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handoutMasterIdLst>
    <p:handoutMasterId r:id="rId68"/>
  </p:handoutMasterIdLst>
  <p:sldIdLst>
    <p:sldId id="310" r:id="rId3"/>
    <p:sldId id="285" r:id="rId4"/>
    <p:sldId id="286" r:id="rId5"/>
    <p:sldId id="403" r:id="rId6"/>
    <p:sldId id="402" r:id="rId7"/>
    <p:sldId id="309" r:id="rId8"/>
    <p:sldId id="330" r:id="rId9"/>
    <p:sldId id="331" r:id="rId10"/>
    <p:sldId id="333" r:id="rId11"/>
    <p:sldId id="334" r:id="rId12"/>
    <p:sldId id="335" r:id="rId13"/>
    <p:sldId id="336" r:id="rId14"/>
    <p:sldId id="337" r:id="rId15"/>
    <p:sldId id="338" r:id="rId16"/>
    <p:sldId id="339" r:id="rId17"/>
    <p:sldId id="340" r:id="rId18"/>
    <p:sldId id="371" r:id="rId19"/>
    <p:sldId id="342" r:id="rId20"/>
    <p:sldId id="343" r:id="rId21"/>
    <p:sldId id="344" r:id="rId22"/>
    <p:sldId id="345" r:id="rId23"/>
    <p:sldId id="346" r:id="rId24"/>
    <p:sldId id="347" r:id="rId25"/>
    <p:sldId id="348" r:id="rId26"/>
    <p:sldId id="349" r:id="rId27"/>
    <p:sldId id="350" r:id="rId28"/>
    <p:sldId id="351" r:id="rId29"/>
    <p:sldId id="352" r:id="rId30"/>
    <p:sldId id="404" r:id="rId31"/>
    <p:sldId id="354" r:id="rId32"/>
    <p:sldId id="353" r:id="rId33"/>
    <p:sldId id="355" r:id="rId34"/>
    <p:sldId id="356" r:id="rId35"/>
    <p:sldId id="447" r:id="rId36"/>
    <p:sldId id="448" r:id="rId38"/>
    <p:sldId id="449" r:id="rId39"/>
    <p:sldId id="450" r:id="rId40"/>
    <p:sldId id="451" r:id="rId41"/>
    <p:sldId id="452" r:id="rId42"/>
    <p:sldId id="453" r:id="rId43"/>
    <p:sldId id="454" r:id="rId44"/>
    <p:sldId id="455" r:id="rId45"/>
    <p:sldId id="456" r:id="rId46"/>
    <p:sldId id="457" r:id="rId47"/>
    <p:sldId id="458" r:id="rId48"/>
    <p:sldId id="461" r:id="rId49"/>
    <p:sldId id="462" r:id="rId50"/>
    <p:sldId id="463" r:id="rId51"/>
    <p:sldId id="464" r:id="rId52"/>
    <p:sldId id="465" r:id="rId53"/>
    <p:sldId id="466" r:id="rId54"/>
    <p:sldId id="363" r:id="rId55"/>
    <p:sldId id="364" r:id="rId56"/>
    <p:sldId id="405" r:id="rId57"/>
    <p:sldId id="469" r:id="rId58"/>
    <p:sldId id="365" r:id="rId59"/>
    <p:sldId id="366" r:id="rId60"/>
    <p:sldId id="479" r:id="rId61"/>
    <p:sldId id="478" r:id="rId62"/>
    <p:sldId id="480" r:id="rId63"/>
    <p:sldId id="481" r:id="rId64"/>
    <p:sldId id="482" r:id="rId65"/>
    <p:sldId id="290" r:id="rId66"/>
    <p:sldId id="470" r:id="rId67"/>
  </p:sldIdLst>
  <p:sldSz cx="12192000" cy="6858000"/>
  <p:notesSz cx="6858000" cy="9144000"/>
  <p:embeddedFontLst>
    <p:embeddedFont>
      <p:font typeface="等线" panose="02010600030101010101" charset="-122"/>
      <p:regular r:id="rId73"/>
    </p:embeddedFont>
    <p:embeddedFont>
      <p:font typeface="黑体" panose="02010609060101010101" charset="-122"/>
      <p:regular r:id="rId74"/>
    </p:embeddedFont>
    <p:embeddedFont>
      <p:font typeface="微软雅黑" panose="020B0503020204020204" charset="-122"/>
      <p:regular r:id="rId75"/>
    </p:embeddedFont>
    <p:embeddedFont>
      <p:font typeface="方正粗黑宋简体" panose="02000000000000000000" charset="-122"/>
      <p:regular r:id="rId76"/>
    </p:embeddedFont>
    <p:embeddedFont>
      <p:font typeface="楷体" panose="02010609060101010101" charset="-122"/>
      <p:regular r:id="rId77"/>
    </p:embeddedFont>
    <p:embeddedFont>
      <p:font typeface="汉仪雅酷黑 65W" panose="02010600030101010101" pitchFamily="34" charset="-122"/>
      <p:regular r:id="rId78"/>
    </p:embeddedFont>
    <p:embeddedFont>
      <p:font typeface="汉仪旗黑-55简" panose="02010600030101010101" charset="-128"/>
      <p:regular r:id="rId79"/>
    </p:embeddedFont>
  </p:embeddedFontLst>
  <p:custDataLst>
    <p:tags r:id="rId8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uSina" initials="A" lastIdx="0" clrIdx="0"/>
  <p:cmAuthor id="2" name="The AnSwer" initials="T"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9933"/>
    <a:srgbClr val="FFD44B"/>
    <a:srgbClr val="FFFFFF"/>
    <a:srgbClr val="960000"/>
    <a:srgbClr val="AC0000"/>
    <a:srgbClr val="700000"/>
    <a:srgbClr val="F0BE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75" d="100"/>
          <a:sy n="75" d="100"/>
        </p:scale>
        <p:origin x="250" y="3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0" Type="http://schemas.openxmlformats.org/officeDocument/2006/relationships/tags" Target="tags/tag184.xml"/><Relationship Id="rId8" Type="http://schemas.openxmlformats.org/officeDocument/2006/relationships/slide" Target="slides/slide6.xml"/><Relationship Id="rId79" Type="http://schemas.openxmlformats.org/officeDocument/2006/relationships/font" Target="fonts/font7.fntdata"/><Relationship Id="rId78" Type="http://schemas.openxmlformats.org/officeDocument/2006/relationships/font" Target="fonts/font6.fntdata"/><Relationship Id="rId77" Type="http://schemas.openxmlformats.org/officeDocument/2006/relationships/font" Target="fonts/font5.fntdata"/><Relationship Id="rId76" Type="http://schemas.openxmlformats.org/officeDocument/2006/relationships/font" Target="fonts/font4.fntdata"/><Relationship Id="rId75" Type="http://schemas.openxmlformats.org/officeDocument/2006/relationships/font" Target="fonts/font3.fntdata"/><Relationship Id="rId74" Type="http://schemas.openxmlformats.org/officeDocument/2006/relationships/font" Target="fonts/font2.fntdata"/><Relationship Id="rId73" Type="http://schemas.openxmlformats.org/officeDocument/2006/relationships/font" Target="fonts/font1.fntdata"/><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思源黑体 CN Bold" panose="020B0800000000000000" pitchFamily="34" charset="-122"/>
              </a:rPr>
            </a:fld>
            <a:endParaRPr lang="zh-CN" altLang="en-US">
              <a:ea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思源黑体 CN Bold" panose="020B0800000000000000" pitchFamily="34" charset="-122"/>
              </a:rPr>
            </a:fld>
            <a:endParaRPr lang="zh-CN" altLang="en-US">
              <a:ea typeface="思源黑体 CN Bold" panose="020B08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Light" panose="020B0300000000000000" pitchFamily="34"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Light" panose="020B03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2D773E-FF08-47A8-931A-438676AAC81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D44094D-7D89-42B7-961C-1F241119281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F954B-BCF5-485D-880A-0ECF5878005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4C09D6B-C502-40C3-AA9A-AB716B98D0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957220-82EE-445E-817F-2278C1F02F3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tags" Target="../tags/tag1.xml"/><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jpe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image" Target="../media/image2.jpe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image" Target="../media/image2.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pic>
        <p:nvPicPr>
          <p:cNvPr id="100" name="图片 99"/>
          <p:cNvPicPr/>
          <p:nvPr userDrawn="1"/>
        </p:nvPicPr>
        <p:blipFill>
          <a:blip r:embed="rId2"/>
          <a:srcRect t="40430" b="16821"/>
          <a:stretch>
            <a:fillRect/>
          </a:stretch>
        </p:blipFill>
        <p:spPr>
          <a:xfrm>
            <a:off x="-635" y="1368425"/>
            <a:ext cx="12185650" cy="3487420"/>
          </a:xfrm>
          <a:prstGeom prst="rect">
            <a:avLst/>
          </a:prstGeom>
          <a:noFill/>
          <a:ln w="9525">
            <a:noFill/>
          </a:ln>
        </p:spPr>
      </p:pic>
      <p:sp>
        <p:nvSpPr>
          <p:cNvPr id="6" name="矩形 5"/>
          <p:cNvSpPr/>
          <p:nvPr userDrawn="1"/>
        </p:nvSpPr>
        <p:spPr>
          <a:xfrm flipH="1">
            <a:off x="-635" y="1368425"/>
            <a:ext cx="12193270" cy="3487420"/>
          </a:xfrm>
          <a:prstGeom prst="rect">
            <a:avLst/>
          </a:prstGeom>
          <a:gradFill flip="none" rotWithShape="1">
            <a:gsLst>
              <a:gs pos="0">
                <a:srgbClr val="C00000"/>
              </a:gs>
              <a:gs pos="49000">
                <a:srgbClr val="C00000">
                  <a:alpha val="80000"/>
                </a:srgbClr>
              </a:gs>
              <a:gs pos="100000">
                <a:srgbClr val="C00000">
                  <a:alpha val="1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pic>
        <p:nvPicPr>
          <p:cNvPr id="101" name="图片 100"/>
          <p:cNvPicPr/>
          <p:nvPr userDrawn="1"/>
        </p:nvPicPr>
        <p:blipFill>
          <a:blip r:embed="rId3"/>
          <a:stretch>
            <a:fillRect/>
          </a:stretch>
        </p:blipFill>
        <p:spPr>
          <a:xfrm>
            <a:off x="9238615" y="406400"/>
            <a:ext cx="2257425" cy="2257425"/>
          </a:xfrm>
          <a:prstGeom prst="ellipse">
            <a:avLst/>
          </a:prstGeom>
          <a:noFill/>
          <a:ln w="19050">
            <a:solidFill>
              <a:schemeClr val="bg1"/>
            </a:solidFill>
          </a:ln>
        </p:spPr>
      </p:pic>
      <p:pic>
        <p:nvPicPr>
          <p:cNvPr id="82" name="图片 81"/>
          <p:cNvPicPr>
            <a:picLocks noChangeAspect="1"/>
          </p:cNvPicPr>
          <p:nvPr userDrawn="1">
            <p:custDataLst>
              <p:tags r:id="rId4"/>
            </p:custDataLst>
          </p:nvPr>
        </p:nvPicPr>
        <p:blipFill>
          <a:blip r:embed="rId5" cstate="screen"/>
          <a:stretch>
            <a:fillRect/>
          </a:stretch>
        </p:blipFill>
        <p:spPr>
          <a:xfrm rot="300000">
            <a:off x="4108450" y="1652270"/>
            <a:ext cx="944880" cy="991870"/>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userDrawn="1"/>
        </p:nvPicPr>
        <p:blipFill>
          <a:blip r:embed="rId6">
            <a:lum bright="84000" contrast="-70000"/>
          </a:blip>
          <a:srcRect r="8147"/>
          <a:stretch>
            <a:fillRect/>
          </a:stretch>
        </p:blipFill>
        <p:spPr>
          <a:xfrm>
            <a:off x="6299200" y="5133340"/>
            <a:ext cx="5627370" cy="12192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53" name="矩形 52"/>
          <p:cNvSpPr/>
          <p:nvPr userDrawn="1"/>
        </p:nvSpPr>
        <p:spPr>
          <a:xfrm>
            <a:off x="380365" y="283210"/>
            <a:ext cx="11470005" cy="6186805"/>
          </a:xfrm>
          <a:prstGeom prst="rect">
            <a:avLst/>
          </a:prstGeom>
          <a:blipFill rotWithShape="1">
            <a:blip r:embed="rId3">
              <a:alphaModFix amt="1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4"/>
          <a:stretch>
            <a:fillRect/>
          </a:stretch>
        </p:blipFill>
        <p:spPr>
          <a:xfrm>
            <a:off x="592455" y="553085"/>
            <a:ext cx="2472690" cy="648970"/>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3" name="矩形 52"/>
          <p:cNvSpPr/>
          <p:nvPr userDrawn="1"/>
        </p:nvSpPr>
        <p:spPr>
          <a:xfrm>
            <a:off x="1588" y="0"/>
            <a:ext cx="12188825" cy="6574790"/>
          </a:xfrm>
          <a:prstGeom prst="rect">
            <a:avLst/>
          </a:prstGeom>
          <a:blipFill rotWithShape="1">
            <a:blip r:embed="rId2">
              <a:alphaModFix amt="1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5" name="图片 4" descr="&amp;pky200_sjzg_VCG211359305409&amp;"/>
          <p:cNvPicPr>
            <a:picLocks noChangeAspect="1"/>
          </p:cNvPicPr>
          <p:nvPr userDrawn="1"/>
        </p:nvPicPr>
        <p:blipFill>
          <a:blip r:embed="rId6"/>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7">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8"/>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pic>
        <p:nvPicPr>
          <p:cNvPr id="5" name="图片 4" descr="&amp;pky200_sjzg_VCG211359305409&amp;"/>
          <p:cNvPicPr>
            <a:picLocks noChangeAspect="1"/>
          </p:cNvPicPr>
          <p:nvPr userDrawn="1"/>
        </p:nvPicPr>
        <p:blipFill>
          <a:blip r:embed="rId5"/>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6">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7"/>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竖排标题 1"/>
          <p:cNvSpPr>
            <a:spLocks noGrp="1"/>
          </p:cNvSpPr>
          <p:nvPr>
            <p:ph type="title" orient="vert" hasCustomPrompt="1"/>
            <p:custDataLst>
              <p:tags r:id="rId5"/>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6"/>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8"/>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9"/>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3"/>
          <a:stretch>
            <a:fillRect/>
          </a:stretch>
        </p:blipFill>
        <p:spPr>
          <a:xfrm>
            <a:off x="592455" y="553085"/>
            <a:ext cx="2472690" cy="648970"/>
          </a:xfrm>
          <a:prstGeom prst="rect">
            <a:avLst/>
          </a:prstGeom>
          <a:noFill/>
          <a:ln w="9525">
            <a:noFill/>
          </a:ln>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8" name="标题 7"/>
          <p:cNvSpPr>
            <a:spLocks noGrp="1"/>
          </p:cNvSpPr>
          <p:nvPr>
            <p:ph type="ctrTitle"/>
            <p:custDataLst>
              <p:tags r:id="rId4"/>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9" name="副标题 8"/>
          <p:cNvSpPr>
            <a:spLocks noGrp="1"/>
          </p:cNvSpPr>
          <p:nvPr>
            <p:ph type="subTitle" idx="1"/>
            <p:custDataLst>
              <p:tags r:id="rId5"/>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ctrTitle"/>
            <p:custDataLst>
              <p:tags r:id="rId5"/>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6"/>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8"/>
            </p:custDataLst>
          </p:nvPr>
        </p:nvSpPr>
        <p:spPr/>
        <p:txBody>
          <a:bodyPr/>
          <a:lstStyle/>
          <a:p>
            <a:endParaRPr lang="zh-CN" altLang="en-US" dirty="0"/>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6"/>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hasCustomPrompt="1"/>
            <p:custDataLst>
              <p:tags r:id="rId5"/>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6"/>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6"/>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7"/>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p:txBody>
          <a:bodyPr/>
          <a:lstStyle/>
          <a:p>
            <a:endParaRPr lang="zh-CN" altLang="en-US"/>
          </a:p>
        </p:txBody>
      </p:sp>
      <p:sp>
        <p:nvSpPr>
          <p:cNvPr id="7" name="灯片编号占位符 6"/>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6"/>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8"/>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9"/>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p>
            <a:endParaRPr lang="zh-CN" altLang="en-US"/>
          </a:p>
        </p:txBody>
      </p:sp>
      <p:sp>
        <p:nvSpPr>
          <p:cNvPr id="9" name="灯片编号占位符 8"/>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21029" b="8897"/>
          <a:stretch>
            <a:fillRect/>
          </a:stretch>
        </p:blipFill>
        <p:spPr>
          <a:xfrm>
            <a:off x="0" y="3001645"/>
            <a:ext cx="12192000" cy="3855720"/>
          </a:xfrm>
          <a:prstGeom prst="rect">
            <a:avLst/>
          </a:prstGeom>
        </p:spPr>
      </p:pic>
      <p:grpSp>
        <p:nvGrpSpPr>
          <p:cNvPr id="24" name="组合 23"/>
          <p:cNvGrpSpPr/>
          <p:nvPr userDrawn="1"/>
        </p:nvGrpSpPr>
        <p:grpSpPr>
          <a:xfrm>
            <a:off x="381000" y="6015990"/>
            <a:ext cx="2520950" cy="650240"/>
            <a:chOff x="600" y="9359"/>
            <a:chExt cx="3970" cy="1024"/>
          </a:xfrm>
        </p:grpSpPr>
        <p:pic>
          <p:nvPicPr>
            <p:cNvPr id="26" name="图片 25"/>
            <p:cNvPicPr/>
            <p:nvPr/>
          </p:nvPicPr>
          <p:blipFill>
            <a:blip r:embed="rId3">
              <a:lum bright="100000" contrast="100000"/>
            </a:blip>
            <a:srcRect l="29944" t="6360"/>
            <a:stretch>
              <a:fillRect/>
            </a:stretch>
          </p:blipFill>
          <p:spPr>
            <a:xfrm>
              <a:off x="1842" y="9393"/>
              <a:ext cx="2728" cy="957"/>
            </a:xfrm>
            <a:prstGeom prst="rect">
              <a:avLst/>
            </a:prstGeom>
            <a:noFill/>
            <a:ln w="9525">
              <a:noFill/>
            </a:ln>
          </p:spPr>
        </p:pic>
        <p:pic>
          <p:nvPicPr>
            <p:cNvPr id="101" name="图片 100"/>
            <p:cNvPicPr/>
            <p:nvPr/>
          </p:nvPicPr>
          <p:blipFill>
            <a:blip r:embed="rId4"/>
            <a:stretch>
              <a:fillRect/>
            </a:stretch>
          </p:blipFill>
          <p:spPr>
            <a:xfrm>
              <a:off x="600" y="9359"/>
              <a:ext cx="1024" cy="1024"/>
            </a:xfrm>
            <a:prstGeom prst="ellipse">
              <a:avLst/>
            </a:prstGeom>
            <a:noFill/>
            <a:ln w="19050">
              <a:solidFill>
                <a:schemeClr val="bg1"/>
              </a:solidFill>
            </a:ln>
          </p:spPr>
        </p:pic>
      </p:grpSp>
      <p:grpSp>
        <p:nvGrpSpPr>
          <p:cNvPr id="43" name="组合 42"/>
          <p:cNvGrpSpPr/>
          <p:nvPr userDrawn="1"/>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标题 1"/>
          <p:cNvSpPr>
            <a:spLocks noGrp="1"/>
          </p:cNvSpPr>
          <p:nvPr>
            <p:ph type="title"/>
            <p:custDataLst>
              <p:tags r:id="rId5"/>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amp;pky200_sjzg_VCG211359305409&amp;"/>
          <p:cNvPicPr>
            <a:picLocks noChangeAspect="1"/>
          </p:cNvPicPr>
          <p:nvPr userDrawn="1"/>
        </p:nvPicPr>
        <p:blipFill>
          <a:blip r:embed="rId2"/>
          <a:srcRect l="1094" t="1111" r="1094" b="8897"/>
          <a:stretch>
            <a:fillRect/>
          </a:stretch>
        </p:blipFill>
        <p:spPr>
          <a:xfrm>
            <a:off x="0" y="0"/>
            <a:ext cx="12192000" cy="6857365"/>
          </a:xfrm>
          <a:prstGeom prst="rect">
            <a:avLst/>
          </a:prstGeom>
        </p:spPr>
      </p:pic>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
        <p:nvSpPr>
          <p:cNvPr id="7" name="矩形 6"/>
          <p:cNvSpPr/>
          <p:nvPr userDrawn="1"/>
        </p:nvSpPr>
        <p:spPr>
          <a:xfrm>
            <a:off x="386715" y="306705"/>
            <a:ext cx="11463655" cy="6153150"/>
          </a:xfrm>
          <a:prstGeom prst="rect">
            <a:avLst/>
          </a:prstGeom>
          <a:solidFill>
            <a:schemeClr val="bg1"/>
          </a:solidFill>
          <a:ln>
            <a:noFill/>
          </a:ln>
          <a:effectLst>
            <a:outerShdw blurRad="317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43" name="组合 42"/>
          <p:cNvGrpSpPr/>
          <p:nvPr userDrawn="1"/>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105" name="图片 104"/>
          <p:cNvPicPr/>
          <p:nvPr userDrawn="1"/>
        </p:nvPicPr>
        <p:blipFill>
          <a:blip r:embed="rId3"/>
          <a:stretch>
            <a:fillRect/>
          </a:stretch>
        </p:blipFill>
        <p:spPr>
          <a:xfrm>
            <a:off x="592455" y="553085"/>
            <a:ext cx="2472690" cy="648970"/>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slideLayout" Target="../slideLayouts/slideLayout2.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7"/>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image" Target="../media/image14.png"/><Relationship Id="rId3" Type="http://schemas.openxmlformats.org/officeDocument/2006/relationships/tags" Target="../tags/tag90.xml"/><Relationship Id="rId2" Type="http://schemas.microsoft.com/office/2007/relationships/hdphoto" Target="../media/image13.wdp"/><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14.png"/><Relationship Id="rId3" Type="http://schemas.openxmlformats.org/officeDocument/2006/relationships/tags" Target="../tags/tag93.xml"/><Relationship Id="rId2" Type="http://schemas.microsoft.com/office/2007/relationships/hdphoto" Target="../media/image13.wdp"/><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image" Target="../media/image14.png"/><Relationship Id="rId3" Type="http://schemas.openxmlformats.org/officeDocument/2006/relationships/tags" Target="../tags/tag96.xml"/><Relationship Id="rId2" Type="http://schemas.microsoft.com/office/2007/relationships/hdphoto" Target="../media/image13.wdp"/><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image" Target="../media/image14.png"/><Relationship Id="rId3" Type="http://schemas.openxmlformats.org/officeDocument/2006/relationships/tags" Target="../tags/tag99.xml"/><Relationship Id="rId2" Type="http://schemas.microsoft.com/office/2007/relationships/hdphoto" Target="../media/image13.wdp"/><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image" Target="../media/image14.png"/><Relationship Id="rId3" Type="http://schemas.openxmlformats.org/officeDocument/2006/relationships/tags" Target="../tags/tag102.xml"/><Relationship Id="rId2" Type="http://schemas.microsoft.com/office/2007/relationships/hdphoto" Target="../media/image13.wdp"/><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image" Target="../media/image14.png"/><Relationship Id="rId3" Type="http://schemas.openxmlformats.org/officeDocument/2006/relationships/tags" Target="../tags/tag105.xml"/><Relationship Id="rId2" Type="http://schemas.microsoft.com/office/2007/relationships/hdphoto" Target="../media/image13.wdp"/><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09.xml"/><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tags" Target="../tags/tag108.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image" Target="../media/image11.pn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image" Target="../media/image14.png"/><Relationship Id="rId3" Type="http://schemas.openxmlformats.org/officeDocument/2006/relationships/tags" Target="../tags/tag115.xml"/><Relationship Id="rId2" Type="http://schemas.microsoft.com/office/2007/relationships/hdphoto" Target="../media/image13.wdp"/><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image" Target="../media/image14.png"/><Relationship Id="rId3" Type="http://schemas.openxmlformats.org/officeDocument/2006/relationships/tags" Target="../tags/tag118.xml"/><Relationship Id="rId2" Type="http://schemas.microsoft.com/office/2007/relationships/hdphoto" Target="../media/image13.wdp"/><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14.png"/><Relationship Id="rId3" Type="http://schemas.openxmlformats.org/officeDocument/2006/relationships/tags" Target="../tags/tag121.xml"/><Relationship Id="rId2" Type="http://schemas.microsoft.com/office/2007/relationships/hdphoto" Target="../media/image13.wdp"/><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image" Target="../media/image14.png"/><Relationship Id="rId3" Type="http://schemas.openxmlformats.org/officeDocument/2006/relationships/tags" Target="../tags/tag124.xml"/><Relationship Id="rId2" Type="http://schemas.microsoft.com/office/2007/relationships/hdphoto" Target="../media/image13.wdp"/><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28.xml"/><Relationship Id="rId2" Type="http://schemas.openxmlformats.org/officeDocument/2006/relationships/image" Target="../media/image11.png"/><Relationship Id="rId1" Type="http://schemas.openxmlformats.org/officeDocument/2006/relationships/tags" Target="../tags/tag12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image" Target="../media/image14.png"/><Relationship Id="rId3" Type="http://schemas.openxmlformats.org/officeDocument/2006/relationships/tags" Target="../tags/tag129.xml"/><Relationship Id="rId2" Type="http://schemas.microsoft.com/office/2007/relationships/hdphoto" Target="../media/image13.wdp"/><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14.png"/><Relationship Id="rId3" Type="http://schemas.openxmlformats.org/officeDocument/2006/relationships/tags" Target="../tags/tag132.xml"/><Relationship Id="rId2" Type="http://schemas.microsoft.com/office/2007/relationships/hdphoto" Target="../media/image13.wdp"/><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image" Target="../media/image14.png"/><Relationship Id="rId3" Type="http://schemas.openxmlformats.org/officeDocument/2006/relationships/tags" Target="../tags/tag135.xml"/><Relationship Id="rId2" Type="http://schemas.microsoft.com/office/2007/relationships/hdphoto" Target="../media/image13.wdp"/><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image" Target="../media/image14.png"/><Relationship Id="rId3" Type="http://schemas.openxmlformats.org/officeDocument/2006/relationships/tags" Target="../tags/tag138.xml"/><Relationship Id="rId2" Type="http://schemas.microsoft.com/office/2007/relationships/hdphoto" Target="../media/image13.wdp"/><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41.xml"/><Relationship Id="rId2" Type="http://schemas.openxmlformats.org/officeDocument/2006/relationships/image" Target="../media/image17.jpeg"/><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145.xml"/><Relationship Id="rId4" Type="http://schemas.openxmlformats.org/officeDocument/2006/relationships/image" Target="../media/image11.png"/><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48.xml"/><Relationship Id="rId3" Type="http://schemas.openxmlformats.org/officeDocument/2006/relationships/image" Target="../media/image11.png"/><Relationship Id="rId2" Type="http://schemas.openxmlformats.org/officeDocument/2006/relationships/tags" Target="../tags/tag147.xml"/><Relationship Id="rId1" Type="http://schemas.openxmlformats.org/officeDocument/2006/relationships/tags" Target="../tags/tag14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71.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51.xml"/><Relationship Id="rId3" Type="http://schemas.openxmlformats.org/officeDocument/2006/relationships/image" Target="../media/image11.png"/><Relationship Id="rId2" Type="http://schemas.openxmlformats.org/officeDocument/2006/relationships/tags" Target="../tags/tag150.xml"/><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155.xml"/><Relationship Id="rId4" Type="http://schemas.openxmlformats.org/officeDocument/2006/relationships/image" Target="../media/image11.png"/><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57.xml"/><Relationship Id="rId2" Type="http://schemas.openxmlformats.org/officeDocument/2006/relationships/image" Target="../media/image11.png"/><Relationship Id="rId1" Type="http://schemas.openxmlformats.org/officeDocument/2006/relationships/tags" Target="../tags/tag156.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59.xml"/><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tags" Target="../tags/tag158.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1.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image" Target="../media/image19.png"/></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1.xml"/><Relationship Id="rId7" Type="http://schemas.openxmlformats.org/officeDocument/2006/relationships/image" Target="../media/image22.png"/><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tags" Target="../tags/tag16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1.xml"/><Relationship Id="rId2" Type="http://schemas.openxmlformats.org/officeDocument/2006/relationships/image" Target="../media/image25.png"/><Relationship Id="rId1" Type="http://schemas.openxmlformats.org/officeDocument/2006/relationships/image" Target="../media/image24.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1.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73.xml"/><Relationship Id="rId2" Type="http://schemas.openxmlformats.org/officeDocument/2006/relationships/image" Target="../media/image10.png"/><Relationship Id="rId1" Type="http://schemas.openxmlformats.org/officeDocument/2006/relationships/tags" Target="../tags/tag72.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1.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tags" Target="../tags/tag167.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68.xml"/><Relationship Id="rId2" Type="http://schemas.openxmlformats.org/officeDocument/2006/relationships/image" Target="../media/image36.jpeg"/><Relationship Id="rId1" Type="http://schemas.openxmlformats.org/officeDocument/2006/relationships/image" Target="../media/image35.jpeg"/></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1.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1.xml"/><Relationship Id="rId2" Type="http://schemas.openxmlformats.org/officeDocument/2006/relationships/tags" Target="../tags/tag173.xml"/><Relationship Id="rId1" Type="http://schemas.openxmlformats.org/officeDocument/2006/relationships/image" Target="../media/image37.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39.jpeg"/><Relationship Id="rId1" Type="http://schemas.openxmlformats.org/officeDocument/2006/relationships/image" Target="../media/image38.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1.png"/><Relationship Id="rId1" Type="http://schemas.openxmlformats.org/officeDocument/2006/relationships/image" Target="../media/image40.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4.jpeg"/><Relationship Id="rId1" Type="http://schemas.openxmlformats.org/officeDocument/2006/relationships/image" Target="../media/image43.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tags" Target="../tags/tag77.xml"/><Relationship Id="rId4" Type="http://schemas.openxmlformats.org/officeDocument/2006/relationships/image" Target="../media/image11.pn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6.GIF"/><Relationship Id="rId1" Type="http://schemas.openxmlformats.org/officeDocument/2006/relationships/image" Target="../media/image45.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microsoft.com/office/2007/relationships/hdphoto" Target="../media/image48.wdp"/><Relationship Id="rId1" Type="http://schemas.openxmlformats.org/officeDocument/2006/relationships/image" Target="../media/image47.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74.xml"/><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11.png"/></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75.xml"/><Relationship Id="rId2" Type="http://schemas.openxmlformats.org/officeDocument/2006/relationships/image" Target="../media/image51.jpeg"/><Relationship Id="rId1"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6.xml"/><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77.xml"/><Relationship Id="rId1" Type="http://schemas.openxmlformats.org/officeDocument/2006/relationships/image" Target="../media/image11.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78.xml"/><Relationship Id="rId2" Type="http://schemas.openxmlformats.org/officeDocument/2006/relationships/image" Target="../media/image15.png"/><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80.xml"/><Relationship Id="rId3" Type="http://schemas.openxmlformats.org/officeDocument/2006/relationships/image" Target="../media/image52.jpeg"/><Relationship Id="rId2" Type="http://schemas.openxmlformats.org/officeDocument/2006/relationships/tags" Target="../tags/tag179.xml"/><Relationship Id="rId1"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1.xml"/><Relationship Id="rId5" Type="http://schemas.openxmlformats.org/officeDocument/2006/relationships/tags" Target="../tags/tag182.xml"/><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78.xml"/><Relationship Id="rId2" Type="http://schemas.microsoft.com/office/2007/relationships/hdphoto" Target="../media/image13.wdp"/><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image" Target="../media/image57.png"/></Relationships>
</file>

<file path=ppt/slides/_rels/slide61.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1.xml"/><Relationship Id="rId2" Type="http://schemas.openxmlformats.org/officeDocument/2006/relationships/image" Target="../media/image64.jpeg"/><Relationship Id="rId1"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3.xml"/><Relationship Id="rId1" Type="http://schemas.openxmlformats.org/officeDocument/2006/relationships/image" Target="../media/image11.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1.xml"/><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image" Target="../media/image65.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tags" Target="../tags/tag81.xml"/><Relationship Id="rId2" Type="http://schemas.microsoft.com/office/2007/relationships/hdphoto" Target="../media/image13.wdp"/><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image" Target="../media/image14.png"/><Relationship Id="rId3" Type="http://schemas.openxmlformats.org/officeDocument/2006/relationships/tags" Target="../tags/tag84.xml"/><Relationship Id="rId2" Type="http://schemas.microsoft.com/office/2007/relationships/hdphoto" Target="../media/image13.wdp"/><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image" Target="../media/image14.png"/><Relationship Id="rId3" Type="http://schemas.openxmlformats.org/officeDocument/2006/relationships/tags" Target="../tags/tag87.xml"/><Relationship Id="rId2" Type="http://schemas.microsoft.com/office/2007/relationships/hdphoto" Target="../media/image13.wdp"/><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06070" y="2980690"/>
            <a:ext cx="10036175" cy="1504950"/>
          </a:xfrm>
          <a:prstGeom prst="rect">
            <a:avLst/>
          </a:prstGeom>
          <a:noFill/>
        </p:spPr>
        <p:txBody>
          <a:bodyPr wrap="square" rtlCol="0">
            <a:noAutofit/>
          </a:bodyPr>
          <a:lstStyle/>
          <a:p>
            <a:pPr algn="ctr"/>
            <a:r>
              <a:rPr lang="zh-CN" altLang="en-US" sz="4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以专业、创新和担当，助力健康中国</a:t>
            </a:r>
            <a:endParaRPr lang="zh-CN" altLang="en-US" sz="4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
        <p:nvSpPr>
          <p:cNvPr id="10" name="文本框 9"/>
          <p:cNvSpPr txBox="1"/>
          <p:nvPr/>
        </p:nvSpPr>
        <p:spPr>
          <a:xfrm>
            <a:off x="1882140" y="5109210"/>
            <a:ext cx="7816850" cy="959485"/>
          </a:xfrm>
          <a:prstGeom prst="rect">
            <a:avLst/>
          </a:prstGeom>
          <a:noFill/>
        </p:spPr>
        <p:txBody>
          <a:bodyPr wrap="square" rtlCol="0">
            <a:noAutofit/>
          </a:bodyPr>
          <a:p>
            <a:pPr algn="ctr">
              <a:lnSpc>
                <a:spcPct val="150000"/>
              </a:lnSpc>
              <a:spcBef>
                <a:spcPts val="0"/>
              </a:spcBef>
              <a:spcAft>
                <a:spcPts val="0"/>
              </a:spcAft>
            </a:pPr>
            <a:r>
              <a:rPr lang="zh-CN" altLang="en-US" sz="2800" b="1">
                <a:latin typeface="等线" panose="02010600030101010101" charset="-122"/>
                <a:ea typeface="等线" panose="02010600030101010101" charset="-122"/>
                <a:cs typeface="等线" panose="02010600030101010101" charset="-122"/>
              </a:rPr>
              <a:t>胡澜（三级教授、</a:t>
            </a:r>
            <a:r>
              <a:rPr lang="zh-CN" altLang="en-US" sz="2800" b="1">
                <a:latin typeface="等线" panose="02010600030101010101" charset="-122"/>
                <a:ea typeface="等线" panose="02010600030101010101" charset="-122"/>
                <a:cs typeface="等线" panose="02010600030101010101" charset="-122"/>
                <a:sym typeface="+mn-ea"/>
              </a:rPr>
              <a:t>川北医学院</a:t>
            </a:r>
            <a:r>
              <a:rPr lang="zh-CN" altLang="en-US" sz="2800" b="1">
                <a:latin typeface="等线" panose="02010600030101010101" charset="-122"/>
                <a:ea typeface="等线" panose="02010600030101010101" charset="-122"/>
                <a:cs typeface="等线" panose="02010600030101010101" charset="-122"/>
              </a:rPr>
              <a:t>产研院院长）</a:t>
            </a:r>
            <a:endParaRPr lang="zh-CN" altLang="en-US" sz="2800" b="1">
              <a:latin typeface="等线" panose="02010600030101010101" charset="-122"/>
              <a:ea typeface="等线" panose="02010600030101010101" charset="-122"/>
              <a:cs typeface="等线" panose="0201060003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⑦实行更加积极主动的开放战略，形成更大范围、更宽领域、更深层次对外开放格局。</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⑧坚持走中国特色社会主义政治发展道路，全面发展全过程人民民主，社会主义法治国家建设深入推进。</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⑨确立和坚持马克思主义在意识形态领域指导地位的根本制度，社会主义核心价值观广泛传播，意识形态领域形势发生全局性、根本性转变。</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⑩深入贯彻以人民为中心的发展思想，人民生活全方位改善，共同富裕取得新成效。</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⑪坚持绿水青山就是金山银山的理念，生态环境保护发生历史性、转折性、全局性变化。</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⑫贯彻总体国家安全观，共建共治共享的社会治理制度进一步健全，平安中国建设迈向更高水平。</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⑬确立党在新时代的强军目标，人民军队现代化水平和实战能力显著提升。</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⑭全面准确推进“一国两制”实践，推动香港进入由乱到治走向由治及兴的新阶段，牢牢把握两岸关系主导权和主动权。</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⑮全面推进中国特色大国外交，推动构建人类命运共同体，积极参与全球治理体系改革和建设。</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⑯深入推进全面从严治党，以党的政治建设统领党的建设各项工作，开展了史无前例的反腐败斗争，风清气正的党内政治生态不断形成和发展。</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在党史、新中国史、改革开放史、社会主义发展史、中华民族发展史上</a:t>
            </a:r>
            <a:r>
              <a:rPr sz="3200" b="1" dirty="0">
                <a:solidFill>
                  <a:srgbClr val="FF0000"/>
                </a:solidFill>
                <a:latin typeface="黑体" panose="02010609060101010101" charset="-122"/>
                <a:ea typeface="黑体" panose="02010609060101010101" charset="-122"/>
                <a:cs typeface="黑体" panose="02010609060101010101" charset="-122"/>
                <a:sym typeface="+mn-ea"/>
              </a:rPr>
              <a:t>4</a:t>
            </a:r>
            <a:r>
              <a:rPr b="1" dirty="0">
                <a:latin typeface="黑体" panose="02010609060101010101" charset="-122"/>
                <a:ea typeface="黑体" panose="02010609060101010101" charset="-122"/>
                <a:cs typeface="黑体" panose="02010609060101010101" charset="-122"/>
                <a:sym typeface="+mn-ea"/>
              </a:rPr>
              <a:t>个方面的里程碑意义。</a:t>
            </a:r>
            <a:endParaRPr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一是</a:t>
            </a:r>
            <a:r>
              <a:rPr lang="zh-CN" altLang="en-US" sz="2000" b="1" dirty="0">
                <a:latin typeface="黑体" panose="02010609060101010101" charset="-122"/>
                <a:ea typeface="黑体" panose="02010609060101010101" charset="-122"/>
                <a:cs typeface="黑体" panose="02010609060101010101" charset="-122"/>
              </a:rPr>
              <a:t>走过百年奋斗历程的中国共产党在革命性锻造中更加坚强有力。</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二是</a:t>
            </a:r>
            <a:r>
              <a:rPr lang="zh-CN" altLang="en-US" sz="2000" b="1" dirty="0">
                <a:latin typeface="黑体" panose="02010609060101010101" charset="-122"/>
                <a:ea typeface="黑体" panose="02010609060101010101" charset="-122"/>
                <a:cs typeface="黑体" panose="02010609060101010101" charset="-122"/>
              </a:rPr>
              <a:t>中国人民的前进动力更加强大、奋斗精神更加昂扬、必胜信念更加坚定。</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sym typeface="+mn-ea"/>
              </a:rPr>
              <a:t>三是</a:t>
            </a:r>
            <a:r>
              <a:rPr lang="zh-CN" altLang="en-US" sz="2000" b="1" dirty="0">
                <a:latin typeface="黑体" panose="02010609060101010101" charset="-122"/>
                <a:ea typeface="黑体" panose="02010609060101010101" charset="-122"/>
                <a:cs typeface="黑体" panose="02010609060101010101" charset="-122"/>
                <a:sym typeface="+mn-ea"/>
              </a:rPr>
              <a:t>改革开放和社会主义现代化建设深入推进，实现中华民族伟大复兴进入不可逆转的历史进程。</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sym typeface="+mn-ea"/>
              </a:rPr>
              <a:t>四是</a:t>
            </a:r>
            <a:r>
              <a:rPr lang="zh-CN" altLang="en-US" sz="2000" b="1" dirty="0">
                <a:latin typeface="黑体" panose="02010609060101010101" charset="-122"/>
                <a:ea typeface="黑体" panose="02010609060101010101" charset="-122"/>
                <a:cs typeface="黑体" panose="02010609060101010101" charset="-122"/>
                <a:sym typeface="+mn-ea"/>
              </a:rPr>
              <a:t>科学社会主义在二十一世纪的中国焕发出新的蓬勃生机，中国式现代化为人类实现现代化提供全新选择。</a:t>
            </a: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开辟马克思主义中国化时代化</a:t>
            </a:r>
            <a:endParaRPr lang="zh-CN" altLang="en-US" sz="20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solidFill>
                  <a:srgbClr val="FF0000"/>
                </a:solidFill>
                <a:latin typeface="黑体" panose="02010609060101010101" charset="-122"/>
                <a:ea typeface="黑体" panose="02010609060101010101" charset="-122"/>
                <a:cs typeface="黑体" panose="02010609060101010101" charset="-122"/>
              </a:rPr>
              <a:t>新境界</a:t>
            </a:r>
            <a:endParaRPr lang="zh-CN" altLang="en-US" sz="2000" b="1" dirty="0">
              <a:solidFill>
                <a:srgbClr val="FF0000"/>
              </a:solidFill>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中国共产党为什么能？中国特色社会主义为什么好？</a:t>
            </a: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solidFill>
                  <a:srgbClr val="FF0000"/>
                </a:solidFill>
                <a:latin typeface="黑体" panose="02010609060101010101" charset="-122"/>
                <a:ea typeface="黑体" panose="02010609060101010101" charset="-122"/>
                <a:cs typeface="黑体" panose="02010609060101010101" charset="-122"/>
              </a:rPr>
              <a:t>归根结底是马克思主义行</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solidFill>
                  <a:srgbClr val="FF0000"/>
                </a:solidFill>
                <a:latin typeface="黑体" panose="02010609060101010101" charset="-122"/>
                <a:ea typeface="黑体" panose="02010609060101010101" charset="-122"/>
                <a:cs typeface="黑体" panose="02010609060101010101" charset="-122"/>
              </a:rPr>
              <a:t>是中国化时代化的马克思主义行</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070350" y="803910"/>
            <a:ext cx="4526915" cy="149415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r>
              <a:rPr lang="en-US" altLang="zh-CN" sz="2000" b="1" dirty="0">
                <a:solidFill>
                  <a:schemeClr val="tx1"/>
                </a:solidFill>
                <a:latin typeface="黑体" panose="02010609060101010101" charset="-122"/>
                <a:ea typeface="黑体" panose="02010609060101010101" charset="-122"/>
                <a:cs typeface="黑体" panose="02010609060101010101" charset="-122"/>
                <a:sym typeface="+mn-ea"/>
              </a:rPr>
              <a:t>（对应报告第二部分）</a:t>
            </a: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endParaRPr lang="en-US" altLang="zh-CN" sz="2800" b="1" dirty="0" smtClean="0">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359275"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习近平新时代中国特色社会主义思想</a:t>
            </a:r>
            <a:r>
              <a:rPr lang="zh-CN" altLang="en-US" sz="2000" b="1" dirty="0">
                <a:latin typeface="黑体" panose="02010609060101010101" charset="-122"/>
                <a:ea typeface="黑体" panose="02010609060101010101" charset="-122"/>
                <a:cs typeface="黑体" panose="02010609060101010101" charset="-122"/>
                <a:sym typeface="+mn-ea"/>
              </a:rPr>
              <a:t>是</a:t>
            </a:r>
            <a:r>
              <a:rPr lang="en-US" altLang="zh-CN" sz="2000" b="1" dirty="0">
                <a:latin typeface="黑体" panose="02010609060101010101" charset="-122"/>
                <a:ea typeface="黑体" panose="02010609060101010101" charset="-122"/>
                <a:cs typeface="黑体" panose="02010609060101010101" charset="-122"/>
                <a:sym typeface="+mn-ea"/>
              </a:rPr>
              <a:t>马克思主义中国化时代化的</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最新理论成果</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当代中国马克思主义</a:t>
            </a:r>
            <a:endParaRPr lang="en-US" altLang="zh-CN" sz="24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21世纪马克思主义</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把握</a:t>
            </a:r>
            <a:r>
              <a:rPr lang="en-US" altLang="zh-CN" sz="2400" b="1" dirty="0">
                <a:solidFill>
                  <a:srgbClr val="FF0000"/>
                </a:solidFill>
                <a:latin typeface="黑体" panose="02010609060101010101" charset="-122"/>
                <a:ea typeface="黑体" panose="02010609060101010101" charset="-122"/>
                <a:cs typeface="黑体" panose="02010609060101010101" charset="-122"/>
              </a:rPr>
              <a:t>世界观</a:t>
            </a:r>
            <a:r>
              <a:rPr lang="en-US" altLang="zh-CN" sz="2000" b="1" dirty="0">
                <a:latin typeface="黑体" panose="02010609060101010101" charset="-122"/>
                <a:ea typeface="黑体" panose="02010609060101010101" charset="-122"/>
                <a:cs typeface="黑体" panose="02010609060101010101" charset="-122"/>
              </a:rPr>
              <a:t>和</a:t>
            </a:r>
            <a:r>
              <a:rPr lang="en-US" altLang="zh-CN" sz="2400" b="1" dirty="0">
                <a:solidFill>
                  <a:srgbClr val="FF0000"/>
                </a:solidFill>
                <a:latin typeface="黑体" panose="02010609060101010101" charset="-122"/>
                <a:ea typeface="黑体" panose="02010609060101010101" charset="-122"/>
                <a:cs typeface="黑体" panose="02010609060101010101" charset="-122"/>
              </a:rPr>
              <a:t>方法论</a:t>
            </a:r>
            <a:endParaRPr lang="en-US" altLang="zh-CN" sz="20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坚持运用好贯穿其中的</a:t>
            </a:r>
            <a:r>
              <a:rPr lang="en-US" altLang="zh-CN" sz="2400" b="1" dirty="0">
                <a:solidFill>
                  <a:srgbClr val="FF0000"/>
                </a:solidFill>
                <a:latin typeface="黑体" panose="02010609060101010101" charset="-122"/>
                <a:ea typeface="黑体" panose="02010609060101010101" charset="-122"/>
                <a:cs typeface="黑体" panose="02010609060101010101" charset="-122"/>
              </a:rPr>
              <a:t>立场</a:t>
            </a:r>
            <a:r>
              <a:rPr lang="en-US" altLang="zh-CN" sz="2400" b="1" dirty="0">
                <a:solidFill>
                  <a:schemeClr val="tx1"/>
                </a:solidFill>
                <a:latin typeface="黑体" panose="02010609060101010101" charset="-122"/>
                <a:ea typeface="黑体" panose="02010609060101010101" charset="-122"/>
                <a:cs typeface="黑体" panose="02010609060101010101" charset="-122"/>
              </a:rPr>
              <a:t>、</a:t>
            </a:r>
            <a:r>
              <a:rPr lang="en-US" altLang="zh-CN" sz="2400" b="1" dirty="0">
                <a:solidFill>
                  <a:srgbClr val="FF0000"/>
                </a:solidFill>
                <a:latin typeface="黑体" panose="02010609060101010101" charset="-122"/>
                <a:ea typeface="黑体" panose="02010609060101010101" charset="-122"/>
                <a:cs typeface="黑体" panose="02010609060101010101" charset="-122"/>
              </a:rPr>
              <a:t>观点</a:t>
            </a:r>
            <a:r>
              <a:rPr lang="en-US" altLang="zh-CN" sz="2400" b="1" dirty="0">
                <a:solidFill>
                  <a:schemeClr val="tx1"/>
                </a:solidFill>
                <a:latin typeface="黑体" panose="02010609060101010101" charset="-122"/>
                <a:ea typeface="黑体" panose="02010609060101010101" charset="-122"/>
                <a:cs typeface="黑体" panose="02010609060101010101" charset="-122"/>
              </a:rPr>
              <a:t>、</a:t>
            </a:r>
            <a:r>
              <a:rPr lang="en-US" altLang="zh-CN" sz="2400" b="1" dirty="0">
                <a:solidFill>
                  <a:srgbClr val="FF0000"/>
                </a:solidFill>
                <a:latin typeface="黑体" panose="02010609060101010101" charset="-122"/>
                <a:ea typeface="黑体" panose="02010609060101010101" charset="-122"/>
                <a:cs typeface="黑体" panose="02010609060101010101" charset="-122"/>
              </a:rPr>
              <a:t>方法</a:t>
            </a:r>
            <a:r>
              <a:rPr lang="en-US" altLang="zh-CN" sz="2000" b="1" dirty="0">
                <a:latin typeface="黑体" panose="02010609060101010101" charset="-122"/>
                <a:ea typeface="黑体" panose="02010609060101010101" charset="-122"/>
                <a:cs typeface="黑体" panose="02010609060101010101" charset="-122"/>
              </a:rPr>
              <a:t>。</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3736975" y="923925"/>
            <a:ext cx="4719320"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报告用了“</a:t>
            </a:r>
            <a:r>
              <a:rPr lang="en-US" altLang="zh-CN" sz="2000" b="1" dirty="0">
                <a:solidFill>
                  <a:srgbClr val="FF0000"/>
                </a:solidFill>
                <a:latin typeface="黑体" panose="02010609060101010101" charset="-122"/>
                <a:ea typeface="黑体" panose="02010609060101010101" charset="-122"/>
                <a:cs typeface="黑体" panose="02010609060101010101" charset="-122"/>
                <a:sym typeface="+mn-ea"/>
              </a:rPr>
              <a:t>六个必须坚持</a:t>
            </a:r>
            <a:r>
              <a:rPr lang="en-US" altLang="zh-CN" sz="2000" b="1" dirty="0">
                <a:latin typeface="黑体" panose="02010609060101010101" charset="-122"/>
                <a:ea typeface="黑体" panose="02010609060101010101" charset="-122"/>
                <a:cs typeface="黑体" panose="02010609060101010101" charset="-122"/>
                <a:sym typeface="+mn-ea"/>
              </a:rPr>
              <a:t>”作了概括和阐述。</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一是必须坚持人民至上</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二是必须坚持自信自立</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三是必须坚持守正创新</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四是必须坚持问题导向</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五是必须坚持系统观念</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六是必须坚持胸怀天下</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3938270" y="894715"/>
            <a:ext cx="4465320"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mn-ea"/>
              </a:rPr>
              <a:t>取得成就和变革的根本原因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914400" y="2346960"/>
            <a:ext cx="577532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“从现在起，中国共产党的中心任务就是团结带领全国各族人民</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全面建成社会主义现代化强国</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实现第二个百年奋斗目标</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rgbClr val="D02227"/>
                </a:solidFill>
                <a:latin typeface="黑体" panose="02010609060101010101" charset="-122"/>
                <a:ea typeface="黑体" panose="02010609060101010101" charset="-122"/>
                <a:cs typeface="黑体" panose="02010609060101010101" charset="-122"/>
                <a:sym typeface="汉仪雅酷黑 65W" panose="02010600030101010101" pitchFamily="34" charset="-122"/>
              </a:rPr>
              <a:t>以中国式现代化全面推进中华民族伟大复兴</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sp>
        <p:nvSpPr>
          <p:cNvPr id="83" name="1"/>
          <p:cNvSpPr txBox="1">
            <a:spLocks noChangeArrowheads="1"/>
          </p:cNvSpPr>
          <p:nvPr/>
        </p:nvSpPr>
        <p:spPr bwMode="auto">
          <a:xfrm>
            <a:off x="558800" y="1168400"/>
            <a:ext cx="1092009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b="1">
                <a:latin typeface="黑体" panose="02010609060101010101" charset="-122"/>
                <a:ea typeface="黑体" panose="02010609060101010101" charset="-122"/>
                <a:sym typeface="+mn-ea"/>
              </a:rPr>
              <a:t>（二）未来五年乃至更长时期党和国家事业发展的目标任务</a:t>
            </a:r>
            <a:endParaRPr lang="zh-CN" altLang="en-US" sz="3200" b="1">
              <a:latin typeface="黑体" panose="02010609060101010101" charset="-122"/>
              <a:ea typeface="黑体" panose="02010609060101010101" charset="-122"/>
              <a:sym typeface="+mn-ea"/>
            </a:endParaRPr>
          </a:p>
          <a:p>
            <a:pPr algn="ctr"/>
            <a:r>
              <a:rPr lang="zh-CN" altLang="en-US" sz="2000">
                <a:latin typeface="黑体" panose="02010609060101010101" charset="-122"/>
                <a:ea typeface="黑体" panose="02010609060101010101" charset="-122"/>
                <a:sym typeface="+mn-ea"/>
              </a:rPr>
              <a:t>（对应报告第</a:t>
            </a:r>
            <a:r>
              <a:rPr lang="zh-CN" altLang="en-US" sz="2000">
                <a:latin typeface="黑体" panose="02010609060101010101" charset="-122"/>
                <a:ea typeface="黑体" panose="02010609060101010101" charset="-122"/>
                <a:sym typeface="+mn-ea"/>
              </a:rPr>
              <a:t>三部分）</a:t>
            </a:r>
            <a:endParaRPr lang="zh-CN" altLang="en-US" sz="2000">
              <a:latin typeface="黑体" panose="02010609060101010101" charset="-122"/>
              <a:ea typeface="黑体" panose="02010609060101010101" charset="-122"/>
              <a:sym typeface="+mn-ea"/>
            </a:endParaRPr>
          </a:p>
          <a:p>
            <a:pPr algn="ct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22" name="图片 21" descr="zhang-kaiyv-19rsY9pNIMQ-unsplash"/>
          <p:cNvPicPr>
            <a:picLocks noChangeAspect="1"/>
          </p:cNvPicPr>
          <p:nvPr/>
        </p:nvPicPr>
        <p:blipFill>
          <a:blip r:embed="rId3"/>
          <a:srcRect l="1350" t="17342" r="13307"/>
          <a:stretch>
            <a:fillRect/>
          </a:stretch>
        </p:blipFill>
        <p:spPr>
          <a:xfrm>
            <a:off x="6908800" y="2334895"/>
            <a:ext cx="4189095" cy="2705735"/>
          </a:xfrm>
          <a:prstGeom prst="rect">
            <a:avLst/>
          </a:prstGeom>
        </p:spPr>
      </p:pic>
      <p:sp>
        <p:nvSpPr>
          <p:cNvPr id="23" name="矩形 22"/>
          <p:cNvSpPr/>
          <p:nvPr/>
        </p:nvSpPr>
        <p:spPr>
          <a:xfrm>
            <a:off x="6908165" y="5040630"/>
            <a:ext cx="4189730" cy="7518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latin typeface="等线" panose="02010600030101010101" charset="-122"/>
                <a:ea typeface="等线" panose="02010600030101010101" charset="-122"/>
              </a:rPr>
              <a:t>不忘初心使命</a:t>
            </a:r>
            <a:endParaRPr lang="zh-CN" altLang="en-US" sz="2400">
              <a:latin typeface="等线" panose="02010600030101010101" charset="-122"/>
              <a:ea typeface="等线" panose="02010600030101010101" charset="-122"/>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箭头: 五边形 72"/>
          <p:cNvSpPr/>
          <p:nvPr/>
        </p:nvSpPr>
        <p:spPr>
          <a:xfrm rot="5400000">
            <a:off x="5951855" y="2895600"/>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 name="箭头: 五边形 72"/>
          <p:cNvSpPr/>
          <p:nvPr/>
        </p:nvSpPr>
        <p:spPr>
          <a:xfrm rot="5400000">
            <a:off x="2953385" y="2895600"/>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2700">
                <a:solidFill>
                  <a:schemeClr val="tx1"/>
                </a:solidFill>
              </a:ln>
            </a:endParaRPr>
          </a:p>
        </p:txBody>
      </p:sp>
      <p:sp>
        <p:nvSpPr>
          <p:cNvPr id="10" name="箭头: 五边形 72"/>
          <p:cNvSpPr/>
          <p:nvPr/>
        </p:nvSpPr>
        <p:spPr>
          <a:xfrm rot="5400000">
            <a:off x="-130175" y="2894965"/>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42989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3629025" y="3220720"/>
            <a:ext cx="225488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pPr>
            <a:r>
              <a:rPr b="1" dirty="0" smtClean="0">
                <a:latin typeface="等线" panose="02010600030101010101" charset="-122"/>
                <a:ea typeface="等线" panose="02010600030101010101" charset="-122"/>
                <a:sym typeface="汉仪雅酷黑 65W" panose="02010600030101010101" pitchFamily="34" charset="-122"/>
              </a:rPr>
              <a:t>本质要求</a:t>
            </a:r>
            <a:endParaRPr lang="zh-CN" altLang="en-US" b="1" dirty="0" smtClean="0">
              <a:latin typeface="等线" panose="02010600030101010101" charset="-122"/>
              <a:ea typeface="等线" panose="02010600030101010101" charset="-122"/>
              <a:sym typeface="汉仪雅酷黑 65W" panose="02010600030101010101" pitchFamily="34" charset="-122"/>
            </a:endParaRPr>
          </a:p>
        </p:txBody>
      </p:sp>
      <p:sp>
        <p:nvSpPr>
          <p:cNvPr id="6" name="文本框1"/>
          <p:cNvSpPr txBox="1"/>
          <p:nvPr>
            <p:custDataLst>
              <p:tags r:id="rId2"/>
            </p:custDataLst>
          </p:nvPr>
        </p:nvSpPr>
        <p:spPr>
          <a:xfrm>
            <a:off x="914400" y="3220720"/>
            <a:ext cx="166687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中国特色</a:t>
            </a:r>
            <a:endParaRPr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7" name="文本框1"/>
          <p:cNvSpPr txBox="1"/>
          <p:nvPr>
            <p:custDataLst>
              <p:tags r:id="rId3"/>
            </p:custDataLst>
          </p:nvPr>
        </p:nvSpPr>
        <p:spPr>
          <a:xfrm>
            <a:off x="6819265" y="3185160"/>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800" b="1" dirty="0" smtClean="0">
                <a:solidFill>
                  <a:srgbClr val="D02227"/>
                </a:solidFill>
                <a:latin typeface="等线" panose="02010600030101010101" charset="-122"/>
                <a:ea typeface="等线" panose="02010600030101010101" charset="-122"/>
                <a:sym typeface="汉仪雅酷黑 65W" panose="02010600030101010101" pitchFamily="34" charset="-122"/>
              </a:rPr>
              <a:t>重大原则</a:t>
            </a:r>
            <a:endParaRPr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4678045" y="1156970"/>
            <a:ext cx="6096000" cy="521970"/>
          </a:xfrm>
          <a:prstGeom prst="rect">
            <a:avLst/>
          </a:prstGeom>
          <a:noFill/>
        </p:spPr>
        <p:txBody>
          <a:bodyPr wrap="square" rtlCol="0" anchor="t">
            <a:spAutoFit/>
          </a:bodyPr>
          <a:p>
            <a:r>
              <a:rPr lang="zh-CN" altLang="en-US" sz="2800" b="1" dirty="0" smtClean="0">
                <a:ln>
                  <a:noFill/>
                </a:ln>
                <a:solidFill>
                  <a:srgbClr val="D02227"/>
                </a:solidFill>
                <a:effectLst/>
                <a:uLnTx/>
                <a:uFillTx/>
                <a:latin typeface="等线" panose="02010600030101010101" charset="-122"/>
                <a:ea typeface="等线" panose="02010600030101010101" charset="-122"/>
                <a:sym typeface="汉仪雅酷黑 65W" panose="02010600030101010101" pitchFamily="34" charset="-122"/>
              </a:rPr>
              <a:t>中国式现代化</a:t>
            </a:r>
            <a:endParaRPr lang="zh-CN" altLang="en-US" sz="2800" b="1" dirty="0" smtClean="0">
              <a:ln>
                <a:noFill/>
              </a:ln>
              <a:solidFill>
                <a:srgbClr val="D02227"/>
              </a:solidFill>
              <a:effectLst/>
              <a:uLnTx/>
              <a:uFillTx/>
              <a:latin typeface="等线" panose="02010600030101010101" charset="-122"/>
              <a:ea typeface="等线" panose="02010600030101010101" charset="-122"/>
              <a:sym typeface="汉仪雅酷黑 65W" panose="02010600030101010101" pitchFamily="34" charset="-122"/>
            </a:endParaRPr>
          </a:p>
        </p:txBody>
      </p:sp>
      <p:sp>
        <p:nvSpPr>
          <p:cNvPr id="12" name="矩形 11"/>
          <p:cNvSpPr/>
          <p:nvPr/>
        </p:nvSpPr>
        <p:spPr>
          <a:xfrm>
            <a:off x="351345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2700">
                <a:solidFill>
                  <a:schemeClr val="tx1"/>
                </a:solidFill>
              </a:ln>
              <a:latin typeface="等线" panose="02010600030101010101" charset="-122"/>
              <a:ea typeface="等线" panose="02010600030101010101" charset="-122"/>
            </a:endParaRPr>
          </a:p>
        </p:txBody>
      </p:sp>
      <p:sp>
        <p:nvSpPr>
          <p:cNvPr id="13" name="箭头: 五边形 72"/>
          <p:cNvSpPr/>
          <p:nvPr/>
        </p:nvSpPr>
        <p:spPr>
          <a:xfrm rot="5400000">
            <a:off x="8963025" y="2888615"/>
            <a:ext cx="3691255" cy="2571115"/>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14" name="矩形 13"/>
          <p:cNvSpPr/>
          <p:nvPr/>
        </p:nvSpPr>
        <p:spPr>
          <a:xfrm>
            <a:off x="9523095" y="232854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16" name="矩形 15"/>
          <p:cNvSpPr/>
          <p:nvPr/>
        </p:nvSpPr>
        <p:spPr>
          <a:xfrm>
            <a:off x="6518275" y="2334895"/>
            <a:ext cx="2571115" cy="148590"/>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17" name="文本框1"/>
          <p:cNvSpPr txBox="1"/>
          <p:nvPr>
            <p:custDataLst>
              <p:tags r:id="rId5"/>
            </p:custDataLst>
          </p:nvPr>
        </p:nvSpPr>
        <p:spPr>
          <a:xfrm>
            <a:off x="9824720" y="3126740"/>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战略</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安排</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中国式现代化的</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中国特色</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①人口规模巨大的现代化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②全体人民共同富裕的现代化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③物质文明和精神文明相协调的现代化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④人与自然和谐共生的现代化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⑤走和平发展道路的现代化</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sym typeface="+mn-ea"/>
              </a:rPr>
              <a:t>中国式现代化的</a:t>
            </a:r>
            <a:r>
              <a:rPr lang="en-US" altLang="zh-CN" sz="2400" b="1" dirty="0">
                <a:solidFill>
                  <a:srgbClr val="FF0000"/>
                </a:solidFill>
                <a:latin typeface="黑体" panose="02010609060101010101" charset="-122"/>
                <a:ea typeface="黑体" panose="02010609060101010101" charset="-122"/>
                <a:cs typeface="黑体" panose="02010609060101010101" charset="-122"/>
                <a:sym typeface="+mn-ea"/>
              </a:rPr>
              <a:t>本质要求</a:t>
            </a: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400" b="1"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坚持中国共产党领导，</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坚持中国特色社会主义，</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实现高质量发展，发展全过程人民民主，丰富人民精神世界，</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实现全体人民共同富裕，促进人与自然和谐共生，推动构建人类命运共同体，创造人类文明新形态。</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descr="&amp;pky270_sjzg_VCG211348566689&amp;"/>
          <p:cNvPicPr>
            <a:picLocks noChangeAspect="1"/>
          </p:cNvPicPr>
          <p:nvPr/>
        </p:nvPicPr>
        <p:blipFill>
          <a:blip r:embed="rId1"/>
          <a:srcRect l="20471" t="29217" r="19658" b="31195"/>
          <a:stretch>
            <a:fillRect/>
          </a:stretch>
        </p:blipFill>
        <p:spPr>
          <a:xfrm>
            <a:off x="1518920" y="1333500"/>
            <a:ext cx="1825625" cy="1207135"/>
          </a:xfrm>
          <a:prstGeom prst="rect">
            <a:avLst/>
          </a:prstGeom>
        </p:spPr>
      </p:pic>
      <p:grpSp>
        <p:nvGrpSpPr>
          <p:cNvPr id="54" name="组合 53"/>
          <p:cNvGrpSpPr/>
          <p:nvPr/>
        </p:nvGrpSpPr>
        <p:grpSpPr>
          <a:xfrm>
            <a:off x="1308735" y="3282950"/>
            <a:ext cx="1871980" cy="1871980"/>
            <a:chOff x="2053" y="4097"/>
            <a:chExt cx="2948" cy="2948"/>
          </a:xfrm>
        </p:grpSpPr>
        <p:sp>
          <p:nvSpPr>
            <p:cNvPr id="7" name="矩形: 圆角 2"/>
            <p:cNvSpPr/>
            <p:nvPr/>
          </p:nvSpPr>
          <p:spPr>
            <a:xfrm>
              <a:off x="2053" y="4097"/>
              <a:ext cx="2948" cy="2948"/>
            </a:xfrm>
            <a:prstGeom prst="roundRect">
              <a:avLst>
                <a:gd name="adj" fmla="val 11376"/>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Light" panose="020B0300000000000000" pitchFamily="34" charset="-122"/>
              </a:endParaRPr>
            </a:p>
          </p:txBody>
        </p:sp>
        <p:sp>
          <p:nvSpPr>
            <p:cNvPr id="8" name="TextBox 3"/>
            <p:cNvSpPr txBox="1"/>
            <p:nvPr/>
          </p:nvSpPr>
          <p:spPr>
            <a:xfrm>
              <a:off x="2658" y="5015"/>
              <a:ext cx="1776" cy="969"/>
            </a:xfrm>
            <a:prstGeom prst="rect">
              <a:avLst/>
            </a:prstGeom>
            <a:noFill/>
          </p:spPr>
          <p:txBody>
            <a:bodyPr wrap="square" lIns="0" tIns="0" rIns="0" bIns="0" anchor="ctr" anchorCtr="0">
              <a:normAutofit fontScale="67500" lnSpcReduction="20000"/>
            </a:bodyPr>
            <a:lstStyle/>
            <a:p>
              <a:pPr algn="dist"/>
              <a:r>
                <a:rPr lang="zh-CN" altLang="en-US" sz="5335"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目录</a:t>
              </a:r>
              <a:endParaRPr lang="zh-CN" altLang="en-US" sz="5335"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9" name="文本框 29"/>
            <p:cNvSpPr txBox="1"/>
            <p:nvPr/>
          </p:nvSpPr>
          <p:spPr>
            <a:xfrm>
              <a:off x="2599" y="5794"/>
              <a:ext cx="1894" cy="483"/>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defTabSz="914400">
                <a:defRPr/>
              </a:pPr>
              <a:r>
                <a:rPr lang="en-US" altLang="zh-CN" sz="1400" dirty="0">
                  <a:solidFill>
                    <a:schemeClr val="bg1">
                      <a:lumMod val="95000"/>
                    </a:schemeClr>
                  </a:solidFill>
                  <a:latin typeface="思源黑体 CN Bold" panose="020B0800000000000000" pitchFamily="34" charset="-122"/>
                  <a:ea typeface="思源黑体 CN Bold" panose="020B0800000000000000" pitchFamily="34" charset="-122"/>
                  <a:cs typeface="思源黑体 CN Light" panose="020B0300000000000000" pitchFamily="34" charset="-122"/>
                </a:rPr>
                <a:t>CONTNETS</a:t>
              </a:r>
              <a:endParaRPr lang="zh-CN" altLang="en-US" sz="1400" dirty="0">
                <a:solidFill>
                  <a:schemeClr val="bg1">
                    <a:lumMod val="95000"/>
                  </a:schemeClr>
                </a:solidFill>
                <a:latin typeface="思源黑体 CN Bold" panose="020B0800000000000000" pitchFamily="34" charset="-122"/>
                <a:ea typeface="思源黑体 CN Bold" panose="020B0800000000000000" pitchFamily="34" charset="-122"/>
                <a:cs typeface="思源黑体 CN Light" panose="020B0300000000000000" pitchFamily="34" charset="-122"/>
              </a:endParaRPr>
            </a:p>
          </p:txBody>
        </p:sp>
      </p:grpSp>
      <p:grpSp>
        <p:nvGrpSpPr>
          <p:cNvPr id="10" name="组合 9"/>
          <p:cNvGrpSpPr/>
          <p:nvPr>
            <p:custDataLst>
              <p:tags r:id="rId2"/>
            </p:custDataLst>
          </p:nvPr>
        </p:nvGrpSpPr>
        <p:grpSpPr>
          <a:xfrm>
            <a:off x="3344750" y="1645796"/>
            <a:ext cx="3035300" cy="582295"/>
            <a:chOff x="5668083" y="3855596"/>
            <a:chExt cx="3035300" cy="582295"/>
          </a:xfrm>
        </p:grpSpPr>
        <p:sp>
          <p:nvSpPr>
            <p:cNvPr id="11" name="流程图: 数据 10"/>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一</a:t>
              </a:r>
              <a:endParaRPr lang="zh-CN" altLang="en-US" sz="2400" b="1" dirty="0">
                <a:latin typeface="方正粗黑宋简体" panose="02000000000000000000" charset="-122"/>
                <a:ea typeface="方正粗黑宋简体" panose="02000000000000000000" charset="-122"/>
                <a:cs typeface="思源黑体 CN Light" panose="020B0300000000000000" pitchFamily="34" charset="-122"/>
              </a:endParaRPr>
            </a:p>
          </p:txBody>
        </p:sp>
        <p:sp>
          <p:nvSpPr>
            <p:cNvPr id="12" name="文本框 11"/>
            <p:cNvSpPr txBox="1"/>
            <p:nvPr/>
          </p:nvSpPr>
          <p:spPr>
            <a:xfrm>
              <a:off x="6657413" y="3915921"/>
              <a:ext cx="2045970" cy="521970"/>
            </a:xfrm>
            <a:prstGeom prst="rect">
              <a:avLst/>
            </a:prstGeom>
            <a:noFill/>
          </p:spPr>
          <p:txBody>
            <a:bodyPr wrap="square" rtlCol="0">
              <a:spAutoFit/>
            </a:bodyPr>
            <a:lstStyle/>
            <a:p>
              <a:endParaRPr lang="zh-CN" altLang="en-US" sz="2800" b="1" dirty="0">
                <a:solidFill>
                  <a:srgbClr val="C00000"/>
                </a:solidFill>
                <a:latin typeface="楷体" panose="02010609060101010101" charset="-122"/>
                <a:ea typeface="楷体" panose="02010609060101010101" charset="-122"/>
                <a:cs typeface="+mn-ea"/>
                <a:sym typeface="+mn-lt"/>
              </a:endParaRPr>
            </a:p>
          </p:txBody>
        </p:sp>
      </p:grpSp>
      <p:grpSp>
        <p:nvGrpSpPr>
          <p:cNvPr id="18" name="组合 17"/>
          <p:cNvGrpSpPr/>
          <p:nvPr/>
        </p:nvGrpSpPr>
        <p:grpSpPr>
          <a:xfrm>
            <a:off x="3344750" y="4922772"/>
            <a:ext cx="8213725" cy="1753870"/>
            <a:chOff x="5668083" y="3855596"/>
            <a:chExt cx="8213725" cy="1753870"/>
          </a:xfrm>
        </p:grpSpPr>
        <p:sp>
          <p:nvSpPr>
            <p:cNvPr id="19" name="流程图: 数据 18"/>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三</a:t>
              </a:r>
              <a:endParaRPr lang="zh-CN" altLang="en-US" sz="2400" b="1" dirty="0">
                <a:latin typeface="楷体" panose="02010609060101010101" charset="-122"/>
                <a:ea typeface="楷体" panose="02010609060101010101" charset="-122"/>
                <a:cs typeface="思源黑体 CN Light" panose="020B0300000000000000" pitchFamily="34" charset="-122"/>
              </a:endParaRPr>
            </a:p>
          </p:txBody>
        </p:sp>
        <p:sp>
          <p:nvSpPr>
            <p:cNvPr id="20" name="文本框 19"/>
            <p:cNvSpPr txBox="1"/>
            <p:nvPr/>
          </p:nvSpPr>
          <p:spPr>
            <a:xfrm>
              <a:off x="6524063" y="3856231"/>
              <a:ext cx="7357745" cy="1753235"/>
            </a:xfrm>
            <a:prstGeom prst="rect">
              <a:avLst/>
            </a:prstGeom>
            <a:noFill/>
          </p:spPr>
          <p:txBody>
            <a:bodyPr wrap="square" rtlCol="0">
              <a:spAutoFit/>
            </a:bodyPr>
            <a:lstStyle/>
            <a:p>
              <a:pPr algn="l">
                <a:buClrTx/>
                <a:buSzTx/>
                <a:buFontTx/>
              </a:pPr>
              <a:r>
                <a:rPr lang="zh-CN" altLang="en-US" sz="3600" b="1" dirty="0">
                  <a:solidFill>
                    <a:srgbClr val="C00000"/>
                  </a:solidFill>
                  <a:latin typeface="楷体" panose="02010609060101010101" charset="-122"/>
                  <a:ea typeface="楷体" panose="02010609060101010101" charset="-122"/>
                  <a:cs typeface="+mn-ea"/>
                  <a:sym typeface="+mn-lt"/>
                </a:rPr>
                <a:t>具体怎么干</a:t>
              </a:r>
              <a:r>
                <a:rPr lang="en-US" altLang="zh-CN" sz="3600" b="1" dirty="0">
                  <a:solidFill>
                    <a:srgbClr val="C00000"/>
                  </a:solidFill>
                  <a:latin typeface="楷体" panose="02010609060101010101" charset="-122"/>
                  <a:ea typeface="楷体" panose="02010609060101010101" charset="-122"/>
                  <a:cs typeface="+mn-ea"/>
                  <a:sym typeface="+mn-lt"/>
                </a:rPr>
                <a:t>——</a:t>
              </a:r>
              <a:r>
                <a:rPr lang="zh-CN" altLang="en-US" sz="3600" b="1" dirty="0">
                  <a:solidFill>
                    <a:srgbClr val="C00000"/>
                  </a:solidFill>
                  <a:latin typeface="楷体" panose="02010609060101010101" charset="-122"/>
                  <a:ea typeface="楷体" panose="02010609060101010101" charset="-122"/>
                  <a:cs typeface="+mn-ea"/>
                  <a:sym typeface="+mn-lt"/>
                </a:rPr>
                <a:t>推动党的二十大精神落地落实 </a:t>
              </a:r>
              <a:endParaRPr lang="zh-CN" altLang="en-US" sz="3600" b="1" dirty="0">
                <a:solidFill>
                  <a:srgbClr val="C00000"/>
                </a:solidFill>
                <a:latin typeface="楷体" panose="02010609060101010101" charset="-122"/>
                <a:ea typeface="楷体" panose="02010609060101010101" charset="-122"/>
                <a:cs typeface="+mn-ea"/>
                <a:sym typeface="+mn-lt"/>
              </a:endParaRPr>
            </a:p>
            <a:p>
              <a:pPr algn="l">
                <a:buClrTx/>
                <a:buSzTx/>
                <a:buFontTx/>
              </a:pPr>
              <a:endParaRPr lang="zh-CN" altLang="en-US" sz="3600" b="1" dirty="0">
                <a:solidFill>
                  <a:srgbClr val="C00000"/>
                </a:solidFill>
                <a:latin typeface="楷体" panose="02010609060101010101" charset="-122"/>
                <a:ea typeface="楷体" panose="02010609060101010101" charset="-122"/>
                <a:cs typeface="+mn-ea"/>
                <a:sym typeface="+mn-lt"/>
              </a:endParaRPr>
            </a:p>
          </p:txBody>
        </p:sp>
      </p:grpSp>
      <p:grpSp>
        <p:nvGrpSpPr>
          <p:cNvPr id="43" name="组合 42"/>
          <p:cNvGrpSpPr/>
          <p:nvPr/>
        </p:nvGrpSpPr>
        <p:grpSpPr>
          <a:xfrm>
            <a:off x="3344750" y="1677546"/>
            <a:ext cx="6810375" cy="2188066"/>
            <a:chOff x="5668083" y="2249046"/>
            <a:chExt cx="6810375" cy="2188066"/>
          </a:xfrm>
        </p:grpSpPr>
        <p:sp>
          <p:nvSpPr>
            <p:cNvPr id="44" name="流程图: 数据 43"/>
            <p:cNvSpPr/>
            <p:nvPr/>
          </p:nvSpPr>
          <p:spPr>
            <a:xfrm>
              <a:off x="5668083" y="3855596"/>
              <a:ext cx="855833" cy="581516"/>
            </a:xfrm>
            <a:prstGeom prst="flowChartInputOutput">
              <a:avLst/>
            </a:prstGeom>
            <a:solidFill>
              <a:srgbClr val="C00000"/>
            </a:solidFill>
            <a:ln>
              <a:noFill/>
            </a:ln>
            <a:effectLst>
              <a:reflection blurRad="127000" stA="24000" endPos="3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400" b="1" dirty="0">
                  <a:latin typeface="方正粗黑宋简体" panose="02000000000000000000" charset="-122"/>
                  <a:ea typeface="方正粗黑宋简体" panose="02000000000000000000" charset="-122"/>
                  <a:cs typeface="思源黑体 CN Light" panose="020B0300000000000000" pitchFamily="34" charset="-122"/>
                </a:rPr>
                <a:t>二</a:t>
              </a:r>
              <a:endParaRPr lang="zh-CN" altLang="en-US" sz="2400" b="1" dirty="0">
                <a:latin typeface="方正粗黑宋简体" panose="02000000000000000000" charset="-122"/>
                <a:ea typeface="方正粗黑宋简体" panose="02000000000000000000" charset="-122"/>
                <a:cs typeface="思源黑体 CN Light" panose="020B0300000000000000" pitchFamily="34" charset="-122"/>
              </a:endParaRPr>
            </a:p>
          </p:txBody>
        </p:sp>
        <p:sp>
          <p:nvSpPr>
            <p:cNvPr id="45" name="文本框 44"/>
            <p:cNvSpPr txBox="1"/>
            <p:nvPr/>
          </p:nvSpPr>
          <p:spPr>
            <a:xfrm>
              <a:off x="6670113" y="2249046"/>
              <a:ext cx="5808345" cy="521970"/>
            </a:xfrm>
            <a:prstGeom prst="rect">
              <a:avLst/>
            </a:prstGeom>
            <a:noFill/>
          </p:spPr>
          <p:txBody>
            <a:bodyPr wrap="square" rtlCol="0">
              <a:spAutoFit/>
            </a:bodyPr>
            <a:lstStyle/>
            <a:p>
              <a:endParaRPr lang="zh-CN" altLang="en-US" sz="2800" b="1" dirty="0">
                <a:solidFill>
                  <a:srgbClr val="C00000"/>
                </a:solidFill>
                <a:latin typeface="楷体" panose="02010609060101010101" charset="-122"/>
                <a:ea typeface="楷体" panose="02010609060101010101" charset="-122"/>
                <a:cs typeface="+mn-ea"/>
                <a:sym typeface="+mn-lt"/>
              </a:endParaRPr>
            </a:p>
          </p:txBody>
        </p:sp>
      </p:grpSp>
      <p:sp>
        <p:nvSpPr>
          <p:cNvPr id="2" name="文本框 1"/>
          <p:cNvSpPr txBox="1"/>
          <p:nvPr/>
        </p:nvSpPr>
        <p:spPr>
          <a:xfrm>
            <a:off x="4200730" y="1706497"/>
            <a:ext cx="7357745" cy="1198880"/>
          </a:xfrm>
          <a:prstGeom prst="rect">
            <a:avLst/>
          </a:prstGeom>
          <a:noFill/>
        </p:spPr>
        <p:txBody>
          <a:bodyPr wrap="square" rtlCol="0">
            <a:spAutoFit/>
          </a:bodyPr>
          <a:p>
            <a:r>
              <a:rPr lang="zh-CN" altLang="en-US" sz="3600" b="1" dirty="0">
                <a:solidFill>
                  <a:srgbClr val="C00000"/>
                </a:solidFill>
                <a:latin typeface="楷体" panose="02010609060101010101" charset="-122"/>
                <a:ea typeface="楷体" panose="02010609060101010101" charset="-122"/>
                <a:cs typeface="+mn-ea"/>
                <a:sym typeface="+mn-lt"/>
              </a:rPr>
              <a:t>形势怎么看</a:t>
            </a:r>
            <a:r>
              <a:rPr lang="en-US" altLang="zh-CN" sz="3600" b="1" dirty="0">
                <a:solidFill>
                  <a:srgbClr val="C00000"/>
                </a:solidFill>
                <a:latin typeface="楷体" panose="02010609060101010101" charset="-122"/>
                <a:ea typeface="楷体" panose="02010609060101010101" charset="-122"/>
                <a:cs typeface="+mn-ea"/>
                <a:sym typeface="+mn-lt"/>
              </a:rPr>
              <a:t>——</a:t>
            </a:r>
            <a:r>
              <a:rPr lang="zh-CN" altLang="en-US" sz="3600" b="1" dirty="0">
                <a:solidFill>
                  <a:srgbClr val="C00000"/>
                </a:solidFill>
                <a:latin typeface="楷体" panose="02010609060101010101" charset="-122"/>
                <a:ea typeface="楷体" panose="02010609060101010101" charset="-122"/>
                <a:cs typeface="+mn-ea"/>
                <a:sym typeface="+mn-lt"/>
              </a:rPr>
              <a:t>准确把握深刻领会党的二十大报告的丰富内涵</a:t>
            </a:r>
            <a:endParaRPr lang="zh-CN" altLang="en-US" sz="3600" b="1" dirty="0">
              <a:solidFill>
                <a:srgbClr val="C00000"/>
              </a:solidFill>
              <a:latin typeface="楷体" panose="02010609060101010101" charset="-122"/>
              <a:ea typeface="楷体" panose="02010609060101010101" charset="-122"/>
              <a:cs typeface="+mn-ea"/>
              <a:sym typeface="+mn-lt"/>
            </a:endParaRPr>
          </a:p>
        </p:txBody>
      </p:sp>
      <p:sp>
        <p:nvSpPr>
          <p:cNvPr id="3" name="文本框 2"/>
          <p:cNvSpPr txBox="1"/>
          <p:nvPr/>
        </p:nvSpPr>
        <p:spPr>
          <a:xfrm>
            <a:off x="4200730" y="3314952"/>
            <a:ext cx="7357745" cy="1198880"/>
          </a:xfrm>
          <a:prstGeom prst="rect">
            <a:avLst/>
          </a:prstGeom>
          <a:noFill/>
        </p:spPr>
        <p:txBody>
          <a:bodyPr wrap="square" rtlCol="0">
            <a:spAutoFit/>
          </a:bodyPr>
          <a:p>
            <a:pPr algn="l">
              <a:buClrTx/>
              <a:buSzTx/>
              <a:buFontTx/>
            </a:pPr>
            <a:r>
              <a:rPr lang="zh-CN" altLang="en-US" sz="3600" b="1" dirty="0">
                <a:solidFill>
                  <a:srgbClr val="C00000"/>
                </a:solidFill>
                <a:latin typeface="楷体" panose="02010609060101010101" charset="-122"/>
                <a:ea typeface="楷体" panose="02010609060101010101" charset="-122"/>
                <a:cs typeface="+mn-ea"/>
                <a:sym typeface="+mn-lt"/>
              </a:rPr>
              <a:t>重点怎么抓</a:t>
            </a:r>
            <a:r>
              <a:rPr lang="en-US" altLang="zh-CN" sz="3600" b="1" dirty="0">
                <a:solidFill>
                  <a:srgbClr val="C00000"/>
                </a:solidFill>
                <a:latin typeface="楷体" panose="02010609060101010101" charset="-122"/>
                <a:ea typeface="楷体" panose="02010609060101010101" charset="-122"/>
                <a:cs typeface="+mn-ea"/>
                <a:sym typeface="+mn-lt"/>
              </a:rPr>
              <a:t>——</a:t>
            </a:r>
            <a:r>
              <a:rPr lang="zh-CN" altLang="en-US" sz="3600" b="1" dirty="0">
                <a:solidFill>
                  <a:srgbClr val="C00000"/>
                </a:solidFill>
                <a:latin typeface="楷体" panose="02010609060101010101" charset="-122"/>
                <a:ea typeface="楷体" panose="02010609060101010101" charset="-122"/>
                <a:cs typeface="+mn-ea"/>
                <a:sym typeface="+mn-lt"/>
              </a:rPr>
              <a:t>深刻理解把握关于医疗板块科技、人才的重要论述</a:t>
            </a:r>
            <a:endParaRPr lang="zh-CN" altLang="en-US" sz="3600" b="1" dirty="0">
              <a:solidFill>
                <a:srgbClr val="C00000"/>
              </a:solidFill>
              <a:latin typeface="楷体" panose="02010609060101010101" charset="-122"/>
              <a:ea typeface="楷体" panose="02010609060101010101" charset="-122"/>
              <a:cs typeface="+mn-ea"/>
              <a:sym typeface="+mn-lt"/>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推进中国式现代化建设的</a:t>
            </a:r>
            <a:r>
              <a:rPr sz="2400" b="1" dirty="0">
                <a:solidFill>
                  <a:srgbClr val="FF0000"/>
                </a:solidFill>
                <a:latin typeface="黑体" panose="02010609060101010101" charset="-122"/>
                <a:ea typeface="黑体" panose="02010609060101010101" charset="-122"/>
                <a:cs typeface="黑体" panose="02010609060101010101" charset="-122"/>
                <a:sym typeface="+mn-ea"/>
              </a:rPr>
              <a:t>重大原则</a:t>
            </a:r>
            <a:r>
              <a:rPr b="1" dirty="0">
                <a:latin typeface="黑体" panose="02010609060101010101" charset="-122"/>
                <a:ea typeface="黑体" panose="02010609060101010101" charset="-122"/>
                <a:cs typeface="黑体" panose="02010609060101010101" charset="-122"/>
                <a:sym typeface="+mn-ea"/>
              </a:rPr>
              <a:t>：</a:t>
            </a:r>
            <a:endParaRPr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①坚持和加强党的全面领导</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②坚持中国特色社会主义道路</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③坚持以人民为中心的发展思想</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④坚持深化改革开放</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⑤坚持发扬斗争精神</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b="1" dirty="0">
                <a:latin typeface="黑体" panose="02010609060101010101" charset="-122"/>
                <a:ea typeface="黑体" panose="02010609060101010101" charset="-122"/>
                <a:cs typeface="黑体" panose="02010609060101010101" charset="-122"/>
                <a:sym typeface="+mn-ea"/>
              </a:rPr>
              <a:t>中国式现代化的</a:t>
            </a:r>
            <a:r>
              <a:rPr sz="2400" b="1" dirty="0">
                <a:solidFill>
                  <a:srgbClr val="FF0000"/>
                </a:solidFill>
                <a:latin typeface="黑体" panose="02010609060101010101" charset="-122"/>
                <a:ea typeface="黑体" panose="02010609060101010101" charset="-122"/>
                <a:cs typeface="黑体" panose="02010609060101010101" charset="-122"/>
                <a:sym typeface="+mn-ea"/>
              </a:rPr>
              <a:t>战略安排</a:t>
            </a:r>
            <a:r>
              <a:rPr b="1" dirty="0">
                <a:latin typeface="黑体" panose="02010609060101010101" charset="-122"/>
                <a:ea typeface="黑体" panose="02010609060101010101" charset="-122"/>
                <a:cs typeface="黑体" panose="02010609060101010101" charset="-122"/>
                <a:sym typeface="+mn-ea"/>
              </a:rPr>
              <a:t>：</a:t>
            </a:r>
            <a:endParaRPr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全面建成社会主义现代化强国，总的战略安排是分</a:t>
            </a:r>
            <a:r>
              <a:rPr sz="2000" b="1" dirty="0">
                <a:solidFill>
                  <a:srgbClr val="FF0000"/>
                </a:solidFill>
                <a:latin typeface="黑体" panose="02010609060101010101" charset="-122"/>
                <a:ea typeface="黑体" panose="02010609060101010101" charset="-122"/>
                <a:cs typeface="黑体" panose="02010609060101010101" charset="-122"/>
                <a:sym typeface="+mn-ea"/>
              </a:rPr>
              <a:t>两步走</a:t>
            </a:r>
            <a:r>
              <a:rPr sz="2000" b="1" dirty="0">
                <a:latin typeface="黑体" panose="02010609060101010101" charset="-122"/>
                <a:ea typeface="黑体" panose="02010609060101010101" charset="-122"/>
                <a:cs typeface="黑体" panose="02010609060101010101" charset="-122"/>
                <a:sym typeface="+mn-ea"/>
              </a:rPr>
              <a:t>：</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从二〇二〇年到二〇三五年基本实现社会主义现代化</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从二〇三五年到本世纪中叶把我国建成富强民主文明和谐美丽的社会主义现代化强国</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中国式</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现代化</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914400" y="2346960"/>
            <a:ext cx="1055243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深刻分析了我国发展面临的新的历史特点，在</a:t>
            </a:r>
            <a:r>
              <a:rPr lang="en-US"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两步走</a:t>
            </a:r>
            <a:r>
              <a:rPr lang="en-US"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战略安排基础上，进一步对2035年和本世纪中叶的发展目标作出宏观展望</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algn="just">
              <a:lnSpc>
                <a:spcPct val="150000"/>
              </a:lnSpc>
            </a:pPr>
            <a:endPar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algn="ctr">
              <a:lnSpc>
                <a:spcPct val="150000"/>
              </a:lnSpc>
            </a:pP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主要从</a:t>
            </a:r>
            <a:r>
              <a:rPr sz="2800" b="1" dirty="0" smtClean="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12</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个方面的</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作出</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战略任务</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，提出</a:t>
            </a:r>
            <a:r>
              <a:rPr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重大举措</a:t>
            </a:r>
            <a:r>
              <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a:t>
            </a:r>
            <a:endParaRPr lang="zh-CN" sz="2800" b="1" dirty="0" smtClean="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sp>
        <p:nvSpPr>
          <p:cNvPr id="83" name="1"/>
          <p:cNvSpPr txBox="1">
            <a:spLocks noChangeArrowheads="1"/>
          </p:cNvSpPr>
          <p:nvPr/>
        </p:nvSpPr>
        <p:spPr bwMode="auto">
          <a:xfrm>
            <a:off x="1367790" y="885190"/>
            <a:ext cx="98679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b="1">
                <a:latin typeface="黑体" panose="02010609060101010101" charset="-122"/>
                <a:ea typeface="黑体" panose="02010609060101010101" charset="-122"/>
                <a:sym typeface="+mn-ea"/>
              </a:rPr>
              <a:t>（三）全面建设社会主义现代化的战略任务和重大部署</a:t>
            </a:r>
            <a:endParaRPr lang="zh-CN" altLang="en-US" sz="3200" b="1">
              <a:latin typeface="黑体" panose="02010609060101010101" charset="-122"/>
              <a:ea typeface="黑体" panose="02010609060101010101" charset="-122"/>
              <a:sym typeface="+mn-ea"/>
            </a:endParaRPr>
          </a:p>
          <a:p>
            <a:pPr algn="ctr"/>
            <a:r>
              <a:rPr lang="zh-CN" altLang="en-US" sz="2000">
                <a:latin typeface="黑体" panose="02010609060101010101" charset="-122"/>
                <a:ea typeface="黑体" panose="02010609060101010101" charset="-122"/>
                <a:sym typeface="+mn-ea"/>
              </a:rPr>
              <a:t>（对应报告第四部分到第十五部分）</a:t>
            </a: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报告从“五位一体”总体布局5个方面进行重大部署</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经济建设</a:t>
            </a:r>
            <a:r>
              <a:rPr sz="2000" b="1" dirty="0">
                <a:latin typeface="黑体" panose="02010609060101010101" charset="-122"/>
                <a:ea typeface="黑体" panose="02010609060101010101" charset="-122"/>
                <a:cs typeface="黑体" panose="02010609060101010101" charset="-122"/>
                <a:sym typeface="+mn-ea"/>
              </a:rPr>
              <a:t>方面，报告强调，高质量发展是全面建设社会主义现代化国家的首要任务。</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政治建设</a:t>
            </a:r>
            <a:r>
              <a:rPr sz="2000" b="1" dirty="0">
                <a:latin typeface="黑体" panose="02010609060101010101" charset="-122"/>
                <a:ea typeface="黑体" panose="02010609060101010101" charset="-122"/>
                <a:cs typeface="黑体" panose="02010609060101010101" charset="-122"/>
                <a:sym typeface="+mn-ea"/>
              </a:rPr>
              <a:t>方面，报告强调，全过程人民民主是社会主义民主政治的本质属性。</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文化建设</a:t>
            </a:r>
            <a:r>
              <a:rPr sz="2000" b="1" dirty="0">
                <a:latin typeface="黑体" panose="02010609060101010101" charset="-122"/>
                <a:ea typeface="黑体" panose="02010609060101010101" charset="-122"/>
                <a:cs typeface="黑体" panose="02010609060101010101" charset="-122"/>
                <a:sym typeface="+mn-ea"/>
              </a:rPr>
              <a:t>方面，报告强调，必须坚持中国特色社会主义文化发展道路。</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社会建设</a:t>
            </a:r>
            <a:r>
              <a:rPr sz="2000" b="1" dirty="0">
                <a:latin typeface="黑体" panose="02010609060101010101" charset="-122"/>
                <a:ea typeface="黑体" panose="02010609060101010101" charset="-122"/>
                <a:cs typeface="黑体" panose="02010609060101010101" charset="-122"/>
                <a:sym typeface="+mn-ea"/>
              </a:rPr>
              <a:t>方面，报告强调，为民造福是立党为公、执政为民的本质要求。</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生态文明建设</a:t>
            </a:r>
            <a:r>
              <a:rPr sz="2000" b="1" dirty="0">
                <a:latin typeface="黑体" panose="02010609060101010101" charset="-122"/>
                <a:ea typeface="黑体" panose="02010609060101010101" charset="-122"/>
                <a:cs typeface="黑体" panose="02010609060101010101" charset="-122"/>
                <a:sym typeface="+mn-ea"/>
              </a:rPr>
              <a:t>方面，报告强调，尊重自然、顺应自然、保护自然是全面建设社会主义现代化国家的内在要求。</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五大建设</a:t>
            </a:r>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a:t>
            </a:r>
            <a:endPar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科教人才</a:t>
            </a:r>
            <a:r>
              <a:rPr sz="2000" b="1" dirty="0">
                <a:latin typeface="黑体" panose="02010609060101010101" charset="-122"/>
                <a:ea typeface="黑体" panose="02010609060101010101" charset="-122"/>
                <a:cs typeface="黑体" panose="02010609060101010101" charset="-122"/>
                <a:sym typeface="+mn-ea"/>
              </a:rPr>
              <a:t>方面，报告强调，教育、科技、人才是全面建设社会主义现代化国家的基础性、战略性支撑。</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全面依法治国</a:t>
            </a:r>
            <a:r>
              <a:rPr sz="2000" b="1" dirty="0">
                <a:latin typeface="黑体" panose="02010609060101010101" charset="-122"/>
                <a:ea typeface="黑体" panose="02010609060101010101" charset="-122"/>
                <a:cs typeface="黑体" panose="02010609060101010101" charset="-122"/>
                <a:sym typeface="+mn-ea"/>
              </a:rPr>
              <a:t>方面，报告强调，全面依法治国是国家治理的一场深刻革命，关系党执政兴国，关系人民幸福安康，关系党和国家长治久安。</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国家安全</a:t>
            </a:r>
            <a:r>
              <a:rPr sz="2000" b="1" dirty="0">
                <a:latin typeface="黑体" panose="02010609060101010101" charset="-122"/>
                <a:ea typeface="黑体" panose="02010609060101010101" charset="-122"/>
                <a:cs typeface="黑体" panose="02010609060101010101" charset="-122"/>
                <a:sym typeface="+mn-ea"/>
              </a:rPr>
              <a:t>方面，报告强调，国家安全是民族复兴的根基，社会稳定是国家强盛的前提，必须坚定不移贯彻总体国家安全观。</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600325" y="1036320"/>
            <a:ext cx="7996555" cy="112458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sz="2800" b="1" dirty="0">
                <a:solidFill>
                  <a:srgbClr val="FF0000"/>
                </a:solidFill>
                <a:latin typeface="黑体" panose="02010609060101010101" charset="-122"/>
                <a:ea typeface="黑体" panose="02010609060101010101" charset="-122"/>
                <a:cs typeface="黑体" panose="02010609060101010101" charset="-122"/>
                <a:sym typeface="+mn-ea"/>
              </a:rPr>
              <a:t>教育科技人才</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依法治国</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国家安全</a:t>
            </a:r>
            <a:r>
              <a:rPr sz="2800" b="1" dirty="0">
                <a:latin typeface="黑体" panose="02010609060101010101" charset="-122"/>
                <a:ea typeface="黑体" panose="02010609060101010101" charset="-122"/>
                <a:cs typeface="黑体" panose="02010609060101010101" charset="-122"/>
                <a:sym typeface="+mn-ea"/>
              </a:rPr>
              <a:t>3个重要方面</a:t>
            </a:r>
            <a:endParaRPr sz="2800" b="1" dirty="0">
              <a:latin typeface="黑体" panose="02010609060101010101" charset="-122"/>
              <a:ea typeface="黑体" panose="02010609060101010101" charset="-122"/>
              <a:cs typeface="黑体" panose="02010609060101010101" charset="-122"/>
              <a:sym typeface="+mn-ea"/>
            </a:endParaRPr>
          </a:p>
          <a:p>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国防和军队建设</a:t>
            </a:r>
            <a:r>
              <a:rPr sz="2000" b="1" dirty="0">
                <a:latin typeface="黑体" panose="02010609060101010101" charset="-122"/>
                <a:ea typeface="黑体" panose="02010609060101010101" charset="-122"/>
                <a:cs typeface="黑体" panose="02010609060101010101" charset="-122"/>
                <a:sym typeface="+mn-ea"/>
              </a:rPr>
              <a:t>方面，主要是如期实现建军一百年奋斗目标，加快世界一流军队建设，加强人民军队党的建设。</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6135370" y="1928495"/>
            <a:ext cx="4683760"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endParaRPr sz="20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港澳台工作</a:t>
            </a:r>
            <a:r>
              <a:rPr sz="2000" b="1" dirty="0">
                <a:latin typeface="黑体" panose="02010609060101010101" charset="-122"/>
                <a:ea typeface="黑体" panose="02010609060101010101" charset="-122"/>
                <a:cs typeface="黑体" panose="02010609060101010101" charset="-122"/>
                <a:sym typeface="+mn-ea"/>
              </a:rPr>
              <a:t>方面，主要是坚持和完善“一国两制”制度体系，落实中央全面管治权，推动两岸关系和平发展、推进祖国和平统一进程。</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solidFill>
                  <a:srgbClr val="FF0000"/>
                </a:solidFill>
                <a:latin typeface="黑体" panose="02010609060101010101" charset="-122"/>
                <a:ea typeface="黑体" panose="02010609060101010101" charset="-122"/>
                <a:cs typeface="黑体" panose="02010609060101010101" charset="-122"/>
                <a:sym typeface="+mn-ea"/>
              </a:rPr>
              <a:t>外交工作</a:t>
            </a:r>
            <a:r>
              <a:rPr sz="2000" b="1" dirty="0">
                <a:latin typeface="黑体" panose="02010609060101010101" charset="-122"/>
                <a:ea typeface="黑体" panose="02010609060101010101" charset="-122"/>
                <a:cs typeface="黑体" panose="02010609060101010101" charset="-122"/>
                <a:sym typeface="+mn-ea"/>
              </a:rPr>
              <a:t>方面，主要是始终坚持维护世界和平、促进共同发展的外交政策宗旨，致力于推动构建人类命运共同体。</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903855" y="884555"/>
            <a:ext cx="7082790" cy="133921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indent="0" algn="just" fontAlgn="auto">
              <a:lnSpc>
                <a:spcPct val="130000"/>
              </a:lnSpc>
              <a:spcBef>
                <a:spcPts val="500"/>
              </a:spcBef>
              <a:spcAft>
                <a:spcPts val="500"/>
              </a:spcAft>
              <a:buClrTx/>
              <a:buSzTx/>
              <a:buFont typeface="Arial" panose="020B0604020202020204" pitchFamily="34" charset="0"/>
              <a:buNone/>
            </a:pPr>
            <a:r>
              <a:rPr sz="2800" b="1" dirty="0">
                <a:solidFill>
                  <a:srgbClr val="FF0000"/>
                </a:solidFill>
                <a:latin typeface="黑体" panose="02010609060101010101" charset="-122"/>
                <a:ea typeface="黑体" panose="02010609060101010101" charset="-122"/>
                <a:cs typeface="黑体" panose="02010609060101010101" charset="-122"/>
                <a:sym typeface="+mn-ea"/>
              </a:rPr>
              <a:t>国防和军队建设</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港澳台工作</a:t>
            </a:r>
            <a:r>
              <a:rPr sz="2800" b="1" dirty="0">
                <a:latin typeface="黑体" panose="02010609060101010101" charset="-122"/>
                <a:ea typeface="黑体" panose="02010609060101010101" charset="-122"/>
                <a:cs typeface="黑体" panose="02010609060101010101" charset="-122"/>
                <a:sym typeface="+mn-ea"/>
              </a:rPr>
              <a:t>、</a:t>
            </a:r>
            <a:r>
              <a:rPr sz="2800" b="1" dirty="0">
                <a:solidFill>
                  <a:srgbClr val="FF0000"/>
                </a:solidFill>
                <a:latin typeface="黑体" panose="02010609060101010101" charset="-122"/>
                <a:ea typeface="黑体" panose="02010609060101010101" charset="-122"/>
                <a:cs typeface="黑体" panose="02010609060101010101" charset="-122"/>
                <a:sym typeface="+mn-ea"/>
              </a:rPr>
              <a:t>外交工作</a:t>
            </a:r>
            <a:endParaRPr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lang="en-US" sz="2800" b="1" dirty="0">
                <a:latin typeface="黑体" panose="02010609060101010101" charset="-122"/>
                <a:ea typeface="黑体" panose="02010609060101010101" charset="-122"/>
                <a:cs typeface="黑体" panose="02010609060101010101" charset="-122"/>
                <a:sym typeface="+mn-ea"/>
              </a:rPr>
              <a:t>     </a:t>
            </a:r>
            <a:r>
              <a:rPr sz="2800" b="1" dirty="0">
                <a:latin typeface="黑体" panose="02010609060101010101" charset="-122"/>
                <a:ea typeface="黑体" panose="02010609060101010101" charset="-122"/>
                <a:cs typeface="黑体" panose="02010609060101010101" charset="-122"/>
                <a:sym typeface="+mn-ea"/>
              </a:rPr>
              <a:t>提出大政方针、作出工作部署</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622550"/>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坚持和加强党中央集中统一领导</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坚持不懈用习近平新时代中国特色社会主义思想凝心铸魂</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完善自我革命制度规范体系</a:t>
            </a:r>
            <a:endParaRPr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p:txBody>
      </p:sp>
      <p:sp>
        <p:nvSpPr>
          <p:cNvPr id="11" name="文本框 10" descr="7b0a202020202262756c6c6574223a20227b5c2263617465676f727949645c223a31303032352c5c2274656d706c61746549645c223a32303233313436387d220a7d0a"/>
          <p:cNvSpPr txBox="1"/>
          <p:nvPr/>
        </p:nvSpPr>
        <p:spPr>
          <a:xfrm>
            <a:off x="5983605" y="1928495"/>
            <a:ext cx="4835525" cy="4299585"/>
          </a:xfrm>
          <a:prstGeom prst="rect">
            <a:avLst/>
          </a:prstGeom>
          <a:noFill/>
        </p:spPr>
        <p:txBody>
          <a:bodyPr wrap="square" rtlCol="0">
            <a:noAutofit/>
          </a:bodyPr>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建设堪当民族复兴重任的高素质干部队伍</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增强党组织政治功能和组织功能</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坚持以严的基调强化正风肃纪</a:t>
            </a: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sym typeface="+mn-ea"/>
            </a:endParaRPr>
          </a:p>
          <a:p>
            <a:pPr indent="0" algn="just" fontAlgn="auto">
              <a:lnSpc>
                <a:spcPct val="130000"/>
              </a:lnSpc>
              <a:spcBef>
                <a:spcPts val="500"/>
              </a:spcBef>
              <a:spcAft>
                <a:spcPts val="500"/>
              </a:spcAft>
              <a:buClrTx/>
              <a:buSzTx/>
              <a:buFont typeface="Arial" panose="020B0604020202020204" pitchFamily="34" charset="0"/>
              <a:buNone/>
            </a:pPr>
            <a:r>
              <a:rPr sz="2000" b="1" dirty="0">
                <a:latin typeface="黑体" panose="02010609060101010101" charset="-122"/>
                <a:ea typeface="黑体" panose="02010609060101010101" charset="-122"/>
                <a:cs typeface="黑体" panose="02010609060101010101" charset="-122"/>
                <a:sym typeface="+mn-ea"/>
              </a:rPr>
              <a:t>坚决打赢反腐败斗争攻坚战持久战</a:t>
            </a:r>
            <a:endParaRPr lang="en-US" altLang="zh-CN" sz="2000" b="1" dirty="0">
              <a:latin typeface="黑体" panose="02010609060101010101" charset="-122"/>
              <a:ea typeface="黑体" panose="02010609060101010101" charset="-122"/>
              <a:cs typeface="黑体" panose="02010609060101010101" charset="-122"/>
              <a:sym typeface="+mn-ea"/>
            </a:endParaRPr>
          </a:p>
        </p:txBody>
      </p:sp>
      <p:sp>
        <p:nvSpPr>
          <p:cNvPr id="12" name="文本框1"/>
          <p:cNvSpPr txBox="1"/>
          <p:nvPr>
            <p:custDataLst>
              <p:tags r:id="rId5"/>
            </p:custDataLst>
          </p:nvPr>
        </p:nvSpPr>
        <p:spPr>
          <a:xfrm>
            <a:off x="2934335" y="955675"/>
            <a:ext cx="708215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新时代坚定不移全面从严治党作出部署要求</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pPr algn="l">
              <a:buClrTx/>
              <a:buSzTx/>
              <a:buFontTx/>
            </a:pPr>
            <a:r>
              <a:rPr lang="zh-CN" altLang="en-US" sz="3600" b="1">
                <a:solidFill>
                  <a:srgbClr val="FF0000"/>
                </a:solidFill>
                <a:latin typeface="等线" panose="02010600030101010101" charset="-122"/>
                <a:ea typeface="等线" panose="02010600030101010101" charset="-122"/>
                <a:sym typeface="+mn-ea"/>
              </a:rPr>
              <a:t>二、重点怎么抓</a:t>
            </a:r>
            <a:r>
              <a:rPr lang="en-US" altLang="zh-CN" sz="3600" b="1">
                <a:solidFill>
                  <a:srgbClr val="FF0000"/>
                </a:solidFill>
                <a:latin typeface="等线" panose="02010600030101010101" charset="-122"/>
                <a:ea typeface="等线" panose="02010600030101010101" charset="-122"/>
                <a:sym typeface="+mn-ea"/>
              </a:rPr>
              <a:t>——</a:t>
            </a:r>
            <a:r>
              <a:rPr lang="zh-CN" altLang="en-US" sz="3600" b="1">
                <a:solidFill>
                  <a:srgbClr val="FF0000"/>
                </a:solidFill>
                <a:latin typeface="等线" panose="02010600030101010101" charset="-122"/>
                <a:ea typeface="等线" panose="02010600030101010101" charset="-122"/>
                <a:sym typeface="+mn-ea"/>
              </a:rPr>
              <a:t>深刻理解把握党的二十大报告关于科技、人才的重要论述</a:t>
            </a:r>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100" name="图片 99"/>
          <p:cNvPicPr/>
          <p:nvPr/>
        </p:nvPicPr>
        <p:blipFill>
          <a:blip r:embed="rId2"/>
          <a:srcRect t="4004" b="1365"/>
          <a:stretch>
            <a:fillRect/>
          </a:stretch>
        </p:blipFill>
        <p:spPr>
          <a:xfrm>
            <a:off x="6482080" y="1403350"/>
            <a:ext cx="5179695" cy="4051300"/>
          </a:xfrm>
          <a:prstGeom prst="rect">
            <a:avLst/>
          </a:prstGeom>
          <a:noFill/>
          <a:ln w="9525">
            <a:noFill/>
          </a:ln>
        </p:spPr>
      </p:pic>
      <p:sp>
        <p:nvSpPr>
          <p:cNvPr id="24" name="Freeform 5"/>
          <p:cNvSpPr>
            <a:spLocks noEditPoints="1"/>
          </p:cNvSpPr>
          <p:nvPr/>
        </p:nvSpPr>
        <p:spPr bwMode="auto">
          <a:xfrm>
            <a:off x="295275" y="1320800"/>
            <a:ext cx="737870" cy="659130"/>
          </a:xfrm>
          <a:custGeom>
            <a:avLst/>
            <a:gdLst>
              <a:gd name="T0" fmla="*/ 0 w 618"/>
              <a:gd name="T1" fmla="*/ 303 h 552"/>
              <a:gd name="T2" fmla="*/ 61 w 618"/>
              <a:gd name="T3" fmla="*/ 100 h 552"/>
              <a:gd name="T4" fmla="*/ 230 w 618"/>
              <a:gd name="T5" fmla="*/ 2 h 552"/>
              <a:gd name="T6" fmla="*/ 248 w 618"/>
              <a:gd name="T7" fmla="*/ 13 h 552"/>
              <a:gd name="T8" fmla="*/ 256 w 618"/>
              <a:gd name="T9" fmla="*/ 82 h 552"/>
              <a:gd name="T10" fmla="*/ 248 w 618"/>
              <a:gd name="T11" fmla="*/ 95 h 552"/>
              <a:gd name="T12" fmla="*/ 165 w 618"/>
              <a:gd name="T13" fmla="*/ 155 h 552"/>
              <a:gd name="T14" fmla="*/ 142 w 618"/>
              <a:gd name="T15" fmla="*/ 205 h 552"/>
              <a:gd name="T16" fmla="*/ 191 w 618"/>
              <a:gd name="T17" fmla="*/ 264 h 552"/>
              <a:gd name="T18" fmla="*/ 192 w 618"/>
              <a:gd name="T19" fmla="*/ 264 h 552"/>
              <a:gd name="T20" fmla="*/ 242 w 618"/>
              <a:gd name="T21" fmla="*/ 311 h 552"/>
              <a:gd name="T22" fmla="*/ 242 w 618"/>
              <a:gd name="T23" fmla="*/ 505 h 552"/>
              <a:gd name="T24" fmla="*/ 192 w 618"/>
              <a:gd name="T25" fmla="*/ 552 h 552"/>
              <a:gd name="T26" fmla="*/ 51 w 618"/>
              <a:gd name="T27" fmla="*/ 552 h 552"/>
              <a:gd name="T28" fmla="*/ 0 w 618"/>
              <a:gd name="T29" fmla="*/ 505 h 552"/>
              <a:gd name="T30" fmla="*/ 0 w 618"/>
              <a:gd name="T31" fmla="*/ 303 h 552"/>
              <a:gd name="T32" fmla="*/ 361 w 618"/>
              <a:gd name="T33" fmla="*/ 303 h 552"/>
              <a:gd name="T34" fmla="*/ 422 w 618"/>
              <a:gd name="T35" fmla="*/ 100 h 552"/>
              <a:gd name="T36" fmla="*/ 591 w 618"/>
              <a:gd name="T37" fmla="*/ 2 h 552"/>
              <a:gd name="T38" fmla="*/ 609 w 618"/>
              <a:gd name="T39" fmla="*/ 13 h 552"/>
              <a:gd name="T40" fmla="*/ 617 w 618"/>
              <a:gd name="T41" fmla="*/ 82 h 552"/>
              <a:gd name="T42" fmla="*/ 609 w 618"/>
              <a:gd name="T43" fmla="*/ 95 h 552"/>
              <a:gd name="T44" fmla="*/ 526 w 618"/>
              <a:gd name="T45" fmla="*/ 155 h 552"/>
              <a:gd name="T46" fmla="*/ 503 w 618"/>
              <a:gd name="T47" fmla="*/ 205 h 552"/>
              <a:gd name="T48" fmla="*/ 552 w 618"/>
              <a:gd name="T49" fmla="*/ 264 h 552"/>
              <a:gd name="T50" fmla="*/ 553 w 618"/>
              <a:gd name="T51" fmla="*/ 264 h 552"/>
              <a:gd name="T52" fmla="*/ 603 w 618"/>
              <a:gd name="T53" fmla="*/ 311 h 552"/>
              <a:gd name="T54" fmla="*/ 603 w 618"/>
              <a:gd name="T55" fmla="*/ 505 h 552"/>
              <a:gd name="T56" fmla="*/ 553 w 618"/>
              <a:gd name="T57" fmla="*/ 552 h 552"/>
              <a:gd name="T58" fmla="*/ 412 w 618"/>
              <a:gd name="T59" fmla="*/ 552 h 552"/>
              <a:gd name="T60" fmla="*/ 361 w 618"/>
              <a:gd name="T61" fmla="*/ 505 h 552"/>
              <a:gd name="T62" fmla="*/ 361 w 618"/>
              <a:gd name="T63" fmla="*/ 30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8" h="552">
                <a:moveTo>
                  <a:pt x="0" y="303"/>
                </a:moveTo>
                <a:cubicBezTo>
                  <a:pt x="0" y="215"/>
                  <a:pt x="20" y="147"/>
                  <a:pt x="61" y="100"/>
                </a:cubicBezTo>
                <a:cubicBezTo>
                  <a:pt x="98" y="55"/>
                  <a:pt x="155" y="23"/>
                  <a:pt x="230" y="2"/>
                </a:cubicBezTo>
                <a:cubicBezTo>
                  <a:pt x="239" y="0"/>
                  <a:pt x="247" y="5"/>
                  <a:pt x="248" y="13"/>
                </a:cubicBezTo>
                <a:cubicBezTo>
                  <a:pt x="256" y="82"/>
                  <a:pt x="256" y="82"/>
                  <a:pt x="256" y="82"/>
                </a:cubicBezTo>
                <a:cubicBezTo>
                  <a:pt x="257" y="88"/>
                  <a:pt x="254" y="93"/>
                  <a:pt x="248" y="95"/>
                </a:cubicBezTo>
                <a:cubicBezTo>
                  <a:pt x="211" y="110"/>
                  <a:pt x="183" y="130"/>
                  <a:pt x="165" y="155"/>
                </a:cubicBezTo>
                <a:cubicBezTo>
                  <a:pt x="155" y="169"/>
                  <a:pt x="148" y="186"/>
                  <a:pt x="142" y="205"/>
                </a:cubicBezTo>
                <a:cubicBezTo>
                  <a:pt x="134" y="234"/>
                  <a:pt x="158" y="264"/>
                  <a:pt x="191" y="264"/>
                </a:cubicBezTo>
                <a:cubicBezTo>
                  <a:pt x="192" y="264"/>
                  <a:pt x="192" y="264"/>
                  <a:pt x="192" y="264"/>
                </a:cubicBezTo>
                <a:cubicBezTo>
                  <a:pt x="220" y="264"/>
                  <a:pt x="242" y="285"/>
                  <a:pt x="242" y="311"/>
                </a:cubicBezTo>
                <a:cubicBezTo>
                  <a:pt x="242" y="505"/>
                  <a:pt x="242" y="505"/>
                  <a:pt x="242" y="505"/>
                </a:cubicBezTo>
                <a:cubicBezTo>
                  <a:pt x="242" y="531"/>
                  <a:pt x="220" y="552"/>
                  <a:pt x="192" y="552"/>
                </a:cubicBezTo>
                <a:cubicBezTo>
                  <a:pt x="51" y="552"/>
                  <a:pt x="51" y="552"/>
                  <a:pt x="51" y="552"/>
                </a:cubicBezTo>
                <a:cubicBezTo>
                  <a:pt x="23" y="552"/>
                  <a:pt x="0" y="531"/>
                  <a:pt x="0" y="505"/>
                </a:cubicBezTo>
                <a:lnTo>
                  <a:pt x="0" y="303"/>
                </a:lnTo>
                <a:close/>
                <a:moveTo>
                  <a:pt x="361" y="303"/>
                </a:moveTo>
                <a:cubicBezTo>
                  <a:pt x="361" y="215"/>
                  <a:pt x="381" y="147"/>
                  <a:pt x="422" y="100"/>
                </a:cubicBezTo>
                <a:cubicBezTo>
                  <a:pt x="459" y="55"/>
                  <a:pt x="516" y="23"/>
                  <a:pt x="591" y="2"/>
                </a:cubicBezTo>
                <a:cubicBezTo>
                  <a:pt x="599" y="0"/>
                  <a:pt x="608" y="5"/>
                  <a:pt x="609" y="13"/>
                </a:cubicBezTo>
                <a:cubicBezTo>
                  <a:pt x="617" y="82"/>
                  <a:pt x="617" y="82"/>
                  <a:pt x="617" y="82"/>
                </a:cubicBezTo>
                <a:cubicBezTo>
                  <a:pt x="618" y="88"/>
                  <a:pt x="615" y="93"/>
                  <a:pt x="609" y="95"/>
                </a:cubicBezTo>
                <a:cubicBezTo>
                  <a:pt x="572" y="110"/>
                  <a:pt x="544" y="130"/>
                  <a:pt x="526" y="155"/>
                </a:cubicBezTo>
                <a:cubicBezTo>
                  <a:pt x="516" y="169"/>
                  <a:pt x="509" y="186"/>
                  <a:pt x="503" y="205"/>
                </a:cubicBezTo>
                <a:cubicBezTo>
                  <a:pt x="494" y="234"/>
                  <a:pt x="519" y="264"/>
                  <a:pt x="552" y="264"/>
                </a:cubicBezTo>
                <a:cubicBezTo>
                  <a:pt x="553" y="264"/>
                  <a:pt x="553" y="264"/>
                  <a:pt x="553" y="264"/>
                </a:cubicBezTo>
                <a:cubicBezTo>
                  <a:pt x="580" y="264"/>
                  <a:pt x="603" y="285"/>
                  <a:pt x="603" y="311"/>
                </a:cubicBezTo>
                <a:cubicBezTo>
                  <a:pt x="603" y="505"/>
                  <a:pt x="603" y="505"/>
                  <a:pt x="603" y="505"/>
                </a:cubicBezTo>
                <a:cubicBezTo>
                  <a:pt x="603" y="531"/>
                  <a:pt x="580" y="552"/>
                  <a:pt x="553" y="552"/>
                </a:cubicBezTo>
                <a:cubicBezTo>
                  <a:pt x="412" y="552"/>
                  <a:pt x="412" y="552"/>
                  <a:pt x="412" y="552"/>
                </a:cubicBezTo>
                <a:cubicBezTo>
                  <a:pt x="384" y="552"/>
                  <a:pt x="361" y="531"/>
                  <a:pt x="361" y="505"/>
                </a:cubicBezTo>
                <a:lnTo>
                  <a:pt x="361" y="303"/>
                </a:lnTo>
                <a:close/>
              </a:path>
            </a:pathLst>
          </a:custGeom>
          <a:solidFill>
            <a:srgbClr val="D02227">
              <a:alpha val="35000"/>
            </a:srgbClr>
          </a:solidFill>
          <a:ln>
            <a:noFill/>
          </a:ln>
        </p:spPr>
        <p:txBody>
          <a:bodyPr vert="horz" wrap="square" lIns="91440" tIns="45720" rIns="91440" bIns="45720" numCol="1" anchor="t" anchorCtr="0" compatLnSpc="1"/>
          <a:p>
            <a:endParaRPr lang="zh-CN" altLang="en-US"/>
          </a:p>
        </p:txBody>
      </p:sp>
      <p:sp>
        <p:nvSpPr>
          <p:cNvPr id="2" name="文本框 1"/>
          <p:cNvSpPr txBox="1"/>
          <p:nvPr/>
        </p:nvSpPr>
        <p:spPr>
          <a:xfrm>
            <a:off x="295275" y="1732915"/>
            <a:ext cx="6096000" cy="4051300"/>
          </a:xfrm>
          <a:prstGeom prst="rect">
            <a:avLst/>
          </a:prstGeom>
          <a:noFill/>
        </p:spPr>
        <p:txBody>
          <a:bodyPr wrap="square" rtlCol="0" anchor="t">
            <a:spAutoFit/>
          </a:bodyPr>
          <a:p>
            <a:pPr algn="just">
              <a:lnSpc>
                <a:spcPct val="140000"/>
              </a:lnSpc>
            </a:pPr>
            <a:r>
              <a:rPr lang="zh-CN" altLang="en-US" sz="2300" b="1">
                <a:latin typeface="楷体" panose="02010609060101010101" charset="-122"/>
                <a:ea typeface="楷体" panose="02010609060101010101" charset="-122"/>
                <a:cs typeface="楷体" panose="02010609060101010101" charset="-122"/>
                <a:sym typeface="+mn-ea"/>
              </a:rPr>
              <a:t>教育、科技、人才是全面建设社会主义现代化国家的基础性、战略性支撑，必须坚持科技是第一生产力、人才是第一资源、创新是第一动力，坚持教育优先发展、科技自立自强、人才引领驱动，深入实施科教兴国战略、人才强国战略、创新驱动发展战略，加快建设教育强国、科技强国、人才强国，开辟发展新领域新赛道，不断塑造发展新动能新优势。</a:t>
            </a:r>
            <a:endParaRPr lang="zh-CN" altLang="en-US" sz="2300" b="1">
              <a:latin typeface="楷体" panose="02010609060101010101" charset="-122"/>
              <a:ea typeface="楷体" panose="02010609060101010101" charset="-122"/>
              <a:cs typeface="楷体" panose="02010609060101010101" charset="-122"/>
              <a:sym typeface="+mn-ea"/>
            </a:endParaRPr>
          </a:p>
        </p:txBody>
      </p:sp>
      <p:sp>
        <p:nvSpPr>
          <p:cNvPr id="25" name="文本占位符 24"/>
          <p:cNvSpPr>
            <a:spLocks noGrp="1"/>
          </p:cNvSpPr>
          <p:nvPr/>
        </p:nvSpPr>
        <p:spPr>
          <a:xfrm>
            <a:off x="6273165" y="5344160"/>
            <a:ext cx="5293995" cy="81089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600" b="1"/>
              <a:t>习近平在中国共产党第二十次全国代表大会上作报告</a:t>
            </a:r>
            <a:endParaRPr lang="zh-CN" altLang="en-US" sz="1600" b="1"/>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2828"/>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436745" y="2553970"/>
            <a:ext cx="313245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“提高保障改善民生水平，加强和创新社会治理”</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（第八部分）</a:t>
            </a:r>
            <a:r>
              <a:rPr lang="zh-CN" sz="2400" b="1" dirty="0" smtClean="0">
                <a:latin typeface="黑体" panose="02010609060101010101" charset="-122"/>
                <a:ea typeface="黑体" panose="02010609060101010101" charset="-122"/>
                <a:sym typeface="汉仪雅酷黑 65W" panose="02010600030101010101" pitchFamily="34" charset="-122"/>
              </a:rPr>
              <a:t>单列提出“优先发展教育事业”</a:t>
            </a:r>
            <a:endParaRPr lang="zh-CN"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914400" y="255397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在</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改善民生和创新管理中加强社会建设”</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（第七部分）</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单列提出</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“努力办好人民满意的教育”</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
        <p:nvSpPr>
          <p:cNvPr id="7" name="文本框1"/>
          <p:cNvSpPr txBox="1"/>
          <p:nvPr>
            <p:custDataLst>
              <p:tags r:id="rId3"/>
            </p:custDataLst>
          </p:nvPr>
        </p:nvSpPr>
        <p:spPr>
          <a:xfrm>
            <a:off x="8213725" y="2568575"/>
            <a:ext cx="294195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科技、人才独立成章</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第五部分</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endPar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突出的标题“办好人民满意的教育”</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lang="zh-CN" altLang="en-US"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100" name="文本框 99"/>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
        <p:nvSpPr>
          <p:cNvPr id="2" name="文本框 1"/>
          <p:cNvSpPr txBox="1"/>
          <p:nvPr/>
        </p:nvSpPr>
        <p:spPr>
          <a:xfrm>
            <a:off x="1689735" y="2115820"/>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十八大</a:t>
            </a:r>
            <a:endParaRPr lang="zh-CN" altLang="en-US" sz="2800">
              <a:latin typeface="黑体" panose="02010609060101010101" charset="-122"/>
              <a:ea typeface="黑体" panose="02010609060101010101" charset="-122"/>
            </a:endParaRPr>
          </a:p>
        </p:txBody>
      </p:sp>
      <p:sp>
        <p:nvSpPr>
          <p:cNvPr id="3" name="文本框 2"/>
          <p:cNvSpPr txBox="1"/>
          <p:nvPr/>
        </p:nvSpPr>
        <p:spPr>
          <a:xfrm>
            <a:off x="5354955" y="2046605"/>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十九大</a:t>
            </a:r>
            <a:endParaRPr lang="zh-CN" altLang="en-US" sz="2800">
              <a:latin typeface="黑体" panose="02010609060101010101" charset="-122"/>
              <a:ea typeface="黑体" panose="02010609060101010101" charset="-122"/>
            </a:endParaRPr>
          </a:p>
        </p:txBody>
      </p:sp>
      <p:sp>
        <p:nvSpPr>
          <p:cNvPr id="12" name="文本框 11"/>
          <p:cNvSpPr txBox="1"/>
          <p:nvPr/>
        </p:nvSpPr>
        <p:spPr>
          <a:xfrm>
            <a:off x="9069070" y="2032000"/>
            <a:ext cx="136017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二十大</a:t>
            </a:r>
            <a:endParaRPr lang="zh-CN" altLang="en-US" sz="2800">
              <a:latin typeface="黑体" panose="02010609060101010101" charset="-122"/>
              <a:ea typeface="黑体" panose="02010609060101010101" charset="-122"/>
            </a:endParaRPr>
          </a:p>
        </p:txBody>
      </p:sp>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1833079"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2144689"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6938268"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7249878"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7457440" y="2568575"/>
            <a:ext cx="265366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发展作为党执政兴国的第一要务</a:t>
            </a:r>
            <a:endParaRPr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2239645" y="254381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科技是第一生产力</a:t>
            </a: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人才是第一资源</a:t>
            </a: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latin typeface="黑体" panose="02010609060101010101" charset="-122"/>
                <a:ea typeface="黑体" panose="02010609060101010101" charset="-122"/>
                <a:sym typeface="汉仪雅酷黑 65W" panose="02010600030101010101" pitchFamily="34" charset="-122"/>
              </a:rPr>
              <a:t>创新是第一动力</a:t>
            </a:r>
            <a:endParaRPr sz="2400" b="1" dirty="0" smtClean="0">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
        <p:nvSpPr>
          <p:cNvPr id="7" name="文本框 6"/>
          <p:cNvSpPr txBox="1"/>
          <p:nvPr/>
        </p:nvSpPr>
        <p:spPr>
          <a:xfrm>
            <a:off x="2861310" y="1900555"/>
            <a:ext cx="163449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第五部分</a:t>
            </a:r>
            <a:endParaRPr lang="zh-CN" altLang="en-US" sz="2800">
              <a:latin typeface="黑体" panose="02010609060101010101" charset="-122"/>
              <a:ea typeface="黑体" panose="02010609060101010101" charset="-122"/>
            </a:endParaRPr>
          </a:p>
        </p:txBody>
      </p:sp>
      <p:sp>
        <p:nvSpPr>
          <p:cNvPr id="8" name="文本框 7"/>
          <p:cNvSpPr txBox="1"/>
          <p:nvPr/>
        </p:nvSpPr>
        <p:spPr>
          <a:xfrm>
            <a:off x="8049895" y="1900555"/>
            <a:ext cx="1634490" cy="52197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p>
            <a:r>
              <a:rPr lang="zh-CN" altLang="en-US" sz="2800">
                <a:latin typeface="黑体" panose="02010609060101010101" charset="-122"/>
                <a:ea typeface="黑体" panose="02010609060101010101" charset="-122"/>
              </a:rPr>
              <a:t>第</a:t>
            </a:r>
            <a:r>
              <a:rPr lang="zh-CN" altLang="en-US" sz="2800">
                <a:latin typeface="黑体" panose="02010609060101010101" charset="-122"/>
                <a:ea typeface="黑体" panose="02010609060101010101" charset="-122"/>
              </a:rPr>
              <a:t>四部分</a:t>
            </a:r>
            <a:endParaRPr lang="zh-CN" altLang="en-US" sz="2800">
              <a:latin typeface="黑体" panose="02010609060101010101" charset="-122"/>
              <a:ea typeface="黑体" panose="02010609060101010101" charset="-122"/>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54990" y="1511935"/>
            <a:ext cx="11213465" cy="751205"/>
          </a:xfrm>
          <a:prstGeom prst="rect">
            <a:avLst/>
          </a:prstGeom>
          <a:noFill/>
        </p:spPr>
        <p:txBody>
          <a:bodyPr wrap="square" rtlCol="0">
            <a:noAutofit/>
          </a:bodyPr>
          <a:p>
            <a:pPr algn="just"/>
            <a:r>
              <a:rPr lang="en-US" altLang="zh-CN" sz="3600" b="1">
                <a:latin typeface="等线" panose="02010600030101010101" charset="-122"/>
                <a:ea typeface="等线" panose="02010600030101010101" charset="-122"/>
              </a:rPr>
              <a:t>        </a:t>
            </a:r>
            <a:r>
              <a:rPr lang="zh-CN" altLang="en-US" sz="3600" b="1">
                <a:latin typeface="等线" panose="02010600030101010101" charset="-122"/>
                <a:ea typeface="等线" panose="02010600030101010101" charset="-122"/>
              </a:rPr>
              <a:t>中国共产党</a:t>
            </a:r>
            <a:r>
              <a:rPr lang="zh-CN" altLang="en-US" sz="3600" b="1">
                <a:solidFill>
                  <a:srgbClr val="FF0000"/>
                </a:solidFill>
                <a:latin typeface="等线" panose="02010600030101010101" charset="-122"/>
                <a:ea typeface="等线" panose="02010600030101010101" charset="-122"/>
              </a:rPr>
              <a:t>第二十次全国代表大会</a:t>
            </a:r>
            <a:r>
              <a:rPr lang="zh-CN" altLang="en-US" sz="3600" b="1">
                <a:latin typeface="等线" panose="02010600030101010101" charset="-122"/>
                <a:ea typeface="等线" panose="02010600030101010101" charset="-122"/>
              </a:rPr>
              <a:t>于2022年10月16日至22日在北京召开。</a:t>
            </a:r>
            <a:endParaRPr lang="zh-CN" altLang="en-US" sz="3600" b="1">
              <a:latin typeface="等线" panose="02010600030101010101" charset="-122"/>
              <a:ea typeface="等线" panose="02010600030101010101" charset="-122"/>
            </a:endParaRPr>
          </a:p>
        </p:txBody>
      </p:sp>
      <p:grpSp>
        <p:nvGrpSpPr>
          <p:cNvPr id="43" name="组合 42"/>
          <p:cNvGrpSpPr/>
          <p:nvPr/>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2" name="文本框 1"/>
          <p:cNvSpPr txBox="1"/>
          <p:nvPr/>
        </p:nvSpPr>
        <p:spPr>
          <a:xfrm>
            <a:off x="1496060" y="3369310"/>
            <a:ext cx="8949690" cy="900430"/>
          </a:xfrm>
          <a:prstGeom prst="rect">
            <a:avLst/>
          </a:prstGeom>
          <a:noFill/>
        </p:spPr>
        <p:txBody>
          <a:bodyPr wrap="square" rtlCol="0">
            <a:noAutofit/>
          </a:bodyPr>
          <a:p>
            <a:r>
              <a:rPr lang="en-US" altLang="zh-CN" sz="2400" b="1"/>
              <a:t>                 </a:t>
            </a:r>
            <a:endParaRPr lang="zh-CN" altLang="en-US" sz="2400" b="1"/>
          </a:p>
        </p:txBody>
      </p:sp>
      <p:pic>
        <p:nvPicPr>
          <p:cNvPr id="5" name="图片 4"/>
          <p:cNvPicPr>
            <a:picLocks noChangeAspect="1"/>
          </p:cNvPicPr>
          <p:nvPr/>
        </p:nvPicPr>
        <p:blipFill>
          <a:blip r:embed="rId1"/>
          <a:stretch>
            <a:fillRect/>
          </a:stretch>
        </p:blipFill>
        <p:spPr>
          <a:xfrm>
            <a:off x="2870200" y="2595880"/>
            <a:ext cx="6784975" cy="3801745"/>
          </a:xfrm>
          <a:prstGeom prst="rect">
            <a:avLst/>
          </a:prstGeom>
        </p:spPr>
      </p:pic>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1833079"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2144689"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6938268" y="273416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7249878" y="227377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7457440" y="2568575"/>
            <a:ext cx="265366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教育</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基础性作用</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lang="zh-CN" sz="2400" b="1" dirty="0" smtClean="0">
                <a:latin typeface="黑体" panose="02010609060101010101" charset="-122"/>
                <a:ea typeface="黑体" panose="02010609060101010101" charset="-122"/>
                <a:sym typeface="汉仪雅酷黑 65W" panose="02010600030101010101" pitchFamily="34" charset="-122"/>
              </a:rPr>
              <a:t>科</a:t>
            </a:r>
            <a:r>
              <a:rPr sz="2400" b="1" dirty="0" smtClean="0">
                <a:latin typeface="黑体" panose="02010609060101010101" charset="-122"/>
                <a:ea typeface="黑体" panose="02010609060101010101" charset="-122"/>
                <a:sym typeface="汉仪雅酷黑 65W" panose="02010600030101010101" pitchFamily="34" charset="-122"/>
              </a:rPr>
              <a:t>技</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动力源发挥</a:t>
            </a: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endParaRPr sz="2400" b="1" dirty="0" smtClean="0">
              <a:latin typeface="黑体" panose="02010609060101010101" charset="-122"/>
              <a:ea typeface="黑体" panose="02010609060101010101" charset="-122"/>
              <a:sym typeface="汉仪雅酷黑 65W" panose="02010600030101010101" pitchFamily="34" charset="-122"/>
            </a:endParaRPr>
          </a:p>
          <a:p>
            <a:pPr algn="ctr">
              <a:lnSpc>
                <a:spcPct val="150000"/>
              </a:lnSpc>
              <a:buNone/>
            </a:pPr>
            <a:r>
              <a:rPr sz="2400" b="1" dirty="0" smtClean="0">
                <a:latin typeface="黑体" panose="02010609060101010101" charset="-122"/>
                <a:ea typeface="黑体" panose="02010609060101010101" charset="-122"/>
                <a:sym typeface="汉仪雅酷黑 65W" panose="02010600030101010101" pitchFamily="34" charset="-122"/>
              </a:rPr>
              <a:t>人才</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主体性支撑</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2239645" y="254381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教育是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基础</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科技是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动力</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人才是</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主体</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右箭头 1"/>
          <p:cNvSpPr/>
          <p:nvPr/>
        </p:nvSpPr>
        <p:spPr>
          <a:xfrm>
            <a:off x="5420360" y="3545205"/>
            <a:ext cx="1621155" cy="4965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rPr>
              <a:t>（一）从结构调整看教育、科技、人才的重要地位</a:t>
            </a:r>
            <a:endParaRPr lang="zh-CN" altLang="en-US" sz="3200">
              <a:latin typeface="黑体" panose="02010609060101010101" charset="-122"/>
              <a:ea typeface="黑体" panose="02010609060101010101" charset="-122"/>
            </a:endParaRPr>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904740" y="2794635"/>
            <a:ext cx="25019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buNone/>
            </a:pP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教科人才事业助力</a:t>
            </a:r>
            <a:r>
              <a:rPr lang="zh-CN" sz="2400" b="1" dirty="0" smtClean="0">
                <a:latin typeface="黑体" panose="02010609060101010101" charset="-122"/>
                <a:ea typeface="黑体" panose="02010609060101010101" charset="-122"/>
                <a:sym typeface="汉仪雅酷黑 65W" panose="02010600030101010101" pitchFamily="34" charset="-122"/>
              </a:rPr>
              <a:t>国家事业</a:t>
            </a:r>
            <a:r>
              <a:rPr lang="zh-CN" sz="2400" b="1" dirty="0" smtClean="0">
                <a:latin typeface="黑体" panose="02010609060101010101" charset="-122"/>
                <a:ea typeface="黑体" panose="02010609060101010101" charset="-122"/>
                <a:sym typeface="汉仪雅酷黑 65W" panose="02010600030101010101" pitchFamily="34" charset="-122"/>
              </a:rPr>
              <a:t>发展</a:t>
            </a:r>
            <a:endParaRPr lang="zh-CN" sz="2400" b="1" dirty="0" smtClean="0">
              <a:latin typeface="黑体" panose="02010609060101010101" charset="-122"/>
              <a:ea typeface="黑体" panose="02010609060101010101" charset="-122"/>
              <a:sym typeface="汉仪雅酷黑 65W" panose="02010600030101010101" pitchFamily="34" charset="-122"/>
            </a:endParaRPr>
          </a:p>
        </p:txBody>
      </p:sp>
      <p:sp>
        <p:nvSpPr>
          <p:cNvPr id="6" name="文本框1"/>
          <p:cNvSpPr txBox="1"/>
          <p:nvPr>
            <p:custDataLst>
              <p:tags r:id="rId2"/>
            </p:custDataLst>
          </p:nvPr>
        </p:nvSpPr>
        <p:spPr>
          <a:xfrm>
            <a:off x="914400" y="2553970"/>
            <a:ext cx="287782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政治、经济、国防、军事、文化、</a:t>
            </a: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教育、科技</a:t>
            </a:r>
            <a:r>
              <a:rPr lang="zh-CN" sz="2400" b="1" dirty="0" smtClean="0">
                <a:solidFill>
                  <a:srgbClr val="D02227"/>
                </a:solidFill>
                <a:latin typeface="黑体" panose="02010609060101010101" charset="-122"/>
                <a:ea typeface="黑体" panose="02010609060101010101" charset="-122"/>
                <a:sym typeface="汉仪雅酷黑 65W" panose="02010600030101010101" pitchFamily="34" charset="-122"/>
              </a:rPr>
              <a:t>、人才</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等方面</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是综合国力的集中</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体现</a:t>
            </a:r>
            <a:endParaRPr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sp>
        <p:nvSpPr>
          <p:cNvPr id="7" name="文本框1"/>
          <p:cNvSpPr txBox="1"/>
          <p:nvPr>
            <p:custDataLst>
              <p:tags r:id="rId3"/>
            </p:custDataLst>
          </p:nvPr>
        </p:nvSpPr>
        <p:spPr>
          <a:xfrm>
            <a:off x="8716010" y="2794635"/>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教育强国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科技强国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r>
              <a:rPr sz="2400" b="1" dirty="0" smtClean="0">
                <a:solidFill>
                  <a:srgbClr val="D02227"/>
                </a:solidFill>
                <a:latin typeface="黑体" panose="02010609060101010101" charset="-122"/>
                <a:ea typeface="黑体" panose="02010609060101010101" charset="-122"/>
                <a:sym typeface="汉仪雅酷黑 65W" panose="02010600030101010101" pitchFamily="34" charset="-122"/>
              </a:rPr>
              <a:t>人才强国</a:t>
            </a:r>
            <a:endParaRPr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a:p>
            <a:pPr>
              <a:lnSpc>
                <a:spcPct val="150000"/>
              </a:lnSpc>
            </a:pPr>
            <a:endParaRPr lang="zh-CN" altLang="en-US" sz="24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681355" y="2411730"/>
            <a:ext cx="1096073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gn="just">
              <a:lnSpc>
                <a:spcPct val="150000"/>
              </a:lnSpc>
            </a:pPr>
            <a:r>
              <a:rPr lang="en-US" sz="2400" b="1" dirty="0" smtClean="0">
                <a:solidFill>
                  <a:schemeClr val="tx1"/>
                </a:solidFill>
                <a:latin typeface="黑体" panose="02010609060101010101" charset="-122"/>
                <a:ea typeface="黑体" panose="02010609060101010101" charset="-122"/>
                <a:sym typeface="汉仪雅酷黑 65W" panose="02010600030101010101" pitchFamily="34" charset="-122"/>
              </a:rPr>
              <a:t>    </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教育、科技</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人才</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在</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繁荣经济</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创新科技</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增长国家综合实力</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保障国家安全</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等方面</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具有</a:t>
            </a:r>
            <a:r>
              <a:rPr sz="2400" b="1" dirty="0" smtClean="0">
                <a:solidFill>
                  <a:srgbClr val="FF0000"/>
                </a:solidFill>
                <a:latin typeface="黑体" panose="02010609060101010101" charset="-122"/>
                <a:ea typeface="黑体" panose="02010609060101010101" charset="-122"/>
                <a:sym typeface="汉仪雅酷黑 65W" panose="02010600030101010101" pitchFamily="34" charset="-122"/>
              </a:rPr>
              <a:t>先导性、战略性和基础性</a:t>
            </a:r>
            <a:r>
              <a:rPr sz="2400" b="1" dirty="0" smtClean="0">
                <a:solidFill>
                  <a:schemeClr val="tx1"/>
                </a:solidFill>
                <a:latin typeface="黑体" panose="02010609060101010101" charset="-122"/>
                <a:ea typeface="黑体" panose="02010609060101010101" charset="-122"/>
                <a:sym typeface="汉仪雅酷黑 65W" panose="02010600030101010101" pitchFamily="34" charset="-122"/>
              </a:rPr>
              <a:t>贡献</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just">
              <a:lnSpc>
                <a:spcPct val="150000"/>
              </a:lnSpc>
            </a:pP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a:p>
            <a:pPr algn="just">
              <a:lnSpc>
                <a:spcPct val="150000"/>
              </a:lnSpc>
            </a:pPr>
            <a:r>
              <a:rPr lang="en-US" alt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    </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十年来，教育、科技、人才事业与党和国家事业发展同频共振，成为</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服务国家战略</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促进区域发展</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a:t>
            </a:r>
            <a:r>
              <a:rPr lang="zh-CN" sz="2400" b="1" dirty="0" smtClean="0">
                <a:solidFill>
                  <a:srgbClr val="FF0000"/>
                </a:solidFill>
                <a:latin typeface="黑体" panose="02010609060101010101" charset="-122"/>
                <a:ea typeface="黑体" panose="02010609060101010101" charset="-122"/>
                <a:sym typeface="汉仪雅酷黑 65W" panose="02010600030101010101" pitchFamily="34" charset="-122"/>
              </a:rPr>
              <a:t>引领经济社会</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的</a:t>
            </a:r>
            <a:r>
              <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rPr>
              <a:t>关键力量。</a:t>
            </a:r>
            <a:endParaRPr lang="zh-CN" sz="2400" b="1" dirty="0" smtClean="0">
              <a:solidFill>
                <a:schemeClr val="tx1"/>
              </a:solidFill>
              <a:latin typeface="黑体" panose="02010609060101010101" charset="-122"/>
              <a:ea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2"/>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3" name="文本框 2"/>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1"/>
          <p:cNvSpPr txBox="1"/>
          <p:nvPr>
            <p:custDataLst>
              <p:tags r:id="rId1"/>
            </p:custDataLst>
          </p:nvPr>
        </p:nvSpPr>
        <p:spPr>
          <a:xfrm>
            <a:off x="619760" y="1904365"/>
            <a:ext cx="1096073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大中学校输送上</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亿名毕</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业生，为各行各业每年培训</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上亿</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人才，累积培养</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2亿多</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人接受大学教育。</a:t>
            </a:r>
            <a:endPar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高校成为我国基础研究的主力军，获得了全部</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10项国家自然科学一等奖中的6项</a:t>
            </a: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、全部</a:t>
            </a:r>
            <a:r>
              <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rPr>
              <a:t>11项国家技术发明一等奖中的10项。</a:t>
            </a:r>
            <a:endParaRPr lang="zh-CN" altLang="en-US" sz="2400" b="1" dirty="0">
              <a:solidFill>
                <a:srgbClr val="FF0000"/>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a:p>
            <a:pPr marL="285750" indent="-285750" algn="l">
              <a:lnSpc>
                <a:spcPct val="130000"/>
              </a:lnSpc>
              <a:spcBef>
                <a:spcPts val="500"/>
              </a:spcBef>
              <a:spcAft>
                <a:spcPts val="500"/>
              </a:spcAft>
              <a:buFont typeface="Arial" panose="020B0604020202020204" pitchFamily="34" charset="0"/>
              <a:buBlip>
                <a:blip r:embed="rId2"/>
              </a:buBlip>
            </a:pPr>
            <a:r>
              <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rPr>
              <a:t>在弘扬社会主义核心价值观、提高全社会文明程度、加强和改进未成年人思想道德建设、繁荣发展文化事业和文化产业、贯彻国家总体安全等方面都离不开教育。</a:t>
            </a:r>
            <a:endParaRPr lang="zh-CN" altLang="en-US" sz="2400" b="1" dirty="0">
              <a:solidFill>
                <a:schemeClr val="tx1"/>
              </a:solidFill>
              <a:latin typeface="黑体" panose="02010609060101010101" charset="-122"/>
              <a:ea typeface="黑体" panose="02010609060101010101" charset="-122"/>
              <a:cs typeface="黑体" panose="02010609060101010101" charset="-122"/>
              <a:sym typeface="汉仪雅酷黑 65W" panose="02010600030101010101" pitchFamily="34" charset="-122"/>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3"/>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1370965" y="885190"/>
            <a:ext cx="9328785" cy="583565"/>
          </a:xfrm>
          <a:prstGeom prst="rect">
            <a:avLst/>
          </a:prstGeom>
          <a:noFill/>
          <a:ln w="9525">
            <a:noFill/>
          </a:ln>
        </p:spPr>
        <p:txBody>
          <a:bodyPr wrap="square">
            <a:spAutoFit/>
          </a:bodyPr>
          <a:p>
            <a:pPr algn="ctr" defTabSz="1216025">
              <a:buClrTx/>
              <a:buSzTx/>
              <a:buFontTx/>
            </a:pPr>
            <a:r>
              <a:rPr lang="zh-CN" altLang="en-US" sz="3200">
                <a:latin typeface="黑体" panose="02010609060101010101" charset="-122"/>
                <a:ea typeface="黑体" panose="02010609060101010101" charset="-122"/>
                <a:sym typeface="+mn-ea"/>
              </a:rPr>
              <a:t>（二）</a:t>
            </a:r>
            <a:r>
              <a:rPr lang="zh-CN" altLang="en-US" sz="3200">
                <a:latin typeface="黑体" panose="02010609060101010101" charset="-122"/>
                <a:ea typeface="黑体" panose="02010609060101010101" charset="-122"/>
                <a:sym typeface="+mn-ea"/>
              </a:rPr>
              <a:t>从国家长远发展目标中看三者的重要作用</a:t>
            </a:r>
            <a:endParaRPr lang="zh-CN" altLang="en-US" sz="3200">
              <a:latin typeface="黑体" panose="02010609060101010101" charset="-122"/>
              <a:ea typeface="黑体" panose="02010609060101010101" charset="-122"/>
            </a:endParaRPr>
          </a:p>
        </p:txBody>
      </p: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9852853" y="4502827"/>
            <a:ext cx="4678292" cy="4710347"/>
          </a:xfrm>
          <a:prstGeom prst="roundRect">
            <a:avLst>
              <a:gd name="adj" fmla="val 2888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圆角 1"/>
          <p:cNvSpPr/>
          <p:nvPr/>
        </p:nvSpPr>
        <p:spPr>
          <a:xfrm rot="2700000">
            <a:off x="-3963578" y="-1659257"/>
            <a:ext cx="5945052" cy="5985787"/>
          </a:xfrm>
          <a:prstGeom prst="roundRect">
            <a:avLst>
              <a:gd name="adj" fmla="val 288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a:off x="1159087" y="1559856"/>
            <a:ext cx="4204921" cy="4204921"/>
          </a:xfrm>
          <a:prstGeom prst="ellipse">
            <a:avLst/>
          </a:prstGeom>
          <a:blipFill>
            <a:blip r:embed="rId1"/>
            <a:stretch>
              <a:fillRect l="-19397" r="-192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PA-文本框 9"/>
          <p:cNvSpPr txBox="1"/>
          <p:nvPr>
            <p:custDataLst>
              <p:tags r:id="rId2"/>
            </p:custDataLst>
          </p:nvPr>
        </p:nvSpPr>
        <p:spPr>
          <a:xfrm>
            <a:off x="5285740" y="4018280"/>
            <a:ext cx="5476240" cy="1337945"/>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zh-CN" altLang="en-US" sz="180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（一）了解现代医学发展趋势：更加注重新理论、技术和方法对自身发展的影响，医学各学科、医学和其他学科之间出现交叉、整合与重新构建趋势。</a:t>
            </a:r>
            <a:endParaRPr lang="zh-CN" altLang="en-US" sz="18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6" name="PA-文本框 6"/>
          <p:cNvSpPr txBox="1"/>
          <p:nvPr>
            <p:custDataLst>
              <p:tags r:id="rId3"/>
            </p:custDataLst>
          </p:nvPr>
        </p:nvSpPr>
        <p:spPr>
          <a:xfrm>
            <a:off x="2863215" y="382905"/>
            <a:ext cx="8843645" cy="1929130"/>
          </a:xfrm>
          <a:prstGeom prst="rect">
            <a:avLst/>
          </a:prstGeom>
          <a:noFill/>
        </p:spPr>
        <p:txBody>
          <a:bodyPr wrap="square" rtlCol="0">
            <a:noAutofit/>
          </a:bodyPr>
          <a:lstStyle/>
          <a:p>
            <a:r>
              <a:rPr lang="zh-CN" altLang="en-US" sz="4000" b="1">
                <a:solidFill>
                  <a:srgbClr val="FF0000"/>
                </a:solidFill>
                <a:latin typeface="等线" panose="02010600030101010101" charset="-122"/>
                <a:ea typeface="等线" panose="02010600030101010101" charset="-122"/>
                <a:sym typeface="微软雅黑" panose="020B0503020204020204" charset="-122"/>
              </a:rPr>
              <a:t>三、具体怎么干</a:t>
            </a:r>
            <a:r>
              <a:rPr lang="en-US" altLang="zh-CN" sz="4000" b="1">
                <a:solidFill>
                  <a:srgbClr val="FF0000"/>
                </a:solidFill>
                <a:latin typeface="等线" panose="02010600030101010101" charset="-122"/>
                <a:ea typeface="等线" panose="02010600030101010101" charset="-122"/>
                <a:sym typeface="微软雅黑" panose="020B0503020204020204" charset="-122"/>
              </a:rPr>
              <a:t>——</a:t>
            </a:r>
            <a:r>
              <a:rPr lang="zh-CN" altLang="en-US" sz="4000" b="1">
                <a:solidFill>
                  <a:srgbClr val="FF0000"/>
                </a:solidFill>
                <a:latin typeface="等线" panose="02010600030101010101" charset="-122"/>
                <a:ea typeface="等线" panose="02010600030101010101" charset="-122"/>
                <a:sym typeface="+mn-ea"/>
              </a:rPr>
              <a:t>推动党的二十大精神落地落实</a:t>
            </a:r>
            <a:endParaRPr lang="zh-CN" altLang="en-US" sz="40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8" name="PA-文本框 6"/>
          <p:cNvSpPr txBox="1"/>
          <p:nvPr>
            <p:custDataLst>
              <p:tags r:id="rId4"/>
            </p:custDataLst>
          </p:nvPr>
        </p:nvSpPr>
        <p:spPr>
          <a:xfrm>
            <a:off x="5837501" y="3662317"/>
            <a:ext cx="4916738" cy="338554"/>
          </a:xfrm>
          <a:prstGeom prst="rect">
            <a:avLst/>
          </a:prstGeom>
          <a:noFill/>
        </p:spPr>
        <p:txBody>
          <a:bodyPr wrap="square" rtlCol="0">
            <a:spAutoFit/>
          </a:bodyPr>
          <a:lstStyle/>
          <a:p>
            <a:pPr algn="dist">
              <a:spcBef>
                <a:spcPct val="0"/>
              </a:spcBef>
            </a:pPr>
            <a:r>
              <a:rPr lang="en-US" altLang="zh-CN" sz="16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The development trend of modern medicine</a:t>
            </a:r>
            <a:endParaRPr lang="en-US" altLang="zh-CN" sz="16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42" presetClass="path" presetSubtype="0" accel="50000" decel="50000" fill="hold" grpId="1" nodeType="withEffect">
                                  <p:stCondLst>
                                    <p:cond delay="0"/>
                                  </p:stCondLst>
                                  <p:childTnLst>
                                    <p:animMotion origin="layout" path="M 0.05 -0.00092 L 0 0.00023 " pathEditMode="relative" ptsTypes="">
                                      <p:cBhvr>
                                        <p:cTn id="12" dur="1000" fill="hold"/>
                                        <p:tgtEl>
                                          <p:spTgt spid="6"/>
                                        </p:tgtEl>
                                        <p:attrNameLst>
                                          <p:attrName>ppt_x</p:attrName>
                                          <p:attrName>ppt_y</p:attrName>
                                        </p:attrNameLst>
                                      </p:cBhvr>
                                    </p:animMotion>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par>
                                <p:cTn id="16" presetID="42" presetClass="path" presetSubtype="0" accel="50000" decel="50000" fill="hold" grpId="1" nodeType="withEffect">
                                  <p:stCondLst>
                                    <p:cond delay="0"/>
                                  </p:stCondLst>
                                  <p:childTnLst>
                                    <p:animMotion origin="layout" path="M 0.05 -0.00092 L 0 0.00023 " pathEditMode="relative" ptsTypes="">
                                      <p:cBhvr>
                                        <p:cTn id="17" dur="1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平行四边形 2"/>
          <p:cNvSpPr>
            <a:spLocks noChangeArrowheads="1"/>
          </p:cNvSpPr>
          <p:nvPr/>
        </p:nvSpPr>
        <p:spPr bwMode="auto">
          <a:xfrm>
            <a:off x="-333537" y="2635302"/>
            <a:ext cx="6660724" cy="3257469"/>
          </a:xfrm>
          <a:prstGeom prst="parallelogram">
            <a:avLst>
              <a:gd name="adj" fmla="val 0"/>
            </a:avLst>
          </a:prstGeom>
          <a:solidFill>
            <a:schemeClr val="accent1"/>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 name="平行四边形 2"/>
          <p:cNvSpPr>
            <a:spLocks noChangeArrowheads="1"/>
          </p:cNvSpPr>
          <p:nvPr/>
        </p:nvSpPr>
        <p:spPr bwMode="auto">
          <a:xfrm flipV="1">
            <a:off x="3986528" y="722344"/>
            <a:ext cx="7871086" cy="914400"/>
          </a:xfrm>
          <a:prstGeom prst="parallelogram">
            <a:avLst>
              <a:gd name="adj" fmla="val 40239"/>
            </a:avLst>
          </a:prstGeom>
          <a:solidFill>
            <a:schemeClr val="accent1"/>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 name="平行四边形 4"/>
          <p:cNvSpPr>
            <a:spLocks noChangeArrowheads="1"/>
          </p:cNvSpPr>
          <p:nvPr/>
        </p:nvSpPr>
        <p:spPr bwMode="auto">
          <a:xfrm flipV="1">
            <a:off x="376797" y="500767"/>
            <a:ext cx="8505946" cy="1488508"/>
          </a:xfrm>
          <a:prstGeom prst="parallelogram">
            <a:avLst>
              <a:gd name="adj" fmla="val 33473"/>
            </a:avLst>
          </a:prstGeom>
          <a:solidFill>
            <a:schemeClr val="bg1">
              <a:lumMod val="95000"/>
            </a:schemeClr>
          </a:solidFill>
          <a:ln>
            <a:noFill/>
          </a:ln>
        </p:spPr>
        <p:txBody>
          <a:bodyPr anchor="ctr"/>
          <a:lstStyle/>
          <a:p>
            <a:pPr algn="ctr"/>
            <a:endParaRPr lang="zh-CN" altLang="zh-C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912748" y="762715"/>
            <a:ext cx="7434043" cy="954107"/>
          </a:xfrm>
          <a:prstGeom prst="rect">
            <a:avLst/>
          </a:prstGeom>
        </p:spPr>
        <p:txBody>
          <a:bodyPr wrap="square">
            <a:spAutoFit/>
          </a:bodyPr>
          <a:lstStyle/>
          <a:p>
            <a:pPr algn="ct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 </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1987</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年，国外一家大医药公司组织了</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多位知名医学家进行预测，他们预测到</a:t>
            </a:r>
            <a:r>
              <a:rPr lang="en-US" altLang="zh-CN"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2000</a:t>
            </a:r>
            <a:r>
              <a:rPr lang="zh-CN" altLang="en-US" sz="28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年：</a:t>
            </a:r>
            <a:endParaRPr lang="zh-CN" altLang="en-US" sz="28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0" name="Shape 583"/>
          <p:cNvSpPr/>
          <p:nvPr/>
        </p:nvSpPr>
        <p:spPr>
          <a:xfrm>
            <a:off x="6859491" y="3784286"/>
            <a:ext cx="355849" cy="43830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1" name="Shape 585"/>
          <p:cNvSpPr/>
          <p:nvPr/>
        </p:nvSpPr>
        <p:spPr>
          <a:xfrm>
            <a:off x="6873408" y="2961416"/>
            <a:ext cx="328015" cy="437692"/>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2" name="Shape 586"/>
          <p:cNvSpPr/>
          <p:nvPr/>
        </p:nvSpPr>
        <p:spPr>
          <a:xfrm>
            <a:off x="6819279" y="4608378"/>
            <a:ext cx="436272" cy="436855"/>
          </a:xfrm>
          <a:custGeom>
            <a:avLst/>
            <a:gdLst/>
            <a:ahLst/>
            <a:cxnLst>
              <a:cxn ang="0">
                <a:pos x="wd2" y="hd2"/>
              </a:cxn>
              <a:cxn ang="5400000">
                <a:pos x="wd2" y="hd2"/>
              </a:cxn>
              <a:cxn ang="10800000">
                <a:pos x="wd2" y="hd2"/>
              </a:cxn>
              <a:cxn ang="16200000">
                <a:pos x="wd2" y="hd2"/>
              </a:cxn>
            </a:cxnLst>
            <a:rect l="0" t="0" r="r" b="b"/>
            <a:pathLst>
              <a:path w="21500" h="21600" extrusionOk="0">
                <a:moveTo>
                  <a:pt x="21221" y="19912"/>
                </a:moveTo>
                <a:cubicBezTo>
                  <a:pt x="20377" y="21262"/>
                  <a:pt x="14977" y="21600"/>
                  <a:pt x="10758" y="21600"/>
                </a:cubicBezTo>
                <a:cubicBezTo>
                  <a:pt x="6539" y="21600"/>
                  <a:pt x="1139" y="21262"/>
                  <a:pt x="127" y="19912"/>
                </a:cubicBezTo>
                <a:cubicBezTo>
                  <a:pt x="-42" y="19575"/>
                  <a:pt x="-42" y="19069"/>
                  <a:pt x="127" y="18731"/>
                </a:cubicBezTo>
                <a:cubicBezTo>
                  <a:pt x="970"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2"/>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2"/>
                  <a:pt x="1308" y="19069"/>
                </a:cubicBezTo>
                <a:cubicBezTo>
                  <a:pt x="1308" y="19237"/>
                  <a:pt x="2489" y="20250"/>
                  <a:pt x="10758" y="20250"/>
                </a:cubicBezTo>
                <a:cubicBezTo>
                  <a:pt x="19027" y="20250"/>
                  <a:pt x="20039" y="19237"/>
                  <a:pt x="20208" y="19069"/>
                </a:cubicBezTo>
                <a:cubicBezTo>
                  <a:pt x="19364" y="17212"/>
                  <a:pt x="18183" y="16875"/>
                  <a:pt x="17171" y="16706"/>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pic>
        <p:nvPicPr>
          <p:cNvPr id="13" name="图片 12"/>
          <p:cNvPicPr>
            <a:picLocks noChangeAspect="1"/>
          </p:cNvPicPr>
          <p:nvPr/>
        </p:nvPicPr>
        <p:blipFill>
          <a:blip r:embed="rId1"/>
          <a:stretch>
            <a:fillRect/>
          </a:stretch>
        </p:blipFill>
        <p:spPr>
          <a:xfrm>
            <a:off x="-1" y="2778718"/>
            <a:ext cx="6174437" cy="2970636"/>
          </a:xfrm>
          <a:prstGeom prst="rect">
            <a:avLst/>
          </a:prstGeom>
        </p:spPr>
      </p:pic>
      <p:sp>
        <p:nvSpPr>
          <p:cNvPr id="15" name="išľíḋè"/>
          <p:cNvSpPr txBox="1"/>
          <p:nvPr/>
        </p:nvSpPr>
        <p:spPr bwMode="auto">
          <a:xfrm>
            <a:off x="7442844" y="3026374"/>
            <a:ext cx="2308324" cy="307777"/>
          </a:xfrm>
          <a:prstGeom prst="rect">
            <a:avLst/>
          </a:prstGeom>
          <a:noFill/>
          <a:ln w="9525">
            <a:noFill/>
            <a:miter lim="800000"/>
          </a:ln>
        </p:spPr>
        <p:txBody>
          <a:bodyPr wrap="non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艾滋病和麻疹被消灭</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16" name="išľíḋè"/>
          <p:cNvSpPr txBox="1"/>
          <p:nvPr/>
        </p:nvSpPr>
        <p:spPr bwMode="auto">
          <a:xfrm>
            <a:off x="7442844" y="3849549"/>
            <a:ext cx="2747547" cy="307777"/>
          </a:xfrm>
          <a:prstGeom prst="rect">
            <a:avLst/>
          </a:prstGeom>
          <a:noFill/>
          <a:ln w="9525">
            <a:noFill/>
            <a:miter lim="800000"/>
          </a:ln>
        </p:spPr>
        <p:txBody>
          <a:bodyPr wrap="non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癌症的治愈率提高到</a:t>
            </a:r>
            <a:r>
              <a:rPr lang="en-US" altLang="zh-CN" sz="2000" b="1" dirty="0">
                <a:latin typeface="微软雅黑" panose="020B0503020204020204" charset="-122"/>
                <a:ea typeface="微软雅黑" panose="020B0503020204020204" charset="-122"/>
                <a:sym typeface="微软雅黑" panose="020B0503020204020204" charset="-122"/>
              </a:rPr>
              <a:t>2/3</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17" name="išľíḋè"/>
          <p:cNvSpPr txBox="1"/>
          <p:nvPr/>
        </p:nvSpPr>
        <p:spPr bwMode="auto">
          <a:xfrm>
            <a:off x="7442844" y="4608378"/>
            <a:ext cx="3304669" cy="923330"/>
          </a:xfrm>
          <a:prstGeom prst="rect">
            <a:avLst/>
          </a:prstGeom>
          <a:noFill/>
          <a:ln w="9525">
            <a:noFill/>
            <a:miter lim="800000"/>
          </a:ln>
        </p:spPr>
        <p:txBody>
          <a:bodyPr wrap="square" lIns="0" tIns="0" rIns="0" bIns="0" anchor="ctr" anchorCtr="1">
            <a:spAutoFit/>
            <a:scene3d>
              <a:camera prst="orthographicFront"/>
              <a:lightRig rig="threePt" dir="t"/>
            </a:scene3d>
            <a:sp3d>
              <a:bevelT w="0" h="0"/>
            </a:sp3d>
          </a:bodyPr>
          <a:lstStyle/>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多数状况下</a:t>
            </a:r>
            <a:endParaRPr lang="en-US" altLang="zh-CN" sz="2000" b="1" dirty="0">
              <a:latin typeface="微软雅黑" panose="020B0503020204020204" charset="-122"/>
              <a:ea typeface="微软雅黑" panose="020B0503020204020204" charset="-122"/>
              <a:sym typeface="微软雅黑" panose="020B0503020204020204" charset="-122"/>
            </a:endParaRPr>
          </a:p>
          <a:p>
            <a:pPr marL="0" lvl="1" defTabSz="914400"/>
            <a:r>
              <a:rPr lang="zh-CN" altLang="zh-CN" sz="2000" b="1" dirty="0">
                <a:latin typeface="微软雅黑" panose="020B0503020204020204" charset="-122"/>
                <a:ea typeface="微软雅黑" panose="020B0503020204020204" charset="-122"/>
                <a:sym typeface="微软雅黑" panose="020B0503020204020204" charset="-122"/>
              </a:rPr>
              <a:t>冠脉搭桥术被微创技术或溶栓药物治疗所取代</a:t>
            </a:r>
            <a:endParaRPr lang="zh-CN" altLang="en-US" sz="1200" b="1" dirty="0">
              <a:solidFill>
                <a:prstClr val="black">
                  <a:lumMod val="75000"/>
                </a:prstClr>
              </a:solidFill>
              <a:latin typeface="微软雅黑" panose="020B0503020204020204" charset="-122"/>
              <a:ea typeface="微软雅黑" panose="020B0503020204020204" charset="-122"/>
              <a:cs typeface="+mn-ea"/>
              <a:sym typeface="微软雅黑" panose="020B0503020204020204" charset="-122"/>
            </a:endParaRPr>
          </a:p>
        </p:txBody>
      </p:sp>
      <p:sp>
        <p:nvSpPr>
          <p:cNvPr id="4" name="乘号 3"/>
          <p:cNvSpPr/>
          <p:nvPr/>
        </p:nvSpPr>
        <p:spPr>
          <a:xfrm>
            <a:off x="6538594" y="1813177"/>
            <a:ext cx="4688298" cy="4688298"/>
          </a:xfrm>
          <a:prstGeom prst="mathMultiply">
            <a:avLst>
              <a:gd name="adj1" fmla="val 525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8" name="文本框 17"/>
          <p:cNvSpPr txBox="1"/>
          <p:nvPr/>
        </p:nvSpPr>
        <p:spPr>
          <a:xfrm>
            <a:off x="10637146" y="3462454"/>
            <a:ext cx="738664" cy="1389743"/>
          </a:xfrm>
          <a:prstGeom prst="rect">
            <a:avLst/>
          </a:prstGeom>
          <a:noFill/>
        </p:spPr>
        <p:txBody>
          <a:bodyPr vert="eaVert" wrap="square" rtlCol="0">
            <a:spAutoFit/>
          </a:bodyPr>
          <a:lstStyle/>
          <a:p>
            <a:pPr algn="dist"/>
            <a:r>
              <a:rPr lang="zh-CN" altLang="en-US" sz="3600" b="1">
                <a:solidFill>
                  <a:srgbClr val="C00000"/>
                </a:solidFill>
                <a:latin typeface="微软雅黑" panose="020B0503020204020204" charset="-122"/>
                <a:ea typeface="微软雅黑" panose="020B0503020204020204" charset="-122"/>
                <a:sym typeface="微软雅黑" panose="020B0503020204020204" charset="-122"/>
              </a:rPr>
              <a:t>错误</a:t>
            </a:r>
            <a:endParaRPr lang="zh-CN" altLang="en-US" sz="3600" b="1">
              <a:solidFill>
                <a:srgbClr val="C00000"/>
              </a:solidFill>
              <a:latin typeface="微软雅黑" panose="020B0503020204020204" charset="-122"/>
              <a:ea typeface="微软雅黑" panose="020B0503020204020204" charset="-122"/>
              <a:sym typeface="微软雅黑" panose="020B0503020204020204" charset="-122"/>
            </a:endParaRPr>
          </a:p>
        </p:txBody>
      </p:sp>
      <p:sp>
        <p:nvSpPr>
          <p:cNvPr id="19" name="图文框 1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4" grpId="0" bldLvl="0" animBg="1"/>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A-图片 16-70101"/>
          <p:cNvPicPr/>
          <p:nvPr>
            <p:custDataLst>
              <p:tags r:id="rId1"/>
            </p:custDataLst>
          </p:nvPr>
        </p:nvPicPr>
        <p:blipFill>
          <a:blip r:embed="rId2">
            <a:extLst>
              <a:ext uri="{28A0092B-C50C-407E-A947-70E740481C1C}">
                <a14:useLocalDpi xmlns:a14="http://schemas.microsoft.com/office/drawing/2010/main" val="0"/>
              </a:ext>
            </a:extLst>
          </a:blip>
          <a:srcRect t="8372" b="8372"/>
          <a:stretch>
            <a:fillRect/>
          </a:stretch>
        </p:blipFill>
        <p:spPr>
          <a:xfrm>
            <a:off x="0" y="-774136"/>
            <a:ext cx="12192000" cy="6857693"/>
          </a:xfrm>
          <a:custGeom>
            <a:avLst/>
            <a:gdLst>
              <a:gd name="connsiteX0" fmla="*/ 0 w 12192000"/>
              <a:gd name="connsiteY0" fmla="*/ 0 h 5309419"/>
              <a:gd name="connsiteX1" fmla="*/ 12192000 w 12192000"/>
              <a:gd name="connsiteY1" fmla="*/ 0 h 5309419"/>
              <a:gd name="connsiteX2" fmla="*/ 12192000 w 12192000"/>
              <a:gd name="connsiteY2" fmla="*/ 2304381 h 5309419"/>
              <a:gd name="connsiteX3" fmla="*/ 0 w 12192000"/>
              <a:gd name="connsiteY3" fmla="*/ 5309419 h 5309419"/>
            </a:gdLst>
            <a:ahLst/>
            <a:cxnLst>
              <a:cxn ang="0">
                <a:pos x="connsiteX0" y="connsiteY0"/>
              </a:cxn>
              <a:cxn ang="0">
                <a:pos x="connsiteX1" y="connsiteY1"/>
              </a:cxn>
              <a:cxn ang="0">
                <a:pos x="connsiteX2" y="connsiteY2"/>
              </a:cxn>
              <a:cxn ang="0">
                <a:pos x="connsiteX3" y="connsiteY3"/>
              </a:cxn>
            </a:cxnLst>
            <a:rect l="l" t="t" r="r" b="b"/>
            <a:pathLst>
              <a:path w="12192000" h="5309419">
                <a:moveTo>
                  <a:pt x="0" y="0"/>
                </a:moveTo>
                <a:lnTo>
                  <a:pt x="12192000" y="0"/>
                </a:lnTo>
                <a:lnTo>
                  <a:pt x="12192000" y="2304381"/>
                </a:lnTo>
                <a:lnTo>
                  <a:pt x="0" y="5309419"/>
                </a:lnTo>
                <a:close/>
              </a:path>
            </a:pathLst>
          </a:custGeom>
          <a:blipFill>
            <a:blip r:embed="rId3"/>
            <a:stretch>
              <a:fillRect t="-3334" b="-3334"/>
            </a:stretch>
          </a:blipFill>
        </p:spPr>
      </p:pic>
      <p:grpSp>
        <p:nvGrpSpPr>
          <p:cNvPr id="7" name="Group 1"/>
          <p:cNvGrpSpPr/>
          <p:nvPr/>
        </p:nvGrpSpPr>
        <p:grpSpPr>
          <a:xfrm>
            <a:off x="5875354" y="3824272"/>
            <a:ext cx="916823" cy="916822"/>
            <a:chOff x="882079" y="3966237"/>
            <a:chExt cx="508684" cy="508684"/>
          </a:xfrm>
          <a:solidFill>
            <a:schemeClr val="accent1"/>
          </a:solidFill>
        </p:grpSpPr>
        <p:sp>
          <p:nvSpPr>
            <p:cNvPr id="8" name="Oval 11"/>
            <p:cNvSpPr/>
            <p:nvPr/>
          </p:nvSpPr>
          <p:spPr>
            <a:xfrm>
              <a:off x="882079" y="3966237"/>
              <a:ext cx="508684" cy="508684"/>
            </a:xfrm>
            <a:prstGeom prst="ellipse">
              <a:avLst/>
            </a:prstGeom>
            <a:grpFill/>
            <a:ln>
              <a:noFill/>
            </a:ln>
            <a:effectLst>
              <a:outerShdw blurRad="304800" sx="123000" sy="123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charset="-122"/>
                <a:ea typeface="微软雅黑" panose="020B0503020204020204" charset="-122"/>
                <a:sym typeface="微软雅黑" panose="020B0503020204020204" charset="-122"/>
              </a:endParaRPr>
            </a:p>
          </p:txBody>
        </p:sp>
        <p:sp>
          <p:nvSpPr>
            <p:cNvPr id="9" name="Shape 2587"/>
            <p:cNvSpPr/>
            <p:nvPr/>
          </p:nvSpPr>
          <p:spPr>
            <a:xfrm>
              <a:off x="1002443" y="4082837"/>
              <a:ext cx="267955" cy="2679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1" tIns="38091" rIns="38091" bIns="38091"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微软雅黑" panose="020B0503020204020204" charset="-122"/>
                <a:ea typeface="微软雅黑" panose="020B0503020204020204" charset="-122"/>
                <a:sym typeface="微软雅黑" panose="020B0503020204020204" charset="-122"/>
              </a:endParaRPr>
            </a:p>
          </p:txBody>
        </p:sp>
      </p:grpSp>
      <p:sp>
        <p:nvSpPr>
          <p:cNvPr id="10" name="PA-文本框 9"/>
          <p:cNvSpPr txBox="1"/>
          <p:nvPr>
            <p:custDataLst>
              <p:tags r:id="rId4"/>
            </p:custDataLst>
          </p:nvPr>
        </p:nvSpPr>
        <p:spPr>
          <a:xfrm>
            <a:off x="3364189" y="5281397"/>
            <a:ext cx="8459469" cy="45345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“任何预测都不可能完全成真。然而，有了预测，人们才会充满希望。 ”</a:t>
            </a:r>
            <a:endParaRPr lang="zh-CN" altLang="en-US" sz="20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
        <p:nvSpPr>
          <p:cNvPr id="11" name="PA-文本框 9"/>
          <p:cNvSpPr txBox="1"/>
          <p:nvPr>
            <p:custDataLst>
              <p:tags r:id="rId5"/>
            </p:custDataLst>
          </p:nvPr>
        </p:nvSpPr>
        <p:spPr>
          <a:xfrm>
            <a:off x="1140846" y="636323"/>
            <a:ext cx="8060304" cy="1689052"/>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en-US" altLang="zh-CN"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1971</a:t>
            </a:r>
            <a:r>
              <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年诺贝尔奖获得者</a:t>
            </a:r>
            <a:r>
              <a:rPr lang="en-US" altLang="zh-CN"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Burnet</a:t>
            </a:r>
            <a:r>
              <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曾经预言：生物研究在未来并不会给医学带来多大利益，即使它们能带来利益，也只不过是锦上添花，而不是雪中送炭。</a:t>
            </a:r>
            <a:endParaRPr lang="zh-CN" altLang="en-US" sz="24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endParaRPr>
          </a:p>
        </p:txBody>
      </p:sp>
      <p:sp>
        <p:nvSpPr>
          <p:cNvPr id="12" name="PA-文本框 9"/>
          <p:cNvSpPr txBox="1"/>
          <p:nvPr>
            <p:custDataLst>
              <p:tags r:id="rId6"/>
            </p:custDataLst>
          </p:nvPr>
        </p:nvSpPr>
        <p:spPr>
          <a:xfrm>
            <a:off x="4364154" y="5798061"/>
            <a:ext cx="7002146" cy="453457"/>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en-US" altLang="zh-CN"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a:t>
            </a:r>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摘自韩启德院士在</a:t>
            </a:r>
            <a:r>
              <a:rPr lang="en-US" altLang="zh-CN"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2005</a:t>
            </a:r>
            <a:r>
              <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年“科学与中国”论坛上的发言</a:t>
            </a:r>
            <a:endParaRPr lang="zh-CN" altLang="en-US" sz="20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pic>
        <p:nvPicPr>
          <p:cNvPr id="18" name="图片 17"/>
          <p:cNvPicPr>
            <a:picLocks noChangeAspect="1"/>
          </p:cNvPicPr>
          <p:nvPr/>
        </p:nvPicPr>
        <p:blipFill rotWithShape="1">
          <a:blip r:embed="rId7"/>
          <a:srcRect l="25644" r="11706"/>
          <a:stretch>
            <a:fillRect/>
          </a:stretch>
        </p:blipFill>
        <p:spPr>
          <a:xfrm>
            <a:off x="8310089" y="2188830"/>
            <a:ext cx="2741065" cy="2741065"/>
          </a:xfrm>
          <a:prstGeom prst="ellipse">
            <a:avLst/>
          </a:prstGeom>
          <a:ln w="57150">
            <a:solidFill>
              <a:schemeClr val="bg1"/>
            </a:solidFill>
          </a:ln>
        </p:spPr>
      </p:pic>
      <p:sp>
        <p:nvSpPr>
          <p:cNvPr id="19" name="图文框 1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22" presetClass="entr" presetSubtype="1" fill="hold" grpId="0" nodeType="withEffect">
                                  <p:stCondLst>
                                    <p:cond delay="80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80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325" y="1513490"/>
            <a:ext cx="10801350" cy="4089024"/>
          </a:xfrm>
          <a:prstGeom prst="rect">
            <a:avLst/>
          </a:prstGeom>
          <a:noFill/>
          <a:ln w="38100">
            <a:solidFill>
              <a:srgbClr val="2D4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1135116" y="1118458"/>
            <a:ext cx="3817884" cy="4811111"/>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86" name="组合 85"/>
          <p:cNvGrpSpPr/>
          <p:nvPr/>
        </p:nvGrpSpPr>
        <p:grpSpPr>
          <a:xfrm>
            <a:off x="5429310" y="2378217"/>
            <a:ext cx="479352" cy="479352"/>
            <a:chOff x="5785830" y="1927889"/>
            <a:chExt cx="479352" cy="479352"/>
          </a:xfrm>
        </p:grpSpPr>
        <p:sp>
          <p:nvSpPr>
            <p:cNvPr id="6" name="矩形 5"/>
            <p:cNvSpPr/>
            <p:nvPr/>
          </p:nvSpPr>
          <p:spPr>
            <a:xfrm>
              <a:off x="5785830" y="1927889"/>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 name="组合 6"/>
            <p:cNvGrpSpPr/>
            <p:nvPr/>
          </p:nvGrpSpPr>
          <p:grpSpPr>
            <a:xfrm>
              <a:off x="5871589" y="2011065"/>
              <a:ext cx="307835" cy="313000"/>
              <a:chOff x="15274225" y="6585577"/>
              <a:chExt cx="544846" cy="553988"/>
            </a:xfrm>
          </p:grpSpPr>
          <p:sp>
            <p:nvSpPr>
              <p:cNvPr id="8" name="Freeform 86"/>
              <p:cNvSpPr/>
              <p:nvPr/>
            </p:nvSpPr>
            <p:spPr>
              <a:xfrm>
                <a:off x="15274225" y="6585577"/>
                <a:ext cx="544846" cy="553988"/>
              </a:xfrm>
              <a:custGeom>
                <a:avLst/>
                <a:gdLst/>
                <a:ahLst/>
                <a:cxnLst>
                  <a:cxn ang="0">
                    <a:pos x="wd2" y="hd2"/>
                  </a:cxn>
                  <a:cxn ang="5400000">
                    <a:pos x="wd2" y="hd2"/>
                  </a:cxn>
                  <a:cxn ang="10800000">
                    <a:pos x="wd2" y="hd2"/>
                  </a:cxn>
                  <a:cxn ang="16200000">
                    <a:pos x="wd2" y="hd2"/>
                  </a:cxn>
                </a:cxnLst>
                <a:rect l="0" t="0" r="r" b="b"/>
                <a:pathLst>
                  <a:path w="21600" h="21600" extrusionOk="0">
                    <a:moveTo>
                      <a:pt x="19543" y="2194"/>
                    </a:moveTo>
                    <a:cubicBezTo>
                      <a:pt x="18171" y="675"/>
                      <a:pt x="16286" y="0"/>
                      <a:pt x="14400" y="0"/>
                    </a:cubicBezTo>
                    <a:cubicBezTo>
                      <a:pt x="12343" y="0"/>
                      <a:pt x="10629" y="675"/>
                      <a:pt x="9086" y="2194"/>
                    </a:cubicBezTo>
                    <a:cubicBezTo>
                      <a:pt x="7714" y="3544"/>
                      <a:pt x="7029" y="5400"/>
                      <a:pt x="7029" y="7425"/>
                    </a:cubicBezTo>
                    <a:cubicBezTo>
                      <a:pt x="7029" y="8100"/>
                      <a:pt x="7200" y="8944"/>
                      <a:pt x="7371" y="9619"/>
                    </a:cubicBezTo>
                    <a:cubicBezTo>
                      <a:pt x="7371" y="9787"/>
                      <a:pt x="7371" y="9787"/>
                      <a:pt x="7371" y="9787"/>
                    </a:cubicBezTo>
                    <a:cubicBezTo>
                      <a:pt x="0" y="17213"/>
                      <a:pt x="0" y="17213"/>
                      <a:pt x="0" y="17213"/>
                    </a:cubicBezTo>
                    <a:cubicBezTo>
                      <a:pt x="0" y="17213"/>
                      <a:pt x="0" y="17381"/>
                      <a:pt x="0" y="17381"/>
                    </a:cubicBezTo>
                    <a:cubicBezTo>
                      <a:pt x="0" y="17381"/>
                      <a:pt x="0" y="17381"/>
                      <a:pt x="0" y="17381"/>
                    </a:cubicBezTo>
                    <a:cubicBezTo>
                      <a:pt x="0" y="20925"/>
                      <a:pt x="0" y="20925"/>
                      <a:pt x="0" y="20925"/>
                    </a:cubicBezTo>
                    <a:cubicBezTo>
                      <a:pt x="0" y="21094"/>
                      <a:pt x="0" y="21094"/>
                      <a:pt x="0" y="21263"/>
                    </a:cubicBezTo>
                    <a:cubicBezTo>
                      <a:pt x="171" y="21263"/>
                      <a:pt x="171" y="21263"/>
                      <a:pt x="343" y="21263"/>
                    </a:cubicBezTo>
                    <a:cubicBezTo>
                      <a:pt x="343" y="21600"/>
                      <a:pt x="343" y="21600"/>
                      <a:pt x="343" y="21600"/>
                    </a:cubicBezTo>
                    <a:cubicBezTo>
                      <a:pt x="343" y="21263"/>
                      <a:pt x="343" y="21263"/>
                      <a:pt x="343" y="21263"/>
                    </a:cubicBezTo>
                    <a:cubicBezTo>
                      <a:pt x="5314" y="21094"/>
                      <a:pt x="5314" y="21094"/>
                      <a:pt x="5314" y="21094"/>
                    </a:cubicBezTo>
                    <a:cubicBezTo>
                      <a:pt x="5314" y="21094"/>
                      <a:pt x="5486" y="21094"/>
                      <a:pt x="5486" y="21094"/>
                    </a:cubicBezTo>
                    <a:cubicBezTo>
                      <a:pt x="5657" y="20925"/>
                      <a:pt x="5657" y="20925"/>
                      <a:pt x="5657" y="20756"/>
                    </a:cubicBezTo>
                    <a:cubicBezTo>
                      <a:pt x="5657" y="19069"/>
                      <a:pt x="5657" y="19069"/>
                      <a:pt x="5657" y="19069"/>
                    </a:cubicBezTo>
                    <a:cubicBezTo>
                      <a:pt x="7371" y="19069"/>
                      <a:pt x="7371" y="19069"/>
                      <a:pt x="7371" y="19069"/>
                    </a:cubicBezTo>
                    <a:cubicBezTo>
                      <a:pt x="7371" y="19069"/>
                      <a:pt x="7371" y="19069"/>
                      <a:pt x="7371" y="19069"/>
                    </a:cubicBezTo>
                    <a:cubicBezTo>
                      <a:pt x="7371" y="19069"/>
                      <a:pt x="7543" y="19069"/>
                      <a:pt x="7543" y="18900"/>
                    </a:cubicBezTo>
                    <a:cubicBezTo>
                      <a:pt x="7714" y="18900"/>
                      <a:pt x="7714" y="18731"/>
                      <a:pt x="7714" y="18731"/>
                    </a:cubicBezTo>
                    <a:cubicBezTo>
                      <a:pt x="7714" y="18731"/>
                      <a:pt x="7714" y="18731"/>
                      <a:pt x="7714" y="18731"/>
                    </a:cubicBezTo>
                    <a:cubicBezTo>
                      <a:pt x="7714" y="17044"/>
                      <a:pt x="7714" y="17044"/>
                      <a:pt x="7714" y="17044"/>
                    </a:cubicBezTo>
                    <a:cubicBezTo>
                      <a:pt x="9429" y="17044"/>
                      <a:pt x="9429" y="17044"/>
                      <a:pt x="9429" y="17044"/>
                    </a:cubicBezTo>
                    <a:cubicBezTo>
                      <a:pt x="9429" y="17044"/>
                      <a:pt x="9429" y="17044"/>
                      <a:pt x="9429" y="17044"/>
                    </a:cubicBezTo>
                    <a:cubicBezTo>
                      <a:pt x="9600" y="17044"/>
                      <a:pt x="9600" y="16875"/>
                      <a:pt x="9600" y="16875"/>
                    </a:cubicBezTo>
                    <a:cubicBezTo>
                      <a:pt x="12000" y="14513"/>
                      <a:pt x="12000" y="14513"/>
                      <a:pt x="12000" y="14513"/>
                    </a:cubicBezTo>
                    <a:cubicBezTo>
                      <a:pt x="12171" y="14513"/>
                      <a:pt x="12171" y="14513"/>
                      <a:pt x="12171" y="14513"/>
                    </a:cubicBezTo>
                    <a:cubicBezTo>
                      <a:pt x="12857" y="14681"/>
                      <a:pt x="13543" y="14850"/>
                      <a:pt x="14400" y="14850"/>
                    </a:cubicBezTo>
                    <a:cubicBezTo>
                      <a:pt x="16286" y="14850"/>
                      <a:pt x="18171" y="14006"/>
                      <a:pt x="19543" y="12656"/>
                    </a:cubicBezTo>
                    <a:cubicBezTo>
                      <a:pt x="20914" y="11306"/>
                      <a:pt x="21600" y="9450"/>
                      <a:pt x="21600" y="7425"/>
                    </a:cubicBezTo>
                    <a:cubicBezTo>
                      <a:pt x="21600" y="5400"/>
                      <a:pt x="20914" y="3544"/>
                      <a:pt x="19543" y="2194"/>
                    </a:cubicBezTo>
                    <a:close/>
                    <a:moveTo>
                      <a:pt x="9257" y="16200"/>
                    </a:moveTo>
                    <a:cubicBezTo>
                      <a:pt x="7371" y="16200"/>
                      <a:pt x="7371" y="16200"/>
                      <a:pt x="7371" y="16200"/>
                    </a:cubicBezTo>
                    <a:cubicBezTo>
                      <a:pt x="7200" y="16200"/>
                      <a:pt x="7200" y="16200"/>
                      <a:pt x="7029" y="16200"/>
                    </a:cubicBezTo>
                    <a:cubicBezTo>
                      <a:pt x="7029" y="16369"/>
                      <a:pt x="7029" y="16538"/>
                      <a:pt x="7029" y="16538"/>
                    </a:cubicBezTo>
                    <a:cubicBezTo>
                      <a:pt x="7029" y="18225"/>
                      <a:pt x="7029" y="18225"/>
                      <a:pt x="7029" y="18225"/>
                    </a:cubicBezTo>
                    <a:cubicBezTo>
                      <a:pt x="5314" y="18225"/>
                      <a:pt x="5314" y="18225"/>
                      <a:pt x="5314" y="18225"/>
                    </a:cubicBezTo>
                    <a:cubicBezTo>
                      <a:pt x="5143" y="18225"/>
                      <a:pt x="5143" y="18225"/>
                      <a:pt x="4971" y="18394"/>
                    </a:cubicBezTo>
                    <a:cubicBezTo>
                      <a:pt x="4971" y="18394"/>
                      <a:pt x="4971" y="18563"/>
                      <a:pt x="4971" y="18731"/>
                    </a:cubicBezTo>
                    <a:cubicBezTo>
                      <a:pt x="4971" y="20419"/>
                      <a:pt x="4971" y="20419"/>
                      <a:pt x="4971" y="20419"/>
                    </a:cubicBezTo>
                    <a:cubicBezTo>
                      <a:pt x="686" y="20588"/>
                      <a:pt x="686" y="20588"/>
                      <a:pt x="686" y="20588"/>
                    </a:cubicBezTo>
                    <a:cubicBezTo>
                      <a:pt x="686" y="17550"/>
                      <a:pt x="686" y="17550"/>
                      <a:pt x="686" y="17550"/>
                    </a:cubicBezTo>
                    <a:cubicBezTo>
                      <a:pt x="7714" y="10462"/>
                      <a:pt x="7714" y="10462"/>
                      <a:pt x="7714" y="10462"/>
                    </a:cubicBezTo>
                    <a:cubicBezTo>
                      <a:pt x="7886" y="10800"/>
                      <a:pt x="7886" y="10800"/>
                      <a:pt x="7886" y="10800"/>
                    </a:cubicBezTo>
                    <a:cubicBezTo>
                      <a:pt x="8229" y="11475"/>
                      <a:pt x="8571" y="12150"/>
                      <a:pt x="9257" y="12656"/>
                    </a:cubicBezTo>
                    <a:cubicBezTo>
                      <a:pt x="9771" y="13163"/>
                      <a:pt x="10286" y="13669"/>
                      <a:pt x="10971" y="14006"/>
                    </a:cubicBezTo>
                    <a:cubicBezTo>
                      <a:pt x="11314" y="14175"/>
                      <a:pt x="11314" y="14175"/>
                      <a:pt x="11314" y="14175"/>
                    </a:cubicBezTo>
                    <a:lnTo>
                      <a:pt x="9257" y="16200"/>
                    </a:lnTo>
                    <a:close/>
                    <a:moveTo>
                      <a:pt x="19029" y="12150"/>
                    </a:moveTo>
                    <a:cubicBezTo>
                      <a:pt x="17657" y="13331"/>
                      <a:pt x="16114" y="14006"/>
                      <a:pt x="14400" y="14006"/>
                    </a:cubicBezTo>
                    <a:cubicBezTo>
                      <a:pt x="12514" y="14006"/>
                      <a:pt x="10971" y="13331"/>
                      <a:pt x="9771" y="12150"/>
                    </a:cubicBezTo>
                    <a:cubicBezTo>
                      <a:pt x="8571" y="10800"/>
                      <a:pt x="7886" y="9112"/>
                      <a:pt x="7886" y="7425"/>
                    </a:cubicBezTo>
                    <a:cubicBezTo>
                      <a:pt x="7886" y="5569"/>
                      <a:pt x="8400" y="3881"/>
                      <a:pt x="9771" y="2700"/>
                    </a:cubicBezTo>
                    <a:cubicBezTo>
                      <a:pt x="10971" y="1519"/>
                      <a:pt x="12514" y="675"/>
                      <a:pt x="14400" y="675"/>
                    </a:cubicBezTo>
                    <a:cubicBezTo>
                      <a:pt x="16114" y="675"/>
                      <a:pt x="17657" y="1519"/>
                      <a:pt x="18857" y="2700"/>
                    </a:cubicBezTo>
                    <a:cubicBezTo>
                      <a:pt x="20229" y="3881"/>
                      <a:pt x="20914" y="5569"/>
                      <a:pt x="20914" y="7425"/>
                    </a:cubicBezTo>
                    <a:cubicBezTo>
                      <a:pt x="20914" y="9112"/>
                      <a:pt x="20229" y="10800"/>
                      <a:pt x="19029" y="1215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9" name="Freeform 87"/>
              <p:cNvSpPr/>
              <p:nvPr/>
            </p:nvSpPr>
            <p:spPr>
              <a:xfrm>
                <a:off x="15649731" y="6676994"/>
                <a:ext cx="82712" cy="82710"/>
              </a:xfrm>
              <a:custGeom>
                <a:avLst/>
                <a:gdLst/>
                <a:ahLst/>
                <a:cxnLst>
                  <a:cxn ang="0">
                    <a:pos x="wd2" y="hd2"/>
                  </a:cxn>
                  <a:cxn ang="5400000">
                    <a:pos x="wd2" y="hd2"/>
                  </a:cxn>
                  <a:cxn ang="10800000">
                    <a:pos x="wd2" y="hd2"/>
                  </a:cxn>
                  <a:cxn ang="16200000">
                    <a:pos x="wd2" y="hd2"/>
                  </a:cxn>
                </a:cxnLst>
                <a:rect l="0" t="0" r="r" b="b"/>
                <a:pathLst>
                  <a:path w="19543" h="20790" extrusionOk="0">
                    <a:moveTo>
                      <a:pt x="10285" y="0"/>
                    </a:moveTo>
                    <a:cubicBezTo>
                      <a:pt x="7200" y="0"/>
                      <a:pt x="5142" y="1080"/>
                      <a:pt x="3085" y="2160"/>
                    </a:cubicBezTo>
                    <a:cubicBezTo>
                      <a:pt x="-1029" y="6480"/>
                      <a:pt x="-1029" y="14040"/>
                      <a:pt x="3085" y="18360"/>
                    </a:cubicBezTo>
                    <a:cubicBezTo>
                      <a:pt x="6171" y="21600"/>
                      <a:pt x="13371" y="21600"/>
                      <a:pt x="16457" y="18360"/>
                    </a:cubicBezTo>
                    <a:cubicBezTo>
                      <a:pt x="20571" y="14040"/>
                      <a:pt x="20571" y="6480"/>
                      <a:pt x="16457" y="2160"/>
                    </a:cubicBezTo>
                    <a:cubicBezTo>
                      <a:pt x="15428" y="1080"/>
                      <a:pt x="12342" y="0"/>
                      <a:pt x="10285" y="0"/>
                    </a:cubicBezTo>
                    <a:close/>
                    <a:moveTo>
                      <a:pt x="13371" y="14040"/>
                    </a:moveTo>
                    <a:cubicBezTo>
                      <a:pt x="12342" y="15120"/>
                      <a:pt x="11314" y="16200"/>
                      <a:pt x="10285" y="16200"/>
                    </a:cubicBezTo>
                    <a:cubicBezTo>
                      <a:pt x="8228" y="16200"/>
                      <a:pt x="7200" y="15120"/>
                      <a:pt x="6171" y="14040"/>
                    </a:cubicBezTo>
                    <a:cubicBezTo>
                      <a:pt x="4114" y="11880"/>
                      <a:pt x="4114" y="8640"/>
                      <a:pt x="6171" y="6480"/>
                    </a:cubicBezTo>
                    <a:cubicBezTo>
                      <a:pt x="8228" y="4320"/>
                      <a:pt x="11314" y="4320"/>
                      <a:pt x="13371" y="6480"/>
                    </a:cubicBezTo>
                    <a:cubicBezTo>
                      <a:pt x="15428" y="8640"/>
                      <a:pt x="15428" y="11880"/>
                      <a:pt x="13371" y="1404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sp>
        <p:nvSpPr>
          <p:cNvPr id="85" name="文本框 84"/>
          <p:cNvSpPr txBox="1"/>
          <p:nvPr/>
        </p:nvSpPr>
        <p:spPr>
          <a:xfrm>
            <a:off x="1916168" y="4492228"/>
            <a:ext cx="2255782" cy="523220"/>
          </a:xfrm>
          <a:prstGeom prst="rect">
            <a:avLst/>
          </a:prstGeom>
          <a:noFill/>
        </p:spPr>
        <p:txBody>
          <a:bodyPr wrap="square" rtlCol="0">
            <a:spAutoFit/>
          </a:bodyPr>
          <a:lstStyle/>
          <a:p>
            <a:pPr algn="dist"/>
            <a:r>
              <a:rPr lang="zh-CN" altLang="en-US" sz="2800" b="1">
                <a:solidFill>
                  <a:schemeClr val="bg1"/>
                </a:solidFill>
                <a:latin typeface="微软雅黑" panose="020B0503020204020204" charset="-122"/>
                <a:ea typeface="微软雅黑" panose="020B0503020204020204" charset="-122"/>
                <a:sym typeface="微软雅黑" panose="020B0503020204020204" charset="-122"/>
              </a:rPr>
              <a:t>诺贝尔奖</a:t>
            </a:r>
            <a:endParaRPr lang="zh-CN" altLang="en-US" sz="1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90" name="文本框 89"/>
          <p:cNvSpPr txBox="1"/>
          <p:nvPr/>
        </p:nvSpPr>
        <p:spPr>
          <a:xfrm>
            <a:off x="5367626" y="3131122"/>
            <a:ext cx="5924134" cy="1696939"/>
          </a:xfrm>
          <a:prstGeom prst="rect">
            <a:avLst/>
          </a:prstGeom>
          <a:noFill/>
        </p:spPr>
        <p:txBody>
          <a:bodyPr wrap="square" rtlCol="0">
            <a:spAutoFit/>
          </a:bodyPr>
          <a:lstStyle/>
          <a:p>
            <a:pPr>
              <a:lnSpc>
                <a:spcPct val="150000"/>
              </a:lnSpc>
            </a:pPr>
            <a:r>
              <a:rPr lang="zh-CN" altLang="en-US" sz="2400" b="1">
                <a:latin typeface="微软雅黑" panose="020B0503020204020204" charset="-122"/>
                <a:ea typeface="微软雅黑" panose="020B0503020204020204" charset="-122"/>
                <a:sym typeface="微软雅黑" panose="020B0503020204020204" charset="-122"/>
              </a:rPr>
              <a:t>我国医学事业的发展突飞猛进。</a:t>
            </a:r>
            <a:r>
              <a:rPr lang="en-US" altLang="zh-CN" sz="2400" b="1">
                <a:latin typeface="微软雅黑" panose="020B0503020204020204" charset="-122"/>
                <a:ea typeface="微软雅黑" panose="020B0503020204020204" charset="-122"/>
                <a:sym typeface="微软雅黑" panose="020B0503020204020204" charset="-122"/>
              </a:rPr>
              <a:t>2015</a:t>
            </a:r>
            <a:r>
              <a:rPr lang="zh-CN" altLang="en-US" sz="2400" b="1">
                <a:latin typeface="微软雅黑" panose="020B0503020204020204" charset="-122"/>
                <a:ea typeface="微软雅黑" panose="020B0503020204020204" charset="-122"/>
                <a:sym typeface="微软雅黑" panose="020B0503020204020204" charset="-122"/>
              </a:rPr>
              <a:t>年</a:t>
            </a:r>
            <a:r>
              <a:rPr lang="en-US" altLang="zh-CN" sz="2400" b="1">
                <a:latin typeface="微软雅黑" panose="020B0503020204020204" charset="-122"/>
                <a:ea typeface="微软雅黑" panose="020B0503020204020204" charset="-122"/>
                <a:sym typeface="微软雅黑" panose="020B0503020204020204" charset="-122"/>
              </a:rPr>
              <a:t>10</a:t>
            </a:r>
            <a:r>
              <a:rPr lang="zh-CN" altLang="en-US" sz="2400" b="1">
                <a:latin typeface="微软雅黑" panose="020B0503020204020204" charset="-122"/>
                <a:ea typeface="微软雅黑" panose="020B0503020204020204" charset="-122"/>
                <a:sym typeface="微软雅黑" panose="020B0503020204020204" charset="-122"/>
              </a:rPr>
              <a:t>月</a:t>
            </a:r>
            <a:r>
              <a:rPr lang="en-US" altLang="zh-CN" sz="2400" b="1">
                <a:latin typeface="微软雅黑" panose="020B0503020204020204" charset="-122"/>
                <a:ea typeface="微软雅黑" panose="020B0503020204020204" charset="-122"/>
                <a:sym typeface="微软雅黑" panose="020B0503020204020204" charset="-122"/>
              </a:rPr>
              <a:t>5</a:t>
            </a:r>
            <a:r>
              <a:rPr lang="zh-CN" altLang="en-US" sz="2400" b="1">
                <a:latin typeface="微软雅黑" panose="020B0503020204020204" charset="-122"/>
                <a:ea typeface="微软雅黑" panose="020B0503020204020204" charset="-122"/>
                <a:sym typeface="微软雅黑" panose="020B0503020204020204" charset="-122"/>
              </a:rPr>
              <a:t>日，中国药学家屠呦呦成为</a:t>
            </a:r>
            <a:r>
              <a:rPr lang="en-US" altLang="zh-CN" sz="2400" b="1">
                <a:latin typeface="微软雅黑" panose="020B0503020204020204" charset="-122"/>
                <a:ea typeface="微软雅黑" panose="020B0503020204020204" charset="-122"/>
                <a:sym typeface="微软雅黑" panose="020B0503020204020204" charset="-122"/>
              </a:rPr>
              <a:t>2015</a:t>
            </a:r>
            <a:r>
              <a:rPr lang="zh-CN" altLang="en-US" sz="2400" b="1">
                <a:latin typeface="微软雅黑" panose="020B0503020204020204" charset="-122"/>
                <a:ea typeface="微软雅黑" panose="020B0503020204020204" charset="-122"/>
                <a:sym typeface="微软雅黑" panose="020B0503020204020204" charset="-122"/>
              </a:rPr>
              <a:t>年诺贝尔生理学或医学奖得主之一。</a:t>
            </a:r>
            <a:endParaRPr lang="zh-CN" altLang="en-US" sz="2400" b="1">
              <a:latin typeface="微软雅黑" panose="020B0503020204020204" charset="-122"/>
              <a:ea typeface="微软雅黑" panose="020B0503020204020204" charset="-122"/>
              <a:sym typeface="微软雅黑" panose="020B0503020204020204" charset="-122"/>
            </a:endParaRPr>
          </a:p>
        </p:txBody>
      </p:sp>
      <p:grpSp>
        <p:nvGrpSpPr>
          <p:cNvPr id="10" name="组合 9"/>
          <p:cNvGrpSpPr/>
          <p:nvPr/>
        </p:nvGrpSpPr>
        <p:grpSpPr>
          <a:xfrm>
            <a:off x="6464662" y="2378217"/>
            <a:ext cx="479352" cy="479352"/>
            <a:chOff x="5785830" y="4221005"/>
            <a:chExt cx="479352" cy="479352"/>
          </a:xfrm>
        </p:grpSpPr>
        <p:sp>
          <p:nvSpPr>
            <p:cNvPr id="100" name="矩形 99"/>
            <p:cNvSpPr/>
            <p:nvPr/>
          </p:nvSpPr>
          <p:spPr>
            <a:xfrm>
              <a:off x="5785830" y="4221005"/>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8" name="Freeform 195"/>
            <p:cNvSpPr/>
            <p:nvPr/>
          </p:nvSpPr>
          <p:spPr>
            <a:xfrm>
              <a:off x="5865335" y="4353372"/>
              <a:ext cx="320342" cy="214619"/>
            </a:xfrm>
            <a:custGeom>
              <a:avLst/>
              <a:gdLst/>
              <a:ahLst/>
              <a:cxnLst>
                <a:cxn ang="0">
                  <a:pos x="wd2" y="hd2"/>
                </a:cxn>
                <a:cxn ang="5400000">
                  <a:pos x="wd2" y="hd2"/>
                </a:cxn>
                <a:cxn ang="10800000">
                  <a:pos x="wd2" y="hd2"/>
                </a:cxn>
                <a:cxn ang="16200000">
                  <a:pos x="wd2" y="hd2"/>
                </a:cxn>
              </a:cxnLst>
              <a:rect l="0" t="0" r="r" b="b"/>
              <a:pathLst>
                <a:path w="21600" h="21600" extrusionOk="0">
                  <a:moveTo>
                    <a:pt x="0" y="18837"/>
                  </a:moveTo>
                  <a:cubicBezTo>
                    <a:pt x="0" y="21600"/>
                    <a:pt x="0" y="21600"/>
                    <a:pt x="0" y="21600"/>
                  </a:cubicBezTo>
                  <a:cubicBezTo>
                    <a:pt x="21600" y="21600"/>
                    <a:pt x="21600" y="21600"/>
                    <a:pt x="21600" y="21600"/>
                  </a:cubicBezTo>
                  <a:cubicBezTo>
                    <a:pt x="21600" y="19591"/>
                    <a:pt x="21600" y="19591"/>
                    <a:pt x="21600" y="19591"/>
                  </a:cubicBezTo>
                  <a:cubicBezTo>
                    <a:pt x="21600" y="18586"/>
                    <a:pt x="21094" y="17581"/>
                    <a:pt x="20587" y="17330"/>
                  </a:cubicBezTo>
                  <a:cubicBezTo>
                    <a:pt x="20587" y="17330"/>
                    <a:pt x="19912" y="17079"/>
                    <a:pt x="19406" y="16828"/>
                  </a:cubicBezTo>
                  <a:cubicBezTo>
                    <a:pt x="18394" y="16326"/>
                    <a:pt x="18225" y="15823"/>
                    <a:pt x="18056" y="15823"/>
                  </a:cubicBezTo>
                  <a:cubicBezTo>
                    <a:pt x="18056" y="15572"/>
                    <a:pt x="18056" y="15572"/>
                    <a:pt x="18056" y="15572"/>
                  </a:cubicBezTo>
                  <a:cubicBezTo>
                    <a:pt x="18056" y="15572"/>
                    <a:pt x="18056" y="15572"/>
                    <a:pt x="18056" y="15572"/>
                  </a:cubicBezTo>
                  <a:cubicBezTo>
                    <a:pt x="18056" y="15572"/>
                    <a:pt x="18056" y="15321"/>
                    <a:pt x="18225" y="14819"/>
                  </a:cubicBezTo>
                  <a:cubicBezTo>
                    <a:pt x="18225" y="14567"/>
                    <a:pt x="18394" y="14567"/>
                    <a:pt x="18394" y="14316"/>
                  </a:cubicBezTo>
                  <a:cubicBezTo>
                    <a:pt x="18900" y="13312"/>
                    <a:pt x="19069" y="11805"/>
                    <a:pt x="19237" y="10298"/>
                  </a:cubicBezTo>
                  <a:cubicBezTo>
                    <a:pt x="19237" y="9042"/>
                    <a:pt x="18900" y="7786"/>
                    <a:pt x="18225" y="6781"/>
                  </a:cubicBezTo>
                  <a:cubicBezTo>
                    <a:pt x="17719" y="6028"/>
                    <a:pt x="17044" y="5526"/>
                    <a:pt x="16200" y="5526"/>
                  </a:cubicBezTo>
                  <a:cubicBezTo>
                    <a:pt x="15356" y="5526"/>
                    <a:pt x="14681" y="6028"/>
                    <a:pt x="14175" y="6781"/>
                  </a:cubicBezTo>
                  <a:cubicBezTo>
                    <a:pt x="13500" y="7786"/>
                    <a:pt x="13162" y="9042"/>
                    <a:pt x="13162" y="10298"/>
                  </a:cubicBezTo>
                  <a:cubicBezTo>
                    <a:pt x="13162" y="11805"/>
                    <a:pt x="13500" y="13312"/>
                    <a:pt x="14006" y="14316"/>
                  </a:cubicBezTo>
                  <a:cubicBezTo>
                    <a:pt x="14006" y="14567"/>
                    <a:pt x="14175" y="14567"/>
                    <a:pt x="14175" y="14819"/>
                  </a:cubicBezTo>
                  <a:cubicBezTo>
                    <a:pt x="14344" y="15321"/>
                    <a:pt x="14344" y="15572"/>
                    <a:pt x="14344" y="15572"/>
                  </a:cubicBezTo>
                  <a:cubicBezTo>
                    <a:pt x="14344" y="15572"/>
                    <a:pt x="14344" y="15572"/>
                    <a:pt x="14344" y="15572"/>
                  </a:cubicBezTo>
                  <a:cubicBezTo>
                    <a:pt x="14344" y="15823"/>
                    <a:pt x="14344" y="15823"/>
                    <a:pt x="14344" y="15823"/>
                  </a:cubicBezTo>
                  <a:cubicBezTo>
                    <a:pt x="14175" y="15823"/>
                    <a:pt x="14175" y="16074"/>
                    <a:pt x="13669" y="16326"/>
                  </a:cubicBezTo>
                  <a:cubicBezTo>
                    <a:pt x="13669" y="16326"/>
                    <a:pt x="13669" y="16326"/>
                    <a:pt x="13669" y="16326"/>
                  </a:cubicBezTo>
                  <a:cubicBezTo>
                    <a:pt x="13500" y="16326"/>
                    <a:pt x="13500" y="16326"/>
                    <a:pt x="13500" y="16326"/>
                  </a:cubicBezTo>
                  <a:cubicBezTo>
                    <a:pt x="13500" y="16326"/>
                    <a:pt x="13331" y="16074"/>
                    <a:pt x="13162" y="16074"/>
                  </a:cubicBezTo>
                  <a:cubicBezTo>
                    <a:pt x="13162" y="16074"/>
                    <a:pt x="12319" y="15823"/>
                    <a:pt x="11475" y="15321"/>
                  </a:cubicBezTo>
                  <a:cubicBezTo>
                    <a:pt x="9956" y="14567"/>
                    <a:pt x="9787" y="13814"/>
                    <a:pt x="9787" y="13814"/>
                  </a:cubicBezTo>
                  <a:cubicBezTo>
                    <a:pt x="9619" y="13563"/>
                    <a:pt x="9619" y="13060"/>
                    <a:pt x="9956" y="12307"/>
                  </a:cubicBezTo>
                  <a:cubicBezTo>
                    <a:pt x="9956" y="12056"/>
                    <a:pt x="10125" y="12056"/>
                    <a:pt x="10125" y="11805"/>
                  </a:cubicBezTo>
                  <a:cubicBezTo>
                    <a:pt x="10800" y="10298"/>
                    <a:pt x="11137" y="8288"/>
                    <a:pt x="11306" y="6279"/>
                  </a:cubicBezTo>
                  <a:cubicBezTo>
                    <a:pt x="11306" y="4521"/>
                    <a:pt x="10800" y="3014"/>
                    <a:pt x="10125" y="1758"/>
                  </a:cubicBezTo>
                  <a:cubicBezTo>
                    <a:pt x="9281" y="502"/>
                    <a:pt x="8269" y="0"/>
                    <a:pt x="7256" y="0"/>
                  </a:cubicBezTo>
                  <a:cubicBezTo>
                    <a:pt x="6244" y="0"/>
                    <a:pt x="5231" y="502"/>
                    <a:pt x="4556" y="1758"/>
                  </a:cubicBezTo>
                  <a:cubicBezTo>
                    <a:pt x="3713" y="3014"/>
                    <a:pt x="3375" y="4521"/>
                    <a:pt x="3375" y="6279"/>
                  </a:cubicBezTo>
                  <a:cubicBezTo>
                    <a:pt x="3375" y="8288"/>
                    <a:pt x="3713" y="10298"/>
                    <a:pt x="4388" y="11805"/>
                  </a:cubicBezTo>
                  <a:cubicBezTo>
                    <a:pt x="4556" y="12056"/>
                    <a:pt x="4556" y="12056"/>
                    <a:pt x="4725" y="12307"/>
                  </a:cubicBezTo>
                  <a:cubicBezTo>
                    <a:pt x="4894" y="13060"/>
                    <a:pt x="5063" y="13563"/>
                    <a:pt x="4894" y="13814"/>
                  </a:cubicBezTo>
                  <a:cubicBezTo>
                    <a:pt x="4894" y="13814"/>
                    <a:pt x="4556" y="14567"/>
                    <a:pt x="3038" y="15321"/>
                  </a:cubicBezTo>
                  <a:cubicBezTo>
                    <a:pt x="2194" y="15823"/>
                    <a:pt x="1350" y="16074"/>
                    <a:pt x="1350" y="16074"/>
                  </a:cubicBezTo>
                  <a:cubicBezTo>
                    <a:pt x="506" y="16577"/>
                    <a:pt x="0" y="17581"/>
                    <a:pt x="0" y="18837"/>
                  </a:cubicBezTo>
                  <a:close/>
                  <a:moveTo>
                    <a:pt x="14512" y="17079"/>
                  </a:moveTo>
                  <a:cubicBezTo>
                    <a:pt x="14681" y="16828"/>
                    <a:pt x="14850" y="16577"/>
                    <a:pt x="15019" y="16326"/>
                  </a:cubicBezTo>
                  <a:cubicBezTo>
                    <a:pt x="15187" y="15572"/>
                    <a:pt x="15019" y="14819"/>
                    <a:pt x="14850" y="14316"/>
                  </a:cubicBezTo>
                  <a:cubicBezTo>
                    <a:pt x="14850" y="14065"/>
                    <a:pt x="14681" y="13814"/>
                    <a:pt x="14681" y="13814"/>
                  </a:cubicBezTo>
                  <a:cubicBezTo>
                    <a:pt x="14175" y="12809"/>
                    <a:pt x="14006" y="11553"/>
                    <a:pt x="14006" y="10298"/>
                  </a:cubicBezTo>
                  <a:cubicBezTo>
                    <a:pt x="14006" y="9293"/>
                    <a:pt x="14175" y="8288"/>
                    <a:pt x="14681" y="7786"/>
                  </a:cubicBezTo>
                  <a:cubicBezTo>
                    <a:pt x="15019" y="7033"/>
                    <a:pt x="15694" y="6781"/>
                    <a:pt x="16200" y="6781"/>
                  </a:cubicBezTo>
                  <a:cubicBezTo>
                    <a:pt x="16200" y="6781"/>
                    <a:pt x="16200" y="6781"/>
                    <a:pt x="16200" y="6781"/>
                  </a:cubicBezTo>
                  <a:cubicBezTo>
                    <a:pt x="16706" y="6781"/>
                    <a:pt x="17381" y="7033"/>
                    <a:pt x="17719" y="7786"/>
                  </a:cubicBezTo>
                  <a:cubicBezTo>
                    <a:pt x="18225" y="8288"/>
                    <a:pt x="18394" y="9293"/>
                    <a:pt x="18394" y="10298"/>
                  </a:cubicBezTo>
                  <a:cubicBezTo>
                    <a:pt x="18394" y="11553"/>
                    <a:pt x="18225" y="12809"/>
                    <a:pt x="17719" y="13814"/>
                  </a:cubicBezTo>
                  <a:cubicBezTo>
                    <a:pt x="17719" y="13814"/>
                    <a:pt x="17550" y="14065"/>
                    <a:pt x="17550" y="14065"/>
                  </a:cubicBezTo>
                  <a:cubicBezTo>
                    <a:pt x="17381" y="14819"/>
                    <a:pt x="17044" y="15572"/>
                    <a:pt x="17381" y="16326"/>
                  </a:cubicBezTo>
                  <a:cubicBezTo>
                    <a:pt x="17550" y="16828"/>
                    <a:pt x="18056" y="17330"/>
                    <a:pt x="19069" y="17833"/>
                  </a:cubicBezTo>
                  <a:cubicBezTo>
                    <a:pt x="19575" y="18084"/>
                    <a:pt x="20081" y="18335"/>
                    <a:pt x="20250" y="18335"/>
                  </a:cubicBezTo>
                  <a:cubicBezTo>
                    <a:pt x="20587" y="18586"/>
                    <a:pt x="20756" y="19088"/>
                    <a:pt x="20756" y="19591"/>
                  </a:cubicBezTo>
                  <a:cubicBezTo>
                    <a:pt x="20756" y="20595"/>
                    <a:pt x="20756" y="20595"/>
                    <a:pt x="20756" y="20595"/>
                  </a:cubicBezTo>
                  <a:cubicBezTo>
                    <a:pt x="14512" y="20595"/>
                    <a:pt x="14512" y="20595"/>
                    <a:pt x="14512" y="20595"/>
                  </a:cubicBezTo>
                  <a:cubicBezTo>
                    <a:pt x="14512" y="18837"/>
                    <a:pt x="14512" y="18837"/>
                    <a:pt x="14512" y="18837"/>
                  </a:cubicBezTo>
                  <a:cubicBezTo>
                    <a:pt x="14512" y="18335"/>
                    <a:pt x="14512" y="17833"/>
                    <a:pt x="14344" y="17581"/>
                  </a:cubicBezTo>
                  <a:cubicBezTo>
                    <a:pt x="14175" y="17330"/>
                    <a:pt x="14175" y="17330"/>
                    <a:pt x="14175" y="17330"/>
                  </a:cubicBezTo>
                  <a:lnTo>
                    <a:pt x="14512" y="17079"/>
                  </a:lnTo>
                  <a:close/>
                  <a:moveTo>
                    <a:pt x="844" y="18837"/>
                  </a:moveTo>
                  <a:cubicBezTo>
                    <a:pt x="844" y="18084"/>
                    <a:pt x="1013" y="17581"/>
                    <a:pt x="1519" y="17330"/>
                  </a:cubicBezTo>
                  <a:cubicBezTo>
                    <a:pt x="1688" y="17079"/>
                    <a:pt x="2531" y="16828"/>
                    <a:pt x="3375" y="16326"/>
                  </a:cubicBezTo>
                  <a:cubicBezTo>
                    <a:pt x="5231" y="15321"/>
                    <a:pt x="5400" y="14567"/>
                    <a:pt x="5569" y="14316"/>
                  </a:cubicBezTo>
                  <a:cubicBezTo>
                    <a:pt x="5906" y="13563"/>
                    <a:pt x="5569" y="12558"/>
                    <a:pt x="5400" y="11805"/>
                  </a:cubicBezTo>
                  <a:cubicBezTo>
                    <a:pt x="5231" y="11553"/>
                    <a:pt x="5063" y="11302"/>
                    <a:pt x="5063" y="11051"/>
                  </a:cubicBezTo>
                  <a:cubicBezTo>
                    <a:pt x="4388" y="9795"/>
                    <a:pt x="4219" y="8037"/>
                    <a:pt x="4050" y="6279"/>
                  </a:cubicBezTo>
                  <a:cubicBezTo>
                    <a:pt x="4050" y="4772"/>
                    <a:pt x="4388" y="3516"/>
                    <a:pt x="5063" y="2512"/>
                  </a:cubicBezTo>
                  <a:cubicBezTo>
                    <a:pt x="5737" y="1507"/>
                    <a:pt x="6412" y="1005"/>
                    <a:pt x="7256" y="1005"/>
                  </a:cubicBezTo>
                  <a:cubicBezTo>
                    <a:pt x="7256" y="1005"/>
                    <a:pt x="7256" y="1005"/>
                    <a:pt x="7256" y="1005"/>
                  </a:cubicBezTo>
                  <a:cubicBezTo>
                    <a:pt x="8100" y="1005"/>
                    <a:pt x="8944" y="1507"/>
                    <a:pt x="9450" y="2512"/>
                  </a:cubicBezTo>
                  <a:cubicBezTo>
                    <a:pt x="10125" y="3516"/>
                    <a:pt x="10462" y="4772"/>
                    <a:pt x="10462" y="6279"/>
                  </a:cubicBezTo>
                  <a:cubicBezTo>
                    <a:pt x="10462" y="8037"/>
                    <a:pt x="10125" y="9795"/>
                    <a:pt x="9450" y="11051"/>
                  </a:cubicBezTo>
                  <a:cubicBezTo>
                    <a:pt x="9450" y="11302"/>
                    <a:pt x="9281" y="11553"/>
                    <a:pt x="9281" y="11805"/>
                  </a:cubicBezTo>
                  <a:cubicBezTo>
                    <a:pt x="8944" y="12558"/>
                    <a:pt x="8775" y="13563"/>
                    <a:pt x="8944" y="14316"/>
                  </a:cubicBezTo>
                  <a:cubicBezTo>
                    <a:pt x="9112" y="14567"/>
                    <a:pt x="9450" y="15321"/>
                    <a:pt x="11306" y="16326"/>
                  </a:cubicBezTo>
                  <a:cubicBezTo>
                    <a:pt x="12150" y="16828"/>
                    <a:pt x="12825" y="17079"/>
                    <a:pt x="12994" y="17330"/>
                  </a:cubicBezTo>
                  <a:cubicBezTo>
                    <a:pt x="13500" y="17581"/>
                    <a:pt x="13837" y="18084"/>
                    <a:pt x="13837" y="18837"/>
                  </a:cubicBezTo>
                  <a:cubicBezTo>
                    <a:pt x="13837" y="20595"/>
                    <a:pt x="13837" y="20595"/>
                    <a:pt x="13837" y="20595"/>
                  </a:cubicBezTo>
                  <a:cubicBezTo>
                    <a:pt x="844" y="20595"/>
                    <a:pt x="844" y="20595"/>
                    <a:pt x="844" y="20595"/>
                  </a:cubicBezTo>
                  <a:lnTo>
                    <a:pt x="844" y="18837"/>
                  </a:ln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nvGrpSpPr>
          <p:cNvPr id="4" name="组合 3"/>
          <p:cNvGrpSpPr/>
          <p:nvPr/>
        </p:nvGrpSpPr>
        <p:grpSpPr>
          <a:xfrm>
            <a:off x="7500014" y="2378217"/>
            <a:ext cx="479352" cy="479352"/>
            <a:chOff x="5785830" y="3068411"/>
            <a:chExt cx="479352" cy="479352"/>
          </a:xfrm>
        </p:grpSpPr>
        <p:sp>
          <p:nvSpPr>
            <p:cNvPr id="108" name="矩形 107"/>
            <p:cNvSpPr/>
            <p:nvPr/>
          </p:nvSpPr>
          <p:spPr>
            <a:xfrm>
              <a:off x="5785830" y="3068411"/>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39" name="组合 38"/>
            <p:cNvGrpSpPr/>
            <p:nvPr/>
          </p:nvGrpSpPr>
          <p:grpSpPr>
            <a:xfrm>
              <a:off x="5921293" y="3152538"/>
              <a:ext cx="208426" cy="311098"/>
              <a:chOff x="21058924" y="3257999"/>
              <a:chExt cx="371155" cy="553988"/>
            </a:xfrm>
          </p:grpSpPr>
          <p:sp>
            <p:nvSpPr>
              <p:cNvPr id="40" name="Freeform 208"/>
              <p:cNvSpPr/>
              <p:nvPr/>
            </p:nvSpPr>
            <p:spPr>
              <a:xfrm>
                <a:off x="21058924" y="3257999"/>
                <a:ext cx="371155" cy="553988"/>
              </a:xfrm>
              <a:custGeom>
                <a:avLst/>
                <a:gdLst/>
                <a:ahLst/>
                <a:cxnLst>
                  <a:cxn ang="0">
                    <a:pos x="wd2" y="hd2"/>
                  </a:cxn>
                  <a:cxn ang="5400000">
                    <a:pos x="wd2" y="hd2"/>
                  </a:cxn>
                  <a:cxn ang="10800000">
                    <a:pos x="wd2" y="hd2"/>
                  </a:cxn>
                  <a:cxn ang="16200000">
                    <a:pos x="wd2" y="hd2"/>
                  </a:cxn>
                </a:cxnLst>
                <a:rect l="0" t="0" r="r" b="b"/>
                <a:pathLst>
                  <a:path w="21600" h="21600" extrusionOk="0">
                    <a:moveTo>
                      <a:pt x="14316" y="7425"/>
                    </a:moveTo>
                    <a:cubicBezTo>
                      <a:pt x="14065" y="7425"/>
                      <a:pt x="14065" y="7425"/>
                      <a:pt x="14065" y="7425"/>
                    </a:cubicBezTo>
                    <a:cubicBezTo>
                      <a:pt x="14065" y="3206"/>
                      <a:pt x="14065" y="3206"/>
                      <a:pt x="14065" y="3206"/>
                    </a:cubicBezTo>
                    <a:cubicBezTo>
                      <a:pt x="14316" y="3206"/>
                      <a:pt x="14316" y="3206"/>
                      <a:pt x="14316" y="3206"/>
                    </a:cubicBezTo>
                    <a:cubicBezTo>
                      <a:pt x="15321" y="2869"/>
                      <a:pt x="16074" y="2363"/>
                      <a:pt x="16074" y="1688"/>
                    </a:cubicBezTo>
                    <a:cubicBezTo>
                      <a:pt x="16074" y="675"/>
                      <a:pt x="14819" y="0"/>
                      <a:pt x="13563" y="0"/>
                    </a:cubicBezTo>
                    <a:cubicBezTo>
                      <a:pt x="8037" y="0"/>
                      <a:pt x="8037" y="0"/>
                      <a:pt x="8037" y="0"/>
                    </a:cubicBezTo>
                    <a:cubicBezTo>
                      <a:pt x="6781" y="0"/>
                      <a:pt x="5526" y="675"/>
                      <a:pt x="5526" y="1688"/>
                    </a:cubicBezTo>
                    <a:cubicBezTo>
                      <a:pt x="5526" y="2363"/>
                      <a:pt x="6279" y="2869"/>
                      <a:pt x="7284" y="3206"/>
                    </a:cubicBezTo>
                    <a:cubicBezTo>
                      <a:pt x="7535" y="3206"/>
                      <a:pt x="7535" y="3206"/>
                      <a:pt x="7535" y="3206"/>
                    </a:cubicBezTo>
                    <a:cubicBezTo>
                      <a:pt x="7535" y="7425"/>
                      <a:pt x="7535" y="7425"/>
                      <a:pt x="7535" y="7425"/>
                    </a:cubicBezTo>
                    <a:cubicBezTo>
                      <a:pt x="7284" y="7425"/>
                      <a:pt x="7284" y="7425"/>
                      <a:pt x="7284" y="7425"/>
                    </a:cubicBezTo>
                    <a:cubicBezTo>
                      <a:pt x="2763" y="8437"/>
                      <a:pt x="0" y="11306"/>
                      <a:pt x="0" y="14344"/>
                    </a:cubicBezTo>
                    <a:cubicBezTo>
                      <a:pt x="0" y="18394"/>
                      <a:pt x="4772" y="21600"/>
                      <a:pt x="10800" y="21600"/>
                    </a:cubicBezTo>
                    <a:cubicBezTo>
                      <a:pt x="16828" y="21600"/>
                      <a:pt x="21600" y="18394"/>
                      <a:pt x="21600" y="14344"/>
                    </a:cubicBezTo>
                    <a:cubicBezTo>
                      <a:pt x="21600" y="11306"/>
                      <a:pt x="18837" y="8437"/>
                      <a:pt x="14316" y="7425"/>
                    </a:cubicBezTo>
                    <a:close/>
                    <a:moveTo>
                      <a:pt x="6781" y="1688"/>
                    </a:moveTo>
                    <a:cubicBezTo>
                      <a:pt x="6781" y="1181"/>
                      <a:pt x="7284" y="675"/>
                      <a:pt x="8037" y="675"/>
                    </a:cubicBezTo>
                    <a:cubicBezTo>
                      <a:pt x="13563" y="675"/>
                      <a:pt x="13563" y="675"/>
                      <a:pt x="13563" y="675"/>
                    </a:cubicBezTo>
                    <a:cubicBezTo>
                      <a:pt x="14316" y="675"/>
                      <a:pt x="14819" y="1181"/>
                      <a:pt x="14819" y="1688"/>
                    </a:cubicBezTo>
                    <a:cubicBezTo>
                      <a:pt x="14819" y="2025"/>
                      <a:pt x="14316" y="2531"/>
                      <a:pt x="13563" y="2531"/>
                    </a:cubicBezTo>
                    <a:cubicBezTo>
                      <a:pt x="8037" y="2531"/>
                      <a:pt x="8037" y="2531"/>
                      <a:pt x="8037" y="2531"/>
                    </a:cubicBezTo>
                    <a:cubicBezTo>
                      <a:pt x="7284" y="2531"/>
                      <a:pt x="6781" y="2025"/>
                      <a:pt x="6781" y="1688"/>
                    </a:cubicBezTo>
                    <a:close/>
                    <a:moveTo>
                      <a:pt x="17581" y="18900"/>
                    </a:moveTo>
                    <a:cubicBezTo>
                      <a:pt x="16828" y="19575"/>
                      <a:pt x="15823" y="19912"/>
                      <a:pt x="14567" y="20250"/>
                    </a:cubicBezTo>
                    <a:cubicBezTo>
                      <a:pt x="13312" y="20587"/>
                      <a:pt x="12056" y="20756"/>
                      <a:pt x="10800" y="20756"/>
                    </a:cubicBezTo>
                    <a:cubicBezTo>
                      <a:pt x="9544" y="20756"/>
                      <a:pt x="8288" y="20587"/>
                      <a:pt x="7033" y="20250"/>
                    </a:cubicBezTo>
                    <a:cubicBezTo>
                      <a:pt x="5777" y="19912"/>
                      <a:pt x="4772" y="19575"/>
                      <a:pt x="4019" y="18900"/>
                    </a:cubicBezTo>
                    <a:cubicBezTo>
                      <a:pt x="3014" y="18225"/>
                      <a:pt x="2260" y="17550"/>
                      <a:pt x="2009" y="16875"/>
                    </a:cubicBezTo>
                    <a:cubicBezTo>
                      <a:pt x="1507" y="16031"/>
                      <a:pt x="1256" y="15187"/>
                      <a:pt x="1256" y="14344"/>
                    </a:cubicBezTo>
                    <a:cubicBezTo>
                      <a:pt x="1256" y="12994"/>
                      <a:pt x="1758" y="11644"/>
                      <a:pt x="3014" y="10462"/>
                    </a:cubicBezTo>
                    <a:cubicBezTo>
                      <a:pt x="3516" y="9956"/>
                      <a:pt x="4270" y="9450"/>
                      <a:pt x="5023" y="9112"/>
                    </a:cubicBezTo>
                    <a:cubicBezTo>
                      <a:pt x="5777" y="8775"/>
                      <a:pt x="6530" y="8437"/>
                      <a:pt x="7535" y="8100"/>
                    </a:cubicBezTo>
                    <a:cubicBezTo>
                      <a:pt x="8540" y="7931"/>
                      <a:pt x="8540" y="7931"/>
                      <a:pt x="8540" y="7931"/>
                    </a:cubicBezTo>
                    <a:cubicBezTo>
                      <a:pt x="8540" y="3206"/>
                      <a:pt x="8540" y="3206"/>
                      <a:pt x="8540" y="3206"/>
                    </a:cubicBezTo>
                    <a:cubicBezTo>
                      <a:pt x="13060" y="3206"/>
                      <a:pt x="13060" y="3206"/>
                      <a:pt x="13060" y="3206"/>
                    </a:cubicBezTo>
                    <a:cubicBezTo>
                      <a:pt x="13060" y="7931"/>
                      <a:pt x="13060" y="7931"/>
                      <a:pt x="13060" y="7931"/>
                    </a:cubicBezTo>
                    <a:cubicBezTo>
                      <a:pt x="14065" y="8100"/>
                      <a:pt x="14065" y="8100"/>
                      <a:pt x="14065" y="8100"/>
                    </a:cubicBezTo>
                    <a:cubicBezTo>
                      <a:pt x="15070" y="8437"/>
                      <a:pt x="15823" y="8775"/>
                      <a:pt x="16577" y="9112"/>
                    </a:cubicBezTo>
                    <a:cubicBezTo>
                      <a:pt x="17330" y="9450"/>
                      <a:pt x="18084" y="9956"/>
                      <a:pt x="18586" y="10462"/>
                    </a:cubicBezTo>
                    <a:cubicBezTo>
                      <a:pt x="19842" y="11644"/>
                      <a:pt x="20344" y="12994"/>
                      <a:pt x="20344" y="14344"/>
                    </a:cubicBezTo>
                    <a:cubicBezTo>
                      <a:pt x="20344" y="15187"/>
                      <a:pt x="20093" y="16031"/>
                      <a:pt x="19591" y="16875"/>
                    </a:cubicBezTo>
                    <a:cubicBezTo>
                      <a:pt x="19340" y="17550"/>
                      <a:pt x="18586" y="18225"/>
                      <a:pt x="17581" y="189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41" name="Freeform 209"/>
              <p:cNvSpPr/>
              <p:nvPr/>
            </p:nvSpPr>
            <p:spPr>
              <a:xfrm>
                <a:off x="21122916" y="3616353"/>
                <a:ext cx="129814" cy="129814"/>
              </a:xfrm>
              <a:custGeom>
                <a:avLst/>
                <a:gdLst/>
                <a:ahLst/>
                <a:cxnLst>
                  <a:cxn ang="0">
                    <a:pos x="wd2" y="hd2"/>
                  </a:cxn>
                  <a:cxn ang="5400000">
                    <a:pos x="wd2" y="hd2"/>
                  </a:cxn>
                  <a:cxn ang="10800000">
                    <a:pos x="wd2" y="hd2"/>
                  </a:cxn>
                  <a:cxn ang="16200000">
                    <a:pos x="wd2" y="hd2"/>
                  </a:cxn>
                </a:cxnLst>
                <a:rect l="0" t="0" r="r" b="b"/>
                <a:pathLst>
                  <a:path w="21600" h="21600" extrusionOk="0">
                    <a:moveTo>
                      <a:pt x="20160" y="18000"/>
                    </a:moveTo>
                    <a:cubicBezTo>
                      <a:pt x="15840" y="18000"/>
                      <a:pt x="11520" y="16560"/>
                      <a:pt x="7920" y="13680"/>
                    </a:cubicBezTo>
                    <a:cubicBezTo>
                      <a:pt x="5040" y="10080"/>
                      <a:pt x="2880" y="5760"/>
                      <a:pt x="2880" y="1440"/>
                    </a:cubicBezTo>
                    <a:cubicBezTo>
                      <a:pt x="2880" y="720"/>
                      <a:pt x="2160" y="0"/>
                      <a:pt x="1440" y="0"/>
                    </a:cubicBezTo>
                    <a:cubicBezTo>
                      <a:pt x="720" y="0"/>
                      <a:pt x="0" y="720"/>
                      <a:pt x="0" y="1440"/>
                    </a:cubicBezTo>
                    <a:cubicBezTo>
                      <a:pt x="0" y="12240"/>
                      <a:pt x="8640" y="21600"/>
                      <a:pt x="20160" y="21600"/>
                    </a:cubicBezTo>
                    <a:cubicBezTo>
                      <a:pt x="20880" y="21600"/>
                      <a:pt x="21600" y="20880"/>
                      <a:pt x="21600" y="20160"/>
                    </a:cubicBezTo>
                    <a:cubicBezTo>
                      <a:pt x="21600" y="18720"/>
                      <a:pt x="20880" y="18000"/>
                      <a:pt x="20160" y="1800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grpSp>
        <p:nvGrpSpPr>
          <p:cNvPr id="13" name="组合 12"/>
          <p:cNvGrpSpPr/>
          <p:nvPr/>
        </p:nvGrpSpPr>
        <p:grpSpPr>
          <a:xfrm>
            <a:off x="8535367" y="2378217"/>
            <a:ext cx="479352" cy="479352"/>
            <a:chOff x="5785830" y="5373600"/>
            <a:chExt cx="479352" cy="479352"/>
          </a:xfrm>
        </p:grpSpPr>
        <p:sp>
          <p:nvSpPr>
            <p:cNvPr id="92" name="矩形 91"/>
            <p:cNvSpPr/>
            <p:nvPr/>
          </p:nvSpPr>
          <p:spPr>
            <a:xfrm>
              <a:off x="5785830" y="5373600"/>
              <a:ext cx="479352" cy="479352"/>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42" name="组合 41"/>
            <p:cNvGrpSpPr/>
            <p:nvPr/>
          </p:nvGrpSpPr>
          <p:grpSpPr>
            <a:xfrm>
              <a:off x="5857413" y="5456776"/>
              <a:ext cx="336187" cy="313000"/>
              <a:chOff x="13220087" y="3276282"/>
              <a:chExt cx="551824" cy="513765"/>
            </a:xfrm>
          </p:grpSpPr>
          <p:sp>
            <p:nvSpPr>
              <p:cNvPr id="43" name="Freeform 225"/>
              <p:cNvSpPr/>
              <p:nvPr/>
            </p:nvSpPr>
            <p:spPr>
              <a:xfrm>
                <a:off x="13292139" y="3366953"/>
                <a:ext cx="405892" cy="423094"/>
              </a:xfrm>
              <a:custGeom>
                <a:avLst/>
                <a:gdLst/>
                <a:ahLst/>
                <a:cxnLst>
                  <a:cxn ang="0">
                    <a:pos x="wd2" y="hd2"/>
                  </a:cxn>
                  <a:cxn ang="5400000">
                    <a:pos x="wd2" y="hd2"/>
                  </a:cxn>
                  <a:cxn ang="10800000">
                    <a:pos x="wd2" y="hd2"/>
                  </a:cxn>
                  <a:cxn ang="16200000">
                    <a:pos x="wd2" y="hd2"/>
                  </a:cxn>
                </a:cxnLst>
                <a:rect l="0" t="0" r="r" b="b"/>
                <a:pathLst>
                  <a:path w="21600" h="21545" extrusionOk="0">
                    <a:moveTo>
                      <a:pt x="11260" y="165"/>
                    </a:moveTo>
                    <a:cubicBezTo>
                      <a:pt x="11030" y="-55"/>
                      <a:pt x="10570" y="-55"/>
                      <a:pt x="10340" y="165"/>
                    </a:cubicBezTo>
                    <a:cubicBezTo>
                      <a:pt x="230" y="9863"/>
                      <a:pt x="230" y="9863"/>
                      <a:pt x="230" y="9863"/>
                    </a:cubicBezTo>
                    <a:cubicBezTo>
                      <a:pt x="230" y="10084"/>
                      <a:pt x="230" y="10084"/>
                      <a:pt x="230" y="10084"/>
                    </a:cubicBezTo>
                    <a:cubicBezTo>
                      <a:pt x="0" y="10084"/>
                      <a:pt x="0" y="10304"/>
                      <a:pt x="0" y="10304"/>
                    </a:cubicBezTo>
                    <a:cubicBezTo>
                      <a:pt x="0" y="20223"/>
                      <a:pt x="0" y="20223"/>
                      <a:pt x="0" y="20223"/>
                    </a:cubicBezTo>
                    <a:cubicBezTo>
                      <a:pt x="0" y="21104"/>
                      <a:pt x="689" y="21545"/>
                      <a:pt x="1379" y="21545"/>
                    </a:cubicBezTo>
                    <a:cubicBezTo>
                      <a:pt x="20221" y="21545"/>
                      <a:pt x="20221" y="21545"/>
                      <a:pt x="20221" y="21545"/>
                    </a:cubicBezTo>
                    <a:cubicBezTo>
                      <a:pt x="20911" y="21545"/>
                      <a:pt x="21600" y="21104"/>
                      <a:pt x="21600" y="20223"/>
                    </a:cubicBezTo>
                    <a:cubicBezTo>
                      <a:pt x="21600" y="10304"/>
                      <a:pt x="21600" y="10304"/>
                      <a:pt x="21600" y="10304"/>
                    </a:cubicBezTo>
                    <a:cubicBezTo>
                      <a:pt x="21600" y="10084"/>
                      <a:pt x="21600" y="10084"/>
                      <a:pt x="21370" y="9863"/>
                    </a:cubicBezTo>
                    <a:lnTo>
                      <a:pt x="11260" y="165"/>
                    </a:lnTo>
                    <a:close/>
                    <a:moveTo>
                      <a:pt x="20451" y="20663"/>
                    </a:moveTo>
                    <a:cubicBezTo>
                      <a:pt x="1149" y="20663"/>
                      <a:pt x="1149" y="20663"/>
                      <a:pt x="1149" y="20663"/>
                    </a:cubicBezTo>
                    <a:cubicBezTo>
                      <a:pt x="1149" y="10525"/>
                      <a:pt x="1149" y="10525"/>
                      <a:pt x="1149" y="10525"/>
                    </a:cubicBezTo>
                    <a:cubicBezTo>
                      <a:pt x="10800" y="1267"/>
                      <a:pt x="10800" y="1267"/>
                      <a:pt x="10800" y="1267"/>
                    </a:cubicBezTo>
                    <a:cubicBezTo>
                      <a:pt x="20451" y="10525"/>
                      <a:pt x="20451" y="10525"/>
                      <a:pt x="20451" y="10525"/>
                    </a:cubicBezTo>
                    <a:lnTo>
                      <a:pt x="20451" y="20663"/>
                    </a:ln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sp>
            <p:nvSpPr>
              <p:cNvPr id="44" name="Freeform 226"/>
              <p:cNvSpPr/>
              <p:nvPr/>
            </p:nvSpPr>
            <p:spPr>
              <a:xfrm>
                <a:off x="13220087" y="3276282"/>
                <a:ext cx="551824" cy="287801"/>
              </a:xfrm>
              <a:custGeom>
                <a:avLst/>
                <a:gdLst/>
                <a:ahLst/>
                <a:cxnLst>
                  <a:cxn ang="0">
                    <a:pos x="wd2" y="hd2"/>
                  </a:cxn>
                  <a:cxn ang="5400000">
                    <a:pos x="wd2" y="hd2"/>
                  </a:cxn>
                  <a:cxn ang="10800000">
                    <a:pos x="wd2" y="hd2"/>
                  </a:cxn>
                  <a:cxn ang="16200000">
                    <a:pos x="wd2" y="hd2"/>
                  </a:cxn>
                </a:cxnLst>
                <a:rect l="0" t="0" r="r" b="b"/>
                <a:pathLst>
                  <a:path w="21516" h="21519" extrusionOk="0">
                    <a:moveTo>
                      <a:pt x="21389" y="20310"/>
                    </a:moveTo>
                    <a:cubicBezTo>
                      <a:pt x="11095" y="322"/>
                      <a:pt x="11095" y="322"/>
                      <a:pt x="11095" y="322"/>
                    </a:cubicBezTo>
                    <a:cubicBezTo>
                      <a:pt x="10927" y="322"/>
                      <a:pt x="10927" y="0"/>
                      <a:pt x="10758" y="0"/>
                    </a:cubicBezTo>
                    <a:cubicBezTo>
                      <a:pt x="10589" y="0"/>
                      <a:pt x="10589" y="322"/>
                      <a:pt x="10420" y="322"/>
                    </a:cubicBezTo>
                    <a:cubicBezTo>
                      <a:pt x="10420" y="322"/>
                      <a:pt x="127" y="20310"/>
                      <a:pt x="127" y="20310"/>
                    </a:cubicBezTo>
                    <a:cubicBezTo>
                      <a:pt x="-42" y="20633"/>
                      <a:pt x="-42" y="20955"/>
                      <a:pt x="127" y="21278"/>
                    </a:cubicBezTo>
                    <a:cubicBezTo>
                      <a:pt x="296" y="21600"/>
                      <a:pt x="464" y="21600"/>
                      <a:pt x="633" y="21278"/>
                    </a:cubicBezTo>
                    <a:cubicBezTo>
                      <a:pt x="10758" y="1934"/>
                      <a:pt x="10758" y="1934"/>
                      <a:pt x="10758" y="1934"/>
                    </a:cubicBezTo>
                    <a:cubicBezTo>
                      <a:pt x="20883" y="21278"/>
                      <a:pt x="20883" y="21278"/>
                      <a:pt x="20883" y="21278"/>
                    </a:cubicBezTo>
                    <a:cubicBezTo>
                      <a:pt x="21052" y="21600"/>
                      <a:pt x="21220" y="21600"/>
                      <a:pt x="21389" y="21278"/>
                    </a:cubicBezTo>
                    <a:cubicBezTo>
                      <a:pt x="21558" y="20955"/>
                      <a:pt x="21558" y="20633"/>
                      <a:pt x="21389" y="20310"/>
                    </a:cubicBezTo>
                    <a:close/>
                  </a:path>
                </a:pathLst>
              </a:custGeom>
              <a:solidFill>
                <a:srgbClr val="FFFFFF"/>
              </a:solidFill>
              <a:ln w="12700" cap="flat">
                <a:noFill/>
                <a:miter lim="400000"/>
              </a:ln>
              <a:effectLst/>
            </p:spPr>
            <p:txBody>
              <a:bodyPr wrap="square" lIns="91439" tIns="91439" rIns="91439" bIns="91439" numCol="1" anchor="t">
                <a:noAutofit/>
              </a:bodyPr>
              <a:lstStyle/>
              <a:p>
                <a:endParaRPr>
                  <a:latin typeface="微软雅黑" panose="020B0503020204020204" charset="-122"/>
                  <a:ea typeface="微软雅黑" panose="020B0503020204020204" charset="-122"/>
                  <a:sym typeface="微软雅黑" panose="020B0503020204020204" charset="-122"/>
                </a:endParaRPr>
              </a:p>
            </p:txBody>
          </p:sp>
        </p:grpSp>
      </p:grpSp>
      <p:cxnSp>
        <p:nvCxnSpPr>
          <p:cNvPr id="36" name="直接连接符 35"/>
          <p:cNvCxnSpPr/>
          <p:nvPr/>
        </p:nvCxnSpPr>
        <p:spPr>
          <a:xfrm>
            <a:off x="2699444" y="5142834"/>
            <a:ext cx="689229" cy="0"/>
          </a:xfrm>
          <a:prstGeom prst="line">
            <a:avLst/>
          </a:prstGeom>
          <a:ln w="12700">
            <a:solidFill>
              <a:srgbClr val="FF9900"/>
            </a:solidFill>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a:blip r:embed="rId1"/>
          <a:stretch>
            <a:fillRect/>
          </a:stretch>
        </p:blipFill>
        <p:spPr>
          <a:xfrm>
            <a:off x="900240" y="1429522"/>
            <a:ext cx="4294194" cy="2856094"/>
          </a:xfrm>
          <a:prstGeom prst="rect">
            <a:avLst/>
          </a:prstGeom>
          <a:effectLst>
            <a:outerShdw blurRad="63500" sx="102000" sy="102000" algn="ctr" rotWithShape="0">
              <a:prstClr val="black">
                <a:alpha val="40000"/>
              </a:prstClr>
            </a:outerShdw>
          </a:effectLst>
        </p:spPr>
      </p:pic>
      <p:sp>
        <p:nvSpPr>
          <p:cNvPr id="45" name="图文框 44"/>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0-#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8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par>
                          <p:cTn id="20" fill="hold">
                            <p:stCondLst>
                              <p:cond delay="2500"/>
                            </p:stCondLst>
                            <p:childTnLst>
                              <p:par>
                                <p:cTn id="21" presetID="16" presetClass="entr" presetSubtype="37"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arn(outVertical)">
                                      <p:cBhvr>
                                        <p:cTn id="23" dur="750"/>
                                        <p:tgtEl>
                                          <p:spTgt spid="36"/>
                                        </p:tgtEl>
                                      </p:cBhvr>
                                    </p:animEffect>
                                  </p:childTnLst>
                                </p:cTn>
                              </p:par>
                            </p:childTnLst>
                          </p:cTn>
                        </p:par>
                        <p:par>
                          <p:cTn id="24" fill="hold">
                            <p:stCondLst>
                              <p:cond delay="3500"/>
                            </p:stCondLst>
                            <p:childTnLst>
                              <p:par>
                                <p:cTn id="25" presetID="53" presetClass="entr" presetSubtype="16"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750" fill="hold"/>
                                        <p:tgtEl>
                                          <p:spTgt spid="86"/>
                                        </p:tgtEl>
                                        <p:attrNameLst>
                                          <p:attrName>ppt_w</p:attrName>
                                        </p:attrNameLst>
                                      </p:cBhvr>
                                      <p:tavLst>
                                        <p:tav tm="0">
                                          <p:val>
                                            <p:fltVal val="0"/>
                                          </p:val>
                                        </p:tav>
                                        <p:tav tm="100000">
                                          <p:val>
                                            <p:strVal val="#ppt_w"/>
                                          </p:val>
                                        </p:tav>
                                      </p:tavLst>
                                    </p:anim>
                                    <p:anim calcmode="lin" valueType="num">
                                      <p:cBhvr>
                                        <p:cTn id="28" dur="750" fill="hold"/>
                                        <p:tgtEl>
                                          <p:spTgt spid="86"/>
                                        </p:tgtEl>
                                        <p:attrNameLst>
                                          <p:attrName>ppt_h</p:attrName>
                                        </p:attrNameLst>
                                      </p:cBhvr>
                                      <p:tavLst>
                                        <p:tav tm="0">
                                          <p:val>
                                            <p:fltVal val="0"/>
                                          </p:val>
                                        </p:tav>
                                        <p:tav tm="100000">
                                          <p:val>
                                            <p:strVal val="#ppt_h"/>
                                          </p:val>
                                        </p:tav>
                                      </p:tavLst>
                                    </p:anim>
                                    <p:animEffect transition="in" filter="fade">
                                      <p:cBhvr>
                                        <p:cTn id="29" dur="750"/>
                                        <p:tgtEl>
                                          <p:spTgt spid="86"/>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750" fill="hold"/>
                                        <p:tgtEl>
                                          <p:spTgt spid="4"/>
                                        </p:tgtEl>
                                        <p:attrNameLst>
                                          <p:attrName>ppt_w</p:attrName>
                                        </p:attrNameLst>
                                      </p:cBhvr>
                                      <p:tavLst>
                                        <p:tav tm="0">
                                          <p:val>
                                            <p:fltVal val="0"/>
                                          </p:val>
                                        </p:tav>
                                        <p:tav tm="100000">
                                          <p:val>
                                            <p:strVal val="#ppt_w"/>
                                          </p:val>
                                        </p:tav>
                                      </p:tavLst>
                                    </p:anim>
                                    <p:anim calcmode="lin" valueType="num">
                                      <p:cBhvr>
                                        <p:cTn id="33" dur="750" fill="hold"/>
                                        <p:tgtEl>
                                          <p:spTgt spid="4"/>
                                        </p:tgtEl>
                                        <p:attrNameLst>
                                          <p:attrName>ppt_h</p:attrName>
                                        </p:attrNameLst>
                                      </p:cBhvr>
                                      <p:tavLst>
                                        <p:tav tm="0">
                                          <p:val>
                                            <p:fltVal val="0"/>
                                          </p:val>
                                        </p:tav>
                                        <p:tav tm="100000">
                                          <p:val>
                                            <p:strVal val="#ppt_h"/>
                                          </p:val>
                                        </p:tav>
                                      </p:tavLst>
                                    </p:anim>
                                    <p:animEffect transition="in" filter="fade">
                                      <p:cBhvr>
                                        <p:cTn id="34" dur="75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750" fill="hold"/>
                                        <p:tgtEl>
                                          <p:spTgt spid="10"/>
                                        </p:tgtEl>
                                        <p:attrNameLst>
                                          <p:attrName>ppt_w</p:attrName>
                                        </p:attrNameLst>
                                      </p:cBhvr>
                                      <p:tavLst>
                                        <p:tav tm="0">
                                          <p:val>
                                            <p:fltVal val="0"/>
                                          </p:val>
                                        </p:tav>
                                        <p:tav tm="100000">
                                          <p:val>
                                            <p:strVal val="#ppt_w"/>
                                          </p:val>
                                        </p:tav>
                                      </p:tavLst>
                                    </p:anim>
                                    <p:anim calcmode="lin" valueType="num">
                                      <p:cBhvr>
                                        <p:cTn id="38" dur="750" fill="hold"/>
                                        <p:tgtEl>
                                          <p:spTgt spid="10"/>
                                        </p:tgtEl>
                                        <p:attrNameLst>
                                          <p:attrName>ppt_h</p:attrName>
                                        </p:attrNameLst>
                                      </p:cBhvr>
                                      <p:tavLst>
                                        <p:tav tm="0">
                                          <p:val>
                                            <p:fltVal val="0"/>
                                          </p:val>
                                        </p:tav>
                                        <p:tav tm="100000">
                                          <p:val>
                                            <p:strVal val="#ppt_h"/>
                                          </p:val>
                                        </p:tav>
                                      </p:tavLst>
                                    </p:anim>
                                    <p:animEffect transition="in" filter="fade">
                                      <p:cBhvr>
                                        <p:cTn id="39" dur="75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750" fill="hold"/>
                                        <p:tgtEl>
                                          <p:spTgt spid="13"/>
                                        </p:tgtEl>
                                        <p:attrNameLst>
                                          <p:attrName>ppt_w</p:attrName>
                                        </p:attrNameLst>
                                      </p:cBhvr>
                                      <p:tavLst>
                                        <p:tav tm="0">
                                          <p:val>
                                            <p:fltVal val="0"/>
                                          </p:val>
                                        </p:tav>
                                        <p:tav tm="100000">
                                          <p:val>
                                            <p:strVal val="#ppt_w"/>
                                          </p:val>
                                        </p:tav>
                                      </p:tavLst>
                                    </p:anim>
                                    <p:anim calcmode="lin" valueType="num">
                                      <p:cBhvr>
                                        <p:cTn id="43" dur="750" fill="hold"/>
                                        <p:tgtEl>
                                          <p:spTgt spid="13"/>
                                        </p:tgtEl>
                                        <p:attrNameLst>
                                          <p:attrName>ppt_h</p:attrName>
                                        </p:attrNameLst>
                                      </p:cBhvr>
                                      <p:tavLst>
                                        <p:tav tm="0">
                                          <p:val>
                                            <p:fltVal val="0"/>
                                          </p:val>
                                        </p:tav>
                                        <p:tav tm="100000">
                                          <p:val>
                                            <p:strVal val="#ppt_h"/>
                                          </p:val>
                                        </p:tav>
                                      </p:tavLst>
                                    </p:anim>
                                    <p:animEffect transition="in" filter="fade">
                                      <p:cBhvr>
                                        <p:cTn id="44" dur="75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fade">
                                      <p:cBhvr>
                                        <p:cTn id="4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5" grpId="0"/>
      <p:bldP spid="9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948457" y="1"/>
            <a:ext cx="10295086" cy="2267590"/>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8" name="矩形 37"/>
          <p:cNvSpPr/>
          <p:nvPr/>
        </p:nvSpPr>
        <p:spPr>
          <a:xfrm>
            <a:off x="9169703" y="3009899"/>
            <a:ext cx="2678842" cy="2819469"/>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矩形 10"/>
          <p:cNvSpPr/>
          <p:nvPr/>
        </p:nvSpPr>
        <p:spPr>
          <a:xfrm>
            <a:off x="348185" y="3009899"/>
            <a:ext cx="2678842" cy="2819469"/>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6" name="矩形 5"/>
          <p:cNvSpPr/>
          <p:nvPr/>
        </p:nvSpPr>
        <p:spPr>
          <a:xfrm>
            <a:off x="1482196" y="2385267"/>
            <a:ext cx="3081514" cy="4251322"/>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a:off x="1918562" y="5157801"/>
            <a:ext cx="2208782" cy="92333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sym typeface="微软雅黑" panose="020B0503020204020204" charset="-122"/>
              </a:rPr>
              <a:t>第一个里程碑：</a:t>
            </a:r>
            <a:endParaRPr lang="zh-CN" altLang="en-US"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en-US" altLang="zh-CN" b="1">
                <a:solidFill>
                  <a:schemeClr val="bg1"/>
                </a:solidFill>
                <a:latin typeface="微软雅黑" panose="020B0503020204020204" charset="-122"/>
                <a:ea typeface="微软雅黑" panose="020B0503020204020204" charset="-122"/>
                <a:sym typeface="微软雅黑" panose="020B0503020204020204" charset="-122"/>
              </a:rPr>
              <a:t>19</a:t>
            </a:r>
            <a:r>
              <a:rPr lang="zh-CN" altLang="en-US" b="1">
                <a:solidFill>
                  <a:schemeClr val="bg1"/>
                </a:solidFill>
                <a:latin typeface="微软雅黑" panose="020B0503020204020204" charset="-122"/>
                <a:ea typeface="微软雅黑" panose="020B0503020204020204" charset="-122"/>
                <a:sym typeface="微软雅黑" panose="020B0503020204020204" charset="-122"/>
              </a:rPr>
              <a:t>世纪中叶，细胞的发现</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cxnSp>
        <p:nvCxnSpPr>
          <p:cNvPr id="33" name="直接连接符 32"/>
          <p:cNvCxnSpPr/>
          <p:nvPr/>
        </p:nvCxnSpPr>
        <p:spPr>
          <a:xfrm>
            <a:off x="2792457" y="6377078"/>
            <a:ext cx="460993" cy="0"/>
          </a:xfrm>
          <a:prstGeom prst="line">
            <a:avLst/>
          </a:prstGeom>
          <a:ln w="28575">
            <a:solidFill>
              <a:srgbClr val="FF9900"/>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628290" y="2385267"/>
            <a:ext cx="3081514" cy="4251322"/>
          </a:xfrm>
          <a:prstGeom prst="rect">
            <a:avLst/>
          </a:prstGeom>
          <a:solidFill>
            <a:srgbClr val="2D4D6A"/>
          </a:solidFill>
          <a:ln>
            <a:noFill/>
          </a:ln>
          <a:effectLst>
            <a:outerShdw blurRad="1778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5" name="文本框 34"/>
          <p:cNvSpPr txBox="1"/>
          <p:nvPr/>
        </p:nvSpPr>
        <p:spPr>
          <a:xfrm>
            <a:off x="8064656" y="5157801"/>
            <a:ext cx="2208782" cy="1200329"/>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sym typeface="微软雅黑" panose="020B0503020204020204" charset="-122"/>
              </a:rPr>
              <a:t>第二个里程碑：</a:t>
            </a:r>
            <a:endParaRPr lang="zh-CN" altLang="en-US"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en-US" altLang="zh-CN" b="1">
                <a:solidFill>
                  <a:schemeClr val="bg1"/>
                </a:solidFill>
                <a:latin typeface="微软雅黑" panose="020B0503020204020204" charset="-122"/>
                <a:ea typeface="微软雅黑" panose="020B0503020204020204" charset="-122"/>
                <a:sym typeface="微软雅黑" panose="020B0503020204020204" charset="-122"/>
              </a:rPr>
              <a:t>20</a:t>
            </a:r>
            <a:r>
              <a:rPr lang="zh-CN" altLang="en-US" b="1">
                <a:solidFill>
                  <a:schemeClr val="bg1"/>
                </a:solidFill>
                <a:latin typeface="微软雅黑" panose="020B0503020204020204" charset="-122"/>
                <a:ea typeface="微软雅黑" panose="020B0503020204020204" charset="-122"/>
                <a:sym typeface="微软雅黑" panose="020B0503020204020204" charset="-122"/>
              </a:rPr>
              <a:t>世纪中叶，</a:t>
            </a:r>
            <a:r>
              <a:rPr lang="en-US" altLang="zh-CN" b="1">
                <a:solidFill>
                  <a:schemeClr val="bg1"/>
                </a:solidFill>
                <a:latin typeface="微软雅黑" panose="020B0503020204020204" charset="-122"/>
                <a:ea typeface="微软雅黑" panose="020B0503020204020204" charset="-122"/>
                <a:sym typeface="微软雅黑" panose="020B0503020204020204" charset="-122"/>
              </a:rPr>
              <a:t>DNA</a:t>
            </a:r>
            <a:r>
              <a:rPr lang="zh-CN" altLang="en-US" b="1">
                <a:solidFill>
                  <a:schemeClr val="bg1"/>
                </a:solidFill>
                <a:latin typeface="微软雅黑" panose="020B0503020204020204" charset="-122"/>
                <a:ea typeface="微软雅黑" panose="020B0503020204020204" charset="-122"/>
                <a:sym typeface="微软雅黑" panose="020B0503020204020204" charset="-122"/>
              </a:rPr>
              <a:t>双螺旋结构模型的建立</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cxnSp>
        <p:nvCxnSpPr>
          <p:cNvPr id="37" name="直接连接符 36"/>
          <p:cNvCxnSpPr/>
          <p:nvPr/>
        </p:nvCxnSpPr>
        <p:spPr>
          <a:xfrm>
            <a:off x="8938551" y="6377078"/>
            <a:ext cx="460993" cy="0"/>
          </a:xfrm>
          <a:prstGeom prst="line">
            <a:avLst/>
          </a:prstGeom>
          <a:ln w="28575">
            <a:solidFill>
              <a:srgbClr val="FF990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0298" y="305400"/>
            <a:ext cx="8271404" cy="1689052"/>
          </a:xfrm>
          <a:prstGeom prst="rect">
            <a:avLst/>
          </a:prstGeom>
        </p:spPr>
        <p:txBody>
          <a:bodyPr wrap="square">
            <a:spAutoFit/>
          </a:bodyPr>
          <a:lstStyle/>
          <a:p>
            <a:pPr>
              <a:lnSpc>
                <a:spcPct val="150000"/>
              </a:lnSpc>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医学是一门古老的学科（巫医等）；</a:t>
            </a:r>
            <a:endParaRPr lang="zh-CN" altLang="en-US" sz="2400" b="1">
              <a:solidFill>
                <a:schemeClr val="bg1"/>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直至</a:t>
            </a:r>
            <a:r>
              <a:rPr lang="en-US" altLang="zh-CN" sz="2400" b="1">
                <a:solidFill>
                  <a:schemeClr val="bg1"/>
                </a:solidFill>
                <a:latin typeface="微软雅黑" panose="020B0503020204020204" charset="-122"/>
                <a:ea typeface="微软雅黑" panose="020B0503020204020204" charset="-122"/>
                <a:sym typeface="微软雅黑" panose="020B0503020204020204" charset="-122"/>
              </a:rPr>
              <a:t>19</a:t>
            </a: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世纪，随着物理、化学、生物等现代科学的形成与发展，现代医学才把自己的理论与方法建立在科学的基础上。</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23" name="图片 22"/>
          <p:cNvPicPr>
            <a:picLocks noChangeAspect="1"/>
          </p:cNvPicPr>
          <p:nvPr/>
        </p:nvPicPr>
        <p:blipFill rotWithShape="1">
          <a:blip r:embed="rId1"/>
          <a:srcRect t="-256" b="19012"/>
          <a:stretch>
            <a:fillRect/>
          </a:stretch>
        </p:blipFill>
        <p:spPr>
          <a:xfrm>
            <a:off x="1797017" y="2796353"/>
            <a:ext cx="2330295" cy="2151714"/>
          </a:xfrm>
          <a:prstGeom prst="rect">
            <a:avLst/>
          </a:prstGeom>
          <a:ln w="28575">
            <a:solidFill>
              <a:srgbClr val="CD6E05"/>
            </a:solidFill>
          </a:ln>
        </p:spPr>
      </p:pic>
      <p:pic>
        <p:nvPicPr>
          <p:cNvPr id="24" name="图片 23"/>
          <p:cNvPicPr>
            <a:picLocks noChangeAspect="1"/>
          </p:cNvPicPr>
          <p:nvPr/>
        </p:nvPicPr>
        <p:blipFill>
          <a:blip r:embed="rId2"/>
          <a:stretch>
            <a:fillRect/>
          </a:stretch>
        </p:blipFill>
        <p:spPr>
          <a:xfrm>
            <a:off x="8064656" y="2808862"/>
            <a:ext cx="2330295" cy="2151736"/>
          </a:xfrm>
          <a:prstGeom prst="rect">
            <a:avLst/>
          </a:prstGeom>
          <a:ln w="28575">
            <a:solidFill>
              <a:srgbClr val="CD6E05"/>
            </a:solidFill>
          </a:ln>
        </p:spPr>
      </p:pic>
      <p:cxnSp>
        <p:nvCxnSpPr>
          <p:cNvPr id="9" name="直接箭头连接符 8"/>
          <p:cNvCxnSpPr>
            <a:stCxn id="6" idx="3"/>
            <a:endCxn id="5" idx="1"/>
          </p:cNvCxnSpPr>
          <p:nvPr/>
        </p:nvCxnSpPr>
        <p:spPr>
          <a:xfrm>
            <a:off x="4563710" y="4510928"/>
            <a:ext cx="3064580" cy="0"/>
          </a:xfrm>
          <a:prstGeom prst="straightConnector1">
            <a:avLst/>
          </a:prstGeom>
          <a:ln w="76200">
            <a:solidFill>
              <a:srgbClr val="2D4D6A"/>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图文框 26"/>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0-#ppt_w/2"/>
                                          </p:val>
                                        </p:tav>
                                        <p:tav tm="100000">
                                          <p:val>
                                            <p:strVal val="#ppt_x"/>
                                          </p:val>
                                        </p:tav>
                                      </p:tavLst>
                                    </p:anim>
                                    <p:anim calcmode="lin" valueType="num">
                                      <p:cBhvr additive="base">
                                        <p:cTn id="12" dur="1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500" fill="hold"/>
                                        <p:tgtEl>
                                          <p:spTgt spid="38"/>
                                        </p:tgtEl>
                                        <p:attrNameLst>
                                          <p:attrName>ppt_x</p:attrName>
                                        </p:attrNameLst>
                                      </p:cBhvr>
                                      <p:tavLst>
                                        <p:tav tm="0">
                                          <p:val>
                                            <p:strVal val="1+#ppt_w/2"/>
                                          </p:val>
                                        </p:tav>
                                        <p:tav tm="100000">
                                          <p:val>
                                            <p:strVal val="#ppt_x"/>
                                          </p:val>
                                        </p:tav>
                                      </p:tavLst>
                                    </p:anim>
                                    <p:anim calcmode="lin" valueType="num">
                                      <p:cBhvr additive="base">
                                        <p:cTn id="20" dur="1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16" presetClass="entr" presetSubtype="37"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outVertical)">
                                      <p:cBhvr>
                                        <p:cTn id="24" dur="500"/>
                                        <p:tgtEl>
                                          <p:spTgt spid="33"/>
                                        </p:tgtEl>
                                      </p:cBhvr>
                                    </p:animEffect>
                                  </p:childTnLst>
                                </p:cTn>
                              </p:par>
                              <p:par>
                                <p:cTn id="25" presetID="16" presetClass="entr" presetSubtype="37"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outVertical)">
                                      <p:cBhvr>
                                        <p:cTn id="27" dur="500"/>
                                        <p:tgtEl>
                                          <p:spTgt spid="3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1000"/>
                                        <p:tgtEl>
                                          <p:spTgt spid="3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1000"/>
                                        <p:tgtEl>
                                          <p:spTgt spid="35"/>
                                        </p:tgtEl>
                                      </p:cBhvr>
                                    </p:animEffect>
                                  </p:childTnLst>
                                </p:cTn>
                              </p:par>
                              <p:par>
                                <p:cTn id="34" presetID="2" presetClass="entr" presetSubtype="8" decel="100000"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500" fill="hold"/>
                                        <p:tgtEl>
                                          <p:spTgt spid="25"/>
                                        </p:tgtEl>
                                        <p:attrNameLst>
                                          <p:attrName>ppt_x</p:attrName>
                                        </p:attrNameLst>
                                      </p:cBhvr>
                                      <p:tavLst>
                                        <p:tav tm="0">
                                          <p:val>
                                            <p:strVal val="0-#ppt_w/2"/>
                                          </p:val>
                                        </p:tav>
                                        <p:tav tm="100000">
                                          <p:val>
                                            <p:strVal val="#ppt_x"/>
                                          </p:val>
                                        </p:tav>
                                      </p:tavLst>
                                    </p:anim>
                                    <p:anim calcmode="lin" valueType="num">
                                      <p:cBhvr additive="base">
                                        <p:cTn id="37" dur="1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38" grpId="0" bldLvl="0" animBg="1"/>
      <p:bldP spid="11" grpId="0" bldLvl="0" animBg="1"/>
      <p:bldP spid="6" grpId="0" bldLvl="0" animBg="1"/>
      <p:bldP spid="31" grpId="0"/>
      <p:bldP spid="5" grpId="0" bldLvl="0" animBg="1"/>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7464" y="5532868"/>
            <a:ext cx="2721450" cy="495300"/>
            <a:chOff x="766444" y="5013000"/>
            <a:chExt cx="1729557" cy="495300"/>
          </a:xfrm>
          <a:solidFill>
            <a:schemeClr val="accent1"/>
          </a:solidFill>
        </p:grpSpPr>
        <p:sp>
          <p:nvSpPr>
            <p:cNvPr id="4" name="矩形 3"/>
            <p:cNvSpPr/>
            <p:nvPr/>
          </p:nvSpPr>
          <p:spPr>
            <a:xfrm>
              <a:off x="766444" y="5020620"/>
              <a:ext cx="1729557"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766445" y="5013000"/>
              <a:ext cx="1729556"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人类基因组计划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6" name="组合 5"/>
          <p:cNvGrpSpPr/>
          <p:nvPr/>
        </p:nvGrpSpPr>
        <p:grpSpPr>
          <a:xfrm>
            <a:off x="4518909" y="5532868"/>
            <a:ext cx="2703034" cy="495300"/>
            <a:chOff x="6096000" y="5013000"/>
            <a:chExt cx="1717852" cy="495300"/>
          </a:xfrm>
          <a:solidFill>
            <a:schemeClr val="accent2"/>
          </a:solidFill>
        </p:grpSpPr>
        <p:sp>
          <p:nvSpPr>
            <p:cNvPr id="7" name="矩形 6"/>
            <p:cNvSpPr/>
            <p:nvPr/>
          </p:nvSpPr>
          <p:spPr>
            <a:xfrm>
              <a:off x="6096000" y="5020620"/>
              <a:ext cx="1717852"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6199815" y="5013000"/>
              <a:ext cx="1480185"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阿波罗登月计划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9" name="组合 8"/>
          <p:cNvGrpSpPr/>
          <p:nvPr/>
        </p:nvGrpSpPr>
        <p:grpSpPr>
          <a:xfrm>
            <a:off x="8308357" y="5532868"/>
            <a:ext cx="2792304" cy="495300"/>
            <a:chOff x="7849415" y="5013000"/>
            <a:chExt cx="1774585" cy="495300"/>
          </a:xfrm>
          <a:solidFill>
            <a:schemeClr val="accent1"/>
          </a:solidFill>
        </p:grpSpPr>
        <p:sp>
          <p:nvSpPr>
            <p:cNvPr id="10" name="矩形 9"/>
            <p:cNvSpPr/>
            <p:nvPr/>
          </p:nvSpPr>
          <p:spPr>
            <a:xfrm>
              <a:off x="7849415" y="5020620"/>
              <a:ext cx="1774585" cy="48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9415" y="5013000"/>
              <a:ext cx="1774585" cy="461665"/>
            </a:xfrm>
            <a:prstGeom prst="rect">
              <a:avLst/>
            </a:prstGeom>
            <a:noFill/>
          </p:spPr>
          <p:txBody>
            <a:bodyPr wrap="square" rtlCol="0">
              <a:spAutoFit/>
            </a:bodyPr>
            <a:lstStyle/>
            <a:p>
              <a:pPr algn="ctr" defTabSz="914400"/>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曼哈顿原子计划</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a:off x="2596064" y="829832"/>
            <a:ext cx="6952083" cy="523220"/>
            <a:chOff x="409501" y="284175"/>
            <a:chExt cx="6952083" cy="523220"/>
          </a:xfrm>
        </p:grpSpPr>
        <p:sp>
          <p:nvSpPr>
            <p:cNvPr id="18" name="椭圆 17"/>
            <p:cNvSpPr/>
            <p:nvPr/>
          </p:nvSpPr>
          <p:spPr>
            <a:xfrm>
              <a:off x="409501" y="435850"/>
              <a:ext cx="256706" cy="2564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19" name="矩形 18"/>
            <p:cNvSpPr/>
            <p:nvPr/>
          </p:nvSpPr>
          <p:spPr>
            <a:xfrm>
              <a:off x="882862" y="284175"/>
              <a:ext cx="6478722" cy="523220"/>
            </a:xfrm>
            <a:prstGeom prst="rect">
              <a:avLst/>
            </a:prstGeom>
          </p:spPr>
          <p:txBody>
            <a:bodyPr wrap="square">
              <a:spAutoFit/>
            </a:bodyPr>
            <a:lstStyle/>
            <a:p>
              <a:pPr algn="dist"/>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二十世纪人类科学史上的三大创举 </a:t>
              </a:r>
              <a:endParaRPr lang="zh-CN" altLang="en-US" sz="2800" b="1" dirty="0">
                <a:solidFill>
                  <a:srgbClr val="2D4D6A"/>
                </a:solidFill>
                <a:latin typeface="微软雅黑" panose="020B0503020204020204" charset="-122"/>
                <a:ea typeface="微软雅黑" panose="020B0503020204020204" charset="-122"/>
                <a:sym typeface="微软雅黑" panose="020B0503020204020204" charset="-122"/>
              </a:endParaRPr>
            </a:p>
          </p:txBody>
        </p:sp>
      </p:grpSp>
      <p:pic>
        <p:nvPicPr>
          <p:cNvPr id="20" name="图片 19"/>
          <p:cNvPicPr>
            <a:picLocks noChangeAspect="1"/>
          </p:cNvPicPr>
          <p:nvPr/>
        </p:nvPicPr>
        <p:blipFill>
          <a:blip r:embed="rId1"/>
          <a:stretch>
            <a:fillRect/>
          </a:stretch>
        </p:blipFill>
        <p:spPr>
          <a:xfrm>
            <a:off x="8602679" y="2132414"/>
            <a:ext cx="2203660" cy="2957657"/>
          </a:xfrm>
          <a:prstGeom prst="rect">
            <a:avLst/>
          </a:prstGeom>
        </p:spPr>
      </p:pic>
      <p:pic>
        <p:nvPicPr>
          <p:cNvPr id="21" name="图片 20"/>
          <p:cNvPicPr>
            <a:picLocks noChangeAspect="1"/>
          </p:cNvPicPr>
          <p:nvPr/>
        </p:nvPicPr>
        <p:blipFill>
          <a:blip r:embed="rId2"/>
          <a:stretch>
            <a:fillRect/>
          </a:stretch>
        </p:blipFill>
        <p:spPr>
          <a:xfrm>
            <a:off x="4702895" y="2132414"/>
            <a:ext cx="2306973" cy="2957657"/>
          </a:xfrm>
          <a:prstGeom prst="rect">
            <a:avLst/>
          </a:prstGeom>
        </p:spPr>
      </p:pic>
      <p:pic>
        <p:nvPicPr>
          <p:cNvPr id="22" name="图片 21"/>
          <p:cNvPicPr>
            <a:picLocks noChangeAspect="1"/>
          </p:cNvPicPr>
          <p:nvPr/>
        </p:nvPicPr>
        <p:blipFill>
          <a:blip r:embed="rId3"/>
          <a:stretch>
            <a:fillRect/>
          </a:stretch>
        </p:blipFill>
        <p:spPr>
          <a:xfrm>
            <a:off x="1019912" y="2122936"/>
            <a:ext cx="2176553" cy="2976613"/>
          </a:xfrm>
          <a:prstGeom prst="rect">
            <a:avLst/>
          </a:prstGeom>
        </p:spPr>
      </p:pic>
      <p:sp>
        <p:nvSpPr>
          <p:cNvPr id="23" name="Rectangle 3"/>
          <p:cNvSpPr/>
          <p:nvPr/>
        </p:nvSpPr>
        <p:spPr>
          <a:xfrm>
            <a:off x="876963"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4" name="Rectangle 3"/>
          <p:cNvSpPr/>
          <p:nvPr/>
        </p:nvSpPr>
        <p:spPr>
          <a:xfrm>
            <a:off x="4615570"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5" name="Rectangle 3"/>
          <p:cNvSpPr/>
          <p:nvPr/>
        </p:nvSpPr>
        <p:spPr>
          <a:xfrm>
            <a:off x="8473284" y="1941002"/>
            <a:ext cx="2462449" cy="33404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0" anchor="t" anchorCtr="1">
            <a:normAutofit/>
          </a:bodyPr>
          <a:lstStyle/>
          <a:p>
            <a:pPr algn="ctr" defTabSz="914400">
              <a:lnSpc>
                <a:spcPct val="120000"/>
              </a:lnSpc>
            </a:pPr>
            <a:endParaRPr lang="zh-CN" altLang="en-US" sz="1055" dirty="0">
              <a:solidFill>
                <a:prstClr val="black">
                  <a:lumMod val="85000"/>
                  <a:lumOff val="15000"/>
                </a:prstClr>
              </a:solidFill>
              <a:latin typeface="微软雅黑" panose="020B0503020204020204" charset="-122"/>
              <a:ea typeface="微软雅黑" panose="020B0503020204020204" charset="-122"/>
              <a:sym typeface="微软雅黑" panose="020B0503020204020204" charset="-122"/>
            </a:endParaRPr>
          </a:p>
        </p:txBody>
      </p:sp>
      <p:sp>
        <p:nvSpPr>
          <p:cNvPr id="26" name="图文框 2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667365" y="65087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pic>
        <p:nvPicPr>
          <p:cNvPr id="3" name="图片 2"/>
          <p:cNvPicPr>
            <a:picLocks noChangeAspect="1"/>
          </p:cNvPicPr>
          <p:nvPr>
            <p:custDataLst>
              <p:tags r:id="rId1"/>
            </p:custDataLst>
          </p:nvPr>
        </p:nvPicPr>
        <p:blipFill>
          <a:blip r:embed="rId2"/>
          <a:stretch>
            <a:fillRect/>
          </a:stretch>
        </p:blipFill>
        <p:spPr>
          <a:xfrm>
            <a:off x="1322070" y="200025"/>
            <a:ext cx="11438255" cy="6268720"/>
          </a:xfrm>
          <a:prstGeom prst="rect">
            <a:avLst/>
          </a:prstGeom>
        </p:spPr>
      </p:pic>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0543" y="0"/>
            <a:ext cx="584616" cy="2938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rot="5400000">
            <a:off x="304569" y="1284369"/>
            <a:ext cx="1956562" cy="369332"/>
          </a:xfrm>
          <a:prstGeom prst="rect">
            <a:avLst/>
          </a:prstGeom>
        </p:spPr>
        <p:txBody>
          <a:bodyPr wrap="none">
            <a:spAutoFit/>
          </a:bodyPr>
          <a:lstStyle/>
          <a:p>
            <a:pPr algn="ctr"/>
            <a:r>
              <a:rPr lang="en-US" altLang="zh-CN" spc="600" dirty="0">
                <a:solidFill>
                  <a:schemeClr val="bg1"/>
                </a:solidFill>
                <a:latin typeface="微软雅黑" panose="020B0503020204020204" charset="-122"/>
                <a:ea typeface="微软雅黑" panose="020B0503020204020204" charset="-122"/>
                <a:sym typeface="微软雅黑" panose="020B0503020204020204" charset="-122"/>
              </a:rPr>
              <a:t>TEMPLATE</a:t>
            </a:r>
            <a:endParaRPr lang="en-US" altLang="zh-CN" spc="600"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5" name="TextBox 6"/>
          <p:cNvSpPr txBox="1"/>
          <p:nvPr/>
        </p:nvSpPr>
        <p:spPr>
          <a:xfrm>
            <a:off x="6727151" y="1596756"/>
            <a:ext cx="4695836" cy="523220"/>
          </a:xfrm>
          <a:prstGeom prst="rect">
            <a:avLst/>
          </a:prstGeom>
          <a:noFill/>
        </p:spPr>
        <p:txBody>
          <a:bodyPr wrap="square" rtlCol="0">
            <a:spAutoFit/>
          </a:bodyPr>
          <a:lstStyle/>
          <a:p>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人类基因组计划（</a:t>
            </a:r>
            <a:r>
              <a:rPr lang="en-US" altLang="zh-CN" sz="2800" b="1">
                <a:solidFill>
                  <a:srgbClr val="2D4D6A"/>
                </a:solidFill>
                <a:latin typeface="微软雅黑" panose="020B0503020204020204" charset="-122"/>
                <a:ea typeface="微软雅黑" panose="020B0503020204020204" charset="-122"/>
                <a:sym typeface="微软雅黑" panose="020B0503020204020204" charset="-122"/>
              </a:rPr>
              <a:t>HGP</a:t>
            </a:r>
            <a:r>
              <a:rPr lang="zh-CN" altLang="en-US" sz="2800" b="1">
                <a:solidFill>
                  <a:srgbClr val="2D4D6A"/>
                </a:solidFill>
                <a:latin typeface="微软雅黑" panose="020B0503020204020204" charset="-122"/>
                <a:ea typeface="微软雅黑" panose="020B0503020204020204" charset="-122"/>
                <a:sym typeface="微软雅黑" panose="020B0503020204020204" charset="-122"/>
              </a:rPr>
              <a:t>）</a:t>
            </a:r>
            <a:r>
              <a:rPr lang="en-US" altLang="zh-CN" sz="2800" b="1">
                <a:solidFill>
                  <a:srgbClr val="2D4D6A"/>
                </a:solidFill>
                <a:latin typeface="微软雅黑" panose="020B0503020204020204" charset="-122"/>
                <a:ea typeface="微软雅黑" panose="020B0503020204020204" charset="-122"/>
                <a:sym typeface="微软雅黑" panose="020B0503020204020204" charset="-122"/>
              </a:rPr>
              <a:t>1</a:t>
            </a:r>
            <a:endParaRPr lang="en-US" altLang="zh-CN" sz="28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7" name="TextBox 9"/>
          <p:cNvSpPr txBox="1"/>
          <p:nvPr/>
        </p:nvSpPr>
        <p:spPr>
          <a:xfrm>
            <a:off x="5235569" y="3092424"/>
            <a:ext cx="6533643" cy="2926314"/>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美国科学家</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Renato Dulbecco</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在</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1985</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年首先提出；</a:t>
            </a:r>
            <a:endPar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美国政府</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1990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月</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日正式启动的，预计用时</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15</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年，耗资</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30</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亿美元；</a:t>
            </a:r>
            <a:endPar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a:p>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另五个国家加入（包括美、英、日、法、德、中六国），与私营公司</a:t>
            </a:r>
            <a:r>
              <a:rPr lang="en-US" altLang="zh-CN"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Celera</a:t>
            </a:r>
            <a:r>
              <a:rPr lang="zh-CN" altLang="en-US" sz="24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合作；</a:t>
            </a:r>
            <a:endParaRPr lang="zh-CN" altLang="en-US" sz="24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grpSp>
        <p:nvGrpSpPr>
          <p:cNvPr id="8" name="组合 7"/>
          <p:cNvGrpSpPr/>
          <p:nvPr/>
        </p:nvGrpSpPr>
        <p:grpSpPr>
          <a:xfrm>
            <a:off x="6867613" y="2381782"/>
            <a:ext cx="1905002" cy="438302"/>
            <a:chOff x="1244122" y="2991212"/>
            <a:chExt cx="1905002" cy="438302"/>
          </a:xfrm>
          <a:solidFill>
            <a:schemeClr val="accent2"/>
          </a:solidFill>
        </p:grpSpPr>
        <p:sp>
          <p:nvSpPr>
            <p:cNvPr id="9" name="Shape 583"/>
            <p:cNvSpPr/>
            <p:nvPr/>
          </p:nvSpPr>
          <p:spPr>
            <a:xfrm>
              <a:off x="1964570" y="2991212"/>
              <a:ext cx="355849" cy="438302"/>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0" name="Shape 585"/>
            <p:cNvSpPr/>
            <p:nvPr/>
          </p:nvSpPr>
          <p:spPr>
            <a:xfrm>
              <a:off x="1244122" y="2991308"/>
              <a:ext cx="328015" cy="437692"/>
            </a:xfrm>
            <a:custGeom>
              <a:avLst/>
              <a:gdLst/>
              <a:ahLst/>
              <a:cxnLst>
                <a:cxn ang="0">
                  <a:pos x="wd2" y="hd2"/>
                </a:cxn>
                <a:cxn ang="5400000">
                  <a:pos x="wd2" y="hd2"/>
                </a:cxn>
                <a:cxn ang="10800000">
                  <a:pos x="wd2" y="hd2"/>
                </a:cxn>
                <a:cxn ang="16200000">
                  <a:pos x="wd2" y="hd2"/>
                </a:cxn>
              </a:cxnLst>
              <a:rect l="0" t="0" r="r" b="b"/>
              <a:pathLst>
                <a:path w="21112" h="20488" extrusionOk="0">
                  <a:moveTo>
                    <a:pt x="20641" y="8000"/>
                  </a:moveTo>
                  <a:cubicBezTo>
                    <a:pt x="17555" y="10400"/>
                    <a:pt x="10943" y="17120"/>
                    <a:pt x="7416" y="19840"/>
                  </a:cubicBezTo>
                  <a:cubicBezTo>
                    <a:pt x="4551" y="21600"/>
                    <a:pt x="5212" y="19200"/>
                    <a:pt x="5212" y="19360"/>
                  </a:cubicBezTo>
                  <a:cubicBezTo>
                    <a:pt x="6094" y="17440"/>
                    <a:pt x="6975" y="14560"/>
                    <a:pt x="7857" y="13120"/>
                  </a:cubicBezTo>
                  <a:cubicBezTo>
                    <a:pt x="8078" y="12320"/>
                    <a:pt x="7637" y="12160"/>
                    <a:pt x="6975" y="12160"/>
                  </a:cubicBezTo>
                  <a:cubicBezTo>
                    <a:pt x="5433" y="12160"/>
                    <a:pt x="2788" y="12160"/>
                    <a:pt x="1024" y="12160"/>
                  </a:cubicBezTo>
                  <a:cubicBezTo>
                    <a:pt x="363" y="12160"/>
                    <a:pt x="-298" y="11840"/>
                    <a:pt x="143" y="11040"/>
                  </a:cubicBezTo>
                  <a:cubicBezTo>
                    <a:pt x="1024" y="8800"/>
                    <a:pt x="4110" y="3360"/>
                    <a:pt x="5212" y="1120"/>
                  </a:cubicBezTo>
                  <a:cubicBezTo>
                    <a:pt x="5653" y="320"/>
                    <a:pt x="6094" y="0"/>
                    <a:pt x="6975" y="0"/>
                  </a:cubicBezTo>
                  <a:cubicBezTo>
                    <a:pt x="9620" y="0"/>
                    <a:pt x="15351" y="0"/>
                    <a:pt x="17775" y="0"/>
                  </a:cubicBezTo>
                  <a:cubicBezTo>
                    <a:pt x="18657" y="0"/>
                    <a:pt x="18657" y="480"/>
                    <a:pt x="17996" y="1120"/>
                  </a:cubicBezTo>
                  <a:cubicBezTo>
                    <a:pt x="16894" y="2560"/>
                    <a:pt x="15131" y="5120"/>
                    <a:pt x="14249" y="6400"/>
                  </a:cubicBezTo>
                  <a:cubicBezTo>
                    <a:pt x="13588" y="7040"/>
                    <a:pt x="14469" y="7040"/>
                    <a:pt x="14910" y="7040"/>
                  </a:cubicBezTo>
                  <a:cubicBezTo>
                    <a:pt x="16453" y="7040"/>
                    <a:pt x="18878" y="7040"/>
                    <a:pt x="20420" y="7040"/>
                  </a:cubicBezTo>
                  <a:cubicBezTo>
                    <a:pt x="21302" y="7040"/>
                    <a:pt x="21302" y="7680"/>
                    <a:pt x="20641" y="8000"/>
                  </a:cubicBezTo>
                  <a:close/>
                  <a:moveTo>
                    <a:pt x="14910" y="8320"/>
                  </a:moveTo>
                  <a:cubicBezTo>
                    <a:pt x="14469" y="8320"/>
                    <a:pt x="13147" y="8320"/>
                    <a:pt x="12486" y="7520"/>
                  </a:cubicBezTo>
                  <a:cubicBezTo>
                    <a:pt x="12265" y="7200"/>
                    <a:pt x="12045" y="6560"/>
                    <a:pt x="12706" y="5760"/>
                  </a:cubicBezTo>
                  <a:cubicBezTo>
                    <a:pt x="13367" y="4640"/>
                    <a:pt x="14910" y="2720"/>
                    <a:pt x="15792" y="1280"/>
                  </a:cubicBezTo>
                  <a:cubicBezTo>
                    <a:pt x="6975" y="1280"/>
                    <a:pt x="6975" y="1280"/>
                    <a:pt x="6975" y="1280"/>
                  </a:cubicBezTo>
                  <a:cubicBezTo>
                    <a:pt x="6975" y="1280"/>
                    <a:pt x="6975" y="1280"/>
                    <a:pt x="6975" y="1280"/>
                  </a:cubicBezTo>
                  <a:cubicBezTo>
                    <a:pt x="6975" y="1280"/>
                    <a:pt x="6975" y="1440"/>
                    <a:pt x="6975" y="1600"/>
                  </a:cubicBezTo>
                  <a:cubicBezTo>
                    <a:pt x="6535" y="2080"/>
                    <a:pt x="6535" y="2080"/>
                    <a:pt x="6535" y="2080"/>
                  </a:cubicBezTo>
                  <a:cubicBezTo>
                    <a:pt x="5433" y="4160"/>
                    <a:pt x="3229" y="8480"/>
                    <a:pt x="1906" y="10880"/>
                  </a:cubicBezTo>
                  <a:cubicBezTo>
                    <a:pt x="6975" y="10880"/>
                    <a:pt x="6975" y="10880"/>
                    <a:pt x="6975" y="10880"/>
                  </a:cubicBezTo>
                  <a:cubicBezTo>
                    <a:pt x="7857" y="10880"/>
                    <a:pt x="8739" y="11200"/>
                    <a:pt x="9180" y="11520"/>
                  </a:cubicBezTo>
                  <a:cubicBezTo>
                    <a:pt x="9620" y="12000"/>
                    <a:pt x="9841" y="12640"/>
                    <a:pt x="9400" y="13440"/>
                  </a:cubicBezTo>
                  <a:cubicBezTo>
                    <a:pt x="9400" y="13440"/>
                    <a:pt x="9400" y="13440"/>
                    <a:pt x="9400" y="13440"/>
                  </a:cubicBezTo>
                  <a:cubicBezTo>
                    <a:pt x="9400" y="13440"/>
                    <a:pt x="9400" y="13440"/>
                    <a:pt x="9400" y="13440"/>
                  </a:cubicBezTo>
                  <a:cubicBezTo>
                    <a:pt x="8959" y="14400"/>
                    <a:pt x="8518" y="15680"/>
                    <a:pt x="8078" y="17120"/>
                  </a:cubicBezTo>
                  <a:cubicBezTo>
                    <a:pt x="7857" y="17280"/>
                    <a:pt x="7857" y="17440"/>
                    <a:pt x="7857" y="17600"/>
                  </a:cubicBezTo>
                  <a:cubicBezTo>
                    <a:pt x="9400" y="16160"/>
                    <a:pt x="11384" y="14400"/>
                    <a:pt x="13367" y="12480"/>
                  </a:cubicBezTo>
                  <a:cubicBezTo>
                    <a:pt x="14910" y="11040"/>
                    <a:pt x="16673" y="9440"/>
                    <a:pt x="17996" y="8320"/>
                  </a:cubicBezTo>
                  <a:cubicBezTo>
                    <a:pt x="14910" y="8320"/>
                    <a:pt x="14910" y="8320"/>
                    <a:pt x="14910" y="83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sp>
          <p:nvSpPr>
            <p:cNvPr id="11" name="Shape 586"/>
            <p:cNvSpPr/>
            <p:nvPr/>
          </p:nvSpPr>
          <p:spPr>
            <a:xfrm>
              <a:off x="2712852" y="2991439"/>
              <a:ext cx="436272" cy="436855"/>
            </a:xfrm>
            <a:custGeom>
              <a:avLst/>
              <a:gdLst/>
              <a:ahLst/>
              <a:cxnLst>
                <a:cxn ang="0">
                  <a:pos x="wd2" y="hd2"/>
                </a:cxn>
                <a:cxn ang="5400000">
                  <a:pos x="wd2" y="hd2"/>
                </a:cxn>
                <a:cxn ang="10800000">
                  <a:pos x="wd2" y="hd2"/>
                </a:cxn>
                <a:cxn ang="16200000">
                  <a:pos x="wd2" y="hd2"/>
                </a:cxn>
              </a:cxnLst>
              <a:rect l="0" t="0" r="r" b="b"/>
              <a:pathLst>
                <a:path w="21500" h="21600" extrusionOk="0">
                  <a:moveTo>
                    <a:pt x="21221" y="19912"/>
                  </a:moveTo>
                  <a:cubicBezTo>
                    <a:pt x="20377" y="21262"/>
                    <a:pt x="14977" y="21600"/>
                    <a:pt x="10758" y="21600"/>
                  </a:cubicBezTo>
                  <a:cubicBezTo>
                    <a:pt x="6539" y="21600"/>
                    <a:pt x="1139" y="21262"/>
                    <a:pt x="127" y="19912"/>
                  </a:cubicBezTo>
                  <a:cubicBezTo>
                    <a:pt x="-42" y="19575"/>
                    <a:pt x="-42" y="19069"/>
                    <a:pt x="127" y="18731"/>
                  </a:cubicBezTo>
                  <a:cubicBezTo>
                    <a:pt x="970" y="16200"/>
                    <a:pt x="2658" y="15525"/>
                    <a:pt x="4008" y="15356"/>
                  </a:cubicBezTo>
                  <a:cubicBezTo>
                    <a:pt x="5189" y="15188"/>
                    <a:pt x="6202" y="14850"/>
                    <a:pt x="6708" y="14512"/>
                  </a:cubicBezTo>
                  <a:cubicBezTo>
                    <a:pt x="6708" y="14344"/>
                    <a:pt x="6708" y="13331"/>
                    <a:pt x="6708" y="12656"/>
                  </a:cubicBezTo>
                  <a:cubicBezTo>
                    <a:pt x="5527" y="11306"/>
                    <a:pt x="4683" y="9281"/>
                    <a:pt x="4683" y="7425"/>
                  </a:cubicBezTo>
                  <a:cubicBezTo>
                    <a:pt x="4683" y="3375"/>
                    <a:pt x="6708" y="0"/>
                    <a:pt x="10758" y="0"/>
                  </a:cubicBezTo>
                  <a:cubicBezTo>
                    <a:pt x="14808" y="0"/>
                    <a:pt x="16833" y="3375"/>
                    <a:pt x="16833" y="7425"/>
                  </a:cubicBezTo>
                  <a:cubicBezTo>
                    <a:pt x="16833" y="9281"/>
                    <a:pt x="15989" y="11306"/>
                    <a:pt x="14808" y="12656"/>
                  </a:cubicBezTo>
                  <a:cubicBezTo>
                    <a:pt x="14808" y="12994"/>
                    <a:pt x="14808" y="13331"/>
                    <a:pt x="14808" y="14512"/>
                  </a:cubicBezTo>
                  <a:cubicBezTo>
                    <a:pt x="15314" y="14850"/>
                    <a:pt x="16327" y="15188"/>
                    <a:pt x="17508" y="15356"/>
                  </a:cubicBezTo>
                  <a:cubicBezTo>
                    <a:pt x="18858" y="15525"/>
                    <a:pt x="20546" y="16200"/>
                    <a:pt x="21389" y="18731"/>
                  </a:cubicBezTo>
                  <a:cubicBezTo>
                    <a:pt x="21558" y="19069"/>
                    <a:pt x="21558" y="19575"/>
                    <a:pt x="21221" y="19912"/>
                  </a:cubicBezTo>
                  <a:close/>
                  <a:moveTo>
                    <a:pt x="15483" y="7425"/>
                  </a:moveTo>
                  <a:cubicBezTo>
                    <a:pt x="15483" y="4050"/>
                    <a:pt x="13964" y="1350"/>
                    <a:pt x="10758" y="1350"/>
                  </a:cubicBezTo>
                  <a:cubicBezTo>
                    <a:pt x="7552" y="1350"/>
                    <a:pt x="6033" y="4050"/>
                    <a:pt x="6033" y="7425"/>
                  </a:cubicBezTo>
                  <a:cubicBezTo>
                    <a:pt x="6033" y="10125"/>
                    <a:pt x="8227" y="13500"/>
                    <a:pt x="10758" y="13500"/>
                  </a:cubicBezTo>
                  <a:cubicBezTo>
                    <a:pt x="13289" y="13500"/>
                    <a:pt x="15483" y="10125"/>
                    <a:pt x="15483" y="7425"/>
                  </a:cubicBezTo>
                  <a:close/>
                  <a:moveTo>
                    <a:pt x="17171" y="16706"/>
                  </a:moveTo>
                  <a:cubicBezTo>
                    <a:pt x="15989" y="16537"/>
                    <a:pt x="14808" y="16031"/>
                    <a:pt x="14133" y="15694"/>
                  </a:cubicBezTo>
                  <a:cubicBezTo>
                    <a:pt x="13458" y="15356"/>
                    <a:pt x="13458" y="15356"/>
                    <a:pt x="13458" y="15356"/>
                  </a:cubicBezTo>
                  <a:cubicBezTo>
                    <a:pt x="13458" y="15356"/>
                    <a:pt x="13458" y="14512"/>
                    <a:pt x="13458" y="14006"/>
                  </a:cubicBezTo>
                  <a:cubicBezTo>
                    <a:pt x="12614" y="14512"/>
                    <a:pt x="11771" y="14850"/>
                    <a:pt x="10758" y="14850"/>
                  </a:cubicBezTo>
                  <a:cubicBezTo>
                    <a:pt x="9746" y="14850"/>
                    <a:pt x="8902" y="14512"/>
                    <a:pt x="8058" y="14006"/>
                  </a:cubicBezTo>
                  <a:cubicBezTo>
                    <a:pt x="8058" y="14512"/>
                    <a:pt x="8058" y="15356"/>
                    <a:pt x="8058" y="15356"/>
                  </a:cubicBezTo>
                  <a:cubicBezTo>
                    <a:pt x="7383" y="15694"/>
                    <a:pt x="7383" y="15694"/>
                    <a:pt x="7383" y="15694"/>
                  </a:cubicBezTo>
                  <a:cubicBezTo>
                    <a:pt x="6708" y="16031"/>
                    <a:pt x="5527" y="16537"/>
                    <a:pt x="4177" y="16706"/>
                  </a:cubicBezTo>
                  <a:cubicBezTo>
                    <a:pt x="3164" y="16875"/>
                    <a:pt x="2152" y="17212"/>
                    <a:pt x="1308" y="19069"/>
                  </a:cubicBezTo>
                  <a:cubicBezTo>
                    <a:pt x="1308" y="19237"/>
                    <a:pt x="2489" y="20250"/>
                    <a:pt x="10758" y="20250"/>
                  </a:cubicBezTo>
                  <a:cubicBezTo>
                    <a:pt x="19027" y="20250"/>
                    <a:pt x="20039" y="19237"/>
                    <a:pt x="20208" y="19069"/>
                  </a:cubicBezTo>
                  <a:cubicBezTo>
                    <a:pt x="19364" y="17212"/>
                    <a:pt x="18183" y="16875"/>
                    <a:pt x="17171" y="167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latin typeface="微软雅黑" panose="020B0503020204020204" charset="-122"/>
                <a:ea typeface="微软雅黑" panose="020B0503020204020204" charset="-122"/>
                <a:sym typeface="微软雅黑" panose="020B0503020204020204" charset="-122"/>
              </a:endParaRPr>
            </a:p>
          </p:txBody>
        </p:sp>
      </p:grpSp>
      <p:grpSp>
        <p:nvGrpSpPr>
          <p:cNvPr id="16" name="组合 15"/>
          <p:cNvGrpSpPr/>
          <p:nvPr/>
        </p:nvGrpSpPr>
        <p:grpSpPr>
          <a:xfrm>
            <a:off x="1529781" y="0"/>
            <a:ext cx="3372407" cy="6858000"/>
            <a:chOff x="2008681" y="760234"/>
            <a:chExt cx="2413009" cy="4907005"/>
          </a:xfrm>
        </p:grpSpPr>
        <p:pic>
          <p:nvPicPr>
            <p:cNvPr id="12" name="图片 9" descr="venter1"/>
            <p:cNvPicPr>
              <a:picLocks noChangeAspect="1"/>
            </p:cNvPicPr>
            <p:nvPr/>
          </p:nvPicPr>
          <p:blipFill>
            <a:blip r:embed="rId1"/>
            <a:stretch>
              <a:fillRect/>
            </a:stretch>
          </p:blipFill>
          <p:spPr>
            <a:xfrm>
              <a:off x="2008681" y="760234"/>
              <a:ext cx="2413000" cy="1646767"/>
            </a:xfrm>
            <a:prstGeom prst="rect">
              <a:avLst/>
            </a:prstGeom>
            <a:noFill/>
            <a:ln>
              <a:noFill/>
            </a:ln>
          </p:spPr>
        </p:pic>
        <p:pic>
          <p:nvPicPr>
            <p:cNvPr id="13" name="图片 10" descr="Img221286592"/>
            <p:cNvPicPr>
              <a:picLocks noChangeAspect="1"/>
            </p:cNvPicPr>
            <p:nvPr/>
          </p:nvPicPr>
          <p:blipFill>
            <a:blip r:embed="rId2"/>
            <a:srcRect l="1225" r="1225"/>
            <a:stretch>
              <a:fillRect/>
            </a:stretch>
          </p:blipFill>
          <p:spPr>
            <a:xfrm>
              <a:off x="2008690" y="2396185"/>
              <a:ext cx="2413000" cy="1646767"/>
            </a:xfrm>
            <a:prstGeom prst="rect">
              <a:avLst/>
            </a:prstGeom>
            <a:noFill/>
            <a:ln>
              <a:noFill/>
            </a:ln>
          </p:spPr>
        </p:pic>
        <p:pic>
          <p:nvPicPr>
            <p:cNvPr id="14" name="Picture 15"/>
            <p:cNvPicPr>
              <a:picLocks noChangeAspect="1"/>
            </p:cNvPicPr>
            <p:nvPr/>
          </p:nvPicPr>
          <p:blipFill>
            <a:blip r:embed="rId3"/>
            <a:srcRect t="4572" b="4572"/>
            <a:stretch>
              <a:fillRect/>
            </a:stretch>
          </p:blipFill>
          <p:spPr>
            <a:xfrm>
              <a:off x="2008681" y="4020472"/>
              <a:ext cx="2413000" cy="1646767"/>
            </a:xfrm>
            <a:prstGeom prst="rect">
              <a:avLst/>
            </a:prstGeom>
            <a:solidFill>
              <a:srgbClr val="FFFFFF"/>
            </a:solidFill>
            <a:ln w="9525">
              <a:noFill/>
            </a:ln>
            <a:effectLst/>
          </p:spPr>
        </p:pic>
        <p:sp>
          <p:nvSpPr>
            <p:cNvPr id="15" name="文本框 14"/>
            <p:cNvSpPr txBox="1"/>
            <p:nvPr/>
          </p:nvSpPr>
          <p:spPr>
            <a:xfrm>
              <a:off x="2070593" y="5274081"/>
              <a:ext cx="1736005" cy="242241"/>
            </a:xfrm>
            <a:prstGeom prst="rect">
              <a:avLst/>
            </a:prstGeom>
            <a:solidFill>
              <a:schemeClr val="bg1"/>
            </a:solidFill>
          </p:spPr>
          <p:txBody>
            <a:bodyPr wrap="square" rtlCol="0">
              <a:spAutoFit/>
            </a:bodyPr>
            <a:lstStyle/>
            <a:p>
              <a:pPr algn="ctr" defTabSz="1219200">
                <a:defRPr/>
              </a:pPr>
              <a:r>
                <a:rPr lang="zh-CN" altLang="en-US" sz="1600">
                  <a:solidFill>
                    <a:prstClr val="black"/>
                  </a:solidFill>
                  <a:latin typeface="微软雅黑" panose="020B0503020204020204" charset="-122"/>
                  <a:ea typeface="微软雅黑" panose="020B0503020204020204" charset="-122"/>
                  <a:sym typeface="微软雅黑" panose="020B0503020204020204" charset="-122"/>
                </a:rPr>
                <a:t>雷纳多.杜尔贝科</a:t>
              </a:r>
              <a:endParaRPr lang="zh-CN" altLang="en-US" sz="1600">
                <a:solidFill>
                  <a:prstClr val="black"/>
                </a:solidFill>
                <a:latin typeface="微软雅黑" panose="020B0503020204020204" charset="-122"/>
                <a:ea typeface="微软雅黑" panose="020B0503020204020204" charset="-122"/>
                <a:sym typeface="微软雅黑" panose="020B0503020204020204" charset="-122"/>
              </a:endParaRPr>
            </a:p>
          </p:txBody>
        </p:sp>
      </p:grpSp>
      <p:pic>
        <p:nvPicPr>
          <p:cNvPr id="17" name="图片 8" descr="裁剪"/>
          <p:cNvPicPr>
            <a:picLocks noChangeAspect="1"/>
          </p:cNvPicPr>
          <p:nvPr/>
        </p:nvPicPr>
        <p:blipFill>
          <a:blip r:embed="rId4">
            <a:clrChange>
              <a:clrFrom>
                <a:srgbClr val="006699"/>
              </a:clrFrom>
              <a:clrTo>
                <a:srgbClr val="006699">
                  <a:alpha val="0"/>
                </a:srgbClr>
              </a:clrTo>
            </a:clrChange>
          </a:blip>
          <a:stretch>
            <a:fillRect/>
          </a:stretch>
        </p:blipFill>
        <p:spPr>
          <a:xfrm>
            <a:off x="5242311" y="1637173"/>
            <a:ext cx="1294422" cy="1318471"/>
          </a:xfrm>
          <a:prstGeom prst="rect">
            <a:avLst/>
          </a:prstGeom>
          <a:noFill/>
          <a:ln>
            <a:noFill/>
          </a:ln>
        </p:spPr>
      </p:pic>
      <p:sp>
        <p:nvSpPr>
          <p:cNvPr id="18" name="图文框 17"/>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750"/>
                                        <p:tgtEl>
                                          <p:spTgt spid="5"/>
                                        </p:tgtEl>
                                      </p:cBhvr>
                                    </p:animEffect>
                                  </p:childTnLst>
                                </p:cTn>
                              </p:par>
                            </p:childTnLst>
                          </p:cTn>
                        </p:par>
                        <p:par>
                          <p:cTn id="8" fill="hold">
                            <p:stCondLst>
                              <p:cond delay="100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50"/>
                                        <p:tgtEl>
                                          <p:spTgt spid="7"/>
                                        </p:tgtEl>
                                        <p:attrNameLst>
                                          <p:attrName>ppt_y</p:attrName>
                                        </p:attrNameLst>
                                      </p:cBhvr>
                                      <p:tavLst>
                                        <p:tav tm="0">
                                          <p:val>
                                            <p:strVal val="#ppt_y+#ppt_h*1.125000"/>
                                          </p:val>
                                        </p:tav>
                                        <p:tav tm="100000">
                                          <p:val>
                                            <p:strVal val="#ppt_y"/>
                                          </p:val>
                                        </p:tav>
                                      </p:tavLst>
                                    </p:anim>
                                    <p:animEffect transition="in" filter="wipe(up)">
                                      <p:cBhvr>
                                        <p:cTn id="12"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93400" y="459624"/>
            <a:ext cx="5527999" cy="1131171"/>
            <a:chOff x="8613450" y="1146925"/>
            <a:chExt cx="5527999" cy="1131171"/>
          </a:xfrm>
        </p:grpSpPr>
        <p:sp>
          <p:nvSpPr>
            <p:cNvPr id="8" name="文本框 7"/>
            <p:cNvSpPr txBox="1"/>
            <p:nvPr/>
          </p:nvSpPr>
          <p:spPr>
            <a:xfrm>
              <a:off x="8613450" y="1146925"/>
              <a:ext cx="5413699" cy="584775"/>
            </a:xfrm>
            <a:prstGeom prst="rect">
              <a:avLst/>
            </a:prstGeom>
            <a:noFill/>
          </p:spPr>
          <p:txBody>
            <a:bodyPr wrap="square" rtlCol="0">
              <a:spAutoFit/>
            </a:bodyPr>
            <a:lstStyle/>
            <a:p>
              <a:r>
                <a:rPr lang="zh-CN" altLang="en-US" sz="3200" b="1">
                  <a:solidFill>
                    <a:srgbClr val="2D4D6A"/>
                  </a:solidFill>
                  <a:latin typeface="微软雅黑" panose="020B0503020204020204" charset="-122"/>
                  <a:ea typeface="微软雅黑" panose="020B0503020204020204" charset="-122"/>
                  <a:sym typeface="微软雅黑" panose="020B0503020204020204" charset="-122"/>
                </a:rPr>
                <a:t> 人类基因组计划（</a:t>
              </a:r>
              <a:r>
                <a:rPr lang="en-US" altLang="zh-CN" sz="3200" b="1">
                  <a:solidFill>
                    <a:srgbClr val="2D4D6A"/>
                  </a:solidFill>
                  <a:latin typeface="微软雅黑" panose="020B0503020204020204" charset="-122"/>
                  <a:ea typeface="微软雅黑" panose="020B0503020204020204" charset="-122"/>
                  <a:sym typeface="微软雅黑" panose="020B0503020204020204" charset="-122"/>
                </a:rPr>
                <a:t>HGP</a:t>
              </a:r>
              <a:r>
                <a:rPr lang="zh-CN" altLang="en-US" sz="3200" b="1">
                  <a:solidFill>
                    <a:srgbClr val="2D4D6A"/>
                  </a:solidFill>
                  <a:latin typeface="微软雅黑" panose="020B0503020204020204" charset="-122"/>
                  <a:ea typeface="微软雅黑" panose="020B0503020204020204" charset="-122"/>
                  <a:sym typeface="微软雅黑" panose="020B0503020204020204" charset="-122"/>
                </a:rPr>
                <a:t>）</a:t>
              </a:r>
              <a:r>
                <a:rPr lang="en-US" altLang="zh-CN" sz="3200" b="1">
                  <a:solidFill>
                    <a:srgbClr val="2D4D6A"/>
                  </a:solidFill>
                  <a:latin typeface="微软雅黑" panose="020B0503020204020204" charset="-122"/>
                  <a:ea typeface="微软雅黑" panose="020B0503020204020204" charset="-122"/>
                  <a:sym typeface="微软雅黑" panose="020B0503020204020204" charset="-122"/>
                </a:rPr>
                <a:t>2</a:t>
              </a:r>
              <a:endParaRPr lang="en-US" altLang="zh-CN" sz="3200" b="1">
                <a:solidFill>
                  <a:srgbClr val="2D4D6A"/>
                </a:solidFill>
                <a:latin typeface="微软雅黑" panose="020B0503020204020204" charset="-122"/>
                <a:ea typeface="微软雅黑" panose="020B0503020204020204" charset="-122"/>
                <a:sym typeface="微软雅黑" panose="020B0503020204020204" charset="-122"/>
              </a:endParaRPr>
            </a:p>
          </p:txBody>
        </p:sp>
        <p:cxnSp>
          <p:nvCxnSpPr>
            <p:cNvPr id="9" name="直接连接符 8"/>
            <p:cNvCxnSpPr/>
            <p:nvPr/>
          </p:nvCxnSpPr>
          <p:spPr>
            <a:xfrm>
              <a:off x="8893098" y="2278096"/>
              <a:ext cx="723977"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727750" y="1731700"/>
              <a:ext cx="5413699" cy="400110"/>
            </a:xfrm>
            <a:prstGeom prst="rect">
              <a:avLst/>
            </a:prstGeom>
            <a:noFill/>
          </p:spPr>
          <p:txBody>
            <a:bodyPr wrap="square" rtlCol="0">
              <a:spAutoFit/>
            </a:bodyPr>
            <a:lstStyle/>
            <a:p>
              <a:pPr algn="dist"/>
              <a:r>
                <a:rPr lang="zh-CN" altLang="en-US" sz="2000" b="1">
                  <a:solidFill>
                    <a:srgbClr val="2D4D6A"/>
                  </a:solidFill>
                  <a:latin typeface="微软雅黑" panose="020B0503020204020204" charset="-122"/>
                  <a:ea typeface="微软雅黑" panose="020B0503020204020204" charset="-122"/>
                  <a:sym typeface="微软雅黑" panose="020B0503020204020204" charset="-122"/>
                </a:rPr>
                <a:t>目标：人类基因组全部</a:t>
              </a:r>
              <a:r>
                <a:rPr lang="en-US" altLang="zh-CN" sz="2000" b="1">
                  <a:solidFill>
                    <a:srgbClr val="2D4D6A"/>
                  </a:solidFill>
                  <a:latin typeface="微软雅黑" panose="020B0503020204020204" charset="-122"/>
                  <a:ea typeface="微软雅黑" panose="020B0503020204020204" charset="-122"/>
                  <a:sym typeface="微软雅黑" panose="020B0503020204020204" charset="-122"/>
                </a:rPr>
                <a:t>DNA</a:t>
              </a:r>
              <a:r>
                <a:rPr lang="zh-CN" altLang="en-US" sz="2000" b="1">
                  <a:solidFill>
                    <a:srgbClr val="2D4D6A"/>
                  </a:solidFill>
                  <a:latin typeface="微软雅黑" panose="020B0503020204020204" charset="-122"/>
                  <a:ea typeface="微软雅黑" panose="020B0503020204020204" charset="-122"/>
                  <a:sym typeface="微软雅黑" panose="020B0503020204020204" charset="-122"/>
                </a:rPr>
                <a:t>序列测定</a:t>
              </a:r>
              <a:endParaRPr lang="zh-CN" altLang="en-US" sz="2000" b="1">
                <a:solidFill>
                  <a:srgbClr val="2D4D6A"/>
                </a:solidFill>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a:off x="9091283" y="2011681"/>
            <a:ext cx="2405392" cy="4284184"/>
            <a:chOff x="9091283" y="2693397"/>
            <a:chExt cx="2405392" cy="3615327"/>
          </a:xfrm>
        </p:grpSpPr>
        <p:sp>
          <p:nvSpPr>
            <p:cNvPr id="5" name="矩形 4"/>
            <p:cNvSpPr/>
            <p:nvPr/>
          </p:nvSpPr>
          <p:spPr>
            <a:xfrm>
              <a:off x="9091283" y="2693397"/>
              <a:ext cx="2405392" cy="3615327"/>
            </a:xfrm>
            <a:prstGeom prst="rect">
              <a:avLst/>
            </a:prstGeom>
            <a:solidFill>
              <a:srgbClr val="2D4D6A"/>
            </a:solidFill>
            <a:ln>
              <a:solidFill>
                <a:srgbClr val="2D4D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9447518" y="3072785"/>
              <a:ext cx="1692922" cy="2856551"/>
            </a:xfrm>
            <a:prstGeom prst="rect">
              <a:avLst/>
            </a:prstGeom>
            <a:noFill/>
          </p:spPr>
          <p:txBody>
            <a:bodyPr wrap="square" rtlCol="0">
              <a:spAutoFit/>
            </a:bodyPr>
            <a:lstStyle/>
            <a:p>
              <a:pPr algn="just" defTabSz="609600">
                <a:lnSpc>
                  <a:spcPct val="120000"/>
                </a:lnSpc>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人类单倍体基因组含</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30</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亿碱基对</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(bp)</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的</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DNA</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序列，包括约</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3-4</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万个基因，分布于</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22</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条常染色体和</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X</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Y</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性染色体。</a:t>
              </a:r>
              <a:endPar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pic>
        <p:nvPicPr>
          <p:cNvPr id="19" name="图片 13" descr="NEW-1"/>
          <p:cNvPicPr>
            <a:picLocks noChangeAspect="1"/>
          </p:cNvPicPr>
          <p:nvPr/>
        </p:nvPicPr>
        <p:blipFill>
          <a:blip r:embed="rId1"/>
          <a:stretch>
            <a:fillRect/>
          </a:stretch>
        </p:blipFill>
        <p:spPr>
          <a:xfrm>
            <a:off x="409226" y="2345969"/>
            <a:ext cx="8383794" cy="3962755"/>
          </a:xfrm>
          <a:prstGeom prst="rect">
            <a:avLst/>
          </a:prstGeom>
          <a:noFill/>
          <a:ln>
            <a:noFill/>
          </a:ln>
        </p:spPr>
      </p:pic>
      <p:sp>
        <p:nvSpPr>
          <p:cNvPr id="21" name="图文框 2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1+#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1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9974" y="2837794"/>
            <a:ext cx="2921876" cy="40202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Freeform 66"/>
          <p:cNvSpPr/>
          <p:nvPr/>
        </p:nvSpPr>
        <p:spPr bwMode="auto">
          <a:xfrm>
            <a:off x="8304097" y="5523250"/>
            <a:ext cx="2207722" cy="378188"/>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0946" tIns="60946" rIns="60946" bIns="60946" spcCol="3385"/>
          <a:lstStyle/>
          <a:p>
            <a:pPr algn="dist" defTabSz="914400">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弗朗西斯</a:t>
            </a:r>
            <a:r>
              <a:rPr lang="en-US" altLang="zh-CN"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柯林斯</a:t>
            </a:r>
            <a:endParaRPr lang="zh-CN" altLang="en-US" sz="20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5" name="AutoShape 12"/>
          <p:cNvSpPr/>
          <p:nvPr/>
        </p:nvSpPr>
        <p:spPr bwMode="auto">
          <a:xfrm>
            <a:off x="9014815" y="4454555"/>
            <a:ext cx="793940" cy="87356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2900" b="0" i="0" u="none" strike="noStrike" kern="1200" cap="none" spc="0" normalizeH="0" baseline="0" noProof="0" dirty="0">
              <a:ln>
                <a:noFill/>
              </a:ln>
              <a:solidFill>
                <a:schemeClr val="bg1"/>
              </a:solidFill>
              <a:effectLst>
                <a:outerShdw blurRad="38100" dist="38100" dir="2700000" algn="tl">
                  <a:srgbClr val="000000"/>
                </a:outerShdw>
              </a:effectLst>
              <a:uLnTx/>
              <a:uFillTx/>
              <a:latin typeface="微软雅黑" panose="020B0503020204020204" charset="-122"/>
              <a:ea typeface="微软雅黑" panose="020B0503020204020204" charset="-122"/>
              <a:cs typeface="Gill Sans" charset="0"/>
              <a:sym typeface="微软雅黑" panose="020B0503020204020204" charset="-122"/>
            </a:endParaRPr>
          </a:p>
        </p:txBody>
      </p:sp>
      <p:sp>
        <p:nvSpPr>
          <p:cNvPr id="9" name="Rectangle 24"/>
          <p:cNvSpPr>
            <a:spLocks noChangeArrowheads="1"/>
          </p:cNvSpPr>
          <p:nvPr/>
        </p:nvSpPr>
        <p:spPr bwMode="auto">
          <a:xfrm>
            <a:off x="2112344" y="1888585"/>
            <a:ext cx="3533736" cy="712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lnSpc>
                <a:spcPct val="120000"/>
              </a:lnSpc>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1992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月美法科学家完成遗传图</a:t>
            </a:r>
            <a:endParaRPr lang="zh-CN" altLang="en-US" sz="2000" b="1" dirty="0">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2" name="Rectangle 24"/>
          <p:cNvSpPr>
            <a:spLocks noChangeArrowheads="1"/>
          </p:cNvSpPr>
          <p:nvPr/>
        </p:nvSpPr>
        <p:spPr bwMode="auto">
          <a:xfrm>
            <a:off x="2112344" y="3085296"/>
            <a:ext cx="353373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1999</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12</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月美法公布人类基因组的物理图</a:t>
            </a:r>
            <a:endParaRPr lang="zh-CN" altLang="en-US" sz="2000" b="1" dirty="0">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34" name="组合 33"/>
          <p:cNvGrpSpPr/>
          <p:nvPr/>
        </p:nvGrpSpPr>
        <p:grpSpPr>
          <a:xfrm>
            <a:off x="1024758" y="1810065"/>
            <a:ext cx="869134" cy="869670"/>
            <a:chOff x="846539" y="2143842"/>
            <a:chExt cx="869134" cy="869670"/>
          </a:xfrm>
        </p:grpSpPr>
        <p:sp>
          <p:nvSpPr>
            <p:cNvPr id="7" name="矩形 6"/>
            <p:cNvSpPr/>
            <p:nvPr/>
          </p:nvSpPr>
          <p:spPr>
            <a:xfrm>
              <a:off x="846539" y="2143842"/>
              <a:ext cx="869134" cy="869670"/>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13" name="Freeform 14"/>
            <p:cNvSpPr>
              <a:spLocks noEditPoints="1"/>
            </p:cNvSpPr>
            <p:nvPr/>
          </p:nvSpPr>
          <p:spPr bwMode="auto">
            <a:xfrm>
              <a:off x="1151775" y="2422344"/>
              <a:ext cx="258663" cy="312665"/>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grpSp>
        <p:nvGrpSpPr>
          <p:cNvPr id="53" name="Group 34"/>
          <p:cNvGrpSpPr/>
          <p:nvPr/>
        </p:nvGrpSpPr>
        <p:grpSpPr>
          <a:xfrm>
            <a:off x="1024758" y="2958237"/>
            <a:ext cx="869134" cy="869670"/>
            <a:chOff x="846539" y="3579514"/>
            <a:chExt cx="869134" cy="869670"/>
          </a:xfrm>
        </p:grpSpPr>
        <p:sp>
          <p:nvSpPr>
            <p:cNvPr id="54" name="矩形 53"/>
            <p:cNvSpPr/>
            <p:nvPr/>
          </p:nvSpPr>
          <p:spPr>
            <a:xfrm>
              <a:off x="846539" y="3579514"/>
              <a:ext cx="869134" cy="869670"/>
            </a:xfrm>
            <a:prstGeom prst="rect">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55" name="Freeform 19"/>
            <p:cNvSpPr>
              <a:spLocks noEditPoints="1"/>
            </p:cNvSpPr>
            <p:nvPr/>
          </p:nvSpPr>
          <p:spPr bwMode="auto">
            <a:xfrm>
              <a:off x="1140805" y="3856599"/>
              <a:ext cx="281543" cy="315499"/>
            </a:xfrm>
            <a:custGeom>
              <a:avLst/>
              <a:gdLst>
                <a:gd name="connsiteX0" fmla="*/ 271577 w 543249"/>
                <a:gd name="connsiteY0" fmla="*/ 446651 h 608768"/>
                <a:gd name="connsiteX1" fmla="*/ 187020 w 543249"/>
                <a:gd name="connsiteY1" fmla="*/ 477634 h 608768"/>
                <a:gd name="connsiteX2" fmla="*/ 271672 w 543249"/>
                <a:gd name="connsiteY2" fmla="*/ 589723 h 608768"/>
                <a:gd name="connsiteX3" fmla="*/ 356229 w 543249"/>
                <a:gd name="connsiteY3" fmla="*/ 477634 h 608768"/>
                <a:gd name="connsiteX4" fmla="*/ 271577 w 543249"/>
                <a:gd name="connsiteY4" fmla="*/ 446651 h 608768"/>
                <a:gd name="connsiteX5" fmla="*/ 374450 w 543249"/>
                <a:gd name="connsiteY5" fmla="*/ 389991 h 608768"/>
                <a:gd name="connsiteX6" fmla="*/ 335161 w 543249"/>
                <a:gd name="connsiteY6" fmla="*/ 414247 h 608768"/>
                <a:gd name="connsiteX7" fmla="*/ 294258 w 543249"/>
                <a:gd name="connsiteY7" fmla="*/ 435944 h 608768"/>
                <a:gd name="connsiteX8" fmla="*/ 361448 w 543249"/>
                <a:gd name="connsiteY8" fmla="*/ 459348 h 608768"/>
                <a:gd name="connsiteX9" fmla="*/ 374450 w 543249"/>
                <a:gd name="connsiteY9" fmla="*/ 389991 h 608768"/>
                <a:gd name="connsiteX10" fmla="*/ 168799 w 543249"/>
                <a:gd name="connsiteY10" fmla="*/ 389991 h 608768"/>
                <a:gd name="connsiteX11" fmla="*/ 181801 w 543249"/>
                <a:gd name="connsiteY11" fmla="*/ 459253 h 608768"/>
                <a:gd name="connsiteX12" fmla="*/ 248706 w 543249"/>
                <a:gd name="connsiteY12" fmla="*/ 435850 h 608768"/>
                <a:gd name="connsiteX13" fmla="*/ 208088 w 543249"/>
                <a:gd name="connsiteY13" fmla="*/ 414247 h 608768"/>
                <a:gd name="connsiteX14" fmla="*/ 168799 w 543249"/>
                <a:gd name="connsiteY14" fmla="*/ 389991 h 608768"/>
                <a:gd name="connsiteX15" fmla="*/ 464321 w 543249"/>
                <a:gd name="connsiteY15" fmla="*/ 317886 h 608768"/>
                <a:gd name="connsiteX16" fmla="*/ 395138 w 543249"/>
                <a:gd name="connsiteY16" fmla="*/ 375589 h 608768"/>
                <a:gd name="connsiteX17" fmla="*/ 379764 w 543249"/>
                <a:gd name="connsiteY17" fmla="*/ 463990 h 608768"/>
                <a:gd name="connsiteX18" fmla="*/ 416396 w 543249"/>
                <a:gd name="connsiteY18" fmla="*/ 470812 h 608768"/>
                <a:gd name="connsiteX19" fmla="*/ 519174 w 543249"/>
                <a:gd name="connsiteY19" fmla="*/ 447030 h 608768"/>
                <a:gd name="connsiteX20" fmla="*/ 464321 w 543249"/>
                <a:gd name="connsiteY20" fmla="*/ 317886 h 608768"/>
                <a:gd name="connsiteX21" fmla="*/ 78928 w 543249"/>
                <a:gd name="connsiteY21" fmla="*/ 317886 h 608768"/>
                <a:gd name="connsiteX22" fmla="*/ 24075 w 543249"/>
                <a:gd name="connsiteY22" fmla="*/ 447030 h 608768"/>
                <a:gd name="connsiteX23" fmla="*/ 131693 w 543249"/>
                <a:gd name="connsiteY23" fmla="*/ 470149 h 608768"/>
                <a:gd name="connsiteX24" fmla="*/ 163485 w 543249"/>
                <a:gd name="connsiteY24" fmla="*/ 463896 h 608768"/>
                <a:gd name="connsiteX25" fmla="*/ 148111 w 543249"/>
                <a:gd name="connsiteY25" fmla="*/ 375589 h 608768"/>
                <a:gd name="connsiteX26" fmla="*/ 78928 w 543249"/>
                <a:gd name="connsiteY26" fmla="*/ 317886 h 608768"/>
                <a:gd name="connsiteX27" fmla="*/ 397226 w 543249"/>
                <a:gd name="connsiteY27" fmla="*/ 258288 h 608768"/>
                <a:gd name="connsiteX28" fmla="*/ 398745 w 543249"/>
                <a:gd name="connsiteY28" fmla="*/ 304431 h 608768"/>
                <a:gd name="connsiteX29" fmla="*/ 397226 w 543249"/>
                <a:gd name="connsiteY29" fmla="*/ 350480 h 608768"/>
                <a:gd name="connsiteX30" fmla="*/ 451130 w 543249"/>
                <a:gd name="connsiteY30" fmla="*/ 304337 h 608768"/>
                <a:gd name="connsiteX31" fmla="*/ 397226 w 543249"/>
                <a:gd name="connsiteY31" fmla="*/ 258288 h 608768"/>
                <a:gd name="connsiteX32" fmla="*/ 146023 w 543249"/>
                <a:gd name="connsiteY32" fmla="*/ 258288 h 608768"/>
                <a:gd name="connsiteX33" fmla="*/ 92214 w 543249"/>
                <a:gd name="connsiteY33" fmla="*/ 304431 h 608768"/>
                <a:gd name="connsiteX34" fmla="*/ 146023 w 543249"/>
                <a:gd name="connsiteY34" fmla="*/ 350480 h 608768"/>
                <a:gd name="connsiteX35" fmla="*/ 144504 w 543249"/>
                <a:gd name="connsiteY35" fmla="*/ 304431 h 608768"/>
                <a:gd name="connsiteX36" fmla="*/ 146023 w 543249"/>
                <a:gd name="connsiteY36" fmla="*/ 258288 h 608768"/>
                <a:gd name="connsiteX37" fmla="*/ 271661 w 543249"/>
                <a:gd name="connsiteY37" fmla="*/ 237100 h 608768"/>
                <a:gd name="connsiteX38" fmla="*/ 339087 w 543249"/>
                <a:gd name="connsiteY38" fmla="*/ 304420 h 608768"/>
                <a:gd name="connsiteX39" fmla="*/ 271661 w 543249"/>
                <a:gd name="connsiteY39" fmla="*/ 371740 h 608768"/>
                <a:gd name="connsiteX40" fmla="*/ 204235 w 543249"/>
                <a:gd name="connsiteY40" fmla="*/ 304420 h 608768"/>
                <a:gd name="connsiteX41" fmla="*/ 271661 w 543249"/>
                <a:gd name="connsiteY41" fmla="*/ 237100 h 608768"/>
                <a:gd name="connsiteX42" fmla="*/ 271577 w 543249"/>
                <a:gd name="connsiteY42" fmla="*/ 182962 h 608768"/>
                <a:gd name="connsiteX43" fmla="*/ 217578 w 543249"/>
                <a:gd name="connsiteY43" fmla="*/ 211008 h 608768"/>
                <a:gd name="connsiteX44" fmla="*/ 166142 w 543249"/>
                <a:gd name="connsiteY44" fmla="*/ 243602 h 608768"/>
                <a:gd name="connsiteX45" fmla="*/ 163579 w 543249"/>
                <a:gd name="connsiteY45" fmla="*/ 304431 h 608768"/>
                <a:gd name="connsiteX46" fmla="*/ 166142 w 543249"/>
                <a:gd name="connsiteY46" fmla="*/ 365166 h 608768"/>
                <a:gd name="connsiteX47" fmla="*/ 217578 w 543249"/>
                <a:gd name="connsiteY47" fmla="*/ 397760 h 608768"/>
                <a:gd name="connsiteX48" fmla="*/ 271482 w 543249"/>
                <a:gd name="connsiteY48" fmla="*/ 425806 h 608768"/>
                <a:gd name="connsiteX49" fmla="*/ 325671 w 543249"/>
                <a:gd name="connsiteY49" fmla="*/ 397760 h 608768"/>
                <a:gd name="connsiteX50" fmla="*/ 377107 w 543249"/>
                <a:gd name="connsiteY50" fmla="*/ 365166 h 608768"/>
                <a:gd name="connsiteX51" fmla="*/ 379669 w 543249"/>
                <a:gd name="connsiteY51" fmla="*/ 304431 h 608768"/>
                <a:gd name="connsiteX52" fmla="*/ 377107 w 543249"/>
                <a:gd name="connsiteY52" fmla="*/ 243602 h 608768"/>
                <a:gd name="connsiteX53" fmla="*/ 325671 w 543249"/>
                <a:gd name="connsiteY53" fmla="*/ 211008 h 608768"/>
                <a:gd name="connsiteX54" fmla="*/ 271577 w 543249"/>
                <a:gd name="connsiteY54" fmla="*/ 182962 h 608768"/>
                <a:gd name="connsiteX55" fmla="*/ 361448 w 543249"/>
                <a:gd name="connsiteY55" fmla="*/ 149420 h 608768"/>
                <a:gd name="connsiteX56" fmla="*/ 294353 w 543249"/>
                <a:gd name="connsiteY56" fmla="*/ 172729 h 608768"/>
                <a:gd name="connsiteX57" fmla="*/ 335161 w 543249"/>
                <a:gd name="connsiteY57" fmla="*/ 194521 h 608768"/>
                <a:gd name="connsiteX58" fmla="*/ 374450 w 543249"/>
                <a:gd name="connsiteY58" fmla="*/ 218777 h 608768"/>
                <a:gd name="connsiteX59" fmla="*/ 361448 w 543249"/>
                <a:gd name="connsiteY59" fmla="*/ 149420 h 608768"/>
                <a:gd name="connsiteX60" fmla="*/ 181895 w 543249"/>
                <a:gd name="connsiteY60" fmla="*/ 149420 h 608768"/>
                <a:gd name="connsiteX61" fmla="*/ 168799 w 543249"/>
                <a:gd name="connsiteY61" fmla="*/ 218872 h 608768"/>
                <a:gd name="connsiteX62" fmla="*/ 208088 w 543249"/>
                <a:gd name="connsiteY62" fmla="*/ 194521 h 608768"/>
                <a:gd name="connsiteX63" fmla="*/ 248896 w 543249"/>
                <a:gd name="connsiteY63" fmla="*/ 172824 h 608768"/>
                <a:gd name="connsiteX64" fmla="*/ 181895 w 543249"/>
                <a:gd name="connsiteY64" fmla="*/ 149420 h 608768"/>
                <a:gd name="connsiteX65" fmla="*/ 448188 w 543249"/>
                <a:gd name="connsiteY65" fmla="*/ 135871 h 608768"/>
                <a:gd name="connsiteX66" fmla="*/ 416396 w 543249"/>
                <a:gd name="connsiteY66" fmla="*/ 137956 h 608768"/>
                <a:gd name="connsiteX67" fmla="*/ 379764 w 543249"/>
                <a:gd name="connsiteY67" fmla="*/ 144778 h 608768"/>
                <a:gd name="connsiteX68" fmla="*/ 395138 w 543249"/>
                <a:gd name="connsiteY68" fmla="*/ 233179 h 608768"/>
                <a:gd name="connsiteX69" fmla="*/ 464321 w 543249"/>
                <a:gd name="connsiteY69" fmla="*/ 290882 h 608768"/>
                <a:gd name="connsiteX70" fmla="*/ 519174 w 543249"/>
                <a:gd name="connsiteY70" fmla="*/ 161738 h 608768"/>
                <a:gd name="connsiteX71" fmla="*/ 448188 w 543249"/>
                <a:gd name="connsiteY71" fmla="*/ 135871 h 608768"/>
                <a:gd name="connsiteX72" fmla="*/ 93827 w 543249"/>
                <a:gd name="connsiteY72" fmla="*/ 135682 h 608768"/>
                <a:gd name="connsiteX73" fmla="*/ 24075 w 543249"/>
                <a:gd name="connsiteY73" fmla="*/ 161738 h 608768"/>
                <a:gd name="connsiteX74" fmla="*/ 78928 w 543249"/>
                <a:gd name="connsiteY74" fmla="*/ 290882 h 608768"/>
                <a:gd name="connsiteX75" fmla="*/ 148111 w 543249"/>
                <a:gd name="connsiteY75" fmla="*/ 233179 h 608768"/>
                <a:gd name="connsiteX76" fmla="*/ 163485 w 543249"/>
                <a:gd name="connsiteY76" fmla="*/ 144683 h 608768"/>
                <a:gd name="connsiteX77" fmla="*/ 93827 w 543249"/>
                <a:gd name="connsiteY77" fmla="*/ 135682 h 608768"/>
                <a:gd name="connsiteX78" fmla="*/ 271672 w 543249"/>
                <a:gd name="connsiteY78" fmla="*/ 19045 h 608768"/>
                <a:gd name="connsiteX79" fmla="*/ 187020 w 543249"/>
                <a:gd name="connsiteY79" fmla="*/ 131134 h 608768"/>
                <a:gd name="connsiteX80" fmla="*/ 271672 w 543249"/>
                <a:gd name="connsiteY80" fmla="*/ 162022 h 608768"/>
                <a:gd name="connsiteX81" fmla="*/ 356229 w 543249"/>
                <a:gd name="connsiteY81" fmla="*/ 131134 h 608768"/>
                <a:gd name="connsiteX82" fmla="*/ 271672 w 543249"/>
                <a:gd name="connsiteY82" fmla="*/ 19045 h 608768"/>
                <a:gd name="connsiteX83" fmla="*/ 271672 w 543249"/>
                <a:gd name="connsiteY83" fmla="*/ 0 h 608768"/>
                <a:gd name="connsiteX84" fmla="*/ 374640 w 543249"/>
                <a:gd name="connsiteY84" fmla="*/ 126396 h 608768"/>
                <a:gd name="connsiteX85" fmla="*/ 414024 w 543249"/>
                <a:gd name="connsiteY85" fmla="*/ 119101 h 608768"/>
                <a:gd name="connsiteX86" fmla="*/ 535687 w 543249"/>
                <a:gd name="connsiteY86" fmla="*/ 152168 h 608768"/>
                <a:gd name="connsiteX87" fmla="*/ 477607 w 543249"/>
                <a:gd name="connsiteY87" fmla="*/ 304337 h 608768"/>
                <a:gd name="connsiteX88" fmla="*/ 535687 w 543249"/>
                <a:gd name="connsiteY88" fmla="*/ 456600 h 608768"/>
                <a:gd name="connsiteX89" fmla="*/ 447998 w 543249"/>
                <a:gd name="connsiteY89" fmla="*/ 491941 h 608768"/>
                <a:gd name="connsiteX90" fmla="*/ 414024 w 543249"/>
                <a:gd name="connsiteY90" fmla="*/ 489667 h 608768"/>
                <a:gd name="connsiteX91" fmla="*/ 374640 w 543249"/>
                <a:gd name="connsiteY91" fmla="*/ 482372 h 608768"/>
                <a:gd name="connsiteX92" fmla="*/ 271672 w 543249"/>
                <a:gd name="connsiteY92" fmla="*/ 608768 h 608768"/>
                <a:gd name="connsiteX93" fmla="*/ 168609 w 543249"/>
                <a:gd name="connsiteY93" fmla="*/ 482277 h 608768"/>
                <a:gd name="connsiteX94" fmla="*/ 134445 w 543249"/>
                <a:gd name="connsiteY94" fmla="*/ 489004 h 608768"/>
                <a:gd name="connsiteX95" fmla="*/ 93732 w 543249"/>
                <a:gd name="connsiteY95" fmla="*/ 492131 h 608768"/>
                <a:gd name="connsiteX96" fmla="*/ 7562 w 543249"/>
                <a:gd name="connsiteY96" fmla="*/ 456600 h 608768"/>
                <a:gd name="connsiteX97" fmla="*/ 65641 w 543249"/>
                <a:gd name="connsiteY97" fmla="*/ 304431 h 608768"/>
                <a:gd name="connsiteX98" fmla="*/ 7562 w 543249"/>
                <a:gd name="connsiteY98" fmla="*/ 152168 h 608768"/>
                <a:gd name="connsiteX99" fmla="*/ 93827 w 543249"/>
                <a:gd name="connsiteY99" fmla="*/ 116637 h 608768"/>
                <a:gd name="connsiteX100" fmla="*/ 168609 w 543249"/>
                <a:gd name="connsiteY100" fmla="*/ 126396 h 608768"/>
                <a:gd name="connsiteX101" fmla="*/ 271672 w 543249"/>
                <a:gd name="connsiteY101" fmla="*/ 0 h 608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43249" h="608768">
                  <a:moveTo>
                    <a:pt x="271577" y="446651"/>
                  </a:moveTo>
                  <a:cubicBezTo>
                    <a:pt x="242917" y="459537"/>
                    <a:pt x="214447" y="470054"/>
                    <a:pt x="187020" y="477634"/>
                  </a:cubicBezTo>
                  <a:cubicBezTo>
                    <a:pt x="208278" y="547560"/>
                    <a:pt x="241019" y="589723"/>
                    <a:pt x="271672" y="589723"/>
                  </a:cubicBezTo>
                  <a:cubicBezTo>
                    <a:pt x="302230" y="589723"/>
                    <a:pt x="334971" y="547654"/>
                    <a:pt x="356229" y="477634"/>
                  </a:cubicBezTo>
                  <a:cubicBezTo>
                    <a:pt x="328897" y="470054"/>
                    <a:pt x="300427" y="459632"/>
                    <a:pt x="271577" y="446651"/>
                  </a:cubicBezTo>
                  <a:close/>
                  <a:moveTo>
                    <a:pt x="374450" y="389991"/>
                  </a:moveTo>
                  <a:cubicBezTo>
                    <a:pt x="361923" y="398329"/>
                    <a:pt x="348732" y="406382"/>
                    <a:pt x="335161" y="414247"/>
                  </a:cubicBezTo>
                  <a:cubicBezTo>
                    <a:pt x="321590" y="422111"/>
                    <a:pt x="307924" y="429217"/>
                    <a:pt x="294258" y="435944"/>
                  </a:cubicBezTo>
                  <a:cubicBezTo>
                    <a:pt x="317130" y="445609"/>
                    <a:pt x="339621" y="453378"/>
                    <a:pt x="361448" y="459348"/>
                  </a:cubicBezTo>
                  <a:cubicBezTo>
                    <a:pt x="366858" y="438218"/>
                    <a:pt x="371318" y="415005"/>
                    <a:pt x="374450" y="389991"/>
                  </a:cubicBezTo>
                  <a:close/>
                  <a:moveTo>
                    <a:pt x="168799" y="389991"/>
                  </a:moveTo>
                  <a:cubicBezTo>
                    <a:pt x="171931" y="415005"/>
                    <a:pt x="176391" y="438124"/>
                    <a:pt x="181801" y="459253"/>
                  </a:cubicBezTo>
                  <a:cubicBezTo>
                    <a:pt x="203533" y="453189"/>
                    <a:pt x="226024" y="445325"/>
                    <a:pt x="248706" y="435850"/>
                  </a:cubicBezTo>
                  <a:cubicBezTo>
                    <a:pt x="235135" y="429122"/>
                    <a:pt x="221564" y="422016"/>
                    <a:pt x="208088" y="414247"/>
                  </a:cubicBezTo>
                  <a:cubicBezTo>
                    <a:pt x="194517" y="406382"/>
                    <a:pt x="181421" y="398329"/>
                    <a:pt x="168799" y="389991"/>
                  </a:cubicBezTo>
                  <a:close/>
                  <a:moveTo>
                    <a:pt x="464321" y="317886"/>
                  </a:moveTo>
                  <a:cubicBezTo>
                    <a:pt x="444392" y="337499"/>
                    <a:pt x="421141" y="356923"/>
                    <a:pt x="395138" y="375589"/>
                  </a:cubicBezTo>
                  <a:cubicBezTo>
                    <a:pt x="392007" y="407235"/>
                    <a:pt x="386787" y="436987"/>
                    <a:pt x="379764" y="463990"/>
                  </a:cubicBezTo>
                  <a:cubicBezTo>
                    <a:pt x="392291" y="466928"/>
                    <a:pt x="404629" y="469296"/>
                    <a:pt x="416396" y="470812"/>
                  </a:cubicBezTo>
                  <a:cubicBezTo>
                    <a:pt x="468307" y="477350"/>
                    <a:pt x="506742" y="468538"/>
                    <a:pt x="519174" y="447030"/>
                  </a:cubicBezTo>
                  <a:cubicBezTo>
                    <a:pt x="534453" y="420595"/>
                    <a:pt x="514334" y="371325"/>
                    <a:pt x="464321" y="317886"/>
                  </a:cubicBezTo>
                  <a:close/>
                  <a:moveTo>
                    <a:pt x="78928" y="317886"/>
                  </a:moveTo>
                  <a:cubicBezTo>
                    <a:pt x="29010" y="371325"/>
                    <a:pt x="8796" y="420595"/>
                    <a:pt x="24075" y="447030"/>
                  </a:cubicBezTo>
                  <a:cubicBezTo>
                    <a:pt x="37266" y="469770"/>
                    <a:pt x="76460" y="478203"/>
                    <a:pt x="131693" y="470149"/>
                  </a:cubicBezTo>
                  <a:cubicBezTo>
                    <a:pt x="141942" y="468633"/>
                    <a:pt x="152571" y="466454"/>
                    <a:pt x="163485" y="463896"/>
                  </a:cubicBezTo>
                  <a:cubicBezTo>
                    <a:pt x="156462" y="436987"/>
                    <a:pt x="151242" y="407235"/>
                    <a:pt x="148111" y="375589"/>
                  </a:cubicBezTo>
                  <a:cubicBezTo>
                    <a:pt x="122108" y="356923"/>
                    <a:pt x="98857" y="337499"/>
                    <a:pt x="78928" y="317886"/>
                  </a:cubicBezTo>
                  <a:close/>
                  <a:moveTo>
                    <a:pt x="397226" y="258288"/>
                  </a:moveTo>
                  <a:cubicBezTo>
                    <a:pt x="398175" y="273259"/>
                    <a:pt x="398745" y="288703"/>
                    <a:pt x="398745" y="304431"/>
                  </a:cubicBezTo>
                  <a:cubicBezTo>
                    <a:pt x="398745" y="320065"/>
                    <a:pt x="398175" y="335509"/>
                    <a:pt x="397226" y="350480"/>
                  </a:cubicBezTo>
                  <a:cubicBezTo>
                    <a:pt x="417440" y="335225"/>
                    <a:pt x="435471" y="319686"/>
                    <a:pt x="451130" y="304337"/>
                  </a:cubicBezTo>
                  <a:cubicBezTo>
                    <a:pt x="435471" y="289082"/>
                    <a:pt x="417440" y="273543"/>
                    <a:pt x="397226" y="258288"/>
                  </a:cubicBezTo>
                  <a:close/>
                  <a:moveTo>
                    <a:pt x="146023" y="258288"/>
                  </a:moveTo>
                  <a:cubicBezTo>
                    <a:pt x="125809" y="273543"/>
                    <a:pt x="107778" y="289082"/>
                    <a:pt x="92214" y="304431"/>
                  </a:cubicBezTo>
                  <a:cubicBezTo>
                    <a:pt x="107778" y="319686"/>
                    <a:pt x="125809" y="335225"/>
                    <a:pt x="146023" y="350480"/>
                  </a:cubicBezTo>
                  <a:cubicBezTo>
                    <a:pt x="145074" y="335509"/>
                    <a:pt x="144504" y="320065"/>
                    <a:pt x="144504" y="304431"/>
                  </a:cubicBezTo>
                  <a:cubicBezTo>
                    <a:pt x="144504" y="288703"/>
                    <a:pt x="145074" y="273259"/>
                    <a:pt x="146023" y="258288"/>
                  </a:cubicBezTo>
                  <a:close/>
                  <a:moveTo>
                    <a:pt x="271661" y="237100"/>
                  </a:moveTo>
                  <a:cubicBezTo>
                    <a:pt x="308899" y="237100"/>
                    <a:pt x="339087" y="267240"/>
                    <a:pt x="339087" y="304420"/>
                  </a:cubicBezTo>
                  <a:cubicBezTo>
                    <a:pt x="339087" y="341600"/>
                    <a:pt x="308899" y="371740"/>
                    <a:pt x="271661" y="371740"/>
                  </a:cubicBezTo>
                  <a:cubicBezTo>
                    <a:pt x="234423" y="371740"/>
                    <a:pt x="204235" y="341600"/>
                    <a:pt x="204235" y="304420"/>
                  </a:cubicBezTo>
                  <a:cubicBezTo>
                    <a:pt x="204235" y="267240"/>
                    <a:pt x="234423" y="237100"/>
                    <a:pt x="271661" y="237100"/>
                  </a:cubicBezTo>
                  <a:close/>
                  <a:moveTo>
                    <a:pt x="271577" y="182962"/>
                  </a:moveTo>
                  <a:cubicBezTo>
                    <a:pt x="253546" y="191300"/>
                    <a:pt x="235515" y="200680"/>
                    <a:pt x="217578" y="211008"/>
                  </a:cubicBezTo>
                  <a:cubicBezTo>
                    <a:pt x="199262" y="221525"/>
                    <a:pt x="182180" y="232516"/>
                    <a:pt x="166142" y="243602"/>
                  </a:cubicBezTo>
                  <a:cubicBezTo>
                    <a:pt x="164529" y="262931"/>
                    <a:pt x="163579" y="283302"/>
                    <a:pt x="163579" y="304431"/>
                  </a:cubicBezTo>
                  <a:cubicBezTo>
                    <a:pt x="163579" y="325466"/>
                    <a:pt x="164529" y="345837"/>
                    <a:pt x="166142" y="365166"/>
                  </a:cubicBezTo>
                  <a:cubicBezTo>
                    <a:pt x="182180" y="376347"/>
                    <a:pt x="199262" y="387243"/>
                    <a:pt x="217578" y="397760"/>
                  </a:cubicBezTo>
                  <a:cubicBezTo>
                    <a:pt x="235515" y="408088"/>
                    <a:pt x="253546" y="417468"/>
                    <a:pt x="271482" y="425806"/>
                  </a:cubicBezTo>
                  <a:cubicBezTo>
                    <a:pt x="289703" y="417373"/>
                    <a:pt x="307829" y="407993"/>
                    <a:pt x="325671" y="397760"/>
                  </a:cubicBezTo>
                  <a:cubicBezTo>
                    <a:pt x="343987" y="387243"/>
                    <a:pt x="361069" y="376347"/>
                    <a:pt x="377107" y="365166"/>
                  </a:cubicBezTo>
                  <a:cubicBezTo>
                    <a:pt x="378720" y="345837"/>
                    <a:pt x="379669" y="325466"/>
                    <a:pt x="379669" y="304431"/>
                  </a:cubicBezTo>
                  <a:cubicBezTo>
                    <a:pt x="379669" y="283302"/>
                    <a:pt x="378720" y="262931"/>
                    <a:pt x="377107" y="243602"/>
                  </a:cubicBezTo>
                  <a:cubicBezTo>
                    <a:pt x="361069" y="232421"/>
                    <a:pt x="343987" y="221525"/>
                    <a:pt x="325671" y="211008"/>
                  </a:cubicBezTo>
                  <a:cubicBezTo>
                    <a:pt x="307734" y="200680"/>
                    <a:pt x="289608" y="191300"/>
                    <a:pt x="271577" y="182962"/>
                  </a:cubicBezTo>
                  <a:close/>
                  <a:moveTo>
                    <a:pt x="361448" y="149420"/>
                  </a:moveTo>
                  <a:cubicBezTo>
                    <a:pt x="339716" y="155390"/>
                    <a:pt x="317225" y="163159"/>
                    <a:pt x="294353" y="172729"/>
                  </a:cubicBezTo>
                  <a:cubicBezTo>
                    <a:pt x="308019" y="179551"/>
                    <a:pt x="321685" y="186752"/>
                    <a:pt x="335161" y="194521"/>
                  </a:cubicBezTo>
                  <a:cubicBezTo>
                    <a:pt x="348732" y="202386"/>
                    <a:pt x="361923" y="210439"/>
                    <a:pt x="374450" y="218777"/>
                  </a:cubicBezTo>
                  <a:cubicBezTo>
                    <a:pt x="371318" y="193763"/>
                    <a:pt x="366858" y="170550"/>
                    <a:pt x="361448" y="149420"/>
                  </a:cubicBezTo>
                  <a:close/>
                  <a:moveTo>
                    <a:pt x="181895" y="149420"/>
                  </a:moveTo>
                  <a:cubicBezTo>
                    <a:pt x="176391" y="170550"/>
                    <a:pt x="171931" y="193763"/>
                    <a:pt x="168799" y="218872"/>
                  </a:cubicBezTo>
                  <a:cubicBezTo>
                    <a:pt x="181421" y="210439"/>
                    <a:pt x="194517" y="202386"/>
                    <a:pt x="208088" y="194521"/>
                  </a:cubicBezTo>
                  <a:cubicBezTo>
                    <a:pt x="221659" y="186657"/>
                    <a:pt x="235230" y="179551"/>
                    <a:pt x="248896" y="172824"/>
                  </a:cubicBezTo>
                  <a:cubicBezTo>
                    <a:pt x="226024" y="163254"/>
                    <a:pt x="203533" y="155390"/>
                    <a:pt x="181895" y="149420"/>
                  </a:cubicBezTo>
                  <a:close/>
                  <a:moveTo>
                    <a:pt x="448188" y="135871"/>
                  </a:moveTo>
                  <a:cubicBezTo>
                    <a:pt x="438318" y="135871"/>
                    <a:pt x="427689" y="136535"/>
                    <a:pt x="416396" y="137956"/>
                  </a:cubicBezTo>
                  <a:cubicBezTo>
                    <a:pt x="404629" y="139472"/>
                    <a:pt x="392291" y="141841"/>
                    <a:pt x="379764" y="144778"/>
                  </a:cubicBezTo>
                  <a:cubicBezTo>
                    <a:pt x="386787" y="171781"/>
                    <a:pt x="392007" y="201533"/>
                    <a:pt x="395138" y="233179"/>
                  </a:cubicBezTo>
                  <a:cubicBezTo>
                    <a:pt x="421141" y="251845"/>
                    <a:pt x="444392" y="271269"/>
                    <a:pt x="464321" y="290882"/>
                  </a:cubicBezTo>
                  <a:cubicBezTo>
                    <a:pt x="514334" y="237443"/>
                    <a:pt x="534453" y="188173"/>
                    <a:pt x="519174" y="161738"/>
                  </a:cubicBezTo>
                  <a:cubicBezTo>
                    <a:pt x="509494" y="144967"/>
                    <a:pt x="483776" y="135871"/>
                    <a:pt x="448188" y="135871"/>
                  </a:cubicBezTo>
                  <a:close/>
                  <a:moveTo>
                    <a:pt x="93827" y="135682"/>
                  </a:moveTo>
                  <a:cubicBezTo>
                    <a:pt x="68868" y="135682"/>
                    <a:pt x="36507" y="140230"/>
                    <a:pt x="24075" y="161738"/>
                  </a:cubicBezTo>
                  <a:cubicBezTo>
                    <a:pt x="8796" y="188173"/>
                    <a:pt x="29010" y="237443"/>
                    <a:pt x="78928" y="290882"/>
                  </a:cubicBezTo>
                  <a:cubicBezTo>
                    <a:pt x="98857" y="271269"/>
                    <a:pt x="122108" y="251845"/>
                    <a:pt x="148111" y="233179"/>
                  </a:cubicBezTo>
                  <a:cubicBezTo>
                    <a:pt x="151242" y="201438"/>
                    <a:pt x="156557" y="171687"/>
                    <a:pt x="163485" y="144683"/>
                  </a:cubicBezTo>
                  <a:cubicBezTo>
                    <a:pt x="138431" y="138809"/>
                    <a:pt x="114800" y="135682"/>
                    <a:pt x="93827" y="135682"/>
                  </a:cubicBezTo>
                  <a:close/>
                  <a:moveTo>
                    <a:pt x="271672" y="19045"/>
                  </a:moveTo>
                  <a:cubicBezTo>
                    <a:pt x="241019" y="19045"/>
                    <a:pt x="208278" y="61208"/>
                    <a:pt x="187020" y="131134"/>
                  </a:cubicBezTo>
                  <a:cubicBezTo>
                    <a:pt x="214352" y="138714"/>
                    <a:pt x="242917" y="149136"/>
                    <a:pt x="271672" y="162022"/>
                  </a:cubicBezTo>
                  <a:cubicBezTo>
                    <a:pt x="300427" y="149041"/>
                    <a:pt x="328897" y="138714"/>
                    <a:pt x="356229" y="131134"/>
                  </a:cubicBezTo>
                  <a:cubicBezTo>
                    <a:pt x="334971" y="61208"/>
                    <a:pt x="302230" y="19045"/>
                    <a:pt x="271672" y="19045"/>
                  </a:cubicBezTo>
                  <a:close/>
                  <a:moveTo>
                    <a:pt x="271672" y="0"/>
                  </a:moveTo>
                  <a:cubicBezTo>
                    <a:pt x="313998" y="0"/>
                    <a:pt x="351579" y="49933"/>
                    <a:pt x="374640" y="126396"/>
                  </a:cubicBezTo>
                  <a:cubicBezTo>
                    <a:pt x="388116" y="123270"/>
                    <a:pt x="401307" y="120711"/>
                    <a:pt x="414024" y="119101"/>
                  </a:cubicBezTo>
                  <a:cubicBezTo>
                    <a:pt x="474760" y="111426"/>
                    <a:pt x="519079" y="123554"/>
                    <a:pt x="535687" y="152168"/>
                  </a:cubicBezTo>
                  <a:cubicBezTo>
                    <a:pt x="556850" y="188836"/>
                    <a:pt x="532365" y="246160"/>
                    <a:pt x="477607" y="304337"/>
                  </a:cubicBezTo>
                  <a:cubicBezTo>
                    <a:pt x="532365" y="362608"/>
                    <a:pt x="556850" y="419932"/>
                    <a:pt x="535687" y="456600"/>
                  </a:cubicBezTo>
                  <a:cubicBezTo>
                    <a:pt x="522306" y="479624"/>
                    <a:pt x="491178" y="491941"/>
                    <a:pt x="447998" y="491941"/>
                  </a:cubicBezTo>
                  <a:cubicBezTo>
                    <a:pt x="437369" y="491941"/>
                    <a:pt x="425981" y="491183"/>
                    <a:pt x="414024" y="489667"/>
                  </a:cubicBezTo>
                  <a:cubicBezTo>
                    <a:pt x="401307" y="488057"/>
                    <a:pt x="388116" y="485498"/>
                    <a:pt x="374640" y="482372"/>
                  </a:cubicBezTo>
                  <a:cubicBezTo>
                    <a:pt x="351484" y="558835"/>
                    <a:pt x="313998" y="608768"/>
                    <a:pt x="271672" y="608768"/>
                  </a:cubicBezTo>
                  <a:cubicBezTo>
                    <a:pt x="229251" y="608768"/>
                    <a:pt x="191670" y="558835"/>
                    <a:pt x="168609" y="482277"/>
                  </a:cubicBezTo>
                  <a:cubicBezTo>
                    <a:pt x="156936" y="485025"/>
                    <a:pt x="145548" y="487393"/>
                    <a:pt x="134445" y="489004"/>
                  </a:cubicBezTo>
                  <a:cubicBezTo>
                    <a:pt x="119830" y="491089"/>
                    <a:pt x="106259" y="492131"/>
                    <a:pt x="93732" y="492131"/>
                  </a:cubicBezTo>
                  <a:cubicBezTo>
                    <a:pt x="51122" y="492131"/>
                    <a:pt x="21133" y="480003"/>
                    <a:pt x="7562" y="456600"/>
                  </a:cubicBezTo>
                  <a:cubicBezTo>
                    <a:pt x="-13601" y="420026"/>
                    <a:pt x="10884" y="362608"/>
                    <a:pt x="65641" y="304431"/>
                  </a:cubicBezTo>
                  <a:cubicBezTo>
                    <a:pt x="10884" y="246160"/>
                    <a:pt x="-13601" y="188836"/>
                    <a:pt x="7562" y="152168"/>
                  </a:cubicBezTo>
                  <a:cubicBezTo>
                    <a:pt x="21038" y="128955"/>
                    <a:pt x="50837" y="116637"/>
                    <a:pt x="93827" y="116637"/>
                  </a:cubicBezTo>
                  <a:cubicBezTo>
                    <a:pt x="116414" y="116637"/>
                    <a:pt x="141752" y="120048"/>
                    <a:pt x="168609" y="126396"/>
                  </a:cubicBezTo>
                  <a:cubicBezTo>
                    <a:pt x="191765" y="49933"/>
                    <a:pt x="229251" y="0"/>
                    <a:pt x="27167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16" name="TextBox 7"/>
          <p:cNvSpPr txBox="1"/>
          <p:nvPr/>
        </p:nvSpPr>
        <p:spPr>
          <a:xfrm>
            <a:off x="822152" y="790123"/>
            <a:ext cx="5051383"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人类基因组计划（</a:t>
            </a:r>
            <a:r>
              <a:rPr lang="en-US" altLang="zh-CN"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HGP</a:t>
            </a:r>
            <a:r>
              <a:rPr lang="zh-CN" altLang="en-US"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a:t>
            </a:r>
            <a:r>
              <a:rPr lang="en-US" altLang="zh-CN" sz="3200" b="1">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3</a:t>
            </a:r>
            <a:endParaRPr lang="en-US" altLang="zh-CN" sz="32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pic>
        <p:nvPicPr>
          <p:cNvPr id="21" name="图片 15" descr="img88548_1"/>
          <p:cNvPicPr>
            <a:picLocks noChangeAspect="1"/>
          </p:cNvPicPr>
          <p:nvPr/>
        </p:nvPicPr>
        <p:blipFill>
          <a:blip r:embed="rId1"/>
          <a:stretch>
            <a:fillRect/>
          </a:stretch>
        </p:blipFill>
        <p:spPr>
          <a:xfrm>
            <a:off x="7144934" y="898756"/>
            <a:ext cx="4463184" cy="3196022"/>
          </a:xfrm>
          <a:prstGeom prst="rect">
            <a:avLst/>
          </a:prstGeom>
          <a:noFill/>
          <a:ln>
            <a:noFill/>
          </a:ln>
        </p:spPr>
      </p:pic>
      <p:sp>
        <p:nvSpPr>
          <p:cNvPr id="36" name="Rectangle 24"/>
          <p:cNvSpPr>
            <a:spLocks noChangeArrowheads="1"/>
          </p:cNvSpPr>
          <p:nvPr/>
        </p:nvSpPr>
        <p:spPr bwMode="auto">
          <a:xfrm>
            <a:off x="2112344" y="4275784"/>
            <a:ext cx="353373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2000</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6</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26</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日宣布首次绘成人类基因组“工作框架图”</a:t>
            </a:r>
            <a:endPar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37" name="组合 36"/>
          <p:cNvGrpSpPr/>
          <p:nvPr/>
        </p:nvGrpSpPr>
        <p:grpSpPr>
          <a:xfrm>
            <a:off x="1024758" y="4148725"/>
            <a:ext cx="869134" cy="869670"/>
            <a:chOff x="846539" y="3579514"/>
            <a:chExt cx="869134" cy="869670"/>
          </a:xfrm>
        </p:grpSpPr>
        <p:sp>
          <p:nvSpPr>
            <p:cNvPr id="38" name="矩形 37"/>
            <p:cNvSpPr/>
            <p:nvPr/>
          </p:nvSpPr>
          <p:spPr>
            <a:xfrm>
              <a:off x="846539" y="3579514"/>
              <a:ext cx="869134" cy="869670"/>
            </a:xfrm>
            <a:prstGeom prst="rect">
              <a:avLst/>
            </a:pr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39" name="Freeform 19"/>
            <p:cNvSpPr>
              <a:spLocks noEditPoints="1"/>
            </p:cNvSpPr>
            <p:nvPr/>
          </p:nvSpPr>
          <p:spPr bwMode="auto">
            <a:xfrm>
              <a:off x="1125342" y="3856599"/>
              <a:ext cx="312472" cy="315499"/>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40" name="Rectangle 24"/>
          <p:cNvSpPr>
            <a:spLocks noChangeArrowheads="1"/>
          </p:cNvSpPr>
          <p:nvPr/>
        </p:nvSpPr>
        <p:spPr bwMode="auto">
          <a:xfrm>
            <a:off x="2112344" y="5452324"/>
            <a:ext cx="481413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400">
              <a:defRPr/>
            </a:pP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2003</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年</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4</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月</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14</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日宣布人类基因组序列图绘制成功，</a:t>
            </a:r>
            <a:r>
              <a:rPr lang="en-US" altLang="zh-CN"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HGP</a:t>
            </a:r>
            <a:r>
              <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所有目标全部实现；</a:t>
            </a:r>
            <a:endParaRPr lang="zh-CN" altLang="en-US" sz="2000" b="1">
              <a:solidFill>
                <a:prstClr val="black"/>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nvGrpSpPr>
          <p:cNvPr id="50" name="Group 40"/>
          <p:cNvGrpSpPr/>
          <p:nvPr/>
        </p:nvGrpSpPr>
        <p:grpSpPr>
          <a:xfrm>
            <a:off x="1024758" y="5325265"/>
            <a:ext cx="869134" cy="869670"/>
            <a:chOff x="846539" y="3579514"/>
            <a:chExt cx="869134" cy="869670"/>
          </a:xfrm>
        </p:grpSpPr>
        <p:sp>
          <p:nvSpPr>
            <p:cNvPr id="51" name="矩形 50"/>
            <p:cNvSpPr/>
            <p:nvPr/>
          </p:nvSpPr>
          <p:spPr>
            <a:xfrm>
              <a:off x="846539" y="3579514"/>
              <a:ext cx="869134" cy="869670"/>
            </a:xfrm>
            <a:prstGeom prst="rect">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a:latin typeface="微软雅黑" panose="020B0503020204020204" charset="-122"/>
                <a:ea typeface="微软雅黑" panose="020B0503020204020204" charset="-122"/>
                <a:cs typeface="+mn-ea"/>
                <a:sym typeface="微软雅黑" panose="020B0503020204020204" charset="-122"/>
              </a:endParaRPr>
            </a:p>
          </p:txBody>
        </p:sp>
        <p:sp>
          <p:nvSpPr>
            <p:cNvPr id="52" name="Freeform 19"/>
            <p:cNvSpPr>
              <a:spLocks noEditPoints="1"/>
            </p:cNvSpPr>
            <p:nvPr/>
          </p:nvSpPr>
          <p:spPr bwMode="auto">
            <a:xfrm>
              <a:off x="1153204" y="3856599"/>
              <a:ext cx="256744" cy="315499"/>
            </a:xfrm>
            <a:custGeom>
              <a:avLst/>
              <a:gdLst>
                <a:gd name="connsiteX0" fmla="*/ 142542 w 472487"/>
                <a:gd name="connsiteY0" fmla="*/ 532275 h 580612"/>
                <a:gd name="connsiteX1" fmla="*/ 330034 w 472487"/>
                <a:gd name="connsiteY1" fmla="*/ 532275 h 580612"/>
                <a:gd name="connsiteX2" fmla="*/ 354238 w 472487"/>
                <a:gd name="connsiteY2" fmla="*/ 556444 h 580612"/>
                <a:gd name="connsiteX3" fmla="*/ 330034 w 472487"/>
                <a:gd name="connsiteY3" fmla="*/ 580612 h 580612"/>
                <a:gd name="connsiteX4" fmla="*/ 142542 w 472487"/>
                <a:gd name="connsiteY4" fmla="*/ 580612 h 580612"/>
                <a:gd name="connsiteX5" fmla="*/ 118338 w 472487"/>
                <a:gd name="connsiteY5" fmla="*/ 556444 h 580612"/>
                <a:gd name="connsiteX6" fmla="*/ 142542 w 472487"/>
                <a:gd name="connsiteY6" fmla="*/ 532275 h 580612"/>
                <a:gd name="connsiteX7" fmla="*/ 183749 w 472487"/>
                <a:gd name="connsiteY7" fmla="*/ 411043 h 580612"/>
                <a:gd name="connsiteX8" fmla="*/ 288827 w 472487"/>
                <a:gd name="connsiteY8" fmla="*/ 411043 h 580612"/>
                <a:gd name="connsiteX9" fmla="*/ 313028 w 472487"/>
                <a:gd name="connsiteY9" fmla="*/ 435212 h 580612"/>
                <a:gd name="connsiteX10" fmla="*/ 288827 w 472487"/>
                <a:gd name="connsiteY10" fmla="*/ 459380 h 580612"/>
                <a:gd name="connsiteX11" fmla="*/ 183749 w 472487"/>
                <a:gd name="connsiteY11" fmla="*/ 459380 h 580612"/>
                <a:gd name="connsiteX12" fmla="*/ 159548 w 472487"/>
                <a:gd name="connsiteY12" fmla="*/ 435212 h 580612"/>
                <a:gd name="connsiteX13" fmla="*/ 183749 w 472487"/>
                <a:gd name="connsiteY13" fmla="*/ 411043 h 580612"/>
                <a:gd name="connsiteX14" fmla="*/ 183749 w 472487"/>
                <a:gd name="connsiteY14" fmla="*/ 121231 h 580612"/>
                <a:gd name="connsiteX15" fmla="*/ 288827 w 472487"/>
                <a:gd name="connsiteY15" fmla="*/ 121231 h 580612"/>
                <a:gd name="connsiteX16" fmla="*/ 313028 w 472487"/>
                <a:gd name="connsiteY16" fmla="*/ 145399 h 580612"/>
                <a:gd name="connsiteX17" fmla="*/ 288827 w 472487"/>
                <a:gd name="connsiteY17" fmla="*/ 169568 h 580612"/>
                <a:gd name="connsiteX18" fmla="*/ 183749 w 472487"/>
                <a:gd name="connsiteY18" fmla="*/ 169568 h 580612"/>
                <a:gd name="connsiteX19" fmla="*/ 159548 w 472487"/>
                <a:gd name="connsiteY19" fmla="*/ 145399 h 580612"/>
                <a:gd name="connsiteX20" fmla="*/ 183749 w 472487"/>
                <a:gd name="connsiteY20" fmla="*/ 121231 h 580612"/>
                <a:gd name="connsiteX21" fmla="*/ 142542 w 472487"/>
                <a:gd name="connsiteY21" fmla="*/ 0 h 580612"/>
                <a:gd name="connsiteX22" fmla="*/ 330034 w 472487"/>
                <a:gd name="connsiteY22" fmla="*/ 0 h 580612"/>
                <a:gd name="connsiteX23" fmla="*/ 354238 w 472487"/>
                <a:gd name="connsiteY23" fmla="*/ 24168 h 580612"/>
                <a:gd name="connsiteX24" fmla="*/ 330034 w 472487"/>
                <a:gd name="connsiteY24" fmla="*/ 48337 h 580612"/>
                <a:gd name="connsiteX25" fmla="*/ 142542 w 472487"/>
                <a:gd name="connsiteY25" fmla="*/ 48337 h 580612"/>
                <a:gd name="connsiteX26" fmla="*/ 118338 w 472487"/>
                <a:gd name="connsiteY26" fmla="*/ 24168 h 580612"/>
                <a:gd name="connsiteX27" fmla="*/ 142542 w 472487"/>
                <a:gd name="connsiteY27" fmla="*/ 0 h 580612"/>
                <a:gd name="connsiteX28" fmla="*/ 24301 w 472487"/>
                <a:gd name="connsiteY28" fmla="*/ 0 h 580612"/>
                <a:gd name="connsiteX29" fmla="*/ 48513 w 472487"/>
                <a:gd name="connsiteY29" fmla="*/ 24173 h 580612"/>
                <a:gd name="connsiteX30" fmla="*/ 236243 w 472487"/>
                <a:gd name="connsiteY30" fmla="*/ 258622 h 580612"/>
                <a:gd name="connsiteX31" fmla="*/ 424063 w 472487"/>
                <a:gd name="connsiteY31" fmla="*/ 24173 h 580612"/>
                <a:gd name="connsiteX32" fmla="*/ 448275 w 472487"/>
                <a:gd name="connsiteY32" fmla="*/ 0 h 580612"/>
                <a:gd name="connsiteX33" fmla="*/ 472487 w 472487"/>
                <a:gd name="connsiteY33" fmla="*/ 24173 h 580612"/>
                <a:gd name="connsiteX34" fmla="*/ 276834 w 472487"/>
                <a:gd name="connsiteY34" fmla="*/ 290261 h 580612"/>
                <a:gd name="connsiteX35" fmla="*/ 472309 w 472487"/>
                <a:gd name="connsiteY35" fmla="*/ 556439 h 580612"/>
                <a:gd name="connsiteX36" fmla="*/ 448097 w 472487"/>
                <a:gd name="connsiteY36" fmla="*/ 580612 h 580612"/>
                <a:gd name="connsiteX37" fmla="*/ 423885 w 472487"/>
                <a:gd name="connsiteY37" fmla="*/ 556439 h 580612"/>
                <a:gd name="connsiteX38" fmla="*/ 236154 w 472487"/>
                <a:gd name="connsiteY38" fmla="*/ 321900 h 580612"/>
                <a:gd name="connsiteX39" fmla="*/ 48424 w 472487"/>
                <a:gd name="connsiteY39" fmla="*/ 556439 h 580612"/>
                <a:gd name="connsiteX40" fmla="*/ 24212 w 472487"/>
                <a:gd name="connsiteY40" fmla="*/ 580612 h 580612"/>
                <a:gd name="connsiteX41" fmla="*/ 0 w 472487"/>
                <a:gd name="connsiteY41" fmla="*/ 556439 h 580612"/>
                <a:gd name="connsiteX42" fmla="*/ 195653 w 472487"/>
                <a:gd name="connsiteY42" fmla="*/ 290261 h 580612"/>
                <a:gd name="connsiteX43" fmla="*/ 89 w 472487"/>
                <a:gd name="connsiteY43" fmla="*/ 24173 h 580612"/>
                <a:gd name="connsiteX44" fmla="*/ 24301 w 472487"/>
                <a:gd name="connsiteY44"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72487" h="580612">
                  <a:moveTo>
                    <a:pt x="142542" y="532275"/>
                  </a:moveTo>
                  <a:lnTo>
                    <a:pt x="330034" y="532275"/>
                  </a:lnTo>
                  <a:cubicBezTo>
                    <a:pt x="343382" y="532275"/>
                    <a:pt x="354238" y="543027"/>
                    <a:pt x="354238" y="556444"/>
                  </a:cubicBezTo>
                  <a:cubicBezTo>
                    <a:pt x="354238" y="569861"/>
                    <a:pt x="343382" y="580612"/>
                    <a:pt x="330034" y="580612"/>
                  </a:cubicBezTo>
                  <a:lnTo>
                    <a:pt x="142542" y="580612"/>
                  </a:lnTo>
                  <a:cubicBezTo>
                    <a:pt x="129105" y="580612"/>
                    <a:pt x="118338" y="569861"/>
                    <a:pt x="118338" y="556444"/>
                  </a:cubicBezTo>
                  <a:cubicBezTo>
                    <a:pt x="118338" y="543027"/>
                    <a:pt x="129105" y="532275"/>
                    <a:pt x="142542" y="532275"/>
                  </a:cubicBezTo>
                  <a:close/>
                  <a:moveTo>
                    <a:pt x="183749" y="411043"/>
                  </a:moveTo>
                  <a:lnTo>
                    <a:pt x="288827" y="411043"/>
                  </a:lnTo>
                  <a:cubicBezTo>
                    <a:pt x="302262" y="411043"/>
                    <a:pt x="313028" y="421795"/>
                    <a:pt x="313028" y="435212"/>
                  </a:cubicBezTo>
                  <a:cubicBezTo>
                    <a:pt x="313028" y="448629"/>
                    <a:pt x="302262" y="459380"/>
                    <a:pt x="288827" y="459380"/>
                  </a:cubicBezTo>
                  <a:lnTo>
                    <a:pt x="183749" y="459380"/>
                  </a:lnTo>
                  <a:cubicBezTo>
                    <a:pt x="170314" y="459380"/>
                    <a:pt x="159548" y="448629"/>
                    <a:pt x="159548" y="435212"/>
                  </a:cubicBezTo>
                  <a:cubicBezTo>
                    <a:pt x="159548" y="421795"/>
                    <a:pt x="170314" y="411043"/>
                    <a:pt x="183749" y="411043"/>
                  </a:cubicBezTo>
                  <a:close/>
                  <a:moveTo>
                    <a:pt x="183749" y="121231"/>
                  </a:moveTo>
                  <a:lnTo>
                    <a:pt x="288827" y="121231"/>
                  </a:lnTo>
                  <a:cubicBezTo>
                    <a:pt x="302262" y="121231"/>
                    <a:pt x="313028" y="131982"/>
                    <a:pt x="313028" y="145399"/>
                  </a:cubicBezTo>
                  <a:cubicBezTo>
                    <a:pt x="313028" y="158727"/>
                    <a:pt x="302262" y="169568"/>
                    <a:pt x="288827" y="169568"/>
                  </a:cubicBezTo>
                  <a:lnTo>
                    <a:pt x="183749" y="169568"/>
                  </a:lnTo>
                  <a:cubicBezTo>
                    <a:pt x="170314" y="169568"/>
                    <a:pt x="159548" y="158727"/>
                    <a:pt x="159548" y="145399"/>
                  </a:cubicBezTo>
                  <a:cubicBezTo>
                    <a:pt x="159548" y="131982"/>
                    <a:pt x="170314" y="121231"/>
                    <a:pt x="183749" y="121231"/>
                  </a:cubicBezTo>
                  <a:close/>
                  <a:moveTo>
                    <a:pt x="142542" y="0"/>
                  </a:moveTo>
                  <a:lnTo>
                    <a:pt x="330034" y="0"/>
                  </a:lnTo>
                  <a:cubicBezTo>
                    <a:pt x="343382" y="0"/>
                    <a:pt x="354238" y="10751"/>
                    <a:pt x="354238" y="24168"/>
                  </a:cubicBezTo>
                  <a:cubicBezTo>
                    <a:pt x="354238" y="37496"/>
                    <a:pt x="343382" y="48337"/>
                    <a:pt x="330034" y="48337"/>
                  </a:cubicBezTo>
                  <a:lnTo>
                    <a:pt x="142542" y="48337"/>
                  </a:lnTo>
                  <a:cubicBezTo>
                    <a:pt x="129105" y="48337"/>
                    <a:pt x="118338" y="37496"/>
                    <a:pt x="118338" y="24168"/>
                  </a:cubicBezTo>
                  <a:cubicBezTo>
                    <a:pt x="118338" y="10751"/>
                    <a:pt x="129105" y="0"/>
                    <a:pt x="142542" y="0"/>
                  </a:cubicBezTo>
                  <a:close/>
                  <a:moveTo>
                    <a:pt x="24301" y="0"/>
                  </a:moveTo>
                  <a:cubicBezTo>
                    <a:pt x="37742" y="0"/>
                    <a:pt x="48513" y="10753"/>
                    <a:pt x="48513" y="24173"/>
                  </a:cubicBezTo>
                  <a:cubicBezTo>
                    <a:pt x="48513" y="134910"/>
                    <a:pt x="193428" y="232316"/>
                    <a:pt x="236243" y="258622"/>
                  </a:cubicBezTo>
                  <a:cubicBezTo>
                    <a:pt x="278970" y="232227"/>
                    <a:pt x="424063" y="134732"/>
                    <a:pt x="424063" y="24173"/>
                  </a:cubicBezTo>
                  <a:cubicBezTo>
                    <a:pt x="424063" y="10753"/>
                    <a:pt x="434834" y="0"/>
                    <a:pt x="448275" y="0"/>
                  </a:cubicBezTo>
                  <a:cubicBezTo>
                    <a:pt x="461627" y="0"/>
                    <a:pt x="472487" y="10753"/>
                    <a:pt x="472487" y="24173"/>
                  </a:cubicBezTo>
                  <a:cubicBezTo>
                    <a:pt x="472487" y="148774"/>
                    <a:pt x="337631" y="250713"/>
                    <a:pt x="276834" y="290261"/>
                  </a:cubicBezTo>
                  <a:cubicBezTo>
                    <a:pt x="337720" y="329899"/>
                    <a:pt x="472576" y="431749"/>
                    <a:pt x="472309" y="556439"/>
                  </a:cubicBezTo>
                  <a:cubicBezTo>
                    <a:pt x="472309" y="569858"/>
                    <a:pt x="461538" y="580612"/>
                    <a:pt x="448097" y="580612"/>
                  </a:cubicBezTo>
                  <a:cubicBezTo>
                    <a:pt x="434745" y="580612"/>
                    <a:pt x="423885" y="569858"/>
                    <a:pt x="423885" y="556439"/>
                  </a:cubicBezTo>
                  <a:cubicBezTo>
                    <a:pt x="423885" y="445613"/>
                    <a:pt x="278970" y="348207"/>
                    <a:pt x="236154" y="321900"/>
                  </a:cubicBezTo>
                  <a:cubicBezTo>
                    <a:pt x="193428" y="348385"/>
                    <a:pt x="48424" y="445880"/>
                    <a:pt x="48424" y="556439"/>
                  </a:cubicBezTo>
                  <a:cubicBezTo>
                    <a:pt x="48424" y="569858"/>
                    <a:pt x="37564" y="580612"/>
                    <a:pt x="24212" y="580612"/>
                  </a:cubicBezTo>
                  <a:cubicBezTo>
                    <a:pt x="10771" y="580612"/>
                    <a:pt x="0" y="569858"/>
                    <a:pt x="0" y="556439"/>
                  </a:cubicBezTo>
                  <a:cubicBezTo>
                    <a:pt x="0" y="431749"/>
                    <a:pt x="134767" y="329899"/>
                    <a:pt x="195653" y="290261"/>
                  </a:cubicBezTo>
                  <a:cubicBezTo>
                    <a:pt x="134945" y="250713"/>
                    <a:pt x="89" y="148774"/>
                    <a:pt x="89" y="24173"/>
                  </a:cubicBezTo>
                  <a:cubicBezTo>
                    <a:pt x="89" y="10753"/>
                    <a:pt x="10860" y="0"/>
                    <a:pt x="2430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200">
                <a:latin typeface="微软雅黑" panose="020B0503020204020204" charset="-122"/>
                <a:ea typeface="微软雅黑" panose="020B0503020204020204" charset="-122"/>
                <a:cs typeface="+mn-ea"/>
                <a:sym typeface="微软雅黑" panose="020B0503020204020204" charset="-122"/>
              </a:endParaRPr>
            </a:p>
          </p:txBody>
        </p:sp>
      </p:grpSp>
      <p:sp>
        <p:nvSpPr>
          <p:cNvPr id="56" name="图文框 5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ṡļïḋê"/>
          <p:cNvSpPr/>
          <p:nvPr/>
        </p:nvSpPr>
        <p:spPr>
          <a:xfrm>
            <a:off x="597692" y="1632179"/>
            <a:ext cx="10996616" cy="2172019"/>
          </a:xfrm>
          <a:prstGeom prst="roundRect">
            <a:avLst>
              <a:gd name="adj" fmla="val 50000"/>
            </a:avLst>
          </a:prstGeom>
          <a:solidFill>
            <a:schemeClr val="bg1">
              <a:lumMod val="95000"/>
            </a:schemeClr>
          </a:solid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grpSp>
        <p:nvGrpSpPr>
          <p:cNvPr id="3" name="组合 2"/>
          <p:cNvGrpSpPr/>
          <p:nvPr/>
        </p:nvGrpSpPr>
        <p:grpSpPr>
          <a:xfrm>
            <a:off x="1237055" y="4211846"/>
            <a:ext cx="1006850" cy="1006850"/>
            <a:chOff x="525167" y="4365154"/>
            <a:chExt cx="2174676" cy="2174676"/>
          </a:xfrm>
        </p:grpSpPr>
        <p:sp>
          <p:nvSpPr>
            <p:cNvPr id="6" name="iṡ1iḍè"/>
            <p:cNvSpPr/>
            <p:nvPr/>
          </p:nvSpPr>
          <p:spPr>
            <a:xfrm>
              <a:off x="635881" y="4475868"/>
              <a:ext cx="1953249" cy="1953249"/>
            </a:xfrm>
            <a:prstGeom prst="ellipse">
              <a:avLst/>
            </a:prstGeom>
            <a:solidFill>
              <a:srgbClr val="2D4D6A"/>
            </a:solidFill>
            <a:ln>
              <a:solidFill>
                <a:srgbClr val="2D4D6A"/>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7" name="ï$ľïḋè"/>
            <p:cNvSpPr/>
            <p:nvPr/>
          </p:nvSpPr>
          <p:spPr>
            <a:xfrm>
              <a:off x="525167" y="4365154"/>
              <a:ext cx="2174676" cy="2174676"/>
            </a:xfrm>
            <a:prstGeom prst="ellipse">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12" name="îṥḻiḋè"/>
            <p:cNvSpPr/>
            <p:nvPr/>
          </p:nvSpPr>
          <p:spPr bwMode="auto">
            <a:xfrm>
              <a:off x="984961" y="4834763"/>
              <a:ext cx="1235456" cy="123545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grpSp>
      <p:sp>
        <p:nvSpPr>
          <p:cNvPr id="21" name="文本框 20"/>
          <p:cNvSpPr txBox="1"/>
          <p:nvPr/>
        </p:nvSpPr>
        <p:spPr>
          <a:xfrm>
            <a:off x="2711581" y="1865487"/>
            <a:ext cx="1872116" cy="1705403"/>
          </a:xfrm>
          <a:prstGeom prst="rect">
            <a:avLst/>
          </a:prstGeom>
          <a:noFill/>
        </p:spPr>
        <p:txBody>
          <a:bodyPr wrap="square" rtlCol="0">
            <a:spAutoFit/>
          </a:bodyPr>
          <a:lstStyle/>
          <a:p>
            <a:pPr algn="just">
              <a:lnSpc>
                <a:spcPct val="150000"/>
              </a:lnSpc>
            </a:pPr>
            <a:r>
              <a:rPr lang="en-US" altLang="zh-CN" b="1">
                <a:solidFill>
                  <a:sysClr val="windowText" lastClr="000000"/>
                </a:solidFill>
                <a:latin typeface="微软雅黑" panose="020B0503020204020204" charset="-122"/>
                <a:ea typeface="微软雅黑" panose="020B0503020204020204" charset="-122"/>
                <a:sym typeface="微软雅黑" panose="020B0503020204020204" charset="-122"/>
              </a:rPr>
              <a:t>1998</a:t>
            </a:r>
            <a:r>
              <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rPr>
              <a:t>年上海成立中国南方基因中心，以陈竺院士为首；</a:t>
            </a:r>
            <a:endParaRPr lang="zh-CN" altLang="en-US" b="1" dirty="0">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23" name="文本框 22"/>
          <p:cNvSpPr txBox="1"/>
          <p:nvPr/>
        </p:nvSpPr>
        <p:spPr>
          <a:xfrm>
            <a:off x="2354266" y="4211846"/>
            <a:ext cx="8947260" cy="1422954"/>
          </a:xfrm>
          <a:prstGeom prst="rect">
            <a:avLst/>
          </a:prstGeom>
          <a:noFill/>
        </p:spPr>
        <p:txBody>
          <a:bodyPr wrap="square" rtlCol="0">
            <a:spAutoFit/>
          </a:bodyPr>
          <a:lstStyle/>
          <a:p>
            <a:pPr defTabSz="914400">
              <a:lnSpc>
                <a:spcPct val="150000"/>
              </a:lnSpc>
              <a:defRPr/>
            </a:pP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1999</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年中国获准加入</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HGP</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，承担其中</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1%</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的测序任务，即人类</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3</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号染色体短臂上经约</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30Mb</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的测序任务；</a:t>
            </a:r>
            <a:endPar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endParaRPr>
          </a:p>
          <a:p>
            <a:pPr defTabSz="914400">
              <a:lnSpc>
                <a:spcPct val="150000"/>
              </a:lnSpc>
              <a:defRPr/>
            </a:pP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2001</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年</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8</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月</a:t>
            </a:r>
            <a:r>
              <a:rPr lang="en-US" altLang="zh-CN" sz="2000" b="1">
                <a:solidFill>
                  <a:sysClr val="windowText" lastClr="000000"/>
                </a:solidFill>
                <a:latin typeface="微软雅黑" panose="020B0503020204020204" charset="-122"/>
                <a:ea typeface="微软雅黑" panose="020B0503020204020204" charset="-122"/>
                <a:sym typeface="微软雅黑" panose="020B0503020204020204" charset="-122"/>
              </a:rPr>
              <a:t>26</a:t>
            </a:r>
            <a:r>
              <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rPr>
              <a:t>日人类基因组“中国卷”的绘制工作宣告完成；</a:t>
            </a:r>
            <a:endParaRPr lang="zh-CN" altLang="en-US" sz="2000" b="1">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sp>
        <p:nvSpPr>
          <p:cNvPr id="24" name="文本框 23"/>
          <p:cNvSpPr txBox="1"/>
          <p:nvPr/>
        </p:nvSpPr>
        <p:spPr>
          <a:xfrm>
            <a:off x="7637058" y="1865487"/>
            <a:ext cx="1872116" cy="1705403"/>
          </a:xfrm>
          <a:prstGeom prst="rect">
            <a:avLst/>
          </a:prstGeom>
          <a:noFill/>
        </p:spPr>
        <p:txBody>
          <a:bodyPr wrap="square" rtlCol="0">
            <a:spAutoFit/>
          </a:bodyPr>
          <a:lstStyle/>
          <a:p>
            <a:pPr algn="just">
              <a:lnSpc>
                <a:spcPct val="150000"/>
              </a:lnSpc>
            </a:pPr>
            <a:r>
              <a:rPr lang="en-US" altLang="zh-CN" b="1">
                <a:solidFill>
                  <a:sysClr val="windowText" lastClr="000000"/>
                </a:solidFill>
                <a:latin typeface="微软雅黑" panose="020B0503020204020204" charset="-122"/>
                <a:ea typeface="微软雅黑" panose="020B0503020204020204" charset="-122"/>
                <a:sym typeface="微软雅黑" panose="020B0503020204020204" charset="-122"/>
              </a:rPr>
              <a:t>1999</a:t>
            </a:r>
            <a:r>
              <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rPr>
              <a:t>年由强伯勤院士牵头在北京成立北方人类基因组中心；</a:t>
            </a:r>
            <a:endParaRPr lang="zh-CN" altLang="en-US" b="1">
              <a:solidFill>
                <a:sysClr val="windowText" lastClr="000000"/>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4685800" y="921246"/>
            <a:ext cx="2858190" cy="2858189"/>
            <a:chOff x="3074137" y="1354318"/>
            <a:chExt cx="1953250" cy="1953249"/>
          </a:xfrm>
        </p:grpSpPr>
        <p:sp>
          <p:nvSpPr>
            <p:cNvPr id="20" name="ïSḻîḋé"/>
            <p:cNvSpPr/>
            <p:nvPr/>
          </p:nvSpPr>
          <p:spPr>
            <a:xfrm>
              <a:off x="3074137" y="1354318"/>
              <a:ext cx="1953250" cy="1953249"/>
            </a:xfrm>
            <a:prstGeom prst="ellipse">
              <a:avLst/>
            </a:prstGeom>
            <a:solidFill>
              <a:srgbClr val="2D4D6A"/>
            </a:solidFill>
            <a:ln>
              <a:solidFill>
                <a:srgbClr val="2D4D6A"/>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22" name="ïś1îḋe"/>
            <p:cNvSpPr/>
            <p:nvPr/>
          </p:nvSpPr>
          <p:spPr bwMode="auto">
            <a:xfrm>
              <a:off x="3763570" y="1649741"/>
              <a:ext cx="574385" cy="57438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sym typeface="微软雅黑" panose="020B0503020204020204" charset="-122"/>
              </a:endParaRPr>
            </a:p>
          </p:txBody>
        </p:sp>
        <p:sp>
          <p:nvSpPr>
            <p:cNvPr id="16" name="文本框 15"/>
            <p:cNvSpPr txBox="1"/>
            <p:nvPr/>
          </p:nvSpPr>
          <p:spPr>
            <a:xfrm>
              <a:off x="3187481" y="2333703"/>
              <a:ext cx="1726562" cy="694091"/>
            </a:xfrm>
            <a:prstGeom prst="rect">
              <a:avLst/>
            </a:prstGeom>
            <a:noFill/>
          </p:spPr>
          <p:txBody>
            <a:bodyPr wrap="square" rtlCol="0">
              <a:spAutoFit/>
            </a:bodyPr>
            <a:lstStyle/>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中国完成人类基因组</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计划（</a:t>
              </a:r>
              <a:r>
                <a:rPr lang="en-US" altLang="zh-CN" sz="2000" b="1">
                  <a:solidFill>
                    <a:schemeClr val="bg1"/>
                  </a:solidFill>
                  <a:latin typeface="微软雅黑" panose="020B0503020204020204" charset="-122"/>
                  <a:ea typeface="微软雅黑" panose="020B0503020204020204" charset="-122"/>
                  <a:sym typeface="微软雅黑" panose="020B0503020204020204" charset="-122"/>
                </a:rPr>
                <a:t>HGP</a:t>
              </a: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的相关工作</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pic>
        <p:nvPicPr>
          <p:cNvPr id="25" name="图片 40" descr="timg"/>
          <p:cNvPicPr>
            <a:picLocks noChangeAspect="1"/>
          </p:cNvPicPr>
          <p:nvPr/>
        </p:nvPicPr>
        <p:blipFill rotWithShape="1">
          <a:blip r:embed="rId1"/>
          <a:srcRect l="1359" r="26941"/>
          <a:stretch>
            <a:fillRect/>
          </a:stretch>
        </p:blipFill>
        <p:spPr>
          <a:xfrm>
            <a:off x="839214" y="1816922"/>
            <a:ext cx="1802532" cy="1802532"/>
          </a:xfrm>
          <a:prstGeom prst="ellipse">
            <a:avLst/>
          </a:prstGeom>
        </p:spPr>
      </p:pic>
      <p:pic>
        <p:nvPicPr>
          <p:cNvPr id="26" name="图片 41" descr="timg"/>
          <p:cNvPicPr>
            <a:picLocks noChangeAspect="1"/>
          </p:cNvPicPr>
          <p:nvPr/>
        </p:nvPicPr>
        <p:blipFill rotWithShape="1">
          <a:blip r:embed="rId2"/>
          <a:srcRect l="14631" r="14631"/>
          <a:stretch>
            <a:fillRect/>
          </a:stretch>
        </p:blipFill>
        <p:spPr>
          <a:xfrm>
            <a:off x="9581962" y="1832776"/>
            <a:ext cx="1770824" cy="1770824"/>
          </a:xfrm>
          <a:prstGeom prst="ellipse">
            <a:avLst/>
          </a:prstGeom>
        </p:spPr>
      </p:pic>
      <p:sp>
        <p:nvSpPr>
          <p:cNvPr id="10" name="图文框 9"/>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1"/>
          <p:cNvGrpSpPr/>
          <p:nvPr/>
        </p:nvGrpSpPr>
        <p:grpSpPr>
          <a:xfrm>
            <a:off x="4143697" y="1490074"/>
            <a:ext cx="3786785" cy="5367927"/>
            <a:chOff x="4143697" y="1490074"/>
            <a:chExt cx="3786785" cy="5367926"/>
          </a:xfrm>
        </p:grpSpPr>
        <p:sp>
          <p:nvSpPr>
            <p:cNvPr id="22" name="等腰三角形 21"/>
            <p:cNvSpPr/>
            <p:nvPr/>
          </p:nvSpPr>
          <p:spPr>
            <a:xfrm>
              <a:off x="5676900" y="2619375"/>
              <a:ext cx="838200" cy="4238625"/>
            </a:xfrm>
            <a:prstGeom prst="triangl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4" name="等腰三角形 23"/>
            <p:cNvSpPr/>
            <p:nvPr/>
          </p:nvSpPr>
          <p:spPr>
            <a:xfrm rot="19398918" flipH="1">
              <a:off x="5455672" y="5623648"/>
              <a:ext cx="238688" cy="84714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5" name="等腰三角形 24"/>
            <p:cNvSpPr/>
            <p:nvPr/>
          </p:nvSpPr>
          <p:spPr>
            <a:xfrm rot="18459578" flipH="1">
              <a:off x="5509931" y="3854413"/>
              <a:ext cx="238688" cy="84714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6" name="等腰三角形 25"/>
            <p:cNvSpPr/>
            <p:nvPr/>
          </p:nvSpPr>
          <p:spPr>
            <a:xfrm rot="2398410" flipH="1">
              <a:off x="6290935" y="3368440"/>
              <a:ext cx="239629" cy="876101"/>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27" name="等腰三角形 26"/>
            <p:cNvSpPr/>
            <p:nvPr/>
          </p:nvSpPr>
          <p:spPr>
            <a:xfrm rot="2619467" flipH="1">
              <a:off x="6484542" y="4962728"/>
              <a:ext cx="238688" cy="904473"/>
            </a:xfrm>
            <a:prstGeom prst="triangle">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0" name="椭圆 29"/>
            <p:cNvSpPr/>
            <p:nvPr/>
          </p:nvSpPr>
          <p:spPr>
            <a:xfrm>
              <a:off x="5276850" y="1490074"/>
              <a:ext cx="1638300" cy="16383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1" name="椭圆 30"/>
            <p:cNvSpPr/>
            <p:nvPr/>
          </p:nvSpPr>
          <p:spPr>
            <a:xfrm>
              <a:off x="6314531" y="3065104"/>
              <a:ext cx="873396" cy="87339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2" name="椭圆 31"/>
            <p:cNvSpPr/>
            <p:nvPr/>
          </p:nvSpPr>
          <p:spPr>
            <a:xfrm>
              <a:off x="6437562" y="4331616"/>
              <a:ext cx="1492920" cy="149292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3" name="椭圆 32"/>
            <p:cNvSpPr/>
            <p:nvPr/>
          </p:nvSpPr>
          <p:spPr>
            <a:xfrm>
              <a:off x="4782143" y="5236954"/>
              <a:ext cx="877790" cy="877790"/>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4" name="椭圆 33"/>
            <p:cNvSpPr/>
            <p:nvPr/>
          </p:nvSpPr>
          <p:spPr>
            <a:xfrm>
              <a:off x="4143697" y="2973566"/>
              <a:ext cx="1657686" cy="1657686"/>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5" name="任意多边形: 形状 34" title="rJ6JfFNieuj79RlItJXO"/>
            <p:cNvSpPr/>
            <p:nvPr/>
          </p:nvSpPr>
          <p:spPr bwMode="auto">
            <a:xfrm>
              <a:off x="6976503" y="4692381"/>
              <a:ext cx="516292" cy="691637"/>
            </a:xfrm>
            <a:custGeom>
              <a:avLst/>
              <a:gdLst>
                <a:gd name="connsiteX0" fmla="*/ 127000 w 252413"/>
                <a:gd name="connsiteY0" fmla="*/ 292100 h 338138"/>
                <a:gd name="connsiteX1" fmla="*/ 111125 w 252413"/>
                <a:gd name="connsiteY1" fmla="*/ 307975 h 338138"/>
                <a:gd name="connsiteX2" fmla="*/ 127000 w 252413"/>
                <a:gd name="connsiteY2" fmla="*/ 323850 h 338138"/>
                <a:gd name="connsiteX3" fmla="*/ 142875 w 252413"/>
                <a:gd name="connsiteY3" fmla="*/ 307975 h 338138"/>
                <a:gd name="connsiteX4" fmla="*/ 127000 w 252413"/>
                <a:gd name="connsiteY4" fmla="*/ 292100 h 338138"/>
                <a:gd name="connsiteX5" fmla="*/ 60637 w 252413"/>
                <a:gd name="connsiteY5" fmla="*/ 241300 h 338138"/>
                <a:gd name="connsiteX6" fmla="*/ 123259 w 252413"/>
                <a:gd name="connsiteY6" fmla="*/ 241300 h 338138"/>
                <a:gd name="connsiteX7" fmla="*/ 128588 w 252413"/>
                <a:gd name="connsiteY7" fmla="*/ 248356 h 338138"/>
                <a:gd name="connsiteX8" fmla="*/ 123259 w 252413"/>
                <a:gd name="connsiteY8" fmla="*/ 254000 h 338138"/>
                <a:gd name="connsiteX9" fmla="*/ 60637 w 252413"/>
                <a:gd name="connsiteY9" fmla="*/ 254000 h 338138"/>
                <a:gd name="connsiteX10" fmla="*/ 53975 w 252413"/>
                <a:gd name="connsiteY10" fmla="*/ 248356 h 338138"/>
                <a:gd name="connsiteX11" fmla="*/ 60637 w 252413"/>
                <a:gd name="connsiteY11" fmla="*/ 241300 h 338138"/>
                <a:gd name="connsiteX12" fmla="*/ 60637 w 252413"/>
                <a:gd name="connsiteY12" fmla="*/ 219075 h 338138"/>
                <a:gd name="connsiteX13" fmla="*/ 123259 w 252413"/>
                <a:gd name="connsiteY13" fmla="*/ 219075 h 338138"/>
                <a:gd name="connsiteX14" fmla="*/ 128588 w 252413"/>
                <a:gd name="connsiteY14" fmla="*/ 224720 h 338138"/>
                <a:gd name="connsiteX15" fmla="*/ 123259 w 252413"/>
                <a:gd name="connsiteY15" fmla="*/ 231775 h 338138"/>
                <a:gd name="connsiteX16" fmla="*/ 60637 w 252413"/>
                <a:gd name="connsiteY16" fmla="*/ 231775 h 338138"/>
                <a:gd name="connsiteX17" fmla="*/ 53975 w 252413"/>
                <a:gd name="connsiteY17" fmla="*/ 224720 h 338138"/>
                <a:gd name="connsiteX18" fmla="*/ 60637 w 252413"/>
                <a:gd name="connsiteY18" fmla="*/ 219075 h 338138"/>
                <a:gd name="connsiteX19" fmla="*/ 60637 w 252413"/>
                <a:gd name="connsiteY19" fmla="*/ 196850 h 338138"/>
                <a:gd name="connsiteX20" fmla="*/ 123259 w 252413"/>
                <a:gd name="connsiteY20" fmla="*/ 196850 h 338138"/>
                <a:gd name="connsiteX21" fmla="*/ 128588 w 252413"/>
                <a:gd name="connsiteY21" fmla="*/ 202407 h 338138"/>
                <a:gd name="connsiteX22" fmla="*/ 123259 w 252413"/>
                <a:gd name="connsiteY22" fmla="*/ 207963 h 338138"/>
                <a:gd name="connsiteX23" fmla="*/ 60637 w 252413"/>
                <a:gd name="connsiteY23" fmla="*/ 207963 h 338138"/>
                <a:gd name="connsiteX24" fmla="*/ 53975 w 252413"/>
                <a:gd name="connsiteY24" fmla="*/ 202407 h 338138"/>
                <a:gd name="connsiteX25" fmla="*/ 60637 w 252413"/>
                <a:gd name="connsiteY25" fmla="*/ 196850 h 338138"/>
                <a:gd name="connsiteX26" fmla="*/ 60637 w 252413"/>
                <a:gd name="connsiteY26" fmla="*/ 174625 h 338138"/>
                <a:gd name="connsiteX27" fmla="*/ 123259 w 252413"/>
                <a:gd name="connsiteY27" fmla="*/ 174625 h 338138"/>
                <a:gd name="connsiteX28" fmla="*/ 128588 w 252413"/>
                <a:gd name="connsiteY28" fmla="*/ 180182 h 338138"/>
                <a:gd name="connsiteX29" fmla="*/ 123259 w 252413"/>
                <a:gd name="connsiteY29" fmla="*/ 185738 h 338138"/>
                <a:gd name="connsiteX30" fmla="*/ 60637 w 252413"/>
                <a:gd name="connsiteY30" fmla="*/ 185738 h 338138"/>
                <a:gd name="connsiteX31" fmla="*/ 53975 w 252413"/>
                <a:gd name="connsiteY31" fmla="*/ 180182 h 338138"/>
                <a:gd name="connsiteX32" fmla="*/ 60637 w 252413"/>
                <a:gd name="connsiteY32" fmla="*/ 174625 h 338138"/>
                <a:gd name="connsiteX33" fmla="*/ 149784 w 252413"/>
                <a:gd name="connsiteY33" fmla="*/ 155575 h 338138"/>
                <a:gd name="connsiteX34" fmla="*/ 188356 w 252413"/>
                <a:gd name="connsiteY34" fmla="*/ 155575 h 338138"/>
                <a:gd name="connsiteX35" fmla="*/ 193676 w 252413"/>
                <a:gd name="connsiteY35" fmla="*/ 160852 h 338138"/>
                <a:gd name="connsiteX36" fmla="*/ 193676 w 252413"/>
                <a:gd name="connsiteY36" fmla="*/ 242642 h 338138"/>
                <a:gd name="connsiteX37" fmla="*/ 188356 w 252413"/>
                <a:gd name="connsiteY37" fmla="*/ 249238 h 338138"/>
                <a:gd name="connsiteX38" fmla="*/ 149784 w 252413"/>
                <a:gd name="connsiteY38" fmla="*/ 249238 h 338138"/>
                <a:gd name="connsiteX39" fmla="*/ 144463 w 252413"/>
                <a:gd name="connsiteY39" fmla="*/ 242642 h 338138"/>
                <a:gd name="connsiteX40" fmla="*/ 144463 w 252413"/>
                <a:gd name="connsiteY40" fmla="*/ 160852 h 338138"/>
                <a:gd name="connsiteX41" fmla="*/ 149784 w 252413"/>
                <a:gd name="connsiteY41" fmla="*/ 155575 h 338138"/>
                <a:gd name="connsiteX42" fmla="*/ 60637 w 252413"/>
                <a:gd name="connsiteY42" fmla="*/ 150813 h 338138"/>
                <a:gd name="connsiteX43" fmla="*/ 123259 w 252413"/>
                <a:gd name="connsiteY43" fmla="*/ 150813 h 338138"/>
                <a:gd name="connsiteX44" fmla="*/ 128588 w 252413"/>
                <a:gd name="connsiteY44" fmla="*/ 156987 h 338138"/>
                <a:gd name="connsiteX45" fmla="*/ 123259 w 252413"/>
                <a:gd name="connsiteY45" fmla="*/ 161926 h 338138"/>
                <a:gd name="connsiteX46" fmla="*/ 60637 w 252413"/>
                <a:gd name="connsiteY46" fmla="*/ 161926 h 338138"/>
                <a:gd name="connsiteX47" fmla="*/ 53975 w 252413"/>
                <a:gd name="connsiteY47" fmla="*/ 156987 h 338138"/>
                <a:gd name="connsiteX48" fmla="*/ 60637 w 252413"/>
                <a:gd name="connsiteY48" fmla="*/ 150813 h 338138"/>
                <a:gd name="connsiteX49" fmla="*/ 59267 w 252413"/>
                <a:gd name="connsiteY49" fmla="*/ 128588 h 338138"/>
                <a:gd name="connsiteX50" fmla="*/ 191559 w 252413"/>
                <a:gd name="connsiteY50" fmla="*/ 128588 h 338138"/>
                <a:gd name="connsiteX51" fmla="*/ 196850 w 252413"/>
                <a:gd name="connsiteY51" fmla="*/ 133527 h 338138"/>
                <a:gd name="connsiteX52" fmla="*/ 191559 w 252413"/>
                <a:gd name="connsiteY52" fmla="*/ 139701 h 338138"/>
                <a:gd name="connsiteX53" fmla="*/ 59267 w 252413"/>
                <a:gd name="connsiteY53" fmla="*/ 139701 h 338138"/>
                <a:gd name="connsiteX54" fmla="*/ 53975 w 252413"/>
                <a:gd name="connsiteY54" fmla="*/ 133527 h 338138"/>
                <a:gd name="connsiteX55" fmla="*/ 59267 w 252413"/>
                <a:gd name="connsiteY55" fmla="*/ 128588 h 338138"/>
                <a:gd name="connsiteX56" fmla="*/ 127568 w 252413"/>
                <a:gd name="connsiteY56" fmla="*/ 106363 h 338138"/>
                <a:gd name="connsiteX57" fmla="*/ 191522 w 252413"/>
                <a:gd name="connsiteY57" fmla="*/ 106363 h 338138"/>
                <a:gd name="connsiteX58" fmla="*/ 196851 w 252413"/>
                <a:gd name="connsiteY58" fmla="*/ 111125 h 338138"/>
                <a:gd name="connsiteX59" fmla="*/ 191522 w 252413"/>
                <a:gd name="connsiteY59" fmla="*/ 115888 h 338138"/>
                <a:gd name="connsiteX60" fmla="*/ 127568 w 252413"/>
                <a:gd name="connsiteY60" fmla="*/ 115888 h 338138"/>
                <a:gd name="connsiteX61" fmla="*/ 122238 w 252413"/>
                <a:gd name="connsiteY61" fmla="*/ 111125 h 338138"/>
                <a:gd name="connsiteX62" fmla="*/ 127568 w 252413"/>
                <a:gd name="connsiteY62" fmla="*/ 106363 h 338138"/>
                <a:gd name="connsiteX63" fmla="*/ 127568 w 252413"/>
                <a:gd name="connsiteY63" fmla="*/ 84138 h 338138"/>
                <a:gd name="connsiteX64" fmla="*/ 191522 w 252413"/>
                <a:gd name="connsiteY64" fmla="*/ 84138 h 338138"/>
                <a:gd name="connsiteX65" fmla="*/ 196851 w 252413"/>
                <a:gd name="connsiteY65" fmla="*/ 88900 h 338138"/>
                <a:gd name="connsiteX66" fmla="*/ 191522 w 252413"/>
                <a:gd name="connsiteY66" fmla="*/ 93663 h 338138"/>
                <a:gd name="connsiteX67" fmla="*/ 127568 w 252413"/>
                <a:gd name="connsiteY67" fmla="*/ 93663 h 338138"/>
                <a:gd name="connsiteX68" fmla="*/ 122238 w 252413"/>
                <a:gd name="connsiteY68" fmla="*/ 88900 h 338138"/>
                <a:gd name="connsiteX69" fmla="*/ 127568 w 252413"/>
                <a:gd name="connsiteY69" fmla="*/ 84138 h 338138"/>
                <a:gd name="connsiteX70" fmla="*/ 64136 w 252413"/>
                <a:gd name="connsiteY70" fmla="*/ 65088 h 338138"/>
                <a:gd name="connsiteX71" fmla="*/ 107316 w 252413"/>
                <a:gd name="connsiteY71" fmla="*/ 65088 h 338138"/>
                <a:gd name="connsiteX72" fmla="*/ 112713 w 252413"/>
                <a:gd name="connsiteY72" fmla="*/ 71702 h 338138"/>
                <a:gd name="connsiteX73" fmla="*/ 112713 w 252413"/>
                <a:gd name="connsiteY73" fmla="*/ 106098 h 338138"/>
                <a:gd name="connsiteX74" fmla="*/ 107316 w 252413"/>
                <a:gd name="connsiteY74" fmla="*/ 112713 h 338138"/>
                <a:gd name="connsiteX75" fmla="*/ 64136 w 252413"/>
                <a:gd name="connsiteY75" fmla="*/ 112713 h 338138"/>
                <a:gd name="connsiteX76" fmla="*/ 58738 w 252413"/>
                <a:gd name="connsiteY76" fmla="*/ 106098 h 338138"/>
                <a:gd name="connsiteX77" fmla="*/ 58738 w 252413"/>
                <a:gd name="connsiteY77" fmla="*/ 71702 h 338138"/>
                <a:gd name="connsiteX78" fmla="*/ 64136 w 252413"/>
                <a:gd name="connsiteY78" fmla="*/ 65088 h 338138"/>
                <a:gd name="connsiteX79" fmla="*/ 127568 w 252413"/>
                <a:gd name="connsiteY79" fmla="*/ 60325 h 338138"/>
                <a:gd name="connsiteX80" fmla="*/ 191522 w 252413"/>
                <a:gd name="connsiteY80" fmla="*/ 60325 h 338138"/>
                <a:gd name="connsiteX81" fmla="*/ 196851 w 252413"/>
                <a:gd name="connsiteY81" fmla="*/ 66499 h 338138"/>
                <a:gd name="connsiteX82" fmla="*/ 191522 w 252413"/>
                <a:gd name="connsiteY82" fmla="*/ 71438 h 338138"/>
                <a:gd name="connsiteX83" fmla="*/ 127568 w 252413"/>
                <a:gd name="connsiteY83" fmla="*/ 71438 h 338138"/>
                <a:gd name="connsiteX84" fmla="*/ 122238 w 252413"/>
                <a:gd name="connsiteY84" fmla="*/ 66499 h 338138"/>
                <a:gd name="connsiteX85" fmla="*/ 127568 w 252413"/>
                <a:gd name="connsiteY85" fmla="*/ 60325 h 338138"/>
                <a:gd name="connsiteX86" fmla="*/ 42572 w 252413"/>
                <a:gd name="connsiteY86" fmla="*/ 34925 h 338138"/>
                <a:gd name="connsiteX87" fmla="*/ 33338 w 252413"/>
                <a:gd name="connsiteY87" fmla="*/ 44126 h 338138"/>
                <a:gd name="connsiteX88" fmla="*/ 33338 w 252413"/>
                <a:gd name="connsiteY88" fmla="*/ 279400 h 338138"/>
                <a:gd name="connsiteX89" fmla="*/ 220663 w 252413"/>
                <a:gd name="connsiteY89" fmla="*/ 279400 h 338138"/>
                <a:gd name="connsiteX90" fmla="*/ 220663 w 252413"/>
                <a:gd name="connsiteY90" fmla="*/ 44126 h 338138"/>
                <a:gd name="connsiteX91" fmla="*/ 211429 w 252413"/>
                <a:gd name="connsiteY91" fmla="*/ 34925 h 338138"/>
                <a:gd name="connsiteX92" fmla="*/ 42572 w 252413"/>
                <a:gd name="connsiteY92" fmla="*/ 34925 h 338138"/>
                <a:gd name="connsiteX93" fmla="*/ 42069 w 252413"/>
                <a:gd name="connsiteY93" fmla="*/ 0 h 338138"/>
                <a:gd name="connsiteX94" fmla="*/ 210344 w 252413"/>
                <a:gd name="connsiteY94" fmla="*/ 0 h 338138"/>
                <a:gd name="connsiteX95" fmla="*/ 252413 w 252413"/>
                <a:gd name="connsiteY95" fmla="*/ 43588 h 338138"/>
                <a:gd name="connsiteX96" fmla="*/ 252413 w 252413"/>
                <a:gd name="connsiteY96" fmla="*/ 294550 h 338138"/>
                <a:gd name="connsiteX97" fmla="*/ 210344 w 252413"/>
                <a:gd name="connsiteY97" fmla="*/ 338138 h 338138"/>
                <a:gd name="connsiteX98" fmla="*/ 42069 w 252413"/>
                <a:gd name="connsiteY98" fmla="*/ 338138 h 338138"/>
                <a:gd name="connsiteX99" fmla="*/ 0 w 252413"/>
                <a:gd name="connsiteY99" fmla="*/ 294550 h 338138"/>
                <a:gd name="connsiteX100" fmla="*/ 0 w 252413"/>
                <a:gd name="connsiteY100" fmla="*/ 43588 h 338138"/>
                <a:gd name="connsiteX101" fmla="*/ 42069 w 252413"/>
                <a:gd name="connsiteY10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2413" h="338138">
                  <a:moveTo>
                    <a:pt x="127000" y="292100"/>
                  </a:moveTo>
                  <a:cubicBezTo>
                    <a:pt x="118232" y="292100"/>
                    <a:pt x="111125" y="299207"/>
                    <a:pt x="111125" y="307975"/>
                  </a:cubicBezTo>
                  <a:cubicBezTo>
                    <a:pt x="111125" y="316743"/>
                    <a:pt x="118232" y="323850"/>
                    <a:pt x="127000" y="323850"/>
                  </a:cubicBezTo>
                  <a:cubicBezTo>
                    <a:pt x="135768" y="323850"/>
                    <a:pt x="142875" y="316743"/>
                    <a:pt x="142875" y="307975"/>
                  </a:cubicBezTo>
                  <a:cubicBezTo>
                    <a:pt x="142875" y="299207"/>
                    <a:pt x="135768" y="292100"/>
                    <a:pt x="127000" y="292100"/>
                  </a:cubicBezTo>
                  <a:close/>
                  <a:moveTo>
                    <a:pt x="60637" y="241300"/>
                  </a:moveTo>
                  <a:cubicBezTo>
                    <a:pt x="60637" y="241300"/>
                    <a:pt x="60637" y="241300"/>
                    <a:pt x="123259" y="241300"/>
                  </a:cubicBezTo>
                  <a:cubicBezTo>
                    <a:pt x="127256" y="241300"/>
                    <a:pt x="128588" y="244122"/>
                    <a:pt x="128588" y="248356"/>
                  </a:cubicBezTo>
                  <a:cubicBezTo>
                    <a:pt x="128588" y="251178"/>
                    <a:pt x="127256" y="254000"/>
                    <a:pt x="123259" y="254000"/>
                  </a:cubicBezTo>
                  <a:cubicBezTo>
                    <a:pt x="123259" y="254000"/>
                    <a:pt x="123259" y="254000"/>
                    <a:pt x="60637" y="254000"/>
                  </a:cubicBezTo>
                  <a:cubicBezTo>
                    <a:pt x="56640" y="254000"/>
                    <a:pt x="53975" y="251178"/>
                    <a:pt x="53975" y="248356"/>
                  </a:cubicBezTo>
                  <a:cubicBezTo>
                    <a:pt x="53975" y="244122"/>
                    <a:pt x="56640" y="241300"/>
                    <a:pt x="60637" y="241300"/>
                  </a:cubicBezTo>
                  <a:close/>
                  <a:moveTo>
                    <a:pt x="60637" y="219075"/>
                  </a:moveTo>
                  <a:cubicBezTo>
                    <a:pt x="60637" y="219075"/>
                    <a:pt x="60637" y="219075"/>
                    <a:pt x="123259" y="219075"/>
                  </a:cubicBezTo>
                  <a:cubicBezTo>
                    <a:pt x="127256" y="219075"/>
                    <a:pt x="128588" y="221897"/>
                    <a:pt x="128588" y="224720"/>
                  </a:cubicBezTo>
                  <a:cubicBezTo>
                    <a:pt x="128588" y="228953"/>
                    <a:pt x="127256" y="231775"/>
                    <a:pt x="123259" y="231775"/>
                  </a:cubicBezTo>
                  <a:cubicBezTo>
                    <a:pt x="123259" y="231775"/>
                    <a:pt x="123259" y="231775"/>
                    <a:pt x="60637" y="231775"/>
                  </a:cubicBezTo>
                  <a:cubicBezTo>
                    <a:pt x="56640" y="231775"/>
                    <a:pt x="53975" y="228953"/>
                    <a:pt x="53975" y="224720"/>
                  </a:cubicBezTo>
                  <a:cubicBezTo>
                    <a:pt x="53975" y="221897"/>
                    <a:pt x="56640" y="219075"/>
                    <a:pt x="60637" y="219075"/>
                  </a:cubicBezTo>
                  <a:close/>
                  <a:moveTo>
                    <a:pt x="60637" y="196850"/>
                  </a:moveTo>
                  <a:cubicBezTo>
                    <a:pt x="60637" y="196850"/>
                    <a:pt x="60637" y="196850"/>
                    <a:pt x="123259" y="196850"/>
                  </a:cubicBezTo>
                  <a:cubicBezTo>
                    <a:pt x="127256" y="196850"/>
                    <a:pt x="128588" y="199628"/>
                    <a:pt x="128588" y="202407"/>
                  </a:cubicBezTo>
                  <a:cubicBezTo>
                    <a:pt x="128588" y="206574"/>
                    <a:pt x="127256" y="207963"/>
                    <a:pt x="123259" y="207963"/>
                  </a:cubicBezTo>
                  <a:cubicBezTo>
                    <a:pt x="123259" y="207963"/>
                    <a:pt x="123259" y="207963"/>
                    <a:pt x="60637" y="207963"/>
                  </a:cubicBezTo>
                  <a:cubicBezTo>
                    <a:pt x="56640" y="207963"/>
                    <a:pt x="53975" y="206574"/>
                    <a:pt x="53975" y="202407"/>
                  </a:cubicBezTo>
                  <a:cubicBezTo>
                    <a:pt x="53975" y="199628"/>
                    <a:pt x="56640" y="196850"/>
                    <a:pt x="60637" y="196850"/>
                  </a:cubicBezTo>
                  <a:close/>
                  <a:moveTo>
                    <a:pt x="60637" y="174625"/>
                  </a:moveTo>
                  <a:cubicBezTo>
                    <a:pt x="60637" y="174625"/>
                    <a:pt x="60637" y="174625"/>
                    <a:pt x="123259" y="174625"/>
                  </a:cubicBezTo>
                  <a:cubicBezTo>
                    <a:pt x="127256" y="174625"/>
                    <a:pt x="128588" y="177403"/>
                    <a:pt x="128588" y="180182"/>
                  </a:cubicBezTo>
                  <a:cubicBezTo>
                    <a:pt x="128588" y="182960"/>
                    <a:pt x="127256" y="185738"/>
                    <a:pt x="123259" y="185738"/>
                  </a:cubicBezTo>
                  <a:cubicBezTo>
                    <a:pt x="123259" y="185738"/>
                    <a:pt x="123259" y="185738"/>
                    <a:pt x="60637" y="185738"/>
                  </a:cubicBezTo>
                  <a:cubicBezTo>
                    <a:pt x="56640" y="185738"/>
                    <a:pt x="53975" y="182960"/>
                    <a:pt x="53975" y="180182"/>
                  </a:cubicBezTo>
                  <a:cubicBezTo>
                    <a:pt x="53975" y="177403"/>
                    <a:pt x="56640" y="174625"/>
                    <a:pt x="60637" y="174625"/>
                  </a:cubicBezTo>
                  <a:close/>
                  <a:moveTo>
                    <a:pt x="149784" y="155575"/>
                  </a:moveTo>
                  <a:cubicBezTo>
                    <a:pt x="149784" y="155575"/>
                    <a:pt x="149784" y="155575"/>
                    <a:pt x="188356" y="155575"/>
                  </a:cubicBezTo>
                  <a:cubicBezTo>
                    <a:pt x="191016" y="155575"/>
                    <a:pt x="193676" y="158214"/>
                    <a:pt x="193676" y="160852"/>
                  </a:cubicBezTo>
                  <a:cubicBezTo>
                    <a:pt x="193676" y="160852"/>
                    <a:pt x="193676" y="160852"/>
                    <a:pt x="193676" y="242642"/>
                  </a:cubicBezTo>
                  <a:cubicBezTo>
                    <a:pt x="193676" y="246600"/>
                    <a:pt x="191016" y="249238"/>
                    <a:pt x="188356" y="249238"/>
                  </a:cubicBezTo>
                  <a:cubicBezTo>
                    <a:pt x="188356" y="249238"/>
                    <a:pt x="188356" y="249238"/>
                    <a:pt x="149784" y="249238"/>
                  </a:cubicBezTo>
                  <a:cubicBezTo>
                    <a:pt x="147123" y="249238"/>
                    <a:pt x="144463" y="246600"/>
                    <a:pt x="144463" y="242642"/>
                  </a:cubicBezTo>
                  <a:cubicBezTo>
                    <a:pt x="144463" y="242642"/>
                    <a:pt x="144463" y="242642"/>
                    <a:pt x="144463" y="160852"/>
                  </a:cubicBezTo>
                  <a:cubicBezTo>
                    <a:pt x="144463" y="158214"/>
                    <a:pt x="147123" y="155575"/>
                    <a:pt x="149784" y="155575"/>
                  </a:cubicBezTo>
                  <a:close/>
                  <a:moveTo>
                    <a:pt x="60637" y="150813"/>
                  </a:moveTo>
                  <a:cubicBezTo>
                    <a:pt x="60637" y="150813"/>
                    <a:pt x="60637" y="150813"/>
                    <a:pt x="123259" y="150813"/>
                  </a:cubicBezTo>
                  <a:cubicBezTo>
                    <a:pt x="127256" y="150813"/>
                    <a:pt x="128588" y="153283"/>
                    <a:pt x="128588" y="156987"/>
                  </a:cubicBezTo>
                  <a:cubicBezTo>
                    <a:pt x="128588" y="159457"/>
                    <a:pt x="127256" y="161926"/>
                    <a:pt x="123259" y="161926"/>
                  </a:cubicBezTo>
                  <a:cubicBezTo>
                    <a:pt x="123259" y="161926"/>
                    <a:pt x="123259" y="161926"/>
                    <a:pt x="60637" y="161926"/>
                  </a:cubicBezTo>
                  <a:cubicBezTo>
                    <a:pt x="56640" y="161926"/>
                    <a:pt x="53975" y="159457"/>
                    <a:pt x="53975" y="156987"/>
                  </a:cubicBezTo>
                  <a:cubicBezTo>
                    <a:pt x="53975" y="153283"/>
                    <a:pt x="56640" y="150813"/>
                    <a:pt x="60637" y="150813"/>
                  </a:cubicBezTo>
                  <a:close/>
                  <a:moveTo>
                    <a:pt x="59267" y="128588"/>
                  </a:moveTo>
                  <a:cubicBezTo>
                    <a:pt x="59267" y="128588"/>
                    <a:pt x="59267" y="128588"/>
                    <a:pt x="191559" y="128588"/>
                  </a:cubicBezTo>
                  <a:cubicBezTo>
                    <a:pt x="194204" y="128588"/>
                    <a:pt x="196850" y="131058"/>
                    <a:pt x="196850" y="133527"/>
                  </a:cubicBezTo>
                  <a:cubicBezTo>
                    <a:pt x="196850" y="137232"/>
                    <a:pt x="194204" y="139701"/>
                    <a:pt x="191559" y="139701"/>
                  </a:cubicBezTo>
                  <a:cubicBezTo>
                    <a:pt x="191559" y="139701"/>
                    <a:pt x="191559" y="139701"/>
                    <a:pt x="59267" y="139701"/>
                  </a:cubicBezTo>
                  <a:cubicBezTo>
                    <a:pt x="56621" y="139701"/>
                    <a:pt x="53975" y="137232"/>
                    <a:pt x="53975" y="133527"/>
                  </a:cubicBezTo>
                  <a:cubicBezTo>
                    <a:pt x="53975" y="131058"/>
                    <a:pt x="56621" y="128588"/>
                    <a:pt x="59267" y="128588"/>
                  </a:cubicBezTo>
                  <a:close/>
                  <a:moveTo>
                    <a:pt x="127568" y="106363"/>
                  </a:moveTo>
                  <a:cubicBezTo>
                    <a:pt x="127568" y="106363"/>
                    <a:pt x="127568" y="106363"/>
                    <a:pt x="191522" y="106363"/>
                  </a:cubicBezTo>
                  <a:cubicBezTo>
                    <a:pt x="194186" y="106363"/>
                    <a:pt x="196851" y="108744"/>
                    <a:pt x="196851" y="111125"/>
                  </a:cubicBezTo>
                  <a:cubicBezTo>
                    <a:pt x="196851" y="114697"/>
                    <a:pt x="194186" y="115888"/>
                    <a:pt x="191522" y="115888"/>
                  </a:cubicBezTo>
                  <a:cubicBezTo>
                    <a:pt x="191522" y="115888"/>
                    <a:pt x="191522" y="115888"/>
                    <a:pt x="127568" y="115888"/>
                  </a:cubicBezTo>
                  <a:cubicBezTo>
                    <a:pt x="124903" y="115888"/>
                    <a:pt x="122238" y="114697"/>
                    <a:pt x="122238" y="111125"/>
                  </a:cubicBezTo>
                  <a:cubicBezTo>
                    <a:pt x="122238" y="108744"/>
                    <a:pt x="124903" y="106363"/>
                    <a:pt x="127568" y="106363"/>
                  </a:cubicBezTo>
                  <a:close/>
                  <a:moveTo>
                    <a:pt x="127568" y="84138"/>
                  </a:moveTo>
                  <a:cubicBezTo>
                    <a:pt x="127568" y="84138"/>
                    <a:pt x="127568" y="84138"/>
                    <a:pt x="191522" y="84138"/>
                  </a:cubicBezTo>
                  <a:cubicBezTo>
                    <a:pt x="194186" y="84138"/>
                    <a:pt x="196851" y="86519"/>
                    <a:pt x="196851" y="88900"/>
                  </a:cubicBezTo>
                  <a:cubicBezTo>
                    <a:pt x="196851" y="91282"/>
                    <a:pt x="194186" y="93663"/>
                    <a:pt x="191522" y="93663"/>
                  </a:cubicBezTo>
                  <a:cubicBezTo>
                    <a:pt x="191522" y="93663"/>
                    <a:pt x="191522" y="93663"/>
                    <a:pt x="127568" y="93663"/>
                  </a:cubicBezTo>
                  <a:cubicBezTo>
                    <a:pt x="124903" y="93663"/>
                    <a:pt x="122238" y="91282"/>
                    <a:pt x="122238" y="88900"/>
                  </a:cubicBezTo>
                  <a:cubicBezTo>
                    <a:pt x="122238" y="86519"/>
                    <a:pt x="124903" y="84138"/>
                    <a:pt x="127568" y="84138"/>
                  </a:cubicBezTo>
                  <a:close/>
                  <a:moveTo>
                    <a:pt x="64136" y="65088"/>
                  </a:moveTo>
                  <a:cubicBezTo>
                    <a:pt x="64136" y="65088"/>
                    <a:pt x="64136" y="65088"/>
                    <a:pt x="107316" y="65088"/>
                  </a:cubicBezTo>
                  <a:cubicBezTo>
                    <a:pt x="110014" y="65088"/>
                    <a:pt x="112713" y="67734"/>
                    <a:pt x="112713" y="71702"/>
                  </a:cubicBezTo>
                  <a:cubicBezTo>
                    <a:pt x="112713" y="71702"/>
                    <a:pt x="112713" y="71702"/>
                    <a:pt x="112713" y="106098"/>
                  </a:cubicBezTo>
                  <a:cubicBezTo>
                    <a:pt x="112713" y="110067"/>
                    <a:pt x="110014" y="112713"/>
                    <a:pt x="107316" y="112713"/>
                  </a:cubicBezTo>
                  <a:cubicBezTo>
                    <a:pt x="107316" y="112713"/>
                    <a:pt x="107316" y="112713"/>
                    <a:pt x="64136" y="112713"/>
                  </a:cubicBezTo>
                  <a:cubicBezTo>
                    <a:pt x="61437" y="112713"/>
                    <a:pt x="58738" y="110067"/>
                    <a:pt x="58738" y="106098"/>
                  </a:cubicBezTo>
                  <a:cubicBezTo>
                    <a:pt x="58738" y="106098"/>
                    <a:pt x="58738" y="106098"/>
                    <a:pt x="58738" y="71702"/>
                  </a:cubicBezTo>
                  <a:cubicBezTo>
                    <a:pt x="58738" y="67734"/>
                    <a:pt x="61437" y="65088"/>
                    <a:pt x="64136" y="65088"/>
                  </a:cubicBezTo>
                  <a:close/>
                  <a:moveTo>
                    <a:pt x="127568" y="60325"/>
                  </a:moveTo>
                  <a:cubicBezTo>
                    <a:pt x="127568" y="60325"/>
                    <a:pt x="127568" y="60325"/>
                    <a:pt x="191522" y="60325"/>
                  </a:cubicBezTo>
                  <a:cubicBezTo>
                    <a:pt x="194186" y="60325"/>
                    <a:pt x="196851" y="62794"/>
                    <a:pt x="196851" y="66499"/>
                  </a:cubicBezTo>
                  <a:cubicBezTo>
                    <a:pt x="196851" y="68968"/>
                    <a:pt x="194186" y="71438"/>
                    <a:pt x="191522" y="71438"/>
                  </a:cubicBezTo>
                  <a:cubicBezTo>
                    <a:pt x="191522" y="71438"/>
                    <a:pt x="191522" y="71438"/>
                    <a:pt x="127568" y="71438"/>
                  </a:cubicBezTo>
                  <a:cubicBezTo>
                    <a:pt x="124903" y="71438"/>
                    <a:pt x="122238" y="68968"/>
                    <a:pt x="122238" y="66499"/>
                  </a:cubicBezTo>
                  <a:cubicBezTo>
                    <a:pt x="122238" y="62794"/>
                    <a:pt x="124903" y="60325"/>
                    <a:pt x="127568" y="60325"/>
                  </a:cubicBezTo>
                  <a:close/>
                  <a:moveTo>
                    <a:pt x="42572" y="34925"/>
                  </a:moveTo>
                  <a:cubicBezTo>
                    <a:pt x="37295" y="34925"/>
                    <a:pt x="33338" y="38868"/>
                    <a:pt x="33338" y="44126"/>
                  </a:cubicBezTo>
                  <a:lnTo>
                    <a:pt x="33338" y="279400"/>
                  </a:lnTo>
                  <a:cubicBezTo>
                    <a:pt x="33338" y="279400"/>
                    <a:pt x="33338" y="279400"/>
                    <a:pt x="220663" y="279400"/>
                  </a:cubicBezTo>
                  <a:cubicBezTo>
                    <a:pt x="220663" y="279400"/>
                    <a:pt x="220663" y="279400"/>
                    <a:pt x="220663" y="44126"/>
                  </a:cubicBezTo>
                  <a:cubicBezTo>
                    <a:pt x="220663" y="38868"/>
                    <a:pt x="216706" y="34925"/>
                    <a:pt x="211429" y="34925"/>
                  </a:cubicBezTo>
                  <a:cubicBezTo>
                    <a:pt x="211429" y="34925"/>
                    <a:pt x="211429" y="34925"/>
                    <a:pt x="42572" y="34925"/>
                  </a:cubicBezTo>
                  <a:close/>
                  <a:moveTo>
                    <a:pt x="42069" y="0"/>
                  </a:moveTo>
                  <a:cubicBezTo>
                    <a:pt x="42069" y="0"/>
                    <a:pt x="42069" y="0"/>
                    <a:pt x="210344" y="0"/>
                  </a:cubicBezTo>
                  <a:cubicBezTo>
                    <a:pt x="234008" y="0"/>
                    <a:pt x="252413" y="19813"/>
                    <a:pt x="252413" y="43588"/>
                  </a:cubicBezTo>
                  <a:cubicBezTo>
                    <a:pt x="252413" y="43588"/>
                    <a:pt x="252413" y="43588"/>
                    <a:pt x="252413" y="294550"/>
                  </a:cubicBezTo>
                  <a:cubicBezTo>
                    <a:pt x="252413" y="318325"/>
                    <a:pt x="234008" y="338138"/>
                    <a:pt x="210344" y="338138"/>
                  </a:cubicBezTo>
                  <a:cubicBezTo>
                    <a:pt x="210344" y="338138"/>
                    <a:pt x="210344" y="338138"/>
                    <a:pt x="42069" y="338138"/>
                  </a:cubicBezTo>
                  <a:cubicBezTo>
                    <a:pt x="18405" y="338138"/>
                    <a:pt x="0" y="318325"/>
                    <a:pt x="0" y="294550"/>
                  </a:cubicBezTo>
                  <a:cubicBezTo>
                    <a:pt x="0" y="294550"/>
                    <a:pt x="0" y="294550"/>
                    <a:pt x="0" y="43588"/>
                  </a:cubicBezTo>
                  <a:cubicBezTo>
                    <a:pt x="0" y="19813"/>
                    <a:pt x="18405" y="0"/>
                    <a:pt x="4206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6" name="任意多边形: 形状 18" title="xKpUrv6ycS"/>
            <p:cNvSpPr>
              <a:spLocks noChangeAspect="1"/>
            </p:cNvSpPr>
            <p:nvPr/>
          </p:nvSpPr>
          <p:spPr bwMode="auto">
            <a:xfrm>
              <a:off x="5764216" y="1943486"/>
              <a:ext cx="686402" cy="670769"/>
            </a:xfrm>
            <a:custGeom>
              <a:avLst/>
              <a:gdLst>
                <a:gd name="T0" fmla="*/ 3488 w 10975"/>
                <a:gd name="T1" fmla="*/ 4053 h 10724"/>
                <a:gd name="T2" fmla="*/ 5813 w 10975"/>
                <a:gd name="T3" fmla="*/ 4053 h 10724"/>
                <a:gd name="T4" fmla="*/ 4650 w 10975"/>
                <a:gd name="T5" fmla="*/ 3459 h 10724"/>
                <a:gd name="T6" fmla="*/ 4650 w 10975"/>
                <a:gd name="T7" fmla="*/ 4646 h 10724"/>
                <a:gd name="T8" fmla="*/ 4650 w 10975"/>
                <a:gd name="T9" fmla="*/ 3459 h 10724"/>
                <a:gd name="T10" fmla="*/ 3488 w 10975"/>
                <a:gd name="T11" fmla="*/ 6959 h 10724"/>
                <a:gd name="T12" fmla="*/ 5813 w 10975"/>
                <a:gd name="T13" fmla="*/ 6959 h 10724"/>
                <a:gd name="T14" fmla="*/ 4650 w 10975"/>
                <a:gd name="T15" fmla="*/ 6365 h 10724"/>
                <a:gd name="T16" fmla="*/ 4650 w 10975"/>
                <a:gd name="T17" fmla="*/ 7553 h 10724"/>
                <a:gd name="T18" fmla="*/ 4650 w 10975"/>
                <a:gd name="T19" fmla="*/ 6365 h 10724"/>
                <a:gd name="T20" fmla="*/ 6014 w 10975"/>
                <a:gd name="T21" fmla="*/ 5361 h 10724"/>
                <a:gd name="T22" fmla="*/ 8339 w 10975"/>
                <a:gd name="T23" fmla="*/ 5361 h 10724"/>
                <a:gd name="T24" fmla="*/ 7176 w 10975"/>
                <a:gd name="T25" fmla="*/ 4767 h 10724"/>
                <a:gd name="T26" fmla="*/ 7176 w 10975"/>
                <a:gd name="T27" fmla="*/ 5955 h 10724"/>
                <a:gd name="T28" fmla="*/ 7176 w 10975"/>
                <a:gd name="T29" fmla="*/ 4767 h 10724"/>
                <a:gd name="T30" fmla="*/ 6391 w 10975"/>
                <a:gd name="T31" fmla="*/ 9914 h 10724"/>
                <a:gd name="T32" fmla="*/ 4597 w 10975"/>
                <a:gd name="T33" fmla="*/ 9944 h 10724"/>
                <a:gd name="T34" fmla="*/ 3371 w 10975"/>
                <a:gd name="T35" fmla="*/ 10724 h 10724"/>
                <a:gd name="T36" fmla="*/ 2219 w 10975"/>
                <a:gd name="T37" fmla="*/ 8659 h 10724"/>
                <a:gd name="T38" fmla="*/ 1354 w 10975"/>
                <a:gd name="T39" fmla="*/ 7510 h 10724"/>
                <a:gd name="T40" fmla="*/ 1034 w 10975"/>
                <a:gd name="T41" fmla="*/ 4839 h 10724"/>
                <a:gd name="T42" fmla="*/ 651 w 10975"/>
                <a:gd name="T43" fmla="*/ 3077 h 10724"/>
                <a:gd name="T44" fmla="*/ 2796 w 10975"/>
                <a:gd name="T45" fmla="*/ 1980 h 10724"/>
                <a:gd name="T46" fmla="*/ 5421 w 10975"/>
                <a:gd name="T47" fmla="*/ 0 h 10724"/>
                <a:gd name="T48" fmla="*/ 7960 w 10975"/>
                <a:gd name="T49" fmla="*/ 1916 h 10724"/>
                <a:gd name="T50" fmla="*/ 10010 w 10975"/>
                <a:gd name="T51" fmla="*/ 3077 h 10724"/>
                <a:gd name="T52" fmla="*/ 9806 w 10975"/>
                <a:gd name="T53" fmla="*/ 4813 h 10724"/>
                <a:gd name="T54" fmla="*/ 9621 w 10975"/>
                <a:gd name="T55" fmla="*/ 7507 h 10724"/>
                <a:gd name="T56" fmla="*/ 8716 w 10975"/>
                <a:gd name="T57" fmla="*/ 8560 h 10724"/>
                <a:gd name="T58" fmla="*/ 7631 w 10975"/>
                <a:gd name="T59" fmla="*/ 10724 h 10724"/>
                <a:gd name="T60" fmla="*/ 6860 w 10975"/>
                <a:gd name="T61" fmla="*/ 9520 h 10724"/>
                <a:gd name="T62" fmla="*/ 8418 w 10975"/>
                <a:gd name="T63" fmla="*/ 9370 h 10724"/>
                <a:gd name="T64" fmla="*/ 7905 w 10975"/>
                <a:gd name="T65" fmla="*/ 8570 h 10724"/>
                <a:gd name="T66" fmla="*/ 9009 w 10975"/>
                <a:gd name="T67" fmla="*/ 7056 h 10724"/>
                <a:gd name="T68" fmla="*/ 9364 w 10975"/>
                <a:gd name="T69" fmla="*/ 6896 h 10724"/>
                <a:gd name="T70" fmla="*/ 10408 w 10975"/>
                <a:gd name="T71" fmla="*/ 6154 h 10724"/>
                <a:gd name="T72" fmla="*/ 9575 w 10975"/>
                <a:gd name="T73" fmla="*/ 5369 h 10724"/>
                <a:gd name="T74" fmla="*/ 9276 w 10975"/>
                <a:gd name="T75" fmla="*/ 5118 h 10724"/>
                <a:gd name="T76" fmla="*/ 8911 w 10975"/>
                <a:gd name="T77" fmla="*/ 3854 h 10724"/>
                <a:gd name="T78" fmla="*/ 9441 w 10975"/>
                <a:gd name="T79" fmla="*/ 3075 h 10724"/>
                <a:gd name="T80" fmla="*/ 8143 w 10975"/>
                <a:gd name="T81" fmla="*/ 2480 h 10724"/>
                <a:gd name="T82" fmla="*/ 7784 w 10975"/>
                <a:gd name="T83" fmla="*/ 2490 h 10724"/>
                <a:gd name="T84" fmla="*/ 6150 w 10975"/>
                <a:gd name="T85" fmla="*/ 1748 h 10724"/>
                <a:gd name="T86" fmla="*/ 6208 w 10975"/>
                <a:gd name="T87" fmla="*/ 1351 h 10724"/>
                <a:gd name="T88" fmla="*/ 4635 w 10975"/>
                <a:gd name="T89" fmla="*/ 1351 h 10724"/>
                <a:gd name="T90" fmla="*/ 4693 w 10975"/>
                <a:gd name="T91" fmla="*/ 1748 h 10724"/>
                <a:gd name="T92" fmla="*/ 2965 w 10975"/>
                <a:gd name="T93" fmla="*/ 2564 h 10724"/>
                <a:gd name="T94" fmla="*/ 2579 w 10975"/>
                <a:gd name="T95" fmla="*/ 2539 h 10724"/>
                <a:gd name="T96" fmla="*/ 1219 w 10975"/>
                <a:gd name="T97" fmla="*/ 3076 h 10724"/>
                <a:gd name="T98" fmla="*/ 1906 w 10975"/>
                <a:gd name="T99" fmla="*/ 3900 h 10724"/>
                <a:gd name="T100" fmla="*/ 1566 w 10975"/>
                <a:gd name="T101" fmla="*/ 5118 h 10724"/>
                <a:gd name="T102" fmla="*/ 1301 w 10975"/>
                <a:gd name="T103" fmla="*/ 5369 h 10724"/>
                <a:gd name="T104" fmla="*/ 1351 w 10975"/>
                <a:gd name="T105" fmla="*/ 6939 h 10724"/>
                <a:gd name="T106" fmla="*/ 1755 w 10975"/>
                <a:gd name="T107" fmla="*/ 6869 h 10724"/>
                <a:gd name="T108" fmla="*/ 2789 w 10975"/>
                <a:gd name="T109" fmla="*/ 8421 h 10724"/>
                <a:gd name="T110" fmla="*/ 2801 w 10975"/>
                <a:gd name="T111" fmla="*/ 8826 h 10724"/>
                <a:gd name="T112" fmla="*/ 3370 w 10975"/>
                <a:gd name="T113" fmla="*/ 10155 h 10724"/>
                <a:gd name="T114" fmla="*/ 4200 w 10975"/>
                <a:gd name="T115" fmla="*/ 9266 h 10724"/>
                <a:gd name="T116" fmla="*/ 5420 w 10975"/>
                <a:gd name="T117" fmla="*/ 9451 h 10724"/>
                <a:gd name="T118" fmla="*/ 6801 w 10975"/>
                <a:gd name="T119" fmla="*/ 9214 h 10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975" h="10724">
                  <a:moveTo>
                    <a:pt x="4650" y="5215"/>
                  </a:moveTo>
                  <a:cubicBezTo>
                    <a:pt x="4009" y="5215"/>
                    <a:pt x="3488" y="4694"/>
                    <a:pt x="3488" y="4053"/>
                  </a:cubicBezTo>
                  <a:cubicBezTo>
                    <a:pt x="3488" y="3411"/>
                    <a:pt x="4009" y="2890"/>
                    <a:pt x="4650" y="2890"/>
                  </a:cubicBezTo>
                  <a:cubicBezTo>
                    <a:pt x="5291" y="2890"/>
                    <a:pt x="5813" y="3411"/>
                    <a:pt x="5813" y="4053"/>
                  </a:cubicBezTo>
                  <a:cubicBezTo>
                    <a:pt x="5813" y="4694"/>
                    <a:pt x="5291" y="5215"/>
                    <a:pt x="4650" y="5215"/>
                  </a:cubicBezTo>
                  <a:close/>
                  <a:moveTo>
                    <a:pt x="4650" y="3459"/>
                  </a:moveTo>
                  <a:cubicBezTo>
                    <a:pt x="4323" y="3459"/>
                    <a:pt x="4056" y="3725"/>
                    <a:pt x="4056" y="4053"/>
                  </a:cubicBezTo>
                  <a:cubicBezTo>
                    <a:pt x="4056" y="4380"/>
                    <a:pt x="4323" y="4646"/>
                    <a:pt x="4650" y="4646"/>
                  </a:cubicBezTo>
                  <a:cubicBezTo>
                    <a:pt x="4978" y="4646"/>
                    <a:pt x="5244" y="4380"/>
                    <a:pt x="5244" y="4053"/>
                  </a:cubicBezTo>
                  <a:cubicBezTo>
                    <a:pt x="5244" y="3725"/>
                    <a:pt x="4978" y="3459"/>
                    <a:pt x="4650" y="3459"/>
                  </a:cubicBezTo>
                  <a:close/>
                  <a:moveTo>
                    <a:pt x="4650" y="8121"/>
                  </a:moveTo>
                  <a:cubicBezTo>
                    <a:pt x="4009" y="8121"/>
                    <a:pt x="3488" y="7600"/>
                    <a:pt x="3488" y="6959"/>
                  </a:cubicBezTo>
                  <a:cubicBezTo>
                    <a:pt x="3488" y="6318"/>
                    <a:pt x="4009" y="5796"/>
                    <a:pt x="4650" y="5796"/>
                  </a:cubicBezTo>
                  <a:cubicBezTo>
                    <a:pt x="5291" y="5796"/>
                    <a:pt x="5813" y="6318"/>
                    <a:pt x="5813" y="6959"/>
                  </a:cubicBezTo>
                  <a:cubicBezTo>
                    <a:pt x="5813" y="7600"/>
                    <a:pt x="5291" y="8121"/>
                    <a:pt x="4650" y="8121"/>
                  </a:cubicBezTo>
                  <a:close/>
                  <a:moveTo>
                    <a:pt x="4650" y="6365"/>
                  </a:moveTo>
                  <a:cubicBezTo>
                    <a:pt x="4323" y="6365"/>
                    <a:pt x="4056" y="6631"/>
                    <a:pt x="4056" y="6959"/>
                  </a:cubicBezTo>
                  <a:cubicBezTo>
                    <a:pt x="4056" y="7286"/>
                    <a:pt x="4323" y="7553"/>
                    <a:pt x="4650" y="7553"/>
                  </a:cubicBezTo>
                  <a:cubicBezTo>
                    <a:pt x="4978" y="7553"/>
                    <a:pt x="5244" y="7286"/>
                    <a:pt x="5244" y="6959"/>
                  </a:cubicBezTo>
                  <a:cubicBezTo>
                    <a:pt x="5244" y="6633"/>
                    <a:pt x="4978" y="6365"/>
                    <a:pt x="4650" y="6365"/>
                  </a:cubicBezTo>
                  <a:close/>
                  <a:moveTo>
                    <a:pt x="7176" y="6524"/>
                  </a:moveTo>
                  <a:cubicBezTo>
                    <a:pt x="6535" y="6524"/>
                    <a:pt x="6014" y="6002"/>
                    <a:pt x="6014" y="5361"/>
                  </a:cubicBezTo>
                  <a:cubicBezTo>
                    <a:pt x="6014" y="4720"/>
                    <a:pt x="6535" y="4199"/>
                    <a:pt x="7176" y="4199"/>
                  </a:cubicBezTo>
                  <a:cubicBezTo>
                    <a:pt x="7818" y="4199"/>
                    <a:pt x="8339" y="4720"/>
                    <a:pt x="8339" y="5361"/>
                  </a:cubicBezTo>
                  <a:cubicBezTo>
                    <a:pt x="8339" y="6002"/>
                    <a:pt x="7818" y="6524"/>
                    <a:pt x="7176" y="6524"/>
                  </a:cubicBezTo>
                  <a:close/>
                  <a:moveTo>
                    <a:pt x="7176" y="4767"/>
                  </a:moveTo>
                  <a:cubicBezTo>
                    <a:pt x="6849" y="4767"/>
                    <a:pt x="6583" y="5034"/>
                    <a:pt x="6583" y="5361"/>
                  </a:cubicBezTo>
                  <a:cubicBezTo>
                    <a:pt x="6583" y="5689"/>
                    <a:pt x="6849" y="5955"/>
                    <a:pt x="7176" y="5955"/>
                  </a:cubicBezTo>
                  <a:cubicBezTo>
                    <a:pt x="7504" y="5955"/>
                    <a:pt x="7770" y="5689"/>
                    <a:pt x="7770" y="5361"/>
                  </a:cubicBezTo>
                  <a:cubicBezTo>
                    <a:pt x="7770" y="5034"/>
                    <a:pt x="7504" y="4767"/>
                    <a:pt x="7176" y="4767"/>
                  </a:cubicBezTo>
                  <a:close/>
                  <a:moveTo>
                    <a:pt x="7631" y="10724"/>
                  </a:moveTo>
                  <a:cubicBezTo>
                    <a:pt x="7086" y="10724"/>
                    <a:pt x="6604" y="10396"/>
                    <a:pt x="6391" y="9914"/>
                  </a:cubicBezTo>
                  <a:cubicBezTo>
                    <a:pt x="6074" y="9984"/>
                    <a:pt x="5750" y="10020"/>
                    <a:pt x="5422" y="10020"/>
                  </a:cubicBezTo>
                  <a:cubicBezTo>
                    <a:pt x="5145" y="10020"/>
                    <a:pt x="4869" y="9994"/>
                    <a:pt x="4597" y="9944"/>
                  </a:cubicBezTo>
                  <a:cubicBezTo>
                    <a:pt x="4510" y="10130"/>
                    <a:pt x="4381" y="10295"/>
                    <a:pt x="4219" y="10425"/>
                  </a:cubicBezTo>
                  <a:cubicBezTo>
                    <a:pt x="3980" y="10618"/>
                    <a:pt x="3679" y="10724"/>
                    <a:pt x="3371" y="10724"/>
                  </a:cubicBezTo>
                  <a:cubicBezTo>
                    <a:pt x="2625" y="10724"/>
                    <a:pt x="2017" y="10116"/>
                    <a:pt x="2017" y="9370"/>
                  </a:cubicBezTo>
                  <a:cubicBezTo>
                    <a:pt x="2017" y="9116"/>
                    <a:pt x="2087" y="8871"/>
                    <a:pt x="2219" y="8659"/>
                  </a:cubicBezTo>
                  <a:cubicBezTo>
                    <a:pt x="1890" y="8319"/>
                    <a:pt x="1621" y="7933"/>
                    <a:pt x="1416" y="7509"/>
                  </a:cubicBezTo>
                  <a:cubicBezTo>
                    <a:pt x="1395" y="7510"/>
                    <a:pt x="1375" y="7510"/>
                    <a:pt x="1354" y="7510"/>
                  </a:cubicBezTo>
                  <a:cubicBezTo>
                    <a:pt x="608" y="7509"/>
                    <a:pt x="0" y="6901"/>
                    <a:pt x="0" y="6155"/>
                  </a:cubicBezTo>
                  <a:cubicBezTo>
                    <a:pt x="0" y="5522"/>
                    <a:pt x="439" y="4984"/>
                    <a:pt x="1034" y="4839"/>
                  </a:cubicBezTo>
                  <a:cubicBezTo>
                    <a:pt x="1071" y="4610"/>
                    <a:pt x="1128" y="4385"/>
                    <a:pt x="1200" y="4165"/>
                  </a:cubicBezTo>
                  <a:cubicBezTo>
                    <a:pt x="860" y="3913"/>
                    <a:pt x="651" y="3509"/>
                    <a:pt x="651" y="3077"/>
                  </a:cubicBezTo>
                  <a:cubicBezTo>
                    <a:pt x="651" y="2331"/>
                    <a:pt x="1259" y="1724"/>
                    <a:pt x="2005" y="1724"/>
                  </a:cubicBezTo>
                  <a:cubicBezTo>
                    <a:pt x="2290" y="1724"/>
                    <a:pt x="2567" y="1815"/>
                    <a:pt x="2796" y="1980"/>
                  </a:cubicBezTo>
                  <a:cubicBezTo>
                    <a:pt x="3185" y="1695"/>
                    <a:pt x="3610" y="1479"/>
                    <a:pt x="4068" y="1332"/>
                  </a:cubicBezTo>
                  <a:cubicBezTo>
                    <a:pt x="4079" y="596"/>
                    <a:pt x="4683" y="0"/>
                    <a:pt x="5421" y="0"/>
                  </a:cubicBezTo>
                  <a:cubicBezTo>
                    <a:pt x="6160" y="0"/>
                    <a:pt x="6765" y="595"/>
                    <a:pt x="6776" y="1333"/>
                  </a:cubicBezTo>
                  <a:cubicBezTo>
                    <a:pt x="7198" y="1466"/>
                    <a:pt x="7595" y="1663"/>
                    <a:pt x="7960" y="1916"/>
                  </a:cubicBezTo>
                  <a:cubicBezTo>
                    <a:pt x="8169" y="1791"/>
                    <a:pt x="8410" y="1724"/>
                    <a:pt x="8656" y="1724"/>
                  </a:cubicBezTo>
                  <a:cubicBezTo>
                    <a:pt x="9403" y="1724"/>
                    <a:pt x="10010" y="2331"/>
                    <a:pt x="10010" y="3077"/>
                  </a:cubicBezTo>
                  <a:cubicBezTo>
                    <a:pt x="10010" y="3445"/>
                    <a:pt x="9861" y="3792"/>
                    <a:pt x="9603" y="4045"/>
                  </a:cubicBezTo>
                  <a:cubicBezTo>
                    <a:pt x="9694" y="4294"/>
                    <a:pt x="9761" y="4551"/>
                    <a:pt x="9806" y="4813"/>
                  </a:cubicBezTo>
                  <a:cubicBezTo>
                    <a:pt x="10465" y="4904"/>
                    <a:pt x="10975" y="5470"/>
                    <a:pt x="10975" y="6154"/>
                  </a:cubicBezTo>
                  <a:cubicBezTo>
                    <a:pt x="10975" y="6900"/>
                    <a:pt x="10368" y="7507"/>
                    <a:pt x="9621" y="7507"/>
                  </a:cubicBezTo>
                  <a:cubicBezTo>
                    <a:pt x="9559" y="7507"/>
                    <a:pt x="9496" y="7504"/>
                    <a:pt x="9434" y="7495"/>
                  </a:cubicBezTo>
                  <a:cubicBezTo>
                    <a:pt x="9248" y="7884"/>
                    <a:pt x="9008" y="8240"/>
                    <a:pt x="8716" y="8560"/>
                  </a:cubicBezTo>
                  <a:cubicBezTo>
                    <a:pt x="8889" y="8791"/>
                    <a:pt x="8985" y="9075"/>
                    <a:pt x="8985" y="9369"/>
                  </a:cubicBezTo>
                  <a:cubicBezTo>
                    <a:pt x="8985" y="10116"/>
                    <a:pt x="8378" y="10724"/>
                    <a:pt x="7631" y="10724"/>
                  </a:cubicBezTo>
                  <a:close/>
                  <a:moveTo>
                    <a:pt x="6801" y="9214"/>
                  </a:moveTo>
                  <a:lnTo>
                    <a:pt x="6860" y="9520"/>
                  </a:lnTo>
                  <a:cubicBezTo>
                    <a:pt x="6931" y="9889"/>
                    <a:pt x="7255" y="10156"/>
                    <a:pt x="7631" y="10156"/>
                  </a:cubicBezTo>
                  <a:cubicBezTo>
                    <a:pt x="8065" y="10156"/>
                    <a:pt x="8418" y="9804"/>
                    <a:pt x="8418" y="9370"/>
                  </a:cubicBezTo>
                  <a:cubicBezTo>
                    <a:pt x="8418" y="9140"/>
                    <a:pt x="8318" y="8923"/>
                    <a:pt x="8143" y="8773"/>
                  </a:cubicBezTo>
                  <a:lnTo>
                    <a:pt x="7905" y="8570"/>
                  </a:lnTo>
                  <a:lnTo>
                    <a:pt x="8129" y="8353"/>
                  </a:lnTo>
                  <a:cubicBezTo>
                    <a:pt x="8510" y="7981"/>
                    <a:pt x="8806" y="7546"/>
                    <a:pt x="9009" y="7056"/>
                  </a:cubicBezTo>
                  <a:lnTo>
                    <a:pt x="9111" y="6809"/>
                  </a:lnTo>
                  <a:lnTo>
                    <a:pt x="9364" y="6896"/>
                  </a:lnTo>
                  <a:cubicBezTo>
                    <a:pt x="9446" y="6925"/>
                    <a:pt x="9534" y="6940"/>
                    <a:pt x="9621" y="6940"/>
                  </a:cubicBezTo>
                  <a:cubicBezTo>
                    <a:pt x="10055" y="6940"/>
                    <a:pt x="10408" y="6588"/>
                    <a:pt x="10408" y="6154"/>
                  </a:cubicBezTo>
                  <a:cubicBezTo>
                    <a:pt x="10408" y="5720"/>
                    <a:pt x="10055" y="5368"/>
                    <a:pt x="9621" y="5368"/>
                  </a:cubicBezTo>
                  <a:cubicBezTo>
                    <a:pt x="9608" y="5368"/>
                    <a:pt x="9593" y="5368"/>
                    <a:pt x="9575" y="5369"/>
                  </a:cubicBezTo>
                  <a:lnTo>
                    <a:pt x="9308" y="5384"/>
                  </a:lnTo>
                  <a:lnTo>
                    <a:pt x="9276" y="5118"/>
                  </a:lnTo>
                  <a:cubicBezTo>
                    <a:pt x="9234" y="4755"/>
                    <a:pt x="9141" y="4401"/>
                    <a:pt x="9001" y="4066"/>
                  </a:cubicBezTo>
                  <a:lnTo>
                    <a:pt x="8911" y="3854"/>
                  </a:lnTo>
                  <a:lnTo>
                    <a:pt x="9101" y="3723"/>
                  </a:lnTo>
                  <a:cubicBezTo>
                    <a:pt x="9314" y="3575"/>
                    <a:pt x="9441" y="3334"/>
                    <a:pt x="9441" y="3075"/>
                  </a:cubicBezTo>
                  <a:cubicBezTo>
                    <a:pt x="9441" y="2641"/>
                    <a:pt x="9089" y="2289"/>
                    <a:pt x="8655" y="2289"/>
                  </a:cubicBezTo>
                  <a:cubicBezTo>
                    <a:pt x="8468" y="2289"/>
                    <a:pt x="8285" y="2356"/>
                    <a:pt x="8143" y="2480"/>
                  </a:cubicBezTo>
                  <a:lnTo>
                    <a:pt x="7968" y="2631"/>
                  </a:lnTo>
                  <a:lnTo>
                    <a:pt x="7784" y="2490"/>
                  </a:lnTo>
                  <a:cubicBezTo>
                    <a:pt x="7370" y="2173"/>
                    <a:pt x="6905" y="1944"/>
                    <a:pt x="6404" y="1814"/>
                  </a:cubicBezTo>
                  <a:lnTo>
                    <a:pt x="6150" y="1748"/>
                  </a:lnTo>
                  <a:lnTo>
                    <a:pt x="6195" y="1489"/>
                  </a:lnTo>
                  <a:cubicBezTo>
                    <a:pt x="6204" y="1443"/>
                    <a:pt x="6208" y="1396"/>
                    <a:pt x="6208" y="1351"/>
                  </a:cubicBezTo>
                  <a:cubicBezTo>
                    <a:pt x="6208" y="918"/>
                    <a:pt x="5855" y="565"/>
                    <a:pt x="5421" y="565"/>
                  </a:cubicBezTo>
                  <a:cubicBezTo>
                    <a:pt x="4988" y="565"/>
                    <a:pt x="4635" y="918"/>
                    <a:pt x="4635" y="1351"/>
                  </a:cubicBezTo>
                  <a:cubicBezTo>
                    <a:pt x="4635" y="1396"/>
                    <a:pt x="4639" y="1443"/>
                    <a:pt x="4648" y="1489"/>
                  </a:cubicBezTo>
                  <a:lnTo>
                    <a:pt x="4693" y="1748"/>
                  </a:lnTo>
                  <a:lnTo>
                    <a:pt x="4439" y="1814"/>
                  </a:lnTo>
                  <a:cubicBezTo>
                    <a:pt x="3896" y="1955"/>
                    <a:pt x="3401" y="2208"/>
                    <a:pt x="2965" y="2564"/>
                  </a:cubicBezTo>
                  <a:lnTo>
                    <a:pt x="2760" y="2733"/>
                  </a:lnTo>
                  <a:lnTo>
                    <a:pt x="2579" y="2539"/>
                  </a:lnTo>
                  <a:cubicBezTo>
                    <a:pt x="2429" y="2379"/>
                    <a:pt x="2225" y="2290"/>
                    <a:pt x="2005" y="2290"/>
                  </a:cubicBezTo>
                  <a:cubicBezTo>
                    <a:pt x="1571" y="2290"/>
                    <a:pt x="1219" y="2643"/>
                    <a:pt x="1219" y="3076"/>
                  </a:cubicBezTo>
                  <a:cubicBezTo>
                    <a:pt x="1219" y="3378"/>
                    <a:pt x="1395" y="3656"/>
                    <a:pt x="1668" y="3786"/>
                  </a:cubicBezTo>
                  <a:lnTo>
                    <a:pt x="1906" y="3900"/>
                  </a:lnTo>
                  <a:lnTo>
                    <a:pt x="1809" y="4146"/>
                  </a:lnTo>
                  <a:cubicBezTo>
                    <a:pt x="1686" y="4456"/>
                    <a:pt x="1605" y="4784"/>
                    <a:pt x="1566" y="5118"/>
                  </a:cubicBezTo>
                  <a:lnTo>
                    <a:pt x="1539" y="5354"/>
                  </a:lnTo>
                  <a:lnTo>
                    <a:pt x="1301" y="5369"/>
                  </a:lnTo>
                  <a:cubicBezTo>
                    <a:pt x="889" y="5395"/>
                    <a:pt x="565" y="5739"/>
                    <a:pt x="565" y="6153"/>
                  </a:cubicBezTo>
                  <a:cubicBezTo>
                    <a:pt x="565" y="6586"/>
                    <a:pt x="917" y="6939"/>
                    <a:pt x="1351" y="6939"/>
                  </a:cubicBezTo>
                  <a:cubicBezTo>
                    <a:pt x="1409" y="6939"/>
                    <a:pt x="1466" y="6933"/>
                    <a:pt x="1524" y="6920"/>
                  </a:cubicBezTo>
                  <a:lnTo>
                    <a:pt x="1755" y="6869"/>
                  </a:lnTo>
                  <a:lnTo>
                    <a:pt x="1848" y="7086"/>
                  </a:lnTo>
                  <a:cubicBezTo>
                    <a:pt x="2060" y="7588"/>
                    <a:pt x="2386" y="8049"/>
                    <a:pt x="2789" y="8421"/>
                  </a:cubicBezTo>
                  <a:lnTo>
                    <a:pt x="3001" y="8618"/>
                  </a:lnTo>
                  <a:lnTo>
                    <a:pt x="2801" y="8826"/>
                  </a:lnTo>
                  <a:cubicBezTo>
                    <a:pt x="2661" y="8974"/>
                    <a:pt x="2584" y="9166"/>
                    <a:pt x="2584" y="9369"/>
                  </a:cubicBezTo>
                  <a:cubicBezTo>
                    <a:pt x="2584" y="9803"/>
                    <a:pt x="2936" y="10155"/>
                    <a:pt x="3370" y="10155"/>
                  </a:cubicBezTo>
                  <a:cubicBezTo>
                    <a:pt x="3738" y="10155"/>
                    <a:pt x="4053" y="9905"/>
                    <a:pt x="4135" y="9548"/>
                  </a:cubicBezTo>
                  <a:lnTo>
                    <a:pt x="4200" y="9266"/>
                  </a:lnTo>
                  <a:lnTo>
                    <a:pt x="4480" y="9336"/>
                  </a:lnTo>
                  <a:cubicBezTo>
                    <a:pt x="4786" y="9413"/>
                    <a:pt x="5103" y="9451"/>
                    <a:pt x="5420" y="9451"/>
                  </a:cubicBezTo>
                  <a:cubicBezTo>
                    <a:pt x="5786" y="9451"/>
                    <a:pt x="6150" y="9400"/>
                    <a:pt x="6499" y="9299"/>
                  </a:cubicBezTo>
                  <a:lnTo>
                    <a:pt x="6801" y="9214"/>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37" name="任意多边形: 形状 36" title="DN0G3AjvxA"/>
            <p:cNvSpPr/>
            <p:nvPr/>
          </p:nvSpPr>
          <p:spPr bwMode="auto">
            <a:xfrm>
              <a:off x="4648106" y="3512564"/>
              <a:ext cx="673606" cy="569245"/>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bg1">
                    <a:lumMod val="50000"/>
                  </a:schemeClr>
                </a:solidFill>
                <a:latin typeface="微软雅黑" panose="020B0503020204020204" charset="-122"/>
                <a:ea typeface="微软雅黑" panose="020B0503020204020204" charset="-122"/>
                <a:cs typeface="+mn-ea"/>
                <a:sym typeface="微软雅黑" panose="020B0503020204020204" charset="-122"/>
              </a:endParaRPr>
            </a:p>
          </p:txBody>
        </p:sp>
      </p:grpSp>
      <p:sp>
        <p:nvSpPr>
          <p:cNvPr id="17" name="PA-文本框 6"/>
          <p:cNvSpPr txBox="1"/>
          <p:nvPr>
            <p:custDataLst>
              <p:tags r:id="rId1"/>
            </p:custDataLst>
          </p:nvPr>
        </p:nvSpPr>
        <p:spPr>
          <a:xfrm>
            <a:off x="7077735" y="1935670"/>
            <a:ext cx="1571393"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疾病预防</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0" name="PA-文本框 6"/>
          <p:cNvSpPr txBox="1"/>
          <p:nvPr>
            <p:custDataLst>
              <p:tags r:id="rId2"/>
            </p:custDataLst>
          </p:nvPr>
        </p:nvSpPr>
        <p:spPr>
          <a:xfrm>
            <a:off x="8048303" y="4847244"/>
            <a:ext cx="1910617"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个体化诊疗</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3" name="PA-文本框 6"/>
          <p:cNvSpPr txBox="1"/>
          <p:nvPr>
            <p:custDataLst>
              <p:tags r:id="rId3"/>
            </p:custDataLst>
          </p:nvPr>
        </p:nvSpPr>
        <p:spPr>
          <a:xfrm>
            <a:off x="2231099" y="3541677"/>
            <a:ext cx="1571393" cy="461665"/>
          </a:xfrm>
          <a:prstGeom prst="rect">
            <a:avLst/>
          </a:prstGeom>
          <a:noFill/>
        </p:spPr>
        <p:txBody>
          <a:bodyPr wrap="square" rtlCol="0">
            <a:spAutoFit/>
          </a:bodyPr>
          <a:lstStyle/>
          <a:p>
            <a:pPr algn="dist" defTabSz="914400">
              <a:defRPr/>
            </a:pPr>
            <a:r>
              <a:rPr lang="zh-CN" altLang="en-US" sz="2400" b="1">
                <a:solidFill>
                  <a:srgbClr val="2D4D6A"/>
                </a:solidFill>
                <a:latin typeface="微软雅黑" panose="020B0503020204020204" charset="-122"/>
                <a:ea typeface="微软雅黑" panose="020B0503020204020204" charset="-122"/>
                <a:sym typeface="微软雅黑" panose="020B0503020204020204" charset="-122"/>
              </a:rPr>
              <a:t>早期诊断</a:t>
            </a:r>
            <a:endParaRPr lang="zh-CN" altLang="en-US" sz="2400" b="1" dirty="0">
              <a:solidFill>
                <a:srgbClr val="2D4D6A"/>
              </a:solidFill>
              <a:latin typeface="微软雅黑" panose="020B0503020204020204" charset="-122"/>
              <a:ea typeface="微软雅黑" panose="020B0503020204020204" charset="-122"/>
              <a:sym typeface="微软雅黑" panose="020B0503020204020204" charset="-122"/>
            </a:endParaRPr>
          </a:p>
        </p:txBody>
      </p:sp>
      <p:sp>
        <p:nvSpPr>
          <p:cNvPr id="28" name="矩形 27"/>
          <p:cNvSpPr/>
          <p:nvPr/>
        </p:nvSpPr>
        <p:spPr>
          <a:xfrm>
            <a:off x="3549628" y="562792"/>
            <a:ext cx="5092745" cy="523220"/>
          </a:xfrm>
          <a:prstGeom prst="rect">
            <a:avLst/>
          </a:prstGeom>
        </p:spPr>
        <p:txBody>
          <a:bodyPr wrap="square">
            <a:spAutoFit/>
          </a:bodyPr>
          <a:lstStyle/>
          <a:p>
            <a:pPr algn="dist" defTabSz="1219200">
              <a:defRPr/>
            </a:pP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发展趋势</a:t>
            </a:r>
            <a:r>
              <a:rPr lang="en-US" altLang="zh-CN"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1</a:t>
            </a:r>
            <a:r>
              <a:rPr lang="zh-CN" altLang="en-US" sz="2800" b="1">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：医学理念的转变</a:t>
            </a:r>
            <a:endParaRPr lang="zh-CN" altLang="en-US" sz="2800" b="1" dirty="0">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29" name="图文框 28"/>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a:off x="-1" y="2474259"/>
            <a:ext cx="4383742" cy="438374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grpSp>
        <p:nvGrpSpPr>
          <p:cNvPr id="28" name="组合 27"/>
          <p:cNvGrpSpPr/>
          <p:nvPr/>
        </p:nvGrpSpPr>
        <p:grpSpPr>
          <a:xfrm>
            <a:off x="5806144" y="2323418"/>
            <a:ext cx="1030619" cy="1105582"/>
            <a:chOff x="5848143" y="2313485"/>
            <a:chExt cx="2141537" cy="2297304"/>
          </a:xfrm>
        </p:grpSpPr>
        <p:sp>
          <p:nvSpPr>
            <p:cNvPr id="3" name="Oval 33"/>
            <p:cNvSpPr>
              <a:spLocks noChangeAspect="1" noChangeArrowheads="1"/>
            </p:cNvSpPr>
            <p:nvPr/>
          </p:nvSpPr>
          <p:spPr bwMode="auto">
            <a:xfrm>
              <a:off x="5930693" y="2389685"/>
              <a:ext cx="1979612" cy="1979612"/>
            </a:xfrm>
            <a:prstGeom prst="ellipse">
              <a:avLst/>
            </a:prstGeom>
            <a:solidFill>
              <a:schemeClr val="accent1"/>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5" name="椭圆 79"/>
            <p:cNvSpPr>
              <a:spLocks noChangeArrowheads="1"/>
            </p:cNvSpPr>
            <p:nvPr/>
          </p:nvSpPr>
          <p:spPr bwMode="auto">
            <a:xfrm>
              <a:off x="6635351" y="4037319"/>
              <a:ext cx="573472" cy="573470"/>
            </a:xfrm>
            <a:prstGeom prst="ellipse">
              <a:avLst/>
            </a:prstGeom>
            <a:solidFill>
              <a:schemeClr val="bg1">
                <a:lumMod val="95000"/>
              </a:schemeClr>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文本框 83"/>
            <p:cNvSpPr>
              <a:spLocks noChangeArrowheads="1"/>
            </p:cNvSpPr>
            <p:nvPr/>
          </p:nvSpPr>
          <p:spPr bwMode="auto">
            <a:xfrm>
              <a:off x="6648059" y="4051996"/>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1</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9" name="组合 93"/>
            <p:cNvGrpSpPr/>
            <p:nvPr/>
          </p:nvGrpSpPr>
          <p:grpSpPr bwMode="auto">
            <a:xfrm>
              <a:off x="6518068" y="3011985"/>
              <a:ext cx="803275" cy="735012"/>
              <a:chOff x="0" y="0"/>
              <a:chExt cx="1246187" cy="1141413"/>
            </a:xfrm>
            <a:solidFill>
              <a:schemeClr val="bg1"/>
            </a:solidFill>
          </p:grpSpPr>
          <p:sp>
            <p:nvSpPr>
              <p:cNvPr id="10" name="Freeform 47"/>
              <p:cNvSpPr>
                <a:spLocks noChangeArrowheads="1"/>
              </p:cNvSpPr>
              <p:nvPr/>
            </p:nvSpPr>
            <p:spPr bwMode="auto">
              <a:xfrm>
                <a:off x="0" y="0"/>
                <a:ext cx="889000" cy="1141413"/>
              </a:xfrm>
              <a:custGeom>
                <a:avLst/>
                <a:gdLst>
                  <a:gd name="T0" fmla="*/ 117 w 237"/>
                  <a:gd name="T1" fmla="*/ 212 h 304"/>
                  <a:gd name="T2" fmla="*/ 137 w 237"/>
                  <a:gd name="T3" fmla="*/ 210 h 304"/>
                  <a:gd name="T4" fmla="*/ 104 w 237"/>
                  <a:gd name="T5" fmla="*/ 166 h 304"/>
                  <a:gd name="T6" fmla="*/ 97 w 237"/>
                  <a:gd name="T7" fmla="*/ 164 h 304"/>
                  <a:gd name="T8" fmla="*/ 59 w 237"/>
                  <a:gd name="T9" fmla="*/ 85 h 304"/>
                  <a:gd name="T10" fmla="*/ 117 w 237"/>
                  <a:gd name="T11" fmla="*/ 44 h 304"/>
                  <a:gd name="T12" fmla="*/ 138 w 237"/>
                  <a:gd name="T13" fmla="*/ 48 h 304"/>
                  <a:gd name="T14" fmla="*/ 176 w 237"/>
                  <a:gd name="T15" fmla="*/ 127 h 304"/>
                  <a:gd name="T16" fmla="*/ 173 w 237"/>
                  <a:gd name="T17" fmla="*/ 134 h 304"/>
                  <a:gd name="T18" fmla="*/ 173 w 237"/>
                  <a:gd name="T19" fmla="*/ 134 h 304"/>
                  <a:gd name="T20" fmla="*/ 208 w 237"/>
                  <a:gd name="T21" fmla="*/ 161 h 304"/>
                  <a:gd name="T22" fmla="*/ 217 w 237"/>
                  <a:gd name="T23" fmla="*/ 141 h 304"/>
                  <a:gd name="T24" fmla="*/ 153 w 237"/>
                  <a:gd name="T25" fmla="*/ 6 h 304"/>
                  <a:gd name="T26" fmla="*/ 117 w 237"/>
                  <a:gd name="T27" fmla="*/ 0 h 304"/>
                  <a:gd name="T28" fmla="*/ 18 w 237"/>
                  <a:gd name="T29" fmla="*/ 70 h 304"/>
                  <a:gd name="T30" fmla="*/ 64 w 237"/>
                  <a:gd name="T31" fmla="*/ 198 h 304"/>
                  <a:gd name="T32" fmla="*/ 51 w 237"/>
                  <a:gd name="T33" fmla="*/ 234 h 304"/>
                  <a:gd name="T34" fmla="*/ 47 w 237"/>
                  <a:gd name="T35" fmla="*/ 225 h 304"/>
                  <a:gd name="T36" fmla="*/ 22 w 237"/>
                  <a:gd name="T37" fmla="*/ 216 h 304"/>
                  <a:gd name="T38" fmla="*/ 13 w 237"/>
                  <a:gd name="T39" fmla="*/ 241 h 304"/>
                  <a:gd name="T40" fmla="*/ 37 w 237"/>
                  <a:gd name="T41" fmla="*/ 293 h 304"/>
                  <a:gd name="T42" fmla="*/ 55 w 237"/>
                  <a:gd name="T43" fmla="*/ 304 h 304"/>
                  <a:gd name="T44" fmla="*/ 63 w 237"/>
                  <a:gd name="T45" fmla="*/ 302 h 304"/>
                  <a:gd name="T46" fmla="*/ 112 w 237"/>
                  <a:gd name="T47" fmla="*/ 279 h 304"/>
                  <a:gd name="T48" fmla="*/ 121 w 237"/>
                  <a:gd name="T49" fmla="*/ 253 h 304"/>
                  <a:gd name="T50" fmla="*/ 96 w 237"/>
                  <a:gd name="T51" fmla="*/ 244 h 304"/>
                  <a:gd name="T52" fmla="*/ 87 w 237"/>
                  <a:gd name="T53" fmla="*/ 249 h 304"/>
                  <a:gd name="T54" fmla="*/ 100 w 237"/>
                  <a:gd name="T55" fmla="*/ 210 h 304"/>
                  <a:gd name="T56" fmla="*/ 117 w 237"/>
                  <a:gd name="T57" fmla="*/ 21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7" h="304">
                    <a:moveTo>
                      <a:pt x="117" y="212"/>
                    </a:moveTo>
                    <a:cubicBezTo>
                      <a:pt x="124" y="212"/>
                      <a:pt x="131" y="211"/>
                      <a:pt x="137" y="210"/>
                    </a:cubicBezTo>
                    <a:cubicBezTo>
                      <a:pt x="123" y="198"/>
                      <a:pt x="112" y="184"/>
                      <a:pt x="104" y="166"/>
                    </a:cubicBezTo>
                    <a:cubicBezTo>
                      <a:pt x="101" y="166"/>
                      <a:pt x="99" y="165"/>
                      <a:pt x="97" y="164"/>
                    </a:cubicBezTo>
                    <a:cubicBezTo>
                      <a:pt x="64" y="153"/>
                      <a:pt x="48" y="117"/>
                      <a:pt x="59" y="85"/>
                    </a:cubicBezTo>
                    <a:cubicBezTo>
                      <a:pt x="68" y="61"/>
                      <a:pt x="91" y="44"/>
                      <a:pt x="117" y="44"/>
                    </a:cubicBezTo>
                    <a:cubicBezTo>
                      <a:pt x="124" y="44"/>
                      <a:pt x="131" y="45"/>
                      <a:pt x="138" y="48"/>
                    </a:cubicBezTo>
                    <a:cubicBezTo>
                      <a:pt x="170" y="59"/>
                      <a:pt x="187" y="95"/>
                      <a:pt x="176" y="127"/>
                    </a:cubicBezTo>
                    <a:cubicBezTo>
                      <a:pt x="175" y="129"/>
                      <a:pt x="174" y="131"/>
                      <a:pt x="173" y="134"/>
                    </a:cubicBezTo>
                    <a:cubicBezTo>
                      <a:pt x="173" y="134"/>
                      <a:pt x="173" y="134"/>
                      <a:pt x="173" y="134"/>
                    </a:cubicBezTo>
                    <a:cubicBezTo>
                      <a:pt x="179" y="149"/>
                      <a:pt x="192" y="159"/>
                      <a:pt x="208" y="161"/>
                    </a:cubicBezTo>
                    <a:cubicBezTo>
                      <a:pt x="211" y="155"/>
                      <a:pt x="215" y="148"/>
                      <a:pt x="217" y="141"/>
                    </a:cubicBezTo>
                    <a:cubicBezTo>
                      <a:pt x="237" y="86"/>
                      <a:pt x="208" y="26"/>
                      <a:pt x="153" y="6"/>
                    </a:cubicBezTo>
                    <a:cubicBezTo>
                      <a:pt x="141" y="2"/>
                      <a:pt x="129" y="0"/>
                      <a:pt x="117" y="0"/>
                    </a:cubicBezTo>
                    <a:cubicBezTo>
                      <a:pt x="73" y="0"/>
                      <a:pt x="33" y="28"/>
                      <a:pt x="18" y="70"/>
                    </a:cubicBezTo>
                    <a:cubicBezTo>
                      <a:pt x="0" y="119"/>
                      <a:pt x="21" y="173"/>
                      <a:pt x="64" y="198"/>
                    </a:cubicBezTo>
                    <a:cubicBezTo>
                      <a:pt x="51" y="234"/>
                      <a:pt x="51" y="234"/>
                      <a:pt x="51" y="234"/>
                    </a:cubicBezTo>
                    <a:cubicBezTo>
                      <a:pt x="47" y="225"/>
                      <a:pt x="47" y="225"/>
                      <a:pt x="47" y="225"/>
                    </a:cubicBezTo>
                    <a:cubicBezTo>
                      <a:pt x="42" y="215"/>
                      <a:pt x="31" y="211"/>
                      <a:pt x="22" y="216"/>
                    </a:cubicBezTo>
                    <a:cubicBezTo>
                      <a:pt x="12" y="220"/>
                      <a:pt x="8" y="232"/>
                      <a:pt x="13" y="241"/>
                    </a:cubicBezTo>
                    <a:cubicBezTo>
                      <a:pt x="37" y="293"/>
                      <a:pt x="37" y="293"/>
                      <a:pt x="37" y="293"/>
                    </a:cubicBezTo>
                    <a:cubicBezTo>
                      <a:pt x="41" y="300"/>
                      <a:pt x="47" y="304"/>
                      <a:pt x="55" y="304"/>
                    </a:cubicBezTo>
                    <a:cubicBezTo>
                      <a:pt x="57" y="304"/>
                      <a:pt x="60" y="304"/>
                      <a:pt x="63" y="302"/>
                    </a:cubicBezTo>
                    <a:cubicBezTo>
                      <a:pt x="112" y="279"/>
                      <a:pt x="112" y="279"/>
                      <a:pt x="112" y="279"/>
                    </a:cubicBezTo>
                    <a:cubicBezTo>
                      <a:pt x="122" y="274"/>
                      <a:pt x="126" y="263"/>
                      <a:pt x="121" y="253"/>
                    </a:cubicBezTo>
                    <a:cubicBezTo>
                      <a:pt x="117" y="244"/>
                      <a:pt x="105" y="240"/>
                      <a:pt x="96" y="244"/>
                    </a:cubicBezTo>
                    <a:cubicBezTo>
                      <a:pt x="87" y="249"/>
                      <a:pt x="87" y="249"/>
                      <a:pt x="87" y="249"/>
                    </a:cubicBezTo>
                    <a:cubicBezTo>
                      <a:pt x="100" y="210"/>
                      <a:pt x="100" y="210"/>
                      <a:pt x="100" y="210"/>
                    </a:cubicBezTo>
                    <a:cubicBezTo>
                      <a:pt x="106" y="211"/>
                      <a:pt x="112" y="212"/>
                      <a:pt x="117"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11" name="Freeform 48"/>
              <p:cNvSpPr>
                <a:spLocks noChangeArrowheads="1"/>
              </p:cNvSpPr>
              <p:nvPr/>
            </p:nvSpPr>
            <p:spPr bwMode="auto">
              <a:xfrm>
                <a:off x="398462" y="36512"/>
                <a:ext cx="847725" cy="1096963"/>
              </a:xfrm>
              <a:custGeom>
                <a:avLst/>
                <a:gdLst>
                  <a:gd name="T0" fmla="*/ 222 w 226"/>
                  <a:gd name="T1" fmla="*/ 213 h 292"/>
                  <a:gd name="T2" fmla="*/ 197 w 226"/>
                  <a:gd name="T3" fmla="*/ 203 h 292"/>
                  <a:gd name="T4" fmla="*/ 176 w 226"/>
                  <a:gd name="T5" fmla="*/ 212 h 292"/>
                  <a:gd name="T6" fmla="*/ 167 w 226"/>
                  <a:gd name="T7" fmla="*/ 194 h 292"/>
                  <a:gd name="T8" fmla="*/ 207 w 226"/>
                  <a:gd name="T9" fmla="*/ 145 h 292"/>
                  <a:gd name="T10" fmla="*/ 206 w 226"/>
                  <a:gd name="T11" fmla="*/ 64 h 292"/>
                  <a:gd name="T12" fmla="*/ 109 w 226"/>
                  <a:gd name="T13" fmla="*/ 0 h 292"/>
                  <a:gd name="T14" fmla="*/ 86 w 226"/>
                  <a:gd name="T15" fmla="*/ 2 h 292"/>
                  <a:gd name="T16" fmla="*/ 121 w 226"/>
                  <a:gd name="T17" fmla="*/ 45 h 292"/>
                  <a:gd name="T18" fmla="*/ 165 w 226"/>
                  <a:gd name="T19" fmla="*/ 81 h 292"/>
                  <a:gd name="T20" fmla="*/ 166 w 226"/>
                  <a:gd name="T21" fmla="*/ 128 h 292"/>
                  <a:gd name="T22" fmla="*/ 133 w 226"/>
                  <a:gd name="T23" fmla="*/ 163 h 292"/>
                  <a:gd name="T24" fmla="*/ 109 w 226"/>
                  <a:gd name="T25" fmla="*/ 168 h 292"/>
                  <a:gd name="T26" fmla="*/ 98 w 226"/>
                  <a:gd name="T27" fmla="*/ 167 h 292"/>
                  <a:gd name="T28" fmla="*/ 52 w 226"/>
                  <a:gd name="T29" fmla="*/ 130 h 292"/>
                  <a:gd name="T30" fmla="*/ 50 w 226"/>
                  <a:gd name="T31" fmla="*/ 85 h 292"/>
                  <a:gd name="T32" fmla="*/ 51 w 226"/>
                  <a:gd name="T33" fmla="*/ 83 h 292"/>
                  <a:gd name="T34" fmla="*/ 55 w 226"/>
                  <a:gd name="T35" fmla="*/ 74 h 292"/>
                  <a:gd name="T36" fmla="*/ 23 w 226"/>
                  <a:gd name="T37" fmla="*/ 48 h 292"/>
                  <a:gd name="T38" fmla="*/ 21 w 226"/>
                  <a:gd name="T39" fmla="*/ 47 h 292"/>
                  <a:gd name="T40" fmla="*/ 10 w 226"/>
                  <a:gd name="T41" fmla="*/ 67 h 292"/>
                  <a:gd name="T42" fmla="*/ 10 w 226"/>
                  <a:gd name="T43" fmla="*/ 68 h 292"/>
                  <a:gd name="T44" fmla="*/ 11 w 226"/>
                  <a:gd name="T45" fmla="*/ 148 h 292"/>
                  <a:gd name="T46" fmla="*/ 78 w 226"/>
                  <a:gd name="T47" fmla="*/ 207 h 292"/>
                  <a:gd name="T48" fmla="*/ 109 w 226"/>
                  <a:gd name="T49" fmla="*/ 212 h 292"/>
                  <a:gd name="T50" fmla="*/ 133 w 226"/>
                  <a:gd name="T51" fmla="*/ 209 h 292"/>
                  <a:gd name="T52" fmla="*/ 141 w 226"/>
                  <a:gd name="T53" fmla="*/ 228 h 292"/>
                  <a:gd name="T54" fmla="*/ 120 w 226"/>
                  <a:gd name="T55" fmla="*/ 237 h 292"/>
                  <a:gd name="T56" fmla="*/ 110 w 226"/>
                  <a:gd name="T57" fmla="*/ 262 h 292"/>
                  <a:gd name="T58" fmla="*/ 127 w 226"/>
                  <a:gd name="T59" fmla="*/ 273 h 292"/>
                  <a:gd name="T60" fmla="*/ 135 w 226"/>
                  <a:gd name="T61" fmla="*/ 272 h 292"/>
                  <a:gd name="T62" fmla="*/ 156 w 226"/>
                  <a:gd name="T63" fmla="*/ 262 h 292"/>
                  <a:gd name="T64" fmla="*/ 164 w 226"/>
                  <a:gd name="T65" fmla="*/ 280 h 292"/>
                  <a:gd name="T66" fmla="*/ 181 w 226"/>
                  <a:gd name="T67" fmla="*/ 292 h 292"/>
                  <a:gd name="T68" fmla="*/ 189 w 226"/>
                  <a:gd name="T69" fmla="*/ 290 h 292"/>
                  <a:gd name="T70" fmla="*/ 198 w 226"/>
                  <a:gd name="T71" fmla="*/ 265 h 292"/>
                  <a:gd name="T72" fmla="*/ 191 w 226"/>
                  <a:gd name="T73" fmla="*/ 247 h 292"/>
                  <a:gd name="T74" fmla="*/ 212 w 226"/>
                  <a:gd name="T75" fmla="*/ 238 h 292"/>
                  <a:gd name="T76" fmla="*/ 222 w 226"/>
                  <a:gd name="T77" fmla="*/ 21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6" h="292">
                    <a:moveTo>
                      <a:pt x="222" y="213"/>
                    </a:moveTo>
                    <a:cubicBezTo>
                      <a:pt x="217" y="204"/>
                      <a:pt x="206" y="199"/>
                      <a:pt x="197" y="203"/>
                    </a:cubicBezTo>
                    <a:cubicBezTo>
                      <a:pt x="176" y="212"/>
                      <a:pt x="176" y="212"/>
                      <a:pt x="176" y="212"/>
                    </a:cubicBezTo>
                    <a:cubicBezTo>
                      <a:pt x="167" y="194"/>
                      <a:pt x="167" y="194"/>
                      <a:pt x="167" y="194"/>
                    </a:cubicBezTo>
                    <a:cubicBezTo>
                      <a:pt x="185" y="182"/>
                      <a:pt x="199" y="165"/>
                      <a:pt x="207" y="145"/>
                    </a:cubicBezTo>
                    <a:cubicBezTo>
                      <a:pt x="218" y="118"/>
                      <a:pt x="217" y="90"/>
                      <a:pt x="206" y="64"/>
                    </a:cubicBezTo>
                    <a:cubicBezTo>
                      <a:pt x="189" y="25"/>
                      <a:pt x="151" y="0"/>
                      <a:pt x="109" y="0"/>
                    </a:cubicBezTo>
                    <a:cubicBezTo>
                      <a:pt x="100" y="0"/>
                      <a:pt x="94" y="0"/>
                      <a:pt x="86" y="2"/>
                    </a:cubicBezTo>
                    <a:cubicBezTo>
                      <a:pt x="102" y="12"/>
                      <a:pt x="113" y="26"/>
                      <a:pt x="121" y="45"/>
                    </a:cubicBezTo>
                    <a:cubicBezTo>
                      <a:pt x="141" y="49"/>
                      <a:pt x="157" y="62"/>
                      <a:pt x="165" y="81"/>
                    </a:cubicBezTo>
                    <a:cubicBezTo>
                      <a:pt x="172" y="96"/>
                      <a:pt x="172" y="113"/>
                      <a:pt x="166" y="128"/>
                    </a:cubicBezTo>
                    <a:cubicBezTo>
                      <a:pt x="160" y="144"/>
                      <a:pt x="148" y="156"/>
                      <a:pt x="133" y="163"/>
                    </a:cubicBezTo>
                    <a:cubicBezTo>
                      <a:pt x="125" y="166"/>
                      <a:pt x="117" y="168"/>
                      <a:pt x="109" y="168"/>
                    </a:cubicBezTo>
                    <a:cubicBezTo>
                      <a:pt x="105" y="168"/>
                      <a:pt x="101" y="167"/>
                      <a:pt x="98" y="167"/>
                    </a:cubicBezTo>
                    <a:cubicBezTo>
                      <a:pt x="78" y="163"/>
                      <a:pt x="60" y="150"/>
                      <a:pt x="52" y="130"/>
                    </a:cubicBezTo>
                    <a:cubicBezTo>
                      <a:pt x="46" y="116"/>
                      <a:pt x="45" y="100"/>
                      <a:pt x="50" y="85"/>
                    </a:cubicBezTo>
                    <a:cubicBezTo>
                      <a:pt x="51" y="84"/>
                      <a:pt x="51" y="84"/>
                      <a:pt x="51" y="83"/>
                    </a:cubicBezTo>
                    <a:cubicBezTo>
                      <a:pt x="52" y="80"/>
                      <a:pt x="54" y="77"/>
                      <a:pt x="55" y="74"/>
                    </a:cubicBezTo>
                    <a:cubicBezTo>
                      <a:pt x="48" y="62"/>
                      <a:pt x="37" y="52"/>
                      <a:pt x="23" y="48"/>
                    </a:cubicBezTo>
                    <a:cubicBezTo>
                      <a:pt x="22" y="47"/>
                      <a:pt x="21" y="47"/>
                      <a:pt x="21" y="47"/>
                    </a:cubicBezTo>
                    <a:cubicBezTo>
                      <a:pt x="16" y="53"/>
                      <a:pt x="13" y="60"/>
                      <a:pt x="10" y="67"/>
                    </a:cubicBezTo>
                    <a:cubicBezTo>
                      <a:pt x="10" y="67"/>
                      <a:pt x="10" y="67"/>
                      <a:pt x="10" y="68"/>
                    </a:cubicBezTo>
                    <a:cubicBezTo>
                      <a:pt x="0" y="94"/>
                      <a:pt x="0" y="122"/>
                      <a:pt x="11" y="148"/>
                    </a:cubicBezTo>
                    <a:cubicBezTo>
                      <a:pt x="24" y="177"/>
                      <a:pt x="49" y="198"/>
                      <a:pt x="78" y="207"/>
                    </a:cubicBezTo>
                    <a:cubicBezTo>
                      <a:pt x="88" y="210"/>
                      <a:pt x="98" y="212"/>
                      <a:pt x="109" y="212"/>
                    </a:cubicBezTo>
                    <a:cubicBezTo>
                      <a:pt x="117" y="212"/>
                      <a:pt x="125" y="211"/>
                      <a:pt x="133" y="209"/>
                    </a:cubicBezTo>
                    <a:cubicBezTo>
                      <a:pt x="141" y="228"/>
                      <a:pt x="141" y="228"/>
                      <a:pt x="141" y="228"/>
                    </a:cubicBezTo>
                    <a:cubicBezTo>
                      <a:pt x="120" y="237"/>
                      <a:pt x="120" y="237"/>
                      <a:pt x="120" y="237"/>
                    </a:cubicBezTo>
                    <a:cubicBezTo>
                      <a:pt x="110" y="241"/>
                      <a:pt x="106" y="252"/>
                      <a:pt x="110" y="262"/>
                    </a:cubicBezTo>
                    <a:cubicBezTo>
                      <a:pt x="113" y="269"/>
                      <a:pt x="120" y="273"/>
                      <a:pt x="127" y="273"/>
                    </a:cubicBezTo>
                    <a:cubicBezTo>
                      <a:pt x="130" y="273"/>
                      <a:pt x="132" y="273"/>
                      <a:pt x="135" y="272"/>
                    </a:cubicBezTo>
                    <a:cubicBezTo>
                      <a:pt x="156" y="262"/>
                      <a:pt x="156" y="262"/>
                      <a:pt x="156" y="262"/>
                    </a:cubicBezTo>
                    <a:cubicBezTo>
                      <a:pt x="164" y="280"/>
                      <a:pt x="164" y="280"/>
                      <a:pt x="164" y="280"/>
                    </a:cubicBezTo>
                    <a:cubicBezTo>
                      <a:pt x="167" y="288"/>
                      <a:pt x="174" y="292"/>
                      <a:pt x="181" y="292"/>
                    </a:cubicBezTo>
                    <a:cubicBezTo>
                      <a:pt x="184" y="292"/>
                      <a:pt x="186" y="291"/>
                      <a:pt x="189" y="290"/>
                    </a:cubicBezTo>
                    <a:cubicBezTo>
                      <a:pt x="198" y="286"/>
                      <a:pt x="203" y="275"/>
                      <a:pt x="198" y="265"/>
                    </a:cubicBezTo>
                    <a:cubicBezTo>
                      <a:pt x="191" y="247"/>
                      <a:pt x="191" y="247"/>
                      <a:pt x="191" y="247"/>
                    </a:cubicBezTo>
                    <a:cubicBezTo>
                      <a:pt x="212" y="238"/>
                      <a:pt x="212" y="238"/>
                      <a:pt x="212" y="238"/>
                    </a:cubicBezTo>
                    <a:cubicBezTo>
                      <a:pt x="221" y="234"/>
                      <a:pt x="226" y="223"/>
                      <a:pt x="222" y="2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5" name="空心弧 88"/>
            <p:cNvSpPr>
              <a:spLocks noChangeArrowheads="1"/>
            </p:cNvSpPr>
            <p:nvPr/>
          </p:nvSpPr>
          <p:spPr bwMode="auto">
            <a:xfrm rot="2997488">
              <a:off x="5848143" y="2313485"/>
              <a:ext cx="2141537" cy="2141537"/>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grpSp>
        <p:nvGrpSpPr>
          <p:cNvPr id="29" name="组合 28"/>
          <p:cNvGrpSpPr/>
          <p:nvPr/>
        </p:nvGrpSpPr>
        <p:grpSpPr>
          <a:xfrm>
            <a:off x="7881798" y="2318452"/>
            <a:ext cx="1030619" cy="1115514"/>
            <a:chOff x="8890994" y="2313485"/>
            <a:chExt cx="2141538" cy="2317942"/>
          </a:xfrm>
        </p:grpSpPr>
        <p:sp>
          <p:nvSpPr>
            <p:cNvPr id="4" name="Oval 34"/>
            <p:cNvSpPr>
              <a:spLocks noChangeAspect="1" noChangeArrowheads="1"/>
            </p:cNvSpPr>
            <p:nvPr/>
          </p:nvSpPr>
          <p:spPr bwMode="auto">
            <a:xfrm>
              <a:off x="8979894" y="2389685"/>
              <a:ext cx="1979613" cy="1979612"/>
            </a:xfrm>
            <a:prstGeom prst="ellipse">
              <a:avLst/>
            </a:prstGeom>
            <a:solidFill>
              <a:schemeClr val="accent1"/>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6" name="椭圆 80"/>
            <p:cNvSpPr>
              <a:spLocks noChangeArrowheads="1"/>
            </p:cNvSpPr>
            <p:nvPr/>
          </p:nvSpPr>
          <p:spPr bwMode="auto">
            <a:xfrm>
              <a:off x="9681377" y="4057955"/>
              <a:ext cx="573472" cy="573472"/>
            </a:xfrm>
            <a:prstGeom prst="ellipse">
              <a:avLst/>
            </a:prstGeom>
            <a:solidFill>
              <a:schemeClr val="bg1">
                <a:lumMod val="95000"/>
              </a:schemeClr>
            </a:solidFill>
            <a:ln>
              <a:noFill/>
            </a:ln>
          </p:spPr>
          <p:txBody>
            <a:bodyPr anchor="ct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8" name="文本框 84"/>
            <p:cNvSpPr>
              <a:spLocks noChangeArrowheads="1"/>
            </p:cNvSpPr>
            <p:nvPr/>
          </p:nvSpPr>
          <p:spPr bwMode="auto">
            <a:xfrm>
              <a:off x="9691650" y="4072497"/>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2</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12" name="组合 27"/>
            <p:cNvGrpSpPr/>
            <p:nvPr/>
          </p:nvGrpSpPr>
          <p:grpSpPr bwMode="auto">
            <a:xfrm>
              <a:off x="9530757" y="2943722"/>
              <a:ext cx="877887" cy="869950"/>
              <a:chOff x="0" y="0"/>
              <a:chExt cx="1219200" cy="1206500"/>
            </a:xfrm>
            <a:solidFill>
              <a:schemeClr val="bg1"/>
            </a:solidFill>
          </p:grpSpPr>
          <p:sp>
            <p:nvSpPr>
              <p:cNvPr id="13" name="Freeform 41"/>
              <p:cNvSpPr>
                <a:spLocks noChangeArrowheads="1"/>
              </p:cNvSpPr>
              <p:nvPr/>
            </p:nvSpPr>
            <p:spPr bwMode="auto">
              <a:xfrm>
                <a:off x="0" y="0"/>
                <a:ext cx="261938" cy="263525"/>
              </a:xfrm>
              <a:custGeom>
                <a:avLst/>
                <a:gdLst>
                  <a:gd name="T0" fmla="*/ 28 w 70"/>
                  <a:gd name="T1" fmla="*/ 55 h 70"/>
                  <a:gd name="T2" fmla="*/ 31 w 70"/>
                  <a:gd name="T3" fmla="*/ 58 h 70"/>
                  <a:gd name="T4" fmla="*/ 67 w 70"/>
                  <a:gd name="T5" fmla="*/ 35 h 70"/>
                  <a:gd name="T6" fmla="*/ 58 w 70"/>
                  <a:gd name="T7" fmla="*/ 25 h 70"/>
                  <a:gd name="T8" fmla="*/ 62 w 70"/>
                  <a:gd name="T9" fmla="*/ 20 h 70"/>
                  <a:gd name="T10" fmla="*/ 54 w 70"/>
                  <a:gd name="T11" fmla="*/ 1 h 70"/>
                  <a:gd name="T12" fmla="*/ 12 w 70"/>
                  <a:gd name="T13" fmla="*/ 1 h 70"/>
                  <a:gd name="T14" fmla="*/ 0 w 70"/>
                  <a:gd name="T15" fmla="*/ 13 h 70"/>
                  <a:gd name="T16" fmla="*/ 1 w 70"/>
                  <a:gd name="T17" fmla="*/ 55 h 70"/>
                  <a:gd name="T18" fmla="*/ 21 w 70"/>
                  <a:gd name="T19" fmla="*/ 63 h 70"/>
                  <a:gd name="T20" fmla="*/ 28 w 70"/>
                  <a:gd name="T2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28" y="55"/>
                    </a:moveTo>
                    <a:cubicBezTo>
                      <a:pt x="31" y="58"/>
                      <a:pt x="31" y="58"/>
                      <a:pt x="31" y="58"/>
                    </a:cubicBezTo>
                    <a:cubicBezTo>
                      <a:pt x="40" y="48"/>
                      <a:pt x="52" y="39"/>
                      <a:pt x="67" y="35"/>
                    </a:cubicBezTo>
                    <a:cubicBezTo>
                      <a:pt x="58" y="25"/>
                      <a:pt x="58" y="25"/>
                      <a:pt x="58" y="25"/>
                    </a:cubicBezTo>
                    <a:cubicBezTo>
                      <a:pt x="62" y="20"/>
                      <a:pt x="62" y="20"/>
                      <a:pt x="62" y="20"/>
                    </a:cubicBezTo>
                    <a:cubicBezTo>
                      <a:pt x="70" y="13"/>
                      <a:pt x="64" y="0"/>
                      <a:pt x="54" y="1"/>
                    </a:cubicBezTo>
                    <a:cubicBezTo>
                      <a:pt x="12" y="1"/>
                      <a:pt x="12" y="1"/>
                      <a:pt x="12" y="1"/>
                    </a:cubicBezTo>
                    <a:cubicBezTo>
                      <a:pt x="6" y="1"/>
                      <a:pt x="0" y="6"/>
                      <a:pt x="0" y="13"/>
                    </a:cubicBezTo>
                    <a:cubicBezTo>
                      <a:pt x="1" y="55"/>
                      <a:pt x="1" y="55"/>
                      <a:pt x="1" y="55"/>
                    </a:cubicBezTo>
                    <a:cubicBezTo>
                      <a:pt x="1" y="65"/>
                      <a:pt x="14" y="70"/>
                      <a:pt x="21" y="63"/>
                    </a:cubicBezTo>
                    <a:lnTo>
                      <a:pt x="2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14" name="Freeform 42"/>
              <p:cNvSpPr>
                <a:spLocks noEditPoints="1" noChangeArrowheads="1"/>
              </p:cNvSpPr>
              <p:nvPr/>
            </p:nvSpPr>
            <p:spPr bwMode="auto">
              <a:xfrm>
                <a:off x="66675" y="176212"/>
                <a:ext cx="1152525" cy="1030288"/>
              </a:xfrm>
              <a:custGeom>
                <a:avLst/>
                <a:gdLst>
                  <a:gd name="T0" fmla="*/ 300 w 307"/>
                  <a:gd name="T1" fmla="*/ 192 h 274"/>
                  <a:gd name="T2" fmla="*/ 291 w 307"/>
                  <a:gd name="T3" fmla="*/ 184 h 274"/>
                  <a:gd name="T4" fmla="*/ 250 w 307"/>
                  <a:gd name="T5" fmla="*/ 169 h 274"/>
                  <a:gd name="T6" fmla="*/ 289 w 307"/>
                  <a:gd name="T7" fmla="*/ 72 h 274"/>
                  <a:gd name="T8" fmla="*/ 217 w 307"/>
                  <a:gd name="T9" fmla="*/ 0 h 274"/>
                  <a:gd name="T10" fmla="*/ 146 w 307"/>
                  <a:gd name="T11" fmla="*/ 55 h 274"/>
                  <a:gd name="T12" fmla="*/ 142 w 307"/>
                  <a:gd name="T13" fmla="*/ 55 h 274"/>
                  <a:gd name="T14" fmla="*/ 72 w 307"/>
                  <a:gd name="T15" fmla="*/ 0 h 274"/>
                  <a:gd name="T16" fmla="*/ 0 w 307"/>
                  <a:gd name="T17" fmla="*/ 72 h 274"/>
                  <a:gd name="T18" fmla="*/ 144 w 307"/>
                  <a:gd name="T19" fmla="*/ 240 h 274"/>
                  <a:gd name="T20" fmla="*/ 200 w 307"/>
                  <a:gd name="T21" fmla="*/ 214 h 274"/>
                  <a:gd name="T22" fmla="*/ 118 w 307"/>
                  <a:gd name="T23" fmla="*/ 131 h 274"/>
                  <a:gd name="T24" fmla="*/ 115 w 307"/>
                  <a:gd name="T25" fmla="*/ 105 h 274"/>
                  <a:gd name="T26" fmla="*/ 115 w 307"/>
                  <a:gd name="T27" fmla="*/ 105 h 274"/>
                  <a:gd name="T28" fmla="*/ 123 w 307"/>
                  <a:gd name="T29" fmla="*/ 97 h 274"/>
                  <a:gd name="T30" fmla="*/ 126 w 307"/>
                  <a:gd name="T31" fmla="*/ 123 h 274"/>
                  <a:gd name="T32" fmla="*/ 205 w 307"/>
                  <a:gd name="T33" fmla="*/ 200 h 274"/>
                  <a:gd name="T34" fmla="*/ 203 w 307"/>
                  <a:gd name="T35" fmla="*/ 212 h 274"/>
                  <a:gd name="T36" fmla="*/ 218 w 307"/>
                  <a:gd name="T37" fmla="*/ 259 h 274"/>
                  <a:gd name="T38" fmla="*/ 226 w 307"/>
                  <a:gd name="T39" fmla="*/ 267 h 274"/>
                  <a:gd name="T40" fmla="*/ 247 w 307"/>
                  <a:gd name="T41" fmla="*/ 261 h 274"/>
                  <a:gd name="T42" fmla="*/ 251 w 307"/>
                  <a:gd name="T43" fmla="*/ 241 h 274"/>
                  <a:gd name="T44" fmla="*/ 273 w 307"/>
                  <a:gd name="T45" fmla="*/ 232 h 274"/>
                  <a:gd name="T46" fmla="*/ 276 w 307"/>
                  <a:gd name="T47" fmla="*/ 217 h 274"/>
                  <a:gd name="T48" fmla="*/ 294 w 307"/>
                  <a:gd name="T49" fmla="*/ 213 h 274"/>
                  <a:gd name="T50" fmla="*/ 300 w 307"/>
                  <a:gd name="T51" fmla="*/ 192 h 274"/>
                  <a:gd name="T52" fmla="*/ 34 w 307"/>
                  <a:gd name="T53" fmla="*/ 110 h 274"/>
                  <a:gd name="T54" fmla="*/ 26 w 307"/>
                  <a:gd name="T55" fmla="*/ 103 h 274"/>
                  <a:gd name="T56" fmla="*/ 34 w 307"/>
                  <a:gd name="T57" fmla="*/ 95 h 274"/>
                  <a:gd name="T58" fmla="*/ 41 w 307"/>
                  <a:gd name="T59" fmla="*/ 103 h 274"/>
                  <a:gd name="T60" fmla="*/ 34 w 307"/>
                  <a:gd name="T61" fmla="*/ 110 h 274"/>
                  <a:gd name="T62" fmla="*/ 67 w 307"/>
                  <a:gd name="T63" fmla="*/ 36 h 274"/>
                  <a:gd name="T64" fmla="*/ 38 w 307"/>
                  <a:gd name="T65" fmla="*/ 77 h 274"/>
                  <a:gd name="T66" fmla="*/ 32 w 307"/>
                  <a:gd name="T67" fmla="*/ 84 h 274"/>
                  <a:gd name="T68" fmla="*/ 31 w 307"/>
                  <a:gd name="T69" fmla="*/ 84 h 274"/>
                  <a:gd name="T70" fmla="*/ 24 w 307"/>
                  <a:gd name="T71" fmla="*/ 78 h 274"/>
                  <a:gd name="T72" fmla="*/ 62 w 307"/>
                  <a:gd name="T73" fmla="*/ 23 h 274"/>
                  <a:gd name="T74" fmla="*/ 71 w 307"/>
                  <a:gd name="T75" fmla="*/ 27 h 274"/>
                  <a:gd name="T76" fmla="*/ 67 w 307"/>
                  <a:gd name="T77" fmla="*/ 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274">
                    <a:moveTo>
                      <a:pt x="300" y="192"/>
                    </a:moveTo>
                    <a:cubicBezTo>
                      <a:pt x="291" y="184"/>
                      <a:pt x="291" y="184"/>
                      <a:pt x="291" y="184"/>
                    </a:cubicBezTo>
                    <a:cubicBezTo>
                      <a:pt x="280" y="173"/>
                      <a:pt x="265" y="167"/>
                      <a:pt x="250" y="169"/>
                    </a:cubicBezTo>
                    <a:cubicBezTo>
                      <a:pt x="272" y="142"/>
                      <a:pt x="289" y="109"/>
                      <a:pt x="289" y="72"/>
                    </a:cubicBezTo>
                    <a:cubicBezTo>
                      <a:pt x="289" y="32"/>
                      <a:pt x="256" y="0"/>
                      <a:pt x="217" y="0"/>
                    </a:cubicBezTo>
                    <a:cubicBezTo>
                      <a:pt x="183" y="0"/>
                      <a:pt x="154" y="23"/>
                      <a:pt x="146" y="55"/>
                    </a:cubicBezTo>
                    <a:cubicBezTo>
                      <a:pt x="146" y="57"/>
                      <a:pt x="143" y="57"/>
                      <a:pt x="142" y="55"/>
                    </a:cubicBezTo>
                    <a:cubicBezTo>
                      <a:pt x="135" y="23"/>
                      <a:pt x="106" y="0"/>
                      <a:pt x="72" y="0"/>
                    </a:cubicBezTo>
                    <a:cubicBezTo>
                      <a:pt x="33" y="0"/>
                      <a:pt x="0" y="32"/>
                      <a:pt x="0" y="72"/>
                    </a:cubicBezTo>
                    <a:cubicBezTo>
                      <a:pt x="0" y="171"/>
                      <a:pt x="117" y="240"/>
                      <a:pt x="144" y="240"/>
                    </a:cubicBezTo>
                    <a:cubicBezTo>
                      <a:pt x="154" y="240"/>
                      <a:pt x="176" y="231"/>
                      <a:pt x="200" y="214"/>
                    </a:cubicBezTo>
                    <a:cubicBezTo>
                      <a:pt x="178" y="192"/>
                      <a:pt x="139" y="153"/>
                      <a:pt x="118" y="131"/>
                    </a:cubicBezTo>
                    <a:cubicBezTo>
                      <a:pt x="111" y="124"/>
                      <a:pt x="110" y="113"/>
                      <a:pt x="115" y="105"/>
                    </a:cubicBezTo>
                    <a:cubicBezTo>
                      <a:pt x="115" y="105"/>
                      <a:pt x="115" y="105"/>
                      <a:pt x="115" y="105"/>
                    </a:cubicBezTo>
                    <a:cubicBezTo>
                      <a:pt x="117" y="101"/>
                      <a:pt x="120" y="99"/>
                      <a:pt x="123" y="97"/>
                    </a:cubicBezTo>
                    <a:cubicBezTo>
                      <a:pt x="118" y="106"/>
                      <a:pt x="119" y="116"/>
                      <a:pt x="126" y="123"/>
                    </a:cubicBezTo>
                    <a:cubicBezTo>
                      <a:pt x="205" y="200"/>
                      <a:pt x="205" y="200"/>
                      <a:pt x="205" y="200"/>
                    </a:cubicBezTo>
                    <a:cubicBezTo>
                      <a:pt x="203" y="212"/>
                      <a:pt x="203" y="212"/>
                      <a:pt x="203" y="212"/>
                    </a:cubicBezTo>
                    <a:cubicBezTo>
                      <a:pt x="200" y="229"/>
                      <a:pt x="205" y="247"/>
                      <a:pt x="218" y="259"/>
                    </a:cubicBezTo>
                    <a:cubicBezTo>
                      <a:pt x="226" y="267"/>
                      <a:pt x="226" y="267"/>
                      <a:pt x="226" y="267"/>
                    </a:cubicBezTo>
                    <a:cubicBezTo>
                      <a:pt x="233" y="274"/>
                      <a:pt x="245" y="270"/>
                      <a:pt x="247" y="261"/>
                    </a:cubicBezTo>
                    <a:cubicBezTo>
                      <a:pt x="251" y="241"/>
                      <a:pt x="251" y="241"/>
                      <a:pt x="251" y="241"/>
                    </a:cubicBezTo>
                    <a:cubicBezTo>
                      <a:pt x="259" y="243"/>
                      <a:pt x="268" y="240"/>
                      <a:pt x="273" y="232"/>
                    </a:cubicBezTo>
                    <a:cubicBezTo>
                      <a:pt x="276" y="227"/>
                      <a:pt x="277" y="222"/>
                      <a:pt x="276" y="217"/>
                    </a:cubicBezTo>
                    <a:cubicBezTo>
                      <a:pt x="294" y="213"/>
                      <a:pt x="294" y="213"/>
                      <a:pt x="294" y="213"/>
                    </a:cubicBezTo>
                    <a:cubicBezTo>
                      <a:pt x="303" y="211"/>
                      <a:pt x="307" y="199"/>
                      <a:pt x="300" y="192"/>
                    </a:cubicBezTo>
                    <a:close/>
                    <a:moveTo>
                      <a:pt x="34" y="110"/>
                    </a:moveTo>
                    <a:cubicBezTo>
                      <a:pt x="30" y="110"/>
                      <a:pt x="26" y="107"/>
                      <a:pt x="26" y="103"/>
                    </a:cubicBezTo>
                    <a:cubicBezTo>
                      <a:pt x="26" y="98"/>
                      <a:pt x="30" y="95"/>
                      <a:pt x="34" y="95"/>
                    </a:cubicBezTo>
                    <a:cubicBezTo>
                      <a:pt x="38" y="95"/>
                      <a:pt x="41" y="98"/>
                      <a:pt x="41" y="103"/>
                    </a:cubicBezTo>
                    <a:cubicBezTo>
                      <a:pt x="41" y="107"/>
                      <a:pt x="38" y="110"/>
                      <a:pt x="34" y="110"/>
                    </a:cubicBezTo>
                    <a:close/>
                    <a:moveTo>
                      <a:pt x="67" y="36"/>
                    </a:moveTo>
                    <a:cubicBezTo>
                      <a:pt x="52" y="42"/>
                      <a:pt x="37" y="58"/>
                      <a:pt x="38" y="77"/>
                    </a:cubicBezTo>
                    <a:cubicBezTo>
                      <a:pt x="38" y="81"/>
                      <a:pt x="35" y="84"/>
                      <a:pt x="32" y="84"/>
                    </a:cubicBezTo>
                    <a:cubicBezTo>
                      <a:pt x="31" y="84"/>
                      <a:pt x="31" y="84"/>
                      <a:pt x="31" y="84"/>
                    </a:cubicBezTo>
                    <a:cubicBezTo>
                      <a:pt x="27" y="84"/>
                      <a:pt x="24" y="82"/>
                      <a:pt x="24" y="78"/>
                    </a:cubicBezTo>
                    <a:cubicBezTo>
                      <a:pt x="22" y="52"/>
                      <a:pt x="42" y="31"/>
                      <a:pt x="62" y="23"/>
                    </a:cubicBezTo>
                    <a:cubicBezTo>
                      <a:pt x="66" y="22"/>
                      <a:pt x="70" y="24"/>
                      <a:pt x="71" y="27"/>
                    </a:cubicBezTo>
                    <a:cubicBezTo>
                      <a:pt x="72" y="31"/>
                      <a:pt x="71" y="35"/>
                      <a:pt x="6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6" name="空心弧 89"/>
            <p:cNvSpPr>
              <a:spLocks noChangeArrowheads="1"/>
            </p:cNvSpPr>
            <p:nvPr/>
          </p:nvSpPr>
          <p:spPr bwMode="auto">
            <a:xfrm rot="2997488">
              <a:off x="8890994" y="2313485"/>
              <a:ext cx="2141537" cy="2141538"/>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lvl1pPr>
                <a:defRPr sz="2100">
                  <a:solidFill>
                    <a:schemeClr val="tx1"/>
                  </a:solidFill>
                  <a:latin typeface="Arial" panose="020B0604020202020204" pitchFamily="34" charset="0"/>
                  <a:ea typeface="宋体" panose="02010600030101010101" pitchFamily="2" charset="-122"/>
                </a:defRPr>
              </a:lvl1pPr>
              <a:lvl2pPr>
                <a:defRPr sz="2100">
                  <a:solidFill>
                    <a:schemeClr val="tx1"/>
                  </a:solidFill>
                  <a:latin typeface="Arial" panose="020B0604020202020204" pitchFamily="34" charset="0"/>
                  <a:ea typeface="宋体" panose="02010600030101010101" pitchFamily="2" charset="-122"/>
                </a:defRPr>
              </a:lvl2pPr>
              <a:lvl3pPr>
                <a:defRPr sz="2100">
                  <a:solidFill>
                    <a:schemeClr val="tx1"/>
                  </a:solidFill>
                  <a:latin typeface="Arial" panose="020B0604020202020204" pitchFamily="34" charset="0"/>
                  <a:ea typeface="宋体" panose="02010600030101010101" pitchFamily="2" charset="-122"/>
                </a:defRPr>
              </a:lvl3pPr>
              <a:lvl4pPr>
                <a:defRPr sz="2100">
                  <a:solidFill>
                    <a:schemeClr val="tx1"/>
                  </a:solidFill>
                  <a:latin typeface="Arial" panose="020B0604020202020204" pitchFamily="34" charset="0"/>
                  <a:ea typeface="宋体" panose="02010600030101010101" pitchFamily="2" charset="-122"/>
                </a:defRPr>
              </a:lvl4pPr>
              <a:lvl5pPr>
                <a:defRPr sz="2100">
                  <a:solidFill>
                    <a:schemeClr val="tx1"/>
                  </a:solidFill>
                  <a:latin typeface="Arial" panose="020B0604020202020204" pitchFamily="34" charset="0"/>
                  <a:ea typeface="宋体" panose="02010600030101010101" pitchFamily="2" charset="-122"/>
                </a:defRPr>
              </a:lvl5pPr>
              <a:lvl6pPr marL="26339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30911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5483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4005580" indent="-347980" defTabSz="1089025" fontAlgn="base">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17" name="TextBox 6"/>
          <p:cNvSpPr txBox="1"/>
          <p:nvPr/>
        </p:nvSpPr>
        <p:spPr>
          <a:xfrm>
            <a:off x="5405749"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基因组学与蛋白质组学研究的不断深入</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9" name="TextBox 6"/>
          <p:cNvSpPr txBox="1"/>
          <p:nvPr/>
        </p:nvSpPr>
        <p:spPr>
          <a:xfrm>
            <a:off x="7481403"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数学与计算机技术的进一步发展</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1" name="文本框 20"/>
          <p:cNvSpPr txBox="1"/>
          <p:nvPr/>
        </p:nvSpPr>
        <p:spPr>
          <a:xfrm>
            <a:off x="774379" y="888545"/>
            <a:ext cx="9124364" cy="523220"/>
          </a:xfrm>
          <a:prstGeom prst="rect">
            <a:avLst/>
          </a:prstGeom>
          <a:noFill/>
        </p:spPr>
        <p:txBody>
          <a:bodyPr wrap="square" rtlCol="0">
            <a:spAutoFit/>
          </a:bodyPr>
          <a:lstStyle/>
          <a:p>
            <a:pPr algn="dist" defTabSz="1219200">
              <a:defRPr/>
            </a:pP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发展趋势</a:t>
            </a:r>
            <a:r>
              <a:rPr lang="en-US" altLang="zh-CN" sz="2800" b="1">
                <a:solidFill>
                  <a:srgbClr val="3E3A39"/>
                </a:solidFill>
                <a:latin typeface="微软雅黑" panose="020B0503020204020204" charset="-122"/>
                <a:ea typeface="微软雅黑" panose="020B0503020204020204" charset="-122"/>
                <a:sym typeface="微软雅黑" panose="020B0503020204020204" charset="-122"/>
              </a:rPr>
              <a:t>2</a:t>
            </a:r>
            <a:r>
              <a:rPr lang="zh-CN" altLang="en-US" sz="2800" b="1">
                <a:solidFill>
                  <a:srgbClr val="3E3A39"/>
                </a:solidFill>
                <a:latin typeface="微软雅黑" panose="020B0503020204020204" charset="-122"/>
                <a:ea typeface="微软雅黑" panose="020B0503020204020204" charset="-122"/>
                <a:sym typeface="微软雅黑" panose="020B0503020204020204" charset="-122"/>
              </a:rPr>
              <a:t>：医学将日益重视整体和复杂系统的研究 </a:t>
            </a:r>
            <a:endParaRPr lang="zh-CN" altLang="en-US" sz="2800" b="1" dirty="0">
              <a:solidFill>
                <a:srgbClr val="3E3A39"/>
              </a:solidFill>
              <a:latin typeface="微软雅黑" panose="020B0503020204020204" charset="-122"/>
              <a:ea typeface="微软雅黑" panose="020B0503020204020204" charset="-122"/>
              <a:sym typeface="微软雅黑" panose="020B0503020204020204" charset="-122"/>
            </a:endParaRPr>
          </a:p>
        </p:txBody>
      </p:sp>
      <p:grpSp>
        <p:nvGrpSpPr>
          <p:cNvPr id="38" name="Group 29"/>
          <p:cNvGrpSpPr/>
          <p:nvPr/>
        </p:nvGrpSpPr>
        <p:grpSpPr>
          <a:xfrm>
            <a:off x="9998987" y="2318452"/>
            <a:ext cx="1030619" cy="1115514"/>
            <a:chOff x="8890994" y="2313485"/>
            <a:chExt cx="2141538" cy="2317942"/>
          </a:xfrm>
        </p:grpSpPr>
        <p:sp>
          <p:nvSpPr>
            <p:cNvPr id="39" name="Oval 34"/>
            <p:cNvSpPr>
              <a:spLocks noChangeAspect="1" noChangeArrowheads="1"/>
            </p:cNvSpPr>
            <p:nvPr/>
          </p:nvSpPr>
          <p:spPr bwMode="auto">
            <a:xfrm>
              <a:off x="8979894" y="2389685"/>
              <a:ext cx="1979613" cy="1979612"/>
            </a:xfrm>
            <a:prstGeom prst="ellipse">
              <a:avLst/>
            </a:pr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400" b="1">
                <a:solidFill>
                  <a:srgbClr val="FFFFFF"/>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40" name="椭圆 39"/>
            <p:cNvSpPr>
              <a:spLocks noChangeArrowheads="1"/>
            </p:cNvSpPr>
            <p:nvPr/>
          </p:nvSpPr>
          <p:spPr bwMode="auto">
            <a:xfrm>
              <a:off x="9681377" y="4057955"/>
              <a:ext cx="573472" cy="573472"/>
            </a:xfrm>
            <a:prstGeom prst="ellipse">
              <a:avLst/>
            </a:prstGeom>
            <a:solidFill>
              <a:schemeClr val="bg1">
                <a:lumMod val="9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1100" b="1">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1" name="文本框 84"/>
            <p:cNvSpPr>
              <a:spLocks noChangeArrowheads="1"/>
            </p:cNvSpPr>
            <p:nvPr/>
          </p:nvSpPr>
          <p:spPr bwMode="auto">
            <a:xfrm>
              <a:off x="9691650" y="4072497"/>
              <a:ext cx="552451" cy="54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00" b="1">
                  <a:solidFill>
                    <a:schemeClr val="accent1"/>
                  </a:solidFill>
                  <a:latin typeface="微软雅黑" panose="020B0503020204020204" charset="-122"/>
                  <a:ea typeface="微软雅黑" panose="020B0503020204020204" charset="-122"/>
                  <a:sym typeface="微软雅黑" panose="020B0503020204020204" charset="-122"/>
                </a:rPr>
                <a:t>3</a:t>
              </a:r>
              <a:endParaRPr lang="zh-CN" altLang="en-US" sz="1100" b="1">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45" name="Freeform 42"/>
            <p:cNvSpPr>
              <a:spLocks noEditPoints="1" noChangeArrowheads="1"/>
            </p:cNvSpPr>
            <p:nvPr/>
          </p:nvSpPr>
          <p:spPr bwMode="auto">
            <a:xfrm>
              <a:off x="9681377" y="2964795"/>
              <a:ext cx="606217" cy="83103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44698" h="608768">
                  <a:moveTo>
                    <a:pt x="234579" y="423962"/>
                  </a:moveTo>
                  <a:lnTo>
                    <a:pt x="234579" y="481019"/>
                  </a:lnTo>
                  <a:cubicBezTo>
                    <a:pt x="251506" y="477097"/>
                    <a:pt x="264131" y="465518"/>
                    <a:pt x="264131" y="452444"/>
                  </a:cubicBezTo>
                  <a:cubicBezTo>
                    <a:pt x="264131" y="438903"/>
                    <a:pt x="251506" y="427791"/>
                    <a:pt x="234579" y="423962"/>
                  </a:cubicBezTo>
                  <a:close/>
                  <a:moveTo>
                    <a:pt x="210265" y="423495"/>
                  </a:moveTo>
                  <a:cubicBezTo>
                    <a:pt x="193339" y="427324"/>
                    <a:pt x="180714" y="438903"/>
                    <a:pt x="180714" y="451977"/>
                  </a:cubicBezTo>
                  <a:cubicBezTo>
                    <a:pt x="180714" y="465518"/>
                    <a:pt x="193339" y="476630"/>
                    <a:pt x="210265" y="480459"/>
                  </a:cubicBezTo>
                  <a:close/>
                  <a:moveTo>
                    <a:pt x="234486" y="339263"/>
                  </a:moveTo>
                  <a:lnTo>
                    <a:pt x="234486" y="397348"/>
                  </a:lnTo>
                  <a:cubicBezTo>
                    <a:pt x="267404" y="394920"/>
                    <a:pt x="290689" y="380912"/>
                    <a:pt x="290689" y="368305"/>
                  </a:cubicBezTo>
                  <a:cubicBezTo>
                    <a:pt x="290689" y="355699"/>
                    <a:pt x="267497" y="342158"/>
                    <a:pt x="234486" y="339263"/>
                  </a:cubicBezTo>
                  <a:close/>
                  <a:moveTo>
                    <a:pt x="210265" y="339263"/>
                  </a:moveTo>
                  <a:cubicBezTo>
                    <a:pt x="177347" y="342158"/>
                    <a:pt x="154061" y="355699"/>
                    <a:pt x="154061" y="368305"/>
                  </a:cubicBezTo>
                  <a:cubicBezTo>
                    <a:pt x="154061" y="380912"/>
                    <a:pt x="177347" y="394920"/>
                    <a:pt x="210265" y="397348"/>
                  </a:cubicBezTo>
                  <a:close/>
                  <a:moveTo>
                    <a:pt x="265510" y="110929"/>
                  </a:moveTo>
                  <a:lnTo>
                    <a:pt x="432197" y="110929"/>
                  </a:lnTo>
                  <a:cubicBezTo>
                    <a:pt x="445293" y="110929"/>
                    <a:pt x="449689" y="128770"/>
                    <a:pt x="437623" y="134748"/>
                  </a:cubicBezTo>
                  <a:lnTo>
                    <a:pt x="270842" y="213022"/>
                  </a:lnTo>
                  <a:cubicBezTo>
                    <a:pt x="262610" y="217412"/>
                    <a:pt x="252882" y="211154"/>
                    <a:pt x="252882" y="202000"/>
                  </a:cubicBezTo>
                  <a:lnTo>
                    <a:pt x="252882" y="123539"/>
                  </a:lnTo>
                  <a:cubicBezTo>
                    <a:pt x="252882" y="116814"/>
                    <a:pt x="258775" y="110929"/>
                    <a:pt x="265510" y="110929"/>
                  </a:cubicBezTo>
                  <a:close/>
                  <a:moveTo>
                    <a:pt x="12662" y="110858"/>
                  </a:moveTo>
                  <a:lnTo>
                    <a:pt x="179290" y="110858"/>
                  </a:lnTo>
                  <a:cubicBezTo>
                    <a:pt x="186022" y="110858"/>
                    <a:pt x="191913" y="116648"/>
                    <a:pt x="191913" y="123372"/>
                  </a:cubicBezTo>
                  <a:lnTo>
                    <a:pt x="191913" y="201817"/>
                  </a:lnTo>
                  <a:cubicBezTo>
                    <a:pt x="191913" y="211062"/>
                    <a:pt x="182189" y="217412"/>
                    <a:pt x="173960" y="213303"/>
                  </a:cubicBezTo>
                  <a:lnTo>
                    <a:pt x="7239" y="134485"/>
                  </a:lnTo>
                  <a:cubicBezTo>
                    <a:pt x="-4823" y="129255"/>
                    <a:pt x="-990" y="110858"/>
                    <a:pt x="12662" y="110858"/>
                  </a:cubicBezTo>
                  <a:close/>
                  <a:moveTo>
                    <a:pt x="222329" y="0"/>
                  </a:moveTo>
                  <a:cubicBezTo>
                    <a:pt x="246550" y="0"/>
                    <a:pt x="266375" y="19891"/>
                    <a:pt x="266843" y="44077"/>
                  </a:cubicBezTo>
                  <a:cubicBezTo>
                    <a:pt x="266843" y="63875"/>
                    <a:pt x="253376" y="80777"/>
                    <a:pt x="234953" y="86193"/>
                  </a:cubicBezTo>
                  <a:lnTo>
                    <a:pt x="234953" y="314049"/>
                  </a:lnTo>
                  <a:cubicBezTo>
                    <a:pt x="280496" y="311155"/>
                    <a:pt x="310047" y="295093"/>
                    <a:pt x="310047" y="284540"/>
                  </a:cubicBezTo>
                  <a:cubicBezTo>
                    <a:pt x="310047" y="276789"/>
                    <a:pt x="291718" y="262315"/>
                    <a:pt x="251412" y="256992"/>
                  </a:cubicBezTo>
                  <a:cubicBezTo>
                    <a:pt x="244679" y="255965"/>
                    <a:pt x="239816" y="250175"/>
                    <a:pt x="240845" y="243451"/>
                  </a:cubicBezTo>
                  <a:cubicBezTo>
                    <a:pt x="241780" y="236728"/>
                    <a:pt x="247672" y="231872"/>
                    <a:pt x="254405" y="232806"/>
                  </a:cubicBezTo>
                  <a:cubicBezTo>
                    <a:pt x="303782" y="239529"/>
                    <a:pt x="334362" y="259513"/>
                    <a:pt x="334455" y="284634"/>
                  </a:cubicBezTo>
                  <a:cubicBezTo>
                    <a:pt x="334455" y="305458"/>
                    <a:pt x="314630" y="320400"/>
                    <a:pt x="287416" y="329084"/>
                  </a:cubicBezTo>
                  <a:cubicBezTo>
                    <a:pt x="304904" y="338796"/>
                    <a:pt x="315471" y="352337"/>
                    <a:pt x="315471" y="368305"/>
                  </a:cubicBezTo>
                  <a:cubicBezTo>
                    <a:pt x="315471" y="388570"/>
                    <a:pt x="297703" y="405565"/>
                    <a:pt x="270490" y="414717"/>
                  </a:cubicBezTo>
                  <a:cubicBezTo>
                    <a:pt x="281712" y="424336"/>
                    <a:pt x="288445" y="436942"/>
                    <a:pt x="288445" y="451510"/>
                  </a:cubicBezTo>
                  <a:cubicBezTo>
                    <a:pt x="288445" y="467946"/>
                    <a:pt x="279187" y="483354"/>
                    <a:pt x="264224" y="493066"/>
                  </a:cubicBezTo>
                  <a:cubicBezTo>
                    <a:pt x="278719" y="502778"/>
                    <a:pt x="288445" y="517719"/>
                    <a:pt x="288445" y="534622"/>
                  </a:cubicBezTo>
                  <a:cubicBezTo>
                    <a:pt x="288445" y="552925"/>
                    <a:pt x="277317" y="569360"/>
                    <a:pt x="258894" y="579633"/>
                  </a:cubicBezTo>
                  <a:cubicBezTo>
                    <a:pt x="250384" y="583741"/>
                    <a:pt x="244773" y="578605"/>
                    <a:pt x="242435" y="574777"/>
                  </a:cubicBezTo>
                  <a:cubicBezTo>
                    <a:pt x="239068" y="568893"/>
                    <a:pt x="241406" y="561703"/>
                    <a:pt x="247298" y="558341"/>
                  </a:cubicBezTo>
                  <a:cubicBezTo>
                    <a:pt x="257865" y="552551"/>
                    <a:pt x="264224" y="543867"/>
                    <a:pt x="264224" y="534622"/>
                  </a:cubicBezTo>
                  <a:cubicBezTo>
                    <a:pt x="264224" y="521081"/>
                    <a:pt x="251693" y="509968"/>
                    <a:pt x="234673" y="506140"/>
                  </a:cubicBezTo>
                  <a:lnTo>
                    <a:pt x="234673" y="596628"/>
                  </a:lnTo>
                  <a:cubicBezTo>
                    <a:pt x="234673" y="603352"/>
                    <a:pt x="229342" y="608768"/>
                    <a:pt x="222609" y="608768"/>
                  </a:cubicBezTo>
                  <a:cubicBezTo>
                    <a:pt x="215876" y="608768"/>
                    <a:pt x="210546" y="603352"/>
                    <a:pt x="210546" y="596628"/>
                  </a:cubicBezTo>
                  <a:lnTo>
                    <a:pt x="210546" y="506140"/>
                  </a:lnTo>
                  <a:cubicBezTo>
                    <a:pt x="193526" y="509968"/>
                    <a:pt x="180994" y="521548"/>
                    <a:pt x="180994" y="534622"/>
                  </a:cubicBezTo>
                  <a:cubicBezTo>
                    <a:pt x="180994" y="543773"/>
                    <a:pt x="187353" y="552458"/>
                    <a:pt x="197921" y="558341"/>
                  </a:cubicBezTo>
                  <a:cubicBezTo>
                    <a:pt x="203812" y="561703"/>
                    <a:pt x="206150" y="568893"/>
                    <a:pt x="202784" y="574777"/>
                  </a:cubicBezTo>
                  <a:cubicBezTo>
                    <a:pt x="199417" y="580566"/>
                    <a:pt x="192216" y="582994"/>
                    <a:pt x="186325" y="579633"/>
                  </a:cubicBezTo>
                  <a:cubicBezTo>
                    <a:pt x="167902" y="570014"/>
                    <a:pt x="156773" y="553112"/>
                    <a:pt x="156773" y="534622"/>
                  </a:cubicBezTo>
                  <a:cubicBezTo>
                    <a:pt x="156773" y="518186"/>
                    <a:pt x="166032" y="502778"/>
                    <a:pt x="180994" y="493066"/>
                  </a:cubicBezTo>
                  <a:cubicBezTo>
                    <a:pt x="166499" y="483354"/>
                    <a:pt x="156773" y="468413"/>
                    <a:pt x="156773" y="451510"/>
                  </a:cubicBezTo>
                  <a:cubicBezTo>
                    <a:pt x="156773" y="437503"/>
                    <a:pt x="163600" y="424429"/>
                    <a:pt x="174729" y="414717"/>
                  </a:cubicBezTo>
                  <a:cubicBezTo>
                    <a:pt x="147141" y="405565"/>
                    <a:pt x="129747" y="388570"/>
                    <a:pt x="129747" y="368305"/>
                  </a:cubicBezTo>
                  <a:cubicBezTo>
                    <a:pt x="129747" y="352337"/>
                    <a:pt x="140315" y="338796"/>
                    <a:pt x="157802" y="329084"/>
                  </a:cubicBezTo>
                  <a:cubicBezTo>
                    <a:pt x="130589" y="320026"/>
                    <a:pt x="110763" y="304898"/>
                    <a:pt x="110763" y="284634"/>
                  </a:cubicBezTo>
                  <a:cubicBezTo>
                    <a:pt x="110763" y="259513"/>
                    <a:pt x="141811" y="239529"/>
                    <a:pt x="190720" y="232806"/>
                  </a:cubicBezTo>
                  <a:cubicBezTo>
                    <a:pt x="197547" y="232339"/>
                    <a:pt x="203251" y="236728"/>
                    <a:pt x="204280" y="243451"/>
                  </a:cubicBezTo>
                  <a:cubicBezTo>
                    <a:pt x="204748" y="250268"/>
                    <a:pt x="200446" y="255965"/>
                    <a:pt x="193713" y="256992"/>
                  </a:cubicBezTo>
                  <a:cubicBezTo>
                    <a:pt x="153500" y="262222"/>
                    <a:pt x="135078" y="276322"/>
                    <a:pt x="135078" y="284540"/>
                  </a:cubicBezTo>
                  <a:cubicBezTo>
                    <a:pt x="135078" y="295559"/>
                    <a:pt x="164629" y="311621"/>
                    <a:pt x="210172" y="314049"/>
                  </a:cubicBezTo>
                  <a:lnTo>
                    <a:pt x="210172" y="86193"/>
                  </a:lnTo>
                  <a:cubicBezTo>
                    <a:pt x="191842" y="81337"/>
                    <a:pt x="178189" y="64342"/>
                    <a:pt x="178189" y="44077"/>
                  </a:cubicBezTo>
                  <a:cubicBezTo>
                    <a:pt x="178189" y="19798"/>
                    <a:pt x="198201" y="0"/>
                    <a:pt x="22232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sp>
          <p:nvSpPr>
            <p:cNvPr id="43" name="空心弧 89"/>
            <p:cNvSpPr>
              <a:spLocks noChangeArrowheads="1"/>
            </p:cNvSpPr>
            <p:nvPr/>
          </p:nvSpPr>
          <p:spPr bwMode="auto">
            <a:xfrm rot="2997488">
              <a:off x="8890994" y="2313485"/>
              <a:ext cx="2141537" cy="2141538"/>
            </a:xfrm>
            <a:custGeom>
              <a:avLst/>
              <a:gdLst>
                <a:gd name="T0" fmla="*/ 317 w 21600"/>
                <a:gd name="T1" fmla="*/ 10800 h 21600"/>
                <a:gd name="T2" fmla="*/ 10800 w 21600"/>
                <a:gd name="T3" fmla="*/ 317 h 21600"/>
                <a:gd name="T4" fmla="*/ 21283 w 21600"/>
                <a:gd name="T5" fmla="*/ 10799 h 21600"/>
                <a:gd name="T6" fmla="*/ 21600 w 21600"/>
                <a:gd name="T7" fmla="*/ 10800 h 21600"/>
                <a:gd name="T8" fmla="*/ 10800 w 21600"/>
                <a:gd name="T9" fmla="*/ 0 h 21600"/>
                <a:gd name="T10" fmla="*/ 0 w 21600"/>
                <a:gd name="T11" fmla="*/ 10800 h 21600"/>
                <a:gd name="T12" fmla="*/ 317 w 21600"/>
                <a:gd name="T13" fmla="*/ 108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17" y="10800"/>
                  </a:moveTo>
                  <a:cubicBezTo>
                    <a:pt x="317" y="5010"/>
                    <a:pt x="5010" y="317"/>
                    <a:pt x="10800" y="317"/>
                  </a:cubicBezTo>
                  <a:cubicBezTo>
                    <a:pt x="16589" y="316"/>
                    <a:pt x="21282" y="5010"/>
                    <a:pt x="21283" y="10799"/>
                  </a:cubicBezTo>
                  <a:lnTo>
                    <a:pt x="21600" y="10800"/>
                  </a:lnTo>
                  <a:cubicBezTo>
                    <a:pt x="21600" y="4835"/>
                    <a:pt x="16764" y="0"/>
                    <a:pt x="10800" y="0"/>
                  </a:cubicBezTo>
                  <a:cubicBezTo>
                    <a:pt x="4835" y="0"/>
                    <a:pt x="0" y="4835"/>
                    <a:pt x="0" y="10800"/>
                  </a:cubicBezTo>
                  <a:lnTo>
                    <a:pt x="317" y="10800"/>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100" b="1">
                <a:latin typeface="微软雅黑" panose="020B0503020204020204" charset="-122"/>
                <a:ea typeface="微软雅黑" panose="020B0503020204020204" charset="-122"/>
                <a:sym typeface="微软雅黑" panose="020B0503020204020204" charset="-122"/>
              </a:endParaRPr>
            </a:p>
          </p:txBody>
        </p:sp>
      </p:grpSp>
      <p:sp>
        <p:nvSpPr>
          <p:cNvPr id="46" name="TextBox 6"/>
          <p:cNvSpPr txBox="1"/>
          <p:nvPr/>
        </p:nvSpPr>
        <p:spPr>
          <a:xfrm>
            <a:off x="9598592" y="3584588"/>
            <a:ext cx="1831408" cy="1174296"/>
          </a:xfrm>
          <a:prstGeom prst="rect">
            <a:avLst/>
          </a:prstGeom>
          <a:noFill/>
        </p:spPr>
        <p:txBody>
          <a:bodyPr wrap="square" rtlCol="0">
            <a:spAutoFit/>
          </a:bodyPr>
          <a:lstStyle/>
          <a:p>
            <a:pPr algn="ctr" defTabSz="914400">
              <a:lnSpc>
                <a:spcPct val="120000"/>
              </a:lnSpc>
              <a:defRPr/>
            </a:pPr>
            <a:r>
              <a:rPr lang="zh-CN" altLang="en-US" sz="2000" b="1">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模拟细胞代谢等生命活动获得成功</a:t>
            </a:r>
            <a:endParaRPr lang="zh-CN" altLang="en-US" sz="2000" b="1" dirty="0">
              <a:solidFill>
                <a:sysClr val="windowText" lastClr="00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pic>
        <p:nvPicPr>
          <p:cNvPr id="47" name="图片 374" descr="831018685145904886"/>
          <p:cNvPicPr>
            <a:picLocks noChangeAspect="1"/>
          </p:cNvPicPr>
          <p:nvPr/>
        </p:nvPicPr>
        <p:blipFill>
          <a:blip r:embed="rId1"/>
          <a:stretch>
            <a:fillRect/>
          </a:stretch>
        </p:blipFill>
        <p:spPr>
          <a:xfrm>
            <a:off x="653754" y="2047084"/>
            <a:ext cx="4527308" cy="3895339"/>
          </a:xfrm>
          <a:prstGeom prst="roundRect">
            <a:avLst>
              <a:gd name="adj" fmla="val 3756"/>
            </a:avLst>
          </a:prstGeom>
          <a:ln w="57150">
            <a:solidFill>
              <a:schemeClr val="bg1"/>
            </a:solidFill>
          </a:ln>
        </p:spPr>
      </p:pic>
      <p:sp>
        <p:nvSpPr>
          <p:cNvPr id="49" name="TextBox 6"/>
          <p:cNvSpPr txBox="1"/>
          <p:nvPr/>
        </p:nvSpPr>
        <p:spPr>
          <a:xfrm>
            <a:off x="5545001" y="5184625"/>
            <a:ext cx="5704211" cy="523220"/>
          </a:xfrm>
          <a:prstGeom prst="rect">
            <a:avLst/>
          </a:prstGeom>
          <a:noFill/>
        </p:spPr>
        <p:txBody>
          <a:bodyPr wrap="square" rtlCol="0">
            <a:spAutoFit/>
          </a:bodyPr>
          <a:lstStyle/>
          <a:p>
            <a:pPr algn="dist" defTabSz="1219200">
              <a:defRPr/>
            </a:pP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分析研究 </a:t>
            </a:r>
            <a:r>
              <a:rPr lang="en-US" altLang="zh-CN" sz="2800" b="1">
                <a:solidFill>
                  <a:prstClr val="black"/>
                </a:solidFill>
                <a:latin typeface="微软雅黑" panose="020B0503020204020204" charset="-122"/>
                <a:ea typeface="微软雅黑" panose="020B0503020204020204" charset="-122"/>
                <a:sym typeface="微软雅黑" panose="020B0503020204020204" charset="-122"/>
              </a:rPr>
              <a:t>+ </a:t>
            </a: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综合研究</a:t>
            </a:r>
            <a:r>
              <a:rPr lang="en-US" altLang="zh-CN" sz="2800" b="1">
                <a:solidFill>
                  <a:prstClr val="black"/>
                </a:solidFill>
                <a:latin typeface="微软雅黑" panose="020B0503020204020204" charset="-122"/>
                <a:ea typeface="微软雅黑" panose="020B0503020204020204" charset="-122"/>
                <a:sym typeface="微软雅黑" panose="020B0503020204020204" charset="-122"/>
              </a:rPr>
              <a:t>=</a:t>
            </a:r>
            <a:r>
              <a:rPr lang="zh-CN" altLang="en-US" sz="2800" b="1">
                <a:solidFill>
                  <a:prstClr val="black"/>
                </a:solidFill>
                <a:latin typeface="微软雅黑" panose="020B0503020204020204" charset="-122"/>
                <a:ea typeface="微软雅黑" panose="020B0503020204020204" charset="-122"/>
                <a:sym typeface="微软雅黑" panose="020B0503020204020204" charset="-122"/>
              </a:rPr>
              <a:t>了解人体</a:t>
            </a:r>
            <a:endParaRPr lang="zh-CN" altLang="en-US" sz="3600" b="1"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50" name="图文框 49"/>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750"/>
                                        <p:tgtEl>
                                          <p:spTgt spid="17"/>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750"/>
                                        <p:tgtEl>
                                          <p:spTgt spid="19"/>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randombar(horizontal)">
                                      <p:cBhvr>
                                        <p:cTn id="15" dur="750"/>
                                        <p:tgtEl>
                                          <p:spTgt spid="46"/>
                                        </p:tgtEl>
                                      </p:cBhvr>
                                    </p:animEffect>
                                  </p:childTnLst>
                                </p:cTn>
                              </p:par>
                            </p:childTnLst>
                          </p:cTn>
                        </p:par>
                        <p:par>
                          <p:cTn id="16" fill="hold">
                            <p:stCondLst>
                              <p:cond delay="3000"/>
                            </p:stCondLst>
                            <p:childTnLst>
                              <p:par>
                                <p:cTn id="17" presetID="14" presetClass="entr" presetSubtype="1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46" grpId="0"/>
      <p:bldP spid="4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6473" b="11350"/>
          <a:stretch>
            <a:fillRect/>
          </a:stretch>
        </p:blipFill>
        <p:spPr>
          <a:xfrm>
            <a:off x="576031" y="4009185"/>
            <a:ext cx="5252257" cy="2279650"/>
          </a:xfrm>
          <a:prstGeom prst="rect">
            <a:avLst/>
          </a:prstGeom>
        </p:spPr>
      </p:pic>
      <p:pic>
        <p:nvPicPr>
          <p:cNvPr id="9" name="图片 8" descr="盘子里有许多巧克力&#10;&#10;描述已自动生成"/>
          <p:cNvPicPr>
            <a:picLocks noChangeAspect="1"/>
          </p:cNvPicPr>
          <p:nvPr/>
        </p:nvPicPr>
        <p:blipFill rotWithShape="1">
          <a:blip r:embed="rId2">
            <a:extLst>
              <a:ext uri="{28A0092B-C50C-407E-A947-70E740481C1C}">
                <a14:useLocalDpi xmlns:a14="http://schemas.microsoft.com/office/drawing/2010/main" val="0"/>
              </a:ext>
            </a:extLst>
          </a:blip>
          <a:srcRect t="3372" b="45953"/>
          <a:stretch>
            <a:fillRect/>
          </a:stretch>
        </p:blipFill>
        <p:spPr>
          <a:xfrm>
            <a:off x="5486034" y="1620571"/>
            <a:ext cx="5998095" cy="2279650"/>
          </a:xfrm>
          <a:prstGeom prst="rect">
            <a:avLst/>
          </a:prstGeom>
        </p:spPr>
      </p:pic>
      <p:sp>
        <p:nvSpPr>
          <p:cNvPr id="5" name="矩形 4"/>
          <p:cNvSpPr/>
          <p:nvPr/>
        </p:nvSpPr>
        <p:spPr>
          <a:xfrm>
            <a:off x="576031" y="1620571"/>
            <a:ext cx="4923069" cy="2279650"/>
          </a:xfrm>
          <a:prstGeom prst="rect">
            <a:avLst/>
          </a:prstGeom>
          <a:gradFill flip="none" rotWithShape="1">
            <a:gsLst>
              <a:gs pos="0">
                <a:srgbClr val="2D4D6A"/>
              </a:gs>
              <a:gs pos="62000">
                <a:srgbClr val="2D4D6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7" name="矩形 6"/>
          <p:cNvSpPr/>
          <p:nvPr/>
        </p:nvSpPr>
        <p:spPr>
          <a:xfrm>
            <a:off x="11860015" y="1630369"/>
            <a:ext cx="331985" cy="810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8" name="文本框 7"/>
          <p:cNvSpPr txBox="1"/>
          <p:nvPr/>
        </p:nvSpPr>
        <p:spPr>
          <a:xfrm>
            <a:off x="919576" y="1843835"/>
            <a:ext cx="4235977" cy="1889876"/>
          </a:xfrm>
          <a:prstGeom prst="rect">
            <a:avLst/>
          </a:prstGeom>
          <a:noFill/>
        </p:spPr>
        <p:txBody>
          <a:bodyPr wrap="square" rtlCol="0">
            <a:spAutoFit/>
          </a:bodyPr>
          <a:lstStyle/>
          <a:p>
            <a:pPr indent="474345" algn="just" defTabSz="1219200">
              <a:lnSpc>
                <a:spcPct val="150000"/>
              </a:lnSpc>
              <a:defRPr/>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中医药经过几千年的实践与发展，无疑是世界医药学中绚丽的瑰宝。实现中、西医的融合，</a:t>
            </a:r>
            <a:r>
              <a:rPr lang="en-US" altLang="zh-CN" sz="2000" b="1">
                <a:solidFill>
                  <a:schemeClr val="bg1"/>
                </a:solidFill>
                <a:latin typeface="微软雅黑" panose="020B0503020204020204" charset="-122"/>
                <a:ea typeface="微软雅黑" panose="020B0503020204020204" charset="-122"/>
                <a:sym typeface="微软雅黑" panose="020B0503020204020204" charset="-122"/>
              </a:rPr>
              <a:t> </a:t>
            </a: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必将对现代医学的发展做出不可估量的贡献。</a:t>
            </a:r>
            <a:endParaRPr lang="zh-CN" altLang="en-US" sz="2000"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16" name="Group 8"/>
          <p:cNvGrpSpPr>
            <a:grpSpLocks noChangeAspect="1"/>
          </p:cNvGrpSpPr>
          <p:nvPr/>
        </p:nvGrpSpPr>
        <p:grpSpPr bwMode="auto">
          <a:xfrm>
            <a:off x="1042763" y="1978582"/>
            <a:ext cx="361536" cy="361351"/>
            <a:chOff x="-31" y="-1718"/>
            <a:chExt cx="7770" cy="7766"/>
          </a:xfrm>
          <a:solidFill>
            <a:schemeClr val="bg1"/>
          </a:solidFill>
        </p:grpSpPr>
        <p:sp>
          <p:nvSpPr>
            <p:cNvPr id="18" name="Freeform 9"/>
            <p:cNvSpPr>
              <a:spLocks noEditPoints="1"/>
            </p:cNvSpPr>
            <p:nvPr/>
          </p:nvSpPr>
          <p:spPr bwMode="auto">
            <a:xfrm>
              <a:off x="-31" y="-1718"/>
              <a:ext cx="7770" cy="7766"/>
            </a:xfrm>
            <a:custGeom>
              <a:avLst/>
              <a:gdLst>
                <a:gd name="T0" fmla="*/ 3245 w 3286"/>
                <a:gd name="T1" fmla="*/ 3100 h 3285"/>
                <a:gd name="T2" fmla="*/ 2694 w 3286"/>
                <a:gd name="T3" fmla="*/ 2548 h 3285"/>
                <a:gd name="T4" fmla="*/ 3072 w 3286"/>
                <a:gd name="T5" fmla="*/ 1537 h 3285"/>
                <a:gd name="T6" fmla="*/ 2622 w 3286"/>
                <a:gd name="T7" fmla="*/ 451 h 3285"/>
                <a:gd name="T8" fmla="*/ 1536 w 3286"/>
                <a:gd name="T9" fmla="*/ 0 h 3285"/>
                <a:gd name="T10" fmla="*/ 0 w 3286"/>
                <a:gd name="T11" fmla="*/ 1537 h 3285"/>
                <a:gd name="T12" fmla="*/ 450 w 3286"/>
                <a:gd name="T13" fmla="*/ 2624 h 3285"/>
                <a:gd name="T14" fmla="*/ 1536 w 3286"/>
                <a:gd name="T15" fmla="*/ 3075 h 3285"/>
                <a:gd name="T16" fmla="*/ 2549 w 3286"/>
                <a:gd name="T17" fmla="*/ 2693 h 3285"/>
                <a:gd name="T18" fmla="*/ 3101 w 3286"/>
                <a:gd name="T19" fmla="*/ 3245 h 3285"/>
                <a:gd name="T20" fmla="*/ 3246 w 3286"/>
                <a:gd name="T21" fmla="*/ 3245 h 3285"/>
                <a:gd name="T22" fmla="*/ 3245 w 3286"/>
                <a:gd name="T23" fmla="*/ 3100 h 3285"/>
                <a:gd name="T24" fmla="*/ 1536 w 3286"/>
                <a:gd name="T25" fmla="*/ 2870 h 3285"/>
                <a:gd name="T26" fmla="*/ 595 w 3286"/>
                <a:gd name="T27" fmla="*/ 2480 h 3285"/>
                <a:gd name="T28" fmla="*/ 205 w 3286"/>
                <a:gd name="T29" fmla="*/ 1537 h 3285"/>
                <a:gd name="T30" fmla="*/ 595 w 3286"/>
                <a:gd name="T31" fmla="*/ 595 h 3285"/>
                <a:gd name="T32" fmla="*/ 1536 w 3286"/>
                <a:gd name="T33" fmla="*/ 204 h 3285"/>
                <a:gd name="T34" fmla="*/ 2477 w 3286"/>
                <a:gd name="T35" fmla="*/ 595 h 3285"/>
                <a:gd name="T36" fmla="*/ 2867 w 3286"/>
                <a:gd name="T37" fmla="*/ 1538 h 3285"/>
                <a:gd name="T38" fmla="*/ 2477 w 3286"/>
                <a:gd name="T39" fmla="*/ 2480 h 3285"/>
                <a:gd name="T40" fmla="*/ 1536 w 3286"/>
                <a:gd name="T41" fmla="*/ 2870 h 3285"/>
                <a:gd name="T42" fmla="*/ 1536 w 3286"/>
                <a:gd name="T43" fmla="*/ 2870 h 3285"/>
                <a:gd name="T44" fmla="*/ 1536 w 3286"/>
                <a:gd name="T45" fmla="*/ 287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86" h="3285">
                  <a:moveTo>
                    <a:pt x="3245" y="3100"/>
                  </a:moveTo>
                  <a:cubicBezTo>
                    <a:pt x="2694" y="2548"/>
                    <a:pt x="2694" y="2548"/>
                    <a:pt x="2694" y="2548"/>
                  </a:cubicBezTo>
                  <a:cubicBezTo>
                    <a:pt x="2938" y="2268"/>
                    <a:pt x="3073" y="1909"/>
                    <a:pt x="3072" y="1537"/>
                  </a:cubicBezTo>
                  <a:cubicBezTo>
                    <a:pt x="3072" y="1130"/>
                    <a:pt x="2910" y="739"/>
                    <a:pt x="2622" y="451"/>
                  </a:cubicBezTo>
                  <a:cubicBezTo>
                    <a:pt x="2334" y="162"/>
                    <a:pt x="1943" y="0"/>
                    <a:pt x="1536" y="0"/>
                  </a:cubicBezTo>
                  <a:cubicBezTo>
                    <a:pt x="687" y="0"/>
                    <a:pt x="0" y="689"/>
                    <a:pt x="0" y="1537"/>
                  </a:cubicBezTo>
                  <a:cubicBezTo>
                    <a:pt x="0" y="1945"/>
                    <a:pt x="162" y="2336"/>
                    <a:pt x="450" y="2624"/>
                  </a:cubicBezTo>
                  <a:cubicBezTo>
                    <a:pt x="738" y="2913"/>
                    <a:pt x="1129" y="3075"/>
                    <a:pt x="1536" y="3075"/>
                  </a:cubicBezTo>
                  <a:cubicBezTo>
                    <a:pt x="1909" y="3075"/>
                    <a:pt x="2269" y="2940"/>
                    <a:pt x="2549" y="2693"/>
                  </a:cubicBezTo>
                  <a:cubicBezTo>
                    <a:pt x="3101" y="3245"/>
                    <a:pt x="3101" y="3245"/>
                    <a:pt x="3101" y="3245"/>
                  </a:cubicBezTo>
                  <a:cubicBezTo>
                    <a:pt x="3141" y="3285"/>
                    <a:pt x="3206" y="3285"/>
                    <a:pt x="3246" y="3245"/>
                  </a:cubicBezTo>
                  <a:cubicBezTo>
                    <a:pt x="3286" y="3205"/>
                    <a:pt x="3286" y="3140"/>
                    <a:pt x="3245" y="3100"/>
                  </a:cubicBezTo>
                  <a:close/>
                  <a:moveTo>
                    <a:pt x="1536" y="2870"/>
                  </a:moveTo>
                  <a:cubicBezTo>
                    <a:pt x="1183" y="2870"/>
                    <a:pt x="844" y="2729"/>
                    <a:pt x="595" y="2480"/>
                  </a:cubicBezTo>
                  <a:cubicBezTo>
                    <a:pt x="344" y="2230"/>
                    <a:pt x="204" y="1891"/>
                    <a:pt x="205" y="1537"/>
                  </a:cubicBezTo>
                  <a:cubicBezTo>
                    <a:pt x="204" y="1184"/>
                    <a:pt x="344" y="845"/>
                    <a:pt x="595" y="595"/>
                  </a:cubicBezTo>
                  <a:cubicBezTo>
                    <a:pt x="844" y="345"/>
                    <a:pt x="1183" y="204"/>
                    <a:pt x="1536" y="204"/>
                  </a:cubicBezTo>
                  <a:cubicBezTo>
                    <a:pt x="1889" y="204"/>
                    <a:pt x="2228" y="345"/>
                    <a:pt x="2477" y="595"/>
                  </a:cubicBezTo>
                  <a:cubicBezTo>
                    <a:pt x="2728" y="845"/>
                    <a:pt x="2868" y="1184"/>
                    <a:pt x="2867" y="1538"/>
                  </a:cubicBezTo>
                  <a:cubicBezTo>
                    <a:pt x="2867" y="1891"/>
                    <a:pt x="2727" y="2230"/>
                    <a:pt x="2477" y="2480"/>
                  </a:cubicBezTo>
                  <a:cubicBezTo>
                    <a:pt x="2228" y="2730"/>
                    <a:pt x="1889" y="2871"/>
                    <a:pt x="1536" y="2870"/>
                  </a:cubicBezTo>
                  <a:close/>
                  <a:moveTo>
                    <a:pt x="1536" y="2870"/>
                  </a:moveTo>
                  <a:cubicBezTo>
                    <a:pt x="1536" y="2870"/>
                    <a:pt x="1536" y="2870"/>
                    <a:pt x="1536" y="28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19" name="Freeform 10"/>
            <p:cNvSpPr>
              <a:spLocks noEditPoints="1"/>
            </p:cNvSpPr>
            <p:nvPr/>
          </p:nvSpPr>
          <p:spPr bwMode="auto">
            <a:xfrm>
              <a:off x="1123" y="-522"/>
              <a:ext cx="5143" cy="5104"/>
            </a:xfrm>
            <a:custGeom>
              <a:avLst/>
              <a:gdLst>
                <a:gd name="T0" fmla="*/ 564 w 2175"/>
                <a:gd name="T1" fmla="*/ 13 h 2159"/>
                <a:gd name="T2" fmla="*/ 13 w 2175"/>
                <a:gd name="T3" fmla="*/ 584 h 2159"/>
                <a:gd name="T4" fmla="*/ 22 w 2175"/>
                <a:gd name="T5" fmla="*/ 681 h 2159"/>
                <a:gd name="T6" fmla="*/ 107 w 2175"/>
                <a:gd name="T7" fmla="*/ 727 h 2159"/>
                <a:gd name="T8" fmla="*/ 202 w 2175"/>
                <a:gd name="T9" fmla="*/ 666 h 2159"/>
                <a:gd name="T10" fmla="*/ 652 w 2175"/>
                <a:gd name="T11" fmla="*/ 198 h 2159"/>
                <a:gd name="T12" fmla="*/ 705 w 2175"/>
                <a:gd name="T13" fmla="*/ 140 h 2159"/>
                <a:gd name="T14" fmla="*/ 701 w 2175"/>
                <a:gd name="T15" fmla="*/ 62 h 2159"/>
                <a:gd name="T16" fmla="*/ 642 w 2175"/>
                <a:gd name="T17" fmla="*/ 9 h 2159"/>
                <a:gd name="T18" fmla="*/ 564 w 2175"/>
                <a:gd name="T19" fmla="*/ 13 h 2159"/>
                <a:gd name="T20" fmla="*/ 2174 w 2175"/>
                <a:gd name="T21" fmla="*/ 1031 h 2159"/>
                <a:gd name="T22" fmla="*/ 2072 w 2175"/>
                <a:gd name="T23" fmla="*/ 929 h 2159"/>
                <a:gd name="T24" fmla="*/ 1970 w 2175"/>
                <a:gd name="T25" fmla="*/ 1031 h 2159"/>
                <a:gd name="T26" fmla="*/ 1048 w 2175"/>
                <a:gd name="T27" fmla="*/ 1954 h 2159"/>
                <a:gd name="T28" fmla="*/ 945 w 2175"/>
                <a:gd name="T29" fmla="*/ 2056 h 2159"/>
                <a:gd name="T30" fmla="*/ 1048 w 2175"/>
                <a:gd name="T31" fmla="*/ 2159 h 2159"/>
                <a:gd name="T32" fmla="*/ 1844 w 2175"/>
                <a:gd name="T33" fmla="*/ 1829 h 2159"/>
                <a:gd name="T34" fmla="*/ 2174 w 2175"/>
                <a:gd name="T35" fmla="*/ 1031 h 2159"/>
                <a:gd name="T36" fmla="*/ 2174 w 2175"/>
                <a:gd name="T37" fmla="*/ 1031 h 2159"/>
                <a:gd name="T38" fmla="*/ 2174 w 2175"/>
                <a:gd name="T39" fmla="*/ 1031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75" h="2159">
                  <a:moveTo>
                    <a:pt x="564" y="13"/>
                  </a:moveTo>
                  <a:cubicBezTo>
                    <a:pt x="317" y="130"/>
                    <a:pt x="122" y="333"/>
                    <a:pt x="13" y="584"/>
                  </a:cubicBezTo>
                  <a:cubicBezTo>
                    <a:pt x="0" y="616"/>
                    <a:pt x="3" y="652"/>
                    <a:pt x="22" y="681"/>
                  </a:cubicBezTo>
                  <a:cubicBezTo>
                    <a:pt x="41" y="710"/>
                    <a:pt x="73" y="727"/>
                    <a:pt x="107" y="727"/>
                  </a:cubicBezTo>
                  <a:cubicBezTo>
                    <a:pt x="147" y="727"/>
                    <a:pt x="185" y="704"/>
                    <a:pt x="202" y="666"/>
                  </a:cubicBezTo>
                  <a:cubicBezTo>
                    <a:pt x="290" y="460"/>
                    <a:pt x="450" y="294"/>
                    <a:pt x="652" y="198"/>
                  </a:cubicBezTo>
                  <a:cubicBezTo>
                    <a:pt x="677" y="186"/>
                    <a:pt x="696" y="165"/>
                    <a:pt x="705" y="140"/>
                  </a:cubicBezTo>
                  <a:cubicBezTo>
                    <a:pt x="714" y="114"/>
                    <a:pt x="712" y="86"/>
                    <a:pt x="701" y="62"/>
                  </a:cubicBezTo>
                  <a:cubicBezTo>
                    <a:pt x="689" y="37"/>
                    <a:pt x="668" y="18"/>
                    <a:pt x="642" y="9"/>
                  </a:cubicBezTo>
                  <a:cubicBezTo>
                    <a:pt x="617" y="0"/>
                    <a:pt x="589" y="1"/>
                    <a:pt x="564" y="13"/>
                  </a:cubicBezTo>
                  <a:close/>
                  <a:moveTo>
                    <a:pt x="2174" y="1031"/>
                  </a:moveTo>
                  <a:cubicBezTo>
                    <a:pt x="2174" y="975"/>
                    <a:pt x="2129" y="929"/>
                    <a:pt x="2072" y="929"/>
                  </a:cubicBezTo>
                  <a:cubicBezTo>
                    <a:pt x="2015" y="929"/>
                    <a:pt x="1970" y="975"/>
                    <a:pt x="1970" y="1031"/>
                  </a:cubicBezTo>
                  <a:cubicBezTo>
                    <a:pt x="1969" y="1540"/>
                    <a:pt x="1557" y="1953"/>
                    <a:pt x="1048" y="1954"/>
                  </a:cubicBezTo>
                  <a:cubicBezTo>
                    <a:pt x="991" y="1954"/>
                    <a:pt x="945" y="2000"/>
                    <a:pt x="945" y="2056"/>
                  </a:cubicBezTo>
                  <a:cubicBezTo>
                    <a:pt x="945" y="2113"/>
                    <a:pt x="991" y="2159"/>
                    <a:pt x="1048" y="2159"/>
                  </a:cubicBezTo>
                  <a:cubicBezTo>
                    <a:pt x="1347" y="2159"/>
                    <a:pt x="1633" y="2041"/>
                    <a:pt x="1844" y="1829"/>
                  </a:cubicBezTo>
                  <a:cubicBezTo>
                    <a:pt x="2056" y="1618"/>
                    <a:pt x="2175" y="1331"/>
                    <a:pt x="2174" y="1031"/>
                  </a:cubicBezTo>
                  <a:close/>
                  <a:moveTo>
                    <a:pt x="2174" y="1031"/>
                  </a:moveTo>
                  <a:cubicBezTo>
                    <a:pt x="2174" y="1031"/>
                    <a:pt x="2174" y="1031"/>
                    <a:pt x="2174" y="10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grpSp>
      <p:sp>
        <p:nvSpPr>
          <p:cNvPr id="22" name="矩形 21"/>
          <p:cNvSpPr/>
          <p:nvPr/>
        </p:nvSpPr>
        <p:spPr>
          <a:xfrm>
            <a:off x="1511609" y="1620571"/>
            <a:ext cx="399742" cy="1143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4" name="矩形 23"/>
          <p:cNvSpPr/>
          <p:nvPr/>
        </p:nvSpPr>
        <p:spPr>
          <a:xfrm>
            <a:off x="6382002" y="4978303"/>
            <a:ext cx="87066" cy="87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5" name="矩形 24"/>
          <p:cNvSpPr/>
          <p:nvPr/>
        </p:nvSpPr>
        <p:spPr>
          <a:xfrm>
            <a:off x="6382002" y="5833172"/>
            <a:ext cx="87066" cy="87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28" name="文本框 27"/>
          <p:cNvSpPr txBox="1"/>
          <p:nvPr/>
        </p:nvSpPr>
        <p:spPr>
          <a:xfrm>
            <a:off x="582382" y="553078"/>
            <a:ext cx="4342856" cy="523220"/>
          </a:xfrm>
          <a:prstGeom prst="rect">
            <a:avLst/>
          </a:prstGeom>
          <a:noFill/>
        </p:spPr>
        <p:txBody>
          <a:bodyPr wrap="none" rtlCol="0">
            <a:spAutoFit/>
          </a:bodyPr>
          <a:lstStyle/>
          <a:p>
            <a:pPr>
              <a:defRPr/>
            </a:pPr>
            <a:r>
              <a:rPr lang="zh-CN" altLang="en-US"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发展趋势</a:t>
            </a:r>
            <a:r>
              <a:rPr lang="en-US" altLang="zh-CN"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3</a:t>
            </a:r>
            <a:r>
              <a:rPr lang="zh-CN" altLang="en-US" sz="2800" b="1" spc="-200">
                <a:latin typeface="微软雅黑" panose="020B0503020204020204" charset="-122"/>
                <a:ea typeface="微软雅黑" panose="020B0503020204020204" charset="-122"/>
                <a:cs typeface="宋体" panose="02010600030101010101" pitchFamily="2" charset="-122"/>
                <a:sym typeface="微软雅黑" panose="020B0503020204020204" charset="-122"/>
              </a:rPr>
              <a:t>：医疗体系的转变</a:t>
            </a:r>
            <a:endParaRPr lang="en-US" altLang="zh-CN" sz="2800" b="1" spc="-200" dirty="0">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9" name="文本框 28"/>
          <p:cNvSpPr txBox="1"/>
          <p:nvPr/>
        </p:nvSpPr>
        <p:spPr>
          <a:xfrm>
            <a:off x="631939" y="1029978"/>
            <a:ext cx="8802410" cy="523220"/>
          </a:xfrm>
          <a:prstGeom prst="rect">
            <a:avLst/>
          </a:prstGeom>
          <a:noFill/>
        </p:spPr>
        <p:txBody>
          <a:bodyPr wrap="none" rtlCol="0">
            <a:spAutoFit/>
          </a:bodyPr>
          <a:lstStyle/>
          <a:p>
            <a:pPr>
              <a:defRPr/>
            </a:pPr>
            <a:r>
              <a:rPr lang="en-US" altLang="zh-CN" sz="2800" b="1" spc="-20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2000" b="1">
                <a:solidFill>
                  <a:srgbClr val="A5A5A5">
                    <a:lumMod val="75000"/>
                  </a:srgbClr>
                </a:solidFill>
                <a:latin typeface="微软雅黑" panose="020B0503020204020204" charset="-122"/>
                <a:ea typeface="微软雅黑" panose="020B0503020204020204" charset="-122"/>
                <a:sym typeface="微软雅黑" panose="020B0503020204020204" charset="-122"/>
              </a:rPr>
              <a:t>从单一的医疗体系向中、西医两大医疗体系交叉渗透、相互融合发展。</a:t>
            </a:r>
            <a:r>
              <a:rPr lang="en-US" altLang="zh-CN" sz="2800" b="1" spc="-200">
                <a:solidFill>
                  <a:srgbClr val="000000"/>
                </a:solidFill>
                <a:latin typeface="微软雅黑" panose="020B0503020204020204" charset="-122"/>
                <a:ea typeface="微软雅黑" panose="020B0503020204020204" charset="-122"/>
                <a:sym typeface="微软雅黑" panose="020B0503020204020204" charset="-122"/>
              </a:rPr>
              <a:t>”</a:t>
            </a:r>
            <a:endParaRPr lang="en-US" altLang="zh-CN" sz="2800" b="1" spc="-200" dirty="0">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31" name="矩形 30"/>
          <p:cNvSpPr/>
          <p:nvPr/>
        </p:nvSpPr>
        <p:spPr>
          <a:xfrm>
            <a:off x="5805714" y="4009185"/>
            <a:ext cx="5678417" cy="2279650"/>
          </a:xfrm>
          <a:prstGeom prst="rect">
            <a:avLst/>
          </a:prstGeom>
          <a:gradFill flip="none" rotWithShape="1">
            <a:gsLst>
              <a:gs pos="0">
                <a:srgbClr val="2D4D6A"/>
              </a:gs>
              <a:gs pos="62000">
                <a:srgbClr val="2D4D6A"/>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2" name="矩形 31"/>
          <p:cNvSpPr/>
          <p:nvPr/>
        </p:nvSpPr>
        <p:spPr>
          <a:xfrm>
            <a:off x="0" y="4018983"/>
            <a:ext cx="331985" cy="810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7" name="矩形 36"/>
          <p:cNvSpPr/>
          <p:nvPr/>
        </p:nvSpPr>
        <p:spPr>
          <a:xfrm>
            <a:off x="6787669" y="4009185"/>
            <a:ext cx="399742" cy="1143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39" name="文本框 38"/>
          <p:cNvSpPr txBox="1"/>
          <p:nvPr/>
        </p:nvSpPr>
        <p:spPr>
          <a:xfrm>
            <a:off x="6096000" y="4167846"/>
            <a:ext cx="5021943" cy="1889876"/>
          </a:xfrm>
          <a:prstGeom prst="rect">
            <a:avLst/>
          </a:prstGeom>
          <a:noFill/>
        </p:spPr>
        <p:txBody>
          <a:bodyPr wrap="square" rtlCol="0">
            <a:spAutoFit/>
          </a:bodyPr>
          <a:lstStyle/>
          <a:p>
            <a:pPr indent="474345" algn="just" defTabSz="1219200">
              <a:lnSpc>
                <a:spcPct val="150000"/>
              </a:lnSpc>
              <a:defRPr/>
            </a:pPr>
            <a:r>
              <a:rPr lang="zh-CN" altLang="en-US" sz="2000" b="1">
                <a:solidFill>
                  <a:schemeClr val="bg1"/>
                </a:solidFill>
                <a:latin typeface="微软雅黑" panose="020B0503020204020204" charset="-122"/>
                <a:ea typeface="微软雅黑" panose="020B0503020204020204" charset="-122"/>
                <a:sym typeface="微软雅黑" panose="020B0503020204020204" charset="-122"/>
              </a:rPr>
              <a:t>随着现代科学的发展、医学模式与卫生服务模式的转变和自然科学、技术科学新理论与新方法的不断出现，也为中医药的现代化创造了很好的条件。</a:t>
            </a:r>
            <a:endParaRPr lang="zh-CN" altLang="en-US" sz="2000" b="1">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40" name="Group 8"/>
          <p:cNvGrpSpPr>
            <a:grpSpLocks noChangeAspect="1"/>
          </p:cNvGrpSpPr>
          <p:nvPr/>
        </p:nvGrpSpPr>
        <p:grpSpPr bwMode="auto">
          <a:xfrm>
            <a:off x="6219187" y="4302593"/>
            <a:ext cx="361536" cy="361351"/>
            <a:chOff x="-31" y="-1718"/>
            <a:chExt cx="7770" cy="7766"/>
          </a:xfrm>
          <a:solidFill>
            <a:schemeClr val="bg1"/>
          </a:solidFill>
        </p:grpSpPr>
        <p:sp>
          <p:nvSpPr>
            <p:cNvPr id="41" name="Freeform 9"/>
            <p:cNvSpPr>
              <a:spLocks noEditPoints="1"/>
            </p:cNvSpPr>
            <p:nvPr/>
          </p:nvSpPr>
          <p:spPr bwMode="auto">
            <a:xfrm>
              <a:off x="-31" y="-1718"/>
              <a:ext cx="7770" cy="7766"/>
            </a:xfrm>
            <a:custGeom>
              <a:avLst/>
              <a:gdLst>
                <a:gd name="T0" fmla="*/ 3245 w 3286"/>
                <a:gd name="T1" fmla="*/ 3100 h 3285"/>
                <a:gd name="T2" fmla="*/ 2694 w 3286"/>
                <a:gd name="T3" fmla="*/ 2548 h 3285"/>
                <a:gd name="T4" fmla="*/ 3072 w 3286"/>
                <a:gd name="T5" fmla="*/ 1537 h 3285"/>
                <a:gd name="T6" fmla="*/ 2622 w 3286"/>
                <a:gd name="T7" fmla="*/ 451 h 3285"/>
                <a:gd name="T8" fmla="*/ 1536 w 3286"/>
                <a:gd name="T9" fmla="*/ 0 h 3285"/>
                <a:gd name="T10" fmla="*/ 0 w 3286"/>
                <a:gd name="T11" fmla="*/ 1537 h 3285"/>
                <a:gd name="T12" fmla="*/ 450 w 3286"/>
                <a:gd name="T13" fmla="*/ 2624 h 3285"/>
                <a:gd name="T14" fmla="*/ 1536 w 3286"/>
                <a:gd name="T15" fmla="*/ 3075 h 3285"/>
                <a:gd name="T16" fmla="*/ 2549 w 3286"/>
                <a:gd name="T17" fmla="*/ 2693 h 3285"/>
                <a:gd name="T18" fmla="*/ 3101 w 3286"/>
                <a:gd name="T19" fmla="*/ 3245 h 3285"/>
                <a:gd name="T20" fmla="*/ 3246 w 3286"/>
                <a:gd name="T21" fmla="*/ 3245 h 3285"/>
                <a:gd name="T22" fmla="*/ 3245 w 3286"/>
                <a:gd name="T23" fmla="*/ 3100 h 3285"/>
                <a:gd name="T24" fmla="*/ 1536 w 3286"/>
                <a:gd name="T25" fmla="*/ 2870 h 3285"/>
                <a:gd name="T26" fmla="*/ 595 w 3286"/>
                <a:gd name="T27" fmla="*/ 2480 h 3285"/>
                <a:gd name="T28" fmla="*/ 205 w 3286"/>
                <a:gd name="T29" fmla="*/ 1537 h 3285"/>
                <a:gd name="T30" fmla="*/ 595 w 3286"/>
                <a:gd name="T31" fmla="*/ 595 h 3285"/>
                <a:gd name="T32" fmla="*/ 1536 w 3286"/>
                <a:gd name="T33" fmla="*/ 204 h 3285"/>
                <a:gd name="T34" fmla="*/ 2477 w 3286"/>
                <a:gd name="T35" fmla="*/ 595 h 3285"/>
                <a:gd name="T36" fmla="*/ 2867 w 3286"/>
                <a:gd name="T37" fmla="*/ 1538 h 3285"/>
                <a:gd name="T38" fmla="*/ 2477 w 3286"/>
                <a:gd name="T39" fmla="*/ 2480 h 3285"/>
                <a:gd name="T40" fmla="*/ 1536 w 3286"/>
                <a:gd name="T41" fmla="*/ 2870 h 3285"/>
                <a:gd name="T42" fmla="*/ 1536 w 3286"/>
                <a:gd name="T43" fmla="*/ 2870 h 3285"/>
                <a:gd name="T44" fmla="*/ 1536 w 3286"/>
                <a:gd name="T45" fmla="*/ 287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86" h="3285">
                  <a:moveTo>
                    <a:pt x="3245" y="3100"/>
                  </a:moveTo>
                  <a:cubicBezTo>
                    <a:pt x="2694" y="2548"/>
                    <a:pt x="2694" y="2548"/>
                    <a:pt x="2694" y="2548"/>
                  </a:cubicBezTo>
                  <a:cubicBezTo>
                    <a:pt x="2938" y="2268"/>
                    <a:pt x="3073" y="1909"/>
                    <a:pt x="3072" y="1537"/>
                  </a:cubicBezTo>
                  <a:cubicBezTo>
                    <a:pt x="3072" y="1130"/>
                    <a:pt x="2910" y="739"/>
                    <a:pt x="2622" y="451"/>
                  </a:cubicBezTo>
                  <a:cubicBezTo>
                    <a:pt x="2334" y="162"/>
                    <a:pt x="1943" y="0"/>
                    <a:pt x="1536" y="0"/>
                  </a:cubicBezTo>
                  <a:cubicBezTo>
                    <a:pt x="687" y="0"/>
                    <a:pt x="0" y="689"/>
                    <a:pt x="0" y="1537"/>
                  </a:cubicBezTo>
                  <a:cubicBezTo>
                    <a:pt x="0" y="1945"/>
                    <a:pt x="162" y="2336"/>
                    <a:pt x="450" y="2624"/>
                  </a:cubicBezTo>
                  <a:cubicBezTo>
                    <a:pt x="738" y="2913"/>
                    <a:pt x="1129" y="3075"/>
                    <a:pt x="1536" y="3075"/>
                  </a:cubicBezTo>
                  <a:cubicBezTo>
                    <a:pt x="1909" y="3075"/>
                    <a:pt x="2269" y="2940"/>
                    <a:pt x="2549" y="2693"/>
                  </a:cubicBezTo>
                  <a:cubicBezTo>
                    <a:pt x="3101" y="3245"/>
                    <a:pt x="3101" y="3245"/>
                    <a:pt x="3101" y="3245"/>
                  </a:cubicBezTo>
                  <a:cubicBezTo>
                    <a:pt x="3141" y="3285"/>
                    <a:pt x="3206" y="3285"/>
                    <a:pt x="3246" y="3245"/>
                  </a:cubicBezTo>
                  <a:cubicBezTo>
                    <a:pt x="3286" y="3205"/>
                    <a:pt x="3286" y="3140"/>
                    <a:pt x="3245" y="3100"/>
                  </a:cubicBezTo>
                  <a:close/>
                  <a:moveTo>
                    <a:pt x="1536" y="2870"/>
                  </a:moveTo>
                  <a:cubicBezTo>
                    <a:pt x="1183" y="2870"/>
                    <a:pt x="844" y="2729"/>
                    <a:pt x="595" y="2480"/>
                  </a:cubicBezTo>
                  <a:cubicBezTo>
                    <a:pt x="344" y="2230"/>
                    <a:pt x="204" y="1891"/>
                    <a:pt x="205" y="1537"/>
                  </a:cubicBezTo>
                  <a:cubicBezTo>
                    <a:pt x="204" y="1184"/>
                    <a:pt x="344" y="845"/>
                    <a:pt x="595" y="595"/>
                  </a:cubicBezTo>
                  <a:cubicBezTo>
                    <a:pt x="844" y="345"/>
                    <a:pt x="1183" y="204"/>
                    <a:pt x="1536" y="204"/>
                  </a:cubicBezTo>
                  <a:cubicBezTo>
                    <a:pt x="1889" y="204"/>
                    <a:pt x="2228" y="345"/>
                    <a:pt x="2477" y="595"/>
                  </a:cubicBezTo>
                  <a:cubicBezTo>
                    <a:pt x="2728" y="845"/>
                    <a:pt x="2868" y="1184"/>
                    <a:pt x="2867" y="1538"/>
                  </a:cubicBezTo>
                  <a:cubicBezTo>
                    <a:pt x="2867" y="1891"/>
                    <a:pt x="2727" y="2230"/>
                    <a:pt x="2477" y="2480"/>
                  </a:cubicBezTo>
                  <a:cubicBezTo>
                    <a:pt x="2228" y="2730"/>
                    <a:pt x="1889" y="2871"/>
                    <a:pt x="1536" y="2870"/>
                  </a:cubicBezTo>
                  <a:close/>
                  <a:moveTo>
                    <a:pt x="1536" y="2870"/>
                  </a:moveTo>
                  <a:cubicBezTo>
                    <a:pt x="1536" y="2870"/>
                    <a:pt x="1536" y="2870"/>
                    <a:pt x="1536" y="28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sp>
          <p:nvSpPr>
            <p:cNvPr id="42" name="Freeform 10"/>
            <p:cNvSpPr>
              <a:spLocks noEditPoints="1"/>
            </p:cNvSpPr>
            <p:nvPr/>
          </p:nvSpPr>
          <p:spPr bwMode="auto">
            <a:xfrm>
              <a:off x="1123" y="-522"/>
              <a:ext cx="5143" cy="5104"/>
            </a:xfrm>
            <a:custGeom>
              <a:avLst/>
              <a:gdLst>
                <a:gd name="T0" fmla="*/ 564 w 2175"/>
                <a:gd name="T1" fmla="*/ 13 h 2159"/>
                <a:gd name="T2" fmla="*/ 13 w 2175"/>
                <a:gd name="T3" fmla="*/ 584 h 2159"/>
                <a:gd name="T4" fmla="*/ 22 w 2175"/>
                <a:gd name="T5" fmla="*/ 681 h 2159"/>
                <a:gd name="T6" fmla="*/ 107 w 2175"/>
                <a:gd name="T7" fmla="*/ 727 h 2159"/>
                <a:gd name="T8" fmla="*/ 202 w 2175"/>
                <a:gd name="T9" fmla="*/ 666 h 2159"/>
                <a:gd name="T10" fmla="*/ 652 w 2175"/>
                <a:gd name="T11" fmla="*/ 198 h 2159"/>
                <a:gd name="T12" fmla="*/ 705 w 2175"/>
                <a:gd name="T13" fmla="*/ 140 h 2159"/>
                <a:gd name="T14" fmla="*/ 701 w 2175"/>
                <a:gd name="T15" fmla="*/ 62 h 2159"/>
                <a:gd name="T16" fmla="*/ 642 w 2175"/>
                <a:gd name="T17" fmla="*/ 9 h 2159"/>
                <a:gd name="T18" fmla="*/ 564 w 2175"/>
                <a:gd name="T19" fmla="*/ 13 h 2159"/>
                <a:gd name="T20" fmla="*/ 2174 w 2175"/>
                <a:gd name="T21" fmla="*/ 1031 h 2159"/>
                <a:gd name="T22" fmla="*/ 2072 w 2175"/>
                <a:gd name="T23" fmla="*/ 929 h 2159"/>
                <a:gd name="T24" fmla="*/ 1970 w 2175"/>
                <a:gd name="T25" fmla="*/ 1031 h 2159"/>
                <a:gd name="T26" fmla="*/ 1048 w 2175"/>
                <a:gd name="T27" fmla="*/ 1954 h 2159"/>
                <a:gd name="T28" fmla="*/ 945 w 2175"/>
                <a:gd name="T29" fmla="*/ 2056 h 2159"/>
                <a:gd name="T30" fmla="*/ 1048 w 2175"/>
                <a:gd name="T31" fmla="*/ 2159 h 2159"/>
                <a:gd name="T32" fmla="*/ 1844 w 2175"/>
                <a:gd name="T33" fmla="*/ 1829 h 2159"/>
                <a:gd name="T34" fmla="*/ 2174 w 2175"/>
                <a:gd name="T35" fmla="*/ 1031 h 2159"/>
                <a:gd name="T36" fmla="*/ 2174 w 2175"/>
                <a:gd name="T37" fmla="*/ 1031 h 2159"/>
                <a:gd name="T38" fmla="*/ 2174 w 2175"/>
                <a:gd name="T39" fmla="*/ 1031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75" h="2159">
                  <a:moveTo>
                    <a:pt x="564" y="13"/>
                  </a:moveTo>
                  <a:cubicBezTo>
                    <a:pt x="317" y="130"/>
                    <a:pt x="122" y="333"/>
                    <a:pt x="13" y="584"/>
                  </a:cubicBezTo>
                  <a:cubicBezTo>
                    <a:pt x="0" y="616"/>
                    <a:pt x="3" y="652"/>
                    <a:pt x="22" y="681"/>
                  </a:cubicBezTo>
                  <a:cubicBezTo>
                    <a:pt x="41" y="710"/>
                    <a:pt x="73" y="727"/>
                    <a:pt x="107" y="727"/>
                  </a:cubicBezTo>
                  <a:cubicBezTo>
                    <a:pt x="147" y="727"/>
                    <a:pt x="185" y="704"/>
                    <a:pt x="202" y="666"/>
                  </a:cubicBezTo>
                  <a:cubicBezTo>
                    <a:pt x="290" y="460"/>
                    <a:pt x="450" y="294"/>
                    <a:pt x="652" y="198"/>
                  </a:cubicBezTo>
                  <a:cubicBezTo>
                    <a:pt x="677" y="186"/>
                    <a:pt x="696" y="165"/>
                    <a:pt x="705" y="140"/>
                  </a:cubicBezTo>
                  <a:cubicBezTo>
                    <a:pt x="714" y="114"/>
                    <a:pt x="712" y="86"/>
                    <a:pt x="701" y="62"/>
                  </a:cubicBezTo>
                  <a:cubicBezTo>
                    <a:pt x="689" y="37"/>
                    <a:pt x="668" y="18"/>
                    <a:pt x="642" y="9"/>
                  </a:cubicBezTo>
                  <a:cubicBezTo>
                    <a:pt x="617" y="0"/>
                    <a:pt x="589" y="1"/>
                    <a:pt x="564" y="13"/>
                  </a:cubicBezTo>
                  <a:close/>
                  <a:moveTo>
                    <a:pt x="2174" y="1031"/>
                  </a:moveTo>
                  <a:cubicBezTo>
                    <a:pt x="2174" y="975"/>
                    <a:pt x="2129" y="929"/>
                    <a:pt x="2072" y="929"/>
                  </a:cubicBezTo>
                  <a:cubicBezTo>
                    <a:pt x="2015" y="929"/>
                    <a:pt x="1970" y="975"/>
                    <a:pt x="1970" y="1031"/>
                  </a:cubicBezTo>
                  <a:cubicBezTo>
                    <a:pt x="1969" y="1540"/>
                    <a:pt x="1557" y="1953"/>
                    <a:pt x="1048" y="1954"/>
                  </a:cubicBezTo>
                  <a:cubicBezTo>
                    <a:pt x="991" y="1954"/>
                    <a:pt x="945" y="2000"/>
                    <a:pt x="945" y="2056"/>
                  </a:cubicBezTo>
                  <a:cubicBezTo>
                    <a:pt x="945" y="2113"/>
                    <a:pt x="991" y="2159"/>
                    <a:pt x="1048" y="2159"/>
                  </a:cubicBezTo>
                  <a:cubicBezTo>
                    <a:pt x="1347" y="2159"/>
                    <a:pt x="1633" y="2041"/>
                    <a:pt x="1844" y="1829"/>
                  </a:cubicBezTo>
                  <a:cubicBezTo>
                    <a:pt x="2056" y="1618"/>
                    <a:pt x="2175" y="1331"/>
                    <a:pt x="2174" y="1031"/>
                  </a:cubicBezTo>
                  <a:close/>
                  <a:moveTo>
                    <a:pt x="2174" y="1031"/>
                  </a:moveTo>
                  <a:cubicBezTo>
                    <a:pt x="2174" y="1031"/>
                    <a:pt x="2174" y="1031"/>
                    <a:pt x="2174" y="10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cs typeface="+mn-ea"/>
                <a:sym typeface="微软雅黑" panose="020B0503020204020204" charset="-122"/>
              </a:endParaRPr>
            </a:p>
          </p:txBody>
        </p:sp>
      </p:grpSp>
      <p:sp>
        <p:nvSpPr>
          <p:cNvPr id="43" name="图文框 4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pan dir="u"/>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1186129" y="5068023"/>
            <a:ext cx="4398692" cy="0"/>
          </a:xfrm>
          <a:prstGeom prst="line">
            <a:avLst/>
          </a:prstGeom>
          <a:ln w="285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5" name="îṧļiḓe"/>
          <p:cNvSpPr/>
          <p:nvPr/>
        </p:nvSpPr>
        <p:spPr>
          <a:xfrm>
            <a:off x="468841" y="1983012"/>
            <a:ext cx="667622" cy="667632"/>
          </a:xfrm>
          <a:prstGeom prst="ellipse">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bg-BG" dirty="0">
              <a:latin typeface="微软雅黑" panose="020B0503020204020204" charset="-122"/>
              <a:ea typeface="微软雅黑" panose="020B0503020204020204" charset="-122"/>
              <a:sym typeface="微软雅黑" panose="020B0503020204020204" charset="-122"/>
            </a:endParaRPr>
          </a:p>
        </p:txBody>
      </p:sp>
      <p:sp>
        <p:nvSpPr>
          <p:cNvPr id="8" name="íślíḑê"/>
          <p:cNvSpPr/>
          <p:nvPr/>
        </p:nvSpPr>
        <p:spPr>
          <a:xfrm>
            <a:off x="9022678" y="1732881"/>
            <a:ext cx="2875160" cy="4722274"/>
          </a:xfrm>
          <a:prstGeom prst="rect">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9197356" y="2021036"/>
            <a:ext cx="2525803" cy="2031324"/>
          </a:xfrm>
          <a:prstGeom prst="rect">
            <a:avLst/>
          </a:prstGeom>
          <a:noFill/>
        </p:spPr>
        <p:txBody>
          <a:bodyPr wrap="square" rtlCol="0">
            <a:spAutoFit/>
          </a:bodyPr>
          <a:lstStyle/>
          <a:p>
            <a:pPr defTabSz="1219200">
              <a:defRPr/>
            </a:pPr>
            <a:r>
              <a:rPr lang="zh-CN" altLang="en-US" b="1">
                <a:solidFill>
                  <a:schemeClr val="bg1"/>
                </a:solidFill>
                <a:latin typeface="微软雅黑" panose="020B0503020204020204" charset="-122"/>
                <a:ea typeface="微软雅黑" panose="020B0503020204020204" charset="-122"/>
                <a:sym typeface="微软雅黑" panose="020B0503020204020204" charset="-122"/>
              </a:rPr>
              <a:t>不能孤立地仅从生物学观点出发看作是躯体的正常状态，还要从心理学与社会学的角度出发研究和解决人们心理上和社会上的完美的安全状态。</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grpSp>
        <p:nvGrpSpPr>
          <p:cNvPr id="22" name="组合 21"/>
          <p:cNvGrpSpPr/>
          <p:nvPr/>
        </p:nvGrpSpPr>
        <p:grpSpPr>
          <a:xfrm>
            <a:off x="1013034" y="5477334"/>
            <a:ext cx="6022734" cy="667631"/>
            <a:chOff x="672918" y="5476923"/>
            <a:chExt cx="6022734" cy="667631"/>
          </a:xfrm>
        </p:grpSpPr>
        <p:sp>
          <p:nvSpPr>
            <p:cNvPr id="12" name="矩形: 圆角 11"/>
            <p:cNvSpPr/>
            <p:nvPr/>
          </p:nvSpPr>
          <p:spPr>
            <a:xfrm>
              <a:off x="672918" y="5476923"/>
              <a:ext cx="6022734" cy="667631"/>
            </a:xfrm>
            <a:prstGeom prst="roundRect">
              <a:avLst>
                <a:gd name="adj" fmla="val 50000"/>
              </a:avLst>
            </a:prstGeom>
            <a:solidFill>
              <a:srgbClr val="2D4D6A"/>
            </a:solidFill>
            <a:ln>
              <a:solidFill>
                <a:srgbClr val="0B3490"/>
              </a:solid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3" name="文本框 12"/>
            <p:cNvSpPr txBox="1"/>
            <p:nvPr/>
          </p:nvSpPr>
          <p:spPr>
            <a:xfrm>
              <a:off x="1275433" y="5549128"/>
              <a:ext cx="4817704" cy="523220"/>
            </a:xfrm>
            <a:prstGeom prst="rect">
              <a:avLst/>
            </a:prstGeom>
            <a:noFill/>
          </p:spPr>
          <p:txBody>
            <a:bodyPr wrap="square" rtlCol="0">
              <a:spAutoFit/>
            </a:bodyPr>
            <a:lstStyle/>
            <a:p>
              <a:pPr defTabSz="609600">
                <a:spcBef>
                  <a:spcPct val="20000"/>
                </a:spcBef>
                <a:defRPr/>
              </a:pPr>
              <a:r>
                <a:rPr lang="zh-CN" altLang="en-US" sz="280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医学模式的核心就是：</a:t>
              </a:r>
              <a:r>
                <a:rPr lang="zh-CN" altLang="en-US" sz="28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医学观</a:t>
              </a:r>
              <a:endParaRPr lang="zh-CN" altLang="en-US" sz="28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grpSp>
      <p:sp>
        <p:nvSpPr>
          <p:cNvPr id="14" name="文本框 13"/>
          <p:cNvSpPr txBox="1"/>
          <p:nvPr/>
        </p:nvSpPr>
        <p:spPr>
          <a:xfrm>
            <a:off x="1108285" y="2463548"/>
            <a:ext cx="6074218" cy="2249334"/>
          </a:xfrm>
          <a:prstGeom prst="rect">
            <a:avLst/>
          </a:prstGeom>
          <a:noFill/>
        </p:spPr>
        <p:txBody>
          <a:bodyPr wrap="square" rtlCol="0">
            <a:spAutoFit/>
          </a:bodyPr>
          <a:lstStyle/>
          <a:p>
            <a:pPr defTabSz="609600">
              <a:lnSpc>
                <a:spcPct val="150000"/>
              </a:lnSpc>
              <a:spcBef>
                <a:spcPct val="20000"/>
              </a:spcBef>
              <a:defRPr/>
            </a:pPr>
            <a:r>
              <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医学模式</a:t>
            </a:r>
            <a:r>
              <a:rPr lang="en-US" altLang="zh-CN"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(Medical Model)</a:t>
            </a:r>
            <a:r>
              <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是指在医学科学的发展过程和医疗服务的实践过程中，在某一时期形成的健康观和疾病观，恩格尔教授第一次提出了生物、心理和社会医学模式。</a:t>
            </a:r>
            <a:endParaRPr lang="zh-CN" altLang="en-US" sz="2400" b="1">
              <a:solidFill>
                <a:schemeClr val="tx1">
                  <a:lumMod val="85000"/>
                  <a:lumOff val="1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19" name="文本框 18"/>
          <p:cNvSpPr txBox="1"/>
          <p:nvPr/>
        </p:nvSpPr>
        <p:spPr>
          <a:xfrm>
            <a:off x="9197356" y="4000977"/>
            <a:ext cx="2525803" cy="2585322"/>
          </a:xfrm>
          <a:prstGeom prst="rect">
            <a:avLst/>
          </a:prstGeom>
          <a:noFill/>
        </p:spPr>
        <p:txBody>
          <a:bodyPr wrap="square" rtlCol="0">
            <a:spAutoFit/>
          </a:bodyPr>
          <a:lstStyle/>
          <a:p>
            <a:pPr defTabSz="1219200">
              <a:defRPr/>
            </a:pPr>
            <a:r>
              <a:rPr lang="zh-CN" altLang="en-US" b="1">
                <a:solidFill>
                  <a:schemeClr val="bg1"/>
                </a:solidFill>
                <a:latin typeface="微软雅黑" panose="020B0503020204020204" charset="-122"/>
                <a:ea typeface="微软雅黑" panose="020B0503020204020204" charset="-122"/>
                <a:sym typeface="微软雅黑" panose="020B0503020204020204" charset="-122"/>
              </a:rPr>
              <a:t>生物心理社会医学模式在整合的水平上将心理作用、社会作用同生物作用有机地结合起来，揭示了三种因素相互作用导致生物学变化的内在机制，形成了一个适应现代人类保健技术的新医学模式。</a:t>
            </a:r>
            <a:endParaRPr lang="zh-CN" altLang="en-US"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877817" y="569560"/>
            <a:ext cx="5710019"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4</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：医学模式的转变</a:t>
            </a:r>
            <a:endParaRPr lang="zh-CN" altLang="en-US" sz="3200" b="1" dirty="0">
              <a:solidFill>
                <a:srgbClr val="3E3A39"/>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18" name="文本框 17"/>
          <p:cNvSpPr txBox="1"/>
          <p:nvPr/>
        </p:nvSpPr>
        <p:spPr>
          <a:xfrm>
            <a:off x="752129"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由单纯生物医学模式向生物</a:t>
            </a:r>
            <a:r>
              <a:rPr lang="en-US" altLang="zh-CN"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心理</a:t>
            </a:r>
            <a:r>
              <a:rPr lang="en-US" altLang="zh-CN"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lang="zh-CN" altLang="en-US" sz="2000" b="1">
                <a:solidFill>
                  <a:schemeClr val="tx1">
                    <a:lumMod val="65000"/>
                    <a:lumOff val="35000"/>
                  </a:schemeClr>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社会医学模式转变。</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a:t>
            </a:r>
            <a:endParaRPr lang="zh-CN" altLang="en-US" sz="2000" b="1" dirty="0">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20" name="图片 34" descr="318766-130FGKI1110"/>
          <p:cNvPicPr>
            <a:picLocks noChangeAspect="1"/>
          </p:cNvPicPr>
          <p:nvPr/>
        </p:nvPicPr>
        <p:blipFill>
          <a:blip r:embed="rId1"/>
          <a:stretch>
            <a:fillRect/>
          </a:stretch>
        </p:blipFill>
        <p:spPr>
          <a:xfrm>
            <a:off x="7247881" y="2463548"/>
            <a:ext cx="1281584" cy="1230290"/>
          </a:xfrm>
          <a:prstGeom prst="rect">
            <a:avLst/>
          </a:prstGeom>
          <a:noFill/>
          <a:ln>
            <a:noFill/>
          </a:ln>
        </p:spPr>
      </p:pic>
      <p:pic>
        <p:nvPicPr>
          <p:cNvPr id="23" name="图片 33" descr="C:\Documents and Settings\Administrator\桌面\新建文件夹\新建文件夹\2.png"/>
          <p:cNvPicPr>
            <a:picLocks noChangeAspect="1"/>
          </p:cNvPicPr>
          <p:nvPr/>
        </p:nvPicPr>
        <p:blipFill>
          <a:blip r:embed="rId2"/>
          <a:stretch>
            <a:fillRect/>
          </a:stretch>
        </p:blipFill>
        <p:spPr>
          <a:xfrm>
            <a:off x="7357182" y="4525350"/>
            <a:ext cx="1062982" cy="1085346"/>
          </a:xfrm>
          <a:prstGeom prst="rect">
            <a:avLst/>
          </a:prstGeom>
          <a:noFill/>
          <a:ln>
            <a:noFill/>
          </a:ln>
        </p:spPr>
      </p:pic>
      <p:sp>
        <p:nvSpPr>
          <p:cNvPr id="24" name="图文框 23"/>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833" y="2423296"/>
            <a:ext cx="11796304" cy="3564274"/>
            <a:chOff x="864731" y="2817813"/>
            <a:chExt cx="10560507" cy="3190875"/>
          </a:xfrm>
        </p:grpSpPr>
        <p:sp>
          <p:nvSpPr>
            <p:cNvPr id="4" name="矩形 41"/>
            <p:cNvSpPr>
              <a:spLocks noChangeArrowheads="1"/>
            </p:cNvSpPr>
            <p:nvPr/>
          </p:nvSpPr>
          <p:spPr bwMode="auto">
            <a:xfrm>
              <a:off x="864731" y="2817813"/>
              <a:ext cx="10327145" cy="2957512"/>
            </a:xfrm>
            <a:prstGeom prst="rect">
              <a:avLst/>
            </a:prstGeom>
            <a:solidFill>
              <a:srgbClr val="2D4D6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 name="文本框 46"/>
            <p:cNvSpPr txBox="1">
              <a:spLocks noChangeArrowheads="1"/>
            </p:cNvSpPr>
            <p:nvPr/>
          </p:nvSpPr>
          <p:spPr bwMode="auto">
            <a:xfrm>
              <a:off x="930895" y="2817813"/>
              <a:ext cx="345220" cy="166697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500" dirty="0">
                  <a:solidFill>
                    <a:srgbClr val="FFFFFF"/>
                  </a:solidFill>
                  <a:latin typeface="微软雅黑" panose="020B0503020204020204" charset="-122"/>
                  <a:ea typeface="微软雅黑" panose="020B0503020204020204" charset="-122"/>
                  <a:sym typeface="微软雅黑" panose="020B0503020204020204" charset="-122"/>
                </a:rPr>
                <a:t>“</a:t>
              </a:r>
              <a:endParaRPr lang="zh-CN" altLang="en-US" sz="115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文本框 48"/>
            <p:cNvSpPr txBox="1">
              <a:spLocks noChangeArrowheads="1"/>
            </p:cNvSpPr>
            <p:nvPr/>
          </p:nvSpPr>
          <p:spPr bwMode="auto">
            <a:xfrm>
              <a:off x="1560479" y="3289724"/>
              <a:ext cx="3755288" cy="20136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defTabSz="914400">
                <a:lnSpc>
                  <a:spcPct val="150000"/>
                </a:lnSpc>
                <a:spcBef>
                  <a:spcPct val="20000"/>
                </a:spcBef>
                <a:defRPr/>
              </a:pPr>
              <a:r>
                <a:rPr lang="zh-CN" altLang="en-US" sz="2400" b="1">
                  <a:solidFill>
                    <a:schemeClr val="bg1"/>
                  </a:solidFill>
                  <a:latin typeface="微软雅黑" panose="020B0503020204020204" charset="-122"/>
                  <a:ea typeface="微软雅黑" panose="020B0503020204020204" charset="-122"/>
                  <a:sym typeface="微软雅黑" panose="020B0503020204020204" charset="-122"/>
                </a:rPr>
                <a:t>人的本质属性：人既是自然界生物的人，又是生活一定社会中的人。人的健康与疾病势必受到社会环境的严重影响。</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7" name="矩形 49"/>
            <p:cNvSpPr>
              <a:spLocks noChangeArrowheads="1"/>
            </p:cNvSpPr>
            <p:nvPr/>
          </p:nvSpPr>
          <p:spPr bwMode="auto">
            <a:xfrm>
              <a:off x="10958513" y="5541963"/>
              <a:ext cx="466725" cy="466725"/>
            </a:xfrm>
            <a:prstGeom prst="rect">
              <a:avLst/>
            </a:prstGeom>
            <a:solidFill>
              <a:srgbClr val="2D4D6A"/>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10" name="文本框 9"/>
          <p:cNvSpPr txBox="1"/>
          <p:nvPr/>
        </p:nvSpPr>
        <p:spPr>
          <a:xfrm>
            <a:off x="877817" y="569560"/>
            <a:ext cx="5710019"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5</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：医学任务的转变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52129"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“将从以治病为主逐步转向以维护和增强健康、提高人的生命质量为主”</a:t>
            </a:r>
            <a:endPar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pic>
        <p:nvPicPr>
          <p:cNvPr id="12" name="图片 11"/>
          <p:cNvPicPr>
            <a:picLocks noChangeAspect="1"/>
          </p:cNvPicPr>
          <p:nvPr/>
        </p:nvPicPr>
        <p:blipFill>
          <a:blip r:embed="rId1"/>
          <a:stretch>
            <a:fillRect/>
          </a:stretch>
        </p:blipFill>
        <p:spPr>
          <a:xfrm>
            <a:off x="5536373" y="2218388"/>
            <a:ext cx="5574658" cy="3851028"/>
          </a:xfrm>
          <a:prstGeom prst="rect">
            <a:avLst/>
          </a:prstGeom>
        </p:spPr>
      </p:pic>
      <p:sp>
        <p:nvSpPr>
          <p:cNvPr id="13" name="图文框 1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descr="图片包含 人, 户外, 男人, 长凳&#10;&#10;描述已自动生成"/>
          <p:cNvPicPr>
            <a:picLocks noChangeAspect="1"/>
          </p:cNvPicPr>
          <p:nvPr/>
        </p:nvPicPr>
        <p:blipFill>
          <a:blip r:embed="rId1">
            <a:extLst>
              <a:ext uri="{28A0092B-C50C-407E-A947-70E740481C1C}">
                <a14:useLocalDpi xmlns:a14="http://schemas.microsoft.com/office/drawing/2010/main" val="0"/>
              </a:ext>
            </a:extLst>
          </a:blip>
          <a:srcRect t="12882" b="12882"/>
          <a:stretch>
            <a:fillRect/>
          </a:stretch>
        </p:blipFill>
        <p:spPr>
          <a:xfrm>
            <a:off x="5084119" y="2047641"/>
            <a:ext cx="6235700" cy="3086079"/>
          </a:xfrm>
          <a:prstGeom prst="roundRect">
            <a:avLst>
              <a:gd name="adj" fmla="val 4939"/>
            </a:avLst>
          </a:prstGeom>
        </p:spPr>
      </p:pic>
      <p:sp>
        <p:nvSpPr>
          <p:cNvPr id="10" name="文本框 9"/>
          <p:cNvSpPr txBox="1"/>
          <p:nvPr/>
        </p:nvSpPr>
        <p:spPr>
          <a:xfrm>
            <a:off x="669998" y="569560"/>
            <a:ext cx="7268656"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6</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：医学工作时间范畴的转变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544310" y="1182158"/>
            <a:ext cx="8445228" cy="400110"/>
          </a:xfrm>
          <a:prstGeom prst="rect">
            <a:avLst/>
          </a:prstGeom>
          <a:noFill/>
          <a:ln w="9525">
            <a:noFill/>
          </a:ln>
        </p:spPr>
        <p:txBody>
          <a:bodyPr wrap="square">
            <a:spAutoFit/>
          </a:bodyPr>
          <a:lstStyle/>
          <a:p>
            <a:pPr algn="dist">
              <a:defRPr/>
            </a:pP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“医学工作时间范围将从</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&lt;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出生到死亡</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&gt;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扩展为</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&lt;</a:t>
            </a:r>
            <a:r>
              <a:rPr lang="zh-CN" altLang="en-US"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生前到死后</a:t>
            </a:r>
            <a:r>
              <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&gt;”</a:t>
            </a:r>
            <a:endParaRPr lang="en-US" altLang="zh-CN" sz="2000" b="1">
              <a:solidFill>
                <a:schemeClr val="tx1">
                  <a:lumMod val="65000"/>
                  <a:lumOff val="35000"/>
                </a:schemeClr>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20" name="î$1ïḍê"/>
          <p:cNvSpPr/>
          <p:nvPr/>
        </p:nvSpPr>
        <p:spPr>
          <a:xfrm flipH="1">
            <a:off x="6040575" y="2590228"/>
            <a:ext cx="4305306" cy="2130732"/>
          </a:xfrm>
          <a:prstGeom prst="roundRect">
            <a:avLst>
              <a:gd name="adj" fmla="val 4733"/>
            </a:avLst>
          </a:prstGeom>
          <a:solidFill>
            <a:schemeClr val="bg1">
              <a:alpha val="92000"/>
            </a:schemeClr>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rgbClr val="0B3490"/>
              </a:solidFill>
              <a:latin typeface="微软雅黑" panose="020B0503020204020204" charset="-122"/>
              <a:ea typeface="微软雅黑" panose="020B0503020204020204" charset="-122"/>
              <a:sym typeface="微软雅黑" panose="020B0503020204020204" charset="-122"/>
            </a:endParaRPr>
          </a:p>
        </p:txBody>
      </p:sp>
      <p:grpSp>
        <p:nvGrpSpPr>
          <p:cNvPr id="40" name="组合 39"/>
          <p:cNvGrpSpPr/>
          <p:nvPr/>
        </p:nvGrpSpPr>
        <p:grpSpPr>
          <a:xfrm>
            <a:off x="9837215" y="2780016"/>
            <a:ext cx="343187" cy="343187"/>
            <a:chOff x="9640312" y="3110651"/>
            <a:chExt cx="343187" cy="343187"/>
          </a:xfrm>
        </p:grpSpPr>
        <p:sp>
          <p:nvSpPr>
            <p:cNvPr id="21" name="ïṩḷíḓé"/>
            <p:cNvSpPr/>
            <p:nvPr/>
          </p:nvSpPr>
          <p:spPr>
            <a:xfrm flipH="1">
              <a:off x="9640312" y="3110651"/>
              <a:ext cx="343187" cy="343187"/>
            </a:xfrm>
            <a:prstGeom prst="ellipse">
              <a:avLst/>
            </a:prstGeom>
            <a:noFill/>
            <a:ln w="28575" cap="rnd">
              <a:solidFill>
                <a:srgbClr val="0B349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p>
              <a:pPr algn="ctr" defTabSz="913765"/>
              <a:endParaRPr lang="zh-CN" altLang="en-US" sz="2000" b="1" dirty="0">
                <a:solidFill>
                  <a:srgbClr val="0B3490"/>
                </a:solidFill>
                <a:latin typeface="微软雅黑" panose="020B0503020204020204" charset="-122"/>
                <a:ea typeface="微软雅黑" panose="020B0503020204020204" charset="-122"/>
                <a:sym typeface="微软雅黑" panose="020B0503020204020204" charset="-122"/>
              </a:endParaRPr>
            </a:p>
          </p:txBody>
        </p:sp>
        <p:sp>
          <p:nvSpPr>
            <p:cNvPr id="22" name="iṩlîdé"/>
            <p:cNvSpPr/>
            <p:nvPr/>
          </p:nvSpPr>
          <p:spPr>
            <a:xfrm flipH="1">
              <a:off x="9725659" y="3187852"/>
              <a:ext cx="172492" cy="176085"/>
            </a:xfrm>
            <a:custGeom>
              <a:avLst/>
              <a:gdLst>
                <a:gd name="connsiteX0" fmla="*/ 47370 w 595290"/>
                <a:gd name="connsiteY0" fmla="*/ 369974 h 607921"/>
                <a:gd name="connsiteX1" fmla="*/ 48020 w 595290"/>
                <a:gd name="connsiteY1" fmla="*/ 369974 h 607921"/>
                <a:gd name="connsiteX2" fmla="*/ 96040 w 595290"/>
                <a:gd name="connsiteY2" fmla="*/ 417923 h 607921"/>
                <a:gd name="connsiteX3" fmla="*/ 48020 w 595290"/>
                <a:gd name="connsiteY3" fmla="*/ 465872 h 607921"/>
                <a:gd name="connsiteX4" fmla="*/ 47370 w 595290"/>
                <a:gd name="connsiteY4" fmla="*/ 465872 h 607921"/>
                <a:gd name="connsiteX5" fmla="*/ 37366 w 595290"/>
                <a:gd name="connsiteY5" fmla="*/ 464673 h 607921"/>
                <a:gd name="connsiteX6" fmla="*/ 27361 w 595290"/>
                <a:gd name="connsiteY6" fmla="*/ 461177 h 607921"/>
                <a:gd name="connsiteX7" fmla="*/ 0 w 595290"/>
                <a:gd name="connsiteY7" fmla="*/ 417923 h 607921"/>
                <a:gd name="connsiteX8" fmla="*/ 27361 w 595290"/>
                <a:gd name="connsiteY8" fmla="*/ 374619 h 607921"/>
                <a:gd name="connsiteX9" fmla="*/ 37366 w 595290"/>
                <a:gd name="connsiteY9" fmla="*/ 371173 h 607921"/>
                <a:gd name="connsiteX10" fmla="*/ 47370 w 595290"/>
                <a:gd name="connsiteY10" fmla="*/ 369974 h 607921"/>
                <a:gd name="connsiteX11" fmla="*/ 547270 w 595290"/>
                <a:gd name="connsiteY11" fmla="*/ 369833 h 607921"/>
                <a:gd name="connsiteX12" fmla="*/ 557274 w 595290"/>
                <a:gd name="connsiteY12" fmla="*/ 370882 h 607921"/>
                <a:gd name="connsiteX13" fmla="*/ 567278 w 595290"/>
                <a:gd name="connsiteY13" fmla="*/ 374228 h 607921"/>
                <a:gd name="connsiteX14" fmla="*/ 595290 w 595290"/>
                <a:gd name="connsiteY14" fmla="*/ 417828 h 607921"/>
                <a:gd name="connsiteX15" fmla="*/ 567278 w 595290"/>
                <a:gd name="connsiteY15" fmla="*/ 461478 h 607921"/>
                <a:gd name="connsiteX16" fmla="*/ 557274 w 595290"/>
                <a:gd name="connsiteY16" fmla="*/ 464774 h 607921"/>
                <a:gd name="connsiteX17" fmla="*/ 547270 w 595290"/>
                <a:gd name="connsiteY17" fmla="*/ 465873 h 607921"/>
                <a:gd name="connsiteX18" fmla="*/ 499250 w 595290"/>
                <a:gd name="connsiteY18" fmla="*/ 417928 h 607921"/>
                <a:gd name="connsiteX19" fmla="*/ 547270 w 595290"/>
                <a:gd name="connsiteY19" fmla="*/ 369833 h 607921"/>
                <a:gd name="connsiteX20" fmla="*/ 172366 w 595290"/>
                <a:gd name="connsiteY20" fmla="*/ 284449 h 607921"/>
                <a:gd name="connsiteX21" fmla="*/ 297363 w 595290"/>
                <a:gd name="connsiteY21" fmla="*/ 306124 h 607921"/>
                <a:gd name="connsiteX22" fmla="*/ 422360 w 595290"/>
                <a:gd name="connsiteY22" fmla="*/ 284449 h 607921"/>
                <a:gd name="connsiteX23" fmla="*/ 535652 w 595290"/>
                <a:gd name="connsiteY23" fmla="*/ 302128 h 607921"/>
                <a:gd name="connsiteX24" fmla="*/ 547306 w 595290"/>
                <a:gd name="connsiteY24" fmla="*/ 318010 h 607921"/>
                <a:gd name="connsiteX25" fmla="*/ 547306 w 595290"/>
                <a:gd name="connsiteY25" fmla="*/ 345977 h 607921"/>
                <a:gd name="connsiteX26" fmla="*/ 496387 w 595290"/>
                <a:gd name="connsiteY26" fmla="*/ 367002 h 607921"/>
                <a:gd name="connsiteX27" fmla="*/ 475279 w 595290"/>
                <a:gd name="connsiteY27" fmla="*/ 417893 h 607921"/>
                <a:gd name="connsiteX28" fmla="*/ 496387 w 595290"/>
                <a:gd name="connsiteY28" fmla="*/ 468734 h 607921"/>
                <a:gd name="connsiteX29" fmla="*/ 547306 w 595290"/>
                <a:gd name="connsiteY29" fmla="*/ 489809 h 607921"/>
                <a:gd name="connsiteX30" fmla="*/ 547306 w 595290"/>
                <a:gd name="connsiteY30" fmla="*/ 586197 h 607921"/>
                <a:gd name="connsiteX31" fmla="*/ 530700 w 595290"/>
                <a:gd name="connsiteY31" fmla="*/ 602877 h 607921"/>
                <a:gd name="connsiteX32" fmla="*/ 527299 w 595290"/>
                <a:gd name="connsiteY32" fmla="*/ 602527 h 607921"/>
                <a:gd name="connsiteX33" fmla="*/ 422360 w 595290"/>
                <a:gd name="connsiteY33" fmla="*/ 594087 h 607921"/>
                <a:gd name="connsiteX34" fmla="*/ 297363 w 595290"/>
                <a:gd name="connsiteY34" fmla="*/ 607921 h 607921"/>
                <a:gd name="connsiteX35" fmla="*/ 172366 w 595290"/>
                <a:gd name="connsiteY35" fmla="*/ 594087 h 607921"/>
                <a:gd name="connsiteX36" fmla="*/ 67427 w 595290"/>
                <a:gd name="connsiteY36" fmla="*/ 602527 h 607921"/>
                <a:gd name="connsiteX37" fmla="*/ 64026 w 595290"/>
                <a:gd name="connsiteY37" fmla="*/ 602877 h 607921"/>
                <a:gd name="connsiteX38" fmla="*/ 47420 w 595290"/>
                <a:gd name="connsiteY38" fmla="*/ 586197 h 607921"/>
                <a:gd name="connsiteX39" fmla="*/ 47420 w 595290"/>
                <a:gd name="connsiteY39" fmla="*/ 489809 h 607921"/>
                <a:gd name="connsiteX40" fmla="*/ 48070 w 595290"/>
                <a:gd name="connsiteY40" fmla="*/ 489809 h 607921"/>
                <a:gd name="connsiteX41" fmla="*/ 99039 w 595290"/>
                <a:gd name="connsiteY41" fmla="*/ 468734 h 607921"/>
                <a:gd name="connsiteX42" fmla="*/ 120097 w 595290"/>
                <a:gd name="connsiteY42" fmla="*/ 417893 h 607921"/>
                <a:gd name="connsiteX43" fmla="*/ 99039 w 595290"/>
                <a:gd name="connsiteY43" fmla="*/ 367002 h 607921"/>
                <a:gd name="connsiteX44" fmla="*/ 48070 w 595290"/>
                <a:gd name="connsiteY44" fmla="*/ 345977 h 607921"/>
                <a:gd name="connsiteX45" fmla="*/ 47420 w 595290"/>
                <a:gd name="connsiteY45" fmla="*/ 345977 h 607921"/>
                <a:gd name="connsiteX46" fmla="*/ 47420 w 595290"/>
                <a:gd name="connsiteY46" fmla="*/ 318010 h 607921"/>
                <a:gd name="connsiteX47" fmla="*/ 59074 w 595290"/>
                <a:gd name="connsiteY47" fmla="*/ 302128 h 607921"/>
                <a:gd name="connsiteX48" fmla="*/ 172366 w 595290"/>
                <a:gd name="connsiteY48" fmla="*/ 284449 h 607921"/>
                <a:gd name="connsiteX49" fmla="*/ 297363 w 595290"/>
                <a:gd name="connsiteY49" fmla="*/ 0 h 607921"/>
                <a:gd name="connsiteX50" fmla="*/ 432355 w 595290"/>
                <a:gd name="connsiteY50" fmla="*/ 134780 h 607921"/>
                <a:gd name="connsiteX51" fmla="*/ 297363 w 595290"/>
                <a:gd name="connsiteY51" fmla="*/ 269560 h 607921"/>
                <a:gd name="connsiteX52" fmla="*/ 162371 w 595290"/>
                <a:gd name="connsiteY52" fmla="*/ 134780 h 607921"/>
                <a:gd name="connsiteX53" fmla="*/ 297363 w 595290"/>
                <a:gd name="connsiteY5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95290" h="607921">
                  <a:moveTo>
                    <a:pt x="47370" y="369974"/>
                  </a:moveTo>
                  <a:lnTo>
                    <a:pt x="48020" y="369974"/>
                  </a:lnTo>
                  <a:cubicBezTo>
                    <a:pt x="74581" y="369974"/>
                    <a:pt x="96040" y="391401"/>
                    <a:pt x="96040" y="417923"/>
                  </a:cubicBezTo>
                  <a:cubicBezTo>
                    <a:pt x="96040" y="444395"/>
                    <a:pt x="74581" y="465872"/>
                    <a:pt x="48020" y="465872"/>
                  </a:cubicBezTo>
                  <a:lnTo>
                    <a:pt x="47370" y="465872"/>
                  </a:lnTo>
                  <a:cubicBezTo>
                    <a:pt x="43968" y="465772"/>
                    <a:pt x="40567" y="465373"/>
                    <a:pt x="37366" y="464673"/>
                  </a:cubicBezTo>
                  <a:cubicBezTo>
                    <a:pt x="33864" y="463874"/>
                    <a:pt x="30463" y="462725"/>
                    <a:pt x="27361" y="461177"/>
                  </a:cubicBezTo>
                  <a:cubicBezTo>
                    <a:pt x="11205" y="453485"/>
                    <a:pt x="0" y="437003"/>
                    <a:pt x="0" y="417923"/>
                  </a:cubicBezTo>
                  <a:cubicBezTo>
                    <a:pt x="0" y="398793"/>
                    <a:pt x="11155" y="382361"/>
                    <a:pt x="27361" y="374619"/>
                  </a:cubicBezTo>
                  <a:cubicBezTo>
                    <a:pt x="30463" y="373071"/>
                    <a:pt x="33864" y="371972"/>
                    <a:pt x="37366" y="371173"/>
                  </a:cubicBezTo>
                  <a:cubicBezTo>
                    <a:pt x="40617" y="370424"/>
                    <a:pt x="43968" y="370024"/>
                    <a:pt x="47370" y="369974"/>
                  </a:cubicBezTo>
                  <a:close/>
                  <a:moveTo>
                    <a:pt x="547270" y="369833"/>
                  </a:moveTo>
                  <a:cubicBezTo>
                    <a:pt x="550671" y="369833"/>
                    <a:pt x="554073" y="370233"/>
                    <a:pt x="557274" y="370882"/>
                  </a:cubicBezTo>
                  <a:cubicBezTo>
                    <a:pt x="560726" y="371631"/>
                    <a:pt x="564127" y="372780"/>
                    <a:pt x="567278" y="374228"/>
                  </a:cubicBezTo>
                  <a:cubicBezTo>
                    <a:pt x="583835" y="381819"/>
                    <a:pt x="595290" y="398450"/>
                    <a:pt x="595290" y="417828"/>
                  </a:cubicBezTo>
                  <a:cubicBezTo>
                    <a:pt x="595290" y="437206"/>
                    <a:pt x="583835" y="453887"/>
                    <a:pt x="567278" y="461478"/>
                  </a:cubicBezTo>
                  <a:cubicBezTo>
                    <a:pt x="564127" y="462927"/>
                    <a:pt x="560726" y="464075"/>
                    <a:pt x="557274" y="464774"/>
                  </a:cubicBezTo>
                  <a:cubicBezTo>
                    <a:pt x="554073" y="465524"/>
                    <a:pt x="550671" y="465873"/>
                    <a:pt x="547270" y="465873"/>
                  </a:cubicBezTo>
                  <a:cubicBezTo>
                    <a:pt x="520709" y="465873"/>
                    <a:pt x="499250" y="444398"/>
                    <a:pt x="499250" y="417928"/>
                  </a:cubicBezTo>
                  <a:cubicBezTo>
                    <a:pt x="499250" y="391458"/>
                    <a:pt x="520709" y="369983"/>
                    <a:pt x="547270" y="369833"/>
                  </a:cubicBezTo>
                  <a:close/>
                  <a:moveTo>
                    <a:pt x="172366" y="284449"/>
                  </a:moveTo>
                  <a:cubicBezTo>
                    <a:pt x="241392" y="284449"/>
                    <a:pt x="297363" y="306124"/>
                    <a:pt x="297363" y="306124"/>
                  </a:cubicBezTo>
                  <a:cubicBezTo>
                    <a:pt x="297363" y="306124"/>
                    <a:pt x="353334" y="284449"/>
                    <a:pt x="422360" y="284449"/>
                  </a:cubicBezTo>
                  <a:cubicBezTo>
                    <a:pt x="472478" y="284449"/>
                    <a:pt x="515794" y="295886"/>
                    <a:pt x="535652" y="302128"/>
                  </a:cubicBezTo>
                  <a:cubicBezTo>
                    <a:pt x="542604" y="304276"/>
                    <a:pt x="547306" y="310718"/>
                    <a:pt x="547306" y="318010"/>
                  </a:cubicBezTo>
                  <a:lnTo>
                    <a:pt x="547306" y="345977"/>
                  </a:lnTo>
                  <a:cubicBezTo>
                    <a:pt x="528049" y="345977"/>
                    <a:pt x="509992" y="353418"/>
                    <a:pt x="496387" y="367002"/>
                  </a:cubicBezTo>
                  <a:cubicBezTo>
                    <a:pt x="482782" y="380587"/>
                    <a:pt x="475279" y="398716"/>
                    <a:pt x="475279" y="417893"/>
                  </a:cubicBezTo>
                  <a:cubicBezTo>
                    <a:pt x="475279" y="437121"/>
                    <a:pt x="482782" y="455150"/>
                    <a:pt x="496387" y="468734"/>
                  </a:cubicBezTo>
                  <a:cubicBezTo>
                    <a:pt x="509992" y="482318"/>
                    <a:pt x="528099" y="489809"/>
                    <a:pt x="547306" y="489809"/>
                  </a:cubicBezTo>
                  <a:lnTo>
                    <a:pt x="547306" y="586197"/>
                  </a:lnTo>
                  <a:cubicBezTo>
                    <a:pt x="547306" y="595586"/>
                    <a:pt x="539703" y="602877"/>
                    <a:pt x="530700" y="602877"/>
                  </a:cubicBezTo>
                  <a:cubicBezTo>
                    <a:pt x="529599" y="602877"/>
                    <a:pt x="528449" y="602727"/>
                    <a:pt x="527299" y="602527"/>
                  </a:cubicBezTo>
                  <a:cubicBezTo>
                    <a:pt x="502039" y="597334"/>
                    <a:pt x="464425" y="594087"/>
                    <a:pt x="422360" y="594087"/>
                  </a:cubicBezTo>
                  <a:cubicBezTo>
                    <a:pt x="366939" y="594087"/>
                    <a:pt x="319171" y="599731"/>
                    <a:pt x="297363" y="607921"/>
                  </a:cubicBezTo>
                  <a:cubicBezTo>
                    <a:pt x="275505" y="599731"/>
                    <a:pt x="227737" y="594087"/>
                    <a:pt x="172366" y="594087"/>
                  </a:cubicBezTo>
                  <a:cubicBezTo>
                    <a:pt x="130301" y="594087"/>
                    <a:pt x="92687" y="597383"/>
                    <a:pt x="67427" y="602527"/>
                  </a:cubicBezTo>
                  <a:cubicBezTo>
                    <a:pt x="66277" y="602727"/>
                    <a:pt x="65127" y="602877"/>
                    <a:pt x="64026" y="602877"/>
                  </a:cubicBezTo>
                  <a:cubicBezTo>
                    <a:pt x="55073" y="602877"/>
                    <a:pt x="47420" y="595586"/>
                    <a:pt x="47420" y="586197"/>
                  </a:cubicBezTo>
                  <a:lnTo>
                    <a:pt x="47420" y="489809"/>
                  </a:lnTo>
                  <a:lnTo>
                    <a:pt x="48070" y="489809"/>
                  </a:lnTo>
                  <a:cubicBezTo>
                    <a:pt x="67327" y="489809"/>
                    <a:pt x="85434" y="482318"/>
                    <a:pt x="99039" y="468734"/>
                  </a:cubicBezTo>
                  <a:cubicBezTo>
                    <a:pt x="112644" y="455150"/>
                    <a:pt x="120097" y="437071"/>
                    <a:pt x="120097" y="417893"/>
                  </a:cubicBezTo>
                  <a:cubicBezTo>
                    <a:pt x="120097" y="398616"/>
                    <a:pt x="112644" y="380587"/>
                    <a:pt x="99039" y="367002"/>
                  </a:cubicBezTo>
                  <a:cubicBezTo>
                    <a:pt x="85434" y="353418"/>
                    <a:pt x="67277" y="345977"/>
                    <a:pt x="48070" y="345977"/>
                  </a:cubicBezTo>
                  <a:lnTo>
                    <a:pt x="47420" y="345977"/>
                  </a:lnTo>
                  <a:lnTo>
                    <a:pt x="47420" y="318010"/>
                  </a:lnTo>
                  <a:cubicBezTo>
                    <a:pt x="47420" y="310718"/>
                    <a:pt x="52122" y="304326"/>
                    <a:pt x="59074" y="302128"/>
                  </a:cubicBezTo>
                  <a:cubicBezTo>
                    <a:pt x="78932" y="295886"/>
                    <a:pt x="122248" y="284449"/>
                    <a:pt x="172366" y="284449"/>
                  </a:cubicBezTo>
                  <a:close/>
                  <a:moveTo>
                    <a:pt x="297363" y="0"/>
                  </a:moveTo>
                  <a:cubicBezTo>
                    <a:pt x="371917" y="0"/>
                    <a:pt x="432355" y="60343"/>
                    <a:pt x="432355" y="134780"/>
                  </a:cubicBezTo>
                  <a:cubicBezTo>
                    <a:pt x="432355" y="209217"/>
                    <a:pt x="371917" y="269560"/>
                    <a:pt x="297363" y="269560"/>
                  </a:cubicBezTo>
                  <a:cubicBezTo>
                    <a:pt x="222809" y="269560"/>
                    <a:pt x="162371" y="209217"/>
                    <a:pt x="162371" y="134780"/>
                  </a:cubicBezTo>
                  <a:cubicBezTo>
                    <a:pt x="162371" y="60343"/>
                    <a:pt x="222809" y="0"/>
                    <a:pt x="297363" y="0"/>
                  </a:cubicBezTo>
                  <a:close/>
                </a:path>
              </a:pathLst>
            </a:custGeom>
            <a:solidFill>
              <a:srgbClr val="092C79"/>
            </a:solidFill>
            <a:ln w="19050" cap="rnd">
              <a:solidFill>
                <a:srgbClr val="0B3490"/>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rgbClr val="0B3490"/>
                </a:solidFill>
                <a:latin typeface="微软雅黑" panose="020B0503020204020204" charset="-122"/>
                <a:ea typeface="微软雅黑" panose="020B0503020204020204" charset="-122"/>
                <a:sym typeface="微软雅黑" panose="020B0503020204020204" charset="-122"/>
              </a:endParaRPr>
            </a:p>
          </p:txBody>
        </p:sp>
      </p:grpSp>
      <p:cxnSp>
        <p:nvCxnSpPr>
          <p:cNvPr id="25" name="直接连接符 24"/>
          <p:cNvCxnSpPr/>
          <p:nvPr/>
        </p:nvCxnSpPr>
        <p:spPr>
          <a:xfrm flipH="1">
            <a:off x="607836" y="3263593"/>
            <a:ext cx="438531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07836" y="2047641"/>
            <a:ext cx="438531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flipH="1">
            <a:off x="6129922" y="2686098"/>
            <a:ext cx="3735105" cy="1938992"/>
          </a:xfrm>
          <a:prstGeom prst="rect">
            <a:avLst/>
          </a:prstGeom>
          <a:noFill/>
        </p:spPr>
        <p:txBody>
          <a:bodyPr wrap="square" rtlCol="0">
            <a:spAutoFit/>
          </a:bodyPr>
          <a:lstStyle/>
          <a:p>
            <a:pPr algn="just"/>
            <a:r>
              <a:rPr lang="zh-CN" altLang="en-US" sz="2000" b="1">
                <a:latin typeface="微软雅黑" panose="020B0503020204020204" charset="-122"/>
                <a:ea typeface="微软雅黑" panose="020B0503020204020204" charset="-122"/>
                <a:sym typeface="微软雅黑" panose="020B0503020204020204" charset="-122"/>
              </a:rPr>
              <a:t>它以提高临终病人的生命质量为宗旨，以支持性治疗为主要手段，以减轻病人疼痛、控制和缓解病人及其家属心理和生理上的痛苦、维护生命与人格最后阶段的尊严为主要目的。</a:t>
            </a:r>
            <a:endParaRPr lang="zh-CN" altLang="en-US" sz="2000" b="1" dirty="0">
              <a:latin typeface="微软雅黑" panose="020B0503020204020204" charset="-122"/>
              <a:ea typeface="微软雅黑" panose="020B0503020204020204" charset="-122"/>
              <a:sym typeface="微软雅黑" panose="020B0503020204020204" charset="-122"/>
            </a:endParaRPr>
          </a:p>
        </p:txBody>
      </p:sp>
      <p:sp>
        <p:nvSpPr>
          <p:cNvPr id="29" name="文本框 28"/>
          <p:cNvSpPr txBox="1"/>
          <p:nvPr/>
        </p:nvSpPr>
        <p:spPr>
          <a:xfrm flipH="1">
            <a:off x="5467267" y="5242554"/>
            <a:ext cx="5629460" cy="707886"/>
          </a:xfrm>
          <a:prstGeom prst="rect">
            <a:avLst/>
          </a:prstGeom>
          <a:noFill/>
        </p:spPr>
        <p:txBody>
          <a:bodyPr wrap="square" rtlCol="0">
            <a:spAutoFit/>
          </a:bodyPr>
          <a:lstStyle/>
          <a:p>
            <a:pPr defTabSz="914400">
              <a:spcBef>
                <a:spcPct val="20000"/>
              </a:spcBef>
              <a:defRPr/>
            </a:pPr>
            <a:r>
              <a:rPr lang="zh-CN" altLang="en-US"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解除绝症患者痛苦的方法并非只有安乐死这一粒灵丹妙药，还有别的选择</a:t>
            </a:r>
            <a:r>
              <a:rPr lang="en-US" altLang="zh-CN"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a:t>
            </a:r>
            <a:r>
              <a:rPr lang="zh-CN" altLang="en-US" sz="2000" b="1">
                <a:solidFill>
                  <a:srgbClr val="FF0000"/>
                </a:solidFill>
                <a:latin typeface="微软雅黑" panose="020B0503020204020204" charset="-122"/>
                <a:ea typeface="微软雅黑" panose="020B0503020204020204" charset="-122"/>
                <a:sym typeface="微软雅黑" panose="020B0503020204020204" charset="-122"/>
              </a:rPr>
              <a:t>临终关怀</a:t>
            </a:r>
            <a:r>
              <a:rPr lang="zh-CN" altLang="en-US" sz="2000" b="1">
                <a:solidFill>
                  <a:prstClr val="black">
                    <a:lumMod val="75000"/>
                    <a:lumOff val="25000"/>
                  </a:prstClr>
                </a:solidFill>
                <a:latin typeface="微软雅黑" panose="020B0503020204020204" charset="-122"/>
                <a:ea typeface="微软雅黑" panose="020B0503020204020204" charset="-122"/>
                <a:sym typeface="微软雅黑" panose="020B0503020204020204" charset="-122"/>
              </a:rPr>
              <a:t>。</a:t>
            </a:r>
            <a:endParaRPr lang="zh-CN" altLang="en-US" sz="2000" b="1" dirty="0">
              <a:solidFill>
                <a:prstClr val="black">
                  <a:lumMod val="75000"/>
                  <a:lumOff val="25000"/>
                </a:prstClr>
              </a:solidFill>
              <a:latin typeface="微软雅黑" panose="020B0503020204020204" charset="-122"/>
              <a:ea typeface="微软雅黑" panose="020B0503020204020204" charset="-122"/>
              <a:sym typeface="微软雅黑" panose="020B0503020204020204" charset="-122"/>
            </a:endParaRPr>
          </a:p>
        </p:txBody>
      </p:sp>
      <p:sp>
        <p:nvSpPr>
          <p:cNvPr id="30" name="矩形: 圆角 29"/>
          <p:cNvSpPr/>
          <p:nvPr/>
        </p:nvSpPr>
        <p:spPr>
          <a:xfrm flipH="1">
            <a:off x="996703" y="2302878"/>
            <a:ext cx="3772040" cy="810660"/>
          </a:xfrm>
          <a:prstGeom prst="roundRect">
            <a:avLst>
              <a:gd name="adj" fmla="val 50000"/>
            </a:avLst>
          </a:prstGeom>
          <a:solidFill>
            <a:srgbClr val="2D4D6A"/>
          </a:solidFill>
          <a:ln>
            <a:noFill/>
          </a:ln>
          <a:effectLst>
            <a:outerShdw blurRad="177800" dist="152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flipH="1">
            <a:off x="1292831" y="2366577"/>
            <a:ext cx="3179784" cy="707886"/>
          </a:xfrm>
          <a:prstGeom prst="rect">
            <a:avLst/>
          </a:prstGeom>
          <a:noFill/>
        </p:spPr>
        <p:txBody>
          <a:bodyPr wrap="square" rtlCol="0">
            <a:spAutoFit/>
          </a:bodyPr>
          <a:lstStyle/>
          <a:p>
            <a:pPr defTabSz="914400">
              <a:defRPr/>
            </a:pPr>
            <a:r>
              <a:rPr lang="zh-CN" altLang="en-US" sz="2000" b="1" spc="300">
                <a:solidFill>
                  <a:schemeClr val="bg1"/>
                </a:solidFill>
                <a:latin typeface="微软雅黑" panose="020B0503020204020204" charset="-122"/>
                <a:ea typeface="微软雅黑" panose="020B0503020204020204" charset="-122"/>
                <a:sym typeface="微软雅黑" panose="020B0503020204020204" charset="-122"/>
              </a:rPr>
              <a:t>国际胎儿学会宣言：</a:t>
            </a:r>
            <a:endParaRPr lang="zh-CN" altLang="en-US" sz="2000" b="1" spc="300">
              <a:solidFill>
                <a:schemeClr val="bg1"/>
              </a:solidFill>
              <a:latin typeface="微软雅黑" panose="020B0503020204020204" charset="-122"/>
              <a:ea typeface="微软雅黑" panose="020B0503020204020204" charset="-122"/>
              <a:sym typeface="微软雅黑" panose="020B0503020204020204" charset="-122"/>
            </a:endParaRPr>
          </a:p>
          <a:p>
            <a:pPr defTabSz="914400">
              <a:defRPr/>
            </a:pPr>
            <a:r>
              <a:rPr lang="en-US" altLang="zh-CN" sz="2000" b="1" spc="300">
                <a:solidFill>
                  <a:schemeClr val="bg1"/>
                </a:solidFill>
                <a:latin typeface="微软雅黑" panose="020B0503020204020204" charset="-122"/>
                <a:ea typeface="微软雅黑" panose="020B0503020204020204" charset="-122"/>
                <a:sym typeface="微软雅黑" panose="020B0503020204020204" charset="-122"/>
              </a:rPr>
              <a:t>Fetus as a Patient</a:t>
            </a:r>
            <a:endParaRPr lang="en-US" altLang="zh-CN" sz="2000" b="1" spc="3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1590" r="1590"/>
          <a:stretch>
            <a:fillRect/>
          </a:stretch>
        </p:blipFill>
        <p:spPr>
          <a:xfrm>
            <a:off x="1017007" y="3591550"/>
            <a:ext cx="3824143" cy="2358890"/>
          </a:xfrm>
          <a:prstGeom prst="roundRect">
            <a:avLst/>
          </a:prstGeom>
        </p:spPr>
      </p:pic>
      <p:sp>
        <p:nvSpPr>
          <p:cNvPr id="41" name="图文框 4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箭头: 五边形 72"/>
          <p:cNvSpPr/>
          <p:nvPr/>
        </p:nvSpPr>
        <p:spPr>
          <a:xfrm rot="5400000">
            <a:off x="524344"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4" name="矩形 3"/>
          <p:cNvSpPr/>
          <p:nvPr/>
        </p:nvSpPr>
        <p:spPr>
          <a:xfrm>
            <a:off x="835954"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27" name="箭头: 五边形 72"/>
          <p:cNvSpPr/>
          <p:nvPr/>
        </p:nvSpPr>
        <p:spPr>
          <a:xfrm rot="5400000">
            <a:off x="4189353"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28" name="矩形 27"/>
          <p:cNvSpPr/>
          <p:nvPr/>
        </p:nvSpPr>
        <p:spPr>
          <a:xfrm>
            <a:off x="4500963"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36" name="箭头: 五边形 72"/>
          <p:cNvSpPr/>
          <p:nvPr/>
        </p:nvSpPr>
        <p:spPr>
          <a:xfrm rot="5400000">
            <a:off x="7878491" y="2646535"/>
            <a:ext cx="3691372" cy="3068152"/>
          </a:xfrm>
          <a:prstGeom prst="homePlate">
            <a:avLst>
              <a:gd name="adj" fmla="val 29299"/>
            </a:avLst>
          </a:prstGeom>
          <a:solidFill>
            <a:schemeClr val="bg1">
              <a:alpha val="80000"/>
            </a:scheme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endParaRPr>
          </a:p>
        </p:txBody>
      </p:sp>
      <p:sp>
        <p:nvSpPr>
          <p:cNvPr id="37" name="矩形 36"/>
          <p:cNvSpPr/>
          <p:nvPr/>
        </p:nvSpPr>
        <p:spPr>
          <a:xfrm>
            <a:off x="8165971" y="2334733"/>
            <a:ext cx="3068153" cy="148781"/>
          </a:xfrm>
          <a:prstGeom prst="rect">
            <a:avLst/>
          </a:prstGeom>
          <a:solidFill>
            <a:srgbClr val="C00000">
              <a:alpha val="80000"/>
            </a:srgbClr>
          </a:solidFill>
          <a:ln w="12700">
            <a:solidFill>
              <a:srgbClr val="D022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12700">
                <a:solidFill>
                  <a:schemeClr val="tx1"/>
                </a:solidFill>
              </a:ln>
              <a:latin typeface="等线" panose="02010600030101010101" charset="-122"/>
              <a:ea typeface="等线" panose="02010600030101010101" charset="-122"/>
            </a:endParaRPr>
          </a:p>
        </p:txBody>
      </p:sp>
      <p:sp>
        <p:nvSpPr>
          <p:cNvPr id="5" name="文本框1"/>
          <p:cNvSpPr txBox="1"/>
          <p:nvPr>
            <p:custDataLst>
              <p:tags r:id="rId1"/>
            </p:custDataLst>
          </p:nvPr>
        </p:nvSpPr>
        <p:spPr>
          <a:xfrm>
            <a:off x="4904740" y="2794635"/>
            <a:ext cx="225488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2800" b="0" i="0" u="none" strike="noStrike" cap="none" spc="0" normalizeH="0" baseline="0">
                <a:ln>
                  <a:noFill/>
                </a:ln>
                <a:solidFill>
                  <a:srgbClr val="D02227"/>
                </a:solidFill>
                <a:effectLst/>
                <a:uLnTx/>
                <a:uFillTx/>
                <a:latin typeface="汉仪雅酷黑 65W" panose="02010600030101010101" pitchFamily="34" charset="-122"/>
                <a:ea typeface="汉仪雅酷黑 65W" panose="02010600030101010101" pitchFamily="34" charset="-122"/>
              </a:defRPr>
            </a:lvl1pPr>
          </a:lstStyle>
          <a:p>
            <a:pPr algn="ctr">
              <a:lnSpc>
                <a:spcPct val="150000"/>
              </a:lnSpc>
            </a:pPr>
            <a:r>
              <a:rPr lang="zh-CN" altLang="en-US" b="1" dirty="0" smtClean="0">
                <a:latin typeface="等线" panose="02010600030101010101" charset="-122"/>
                <a:ea typeface="等线" panose="02010600030101010101" charset="-122"/>
                <a:sym typeface="汉仪雅酷黑 65W" panose="02010600030101010101" pitchFamily="34" charset="-122"/>
              </a:rPr>
              <a:t>新时代</a:t>
            </a:r>
            <a:r>
              <a:rPr lang="en-US" altLang="zh-CN" b="1" dirty="0" smtClean="0">
                <a:latin typeface="等线" panose="02010600030101010101" charset="-122"/>
                <a:ea typeface="等线" panose="02010600030101010101" charset="-122"/>
                <a:sym typeface="汉仪雅酷黑 65W" panose="02010600030101010101" pitchFamily="34" charset="-122"/>
              </a:rPr>
              <a:t>10</a:t>
            </a:r>
            <a:r>
              <a:rPr lang="zh-CN" altLang="en-US" b="1" dirty="0" smtClean="0">
                <a:latin typeface="等线" panose="02010600030101010101" charset="-122"/>
                <a:ea typeface="等线" panose="02010600030101010101" charset="-122"/>
                <a:sym typeface="汉仪雅酷黑 65W" panose="02010600030101010101" pitchFamily="34" charset="-122"/>
              </a:rPr>
              <a:t>年伟大变革</a:t>
            </a:r>
            <a:endParaRPr lang="zh-CN" altLang="en-US" b="1" dirty="0" smtClean="0">
              <a:latin typeface="等线" panose="02010600030101010101" charset="-122"/>
              <a:ea typeface="等线" panose="02010600030101010101" charset="-122"/>
              <a:sym typeface="汉仪雅酷黑 65W" panose="02010600030101010101" pitchFamily="34" charset="-122"/>
            </a:endParaRPr>
          </a:p>
        </p:txBody>
      </p:sp>
      <p:sp>
        <p:nvSpPr>
          <p:cNvPr id="6" name="文本框1"/>
          <p:cNvSpPr txBox="1"/>
          <p:nvPr>
            <p:custDataLst>
              <p:tags r:id="rId2"/>
            </p:custDataLst>
          </p:nvPr>
        </p:nvSpPr>
        <p:spPr>
          <a:xfrm>
            <a:off x="1536700" y="2794635"/>
            <a:ext cx="1666875"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过去</a:t>
            </a:r>
            <a:r>
              <a:rPr lang="en-US" altLang="zh-CN" sz="2800" b="1" dirty="0" smtClean="0">
                <a:solidFill>
                  <a:srgbClr val="D02227"/>
                </a:solidFill>
                <a:latin typeface="等线" panose="02010600030101010101" charset="-122"/>
                <a:ea typeface="等线" panose="02010600030101010101" charset="-122"/>
                <a:sym typeface="汉仪雅酷黑 65W" panose="02010600030101010101" pitchFamily="34" charset="-122"/>
              </a:rPr>
              <a:t>5</a:t>
            </a: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年工作成就</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7" name="文本框1"/>
          <p:cNvSpPr txBox="1"/>
          <p:nvPr>
            <p:custDataLst>
              <p:tags r:id="rId3"/>
            </p:custDataLst>
          </p:nvPr>
        </p:nvSpPr>
        <p:spPr>
          <a:xfrm>
            <a:off x="8716010" y="2794635"/>
            <a:ext cx="1968500" cy="2164080"/>
          </a:xfrm>
          <a:prstGeom prst="rect">
            <a:avLst/>
          </a:prstGeom>
        </p:spPr>
        <p:txBody>
          <a:bodyPr wrap="square">
            <a:no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取得成就</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发生变革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a:p>
            <a:pPr>
              <a:lnSpc>
                <a:spcPct val="150000"/>
              </a:lnSpc>
            </a:pPr>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的根本原因</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
        <p:nvSpPr>
          <p:cNvPr id="83" name="1"/>
          <p:cNvSpPr txBox="1">
            <a:spLocks noChangeArrowheads="1"/>
          </p:cNvSpPr>
          <p:nvPr/>
        </p:nvSpPr>
        <p:spPr bwMode="auto">
          <a:xfrm>
            <a:off x="1438910" y="1350010"/>
            <a:ext cx="979551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2800" b="1">
                <a:latin typeface="黑体" panose="02010609060101010101" charset="-122"/>
                <a:ea typeface="黑体" panose="02010609060101010101" charset="-122"/>
                <a:sym typeface="+mn-ea"/>
              </a:rPr>
              <a:t>（一）过去五年的工作和新时代十年的伟大变革及其根本原因</a:t>
            </a:r>
            <a:r>
              <a:rPr lang="zh-CN" altLang="en-US" sz="2000">
                <a:latin typeface="黑体" panose="02010609060101010101" charset="-122"/>
                <a:ea typeface="黑体" panose="02010609060101010101" charset="-122"/>
                <a:sym typeface="+mn-ea"/>
              </a:rPr>
              <a:t>（对应报告第一、二部分）</a:t>
            </a:r>
            <a:endParaRPr lang="zh-CN" altLang="en-US" sz="20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r>
              <a:rPr lang="zh-CN" altLang="en-US" sz="3600" b="1">
                <a:solidFill>
                  <a:srgbClr val="FF0000"/>
                </a:solidFill>
                <a:latin typeface="等线" panose="02010600030101010101" charset="-122"/>
                <a:ea typeface="等线" panose="02010600030101010101" charset="-122"/>
                <a:sym typeface="+mn-ea"/>
              </a:rPr>
              <a:t>一、形势怎么看</a:t>
            </a:r>
            <a:r>
              <a:rPr lang="en-US" altLang="zh-CN" sz="3600" b="1">
                <a:solidFill>
                  <a:srgbClr val="FF0000"/>
                </a:solidFill>
                <a:latin typeface="等线" panose="02010600030101010101" charset="-122"/>
                <a:ea typeface="等线" panose="02010600030101010101" charset="-122"/>
                <a:sym typeface="+mn-ea"/>
              </a:rPr>
              <a:t>——</a:t>
            </a:r>
            <a:r>
              <a:rPr lang="zh-CN" altLang="en-US" sz="3600" b="1">
                <a:solidFill>
                  <a:srgbClr val="FF0000"/>
                </a:solidFill>
                <a:latin typeface="等线" panose="02010600030101010101" charset="-122"/>
                <a:ea typeface="等线" panose="02010600030101010101" charset="-122"/>
                <a:sym typeface="+mn-ea"/>
              </a:rPr>
              <a:t>准确把握深刻领会党的二十大报告的丰富内涵</a:t>
            </a:r>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4"/>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71767" y="2219700"/>
            <a:ext cx="7020233" cy="3200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nvSpPr>
        <p:spPr>
          <a:xfrm>
            <a:off x="669998" y="569560"/>
            <a:ext cx="6749111" cy="584775"/>
          </a:xfrm>
          <a:prstGeom prst="rect">
            <a:avLst/>
          </a:prstGeom>
          <a:noFill/>
          <a:ln w="9525">
            <a:noFill/>
          </a:ln>
        </p:spPr>
        <p:txBody>
          <a:bodyPr wrap="square">
            <a:spAutoFit/>
          </a:bodyPr>
          <a:lstStyle/>
          <a:p>
            <a:pPr algn="dist">
              <a:defRPr/>
            </a:pP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rgbClr val="000000"/>
                </a:solidFill>
                <a:latin typeface="微软雅黑" panose="020B0503020204020204" charset="-122"/>
                <a:ea typeface="微软雅黑" panose="020B0503020204020204" charset="-122"/>
                <a:sym typeface="微软雅黑" panose="020B0503020204020204" charset="-122"/>
              </a:rPr>
              <a:t>7</a:t>
            </a:r>
            <a:r>
              <a:rPr lang="zh-CN" altLang="en-US" sz="3200" b="1" spc="-200">
                <a:solidFill>
                  <a:srgbClr val="000000"/>
                </a:solidFill>
                <a:latin typeface="微软雅黑" panose="020B0503020204020204" charset="-122"/>
                <a:ea typeface="微软雅黑" panose="020B0503020204020204" charset="-122"/>
                <a:sym typeface="微软雅黑" panose="020B0503020204020204" charset="-122"/>
              </a:rPr>
              <a:t>：医学工作方式的转变</a:t>
            </a:r>
            <a:endParaRPr lang="zh-CN" altLang="en-US" sz="3200" b="1" spc="-200">
              <a:solidFill>
                <a:srgbClr val="000000"/>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nvGrpSpPr>
        <p:grpSpPr>
          <a:xfrm>
            <a:off x="-357485" y="1788502"/>
            <a:ext cx="7280736" cy="4789100"/>
            <a:chOff x="-513974" y="1559527"/>
            <a:chExt cx="7280736" cy="4789100"/>
          </a:xfrm>
        </p:grpSpPr>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174" t="264" r="-174" b="-264"/>
            <a:stretch>
              <a:fillRect/>
            </a:stretch>
          </p:blipFill>
          <p:spPr bwMode="auto">
            <a:xfrm>
              <a:off x="-513974" y="1559527"/>
              <a:ext cx="7280736" cy="4789100"/>
            </a:xfrm>
            <a:custGeom>
              <a:avLst/>
              <a:gdLst>
                <a:gd name="connsiteX0" fmla="*/ 843695 w 5482029"/>
                <a:gd name="connsiteY0" fmla="*/ 340063 h 3605952"/>
                <a:gd name="connsiteX1" fmla="*/ 843695 w 5482029"/>
                <a:gd name="connsiteY1" fmla="*/ 2732743 h 3605952"/>
                <a:gd name="connsiteX2" fmla="*/ 4646967 w 5482029"/>
                <a:gd name="connsiteY2" fmla="*/ 2732743 h 3605952"/>
                <a:gd name="connsiteX3" fmla="*/ 4646967 w 5482029"/>
                <a:gd name="connsiteY3" fmla="*/ 340063 h 3605952"/>
                <a:gd name="connsiteX4" fmla="*/ 0 w 5482029"/>
                <a:gd name="connsiteY4" fmla="*/ 0 h 3605952"/>
                <a:gd name="connsiteX5" fmla="*/ 5482029 w 5482029"/>
                <a:gd name="connsiteY5" fmla="*/ 0 h 3605952"/>
                <a:gd name="connsiteX6" fmla="*/ 5482029 w 5482029"/>
                <a:gd name="connsiteY6" fmla="*/ 3605952 h 3605952"/>
                <a:gd name="connsiteX7" fmla="*/ 0 w 5482029"/>
                <a:gd name="connsiteY7" fmla="*/ 3605952 h 360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2029" h="3605952">
                  <a:moveTo>
                    <a:pt x="843695" y="340063"/>
                  </a:moveTo>
                  <a:lnTo>
                    <a:pt x="843695" y="2732743"/>
                  </a:lnTo>
                  <a:lnTo>
                    <a:pt x="4646967" y="2732743"/>
                  </a:lnTo>
                  <a:lnTo>
                    <a:pt x="4646967" y="340063"/>
                  </a:lnTo>
                  <a:close/>
                  <a:moveTo>
                    <a:pt x="0" y="0"/>
                  </a:moveTo>
                  <a:lnTo>
                    <a:pt x="5482029" y="0"/>
                  </a:lnTo>
                  <a:lnTo>
                    <a:pt x="5482029" y="3605952"/>
                  </a:lnTo>
                  <a:lnTo>
                    <a:pt x="0" y="36059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2" descr="1"/>
            <p:cNvPicPr>
              <a:picLocks noChangeAspect="1"/>
            </p:cNvPicPr>
            <p:nvPr/>
          </p:nvPicPr>
          <p:blipFill>
            <a:blip r:embed="rId2"/>
            <a:stretch>
              <a:fillRect/>
            </a:stretch>
          </p:blipFill>
          <p:spPr>
            <a:xfrm>
              <a:off x="597846" y="1990725"/>
              <a:ext cx="5069529" cy="3200400"/>
            </a:xfrm>
            <a:prstGeom prst="rect">
              <a:avLst/>
            </a:prstGeom>
          </p:spPr>
        </p:pic>
      </p:grpSp>
      <p:sp>
        <p:nvSpPr>
          <p:cNvPr id="3" name="矩形 2"/>
          <p:cNvSpPr/>
          <p:nvPr/>
        </p:nvSpPr>
        <p:spPr>
          <a:xfrm>
            <a:off x="6387802" y="2644130"/>
            <a:ext cx="4952881" cy="2351541"/>
          </a:xfrm>
          <a:prstGeom prst="rect">
            <a:avLst/>
          </a:prstGeom>
        </p:spPr>
        <p:txBody>
          <a:bodyPr wrap="square">
            <a:spAutoFit/>
          </a:bodyPr>
          <a:lstStyle/>
          <a:p>
            <a:pPr defTabSz="1219200">
              <a:lnSpc>
                <a:spcPct val="150000"/>
              </a:lnSpc>
              <a:defRPr/>
            </a:pPr>
            <a:r>
              <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信息技术和生物信息学将改变医学工作方式。长期以来精心保存的厚厚的病历，将被一张小小的电子卡片所代替，这张卡片可以记载一生的病情和诊断经过，甚至包括全部的影像资料。</a:t>
            </a:r>
            <a:endParaRPr lang="zh-CN" altLang="en-US" sz="20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23" name="图文框 2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t="30307" b="-14682"/>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2" name="任意多边形: 形状 21"/>
          <p:cNvSpPr/>
          <p:nvPr/>
        </p:nvSpPr>
        <p:spPr>
          <a:xfrm>
            <a:off x="-6058" y="2217222"/>
            <a:ext cx="12191999" cy="5480022"/>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chemeClr val="tx1">
              <a:lumMod val="50000"/>
              <a:lumOff val="50000"/>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3" name="任意多边形: 形状 22"/>
          <p:cNvSpPr/>
          <p:nvPr/>
        </p:nvSpPr>
        <p:spPr>
          <a:xfrm>
            <a:off x="0" y="2422538"/>
            <a:ext cx="12191999" cy="4829161"/>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chemeClr val="accent2">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任意多边形: 形状 23"/>
          <p:cNvSpPr/>
          <p:nvPr/>
        </p:nvSpPr>
        <p:spPr>
          <a:xfrm>
            <a:off x="1" y="2592823"/>
            <a:ext cx="12191999" cy="4279902"/>
          </a:xfrm>
          <a:custGeom>
            <a:avLst/>
            <a:gdLst>
              <a:gd name="connsiteX0" fmla="*/ 6060781 w 12191999"/>
              <a:gd name="connsiteY0" fmla="*/ 0 h 4168399"/>
              <a:gd name="connsiteX1" fmla="*/ 11994643 w 12191999"/>
              <a:gd name="connsiteY1" fmla="*/ 1035243 h 4168399"/>
              <a:gd name="connsiteX2" fmla="*/ 12191999 w 12191999"/>
              <a:gd name="connsiteY2" fmla="*/ 1132878 h 4168399"/>
              <a:gd name="connsiteX3" fmla="*/ 12191999 w 12191999"/>
              <a:gd name="connsiteY3" fmla="*/ 4168399 h 4168399"/>
              <a:gd name="connsiteX4" fmla="*/ 0 w 12191999"/>
              <a:gd name="connsiteY4" fmla="*/ 4168399 h 4168399"/>
              <a:gd name="connsiteX5" fmla="*/ 0 w 12191999"/>
              <a:gd name="connsiteY5" fmla="*/ 1098032 h 4168399"/>
              <a:gd name="connsiteX6" fmla="*/ 126919 w 12191999"/>
              <a:gd name="connsiteY6" fmla="*/ 1035243 h 4168399"/>
              <a:gd name="connsiteX7" fmla="*/ 6060781 w 12191999"/>
              <a:gd name="connsiteY7" fmla="*/ 0 h 416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168399">
                <a:moveTo>
                  <a:pt x="6060781" y="0"/>
                </a:moveTo>
                <a:cubicBezTo>
                  <a:pt x="8449711" y="0"/>
                  <a:pt x="10584212" y="402994"/>
                  <a:pt x="11994643" y="1035243"/>
                </a:cubicBezTo>
                <a:lnTo>
                  <a:pt x="12191999" y="1132878"/>
                </a:lnTo>
                <a:lnTo>
                  <a:pt x="12191999" y="4168399"/>
                </a:lnTo>
                <a:lnTo>
                  <a:pt x="0" y="4168399"/>
                </a:lnTo>
                <a:lnTo>
                  <a:pt x="0" y="1098032"/>
                </a:lnTo>
                <a:lnTo>
                  <a:pt x="126919" y="1035243"/>
                </a:lnTo>
                <a:cubicBezTo>
                  <a:pt x="1537351" y="402994"/>
                  <a:pt x="3671851" y="0"/>
                  <a:pt x="6060781" y="0"/>
                </a:cubicBezTo>
                <a:close/>
              </a:path>
            </a:pathLst>
          </a:custGeom>
          <a:solidFill>
            <a:srgbClr val="2D4D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图文框 29"/>
          <p:cNvSpPr/>
          <p:nvPr/>
        </p:nvSpPr>
        <p:spPr>
          <a:xfrm>
            <a:off x="0" y="0"/>
            <a:ext cx="12192000" cy="6858000"/>
          </a:xfrm>
          <a:prstGeom prst="frame">
            <a:avLst>
              <a:gd name="adj1" fmla="val 2500"/>
            </a:avLst>
          </a:prstGeom>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2" name="矩形 31"/>
          <p:cNvSpPr/>
          <p:nvPr/>
        </p:nvSpPr>
        <p:spPr>
          <a:xfrm>
            <a:off x="474519" y="4729167"/>
            <a:ext cx="11242963" cy="1141338"/>
          </a:xfrm>
          <a:prstGeom prst="rect">
            <a:avLst/>
          </a:prstGeom>
        </p:spPr>
        <p:txBody>
          <a:bodyPr wrap="square">
            <a:spAutoFit/>
          </a:bodyPr>
          <a:lstStyle/>
          <a:p>
            <a:pPr algn="just" defTabSz="609600">
              <a:lnSpc>
                <a:spcPct val="150000"/>
              </a:lnSpc>
              <a:defRPr/>
            </a:pPr>
            <a:r>
              <a:rPr lang="zh-CN" altLang="en-US" sz="2400" b="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人的健康不是孤立的，是与社会社区与家庭紧密相连的，为了更好地治疗和控制疾病，医疗服务进入社区是医学发展的必然。医学中心将越来越显示出它的重要性</a:t>
            </a:r>
            <a:endParaRPr lang="zh-CN" altLang="en-US" sz="24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44" name="文本框 43"/>
          <p:cNvSpPr txBox="1"/>
          <p:nvPr/>
        </p:nvSpPr>
        <p:spPr>
          <a:xfrm>
            <a:off x="3095517" y="3211352"/>
            <a:ext cx="6000966" cy="584775"/>
          </a:xfrm>
          <a:prstGeom prst="rect">
            <a:avLst/>
          </a:prstGeom>
          <a:noFill/>
          <a:ln w="9525">
            <a:noFill/>
          </a:ln>
        </p:spPr>
        <p:txBody>
          <a:bodyPr wrap="square">
            <a:spAutoFit/>
          </a:bodyPr>
          <a:lstStyle/>
          <a:p>
            <a:pPr algn="dist">
              <a:defRPr/>
            </a:pPr>
            <a:r>
              <a:rPr lang="zh-CN" altLang="en-US" sz="3200" b="1" spc="-200">
                <a:solidFill>
                  <a:schemeClr val="bg1"/>
                </a:solidFill>
                <a:latin typeface="微软雅黑" panose="020B0503020204020204" charset="-122"/>
                <a:ea typeface="微软雅黑" panose="020B0503020204020204" charset="-122"/>
                <a:sym typeface="微软雅黑" panose="020B0503020204020204" charset="-122"/>
              </a:rPr>
              <a:t>发展趋势</a:t>
            </a:r>
            <a:r>
              <a:rPr lang="en-US" altLang="zh-CN" sz="3200" b="1" spc="-200">
                <a:solidFill>
                  <a:schemeClr val="bg1"/>
                </a:solidFill>
                <a:latin typeface="微软雅黑" panose="020B0503020204020204" charset="-122"/>
                <a:ea typeface="微软雅黑" panose="020B0503020204020204" charset="-122"/>
                <a:sym typeface="微软雅黑" panose="020B0503020204020204" charset="-122"/>
              </a:rPr>
              <a:t>8</a:t>
            </a:r>
            <a:r>
              <a:rPr lang="zh-CN" altLang="en-US" sz="3200" b="1" spc="-200">
                <a:solidFill>
                  <a:schemeClr val="bg1"/>
                </a:solidFill>
                <a:latin typeface="微软雅黑" panose="020B0503020204020204" charset="-122"/>
                <a:ea typeface="微软雅黑" panose="020B0503020204020204" charset="-122"/>
                <a:sym typeface="微软雅黑" panose="020B0503020204020204" charset="-122"/>
              </a:rPr>
              <a:t>：侧重点的转变 </a:t>
            </a:r>
            <a:endParaRPr lang="zh-CN" altLang="en-US" sz="3200" b="1" spc="-20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45" name="文本框 44"/>
          <p:cNvSpPr txBox="1"/>
          <p:nvPr/>
        </p:nvSpPr>
        <p:spPr>
          <a:xfrm>
            <a:off x="1723419" y="3766357"/>
            <a:ext cx="8745163" cy="400110"/>
          </a:xfrm>
          <a:prstGeom prst="rect">
            <a:avLst/>
          </a:prstGeom>
          <a:noFill/>
          <a:ln w="9525">
            <a:noFill/>
          </a:ln>
        </p:spPr>
        <p:txBody>
          <a:bodyPr wrap="square">
            <a:spAutoFit/>
          </a:bodyPr>
          <a:lstStyle/>
          <a:p>
            <a:pPr algn="dist">
              <a:defRPr/>
            </a:pPr>
            <a:r>
              <a:rPr lang="zh-CN" altLang="en-US" sz="2000" b="1">
                <a:solidFill>
                  <a:schemeClr val="bg1"/>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“医学发展从注重城市医疗卫生研究，到全面重视城、乡社区医疗卫生保健”</a:t>
            </a:r>
            <a:endParaRPr lang="zh-CN" altLang="en-US" sz="2000" b="1">
              <a:solidFill>
                <a:schemeClr val="bg1"/>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cxnSp>
        <p:nvCxnSpPr>
          <p:cNvPr id="3" name="直接连接符 2"/>
          <p:cNvCxnSpPr/>
          <p:nvPr/>
        </p:nvCxnSpPr>
        <p:spPr>
          <a:xfrm>
            <a:off x="1274618" y="4350193"/>
            <a:ext cx="964276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750"/>
                                        <p:tgtEl>
                                          <p:spTgt spid="23"/>
                                        </p:tgtEl>
                                      </p:cBhvr>
                                    </p:animEffect>
                                    <p:anim calcmode="lin" valueType="num">
                                      <p:cBhvr>
                                        <p:cTn id="13" dur="750" fill="hold"/>
                                        <p:tgtEl>
                                          <p:spTgt spid="23"/>
                                        </p:tgtEl>
                                        <p:attrNameLst>
                                          <p:attrName>ppt_x</p:attrName>
                                        </p:attrNameLst>
                                      </p:cBhvr>
                                      <p:tavLst>
                                        <p:tav tm="0">
                                          <p:val>
                                            <p:strVal val="#ppt_x"/>
                                          </p:val>
                                        </p:tav>
                                        <p:tav tm="100000">
                                          <p:val>
                                            <p:strVal val="#ppt_x"/>
                                          </p:val>
                                        </p:tav>
                                      </p:tavLst>
                                    </p:anim>
                                    <p:anim calcmode="lin" valueType="num">
                                      <p:cBhvr>
                                        <p:cTn id="14" dur="75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750"/>
                                        <p:tgtEl>
                                          <p:spTgt spid="22"/>
                                        </p:tgtEl>
                                      </p:cBhvr>
                                    </p:animEffect>
                                    <p:anim calcmode="lin" valueType="num">
                                      <p:cBhvr>
                                        <p:cTn id="18" dur="750" fill="hold"/>
                                        <p:tgtEl>
                                          <p:spTgt spid="22"/>
                                        </p:tgtEl>
                                        <p:attrNameLst>
                                          <p:attrName>ppt_x</p:attrName>
                                        </p:attrNameLst>
                                      </p:cBhvr>
                                      <p:tavLst>
                                        <p:tav tm="0">
                                          <p:val>
                                            <p:strVal val="#ppt_x"/>
                                          </p:val>
                                        </p:tav>
                                        <p:tav tm="100000">
                                          <p:val>
                                            <p:strVal val="#ppt_x"/>
                                          </p:val>
                                        </p:tav>
                                      </p:tavLst>
                                    </p:anim>
                                    <p:anim calcmode="lin" valueType="num">
                                      <p:cBhvr>
                                        <p:cTn id="19"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 name="1"/>
          <p:cNvSpPr txBox="1">
            <a:spLocks noChangeArrowheads="1"/>
          </p:cNvSpPr>
          <p:nvPr/>
        </p:nvSpPr>
        <p:spPr bwMode="auto">
          <a:xfrm>
            <a:off x="1329690" y="1022350"/>
            <a:ext cx="953325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r>
              <a:rPr lang="zh-CN" altLang="en-US" sz="3200">
                <a:latin typeface="黑体" panose="02010609060101010101" charset="-122"/>
                <a:ea typeface="黑体" panose="02010609060101010101" charset="-122"/>
                <a:sym typeface="+mn-ea"/>
              </a:rPr>
              <a:t>（二）坚决贯彻落实中央和省委决策部署 </a:t>
            </a:r>
            <a:endParaRPr lang="zh-CN" altLang="en-US" sz="3200">
              <a:latin typeface="黑体" panose="02010609060101010101" charset="-122"/>
              <a:ea typeface="黑体" panose="02010609060101010101" charset="-122"/>
              <a:sym typeface="+mn-ea"/>
            </a:endParaRPr>
          </a:p>
          <a:p>
            <a:pPr algn="ctr"/>
            <a:r>
              <a:rPr lang="zh-CN" altLang="en-US" sz="3200">
                <a:latin typeface="黑体" panose="02010609060101010101" charset="-122"/>
                <a:ea typeface="黑体" panose="02010609060101010101" charset="-122"/>
                <a:sym typeface="+mn-ea"/>
              </a:rPr>
              <a:t>     推动党的二十大精神落地生根</a:t>
            </a:r>
            <a:endParaRPr lang="zh-CN" altLang="en-US" sz="3200">
              <a:latin typeface="黑体" panose="02010609060101010101" charset="-122"/>
              <a:ea typeface="黑体" panose="02010609060101010101" charset="-122"/>
              <a:sym typeface="+mn-ea"/>
            </a:endParaRPr>
          </a:p>
        </p:txBody>
      </p:sp>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pic>
        <p:nvPicPr>
          <p:cNvPr id="103" name="图片 102"/>
          <p:cNvPicPr/>
          <p:nvPr/>
        </p:nvPicPr>
        <p:blipFill>
          <a:blip r:embed="rId2"/>
          <a:stretch>
            <a:fillRect/>
          </a:stretch>
        </p:blipFill>
        <p:spPr>
          <a:xfrm>
            <a:off x="1411605" y="2275205"/>
            <a:ext cx="4017645" cy="2453005"/>
          </a:xfrm>
          <a:prstGeom prst="rect">
            <a:avLst/>
          </a:prstGeom>
          <a:noFill/>
          <a:ln w="9525">
            <a:noFill/>
          </a:ln>
        </p:spPr>
      </p:pic>
      <p:sp>
        <p:nvSpPr>
          <p:cNvPr id="2" name="文本框 1"/>
          <p:cNvSpPr txBox="1"/>
          <p:nvPr/>
        </p:nvSpPr>
        <p:spPr>
          <a:xfrm>
            <a:off x="1410970" y="4891405"/>
            <a:ext cx="4018280" cy="645160"/>
          </a:xfrm>
          <a:prstGeom prst="rect">
            <a:avLst/>
          </a:prstGeom>
          <a:noFill/>
        </p:spPr>
        <p:txBody>
          <a:bodyPr wrap="square" rtlCol="0" anchor="t">
            <a:spAutoFit/>
          </a:bodyPr>
          <a:p>
            <a:r>
              <a:rPr lang="zh-CN" altLang="en-US"/>
              <a:t>10月16日，中国共产党第二十次全国代表大会在北京人民大会堂开幕。</a:t>
            </a:r>
            <a:endParaRPr lang="zh-CN" altLang="en-US"/>
          </a:p>
        </p:txBody>
      </p:sp>
      <p:pic>
        <p:nvPicPr>
          <p:cNvPr id="3" name="图片 2" descr="222"/>
          <p:cNvPicPr>
            <a:picLocks noChangeAspect="1"/>
          </p:cNvPicPr>
          <p:nvPr/>
        </p:nvPicPr>
        <p:blipFill>
          <a:blip r:embed="rId3"/>
          <a:stretch>
            <a:fillRect/>
          </a:stretch>
        </p:blipFill>
        <p:spPr>
          <a:xfrm>
            <a:off x="6610350" y="2275205"/>
            <a:ext cx="4252690" cy="2448000"/>
          </a:xfrm>
          <a:prstGeom prst="rect">
            <a:avLst/>
          </a:prstGeom>
        </p:spPr>
      </p:pic>
      <p:sp>
        <p:nvSpPr>
          <p:cNvPr id="12" name="文本框 11"/>
          <p:cNvSpPr txBox="1"/>
          <p:nvPr/>
        </p:nvSpPr>
        <p:spPr>
          <a:xfrm>
            <a:off x="6610350" y="4891405"/>
            <a:ext cx="4398010" cy="645160"/>
          </a:xfrm>
          <a:prstGeom prst="rect">
            <a:avLst/>
          </a:prstGeom>
          <a:noFill/>
        </p:spPr>
        <p:txBody>
          <a:bodyPr wrap="square" rtlCol="0" anchor="t">
            <a:spAutoFit/>
          </a:bodyPr>
          <a:p>
            <a:r>
              <a:rPr lang="zh-CN" altLang="en-US"/>
              <a:t>11月28日至29日，中国共产党四川省第十二届委员会第二次全体会议在成都举行</a:t>
            </a:r>
            <a:endParaRPr lang="zh-CN" altLang="en-US"/>
          </a:p>
        </p:txBody>
      </p:sp>
    </p:spTree>
    <p:custDataLst>
      <p:tags r:id="rId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697230" y="4272280"/>
            <a:ext cx="4018280" cy="922020"/>
          </a:xfrm>
          <a:prstGeom prst="rect">
            <a:avLst/>
          </a:prstGeom>
          <a:noFill/>
        </p:spPr>
        <p:txBody>
          <a:bodyPr wrap="square" rtlCol="0" anchor="t">
            <a:spAutoFit/>
          </a:bodyPr>
          <a:p>
            <a:r>
              <a:rPr lang="zh-CN" altLang="en-US"/>
              <a:t>王晓晖</a:t>
            </a:r>
            <a:r>
              <a:rPr lang="zh-CN" altLang="en-US"/>
              <a:t>作题为《以中国式现代化引领四川现代化建设在新的征程上奋力谱写四川发展新篇章》的主题报告</a:t>
            </a:r>
            <a:endParaRPr lang="zh-CN" altLang="en-US"/>
          </a:p>
        </p:txBody>
      </p:sp>
      <p:pic>
        <p:nvPicPr>
          <p:cNvPr id="4" name="图片 3" descr="3"/>
          <p:cNvPicPr>
            <a:picLocks noChangeAspect="1"/>
          </p:cNvPicPr>
          <p:nvPr/>
        </p:nvPicPr>
        <p:blipFill>
          <a:blip r:embed="rId2"/>
          <a:stretch>
            <a:fillRect/>
          </a:stretch>
        </p:blipFill>
        <p:spPr>
          <a:xfrm>
            <a:off x="1043305" y="1604010"/>
            <a:ext cx="3119755" cy="2392680"/>
          </a:xfrm>
          <a:prstGeom prst="rect">
            <a:avLst/>
          </a:prstGeom>
        </p:spPr>
      </p:pic>
      <p:sp>
        <p:nvSpPr>
          <p:cNvPr id="5" name="文本框 4"/>
          <p:cNvSpPr txBox="1"/>
          <p:nvPr/>
        </p:nvSpPr>
        <p:spPr>
          <a:xfrm>
            <a:off x="4577715" y="1595755"/>
            <a:ext cx="7614285" cy="3784600"/>
          </a:xfrm>
          <a:prstGeom prst="rect">
            <a:avLst/>
          </a:prstGeom>
          <a:noFill/>
        </p:spPr>
        <p:txBody>
          <a:bodyPr wrap="square" rtlCol="0" anchor="t">
            <a:spAutoFit/>
          </a:bodyPr>
          <a:p>
            <a:r>
              <a:rPr lang="zh-CN" altLang="en-US" sz="2400" b="1"/>
              <a:t>全会指出，以中国式现代化引领四川现代化建设</a:t>
            </a:r>
            <a:r>
              <a:rPr lang="zh-CN" altLang="en-US" sz="2400"/>
              <a:t>。</a:t>
            </a:r>
            <a:endParaRPr lang="zh-CN" altLang="en-US" sz="2400"/>
          </a:p>
          <a:p>
            <a:endParaRPr lang="zh-CN" altLang="en-US" sz="2400"/>
          </a:p>
          <a:p>
            <a:r>
              <a:rPr lang="zh-CN" altLang="en-US" sz="2400"/>
              <a:t>以</a:t>
            </a:r>
            <a:r>
              <a:rPr lang="zh-CN" altLang="en-US" sz="2400" b="1">
                <a:solidFill>
                  <a:srgbClr val="FF0000"/>
                </a:solidFill>
              </a:rPr>
              <a:t>成渝地区双城经济圈建设为总牵引</a:t>
            </a:r>
            <a:endParaRPr lang="zh-CN" altLang="en-US" sz="2400" b="1"/>
          </a:p>
          <a:p>
            <a:endParaRPr lang="zh-CN" altLang="en-US" sz="2400"/>
          </a:p>
          <a:p>
            <a:r>
              <a:rPr lang="zh-CN" altLang="en-US" sz="2400"/>
              <a:t>以</a:t>
            </a:r>
            <a:r>
              <a:rPr lang="zh-CN" altLang="en-US" sz="2400" b="1">
                <a:solidFill>
                  <a:srgbClr val="FF0000"/>
                </a:solidFill>
              </a:rPr>
              <a:t>“四化同步、城乡融合、五区共兴”</a:t>
            </a:r>
            <a:r>
              <a:rPr lang="zh-CN" altLang="en-US" sz="2400"/>
              <a:t>为总抓手</a:t>
            </a:r>
            <a:endParaRPr lang="zh-CN" altLang="en-US" sz="2400"/>
          </a:p>
          <a:p>
            <a:endParaRPr lang="zh-CN" altLang="en-US" sz="2400"/>
          </a:p>
          <a:p>
            <a:r>
              <a:rPr lang="zh-CN" altLang="en-US" sz="2400"/>
              <a:t>坚持</a:t>
            </a:r>
            <a:r>
              <a:rPr lang="zh-CN" altLang="en-US" sz="2400" b="1">
                <a:solidFill>
                  <a:srgbClr val="FF0000"/>
                </a:solidFill>
              </a:rPr>
              <a:t>“讲政治、抓发展、惠民生、保安全”</a:t>
            </a:r>
            <a:r>
              <a:rPr lang="zh-CN" altLang="en-US" sz="2400"/>
              <a:t>工作总思路</a:t>
            </a:r>
            <a:endParaRPr lang="zh-CN" altLang="en-US" sz="2400"/>
          </a:p>
          <a:p>
            <a:endParaRPr lang="zh-CN" altLang="en-US" sz="2400"/>
          </a:p>
          <a:p>
            <a:r>
              <a:rPr lang="zh-CN" altLang="en-US" sz="2400"/>
              <a:t>推动治蜀兴川再上新台阶，在新的征程上奋力谱写四川发展新篇章</a:t>
            </a:r>
            <a:endParaRPr lang="zh-CN" altLang="en-US" sz="2400"/>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46100" y="884555"/>
            <a:ext cx="11501120" cy="4892675"/>
          </a:xfrm>
          <a:prstGeom prst="rect">
            <a:avLst/>
          </a:prstGeom>
          <a:noFill/>
        </p:spPr>
        <p:txBody>
          <a:bodyPr wrap="square" rtlCol="0" anchor="t">
            <a:spAutoFit/>
          </a:bodyPr>
          <a:p>
            <a:r>
              <a:rPr lang="zh-CN" altLang="en-US" sz="2400" b="1"/>
              <a:t>当前阶段四川现代化建设主要呈现以下特征：</a:t>
            </a:r>
            <a:endParaRPr lang="zh-CN" altLang="en-US" sz="2400" b="1"/>
          </a:p>
          <a:p>
            <a:endParaRPr lang="zh-CN" altLang="en-US" sz="2400"/>
          </a:p>
          <a:p>
            <a:pPr>
              <a:lnSpc>
                <a:spcPct val="150000"/>
              </a:lnSpc>
            </a:pPr>
            <a:r>
              <a:rPr lang="zh-CN" altLang="en-US" sz="2400" b="1">
                <a:latin typeface="黑体" panose="02010609060101010101" charset="-122"/>
                <a:ea typeface="黑体" panose="02010609060101010101" charset="-122"/>
                <a:cs typeface="黑体" panose="02010609060101010101" charset="-122"/>
              </a:rPr>
              <a:t>一、工业化处于由中期向中后期转型推进期</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二、城镇化处于加快推进期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三、农业现代化处于提质增效期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四、信息化处于动能释放期</a:t>
            </a:r>
            <a:endParaRPr lang="zh-CN" altLang="en-US"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五、城乡发展处于深度融合期</a:t>
            </a:r>
            <a:endParaRPr lang="en-US" altLang="zh-CN" sz="2400" b="1">
              <a:latin typeface="黑体" panose="02010609060101010101" charset="-122"/>
              <a:ea typeface="黑体" panose="02010609060101010101" charset="-122"/>
              <a:cs typeface="黑体" panose="02010609060101010101" charset="-122"/>
            </a:endParaRPr>
          </a:p>
          <a:p>
            <a:pPr>
              <a:lnSpc>
                <a:spcPct val="150000"/>
              </a:lnSpc>
            </a:pPr>
            <a:r>
              <a:rPr lang="zh-CN" altLang="en-US" sz="2400" b="1">
                <a:latin typeface="黑体" panose="02010609060101010101" charset="-122"/>
                <a:ea typeface="黑体" panose="02010609060101010101" charset="-122"/>
                <a:cs typeface="黑体" panose="02010609060101010101" charset="-122"/>
              </a:rPr>
              <a:t>六、区域发展处于协同优化期</a:t>
            </a:r>
            <a:endParaRPr lang="zh-CN" altLang="en-US" sz="2400" b="1">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46100" y="884555"/>
            <a:ext cx="11501120" cy="4338320"/>
          </a:xfrm>
          <a:prstGeom prst="rect">
            <a:avLst/>
          </a:prstGeom>
          <a:noFill/>
        </p:spPr>
        <p:txBody>
          <a:bodyPr wrap="square" rtlCol="0" anchor="t">
            <a:spAutoFit/>
          </a:bodyPr>
          <a:p>
            <a:r>
              <a:rPr lang="zh-CN" altLang="en-US" sz="2400" b="1">
                <a:sym typeface="+mn-ea"/>
              </a:rPr>
              <a:t>中国共产党四川省第十二届委员会第二次全体会议</a:t>
            </a:r>
            <a:r>
              <a:rPr lang="zh-CN" altLang="en-US" sz="2400" b="1"/>
              <a:t>全全会指出：</a:t>
            </a:r>
            <a:endParaRPr lang="zh-CN" altLang="en-US" sz="2400" b="1"/>
          </a:p>
          <a:p>
            <a:endParaRPr lang="zh-CN" altLang="en-US" sz="2400"/>
          </a:p>
          <a:p>
            <a:pPr>
              <a:lnSpc>
                <a:spcPct val="150000"/>
              </a:lnSpc>
            </a:pP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要以“四化同步、城乡融合、五区共兴”为总抓手，推动新型</a:t>
            </a:r>
            <a:r>
              <a:rPr lang="zh-CN" altLang="en-US" sz="2400" b="1">
                <a:solidFill>
                  <a:srgbClr val="FF0000"/>
                </a:solidFill>
                <a:latin typeface="黑体" panose="02010609060101010101" charset="-122"/>
                <a:ea typeface="黑体" panose="02010609060101010101" charset="-122"/>
                <a:cs typeface="黑体" panose="02010609060101010101" charset="-122"/>
              </a:rPr>
              <a:t>工业化</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信息化</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城镇化</a:t>
            </a:r>
            <a:r>
              <a:rPr lang="zh-CN" altLang="en-US" sz="2400">
                <a:latin typeface="黑体" panose="02010609060101010101" charset="-122"/>
                <a:ea typeface="黑体" panose="02010609060101010101" charset="-122"/>
                <a:cs typeface="黑体" panose="02010609060101010101" charset="-122"/>
              </a:rPr>
              <a:t>和</a:t>
            </a:r>
            <a:r>
              <a:rPr lang="zh-CN" altLang="en-US" sz="2400" b="1">
                <a:solidFill>
                  <a:srgbClr val="FF0000"/>
                </a:solidFill>
                <a:latin typeface="黑体" panose="02010609060101010101" charset="-122"/>
                <a:ea typeface="黑体" panose="02010609060101010101" charset="-122"/>
                <a:cs typeface="黑体" panose="02010609060101010101" charset="-122"/>
              </a:rPr>
              <a:t>农业现代化</a:t>
            </a:r>
            <a:r>
              <a:rPr lang="zh-CN" altLang="en-US" sz="2400">
                <a:latin typeface="黑体" panose="02010609060101010101" charset="-122"/>
                <a:ea typeface="黑体" panose="02010609060101010101" charset="-122"/>
                <a:cs typeface="黑体" panose="02010609060101010101" charset="-122"/>
              </a:rPr>
              <a:t>在时间上同步演进、空间上一体布局、功能上耦合叠加</a:t>
            </a:r>
            <a:endParaRPr lang="zh-CN" altLang="en-US" sz="2400">
              <a:latin typeface="黑体" panose="02010609060101010101" charset="-122"/>
              <a:ea typeface="黑体" panose="02010609060101010101" charset="-122"/>
              <a:cs typeface="黑体" panose="02010609060101010101" charset="-122"/>
            </a:endParaRPr>
          </a:p>
          <a:p>
            <a:pPr>
              <a:lnSpc>
                <a:spcPct val="150000"/>
              </a:lnSpc>
            </a:pPr>
            <a:endParaRPr lang="zh-CN" altLang="en-US" sz="2400" b="1">
              <a:latin typeface="黑体" panose="02010609060101010101" charset="-122"/>
              <a:ea typeface="黑体" panose="02010609060101010101" charset="-122"/>
              <a:cs typeface="黑体" panose="02010609060101010101" charset="-122"/>
            </a:endParaRPr>
          </a:p>
          <a:p>
            <a:pPr algn="l">
              <a:lnSpc>
                <a:spcPct val="150000"/>
              </a:lnSpc>
              <a:buClrTx/>
              <a:buSzTx/>
              <a:buFontTx/>
            </a:pP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加快推进</a:t>
            </a:r>
            <a:r>
              <a:rPr lang="zh-CN" altLang="en-US" sz="2400" b="1">
                <a:solidFill>
                  <a:srgbClr val="FF0000"/>
                </a:solidFill>
                <a:latin typeface="黑体" panose="02010609060101010101" charset="-122"/>
                <a:ea typeface="黑体" panose="02010609060101010101" charset="-122"/>
                <a:cs typeface="黑体" panose="02010609060101010101" charset="-122"/>
              </a:rPr>
              <a:t>城乡融合发展</a:t>
            </a:r>
            <a:r>
              <a:rPr lang="zh-CN" altLang="en-US" sz="2400">
                <a:latin typeface="黑体" panose="02010609060101010101" charset="-122"/>
                <a:ea typeface="黑体" panose="02010609060101010101" charset="-122"/>
                <a:cs typeface="黑体" panose="02010609060101010101" charset="-122"/>
              </a:rPr>
              <a:t>，促进</a:t>
            </a:r>
            <a:r>
              <a:rPr lang="zh-CN" altLang="en-US" sz="2400" b="1">
                <a:solidFill>
                  <a:srgbClr val="FF0000"/>
                </a:solidFill>
                <a:latin typeface="黑体" panose="02010609060101010101" charset="-122"/>
                <a:ea typeface="黑体" panose="02010609060101010101" charset="-122"/>
                <a:cs typeface="黑体" panose="02010609060101010101" charset="-122"/>
              </a:rPr>
              <a:t>成都平原</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川南</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川东北</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攀西经济区</a:t>
            </a:r>
            <a:r>
              <a:rPr lang="zh-CN" altLang="en-US" sz="2400">
                <a:latin typeface="黑体" panose="02010609060101010101" charset="-122"/>
                <a:ea typeface="黑体" panose="02010609060101010101" charset="-122"/>
                <a:cs typeface="黑体" panose="02010609060101010101" charset="-122"/>
              </a:rPr>
              <a:t>和</a:t>
            </a:r>
            <a:r>
              <a:rPr lang="zh-CN" altLang="en-US" sz="2400" b="1">
                <a:solidFill>
                  <a:srgbClr val="FF0000"/>
                </a:solidFill>
                <a:latin typeface="黑体" panose="02010609060101010101" charset="-122"/>
                <a:ea typeface="黑体" panose="02010609060101010101" charset="-122"/>
                <a:cs typeface="黑体" panose="02010609060101010101" charset="-122"/>
              </a:rPr>
              <a:t>川西北生态示范</a:t>
            </a:r>
            <a:r>
              <a:rPr lang="zh-CN" altLang="en-US" sz="2400" b="1">
                <a:solidFill>
                  <a:srgbClr val="FF0000"/>
                </a:solidFill>
                <a:latin typeface="黑体" panose="02010609060101010101" charset="-122"/>
                <a:ea typeface="黑体" panose="02010609060101010101" charset="-122"/>
                <a:cs typeface="黑体" panose="02010609060101010101" charset="-122"/>
              </a:rPr>
              <a:t>区</a:t>
            </a:r>
            <a:r>
              <a:rPr lang="zh-CN" altLang="en-US" sz="2400">
                <a:latin typeface="黑体" panose="02010609060101010101" charset="-122"/>
                <a:ea typeface="黑体" panose="02010609060101010101" charset="-122"/>
                <a:cs typeface="黑体" panose="02010609060101010101" charset="-122"/>
              </a:rPr>
              <a:t>五区协同共兴，以此统揽四川现代化建设全局。</a:t>
            </a:r>
            <a:endParaRPr lang="zh-CN" altLang="en-US" sz="2400">
              <a:latin typeface="黑体" panose="02010609060101010101" charset="-122"/>
              <a:ea typeface="黑体" panose="02010609060101010101" charset="-122"/>
              <a:cs typeface="黑体" panose="02010609060101010101" charset="-122"/>
            </a:endParaRPr>
          </a:p>
          <a:p>
            <a:pPr algn="l">
              <a:buClrTx/>
              <a:buSzTx/>
              <a:buFontTx/>
            </a:pPr>
            <a:endParaRPr lang="zh-CN" altLang="en-US" sz="2400">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556260" y="989965"/>
            <a:ext cx="11501120" cy="5020945"/>
          </a:xfrm>
          <a:prstGeom prst="rect">
            <a:avLst/>
          </a:prstGeom>
          <a:noFill/>
        </p:spPr>
        <p:txBody>
          <a:bodyPr wrap="square" rtlCol="0" anchor="t">
            <a:spAutoFit/>
          </a:bodyPr>
          <a:p>
            <a:r>
              <a:rPr lang="zh-CN" altLang="en-US" sz="2400" b="1"/>
              <a:t>全会强调，要坚持系统观念、聚焦四川现代化建设</a:t>
            </a:r>
            <a:r>
              <a:rPr lang="zh-CN" altLang="en-US" sz="2400" b="1">
                <a:solidFill>
                  <a:srgbClr val="FF0000"/>
                </a:solidFill>
              </a:rPr>
              <a:t>7项重点任务</a:t>
            </a:r>
            <a:r>
              <a:rPr lang="zh-CN" altLang="en-US" sz="2400" b="1"/>
              <a:t>。</a:t>
            </a:r>
            <a:endParaRPr lang="zh-CN" altLang="en-US" sz="2400" b="1">
              <a:latin typeface="黑体" panose="02010609060101010101" charset="-122"/>
              <a:ea typeface="黑体" panose="02010609060101010101" charset="-122"/>
              <a:cs typeface="黑体" panose="02010609060101010101" charset="-122"/>
            </a:endParaRPr>
          </a:p>
          <a:p>
            <a:endParaRPr lang="zh-CN" altLang="en-US" sz="240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把教育科技人才作为战略先导</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把深化改革扩大开放作为根本动力</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把发展全过程人民民主作为重要保障</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把文化自信自强作为持久精神力量</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把保障改善民生、促进共同富裕作为价值取向</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把生态优先、绿色发展作为鲜明导向</a:t>
            </a:r>
            <a:endParaRPr sz="2400" b="1" dirty="0">
              <a:latin typeface="黑体" panose="02010609060101010101" charset="-122"/>
              <a:ea typeface="黑体" panose="02010609060101010101" charset="-122"/>
              <a:cs typeface="黑体" panose="02010609060101010101" charset="-122"/>
            </a:endParaRPr>
          </a:p>
          <a:p>
            <a:pPr marL="3486150" lvl="7" indent="-285750" algn="l">
              <a:lnSpc>
                <a:spcPct val="130000"/>
              </a:lnSpc>
              <a:spcBef>
                <a:spcPts val="500"/>
              </a:spcBef>
              <a:spcAft>
                <a:spcPts val="500"/>
              </a:spcAft>
              <a:buClrTx/>
              <a:buSzTx/>
              <a:buFont typeface="Arial" panose="020B0604020202020204" pitchFamily="34" charset="0"/>
              <a:buBlip>
                <a:blip r:embed="rId2"/>
              </a:buBlip>
            </a:pPr>
            <a:r>
              <a:rPr sz="2400" b="1" dirty="0">
                <a:latin typeface="黑体" panose="02010609060101010101" charset="-122"/>
                <a:ea typeface="黑体" panose="02010609060101010101" charset="-122"/>
                <a:cs typeface="黑体" panose="02010609060101010101" charset="-122"/>
              </a:rPr>
              <a:t>把防风险、保安全作为底线任务</a:t>
            </a:r>
            <a:endParaRPr sz="2400" b="1" dirty="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3305" y="265430"/>
            <a:ext cx="9629775" cy="619125"/>
          </a:xfrm>
          <a:prstGeom prst="rect">
            <a:avLst/>
          </a:prstGeom>
          <a:noFill/>
        </p:spPr>
        <p:txBody>
          <a:bodyPr wrap="square" rtlCol="0">
            <a:noAutofit/>
          </a:bodyPr>
          <a:p>
            <a:endParaRPr lang="zh-CN" altLang="en-US" sz="3600" b="1">
              <a:solidFill>
                <a:srgbClr val="FF0000"/>
              </a:solidFill>
              <a:latin typeface="等线" panose="02010600030101010101" charset="-122"/>
              <a:ea typeface="等线" panose="02010600030101010101" charset="-122"/>
              <a:sym typeface="+mn-ea"/>
            </a:endParaRPr>
          </a:p>
        </p:txBody>
      </p:sp>
      <p:grpSp>
        <p:nvGrpSpPr>
          <p:cNvPr id="9" name="组合 8"/>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11" name="图片 10"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5" name="文本框 4"/>
          <p:cNvSpPr txBox="1"/>
          <p:nvPr/>
        </p:nvSpPr>
        <p:spPr>
          <a:xfrm>
            <a:off x="2266315" y="741045"/>
            <a:ext cx="11501120" cy="924560"/>
          </a:xfrm>
          <a:prstGeom prst="rect">
            <a:avLst/>
          </a:prstGeom>
          <a:noFill/>
        </p:spPr>
        <p:txBody>
          <a:bodyPr wrap="square" rtlCol="0" anchor="t">
            <a:spAutoFit/>
          </a:bodyPr>
          <a:p>
            <a:r>
              <a:rPr lang="zh-CN" altLang="en-US" sz="2400" b="1">
                <a:latin typeface="黑体" panose="02010609060101010101" charset="-122"/>
                <a:ea typeface="黑体" panose="02010609060101010101" charset="-122"/>
                <a:cs typeface="黑体" panose="02010609060101010101" charset="-122"/>
              </a:rPr>
              <a:t>全面贯彻落实党的二十大精神和省委十二届二次全会精神</a:t>
            </a:r>
            <a:endParaRPr lang="zh-CN" altLang="en-US" sz="2400" b="1">
              <a:latin typeface="黑体" panose="02010609060101010101" charset="-122"/>
              <a:ea typeface="黑体" panose="02010609060101010101" charset="-122"/>
              <a:cs typeface="黑体" panose="02010609060101010101" charset="-122"/>
            </a:endParaRPr>
          </a:p>
          <a:p>
            <a:pPr lvl="7" indent="0" algn="l">
              <a:lnSpc>
                <a:spcPct val="130000"/>
              </a:lnSpc>
              <a:spcBef>
                <a:spcPts val="500"/>
              </a:spcBef>
              <a:spcAft>
                <a:spcPts val="500"/>
              </a:spcAft>
              <a:buClrTx/>
              <a:buSzTx/>
              <a:buFont typeface="Arial" panose="020B0604020202020204" pitchFamily="34" charset="0"/>
              <a:buNone/>
            </a:pPr>
            <a:endParaRPr sz="2000" b="1" dirty="0">
              <a:latin typeface="黑体" panose="02010609060101010101" charset="-122"/>
              <a:ea typeface="黑体" panose="02010609060101010101" charset="-122"/>
              <a:cs typeface="黑体" panose="02010609060101010101" charset="-122"/>
            </a:endParaRPr>
          </a:p>
        </p:txBody>
      </p:sp>
      <p:sp>
        <p:nvSpPr>
          <p:cNvPr id="104" name="文本框 103"/>
          <p:cNvSpPr txBox="1"/>
          <p:nvPr/>
        </p:nvSpPr>
        <p:spPr>
          <a:xfrm>
            <a:off x="8534400" y="2284095"/>
            <a:ext cx="3150235" cy="2861310"/>
          </a:xfrm>
          <a:prstGeom prst="rect">
            <a:avLst/>
          </a:prstGeom>
          <a:noFill/>
          <a:ln w="9525">
            <a:noFill/>
          </a:ln>
        </p:spPr>
        <p:txBody>
          <a:bodyPr wrap="square">
            <a:spAutoFit/>
          </a:bodyPr>
          <a:p>
            <a:pPr indent="0">
              <a:lnSpc>
                <a:spcPct val="150000"/>
              </a:lnSpc>
            </a:pPr>
            <a:r>
              <a:rPr lang="zh-CN" sz="2400" b="1">
                <a:latin typeface="黑体" panose="02010609060101010101" charset="-122"/>
                <a:ea typeface="黑体" panose="02010609060101010101" charset="-122"/>
                <a:cs typeface="黑体" panose="02010609060101010101" charset="-122"/>
              </a:rPr>
              <a:t>开展“大学习”</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搞好“大宣传”</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抓好“大培训”</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做好“大调研”</a:t>
            </a:r>
            <a:endParaRPr lang="zh-CN" sz="2400" b="1">
              <a:latin typeface="黑体" panose="02010609060101010101" charset="-122"/>
              <a:ea typeface="黑体" panose="02010609060101010101" charset="-122"/>
              <a:cs typeface="黑体" panose="02010609060101010101" charset="-122"/>
            </a:endParaRPr>
          </a:p>
          <a:p>
            <a:pPr indent="0">
              <a:lnSpc>
                <a:spcPct val="150000"/>
              </a:lnSpc>
            </a:pPr>
            <a:r>
              <a:rPr lang="zh-CN" sz="2400" b="1">
                <a:latin typeface="黑体" panose="02010609060101010101" charset="-122"/>
                <a:ea typeface="黑体" panose="02010609060101010101" charset="-122"/>
                <a:cs typeface="黑体" panose="02010609060101010101" charset="-122"/>
              </a:rPr>
              <a:t>推动“大落实”</a:t>
            </a:r>
            <a:endParaRPr lang="zh-CN" altLang="en-US" sz="2400" b="1">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271645" y="5485765"/>
            <a:ext cx="3649345" cy="583565"/>
          </a:xfrm>
          <a:prstGeom prst="rect">
            <a:avLst/>
          </a:prstGeom>
          <a:noFill/>
          <a:ln w="9525">
            <a:noFill/>
          </a:ln>
        </p:spPr>
        <p:txBody>
          <a:bodyPr wrap="square">
            <a:spAutoFit/>
          </a:bodyPr>
          <a:p>
            <a:pPr indent="0"/>
            <a:r>
              <a:rPr lang="zh-CN" sz="1600" b="0">
                <a:ea typeface="宋体" panose="02010600030101010101" pitchFamily="2" charset="-122"/>
              </a:rPr>
              <a:t>《中共川北医学院委员会学习宣传贯彻</a:t>
            </a:r>
            <a:endParaRPr lang="zh-CN" sz="1600" b="0">
              <a:ea typeface="宋体" panose="02010600030101010101" pitchFamily="2" charset="-122"/>
            </a:endParaRPr>
          </a:p>
          <a:p>
            <a:pPr indent="0"/>
            <a:r>
              <a:rPr lang="zh-CN" sz="1600" b="0">
                <a:ea typeface="宋体" panose="02010600030101010101" pitchFamily="2" charset="-122"/>
              </a:rPr>
              <a:t>党的二十大精神的实施方案》</a:t>
            </a:r>
            <a:endParaRPr lang="zh-CN" altLang="en-US" sz="1600" b="0">
              <a:ea typeface="宋体" panose="02010600030101010101" pitchFamily="2" charset="-122"/>
            </a:endParaRPr>
          </a:p>
        </p:txBody>
      </p:sp>
      <p:sp>
        <p:nvSpPr>
          <p:cNvPr id="4" name="文本框 3"/>
          <p:cNvSpPr txBox="1"/>
          <p:nvPr/>
        </p:nvSpPr>
        <p:spPr>
          <a:xfrm>
            <a:off x="295275" y="3106420"/>
            <a:ext cx="5080000" cy="1537970"/>
          </a:xfrm>
          <a:prstGeom prst="rect">
            <a:avLst/>
          </a:prstGeom>
          <a:noFill/>
          <a:ln w="9525">
            <a:noFill/>
          </a:ln>
        </p:spPr>
        <p:txBody>
          <a:bodyPr>
            <a:noAutofit/>
          </a:bodyPr>
          <a:p>
            <a:pPr indent="0"/>
            <a:r>
              <a:rPr lang="zh-CN" sz="2000" b="1">
                <a:latin typeface="黑体" panose="02010609060101010101" charset="-122"/>
                <a:ea typeface="黑体" panose="02010609060101010101" charset="-122"/>
              </a:rPr>
              <a:t>把智慧和力量凝聚到实现党的二十大</a:t>
            </a:r>
            <a:endParaRPr lang="zh-CN" sz="2000" b="1">
              <a:latin typeface="黑体" panose="02010609060101010101" charset="-122"/>
              <a:ea typeface="黑体" panose="02010609060101010101" charset="-122"/>
            </a:endParaRPr>
          </a:p>
          <a:p>
            <a:pPr indent="0"/>
            <a:r>
              <a:rPr lang="zh-CN" sz="2000" b="1">
                <a:latin typeface="黑体" panose="02010609060101010101" charset="-122"/>
                <a:ea typeface="黑体" panose="02010609060101010101" charset="-122"/>
              </a:rPr>
              <a:t>和省委十二届二次全会</a:t>
            </a:r>
            <a:endParaRPr lang="zh-CN" sz="2000" b="1">
              <a:latin typeface="黑体" panose="02010609060101010101" charset="-122"/>
              <a:ea typeface="黑体" panose="02010609060101010101" charset="-122"/>
            </a:endParaRPr>
          </a:p>
          <a:p>
            <a:pPr indent="0"/>
            <a:r>
              <a:rPr lang="zh-CN" sz="2000" b="1">
                <a:latin typeface="黑体" panose="02010609060101010101" charset="-122"/>
                <a:ea typeface="黑体" panose="02010609060101010101" charset="-122"/>
              </a:rPr>
              <a:t>确定的目标任务上来</a:t>
            </a:r>
            <a:endParaRPr lang="zh-CN" altLang="en-US" sz="2000" b="1">
              <a:latin typeface="黑体" panose="02010609060101010101" charset="-122"/>
              <a:ea typeface="黑体" panose="02010609060101010101" charset="-122"/>
            </a:endParaRPr>
          </a:p>
        </p:txBody>
      </p:sp>
      <p:pic>
        <p:nvPicPr>
          <p:cNvPr id="6" name="图片 2" descr="fc037298de50718ab2733e9ecbcd905"/>
          <p:cNvPicPr>
            <a:picLocks noChangeAspect="1"/>
          </p:cNvPicPr>
          <p:nvPr>
            <p:custDataLst>
              <p:tags r:id="rId2"/>
            </p:custDataLst>
          </p:nvPr>
        </p:nvPicPr>
        <p:blipFill>
          <a:blip r:embed="rId3"/>
          <a:stretch>
            <a:fillRect/>
          </a:stretch>
        </p:blipFill>
        <p:spPr>
          <a:xfrm>
            <a:off x="4782185" y="1750695"/>
            <a:ext cx="2484755" cy="3510280"/>
          </a:xfrm>
          <a:prstGeom prst="rect">
            <a:avLst/>
          </a:prstGeom>
        </p:spPr>
      </p:pic>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15" name="文本框 14"/>
          <p:cNvSpPr txBox="1"/>
          <p:nvPr/>
        </p:nvSpPr>
        <p:spPr>
          <a:xfrm>
            <a:off x="1433830" y="2243455"/>
            <a:ext cx="9239250" cy="499745"/>
          </a:xfrm>
          <a:prstGeom prst="rect">
            <a:avLst/>
          </a:prstGeom>
          <a:noFill/>
        </p:spPr>
        <p:txBody>
          <a:bodyPr wrap="square" rtlCol="0">
            <a:noAutofit/>
          </a:bodyPr>
          <a:p>
            <a:pPr marL="171450" indent="-171450" algn="ctr">
              <a:lnSpc>
                <a:spcPct val="150000"/>
              </a:lnSpc>
              <a:buFont typeface="Arial" panose="020B0604020202020204" pitchFamily="34" charset="0"/>
              <a:buChar char="•"/>
            </a:pPr>
            <a:r>
              <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rPr>
              <a:t>空谈误国、实干兴邦，坚定信心、同心同德，埋头苦干、奋勇前进</a:t>
            </a:r>
            <a:endPar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endParaRPr>
          </a:p>
        </p:txBody>
      </p:sp>
      <p:sp>
        <p:nvSpPr>
          <p:cNvPr id="4" name="同侧圆角矩形 3"/>
          <p:cNvSpPr/>
          <p:nvPr/>
        </p:nvSpPr>
        <p:spPr>
          <a:xfrm>
            <a:off x="1168400" y="1364615"/>
            <a:ext cx="9855200" cy="790575"/>
          </a:xfrm>
          <a:prstGeom prst="round2Same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sz="2800" b="1">
                <a:latin typeface="微软雅黑" panose="020B0503020204020204" charset="-122"/>
                <a:ea typeface="微软雅黑" panose="020B0503020204020204" charset="-122"/>
                <a:cs typeface="微软雅黑" panose="020B0503020204020204" charset="-122"/>
              </a:rPr>
              <a:t>（三）个人怎么干？</a:t>
            </a:r>
            <a:endParaRPr lang="zh-CN" sz="2800" b="1">
              <a:latin typeface="微软雅黑" panose="020B0503020204020204" charset="-122"/>
              <a:ea typeface="微软雅黑" panose="020B0503020204020204" charset="-122"/>
              <a:cs typeface="微软雅黑" panose="020B0503020204020204" charset="-122"/>
            </a:endParaRPr>
          </a:p>
        </p:txBody>
      </p:sp>
      <p:sp>
        <p:nvSpPr>
          <p:cNvPr id="6" name="圆角矩形 5"/>
          <p:cNvSpPr/>
          <p:nvPr/>
        </p:nvSpPr>
        <p:spPr>
          <a:xfrm>
            <a:off x="1168400" y="1888490"/>
            <a:ext cx="9855200" cy="3144520"/>
          </a:xfrm>
          <a:prstGeom prst="roundRect">
            <a:avLst>
              <a:gd name="adj" fmla="val 4560"/>
            </a:avLst>
          </a:prstGeom>
          <a:noFill/>
          <a:ln>
            <a:gradFill>
              <a:gsLst>
                <a:gs pos="0">
                  <a:srgbClr val="FF0000">
                    <a:alpha val="0"/>
                  </a:srgb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8" name="组合 7"/>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7" name="图片 6"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
        <p:nvSpPr>
          <p:cNvPr id="2" name="文本框 1"/>
          <p:cNvSpPr txBox="1"/>
          <p:nvPr/>
        </p:nvSpPr>
        <p:spPr>
          <a:xfrm>
            <a:off x="2110740" y="2653030"/>
            <a:ext cx="8562340" cy="3094355"/>
          </a:xfrm>
          <a:prstGeom prst="rect">
            <a:avLst/>
          </a:prstGeom>
          <a:noFill/>
        </p:spPr>
        <p:txBody>
          <a:bodyPr wrap="square" rtlCol="0">
            <a:noAutofit/>
          </a:bodyPr>
          <a:p>
            <a:pPr marL="171450" indent="-171450" algn="l">
              <a:lnSpc>
                <a:spcPct val="150000"/>
              </a:lnSpc>
              <a:buFont typeface="Arial" panose="020B0604020202020204" pitchFamily="34" charset="0"/>
              <a:buChar char="•"/>
            </a:pPr>
            <a:r>
              <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rPr>
              <a:t>党的十八大以来，以习近平同志为核心的党中央坚持把保障人民健康放在优先发展的战略位置，发出建设健康中国的号召。作为中国卫生与健康事业中的一员，我们要始终紧跟党的步伐，与党和国家大政方针同频共振、同向同行，用专业、创新、有担当的服务守护百姓健康，用高质量发展成果为助力健康中国建设作出应有的贡献。</a:t>
            </a:r>
            <a:endParaRPr lang="zh-CN" altLang="en-US" sz="2000" b="1">
              <a:solidFill>
                <a:srgbClr val="FF0000"/>
              </a:solidFill>
              <a:latin typeface="黑体" panose="02010609060101010101" charset="-122"/>
              <a:ea typeface="黑体" panose="02010609060101010101" charset="-122"/>
              <a:cs typeface="汉仪旗黑-55简" panose="02010600030101010101" charset="-128"/>
              <a:sym typeface="+mn-ea"/>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7960" y="5178138"/>
            <a:ext cx="3779520" cy="16798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rot="2700000">
            <a:off x="6634355" y="2790449"/>
            <a:ext cx="2316782" cy="2316782"/>
          </a:xfrm>
          <a:prstGeom prst="rect">
            <a:avLst/>
          </a:prstGeom>
          <a:blipFill dpi="0" rotWithShape="0">
            <a:blip r:embed="rId1"/>
            <a:srcRect/>
            <a:stretch>
              <a:fillRect l="-27815" t="-1857" r="-27815" b="-1857"/>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rot="2700000">
            <a:off x="7946780" y="4394701"/>
            <a:ext cx="3971084" cy="4674442"/>
          </a:xfrm>
          <a:prstGeom prst="rect">
            <a:avLst/>
          </a:prstGeom>
          <a:blipFill dpi="0" rotWithShape="0">
            <a:blip r:embed="rId2"/>
            <a:srcRect/>
            <a:stretch>
              <a:fillRect l="-27265" t="-583" r="-27265" b="-583"/>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6" name="矩形 5"/>
          <p:cNvSpPr/>
          <p:nvPr/>
        </p:nvSpPr>
        <p:spPr>
          <a:xfrm rot="2700000">
            <a:off x="11020449" y="2012429"/>
            <a:ext cx="2833141" cy="2833141"/>
          </a:xfrm>
          <a:prstGeom prst="rect">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7" name="矩形 6"/>
          <p:cNvSpPr/>
          <p:nvPr/>
        </p:nvSpPr>
        <p:spPr>
          <a:xfrm rot="2700000">
            <a:off x="7946780" y="-1691305"/>
            <a:ext cx="3971084" cy="4674442"/>
          </a:xfrm>
          <a:prstGeom prst="rect">
            <a:avLst/>
          </a:prstGeom>
          <a:blipFill dpi="0" rotWithShape="0">
            <a:blip r:embed="rId3"/>
            <a:srcRect/>
            <a:stretch>
              <a:fillRect l="-31459" t="-4219" r="-31459" b="-4219"/>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anose="020B0503020204020204" charset="-122"/>
              <a:ea typeface="微软雅黑" panose="020B0503020204020204" charset="-122"/>
              <a:sym typeface="微软雅黑" panose="020B0503020204020204" charset="-122"/>
            </a:endParaRPr>
          </a:p>
        </p:txBody>
      </p:sp>
      <p:sp>
        <p:nvSpPr>
          <p:cNvPr id="8" name="TextBox 6"/>
          <p:cNvSpPr txBox="1"/>
          <p:nvPr/>
        </p:nvSpPr>
        <p:spPr>
          <a:xfrm>
            <a:off x="645395" y="948612"/>
            <a:ext cx="5375506" cy="521970"/>
          </a:xfrm>
          <a:prstGeom prst="rect">
            <a:avLst/>
          </a:prstGeom>
          <a:noFill/>
        </p:spPr>
        <p:txBody>
          <a:bodyPr wrap="square" rtlCol="0">
            <a:spAutoFit/>
          </a:bodyPr>
          <a:lstStyle/>
          <a:p>
            <a:pPr defTabSz="1219200">
              <a:defRPr/>
            </a:pPr>
            <a:r>
              <a:rPr lang="en-US" altLang="zh-CN" sz="2800" b="1">
                <a:solidFill>
                  <a:srgbClr val="FF0000"/>
                </a:solidFill>
                <a:latin typeface="微软雅黑" panose="020B0503020204020204" charset="-122"/>
                <a:ea typeface="微软雅黑" panose="020B0503020204020204" charset="-122"/>
                <a:sym typeface="微软雅黑" panose="020B0503020204020204" charset="-122"/>
              </a:rPr>
              <a:t>1.</a:t>
            </a:r>
            <a:r>
              <a:rPr lang="zh-CN" altLang="en-US" sz="2800" b="1">
                <a:solidFill>
                  <a:srgbClr val="FF0000"/>
                </a:solidFill>
                <a:latin typeface="微软雅黑" panose="020B0503020204020204" charset="-122"/>
                <a:ea typeface="微软雅黑" panose="020B0503020204020204" charset="-122"/>
                <a:sym typeface="微软雅黑" panose="020B0503020204020204" charset="-122"/>
              </a:rPr>
              <a:t>要有坚定的信心</a:t>
            </a:r>
            <a:endParaRPr lang="zh-CN" altLang="en-US" sz="2800" b="1"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9" name="TextBox 9"/>
          <p:cNvSpPr txBox="1"/>
          <p:nvPr/>
        </p:nvSpPr>
        <p:spPr>
          <a:xfrm>
            <a:off x="645395" y="2292679"/>
            <a:ext cx="5504583" cy="2861310"/>
          </a:xfrm>
          <a:prstGeom prst="rect">
            <a:avLst/>
          </a:prstGeom>
        </p:spPr>
        <p:txBody>
          <a:bodyPr wrap="square">
            <a:spAutoFit/>
          </a:bodyPr>
          <a:lstStyle>
            <a:defPPr>
              <a:defRPr lang="zh-CN"/>
            </a:defPPr>
            <a:lvl1pPr defTabSz="457200">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nSpc>
                <a:spcPct val="150000"/>
              </a:lnSpc>
            </a:pPr>
            <a:r>
              <a:rPr lang="zh-CN" altLang="en-US" sz="2000"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尽管面临压力和挑战，但我国经济长期向好基本面没有改变。在群众健康福祉保障方面，我国正持续推动优质医疗资源扩容和区域均衡布局，提高全方位全周期健康服务与保障能力。我们要牢记初心，以百倍的信心和饱满的热情，投身健康中国建设。</a:t>
            </a:r>
            <a:endParaRPr lang="zh-CN" altLang="en-US" sz="20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 name="矩形 1"/>
          <p:cNvSpPr/>
          <p:nvPr/>
        </p:nvSpPr>
        <p:spPr>
          <a:xfrm>
            <a:off x="792480" y="2066245"/>
            <a:ext cx="2560320" cy="1541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13" name="Picture 4" descr="科学家首次培育出包含三人基因胚胎 拥有一父两母(图)"/>
          <p:cNvPicPr>
            <a:picLocks noChangeAspect="1"/>
          </p:cNvPicPr>
          <p:nvPr/>
        </p:nvPicPr>
        <p:blipFill>
          <a:blip r:embed="rId4"/>
          <a:stretch>
            <a:fillRect/>
          </a:stretch>
        </p:blipFill>
        <p:spPr>
          <a:xfrm>
            <a:off x="746760" y="5178138"/>
            <a:ext cx="2979033" cy="1679862"/>
          </a:xfrm>
          <a:prstGeom prst="rect">
            <a:avLst/>
          </a:prstGeom>
          <a:noFill/>
          <a:ln w="9525">
            <a:noFill/>
          </a:ln>
        </p:spPr>
      </p:pic>
      <p:sp>
        <p:nvSpPr>
          <p:cNvPr id="15" name="three-sperms_73663"/>
          <p:cNvSpPr>
            <a:spLocks noChangeAspect="1"/>
          </p:cNvSpPr>
          <p:nvPr/>
        </p:nvSpPr>
        <p:spPr bwMode="auto">
          <a:xfrm>
            <a:off x="4526281" y="5427269"/>
            <a:ext cx="1180712" cy="1181600"/>
          </a:xfrm>
          <a:custGeom>
            <a:avLst/>
            <a:gdLst>
              <a:gd name="T0" fmla="*/ 346 w 427"/>
              <a:gd name="T1" fmla="*/ 48 h 428"/>
              <a:gd name="T2" fmla="*/ 341 w 427"/>
              <a:gd name="T3" fmla="*/ 58 h 428"/>
              <a:gd name="T4" fmla="*/ 342 w 427"/>
              <a:gd name="T5" fmla="*/ 83 h 428"/>
              <a:gd name="T6" fmla="*/ 353 w 427"/>
              <a:gd name="T7" fmla="*/ 145 h 428"/>
              <a:gd name="T8" fmla="*/ 311 w 427"/>
              <a:gd name="T9" fmla="*/ 175 h 428"/>
              <a:gd name="T10" fmla="*/ 302 w 427"/>
              <a:gd name="T11" fmla="*/ 178 h 428"/>
              <a:gd name="T12" fmla="*/ 297 w 427"/>
              <a:gd name="T13" fmla="*/ 185 h 428"/>
              <a:gd name="T14" fmla="*/ 301 w 427"/>
              <a:gd name="T15" fmla="*/ 192 h 428"/>
              <a:gd name="T16" fmla="*/ 323 w 427"/>
              <a:gd name="T17" fmla="*/ 205 h 428"/>
              <a:gd name="T18" fmla="*/ 348 w 427"/>
              <a:gd name="T19" fmla="*/ 212 h 428"/>
              <a:gd name="T20" fmla="*/ 373 w 427"/>
              <a:gd name="T21" fmla="*/ 287 h 428"/>
              <a:gd name="T22" fmla="*/ 354 w 427"/>
              <a:gd name="T23" fmla="*/ 305 h 428"/>
              <a:gd name="T24" fmla="*/ 352 w 427"/>
              <a:gd name="T25" fmla="*/ 305 h 428"/>
              <a:gd name="T26" fmla="*/ 335 w 427"/>
              <a:gd name="T27" fmla="*/ 284 h 428"/>
              <a:gd name="T28" fmla="*/ 335 w 427"/>
              <a:gd name="T29" fmla="*/ 275 h 428"/>
              <a:gd name="T30" fmla="*/ 332 w 427"/>
              <a:gd name="T31" fmla="*/ 270 h 428"/>
              <a:gd name="T32" fmla="*/ 326 w 427"/>
              <a:gd name="T33" fmla="*/ 271 h 428"/>
              <a:gd name="T34" fmla="*/ 202 w 427"/>
              <a:gd name="T35" fmla="*/ 318 h 428"/>
              <a:gd name="T36" fmla="*/ 103 w 427"/>
              <a:gd name="T37" fmla="*/ 219 h 428"/>
              <a:gd name="T38" fmla="*/ 103 w 427"/>
              <a:gd name="T39" fmla="*/ 219 h 428"/>
              <a:gd name="T40" fmla="*/ 99 w 427"/>
              <a:gd name="T41" fmla="*/ 210 h 428"/>
              <a:gd name="T42" fmla="*/ 66 w 427"/>
              <a:gd name="T43" fmla="*/ 152 h 428"/>
              <a:gd name="T44" fmla="*/ 131 w 427"/>
              <a:gd name="T45" fmla="*/ 89 h 428"/>
              <a:gd name="T46" fmla="*/ 183 w 427"/>
              <a:gd name="T47" fmla="*/ 165 h 428"/>
              <a:gd name="T48" fmla="*/ 182 w 427"/>
              <a:gd name="T49" fmla="*/ 177 h 428"/>
              <a:gd name="T50" fmla="*/ 185 w 427"/>
              <a:gd name="T51" fmla="*/ 184 h 428"/>
              <a:gd name="T52" fmla="*/ 193 w 427"/>
              <a:gd name="T53" fmla="*/ 185 h 428"/>
              <a:gd name="T54" fmla="*/ 197 w 427"/>
              <a:gd name="T55" fmla="*/ 183 h 428"/>
              <a:gd name="T56" fmla="*/ 200 w 427"/>
              <a:gd name="T57" fmla="*/ 181 h 428"/>
              <a:gd name="T58" fmla="*/ 203 w 427"/>
              <a:gd name="T59" fmla="*/ 151 h 428"/>
              <a:gd name="T60" fmla="*/ 211 w 427"/>
              <a:gd name="T61" fmla="*/ 124 h 428"/>
              <a:gd name="T62" fmla="*/ 237 w 427"/>
              <a:gd name="T63" fmla="*/ 132 h 428"/>
              <a:gd name="T64" fmla="*/ 243 w 427"/>
              <a:gd name="T65" fmla="*/ 164 h 428"/>
              <a:gd name="T66" fmla="*/ 254 w 427"/>
              <a:gd name="T67" fmla="*/ 178 h 428"/>
              <a:gd name="T68" fmla="*/ 265 w 427"/>
              <a:gd name="T69" fmla="*/ 180 h 428"/>
              <a:gd name="T70" fmla="*/ 273 w 427"/>
              <a:gd name="T71" fmla="*/ 176 h 428"/>
              <a:gd name="T72" fmla="*/ 307 w 427"/>
              <a:gd name="T73" fmla="*/ 156 h 428"/>
              <a:gd name="T74" fmla="*/ 336 w 427"/>
              <a:gd name="T75" fmla="*/ 137 h 428"/>
              <a:gd name="T76" fmla="*/ 326 w 427"/>
              <a:gd name="T77" fmla="*/ 93 h 428"/>
              <a:gd name="T78" fmla="*/ 323 w 427"/>
              <a:gd name="T79" fmla="*/ 51 h 428"/>
              <a:gd name="T80" fmla="*/ 330 w 427"/>
              <a:gd name="T81" fmla="*/ 37 h 428"/>
              <a:gd name="T82" fmla="*/ 218 w 427"/>
              <a:gd name="T83" fmla="*/ 2 h 428"/>
              <a:gd name="T84" fmla="*/ 2 w 427"/>
              <a:gd name="T85" fmla="*/ 210 h 428"/>
              <a:gd name="T86" fmla="*/ 210 w 427"/>
              <a:gd name="T87" fmla="*/ 426 h 428"/>
              <a:gd name="T88" fmla="*/ 426 w 427"/>
              <a:gd name="T89" fmla="*/ 218 h 428"/>
              <a:gd name="T90" fmla="*/ 346 w 427"/>
              <a:gd name="T91" fmla="*/ 4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7" h="428">
                <a:moveTo>
                  <a:pt x="346" y="48"/>
                </a:moveTo>
                <a:cubicBezTo>
                  <a:pt x="344" y="51"/>
                  <a:pt x="342" y="54"/>
                  <a:pt x="341" y="58"/>
                </a:cubicBezTo>
                <a:cubicBezTo>
                  <a:pt x="337" y="67"/>
                  <a:pt x="337" y="75"/>
                  <a:pt x="342" y="83"/>
                </a:cubicBezTo>
                <a:cubicBezTo>
                  <a:pt x="350" y="96"/>
                  <a:pt x="363" y="122"/>
                  <a:pt x="353" y="145"/>
                </a:cubicBezTo>
                <a:cubicBezTo>
                  <a:pt x="347" y="160"/>
                  <a:pt x="333" y="170"/>
                  <a:pt x="311" y="175"/>
                </a:cubicBezTo>
                <a:cubicBezTo>
                  <a:pt x="308" y="176"/>
                  <a:pt x="305" y="177"/>
                  <a:pt x="302" y="178"/>
                </a:cubicBezTo>
                <a:cubicBezTo>
                  <a:pt x="299" y="179"/>
                  <a:pt x="297" y="182"/>
                  <a:pt x="297" y="185"/>
                </a:cubicBezTo>
                <a:cubicBezTo>
                  <a:pt x="297" y="188"/>
                  <a:pt x="299" y="191"/>
                  <a:pt x="301" y="192"/>
                </a:cubicBezTo>
                <a:cubicBezTo>
                  <a:pt x="309" y="196"/>
                  <a:pt x="316" y="200"/>
                  <a:pt x="323" y="205"/>
                </a:cubicBezTo>
                <a:cubicBezTo>
                  <a:pt x="331" y="205"/>
                  <a:pt x="340" y="207"/>
                  <a:pt x="348" y="212"/>
                </a:cubicBezTo>
                <a:cubicBezTo>
                  <a:pt x="367" y="224"/>
                  <a:pt x="376" y="250"/>
                  <a:pt x="373" y="287"/>
                </a:cubicBezTo>
                <a:cubicBezTo>
                  <a:pt x="372" y="297"/>
                  <a:pt x="364" y="305"/>
                  <a:pt x="354" y="305"/>
                </a:cubicBezTo>
                <a:cubicBezTo>
                  <a:pt x="353" y="305"/>
                  <a:pt x="353" y="305"/>
                  <a:pt x="352" y="305"/>
                </a:cubicBezTo>
                <a:cubicBezTo>
                  <a:pt x="342" y="304"/>
                  <a:pt x="334" y="295"/>
                  <a:pt x="335" y="284"/>
                </a:cubicBezTo>
                <a:cubicBezTo>
                  <a:pt x="335" y="281"/>
                  <a:pt x="335" y="278"/>
                  <a:pt x="335" y="275"/>
                </a:cubicBezTo>
                <a:cubicBezTo>
                  <a:pt x="335" y="273"/>
                  <a:pt x="334" y="271"/>
                  <a:pt x="332" y="270"/>
                </a:cubicBezTo>
                <a:cubicBezTo>
                  <a:pt x="330" y="269"/>
                  <a:pt x="327" y="270"/>
                  <a:pt x="326" y="271"/>
                </a:cubicBezTo>
                <a:cubicBezTo>
                  <a:pt x="300" y="300"/>
                  <a:pt x="268" y="322"/>
                  <a:pt x="202" y="318"/>
                </a:cubicBezTo>
                <a:cubicBezTo>
                  <a:pt x="133" y="314"/>
                  <a:pt x="91" y="262"/>
                  <a:pt x="103" y="219"/>
                </a:cubicBezTo>
                <a:lnTo>
                  <a:pt x="103" y="219"/>
                </a:lnTo>
                <a:cubicBezTo>
                  <a:pt x="104" y="215"/>
                  <a:pt x="102" y="212"/>
                  <a:pt x="99" y="210"/>
                </a:cubicBezTo>
                <a:cubicBezTo>
                  <a:pt x="79" y="199"/>
                  <a:pt x="65" y="177"/>
                  <a:pt x="66" y="152"/>
                </a:cubicBezTo>
                <a:cubicBezTo>
                  <a:pt x="66" y="116"/>
                  <a:pt x="96" y="88"/>
                  <a:pt x="131" y="89"/>
                </a:cubicBezTo>
                <a:cubicBezTo>
                  <a:pt x="167" y="89"/>
                  <a:pt x="183" y="129"/>
                  <a:pt x="183" y="165"/>
                </a:cubicBezTo>
                <a:cubicBezTo>
                  <a:pt x="183" y="169"/>
                  <a:pt x="182" y="173"/>
                  <a:pt x="182" y="177"/>
                </a:cubicBezTo>
                <a:cubicBezTo>
                  <a:pt x="181" y="179"/>
                  <a:pt x="183" y="182"/>
                  <a:pt x="185" y="184"/>
                </a:cubicBezTo>
                <a:cubicBezTo>
                  <a:pt x="187" y="186"/>
                  <a:pt x="191" y="186"/>
                  <a:pt x="193" y="185"/>
                </a:cubicBezTo>
                <a:cubicBezTo>
                  <a:pt x="194" y="184"/>
                  <a:pt x="196" y="184"/>
                  <a:pt x="197" y="183"/>
                </a:cubicBezTo>
                <a:cubicBezTo>
                  <a:pt x="198" y="183"/>
                  <a:pt x="199" y="182"/>
                  <a:pt x="200" y="181"/>
                </a:cubicBezTo>
                <a:cubicBezTo>
                  <a:pt x="205" y="170"/>
                  <a:pt x="207" y="158"/>
                  <a:pt x="203" y="151"/>
                </a:cubicBezTo>
                <a:cubicBezTo>
                  <a:pt x="198" y="141"/>
                  <a:pt x="201" y="130"/>
                  <a:pt x="211" y="124"/>
                </a:cubicBezTo>
                <a:cubicBezTo>
                  <a:pt x="220" y="119"/>
                  <a:pt x="232" y="123"/>
                  <a:pt x="237" y="132"/>
                </a:cubicBezTo>
                <a:cubicBezTo>
                  <a:pt x="242" y="142"/>
                  <a:pt x="244" y="153"/>
                  <a:pt x="243" y="164"/>
                </a:cubicBezTo>
                <a:cubicBezTo>
                  <a:pt x="243" y="171"/>
                  <a:pt x="248" y="177"/>
                  <a:pt x="254" y="178"/>
                </a:cubicBezTo>
                <a:cubicBezTo>
                  <a:pt x="258" y="178"/>
                  <a:pt x="261" y="179"/>
                  <a:pt x="265" y="180"/>
                </a:cubicBezTo>
                <a:cubicBezTo>
                  <a:pt x="268" y="180"/>
                  <a:pt x="271" y="179"/>
                  <a:pt x="273" y="176"/>
                </a:cubicBezTo>
                <a:cubicBezTo>
                  <a:pt x="279" y="167"/>
                  <a:pt x="290" y="160"/>
                  <a:pt x="307" y="156"/>
                </a:cubicBezTo>
                <a:cubicBezTo>
                  <a:pt x="322" y="153"/>
                  <a:pt x="332" y="147"/>
                  <a:pt x="336" y="137"/>
                </a:cubicBezTo>
                <a:cubicBezTo>
                  <a:pt x="340" y="126"/>
                  <a:pt x="337" y="110"/>
                  <a:pt x="326" y="93"/>
                </a:cubicBezTo>
                <a:cubicBezTo>
                  <a:pt x="318" y="80"/>
                  <a:pt x="317" y="65"/>
                  <a:pt x="323" y="51"/>
                </a:cubicBezTo>
                <a:cubicBezTo>
                  <a:pt x="324" y="46"/>
                  <a:pt x="327" y="41"/>
                  <a:pt x="330" y="37"/>
                </a:cubicBezTo>
                <a:cubicBezTo>
                  <a:pt x="298" y="15"/>
                  <a:pt x="259" y="3"/>
                  <a:pt x="218" y="2"/>
                </a:cubicBezTo>
                <a:cubicBezTo>
                  <a:pt x="101" y="0"/>
                  <a:pt x="4" y="93"/>
                  <a:pt x="2" y="210"/>
                </a:cubicBezTo>
                <a:cubicBezTo>
                  <a:pt x="0" y="327"/>
                  <a:pt x="93" y="424"/>
                  <a:pt x="210" y="426"/>
                </a:cubicBezTo>
                <a:cubicBezTo>
                  <a:pt x="327" y="428"/>
                  <a:pt x="424" y="335"/>
                  <a:pt x="426" y="218"/>
                </a:cubicBezTo>
                <a:cubicBezTo>
                  <a:pt x="427" y="149"/>
                  <a:pt x="396" y="88"/>
                  <a:pt x="346" y="48"/>
                </a:cubicBezTo>
                <a:close/>
              </a:path>
            </a:pathLst>
          </a:custGeom>
          <a:solidFill>
            <a:schemeClr val="bg1"/>
          </a:solidFill>
          <a:ln>
            <a:noFill/>
          </a:ln>
        </p:spPr>
        <p:txBody>
          <a:bodyPr/>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图文框 15"/>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childTnLst>
                          </p:cTn>
                        </p:par>
                        <p:par>
                          <p:cTn id="8" fill="hold">
                            <p:stCondLst>
                              <p:cond delay="1000"/>
                            </p:stCondLst>
                            <p:childTnLst>
                              <p:par>
                                <p:cTn id="9" presetID="12" presetClass="entr" presetSubtype="4" fill="hold" grpId="0" nodeType="afterEffect">
                                  <p:stCondLst>
                                    <p:cond delay="0"/>
                                  </p:stCondLst>
                                  <p:iterate type="lt">
                                    <p:tmPct val="5983"/>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p:tgtEl>
                                          <p:spTgt spid="9"/>
                                        </p:tgtEl>
                                        <p:attrNameLst>
                                          <p:attrName>ppt_y</p:attrName>
                                        </p:attrNameLst>
                                      </p:cBhvr>
                                      <p:tavLst>
                                        <p:tav tm="0">
                                          <p:val>
                                            <p:strVal val="#ppt_y+#ppt_h*1.125000"/>
                                          </p:val>
                                        </p:tav>
                                        <p:tav tm="100000">
                                          <p:val>
                                            <p:strVal val="#ppt_y"/>
                                          </p:val>
                                        </p:tav>
                                      </p:tavLst>
                                    </p:anim>
                                    <p:animEffect transition="in" filter="wipe(up)">
                                      <p:cBhvr>
                                        <p:cTn id="12"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07815" cy="4299585"/>
          </a:xfrm>
          <a:prstGeom prst="rect">
            <a:avLst/>
          </a:prstGeom>
          <a:noFill/>
        </p:spPr>
        <p:txBody>
          <a:bodyPr wrap="square" rtlCol="0">
            <a:noAutofit/>
          </a:bodyPr>
          <a:lstStyle/>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报告中从经济、政治、社会、文化、生态、外交、军事、党建等方面总体回顾过去5年工作的同时，着重回顾了我们经历的几场重大挑战和考验：</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一是突如其来的新冠肺炎疫情</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二是香港局势动荡变化</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三是“台独”势力分裂活动和外部势力严重挑衅</a:t>
            </a: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四是国际形势急剧变化</a:t>
            </a: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marL="285750" indent="-285750" algn="l" fontAlgn="auto">
              <a:lnSpc>
                <a:spcPct val="130000"/>
              </a:lnSpc>
              <a:spcBef>
                <a:spcPts val="500"/>
              </a:spcBef>
              <a:spcAft>
                <a:spcPts val="500"/>
              </a:spcAft>
              <a:buClrTx/>
              <a:buSzTx/>
              <a:buFont typeface="Arial" panose="020B0604020202020204" pitchFamily="34" charset="0"/>
              <a:buBlip>
                <a:blip r:embed="rId5"/>
              </a:buBlip>
            </a:pP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endParaRPr lang="zh-CN" altLang="en-US" sz="2000" b="1" dirty="0">
              <a:latin typeface="黑体" panose="02010609060101010101" charset="-122"/>
              <a:ea typeface="黑体" panose="02010609060101010101" charset="-122"/>
              <a:cs typeface="黑体" panose="02010609060101010101" charset="-122"/>
            </a:endParaRPr>
          </a:p>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zh-CN" altLang="en-US" sz="2000" b="1" dirty="0">
                <a:latin typeface="黑体" panose="02010609060101010101" charset="-122"/>
                <a:ea typeface="黑体" panose="02010609060101010101" charset="-122"/>
                <a:cs typeface="黑体" panose="02010609060101010101" charset="-122"/>
              </a:rPr>
              <a:t>报告指出，“五年来，我们党团结带领人民，</a:t>
            </a:r>
            <a:r>
              <a:rPr lang="zh-CN" altLang="en-US" sz="2000" b="1" dirty="0">
                <a:solidFill>
                  <a:srgbClr val="FF0000"/>
                </a:solidFill>
                <a:latin typeface="黑体" panose="02010609060101010101" charset="-122"/>
                <a:ea typeface="黑体" panose="02010609060101010101" charset="-122"/>
                <a:cs typeface="黑体" panose="02010609060101010101" charset="-122"/>
              </a:rPr>
              <a:t>攻克了许多长期没有解决的难题，办成了许多事关长远的大事要事，推动党和国家事业取得举世瞩目的重大成就</a:t>
            </a:r>
            <a:r>
              <a:rPr lang="zh-CN" altLang="en-US" sz="2000" b="1" dirty="0">
                <a:latin typeface="黑体" panose="02010609060101010101" charset="-122"/>
                <a:ea typeface="黑体" panose="02010609060101010101" charset="-122"/>
                <a:cs typeface="黑体" panose="02010609060101010101" charset="-122"/>
              </a:rPr>
              <a:t>”</a:t>
            </a: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6"/>
            </p:custDataLst>
          </p:nvPr>
        </p:nvSpPr>
        <p:spPr>
          <a:xfrm>
            <a:off x="4719432" y="955460"/>
            <a:ext cx="2741416"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rPr>
              <a:t>过去五年的工作</a:t>
            </a:r>
            <a:endPar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Tree>
    <p:custDataLst>
      <p:tags r:id="rId7"/>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39" descr="http://www.gdcyl.org/zyz/UploadFiles_zyz/200909/2009090715354859.jpg"/>
          <p:cNvPicPr>
            <a:picLocks noChangeAspect="1"/>
          </p:cNvPicPr>
          <p:nvPr/>
        </p:nvPicPr>
        <p:blipFill rotWithShape="1">
          <a:blip r:embed="rId1"/>
          <a:srcRect l="11025" t="6653" r="22477" b="6653"/>
          <a:stretch>
            <a:fillRect/>
          </a:stretch>
        </p:blipFill>
        <p:spPr>
          <a:xfrm>
            <a:off x="8325032" y="1715442"/>
            <a:ext cx="3427466" cy="3150079"/>
          </a:xfrm>
          <a:prstGeom prst="rect">
            <a:avLst/>
          </a:prstGeom>
          <a:effectLst>
            <a:outerShdw blurRad="63500" sx="102000" sy="102000" algn="ctr" rotWithShape="0">
              <a:prstClr val="black">
                <a:alpha val="40000"/>
              </a:prstClr>
            </a:outerShdw>
          </a:effectLst>
        </p:spPr>
      </p:pic>
      <p:pic>
        <p:nvPicPr>
          <p:cNvPr id="24" name="图片 23"/>
          <p:cNvPicPr>
            <a:picLocks noChangeAspect="1"/>
          </p:cNvPicPr>
          <p:nvPr/>
        </p:nvPicPr>
        <p:blipFill rotWithShape="1">
          <a:blip r:embed="rId2"/>
          <a:srcRect l="9366" t="12117" r="9761" b="12117"/>
          <a:stretch>
            <a:fillRect/>
          </a:stretch>
        </p:blipFill>
        <p:spPr>
          <a:xfrm>
            <a:off x="360741" y="415250"/>
            <a:ext cx="3393244" cy="3153901"/>
          </a:xfrm>
          <a:prstGeom prst="rect">
            <a:avLst/>
          </a:prstGeom>
          <a:effectLst>
            <a:outerShdw blurRad="63500" sx="102000" sy="102000" algn="ctr" rotWithShape="0">
              <a:prstClr val="black">
                <a:alpha val="40000"/>
              </a:prstClr>
            </a:outerShdw>
          </a:effectLst>
        </p:spPr>
      </p:pic>
      <p:sp>
        <p:nvSpPr>
          <p:cNvPr id="41" name="图文框 40"/>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905885" y="1715135"/>
            <a:ext cx="3185795" cy="1873250"/>
          </a:xfrm>
          <a:prstGeom prst="rect">
            <a:avLst/>
          </a:prstGeom>
          <a:effectLst>
            <a:outerShdw blurRad="63500" sx="102000" sy="102000" algn="ctr" rotWithShape="0">
              <a:prstClr val="black">
                <a:alpha val="40000"/>
              </a:prstClr>
            </a:outerShdw>
          </a:effectLst>
        </p:spPr>
      </p:pic>
      <p:sp>
        <p:nvSpPr>
          <p:cNvPr id="6" name="iṩḻîḍe"/>
          <p:cNvSpPr/>
          <p:nvPr/>
        </p:nvSpPr>
        <p:spPr>
          <a:xfrm>
            <a:off x="360762" y="3677718"/>
            <a:ext cx="5735237" cy="2862322"/>
          </a:xfrm>
          <a:prstGeom prst="rect">
            <a:avLst/>
          </a:prstGeom>
          <a:gradFill flip="none" rotWithShape="0">
            <a:gsLst>
              <a:gs pos="0">
                <a:schemeClr val="accent2">
                  <a:alpha val="90000"/>
                </a:schemeClr>
              </a:gs>
              <a:gs pos="100000">
                <a:schemeClr val="accent2">
                  <a:lumMod val="75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微软雅黑" panose="020B0503020204020204" charset="-122"/>
              <a:ea typeface="微软雅黑" panose="020B0503020204020204" charset="-122"/>
              <a:cs typeface="+mn-ea"/>
              <a:sym typeface="微软雅黑" panose="020B0503020204020204" charset="-122"/>
            </a:endParaRPr>
          </a:p>
        </p:txBody>
      </p:sp>
      <p:sp>
        <p:nvSpPr>
          <p:cNvPr id="25" name="文本框 24"/>
          <p:cNvSpPr txBox="1"/>
          <p:nvPr/>
        </p:nvSpPr>
        <p:spPr>
          <a:xfrm>
            <a:off x="506730" y="3727450"/>
            <a:ext cx="5375910" cy="5347970"/>
          </a:xfrm>
          <a:prstGeom prst="rect">
            <a:avLst/>
          </a:prstGeom>
          <a:noFill/>
          <a:ln w="9525">
            <a:noFill/>
          </a:ln>
        </p:spPr>
        <p:txBody>
          <a:bodyPr wrap="square">
            <a:noAutofit/>
          </a:bodyPr>
          <a:lstStyle/>
          <a:p>
            <a:pPr indent="474345" defTabSz="1219200">
              <a:lnSpc>
                <a:spcPct val="150000"/>
              </a:lnSpc>
              <a:defRPr/>
            </a:pPr>
            <a:r>
              <a:rPr sz="16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技术创新和数字化转型</a:t>
            </a:r>
            <a:r>
              <a:rPr lang="zh-CN" sz="16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a:t>
            </a:r>
            <a:r>
              <a:rPr sz="16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仍是当前推进企业高质量发展的重要引擎，也是构筑自身竞争新优势的重要支撑。</a:t>
            </a:r>
            <a:r>
              <a:rPr lang="zh-CN" sz="16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我们要</a:t>
            </a:r>
            <a:r>
              <a:rPr sz="1600" b="1" dirty="0" err="1">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围绕临床实际需求，敢于创新，持续创新，以“多、快、好、省”的普惠服务，对接好人民群众日益增长的医疗服务和健康生活需求。同时，积极拥抱数字化、智能化、智慧化时代，加快提升核心竞争力，为持续高质量发展练好内功、打好基础。</a:t>
            </a:r>
            <a:endParaRPr sz="1600" b="1" dirty="0">
              <a:solidFill>
                <a:schemeClr val="bg1"/>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
        <p:nvSpPr>
          <p:cNvPr id="7" name="iṩlîḋé"/>
          <p:cNvSpPr/>
          <p:nvPr/>
        </p:nvSpPr>
        <p:spPr>
          <a:xfrm>
            <a:off x="6096000" y="349885"/>
            <a:ext cx="5735320" cy="1226185"/>
          </a:xfrm>
          <a:prstGeom prst="rect">
            <a:avLst/>
          </a:prstGeom>
          <a:gradFill flip="none" rotWithShape="0">
            <a:gsLst>
              <a:gs pos="0">
                <a:schemeClr val="accent2">
                  <a:alpha val="90000"/>
                </a:schemeClr>
              </a:gs>
              <a:gs pos="100000">
                <a:schemeClr val="accent2">
                  <a:lumMod val="75000"/>
                  <a:alpha val="9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latin typeface="微软雅黑" panose="020B0503020204020204" charset="-122"/>
              <a:ea typeface="微软雅黑" panose="020B0503020204020204" charset="-122"/>
              <a:cs typeface="+mn-ea"/>
              <a:sym typeface="微软雅黑" panose="020B0503020204020204" charset="-122"/>
            </a:endParaRPr>
          </a:p>
        </p:txBody>
      </p:sp>
      <p:sp>
        <p:nvSpPr>
          <p:cNvPr id="28" name="文本框 27"/>
          <p:cNvSpPr txBox="1"/>
          <p:nvPr/>
        </p:nvSpPr>
        <p:spPr>
          <a:xfrm>
            <a:off x="6426774" y="769156"/>
            <a:ext cx="6606363" cy="521970"/>
          </a:xfrm>
          <a:prstGeom prst="rect">
            <a:avLst/>
          </a:prstGeom>
          <a:noFill/>
        </p:spPr>
        <p:txBody>
          <a:bodyPr wrap="square">
            <a:spAutoFit/>
          </a:bodyPr>
          <a:lstStyle/>
          <a:p>
            <a:pPr defTabSz="1219200">
              <a:defRPr/>
            </a:pPr>
            <a:r>
              <a:rPr lang="en-US" altLang="zh-CN" sz="2800" b="1" spc="-200" dirty="0" err="1">
                <a:solidFill>
                  <a:srgbClr val="FF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rPr>
              <a:t>2.要有充足的准备</a:t>
            </a:r>
            <a:endParaRPr lang="en-US" altLang="zh-CN" sz="2800" b="1" spc="-200" dirty="0" err="1">
              <a:solidFill>
                <a:srgbClr val="FF0000"/>
              </a:solidFill>
              <a:latin typeface="微软雅黑" panose="020B0503020204020204" charset="-122"/>
              <a:ea typeface="微软雅黑" panose="020B0503020204020204" charset="-122"/>
              <a:cs typeface="宋体" panose="02010600030101010101" pitchFamily="2" charset="-122"/>
              <a:sym typeface="微软雅黑" panose="020B0503020204020204"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2225" y="-151271"/>
            <a:ext cx="5407550" cy="179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箭头: 五边形 2"/>
          <p:cNvSpPr/>
          <p:nvPr/>
        </p:nvSpPr>
        <p:spPr>
          <a:xfrm>
            <a:off x="1" y="2480300"/>
            <a:ext cx="3292130" cy="52322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 name="箭头: V 形 3"/>
          <p:cNvSpPr/>
          <p:nvPr/>
        </p:nvSpPr>
        <p:spPr>
          <a:xfrm>
            <a:off x="3311201" y="2480300"/>
            <a:ext cx="2675170"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6" name="箭头: V 形 35"/>
          <p:cNvSpPr/>
          <p:nvPr/>
        </p:nvSpPr>
        <p:spPr>
          <a:xfrm>
            <a:off x="6005441" y="2480300"/>
            <a:ext cx="2675170"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7" name="箭头: V 形 36"/>
          <p:cNvSpPr/>
          <p:nvPr/>
        </p:nvSpPr>
        <p:spPr>
          <a:xfrm>
            <a:off x="8699680" y="2480300"/>
            <a:ext cx="3803097" cy="52322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41" name="图文框 40"/>
          <p:cNvSpPr/>
          <p:nvPr/>
        </p:nvSpPr>
        <p:spPr>
          <a:xfrm>
            <a:off x="0" y="0"/>
            <a:ext cx="12192000" cy="6858000"/>
          </a:xfrm>
          <a:prstGeom prst="frame">
            <a:avLst>
              <a:gd name="adj1" fmla="val 25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8" name="TextBox 14"/>
          <p:cNvSpPr txBox="1"/>
          <p:nvPr/>
        </p:nvSpPr>
        <p:spPr>
          <a:xfrm>
            <a:off x="751394" y="2544444"/>
            <a:ext cx="2377566"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公共卫生服务体系</a:t>
            </a:r>
            <a:endPar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19" name="TextBox 15"/>
          <p:cNvSpPr txBox="1"/>
          <p:nvPr/>
        </p:nvSpPr>
        <p:spPr>
          <a:xfrm>
            <a:off x="3734116" y="2544444"/>
            <a:ext cx="1829339"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医疗服务体系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3" name="TextBox 16"/>
          <p:cNvSpPr txBox="1"/>
          <p:nvPr/>
        </p:nvSpPr>
        <p:spPr>
          <a:xfrm>
            <a:off x="6428356" y="2544444"/>
            <a:ext cx="1829339"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医疗保障体系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4" name="TextBox 17"/>
          <p:cNvSpPr txBox="1"/>
          <p:nvPr/>
        </p:nvSpPr>
        <p:spPr>
          <a:xfrm>
            <a:off x="9091817" y="2544444"/>
            <a:ext cx="2377566" cy="420562"/>
          </a:xfrm>
          <a:prstGeom prst="rect">
            <a:avLst/>
          </a:prstGeom>
          <a:noFill/>
        </p:spPr>
        <p:txBody>
          <a:bodyPr wrap="none" lIns="91436" tIns="45719" rIns="91436" bIns="45719" rtlCol="0">
            <a:spAutoFit/>
          </a:bodyPr>
          <a:lstStyle/>
          <a:p>
            <a:pPr algn="ctr" defTabSz="609600"/>
            <a:r>
              <a:rPr lang="zh-CN" alt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药品供应保障体系</a:t>
            </a:r>
            <a:endParaRPr lang="en-US" sz="2135" b="1" dirty="0">
              <a:solidFill>
                <a:schemeClr val="bg1"/>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27" name="文本框 26"/>
          <p:cNvSpPr txBox="1"/>
          <p:nvPr/>
        </p:nvSpPr>
        <p:spPr>
          <a:xfrm>
            <a:off x="3399155" y="-151765"/>
            <a:ext cx="5300345" cy="1794510"/>
          </a:xfrm>
          <a:prstGeom prst="rect">
            <a:avLst/>
          </a:prstGeom>
          <a:noFill/>
        </p:spPr>
        <p:txBody>
          <a:bodyPr vert="horz" wrap="square" rtlCol="0">
            <a:noAutofit/>
          </a:bodyPr>
          <a:lstStyle/>
          <a:p>
            <a:pPr algn="ctr"/>
            <a:r>
              <a:rPr lang="en-US" altLang="zh-CN" sz="2800" b="1" dirty="0">
                <a:solidFill>
                  <a:srgbClr val="FF0000"/>
                </a:solidFill>
                <a:latin typeface="微软雅黑" panose="020B0503020204020204" charset="-122"/>
                <a:ea typeface="微软雅黑" panose="020B0503020204020204" charset="-122"/>
                <a:sym typeface="微软雅黑" panose="020B0503020204020204" charset="-122"/>
              </a:rPr>
              <a:t>3.</a:t>
            </a:r>
            <a:r>
              <a:rPr lang="zh-CN" altLang="en-US" sz="2800" b="1" dirty="0">
                <a:solidFill>
                  <a:srgbClr val="FF0000"/>
                </a:solidFill>
                <a:latin typeface="微软雅黑" panose="020B0503020204020204" charset="-122"/>
                <a:ea typeface="微软雅黑" panose="020B0503020204020204" charset="-122"/>
                <a:sym typeface="微软雅黑" panose="020B0503020204020204" charset="-122"/>
              </a:rPr>
              <a:t>要善于团结和学习</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a:p>
            <a:pPr algn="l"/>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在推动医院发展的过程中，各种急难险重的任务还会时时出现，仅仅靠个人的“单枪匹马”作战肯定行不通。我们要牢记“一盘棋”的指导思想，懂得整合资源，团结力量，并且在学习中进步和创新，提高综合能力，寻找更大突破。</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1600" b="1" dirty="0">
                <a:solidFill>
                  <a:srgbClr val="FF0000"/>
                </a:solidFill>
                <a:latin typeface="微软雅黑" panose="020B0503020204020204" charset="-122"/>
                <a:ea typeface="微软雅黑" panose="020B0503020204020204" charset="-122"/>
                <a:sym typeface="微软雅黑" panose="020B0503020204020204" charset="-122"/>
              </a:rPr>
              <a:t>闲出来的毛病依赖你的格局改观！</a:t>
            </a:r>
            <a:endParaRPr lang="zh-CN" altLang="en-US" sz="1600" b="1" dirty="0">
              <a:solidFill>
                <a:srgbClr val="FF0000"/>
              </a:solidFill>
              <a:latin typeface="微软雅黑" panose="020B0503020204020204" charset="-122"/>
              <a:ea typeface="微软雅黑" panose="020B0503020204020204" charset="-122"/>
              <a:sym typeface="微软雅黑" panose="020B0503020204020204" charset="-122"/>
            </a:endParaRPr>
          </a:p>
          <a:p>
            <a:pPr algn="dist"/>
            <a:endParaRPr lang="zh-CN" altLang="en-US" sz="1600" b="1" dirty="0">
              <a:solidFill>
                <a:srgbClr val="FF0000"/>
              </a:solidFill>
              <a:latin typeface="微软雅黑" panose="020B0503020204020204" charset="-122"/>
              <a:ea typeface="微软雅黑" panose="020B0503020204020204" charset="-122"/>
              <a:sym typeface="微软雅黑" panose="020B0503020204020204" charset="-122"/>
            </a:endParaRPr>
          </a:p>
        </p:txBody>
      </p:sp>
      <p:pic>
        <p:nvPicPr>
          <p:cNvPr id="32" name="图片 31"/>
          <p:cNvPicPr>
            <a:picLocks noChangeAspect="1"/>
          </p:cNvPicPr>
          <p:nvPr/>
        </p:nvPicPr>
        <p:blipFill>
          <a:blip r:embed="rId1"/>
          <a:stretch>
            <a:fillRect/>
          </a:stretch>
        </p:blipFill>
        <p:spPr>
          <a:xfrm>
            <a:off x="8959269" y="3685014"/>
            <a:ext cx="2377566" cy="2128162"/>
          </a:xfrm>
          <a:prstGeom prst="rect">
            <a:avLst/>
          </a:prstGeom>
          <a:ln w="53975">
            <a:solidFill>
              <a:srgbClr val="2D4D6A"/>
            </a:solidFill>
          </a:ln>
        </p:spPr>
      </p:pic>
      <p:pic>
        <p:nvPicPr>
          <p:cNvPr id="33" name="图片 32"/>
          <p:cNvPicPr>
            <a:picLocks noChangeAspect="1"/>
          </p:cNvPicPr>
          <p:nvPr/>
        </p:nvPicPr>
        <p:blipFill>
          <a:blip r:embed="rId2"/>
          <a:srcRect l="6513" r="6513"/>
          <a:stretch>
            <a:fillRect/>
          </a:stretch>
        </p:blipFill>
        <p:spPr>
          <a:xfrm>
            <a:off x="6179128" y="3685014"/>
            <a:ext cx="2377566" cy="2128162"/>
          </a:xfrm>
          <a:prstGeom prst="rect">
            <a:avLst/>
          </a:prstGeom>
          <a:ln w="53975">
            <a:solidFill>
              <a:srgbClr val="2D4D6A"/>
            </a:solidFill>
          </a:ln>
        </p:spPr>
      </p:pic>
      <p:pic>
        <p:nvPicPr>
          <p:cNvPr id="34" name="图片 33"/>
          <p:cNvPicPr>
            <a:picLocks noChangeAspect="1"/>
          </p:cNvPicPr>
          <p:nvPr/>
        </p:nvPicPr>
        <p:blipFill>
          <a:blip r:embed="rId3"/>
          <a:srcRect l="4173" r="4173"/>
          <a:stretch>
            <a:fillRect/>
          </a:stretch>
        </p:blipFill>
        <p:spPr>
          <a:xfrm>
            <a:off x="618846" y="3685014"/>
            <a:ext cx="2377566" cy="2128162"/>
          </a:xfrm>
          <a:prstGeom prst="rect">
            <a:avLst/>
          </a:prstGeom>
          <a:ln w="53975">
            <a:solidFill>
              <a:srgbClr val="2D4D6A"/>
            </a:solidFill>
          </a:ln>
        </p:spPr>
      </p:pic>
      <p:pic>
        <p:nvPicPr>
          <p:cNvPr id="35" name="图片 34"/>
          <p:cNvPicPr>
            <a:picLocks noChangeAspect="1"/>
          </p:cNvPicPr>
          <p:nvPr/>
        </p:nvPicPr>
        <p:blipFill>
          <a:blip r:embed="rId4"/>
          <a:srcRect t="593" b="593"/>
          <a:stretch>
            <a:fillRect/>
          </a:stretch>
        </p:blipFill>
        <p:spPr>
          <a:xfrm>
            <a:off x="3398987" y="3685014"/>
            <a:ext cx="2377566" cy="2128162"/>
          </a:xfrm>
          <a:prstGeom prst="rect">
            <a:avLst/>
          </a:prstGeom>
          <a:ln w="53975">
            <a:solidFill>
              <a:srgbClr val="2D4D6A"/>
            </a:solid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rot="2700000">
            <a:off x="8675606" y="-858901"/>
            <a:ext cx="6362066" cy="6405658"/>
          </a:xfrm>
          <a:prstGeom prst="roundRect">
            <a:avLst>
              <a:gd name="adj" fmla="val 28886"/>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矩形: 圆角 1"/>
          <p:cNvSpPr/>
          <p:nvPr/>
        </p:nvSpPr>
        <p:spPr>
          <a:xfrm rot="2700000">
            <a:off x="-4662942" y="2237435"/>
            <a:ext cx="5945052" cy="5985787"/>
          </a:xfrm>
          <a:prstGeom prst="roundRect">
            <a:avLst>
              <a:gd name="adj" fmla="val 288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0" name="组合 9"/>
          <p:cNvGrpSpPr/>
          <p:nvPr/>
        </p:nvGrpSpPr>
        <p:grpSpPr>
          <a:xfrm>
            <a:off x="-513974" y="1559527"/>
            <a:ext cx="7280736" cy="4789100"/>
            <a:chOff x="0" y="2182762"/>
            <a:chExt cx="6614361" cy="4350774"/>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l="174" t="264" r="-174" b="-264"/>
            <a:stretch>
              <a:fillRect/>
            </a:stretch>
          </p:blipFill>
          <p:spPr bwMode="auto">
            <a:xfrm>
              <a:off x="0" y="2182762"/>
              <a:ext cx="6614361" cy="4350774"/>
            </a:xfrm>
            <a:custGeom>
              <a:avLst/>
              <a:gdLst>
                <a:gd name="connsiteX0" fmla="*/ 843695 w 5482029"/>
                <a:gd name="connsiteY0" fmla="*/ 340063 h 3605952"/>
                <a:gd name="connsiteX1" fmla="*/ 843695 w 5482029"/>
                <a:gd name="connsiteY1" fmla="*/ 2732743 h 3605952"/>
                <a:gd name="connsiteX2" fmla="*/ 4646967 w 5482029"/>
                <a:gd name="connsiteY2" fmla="*/ 2732743 h 3605952"/>
                <a:gd name="connsiteX3" fmla="*/ 4646967 w 5482029"/>
                <a:gd name="connsiteY3" fmla="*/ 340063 h 3605952"/>
                <a:gd name="connsiteX4" fmla="*/ 0 w 5482029"/>
                <a:gd name="connsiteY4" fmla="*/ 0 h 3605952"/>
                <a:gd name="connsiteX5" fmla="*/ 5482029 w 5482029"/>
                <a:gd name="connsiteY5" fmla="*/ 0 h 3605952"/>
                <a:gd name="connsiteX6" fmla="*/ 5482029 w 5482029"/>
                <a:gd name="connsiteY6" fmla="*/ 3605952 h 3605952"/>
                <a:gd name="connsiteX7" fmla="*/ 0 w 5482029"/>
                <a:gd name="connsiteY7" fmla="*/ 3605952 h 360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2029" h="3605952">
                  <a:moveTo>
                    <a:pt x="843695" y="340063"/>
                  </a:moveTo>
                  <a:lnTo>
                    <a:pt x="843695" y="2732743"/>
                  </a:lnTo>
                  <a:lnTo>
                    <a:pt x="4646967" y="2732743"/>
                  </a:lnTo>
                  <a:lnTo>
                    <a:pt x="4646967" y="340063"/>
                  </a:lnTo>
                  <a:close/>
                  <a:moveTo>
                    <a:pt x="0" y="0"/>
                  </a:moveTo>
                  <a:lnTo>
                    <a:pt x="5482029" y="0"/>
                  </a:lnTo>
                  <a:lnTo>
                    <a:pt x="5482029" y="3605952"/>
                  </a:lnTo>
                  <a:lnTo>
                    <a:pt x="0" y="36059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8" descr="C:\Documents and Settings\dfd\桌面\36457.jpg"/>
            <p:cNvPicPr>
              <a:picLocks noChangeAspect="1"/>
            </p:cNvPicPr>
            <p:nvPr/>
          </p:nvPicPr>
          <p:blipFill>
            <a:blip r:embed="rId2"/>
            <a:stretch>
              <a:fillRect/>
            </a:stretch>
          </p:blipFill>
          <p:spPr>
            <a:xfrm>
              <a:off x="1016576" y="2536752"/>
              <a:ext cx="4600258" cy="3015074"/>
            </a:xfrm>
            <a:prstGeom prst="rect">
              <a:avLst/>
            </a:prstGeom>
            <a:noFill/>
            <a:ln>
              <a:noFill/>
            </a:ln>
          </p:spPr>
        </p:pic>
      </p:grpSp>
      <p:sp>
        <p:nvSpPr>
          <p:cNvPr id="11" name="文本框 10"/>
          <p:cNvSpPr txBox="1"/>
          <p:nvPr/>
        </p:nvSpPr>
        <p:spPr>
          <a:xfrm>
            <a:off x="489151" y="570109"/>
            <a:ext cx="9028146" cy="737235"/>
          </a:xfrm>
          <a:prstGeom prst="rect">
            <a:avLst/>
          </a:prstGeom>
          <a:noFill/>
          <a:ln w="9525">
            <a:noFill/>
          </a:ln>
        </p:spPr>
        <p:txBody>
          <a:bodyPr wrap="square">
            <a:spAutoFit/>
          </a:bodyPr>
          <a:lstStyle/>
          <a:p>
            <a:pPr indent="474345" algn="just" defTabSz="1219200">
              <a:lnSpc>
                <a:spcPct val="150000"/>
              </a:lnSpc>
              <a:defRPr/>
            </a:pPr>
            <a:r>
              <a:rPr lang="en-US" altLang="zh-CN" sz="2800" b="1" dirty="0">
                <a:solidFill>
                  <a:srgbClr val="FF0000"/>
                </a:solidFill>
                <a:latin typeface="微软雅黑" panose="020B0503020204020204" charset="-122"/>
                <a:ea typeface="微软雅黑" panose="020B0503020204020204" charset="-122"/>
                <a:sym typeface="微软雅黑" panose="020B0503020204020204" charset="-122"/>
              </a:rPr>
              <a:t>4.</a:t>
            </a:r>
            <a:r>
              <a:rPr lang="zh-CN" altLang="en-US" sz="2800" b="1" dirty="0">
                <a:solidFill>
                  <a:srgbClr val="FF0000"/>
                </a:solidFill>
                <a:latin typeface="微软雅黑" panose="020B0503020204020204" charset="-122"/>
                <a:ea typeface="微软雅黑" panose="020B0503020204020204" charset="-122"/>
                <a:sym typeface="微软雅黑" panose="020B0503020204020204" charset="-122"/>
              </a:rPr>
              <a:t>要有长远的眼光</a:t>
            </a:r>
            <a:endParaRPr lang="zh-CN" altLang="en-US" sz="2800" b="1" dirty="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6173709" y="1968704"/>
            <a:ext cx="5582311" cy="2999740"/>
          </a:xfrm>
          <a:prstGeom prst="rect">
            <a:avLst/>
          </a:prstGeom>
          <a:noFill/>
          <a:ln w="9525">
            <a:noFill/>
          </a:ln>
        </p:spPr>
        <p:txBody>
          <a:bodyPr wrap="square">
            <a:spAutoFit/>
          </a:bodyPr>
          <a:lstStyle/>
          <a:p>
            <a:pPr indent="474345" algn="just" defTabSz="1219200">
              <a:lnSpc>
                <a:spcPct val="150000"/>
              </a:lnSpc>
              <a:defRPr/>
            </a:pPr>
            <a:endPar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indent="474345" algn="just" defTabSz="1219200">
              <a:lnSpc>
                <a:spcPct val="150000"/>
              </a:lnSpc>
              <a:defRPr/>
            </a:pP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面对当前复杂的形势，我们要以长远的眼光看待行业、单位，乃至自身的发展。同时，一定要坚守底线，筑牢防线，加大力度抓好廉洁和合规工作，推动高质量发展行稳致远。</a:t>
            </a:r>
            <a:endPar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a:p>
            <a:pPr indent="474345" algn="just" defTabSz="1219200">
              <a:lnSpc>
                <a:spcPct val="150000"/>
              </a:lnSpc>
              <a:defRPr/>
            </a:pPr>
            <a:r>
              <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而那些让我们尴尬、难堪的问题，也只能在发展中得到解决！</a:t>
            </a:r>
            <a:endParaRPr lang="zh-CN" altLang="en-US"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3" name="图文框 12"/>
          <p:cNvSpPr/>
          <p:nvPr/>
        </p:nvSpPr>
        <p:spPr>
          <a:xfrm>
            <a:off x="0" y="0"/>
            <a:ext cx="12192000" cy="6858000"/>
          </a:xfrm>
          <a:prstGeom prst="frame">
            <a:avLst>
              <a:gd name="adj1" fmla="val 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0819765" y="376555"/>
            <a:ext cx="845185" cy="184150"/>
            <a:chOff x="3615" y="990"/>
            <a:chExt cx="1331" cy="290"/>
          </a:xfrm>
        </p:grpSpPr>
        <p:sp>
          <p:nvSpPr>
            <p:cNvPr id="19" name="椭圆 18"/>
            <p:cNvSpPr/>
            <p:nvPr/>
          </p:nvSpPr>
          <p:spPr>
            <a:xfrm>
              <a:off x="3615"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0" name="椭圆 19"/>
            <p:cNvSpPr/>
            <p:nvPr/>
          </p:nvSpPr>
          <p:spPr>
            <a:xfrm>
              <a:off x="3962"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1" name="椭圆 20"/>
            <p:cNvSpPr/>
            <p:nvPr/>
          </p:nvSpPr>
          <p:spPr>
            <a:xfrm>
              <a:off x="4309" y="990"/>
              <a:ext cx="291" cy="29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42" name="椭圆 41"/>
            <p:cNvSpPr/>
            <p:nvPr/>
          </p:nvSpPr>
          <p:spPr>
            <a:xfrm>
              <a:off x="4656" y="990"/>
              <a:ext cx="291" cy="29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sp>
        <p:nvSpPr>
          <p:cNvPr id="6" name="圆角矩形 5"/>
          <p:cNvSpPr/>
          <p:nvPr/>
        </p:nvSpPr>
        <p:spPr>
          <a:xfrm>
            <a:off x="4318000" y="1765935"/>
            <a:ext cx="6906895"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黑体" panose="02010609060101010101" charset="-122"/>
                <a:ea typeface="黑体" panose="02010609060101010101" charset="-122"/>
              </a:rPr>
              <a:t>在全面学习、全面把握上下足功夫</a:t>
            </a:r>
            <a:endParaRPr lang="zh-CN" altLang="en-US" sz="2000" b="1">
              <a:latin typeface="黑体" panose="02010609060101010101" charset="-122"/>
              <a:ea typeface="黑体" panose="02010609060101010101" charset="-122"/>
            </a:endParaRPr>
          </a:p>
        </p:txBody>
      </p:sp>
      <p:sp>
        <p:nvSpPr>
          <p:cNvPr id="10" name="圆角矩形 9"/>
          <p:cNvSpPr/>
          <p:nvPr/>
        </p:nvSpPr>
        <p:spPr>
          <a:xfrm>
            <a:off x="4317365" y="2602865"/>
            <a:ext cx="6907530"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2000" b="1">
                <a:latin typeface="黑体" panose="02010609060101010101" charset="-122"/>
                <a:ea typeface="黑体" panose="02010609060101010101" charset="-122"/>
              </a:rPr>
              <a:t>在真抓实干、狠抓成效上下足功夫</a:t>
            </a:r>
            <a:endParaRPr lang="zh-CN" altLang="en-US" sz="2000" b="1">
              <a:latin typeface="黑体" panose="02010609060101010101" charset="-122"/>
              <a:ea typeface="黑体" panose="02010609060101010101" charset="-122"/>
            </a:endParaRPr>
          </a:p>
        </p:txBody>
      </p:sp>
      <p:sp>
        <p:nvSpPr>
          <p:cNvPr id="13" name="圆角矩形 12"/>
          <p:cNvSpPr/>
          <p:nvPr/>
        </p:nvSpPr>
        <p:spPr>
          <a:xfrm>
            <a:off x="4309110" y="3439795"/>
            <a:ext cx="6907530" cy="553085"/>
          </a:xfrm>
          <a:prstGeom prst="roundRect">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buClrTx/>
              <a:buSzTx/>
              <a:buFontTx/>
            </a:pPr>
            <a:r>
              <a:rPr lang="zh-CN" altLang="en-US" sz="2000" b="1">
                <a:latin typeface="黑体" panose="02010609060101010101" charset="-122"/>
                <a:ea typeface="黑体" panose="02010609060101010101" charset="-122"/>
              </a:rPr>
              <a:t>在融入地方、服务发展上下足功夫</a:t>
            </a:r>
            <a:endParaRPr lang="zh-CN" altLang="en-US" sz="2000" b="1">
              <a:latin typeface="黑体" panose="02010609060101010101" charset="-122"/>
              <a:ea typeface="黑体" panose="02010609060101010101" charset="-122"/>
            </a:endParaRPr>
          </a:p>
        </p:txBody>
      </p:sp>
      <p:sp>
        <p:nvSpPr>
          <p:cNvPr id="17" name="椭圆 16"/>
          <p:cNvSpPr/>
          <p:nvPr/>
        </p:nvSpPr>
        <p:spPr>
          <a:xfrm>
            <a:off x="1130618" y="1933893"/>
            <a:ext cx="2667000" cy="2667000"/>
          </a:xfrm>
          <a:prstGeom prst="ellipse">
            <a:avLst/>
          </a:prstGeom>
          <a:solidFill>
            <a:schemeClr val="bg1"/>
          </a:solidFill>
          <a:ln>
            <a:noFill/>
          </a:ln>
          <a:effectLst>
            <a:outerShdw blurRad="3683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sp>
        <p:nvSpPr>
          <p:cNvPr id="22" name="椭圆 21"/>
          <p:cNvSpPr/>
          <p:nvPr/>
        </p:nvSpPr>
        <p:spPr>
          <a:xfrm>
            <a:off x="1339215" y="2142490"/>
            <a:ext cx="2249805" cy="2249805"/>
          </a:xfrm>
          <a:prstGeom prst="ellipse">
            <a:avLst/>
          </a:prstGeom>
          <a:gradFill>
            <a:gsLst>
              <a:gs pos="0">
                <a:srgbClr val="FF0000">
                  <a:alpha val="60000"/>
                </a:srgbClr>
              </a:gs>
              <a:gs pos="10000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a:latin typeface="等线" panose="02010600030101010101" charset="-122"/>
                <a:ea typeface="等线" panose="02010600030101010101" charset="-122"/>
              </a:rPr>
              <a:t>5.</a:t>
            </a:r>
            <a:r>
              <a:rPr lang="zh-CN" altLang="en-US" sz="4000">
                <a:latin typeface="等线" panose="02010600030101010101" charset="-122"/>
                <a:ea typeface="等线" panose="02010600030101010101" charset="-122"/>
              </a:rPr>
              <a:t>牢记使命</a:t>
            </a:r>
            <a:endParaRPr lang="zh-CN" altLang="en-US" sz="4000">
              <a:latin typeface="等线" panose="02010600030101010101" charset="-122"/>
              <a:ea typeface="等线" panose="02010600030101010101" charset="-122"/>
            </a:endParaRPr>
          </a:p>
        </p:txBody>
      </p:sp>
      <p:sp>
        <p:nvSpPr>
          <p:cNvPr id="23" name="椭圆 22"/>
          <p:cNvSpPr/>
          <p:nvPr/>
        </p:nvSpPr>
        <p:spPr>
          <a:xfrm>
            <a:off x="804228" y="1607503"/>
            <a:ext cx="3319780" cy="3319780"/>
          </a:xfrm>
          <a:prstGeom prst="ellipse">
            <a:avLst/>
          </a:prstGeom>
          <a:noFill/>
          <a:ln>
            <a:gradFill>
              <a:gsLst>
                <a:gs pos="70000">
                  <a:srgbClr val="FF0000">
                    <a:alpha val="0"/>
                  </a:srgbClr>
                </a:gs>
                <a:gs pos="100000">
                  <a:srgbClr val="FF0000">
                    <a:alpha val="60000"/>
                  </a:srgbClr>
                </a:gs>
              </a:gsLst>
              <a:lin ang="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等线" panose="02010600030101010101" charset="-122"/>
              <a:ea typeface="等线" panose="02010600030101010101" charset="-122"/>
            </a:endParaRPr>
          </a:p>
        </p:txBody>
      </p:sp>
      <p:grpSp>
        <p:nvGrpSpPr>
          <p:cNvPr id="26" name="组合 25"/>
          <p:cNvGrpSpPr/>
          <p:nvPr/>
        </p:nvGrpSpPr>
        <p:grpSpPr>
          <a:xfrm>
            <a:off x="0" y="265430"/>
            <a:ext cx="914400" cy="619760"/>
            <a:chOff x="0" y="418"/>
            <a:chExt cx="1440" cy="976"/>
          </a:xfrm>
        </p:grpSpPr>
        <p:sp>
          <p:nvSpPr>
            <p:cNvPr id="55" name="矩形 54"/>
            <p:cNvSpPr/>
            <p:nvPr/>
          </p:nvSpPr>
          <p:spPr>
            <a:xfrm>
              <a:off x="0" y="418"/>
              <a:ext cx="1440" cy="9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27" name="图片 26" descr="图司机-20221022-33246015"/>
            <p:cNvPicPr>
              <a:picLocks noChangeAspect="1"/>
            </p:cNvPicPr>
            <p:nvPr/>
          </p:nvPicPr>
          <p:blipFill>
            <a:blip r:embed="rId1"/>
            <a:srcRect l="6585" t="1482" r="10537" b="51033"/>
            <a:stretch>
              <a:fillRect/>
            </a:stretch>
          </p:blipFill>
          <p:spPr>
            <a:xfrm>
              <a:off x="465" y="645"/>
              <a:ext cx="511" cy="522"/>
            </a:xfrm>
            <a:prstGeom prst="rect">
              <a:avLst/>
            </a:prstGeom>
            <a:effectLst>
              <a:glow rad="12700">
                <a:schemeClr val="bg1">
                  <a:lumMod val="95000"/>
                  <a:alpha val="39000"/>
                </a:schemeClr>
              </a:glow>
            </a:effectLst>
          </p:spPr>
        </p:pic>
      </p:grpSp>
    </p:spTree>
    <p:custDataLst>
      <p:tags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1" descr="河山"/>
          <p:cNvPicPr>
            <a:picLocks noChangeAspect="1"/>
          </p:cNvPicPr>
          <p:nvPr/>
        </p:nvPicPr>
        <p:blipFill>
          <a:blip r:embed="rId1"/>
          <a:stretch>
            <a:fillRect/>
          </a:stretch>
        </p:blipFill>
        <p:spPr>
          <a:xfrm>
            <a:off x="0" y="4841778"/>
            <a:ext cx="12192635" cy="2199005"/>
          </a:xfrm>
          <a:prstGeom prst="rect">
            <a:avLst/>
          </a:prstGeom>
        </p:spPr>
      </p:pic>
      <p:pic>
        <p:nvPicPr>
          <p:cNvPr id="77" name="2"/>
          <p:cNvPicPr>
            <a:picLocks noChangeAspect="1"/>
          </p:cNvPicPr>
          <p:nvPr/>
        </p:nvPicPr>
        <p:blipFill rotWithShape="1">
          <a:blip r:embed="rId2">
            <a:extLst>
              <a:ext uri="{28A0092B-C50C-407E-A947-70E740481C1C}">
                <a14:useLocalDpi xmlns:a14="http://schemas.microsoft.com/office/drawing/2010/main" val="0"/>
              </a:ext>
            </a:extLst>
          </a:blip>
          <a:srcRect t="57374"/>
          <a:stretch>
            <a:fillRect/>
          </a:stretch>
        </p:blipFill>
        <p:spPr>
          <a:xfrm>
            <a:off x="0" y="6357938"/>
            <a:ext cx="12192000" cy="507682"/>
          </a:xfrm>
          <a:prstGeom prst="rect">
            <a:avLst/>
          </a:prstGeom>
        </p:spPr>
      </p:pic>
      <p:sp>
        <p:nvSpPr>
          <p:cNvPr id="6" name="文本框 5"/>
          <p:cNvSpPr>
            <a:spLocks noChangeArrowheads="1"/>
          </p:cNvSpPr>
          <p:nvPr/>
        </p:nvSpPr>
        <p:spPr bwMode="auto">
          <a:xfrm>
            <a:off x="285749" y="191030"/>
            <a:ext cx="4935091" cy="400110"/>
          </a:xfrm>
          <a:prstGeom prst="rect">
            <a:avLst/>
          </a:prstGeom>
          <a:solidFill>
            <a:schemeClr val="bg1"/>
          </a:solidFill>
          <a:ln>
            <a:noFill/>
          </a:ln>
        </p:spPr>
        <p:txBody>
          <a:bodyPr wrap="square">
            <a:spAutoFit/>
          </a:bodyPr>
          <a:lstStyle/>
          <a:p>
            <a:pPr lvl="0" algn="ctr">
              <a:defRPr/>
            </a:pPr>
            <a:r>
              <a:rPr lang="zh-CN" altLang="en-US" sz="2000" b="1" kern="0" spc="-150" dirty="0">
                <a:ln w="19050">
                  <a:noFill/>
                </a:ln>
                <a:gradFill>
                  <a:gsLst>
                    <a:gs pos="25000">
                      <a:srgbClr val="FF0000"/>
                    </a:gs>
                    <a:gs pos="100000">
                      <a:srgbClr val="C0504D">
                        <a:shade val="45000"/>
                        <a:satMod val="165000"/>
                      </a:srgbClr>
                    </a:gs>
                  </a:gsLst>
                  <a:lin ang="5400000"/>
                </a:gradFill>
                <a:latin typeface="黑体" panose="02010609060101010101" charset="-122"/>
                <a:ea typeface="黑体" panose="02010609060101010101" charset="-122"/>
                <a:sym typeface="字魂35号-经典雅黑" panose="02000000000000000000" pitchFamily="2" charset="-122"/>
              </a:rPr>
              <a:t>实施科教兴国战略，强化现代化建设人才支撑</a:t>
            </a:r>
            <a:endParaRPr lang="zh-CN" altLang="en-US" sz="2000" b="1" kern="0" spc="-150" dirty="0">
              <a:ln w="19050">
                <a:noFill/>
              </a:ln>
              <a:gradFill>
                <a:gsLst>
                  <a:gs pos="25000">
                    <a:srgbClr val="FF0000"/>
                  </a:gs>
                  <a:gs pos="100000">
                    <a:srgbClr val="C0504D">
                      <a:shade val="45000"/>
                      <a:satMod val="165000"/>
                    </a:srgbClr>
                  </a:gs>
                </a:gsLst>
                <a:lin ang="5400000"/>
              </a:gradFill>
              <a:latin typeface="黑体" panose="02010609060101010101" charset="-122"/>
              <a:ea typeface="黑体" panose="02010609060101010101" charset="-122"/>
              <a:sym typeface="字魂35号-经典雅黑" panose="02000000000000000000" pitchFamily="2" charset="-122"/>
            </a:endParaRPr>
          </a:p>
        </p:txBody>
      </p:sp>
      <p:sp>
        <p:nvSpPr>
          <p:cNvPr id="4" name="文本框 3"/>
          <p:cNvSpPr txBox="1"/>
          <p:nvPr/>
        </p:nvSpPr>
        <p:spPr>
          <a:xfrm>
            <a:off x="285749" y="2164056"/>
            <a:ext cx="6485865" cy="3046095"/>
          </a:xfrm>
          <a:prstGeom prst="rect">
            <a:avLst/>
          </a:prstGeom>
          <a:solidFill>
            <a:srgbClr val="FFFF66"/>
          </a:solidFill>
        </p:spPr>
        <p:txBody>
          <a:bodyPr wrap="square">
            <a:spAutoFit/>
          </a:bodyPr>
          <a:lstStyle/>
          <a:p>
            <a:pPr>
              <a:lnSpc>
                <a:spcPct val="150000"/>
              </a:lnSpc>
            </a:pPr>
            <a:r>
              <a:rPr lang="zh-CN" altLang="en-US" sz="3200" b="1" dirty="0" smtClean="0">
                <a:solidFill>
                  <a:srgbClr val="FF0000"/>
                </a:solidFill>
                <a:latin typeface="黑体" panose="02010609060101010101" charset="-122"/>
                <a:ea typeface="黑体" panose="02010609060101010101" charset="-122"/>
              </a:rPr>
              <a:t>坚定不移</a:t>
            </a:r>
            <a:r>
              <a:rPr lang="zh-CN" altLang="en-US" sz="3200" b="1" dirty="0">
                <a:solidFill>
                  <a:srgbClr val="FF0000"/>
                </a:solidFill>
                <a:latin typeface="黑体" panose="02010609060101010101" charset="-122"/>
                <a:ea typeface="黑体" panose="02010609060101010101" charset="-122"/>
              </a:rPr>
              <a:t>听党话、跟党走</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怀抱</a:t>
            </a:r>
            <a:r>
              <a:rPr lang="zh-CN" altLang="en-US" sz="3200" b="1" dirty="0">
                <a:solidFill>
                  <a:srgbClr val="FF0000"/>
                </a:solidFill>
                <a:latin typeface="黑体" panose="02010609060101010101" charset="-122"/>
                <a:ea typeface="黑体" panose="02010609060101010101" charset="-122"/>
              </a:rPr>
              <a:t>梦想又脚踏实地</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敢</a:t>
            </a:r>
            <a:r>
              <a:rPr lang="zh-CN" altLang="en-US" sz="3200" b="1" dirty="0">
                <a:solidFill>
                  <a:srgbClr val="FF0000"/>
                </a:solidFill>
                <a:latin typeface="黑体" panose="02010609060101010101" charset="-122"/>
                <a:ea typeface="黑体" panose="02010609060101010101" charset="-122"/>
              </a:rPr>
              <a:t>想敢为又善作善成</a:t>
            </a:r>
            <a:r>
              <a:rPr lang="zh-CN" altLang="en-US" sz="3200" b="1" dirty="0" smtClean="0">
                <a:solidFill>
                  <a:srgbClr val="FF0000"/>
                </a:solidFill>
                <a:latin typeface="黑体" panose="02010609060101010101" charset="-122"/>
                <a:ea typeface="黑体" panose="02010609060101010101" charset="-122"/>
              </a:rPr>
              <a:t>，</a:t>
            </a:r>
            <a:endParaRPr lang="en-US" altLang="zh-CN" sz="3200" b="1" dirty="0" smtClean="0">
              <a:solidFill>
                <a:srgbClr val="FF0000"/>
              </a:solidFill>
              <a:latin typeface="黑体" panose="02010609060101010101" charset="-122"/>
              <a:ea typeface="黑体" panose="02010609060101010101" charset="-122"/>
            </a:endParaRPr>
          </a:p>
          <a:p>
            <a:pPr>
              <a:lnSpc>
                <a:spcPct val="150000"/>
              </a:lnSpc>
            </a:pPr>
            <a:r>
              <a:rPr lang="zh-CN" altLang="en-US" sz="3200" b="1" dirty="0" smtClean="0">
                <a:solidFill>
                  <a:srgbClr val="FF0000"/>
                </a:solidFill>
                <a:latin typeface="黑体" panose="02010609060101010101" charset="-122"/>
                <a:ea typeface="黑体" panose="02010609060101010101" charset="-122"/>
              </a:rPr>
              <a:t>有</a:t>
            </a:r>
            <a:r>
              <a:rPr lang="zh-CN" altLang="en-US" sz="3200" b="1" dirty="0">
                <a:solidFill>
                  <a:srgbClr val="FF0000"/>
                </a:solidFill>
                <a:latin typeface="黑体" panose="02010609060101010101" charset="-122"/>
                <a:ea typeface="黑体" panose="02010609060101010101" charset="-122"/>
              </a:rPr>
              <a:t>理想、敢担当、能吃苦、肯</a:t>
            </a:r>
            <a:r>
              <a:rPr lang="zh-CN" altLang="en-US" sz="3200" b="1" dirty="0" smtClean="0">
                <a:solidFill>
                  <a:srgbClr val="FF0000"/>
                </a:solidFill>
                <a:latin typeface="黑体" panose="02010609060101010101" charset="-122"/>
                <a:ea typeface="黑体" panose="02010609060101010101" charset="-122"/>
              </a:rPr>
              <a:t>奋斗</a:t>
            </a:r>
            <a:endParaRPr lang="en-US" altLang="zh-CN" sz="3200" b="1" dirty="0" smtClean="0">
              <a:solidFill>
                <a:srgbClr val="FF0000"/>
              </a:solidFill>
              <a:latin typeface="黑体" panose="02010609060101010101" charset="-122"/>
              <a:ea typeface="黑体" panose="02010609060101010101" charset="-122"/>
            </a:endParaRPr>
          </a:p>
        </p:txBody>
      </p:sp>
      <p:sp>
        <p:nvSpPr>
          <p:cNvPr id="2" name="矩形 1"/>
          <p:cNvSpPr/>
          <p:nvPr/>
        </p:nvSpPr>
        <p:spPr>
          <a:xfrm>
            <a:off x="368983" y="1354563"/>
            <a:ext cx="3383280" cy="645160"/>
          </a:xfrm>
          <a:prstGeom prst="rect">
            <a:avLst/>
          </a:prstGeom>
          <a:solidFill>
            <a:schemeClr val="accent6">
              <a:lumMod val="60000"/>
              <a:lumOff val="40000"/>
            </a:schemeClr>
          </a:solidFill>
        </p:spPr>
        <p:txBody>
          <a:bodyPr wrap="none">
            <a:spAutoFit/>
          </a:bodyPr>
          <a:lstStyle/>
          <a:p>
            <a:r>
              <a:rPr lang="zh-CN" altLang="en-US" sz="3600" b="1" dirty="0" smtClean="0">
                <a:solidFill>
                  <a:srgbClr val="FF0000"/>
                </a:solidFill>
                <a:latin typeface="华文彩云" panose="02010800040101010101" pitchFamily="2" charset="-122"/>
                <a:ea typeface="华文彩云" panose="02010800040101010101" pitchFamily="2" charset="-122"/>
              </a:rPr>
              <a:t>各位医护人员：</a:t>
            </a:r>
            <a:endParaRPr lang="zh-CN" altLang="en-US" sz="3600" b="1" dirty="0" smtClean="0">
              <a:solidFill>
                <a:srgbClr val="FF0000"/>
              </a:solidFill>
              <a:latin typeface="华文彩云" panose="02010800040101010101" pitchFamily="2" charset="-122"/>
              <a:ea typeface="华文彩云" panose="02010800040101010101" pitchFamily="2"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3401" y="507259"/>
            <a:ext cx="5524237" cy="5506962"/>
          </a:xfrm>
          <a:prstGeom prst="rect">
            <a:avLst/>
          </a:prstGeom>
        </p:spPr>
      </p:pic>
    </p:spTree>
  </p:cSld>
  <p:clrMapOvr>
    <a:masterClrMapping/>
  </p:clrMapOvr>
  <p:transition spd="slow" advTm="4364">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marL="285750" indent="-285750" algn="l" fontAlgn="auto">
              <a:lnSpc>
                <a:spcPct val="130000"/>
              </a:lnSpc>
              <a:spcBef>
                <a:spcPts val="500"/>
              </a:spcBef>
              <a:spcAft>
                <a:spcPts val="500"/>
              </a:spcAft>
              <a:buClrTx/>
              <a:buSzTx/>
              <a:buFont typeface="Arial" panose="020B0604020202020204" pitchFamily="34" charset="0"/>
              <a:buBlip>
                <a:blip r:embed="rId5"/>
              </a:buBlip>
            </a:pPr>
            <a:r>
              <a:rPr lang="en-US" altLang="zh-CN" sz="2000" b="1" dirty="0">
                <a:latin typeface="黑体" panose="02010609060101010101" charset="-122"/>
                <a:ea typeface="黑体" panose="02010609060101010101" charset="-122"/>
                <a:cs typeface="黑体" panose="02010609060101010101" charset="-122"/>
              </a:rPr>
              <a:t>     </a:t>
            </a:r>
            <a:r>
              <a:rPr lang="zh-CN" altLang="en-US" sz="2000" b="1" dirty="0">
                <a:latin typeface="黑体" panose="02010609060101010101" charset="-122"/>
                <a:ea typeface="黑体" panose="02010609060101010101" charset="-122"/>
                <a:cs typeface="黑体" panose="02010609060101010101" charset="-122"/>
              </a:rPr>
              <a:t>在报告第一部分中</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以“‘3’+‘16’+‘4’”的结构回顾总结了新时代十年的伟大变革</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rPr>
              <a:t>        3</a:t>
            </a:r>
            <a:r>
              <a:rPr lang="zh-CN" altLang="en-US" sz="2000" b="1" dirty="0">
                <a:latin typeface="黑体" panose="02010609060101010101" charset="-122"/>
                <a:ea typeface="黑体" panose="02010609060101010101" charset="-122"/>
                <a:cs typeface="黑体" panose="02010609060101010101" charset="-122"/>
              </a:rPr>
              <a:t>件大事</a:t>
            </a: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ctr"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16</a:t>
            </a:r>
            <a:r>
              <a:rPr lang="zh-CN" altLang="en-US" sz="2000" b="1" dirty="0">
                <a:latin typeface="黑体" panose="02010609060101010101" charset="-122"/>
                <a:ea typeface="黑体" panose="02010609060101010101" charset="-122"/>
                <a:cs typeface="黑体" panose="02010609060101010101" charset="-122"/>
                <a:sym typeface="+mn-ea"/>
              </a:rPr>
              <a:t>个方面的历史性成就和历史性变革</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4</a:t>
            </a:r>
            <a:r>
              <a:rPr lang="zh-CN" altLang="en-US" sz="2000" b="1" dirty="0">
                <a:latin typeface="黑体" panose="02010609060101010101" charset="-122"/>
                <a:ea typeface="黑体" panose="02010609060101010101" charset="-122"/>
                <a:cs typeface="黑体" panose="02010609060101010101" charset="-122"/>
                <a:sym typeface="+mn-ea"/>
              </a:rPr>
              <a:t>个方面的里程碑意义</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6"/>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rPr>
              <a:t>新时代十年的伟大变革</a:t>
            </a:r>
            <a:endParaRPr lang="zh-CN" altLang="en-US" sz="2800" b="1" dirty="0" smtClean="0">
              <a:solidFill>
                <a:srgbClr val="D02227"/>
              </a:solidFill>
              <a:latin typeface="黑体" panose="02010609060101010101" charset="-122"/>
              <a:ea typeface="黑体" panose="02010609060101010101" charset="-122"/>
              <a:sym typeface="汉仪雅酷黑 65W" panose="02010600030101010101" pitchFamily="34" charset="-122"/>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十年来，我们经历了对党和人民事业具有重大现实意义和深远历史</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ctr"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意义的</a:t>
            </a:r>
            <a:r>
              <a:rPr lang="en-US" altLang="zh-CN" sz="2800" b="1" dirty="0">
                <a:solidFill>
                  <a:srgbClr val="FF0000"/>
                </a:solidFill>
                <a:latin typeface="黑体" panose="02010609060101010101" charset="-122"/>
                <a:ea typeface="黑体" panose="02010609060101010101" charset="-122"/>
                <a:cs typeface="黑体" panose="02010609060101010101" charset="-122"/>
              </a:rPr>
              <a:t>3</a:t>
            </a:r>
            <a:r>
              <a:rPr lang="zh-CN" altLang="en-US" sz="2000" b="1" dirty="0">
                <a:latin typeface="黑体" panose="02010609060101010101" charset="-122"/>
                <a:ea typeface="黑体" panose="02010609060101010101" charset="-122"/>
                <a:cs typeface="黑体" panose="02010609060101010101" charset="-122"/>
              </a:rPr>
              <a:t>件大事</a:t>
            </a:r>
            <a:endParaRPr lang="en-US" altLang="zh-CN" sz="2800" b="1" dirty="0">
              <a:solidFill>
                <a:srgbClr val="FF0000"/>
              </a:solidFill>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86170" y="2222500"/>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一是迎来中国共产党成立一百周年</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二是中国特色社会主义进入新时代</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rPr>
              <a:t>三是完成脱贫攻坚、全面建成小康社会的历史任务，实现第一个百年奋斗目标</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Lst>
          </a:blip>
          <a:srcRect l="31117" t="24955" r="18163" b="37523"/>
          <a:stretch>
            <a:fillRect/>
          </a:stretch>
        </p:blipFill>
        <p:spPr>
          <a:xfrm>
            <a:off x="0" y="3202940"/>
            <a:ext cx="12184380" cy="3655060"/>
          </a:xfrm>
          <a:custGeom>
            <a:avLst/>
            <a:gdLst>
              <a:gd name="connsiteX0" fmla="*/ 0 w 12192000"/>
              <a:gd name="connsiteY0" fmla="*/ 0 h 3654883"/>
              <a:gd name="connsiteX1" fmla="*/ 12192000 w 12192000"/>
              <a:gd name="connsiteY1" fmla="*/ 0 h 3654883"/>
              <a:gd name="connsiteX2" fmla="*/ 12192000 w 12192000"/>
              <a:gd name="connsiteY2" fmla="*/ 3654883 h 3654883"/>
              <a:gd name="connsiteX3" fmla="*/ 0 w 12192000"/>
              <a:gd name="connsiteY3" fmla="*/ 3654883 h 3654883"/>
            </a:gdLst>
            <a:ahLst/>
            <a:cxnLst>
              <a:cxn ang="0">
                <a:pos x="connsiteX0" y="connsiteY0"/>
              </a:cxn>
              <a:cxn ang="0">
                <a:pos x="connsiteX1" y="connsiteY1"/>
              </a:cxn>
              <a:cxn ang="0">
                <a:pos x="connsiteX2" y="connsiteY2"/>
              </a:cxn>
              <a:cxn ang="0">
                <a:pos x="connsiteX3" y="connsiteY3"/>
              </a:cxn>
            </a:cxnLst>
            <a:rect l="l" t="t" r="r" b="b"/>
            <a:pathLst>
              <a:path w="12192000" h="3654883">
                <a:moveTo>
                  <a:pt x="0" y="0"/>
                </a:moveTo>
                <a:lnTo>
                  <a:pt x="12192000" y="0"/>
                </a:lnTo>
                <a:lnTo>
                  <a:pt x="12192000" y="3654883"/>
                </a:lnTo>
                <a:lnTo>
                  <a:pt x="0" y="3654883"/>
                </a:lnTo>
                <a:close/>
              </a:path>
            </a:pathLst>
          </a:custGeom>
        </p:spPr>
      </p:pic>
      <p:pic>
        <p:nvPicPr>
          <p:cNvPr id="5" name="图片 4"/>
          <p:cNvPicPr>
            <a:picLocks noChangeAspect="1"/>
          </p:cNvPicPr>
          <p:nvPr>
            <p:custDataLst>
              <p:tags r:id="rId3"/>
            </p:custDataLst>
          </p:nvPr>
        </p:nvPicPr>
        <p:blipFill rotWithShape="1">
          <a:blip r:embed="rId4"/>
          <a:srcRect l="2222" t="1" r="4625" b="30178"/>
          <a:stretch>
            <a:fillRect/>
          </a:stretch>
        </p:blipFill>
        <p:spPr>
          <a:xfrm>
            <a:off x="749501" y="703195"/>
            <a:ext cx="10693667" cy="5899698"/>
          </a:xfrm>
          <a:prstGeom prst="rect">
            <a:avLst/>
          </a:prstGeom>
        </p:spPr>
      </p:pic>
      <p:sp>
        <p:nvSpPr>
          <p:cNvPr id="10" name="文本框 9" descr="7b0a202020202262756c6c6574223a20227b5c2263617465676f727949645c223a31303032352c5c2274656d706c61746549645c223a32303233313436387d220a7d0a"/>
          <p:cNvSpPr txBox="1"/>
          <p:nvPr/>
        </p:nvSpPr>
        <p:spPr>
          <a:xfrm>
            <a:off x="1671320" y="1928495"/>
            <a:ext cx="4147820" cy="4299585"/>
          </a:xfrm>
          <a:prstGeom prst="rect">
            <a:avLst/>
          </a:prstGeom>
          <a:noFill/>
        </p:spPr>
        <p:txBody>
          <a:bodyPr wrap="square" rtlCol="0">
            <a:noAutofit/>
          </a:bodyPr>
          <a:lstStyle/>
          <a:p>
            <a:pPr indent="0" algn="l" fontAlgn="auto">
              <a:lnSpc>
                <a:spcPct val="130000"/>
              </a:lnSpc>
              <a:spcBef>
                <a:spcPts val="500"/>
              </a:spcBef>
              <a:spcAft>
                <a:spcPts val="500"/>
              </a:spcAft>
              <a:buClrTx/>
              <a:buSzTx/>
              <a:buFont typeface="Arial" panose="020B0604020202020204" pitchFamily="34" charset="0"/>
              <a:buNone/>
            </a:pPr>
            <a:r>
              <a:rPr lang="en-US" altLang="zh-CN" sz="2800" b="1" dirty="0">
                <a:solidFill>
                  <a:srgbClr val="FF0000"/>
                </a:solidFill>
                <a:latin typeface="黑体" panose="02010609060101010101" charset="-122"/>
                <a:ea typeface="黑体" panose="02010609060101010101" charset="-122"/>
                <a:cs typeface="黑体" panose="02010609060101010101" charset="-122"/>
                <a:sym typeface="+mn-ea"/>
              </a:rPr>
              <a:t>16</a:t>
            </a:r>
            <a:r>
              <a:rPr lang="zh-CN" altLang="en-US" b="1" dirty="0">
                <a:latin typeface="黑体" panose="02010609060101010101" charset="-122"/>
                <a:ea typeface="黑体" panose="02010609060101010101" charset="-122"/>
                <a:cs typeface="黑体" panose="02010609060101010101" charset="-122"/>
                <a:sym typeface="+mn-ea"/>
              </a:rPr>
              <a:t>个方面的历史性成就和历史性变革</a:t>
            </a:r>
            <a:endParaRPr lang="zh-CN" altLang="en-US"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①创立了习近平新时代中国特色社会主义思想，实现了马克思主义中国化时代化新的飞跃。</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②全面加强党的领导，明确中国特色社会主义最本质的特征是中国共产党领导。</a:t>
            </a:r>
            <a:endParaRPr lang="en-US" altLang="zh-CN"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en-US" altLang="zh-CN" sz="2000" b="1" dirty="0">
                <a:latin typeface="黑体" panose="02010609060101010101" charset="-122"/>
                <a:ea typeface="黑体" panose="02010609060101010101" charset="-122"/>
                <a:cs typeface="黑体" panose="02010609060101010101" charset="-122"/>
                <a:sym typeface="+mn-ea"/>
              </a:rPr>
              <a:t>③对新时代党和国家事业发展作出科学完整的战略部署，以中国式现代化推进中华民族伟大复兴。</a:t>
            </a:r>
            <a:endParaRPr lang="en-US" altLang="zh-CN" sz="2000" b="1" dirty="0">
              <a:latin typeface="黑体" panose="02010609060101010101" charset="-122"/>
              <a:ea typeface="黑体" panose="02010609060101010101" charset="-122"/>
              <a:cs typeface="黑体" panose="02010609060101010101" charset="-122"/>
              <a:sym typeface="+mn-ea"/>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1" name="文本框 10" descr="7b0a202020202262756c6c6574223a20227b5c2263617465676f727949645c223a31303032352c5c2274656d706c61746549645c223a32303233313436387d220a7d0a"/>
          <p:cNvSpPr txBox="1"/>
          <p:nvPr/>
        </p:nvSpPr>
        <p:spPr>
          <a:xfrm>
            <a:off x="6176010" y="1928495"/>
            <a:ext cx="4471670" cy="4299585"/>
          </a:xfrm>
          <a:prstGeom prst="rect">
            <a:avLst/>
          </a:prstGeom>
          <a:noFill/>
        </p:spPr>
        <p:txBody>
          <a:bodyPr wrap="square" rtlCol="0">
            <a:noAutofit/>
          </a:bodyPr>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④实现了小康这个中华民族的千年梦想，我国发展站在了更高历史起点上。</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⑤提出并贯彻新发展理念，着力推进高质量发展，推动构建新发展格局，我国经济实力实现历史性跃升。</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r>
              <a:rPr lang="zh-CN" altLang="en-US" sz="2000" b="1" dirty="0">
                <a:latin typeface="黑体" panose="02010609060101010101" charset="-122"/>
                <a:ea typeface="黑体" panose="02010609060101010101" charset="-122"/>
                <a:cs typeface="黑体" panose="02010609060101010101" charset="-122"/>
              </a:rPr>
              <a:t>⑥以巨大的政治勇气全面深化改革，坚决破除各方面体制机制弊端，各领域基础性制度框架基本建立，国家治理体系和治理能力现代化水平明显提高。</a:t>
            </a:r>
            <a:endParaRPr lang="zh-CN" altLang="en-US" sz="2000" b="1" dirty="0">
              <a:latin typeface="黑体" panose="02010609060101010101" charset="-122"/>
              <a:ea typeface="黑体" panose="02010609060101010101" charset="-122"/>
              <a:cs typeface="黑体" panose="02010609060101010101" charset="-122"/>
            </a:endParaRPr>
          </a:p>
          <a:p>
            <a:pPr indent="0" algn="l" fontAlgn="auto">
              <a:lnSpc>
                <a:spcPct val="130000"/>
              </a:lnSpc>
              <a:spcBef>
                <a:spcPts val="500"/>
              </a:spcBef>
              <a:spcAft>
                <a:spcPts val="500"/>
              </a:spcAft>
              <a:buClrTx/>
              <a:buSzTx/>
              <a:buFont typeface="Arial" panose="020B0604020202020204" pitchFamily="34" charset="0"/>
              <a:buNone/>
            </a:pPr>
            <a:endParaRPr lang="zh-CN" altLang="en-US" sz="2000" b="1" dirty="0">
              <a:latin typeface="黑体" panose="02010609060101010101" charset="-122"/>
              <a:ea typeface="黑体" panose="02010609060101010101" charset="-122"/>
              <a:cs typeface="黑体" panose="02010609060101010101" charset="-122"/>
            </a:endParaRPr>
          </a:p>
        </p:txBody>
      </p:sp>
      <p:sp>
        <p:nvSpPr>
          <p:cNvPr id="12" name="文本框1"/>
          <p:cNvSpPr txBox="1"/>
          <p:nvPr>
            <p:custDataLst>
              <p:tags r:id="rId5"/>
            </p:custDataLst>
          </p:nvPr>
        </p:nvSpPr>
        <p:spPr>
          <a:xfrm>
            <a:off x="4272915" y="884555"/>
            <a:ext cx="3806825" cy="607695"/>
          </a:xfrm>
          <a:prstGeom prst="rect">
            <a:avLst/>
          </a:prstGeom>
        </p:spPr>
        <p:txBody>
          <a:bodyPr wrap="square">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defRPr kumimoji="0" sz="4000" b="0" i="0" u="none" strike="noStrike" cap="none" spc="0" normalizeH="0" baseline="0">
                <a:ln>
                  <a:noFill/>
                </a:ln>
                <a:gradFill>
                  <a:gsLst>
                    <a:gs pos="50000">
                      <a:srgbClr val="B39B73"/>
                    </a:gs>
                    <a:gs pos="21000">
                      <a:srgbClr val="987742"/>
                    </a:gs>
                    <a:gs pos="81000">
                      <a:srgbClr val="987742"/>
                    </a:gs>
                  </a:gsLst>
                  <a:lin ang="2700000" scaled="0"/>
                </a:gradFill>
                <a:effectLst/>
                <a:uLnTx/>
                <a:uFillTx/>
                <a:latin typeface="微软雅黑" panose="020B0503020204020204" charset="-122"/>
                <a:ea typeface="微软雅黑" panose="020B0503020204020204" charset="-122"/>
              </a:defRPr>
            </a:lvl1pPr>
          </a:lstStyle>
          <a:p>
            <a:r>
              <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rPr>
              <a:t>新时代十年的伟大变革</a:t>
            </a:r>
            <a:endParaRPr lang="zh-CN" altLang="en-US" sz="2800" b="1" dirty="0" smtClean="0">
              <a:solidFill>
                <a:srgbClr val="D02227"/>
              </a:solidFill>
              <a:latin typeface="等线" panose="02010600030101010101" charset="-122"/>
              <a:ea typeface="等线" panose="02010600030101010101" charset="-122"/>
              <a:sym typeface="汉仪雅酷黑 65W" panose="02010600030101010101" pitchFamily="34" charset="-122"/>
            </a:endParaRPr>
          </a:p>
        </p:txBody>
      </p:sp>
    </p:spTree>
    <p:custDataLst>
      <p:tags r:id="rId6"/>
    </p:custDataLst>
  </p:cSld>
  <p:clrMapOvr>
    <a:masterClrMapping/>
  </p:clrMapOvr>
</p:sld>
</file>

<file path=ppt/tags/tag1.xml><?xml version="1.0" encoding="utf-8"?>
<p:tagLst xmlns:p="http://schemas.openxmlformats.org/presentationml/2006/main">
  <p:tag name="KSO_WM_UNIT_PLACING_PICTURE_USER_VIEWPORT" val="{&quot;height&quot;:3477.5653543307085,&quot;width&quot;:3311.828346456693}"/>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PA" val="v4.1.3"/>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UNIT_PLACING_PICTURE_USER_VIEWPORT" val="{&quot;height&quot;:9290.862992125984,&quot;width&quot;:16840.420472440943}"/>
</p:tagLst>
</file>

<file path=ppt/tags/tag103.xml><?xml version="1.0" encoding="utf-8"?>
<p:tagLst xmlns:p="http://schemas.openxmlformats.org/presentationml/2006/main">
  <p:tag name="PA" val="v4.1.3"/>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PLACING_PICTURE_USER_VIEWPORT" val="{&quot;height&quot;:9290.862992125984,&quot;width&quot;:16840.420472440943}"/>
</p:tagLst>
</file>

<file path=ppt/tags/tag106.xml><?xml version="1.0" encoding="utf-8"?>
<p:tagLst xmlns:p="http://schemas.openxmlformats.org/presentationml/2006/main">
  <p:tag name="PA" val="v4.1.3"/>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PA" val="v4.1.3"/>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PA" val="v4.1.3"/>
</p:tagLst>
</file>

<file path=ppt/tags/tag111.xml><?xml version="1.0" encoding="utf-8"?>
<p:tagLst xmlns:p="http://schemas.openxmlformats.org/presentationml/2006/main">
  <p:tag name="PA" val="v4.1.3"/>
</p:tagLst>
</file>

<file path=ppt/tags/tag112.xml><?xml version="1.0" encoding="utf-8"?>
<p:tagLst xmlns:p="http://schemas.openxmlformats.org/presentationml/2006/main">
  <p:tag name="PA" val="v4.1.3"/>
</p:tagLst>
</file>

<file path=ppt/tags/tag113.xml><?xml version="1.0" encoding="utf-8"?>
<p:tagLst xmlns:p="http://schemas.openxmlformats.org/presentationml/2006/main">
  <p:tag name="PA" val="v4.1.3"/>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PLACING_PICTURE_USER_VIEWPORT" val="{&quot;height&quot;:9290.862992125984,&quot;width&quot;:16840.420472440943}"/>
</p:tagLst>
</file>

<file path=ppt/tags/tag116.xml><?xml version="1.0" encoding="utf-8"?>
<p:tagLst xmlns:p="http://schemas.openxmlformats.org/presentationml/2006/main">
  <p:tag name="PA" val="v4.1.3"/>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PLACING_PICTURE_USER_VIEWPORT" val="{&quot;height&quot;:9290.862992125984,&quot;width&quot;:16840.420472440943}"/>
</p:tagLst>
</file>

<file path=ppt/tags/tag119.xml><?xml version="1.0" encoding="utf-8"?>
<p:tagLst xmlns:p="http://schemas.openxmlformats.org/presentationml/2006/main">
  <p:tag name="PA" val="v4.1.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PLACING_PICTURE_USER_VIEWPORT" val="{&quot;height&quot;:9290.862992125984,&quot;width&quot;:16840.420472440943}"/>
</p:tagLst>
</file>

<file path=ppt/tags/tag122.xml><?xml version="1.0" encoding="utf-8"?>
<p:tagLst xmlns:p="http://schemas.openxmlformats.org/presentationml/2006/main">
  <p:tag name="PA" val="v4.1.3"/>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PLACING_PICTURE_USER_VIEWPORT" val="{&quot;height&quot;:9290.862992125984,&quot;width&quot;:16840.420472440943}"/>
</p:tagLst>
</file>

<file path=ppt/tags/tag125.xml><?xml version="1.0" encoding="utf-8"?>
<p:tagLst xmlns:p="http://schemas.openxmlformats.org/presentationml/2006/main">
  <p:tag name="PA" val="v4.1.3"/>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PA" val="v4.1.3"/>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UNIT_PLACING_PICTURE_USER_VIEWPORT" val="{&quot;height&quot;:9290.862992125984,&quot;width&quot;:16840.420472440943}"/>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PA" val="v4.1.3"/>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UNIT_PLACING_PICTURE_USER_VIEWPORT" val="{&quot;height&quot;:9290.862992125984,&quot;width&quot;:16840.420472440943}"/>
</p:tagLst>
</file>

<file path=ppt/tags/tag133.xml><?xml version="1.0" encoding="utf-8"?>
<p:tagLst xmlns:p="http://schemas.openxmlformats.org/presentationml/2006/main">
  <p:tag name="PA" val="v4.1.3"/>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PLACING_PICTURE_USER_VIEWPORT" val="{&quot;height&quot;:9290.862992125984,&quot;width&quot;:16840.420472440943}"/>
</p:tagLst>
</file>

<file path=ppt/tags/tag136.xml><?xml version="1.0" encoding="utf-8"?>
<p:tagLst xmlns:p="http://schemas.openxmlformats.org/presentationml/2006/main">
  <p:tag name="PA" val="v4.1.3"/>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UNIT_PLACING_PICTURE_USER_VIEWPORT" val="{&quot;height&quot;:9290.862992125984,&quot;width&quot;:16840.420472440943}"/>
</p:tagLst>
</file>

<file path=ppt/tags/tag139.xml><?xml version="1.0" encoding="utf-8"?>
<p:tagLst xmlns:p="http://schemas.openxmlformats.org/presentationml/2006/main">
  <p:tag name="PA" val="v4.1.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PA" val="v4.1.3"/>
</p:tagLst>
</file>

<file path=ppt/tags/tag143.xml><?xml version="1.0" encoding="utf-8"?>
<p:tagLst xmlns:p="http://schemas.openxmlformats.org/presentationml/2006/main">
  <p:tag name="PA" val="v4.1.3"/>
</p:tagLst>
</file>

<file path=ppt/tags/tag144.xml><?xml version="1.0" encoding="utf-8"?>
<p:tagLst xmlns:p="http://schemas.openxmlformats.org/presentationml/2006/main">
  <p:tag name="PA" val="v4.1.3"/>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PA" val="v4.1.3"/>
</p:tagLst>
</file>

<file path=ppt/tags/tag147.xml><?xml version="1.0" encoding="utf-8"?>
<p:tagLst xmlns:p="http://schemas.openxmlformats.org/presentationml/2006/main">
  <p:tag name="PA" val="v4.1.3"/>
</p:tagLst>
</file>

<file path=ppt/tags/tag148.xml><?xml version="1.0" encoding="utf-8"?>
<p:tagLst xmlns:p="http://schemas.openxmlformats.org/presentationml/2006/main">
  <p:tag name="KSO_WM_BEAUTIFY_FLAG" val="#wm#"/>
  <p:tag name="KSO_WM_TEMPLATE_CATEGORY" val="custom"/>
  <p:tag name="KSO_WM_TEMPLATE_INDEX" val="20205081"/>
</p:tagLst>
</file>

<file path=ppt/tags/tag149.xml><?xml version="1.0" encoding="utf-8"?>
<p:tagLst xmlns:p="http://schemas.openxmlformats.org/presentationml/2006/main">
  <p:tag name="PA" val="v4.1.3"/>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PA" val="v4.1.3"/>
</p:tagLst>
</file>

<file path=ppt/tags/tag151.xml><?xml version="1.0" encoding="utf-8"?>
<p:tagLst xmlns:p="http://schemas.openxmlformats.org/presentationml/2006/main">
  <p:tag name="KSO_WM_BEAUTIFY_FLAG" val="#wm#"/>
  <p:tag name="KSO_WM_TEMPLATE_CATEGORY" val="custom"/>
  <p:tag name="KSO_WM_TEMPLATE_INDEX" val="20205081"/>
</p:tagLst>
</file>

<file path=ppt/tags/tag152.xml><?xml version="1.0" encoding="utf-8"?>
<p:tagLst xmlns:p="http://schemas.openxmlformats.org/presentationml/2006/main">
  <p:tag name="PA" val="v4.1.3"/>
</p:tagLst>
</file>

<file path=ppt/tags/tag153.xml><?xml version="1.0" encoding="utf-8"?>
<p:tagLst xmlns:p="http://schemas.openxmlformats.org/presentationml/2006/main">
  <p:tag name="PA" val="v4.1.3"/>
</p:tagLst>
</file>

<file path=ppt/tags/tag154.xml><?xml version="1.0" encoding="utf-8"?>
<p:tagLst xmlns:p="http://schemas.openxmlformats.org/presentationml/2006/main">
  <p:tag name="PA" val="v4.1.3"/>
</p:tagLst>
</file>

<file path=ppt/tags/tag155.xml><?xml version="1.0" encoding="utf-8"?>
<p:tagLst xmlns:p="http://schemas.openxmlformats.org/presentationml/2006/main">
  <p:tag name="KSO_WM_BEAUTIFY_FLAG" val="#wm#"/>
  <p:tag name="KSO_WM_TEMPLATE_CATEGORY" val="custom"/>
  <p:tag name="KSO_WM_TEMPLATE_INDEX" val="20205081"/>
</p:tagLst>
</file>

<file path=ppt/tags/tag156.xml><?xml version="1.0" encoding="utf-8"?>
<p:tagLst xmlns:p="http://schemas.openxmlformats.org/presentationml/2006/main">
  <p:tag name="PA" val="v4.1.3"/>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58.xml><?xml version="1.0" encoding="utf-8"?>
<p:tagLst xmlns:p="http://schemas.openxmlformats.org/presentationml/2006/main">
  <p:tag name="PA" val="v4.1.3"/>
</p:tagLst>
</file>

<file path=ppt/tags/tag159.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PA" val="v5.1.0"/>
</p:tagLst>
</file>

<file path=ppt/tags/tag161.xml><?xml version="1.0" encoding="utf-8"?>
<p:tagLst xmlns:p="http://schemas.openxmlformats.org/presentationml/2006/main">
  <p:tag name="PA" val="v5.1.0"/>
</p:tagLst>
</file>

<file path=ppt/tags/tag162.xml><?xml version="1.0" encoding="utf-8"?>
<p:tagLst xmlns:p="http://schemas.openxmlformats.org/presentationml/2006/main">
  <p:tag name="PA" val="v5.1.0"/>
</p:tagLst>
</file>

<file path=ppt/tags/tag163.xml><?xml version="1.0" encoding="utf-8"?>
<p:tagLst xmlns:p="http://schemas.openxmlformats.org/presentationml/2006/main">
  <p:tag name="PA" val="v5.2.11"/>
  <p:tag name="RESOURCELIBID_SHAPE" val="70435"/>
  <p:tag name="RESOURCELIB_SHAPETYPE" val="5"/>
</p:tagLst>
</file>

<file path=ppt/tags/tag164.xml><?xml version="1.0" encoding="utf-8"?>
<p:tagLst xmlns:p="http://schemas.openxmlformats.org/presentationml/2006/main">
  <p:tag name="PA" val="v5.1.0"/>
</p:tagLst>
</file>

<file path=ppt/tags/tag165.xml><?xml version="1.0" encoding="utf-8"?>
<p:tagLst xmlns:p="http://schemas.openxmlformats.org/presentationml/2006/main">
  <p:tag name="PA" val="v5.1.0"/>
</p:tagLst>
</file>

<file path=ppt/tags/tag166.xml><?xml version="1.0" encoding="utf-8"?>
<p:tagLst xmlns:p="http://schemas.openxmlformats.org/presentationml/2006/main">
  <p:tag name="PA" val="v5.1.0"/>
</p:tagLst>
</file>

<file path=ppt/tags/tag167.xml><?xml version="1.0" encoding="utf-8"?>
<p:tagLst xmlns:p="http://schemas.openxmlformats.org/presentationml/2006/main">
  <p:tag name="ISLIDE.ICON" val="#393651;#393651;#107777;#8893;"/>
</p:tagLst>
</file>

<file path=ppt/tags/tag168.xml><?xml version="1.0" encoding="utf-8"?>
<p:tagLst xmlns:p="http://schemas.openxmlformats.org/presentationml/2006/main">
  <p:tag name="ISLIDE.DIAGRAM" val="#362987;"/>
</p:tagLst>
</file>

<file path=ppt/tags/tag169.xml><?xml version="1.0" encoding="utf-8"?>
<p:tagLst xmlns:p="http://schemas.openxmlformats.org/presentationml/2006/main">
  <p:tag name="PA" val="v5.1.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PA" val="v5.1.0"/>
</p:tagLst>
</file>

<file path=ppt/tags/tag171.xml><?xml version="1.0" encoding="utf-8"?>
<p:tagLst xmlns:p="http://schemas.openxmlformats.org/presentationml/2006/main">
  <p:tag name="PA" val="v5.1.0"/>
</p:tagLst>
</file>

<file path=ppt/tags/tag172.xml><?xml version="1.0" encoding="utf-8"?>
<p:tagLst xmlns:p="http://schemas.openxmlformats.org/presentationml/2006/main">
  <p:tag name="ISLIDE.ICON" val="#370818;"/>
</p:tagLst>
</file>

<file path=ppt/tags/tag173.xml><?xml version="1.0" encoding="utf-8"?>
<p:tagLst xmlns:p="http://schemas.openxmlformats.org/presentationml/2006/main">
  <p:tag name="ISLIDE.ICON" val="#101757;"/>
</p:tagLst>
</file>

<file path=ppt/tags/tag174.xml><?xml version="1.0" encoding="utf-8"?>
<p:tagLst xmlns:p="http://schemas.openxmlformats.org/presentationml/2006/main">
  <p:tag name="KSO_WM_BEAUTIFY_FLAG" val="#wm#"/>
  <p:tag name="KSO_WM_TEMPLATE_CATEGORY" val="custom"/>
  <p:tag name="KSO_WM_TEMPLATE_INDEX" val="20205081"/>
</p:tagLst>
</file>

<file path=ppt/tags/tag175.xml><?xml version="1.0" encoding="utf-8"?>
<p:tagLst xmlns:p="http://schemas.openxmlformats.org/presentationml/2006/main">
  <p:tag name="KSO_WM_BEAUTIFY_FLAG" val="#wm#"/>
  <p:tag name="KSO_WM_TEMPLATE_CATEGORY" val="custom"/>
  <p:tag name="KSO_WM_TEMPLATE_INDEX" val="20205081"/>
</p:tagLst>
</file>

<file path=ppt/tags/tag176.xml><?xml version="1.0" encoding="utf-8"?>
<p:tagLst xmlns:p="http://schemas.openxmlformats.org/presentationml/2006/main">
  <p:tag name="KSO_WM_BEAUTIFY_FLAG" val="#wm#"/>
  <p:tag name="KSO_WM_TEMPLATE_CATEGORY" val="custom"/>
  <p:tag name="KSO_WM_TEMPLATE_INDEX" val="20205081"/>
</p:tagLst>
</file>

<file path=ppt/tags/tag177.xml><?xml version="1.0" encoding="utf-8"?>
<p:tagLst xmlns:p="http://schemas.openxmlformats.org/presentationml/2006/main">
  <p:tag name="KSO_WM_BEAUTIFY_FLAG" val="#wm#"/>
  <p:tag name="KSO_WM_TEMPLATE_CATEGORY" val="custom"/>
  <p:tag name="KSO_WM_TEMPLATE_INDEX" val="20205081"/>
</p:tagLst>
</file>

<file path=ppt/tags/tag178.xml><?xml version="1.0" encoding="utf-8"?>
<p:tagLst xmlns:p="http://schemas.openxmlformats.org/presentationml/2006/main">
  <p:tag name="KSO_WM_BEAUTIFY_FLAG" val="#wm#"/>
  <p:tag name="KSO_WM_TEMPLATE_CATEGORY" val="custom"/>
  <p:tag name="KSO_WM_TEMPLATE_INDEX" val="20205081"/>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5081"/>
</p:tagLst>
</file>

<file path=ppt/tags/tag1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ISLIDE.ICON" val="#157280;#136892;"/>
</p:tagLst>
</file>

<file path=ppt/tags/tag18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PP_MARK_KEY" val="6680a7b5-8e26-4b02-bd59-9be9a58dc4e9"/>
  <p:tag name="COMMONDATA" val="eyJjb3VudCI6MzYsImhkaWQiOiI5MjE4MDc3MGU4YzRkY2UwZGFkMzRkMmExYjk4NjQwMSIsInVzZXJDb3VudCI6OH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9.xml><?xml version="1.0" encoding="utf-8"?>
<p:tagLst xmlns:p="http://schemas.openxmlformats.org/presentationml/2006/main">
  <p:tag name="KSO_WM_UNIT_PLACING_PICTURE_USER_VIEWPORT" val="{&quot;height&quot;:917,&quot;width&quot;:478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UNIT_PLACING_PICTURE_USER_VIEWPORT" val="{&quot;height&quot;:9872,&quot;width&quot;:18013}"/>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PA" val="v4.1.3"/>
</p:tagLst>
</file>

<file path=ppt/tags/tag75.xml><?xml version="1.0" encoding="utf-8"?>
<p:tagLst xmlns:p="http://schemas.openxmlformats.org/presentationml/2006/main">
  <p:tag name="PA" val="v4.1.3"/>
</p:tagLst>
</file>

<file path=ppt/tags/tag76.xml><?xml version="1.0" encoding="utf-8"?>
<p:tagLst xmlns:p="http://schemas.openxmlformats.org/presentationml/2006/main">
  <p:tag name="PA" val="v4.1.3"/>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UNIT_PLACING_PICTURE_USER_VIEWPORT" val="{&quot;height&quot;:9290.862992125984,&quot;width&quot;:16840.420472440943}"/>
</p:tagLst>
</file>

<file path=ppt/tags/tag79.xml><?xml version="1.0" encoding="utf-8"?>
<p:tagLst xmlns:p="http://schemas.openxmlformats.org/presentationml/2006/main">
  <p:tag name="PA" val="v4.1.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UNIT_PLACING_PICTURE_USER_VIEWPORT" val="{&quot;height&quot;:9290.862992125984,&quot;width&quot;:16840.420472440943}"/>
</p:tagLst>
</file>

<file path=ppt/tags/tag82.xml><?xml version="1.0" encoding="utf-8"?>
<p:tagLst xmlns:p="http://schemas.openxmlformats.org/presentationml/2006/main">
  <p:tag name="PA" val="v4.1.3"/>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UNIT_PLACING_PICTURE_USER_VIEWPORT" val="{&quot;height&quot;:9290.862992125984,&quot;width&quot;:16840.420472440943}"/>
</p:tagLst>
</file>

<file path=ppt/tags/tag85.xml><?xml version="1.0" encoding="utf-8"?>
<p:tagLst xmlns:p="http://schemas.openxmlformats.org/presentationml/2006/main">
  <p:tag name="PA" val="v4.1.3"/>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UNIT_PLACING_PICTURE_USER_VIEWPORT" val="{&quot;height&quot;:9290.862992125984,&quot;width&quot;:16840.420472440943}"/>
</p:tagLst>
</file>

<file path=ppt/tags/tag88.xml><?xml version="1.0" encoding="utf-8"?>
<p:tagLst xmlns:p="http://schemas.openxmlformats.org/presentationml/2006/main">
  <p:tag name="PA" val="v4.1.3"/>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PLACING_PICTURE_USER_VIEWPORT" val="{&quot;height&quot;:9290.862992125984,&quot;width&quot;:16840.420472440943}"/>
</p:tagLst>
</file>

<file path=ppt/tags/tag91.xml><?xml version="1.0" encoding="utf-8"?>
<p:tagLst xmlns:p="http://schemas.openxmlformats.org/presentationml/2006/main">
  <p:tag name="PA" val="v4.1.3"/>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UNIT_PLACING_PICTURE_USER_VIEWPORT" val="{&quot;height&quot;:9290.862992125984,&quot;width&quot;:16840.420472440943}"/>
</p:tagLst>
</file>

<file path=ppt/tags/tag94.xml><?xml version="1.0" encoding="utf-8"?>
<p:tagLst xmlns:p="http://schemas.openxmlformats.org/presentationml/2006/main">
  <p:tag name="PA" val="v4.1.3"/>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UNIT_PLACING_PICTURE_USER_VIEWPORT" val="{&quot;height&quot;:9290.862992125984,&quot;width&quot;:16840.420472440943}"/>
</p:tagLst>
</file>

<file path=ppt/tags/tag97.xml><?xml version="1.0" encoding="utf-8"?>
<p:tagLst xmlns:p="http://schemas.openxmlformats.org/presentationml/2006/main">
  <p:tag name="PA" val="v4.1.3"/>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UNIT_PLACING_PICTURE_USER_VIEWPORT" val="{&quot;height&quot;:9290.862992125984,&quot;width&quot;:16840.420472440943}"/>
</p:tagLst>
</file>

<file path=ppt/theme/theme1.xml><?xml version="1.0" encoding="utf-8"?>
<a:theme xmlns:a="http://schemas.openxmlformats.org/drawingml/2006/main" name="1_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Light"/>
        <a:font script="Hebr" typeface="思源黑体 CN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8008</Words>
  <Application>WPS 演示</Application>
  <PresentationFormat>宽屏</PresentationFormat>
  <Paragraphs>642</Paragraphs>
  <Slides>64</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64</vt:i4>
      </vt:variant>
    </vt:vector>
  </HeadingPairs>
  <TitlesOfParts>
    <vt:vector size="89" baseType="lpstr">
      <vt:lpstr>Arial</vt:lpstr>
      <vt:lpstr>宋体</vt:lpstr>
      <vt:lpstr>Wingdings</vt:lpstr>
      <vt:lpstr>Wingdings</vt:lpstr>
      <vt:lpstr>等线</vt:lpstr>
      <vt:lpstr>思源黑体 CN Bold</vt:lpstr>
      <vt:lpstr>黑体</vt:lpstr>
      <vt:lpstr>思源黑体 CN Light</vt:lpstr>
      <vt:lpstr>微软雅黑</vt:lpstr>
      <vt:lpstr>方正粗黑宋简体</vt:lpstr>
      <vt:lpstr>楷体</vt:lpstr>
      <vt:lpstr>汉仪雅酷黑 65W</vt:lpstr>
      <vt:lpstr>Arial Unicode MS</vt:lpstr>
      <vt:lpstr>Source Han Sans CN Normal</vt:lpstr>
      <vt:lpstr>Yu Gothic UI Semilight</vt:lpstr>
      <vt:lpstr>Gill Sans</vt:lpstr>
      <vt:lpstr>Gill Sans</vt:lpstr>
      <vt:lpstr>Times New Roman</vt:lpstr>
      <vt:lpstr>Calibri</vt:lpstr>
      <vt:lpstr>汉仪旗黑-55简</vt:lpstr>
      <vt:lpstr>Open Sans</vt:lpstr>
      <vt:lpstr>Segoe Print</vt:lpstr>
      <vt:lpstr>字魂35号-经典雅黑</vt:lpstr>
      <vt:lpstr>华文彩云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ZL</dc:creator>
  <cp:lastModifiedBy>胡澜</cp:lastModifiedBy>
  <cp:revision>62</cp:revision>
  <dcterms:created xsi:type="dcterms:W3CDTF">2022-03-11T03:18:00Z</dcterms:created>
  <dcterms:modified xsi:type="dcterms:W3CDTF">2023-07-05T03:10:34Z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1B58B07EE26A4744B212E029BD256661</vt:lpwstr>
  </property>
  <property fmtid="{D5CDD505-2E9C-101B-9397-08002B2CF9AE}" pid="3" name="KSOProductBuildVer">
    <vt:lpwstr>2052-11.1.0.14309</vt:lpwstr>
  </property>
  <property fmtid="{D5CDD505-2E9C-101B-9397-08002B2CF9AE}" pid="4" name="KSOTemplateUUID">
    <vt:lpwstr>v1.0_mb_hPLSGYDYvFlI1+n9LQYYlA==</vt:lpwstr>
  </property>
</Properties>
</file>