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7" r:id="rId2"/>
    <p:sldId id="258" r:id="rId3"/>
    <p:sldId id="335" r:id="rId4"/>
    <p:sldId id="334" r:id="rId5"/>
    <p:sldId id="259" r:id="rId6"/>
    <p:sldId id="260" r:id="rId7"/>
    <p:sldId id="321" r:id="rId8"/>
    <p:sldId id="323" r:id="rId9"/>
    <p:sldId id="324" r:id="rId10"/>
    <p:sldId id="325" r:id="rId11"/>
    <p:sldId id="326" r:id="rId12"/>
    <p:sldId id="262" r:id="rId13"/>
    <p:sldId id="336" r:id="rId14"/>
    <p:sldId id="327" r:id="rId15"/>
    <p:sldId id="329" r:id="rId16"/>
    <p:sldId id="328" r:id="rId17"/>
    <p:sldId id="330" r:id="rId18"/>
    <p:sldId id="332" r:id="rId19"/>
    <p:sldId id="331" r:id="rId20"/>
    <p:sldId id="333" r:id="rId21"/>
    <p:sldId id="337" r:id="rId22"/>
    <p:sldId id="339" r:id="rId23"/>
    <p:sldId id="340" r:id="rId24"/>
    <p:sldId id="342" r:id="rId25"/>
    <p:sldId id="341" r:id="rId26"/>
    <p:sldId id="343" r:id="rId27"/>
    <p:sldId id="344" r:id="rId28"/>
    <p:sldId id="338" r:id="rId29"/>
    <p:sldId id="345" r:id="rId30"/>
    <p:sldId id="346" r:id="rId31"/>
    <p:sldId id="348" r:id="rId32"/>
    <p:sldId id="349" r:id="rId33"/>
    <p:sldId id="350" r:id="rId34"/>
    <p:sldId id="351" r:id="rId35"/>
    <p:sldId id="352" r:id="rId36"/>
    <p:sldId id="353" r:id="rId37"/>
    <p:sldId id="354" r:id="rId38"/>
    <p:sldId id="355" r:id="rId39"/>
    <p:sldId id="356" r:id="rId40"/>
    <p:sldId id="359" r:id="rId41"/>
    <p:sldId id="360" r:id="rId42"/>
    <p:sldId id="361" r:id="rId43"/>
    <p:sldId id="362" r:id="rId44"/>
    <p:sldId id="364" r:id="rId45"/>
  </p:sldIdLst>
  <p:sldSz cx="9144000" cy="6858000" type="screen4x3"/>
  <p:notesSz cx="6858000" cy="9144000"/>
  <p:kinsoku lang="zh-CN" invalStChars="" invalEndChars=""/>
  <p:defaultTextStyle>
    <a:defPPr>
      <a:defRPr lang="zh-CN"/>
    </a:defPPr>
    <a:lvl1pPr algn="l" rtl="0" fontAlgn="base">
      <a:spcBef>
        <a:spcPct val="0"/>
      </a:spcBef>
      <a:spcAft>
        <a:spcPct val="0"/>
      </a:spcAft>
      <a:defRPr sz="2000" kern="1200">
        <a:solidFill>
          <a:schemeClr val="tx1"/>
        </a:solidFill>
        <a:latin typeface="Book Antiqua" pitchFamily="18" charset="0"/>
        <a:ea typeface="宋体" charset="-122"/>
        <a:cs typeface="+mn-cs"/>
      </a:defRPr>
    </a:lvl1pPr>
    <a:lvl2pPr marL="457200" algn="l" rtl="0" fontAlgn="base">
      <a:spcBef>
        <a:spcPct val="0"/>
      </a:spcBef>
      <a:spcAft>
        <a:spcPct val="0"/>
      </a:spcAft>
      <a:defRPr sz="2000" kern="1200">
        <a:solidFill>
          <a:schemeClr val="tx1"/>
        </a:solidFill>
        <a:latin typeface="Book Antiqua" pitchFamily="18" charset="0"/>
        <a:ea typeface="宋体" charset="-122"/>
        <a:cs typeface="+mn-cs"/>
      </a:defRPr>
    </a:lvl2pPr>
    <a:lvl3pPr marL="914400" algn="l" rtl="0" fontAlgn="base">
      <a:spcBef>
        <a:spcPct val="0"/>
      </a:spcBef>
      <a:spcAft>
        <a:spcPct val="0"/>
      </a:spcAft>
      <a:defRPr sz="2000" kern="1200">
        <a:solidFill>
          <a:schemeClr val="tx1"/>
        </a:solidFill>
        <a:latin typeface="Book Antiqua" pitchFamily="18" charset="0"/>
        <a:ea typeface="宋体" charset="-122"/>
        <a:cs typeface="+mn-cs"/>
      </a:defRPr>
    </a:lvl3pPr>
    <a:lvl4pPr marL="1371600" algn="l" rtl="0" fontAlgn="base">
      <a:spcBef>
        <a:spcPct val="0"/>
      </a:spcBef>
      <a:spcAft>
        <a:spcPct val="0"/>
      </a:spcAft>
      <a:defRPr sz="2000" kern="1200">
        <a:solidFill>
          <a:schemeClr val="tx1"/>
        </a:solidFill>
        <a:latin typeface="Book Antiqua" pitchFamily="18" charset="0"/>
        <a:ea typeface="宋体" charset="-122"/>
        <a:cs typeface="+mn-cs"/>
      </a:defRPr>
    </a:lvl4pPr>
    <a:lvl5pPr marL="1828800" algn="l" rtl="0" fontAlgn="base">
      <a:spcBef>
        <a:spcPct val="0"/>
      </a:spcBef>
      <a:spcAft>
        <a:spcPct val="0"/>
      </a:spcAft>
      <a:defRPr sz="2000" kern="1200">
        <a:solidFill>
          <a:schemeClr val="tx1"/>
        </a:solidFill>
        <a:latin typeface="Book Antiqua" pitchFamily="18" charset="0"/>
        <a:ea typeface="宋体" charset="-122"/>
        <a:cs typeface="+mn-cs"/>
      </a:defRPr>
    </a:lvl5pPr>
    <a:lvl6pPr marL="2286000" algn="l" defTabSz="914400" rtl="0" eaLnBrk="1" latinLnBrk="0" hangingPunct="1">
      <a:defRPr sz="2000" kern="1200">
        <a:solidFill>
          <a:schemeClr val="tx1"/>
        </a:solidFill>
        <a:latin typeface="Book Antiqua" pitchFamily="18" charset="0"/>
        <a:ea typeface="宋体" charset="-122"/>
        <a:cs typeface="+mn-cs"/>
      </a:defRPr>
    </a:lvl6pPr>
    <a:lvl7pPr marL="2743200" algn="l" defTabSz="914400" rtl="0" eaLnBrk="1" latinLnBrk="0" hangingPunct="1">
      <a:defRPr sz="2000" kern="1200">
        <a:solidFill>
          <a:schemeClr val="tx1"/>
        </a:solidFill>
        <a:latin typeface="Book Antiqua" pitchFamily="18" charset="0"/>
        <a:ea typeface="宋体" charset="-122"/>
        <a:cs typeface="+mn-cs"/>
      </a:defRPr>
    </a:lvl7pPr>
    <a:lvl8pPr marL="3200400" algn="l" defTabSz="914400" rtl="0" eaLnBrk="1" latinLnBrk="0" hangingPunct="1">
      <a:defRPr sz="2000" kern="1200">
        <a:solidFill>
          <a:schemeClr val="tx1"/>
        </a:solidFill>
        <a:latin typeface="Book Antiqua" pitchFamily="18" charset="0"/>
        <a:ea typeface="宋体" charset="-122"/>
        <a:cs typeface="+mn-cs"/>
      </a:defRPr>
    </a:lvl8pPr>
    <a:lvl9pPr marL="3657600" algn="l" defTabSz="914400" rtl="0" eaLnBrk="1" latinLnBrk="0" hangingPunct="1">
      <a:defRPr sz="2000" kern="1200">
        <a:solidFill>
          <a:schemeClr val="tx1"/>
        </a:solidFill>
        <a:latin typeface="Book Antiqua" pitchFamily="18"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0000CC"/>
    <a:srgbClr val="0000FF"/>
    <a:srgbClr val="6256FC"/>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1" d="100"/>
          <a:sy n="91" d="100"/>
        </p:scale>
        <p:origin x="-1368" y="-90"/>
      </p:cViewPr>
      <p:guideLst>
        <p:guide orient="horz" pos="2160"/>
        <p:guide pos="2880"/>
      </p:guideLst>
    </p:cSldViewPr>
  </p:slideViewPr>
  <p:notesTextViewPr>
    <p:cViewPr>
      <p:scale>
        <a:sx n="100" d="100"/>
        <a:sy n="100" d="100"/>
      </p:scale>
      <p:origin x="0" y="0"/>
    </p:cViewPr>
  </p:notesTextViewPr>
  <p:sorterViewPr showFormatting="0">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ln>
          <a:effectLst/>
        </p:spPr>
        <p:txBody>
          <a:bodyPr vert="horz" wrap="square" lIns="91440" tIns="45720" rIns="91440" bIns="45720" numCol="1" anchor="t" anchorCtr="0" compatLnSpc="1"/>
          <a:lstStyle>
            <a:lvl1pPr eaLnBrk="0" hangingPunct="0">
              <a:defRPr kumimoji="0" sz="1200">
                <a:latin typeface="Arial" panose="020B0604020202020204" pitchFamily="34" charset="0"/>
                <a:ea typeface="宋体" panose="02010600030101010101" pitchFamily="2" charset="-122"/>
              </a:defRPr>
            </a:lvl1pPr>
          </a:lstStyle>
          <a:p>
            <a:pPr>
              <a:defRPr/>
            </a:pPr>
            <a:endParaRPr lang="en-US" altLang="zh-CN"/>
          </a:p>
        </p:txBody>
      </p:sp>
      <p:sp>
        <p:nvSpPr>
          <p:cNvPr id="3075" name="Rectangle 3"/>
          <p:cNvSpPr>
            <a:spLocks noGrp="1" noChangeArrowheads="1"/>
          </p:cNvSpPr>
          <p:nvPr>
            <p:ph type="dt" idx="1"/>
          </p:nvPr>
        </p:nvSpPr>
        <p:spPr bwMode="auto">
          <a:xfrm>
            <a:off x="3884613" y="0"/>
            <a:ext cx="2971800" cy="457200"/>
          </a:xfrm>
          <a:prstGeom prst="rect">
            <a:avLst/>
          </a:prstGeom>
          <a:noFill/>
          <a:ln w="9525">
            <a:noFill/>
            <a:miter lim="800000"/>
          </a:ln>
          <a:effectLst/>
        </p:spPr>
        <p:txBody>
          <a:bodyPr vert="horz" wrap="square" lIns="91440" tIns="45720" rIns="91440" bIns="45720" numCol="1" anchor="t" anchorCtr="0" compatLnSpc="1"/>
          <a:lstStyle>
            <a:lvl1pPr algn="r" eaLnBrk="0" hangingPunct="0">
              <a:defRPr kumimoji="0" sz="1200">
                <a:latin typeface="Arial" panose="020B0604020202020204" pitchFamily="34" charset="0"/>
                <a:ea typeface="宋体" panose="02010600030101010101" pitchFamily="2" charset="-122"/>
              </a:defRPr>
            </a:lvl1pPr>
          </a:lstStyle>
          <a:p>
            <a:pPr>
              <a:defRPr/>
            </a:pPr>
            <a:endParaRPr lang="en-US" altLang="zh-CN"/>
          </a:p>
        </p:txBody>
      </p:sp>
      <p:sp>
        <p:nvSpPr>
          <p:cNvPr id="14340" name="Rectangle 4"/>
          <p:cNvSpPr>
            <a:spLocks noGrp="1" noRot="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w="9525">
            <a:noFill/>
            <a:miter lim="800000"/>
          </a:ln>
          <a:effectLst/>
        </p:spPr>
        <p:txBody>
          <a:bodyPr vert="horz" wrap="square" lIns="91440" tIns="45720" rIns="91440" bIns="45720" numCol="1" anchor="t" anchorCtr="0" compatLnSpc="1"/>
          <a:lstStyle/>
          <a:p>
            <a:pPr lvl="0"/>
            <a:r>
              <a:rPr lang="zh-CN" altLang="en-US" noProof="0" smtClean="0"/>
              <a:t>单击此处编辑母版文本样式</a:t>
            </a:r>
          </a:p>
          <a:p>
            <a:pPr lvl="1"/>
            <a:r>
              <a:rPr lang="zh-CN" altLang="en-US" noProof="0" smtClean="0"/>
              <a:t>第二级</a:t>
            </a:r>
          </a:p>
          <a:p>
            <a:pPr lvl="2"/>
            <a:r>
              <a:rPr lang="zh-CN" altLang="en-US" noProof="0" smtClean="0"/>
              <a:t>第三级</a:t>
            </a:r>
          </a:p>
          <a:p>
            <a:pPr lvl="3"/>
            <a:r>
              <a:rPr lang="zh-CN" altLang="en-US" noProof="0" smtClean="0"/>
              <a:t>第四级</a:t>
            </a:r>
          </a:p>
          <a:p>
            <a:pPr lvl="4"/>
            <a:r>
              <a:rPr lang="zh-CN" altLang="en-US" noProof="0" smtClean="0"/>
              <a:t>第五级</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w="9525">
            <a:noFill/>
            <a:miter lim="800000"/>
          </a:ln>
          <a:effectLst/>
        </p:spPr>
        <p:txBody>
          <a:bodyPr vert="horz" wrap="square" lIns="91440" tIns="45720" rIns="91440" bIns="45720" numCol="1" anchor="b" anchorCtr="0" compatLnSpc="1"/>
          <a:lstStyle>
            <a:lvl1pPr eaLnBrk="0" hangingPunct="0">
              <a:defRPr kumimoji="0" sz="1200">
                <a:latin typeface="Arial" panose="020B0604020202020204" pitchFamily="34" charset="0"/>
                <a:ea typeface="宋体" panose="02010600030101010101" pitchFamily="2" charset="-122"/>
              </a:defRPr>
            </a:lvl1pPr>
          </a:lstStyle>
          <a:p>
            <a:pPr>
              <a:defRPr/>
            </a:pPr>
            <a:endParaRPr lang="en-US" altLang="zh-CN"/>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w="9525">
            <a:noFill/>
            <a:miter lim="800000"/>
          </a:ln>
          <a:effectLst/>
        </p:spPr>
        <p:txBody>
          <a:bodyPr vert="horz" wrap="square" lIns="91440" tIns="45720" rIns="91440" bIns="45720" numCol="1" anchor="b" anchorCtr="0" compatLnSpc="1"/>
          <a:lstStyle>
            <a:lvl1pPr algn="r" eaLnBrk="0" hangingPunct="0">
              <a:defRPr sz="1200" dirty="0">
                <a:latin typeface="Arial" panose="020B0604020202020204" pitchFamily="34" charset="0"/>
                <a:ea typeface="宋体" panose="02010600030101010101" pitchFamily="2" charset="-122"/>
              </a:defRPr>
            </a:lvl1pPr>
          </a:lstStyle>
          <a:p>
            <a:pPr>
              <a:defRPr/>
            </a:pPr>
            <a:fld id="{1EDC9A99-374E-486B-BD8D-CA3B860AB8BB}" type="slidenum">
              <a:rPr lang="en-US" altLang="zh-CN"/>
              <a:pPr>
                <a:defRPr/>
              </a:pPr>
              <a:t>‹#›</a:t>
            </a:fld>
            <a:endParaRPr lang="en-US" altLang="zh-CN"/>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1pPr>
    <a:lvl2pPr marL="4572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2pPr>
    <a:lvl3pPr marL="9144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3pPr>
    <a:lvl4pPr marL="13716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4pPr>
    <a:lvl5pPr marL="1828800" algn="l" rtl="0" eaLnBrk="0" fontAlgn="base" hangingPunct="0">
      <a:spcBef>
        <a:spcPct val="30000"/>
      </a:spcBef>
      <a:spcAft>
        <a:spcPct val="0"/>
      </a:spcAft>
      <a:defRPr sz="1200" kern="1200">
        <a:solidFill>
          <a:schemeClr val="tx1"/>
        </a:solidFill>
        <a:latin typeface="Times New Roman" panose="02020603050405020304" pitchFamily="18" charset="0"/>
        <a:ea typeface="宋体" panose="02010600030101010101"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p:cNvSpPr>
          <p:nvPr>
            <p:ph type="sldNum" sz="quarter" idx="5"/>
          </p:nvPr>
        </p:nvSpPr>
        <p:spPr>
          <a:noFill/>
          <a:ln>
            <a:headEnd/>
            <a:tailEnd/>
          </a:ln>
        </p:spPr>
        <p:txBody>
          <a:bodyPr>
            <a:prstTxWarp prst="textNoShape">
              <a:avLst/>
            </a:prstTxWarp>
          </a:bodyPr>
          <a:lstStyle/>
          <a:p>
            <a:fld id="{DEA2EC4F-6B7A-43F0-BEBF-16FF61634AC2}" type="slidenum">
              <a:rPr lang="en-US" altLang="zh-CN" smtClean="0">
                <a:latin typeface="Arial" charset="0"/>
                <a:ea typeface="宋体" charset="-122"/>
              </a:rPr>
              <a:pPr/>
              <a:t>1</a:t>
            </a:fld>
            <a:endParaRPr lang="en-US" altLang="zh-CN" smtClean="0">
              <a:latin typeface="Arial" charset="0"/>
              <a:ea typeface="宋体" charset="-122"/>
            </a:endParaRPr>
          </a:p>
        </p:txBody>
      </p:sp>
      <p:sp>
        <p:nvSpPr>
          <p:cNvPr id="16386" name="Rectangle 2"/>
          <p:cNvSpPr>
            <a:spLocks noGrp="1"/>
          </p:cNvSpPr>
          <p:nvPr>
            <p:ph type="body" idx="1"/>
          </p:nvPr>
        </p:nvSpPr>
        <p:spPr>
          <a:xfrm>
            <a:off x="914400" y="4343400"/>
            <a:ext cx="5029200" cy="4114800"/>
          </a:xfrm>
          <a:noFill/>
          <a:ln/>
        </p:spPr>
        <p:txBody>
          <a:bodyPr lIns="92075" tIns="46038" rIns="92075" bIns="46038">
            <a:prstTxWarp prst="textNoShape">
              <a:avLst/>
            </a:prstTxWarp>
          </a:bodyPr>
          <a:lstStyle/>
          <a:p>
            <a:pPr eaLnBrk="1" hangingPunct="1"/>
            <a:endParaRPr lang="zh-CN" altLang="zh-CN" smtClean="0">
              <a:ea typeface="宋体" charset="-122"/>
            </a:endParaRPr>
          </a:p>
        </p:txBody>
      </p:sp>
      <p:sp>
        <p:nvSpPr>
          <p:cNvPr id="16387" name="Rectangle 3"/>
          <p:cNvSpPr>
            <a:spLocks noGrp="1" noRot="1" noTextEdit="1"/>
          </p:cNvSpPr>
          <p:nvPr>
            <p:ph type="sldImg"/>
          </p:nvPr>
        </p:nvSpPr>
        <p:spPr>
          <a:xfrm>
            <a:off x="1150938" y="692150"/>
            <a:ext cx="4556125" cy="3416300"/>
          </a:xfrm>
          <a:ln w="12700">
            <a:solidFill>
              <a:schemeClr val="tx1"/>
            </a:solid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幻灯片图像占位符 1"/>
          <p:cNvSpPr>
            <a:spLocks noGrp="1" noRot="1" noChangeAspect="1" noTextEdit="1"/>
          </p:cNvSpPr>
          <p:nvPr>
            <p:ph type="sldImg"/>
          </p:nvPr>
        </p:nvSpPr>
        <p:spPr>
          <a:ln/>
        </p:spPr>
      </p:sp>
      <p:sp>
        <p:nvSpPr>
          <p:cNvPr id="20482" name="备注占位符 2"/>
          <p:cNvSpPr>
            <a:spLocks noGrp="1"/>
          </p:cNvSpPr>
          <p:nvPr>
            <p:ph type="body" idx="1"/>
          </p:nvPr>
        </p:nvSpPr>
        <p:spPr>
          <a:noFill/>
          <a:ln/>
        </p:spPr>
        <p:txBody>
          <a:bodyPr>
            <a:prstTxWarp prst="textNoShape">
              <a:avLst/>
            </a:prstTxWarp>
          </a:bodyPr>
          <a:lstStyle/>
          <a:p>
            <a:pPr eaLnBrk="1" hangingPunct="1"/>
            <a:endParaRPr lang="zh-CN" altLang="en-US" smtClean="0">
              <a:ea typeface="宋体" charset="-122"/>
            </a:endParaRPr>
          </a:p>
        </p:txBody>
      </p:sp>
      <p:sp>
        <p:nvSpPr>
          <p:cNvPr id="20483" name="灯片编号占位符 3"/>
          <p:cNvSpPr>
            <a:spLocks noGrp="1"/>
          </p:cNvSpPr>
          <p:nvPr>
            <p:ph type="sldNum" sz="quarter" idx="5"/>
          </p:nvPr>
        </p:nvSpPr>
        <p:spPr>
          <a:noFill/>
          <a:ln>
            <a:headEnd/>
            <a:tailEnd/>
          </a:ln>
        </p:spPr>
        <p:txBody>
          <a:bodyPr>
            <a:prstTxWarp prst="textNoShape">
              <a:avLst/>
            </a:prstTxWarp>
          </a:bodyPr>
          <a:lstStyle/>
          <a:p>
            <a:fld id="{DB48AF57-E218-4440-8210-921E5CDE43DD}" type="slidenum">
              <a:rPr lang="zh-CN" altLang="en-US" smtClean="0">
                <a:latin typeface="Arial" charset="0"/>
                <a:ea typeface="宋体" charset="-122"/>
              </a:rPr>
              <a:pPr/>
              <a:t>4</a:t>
            </a:fld>
            <a:endParaRPr lang="zh-CN" altLang="en-US" smtClean="0">
              <a:latin typeface="Arial" charset="0"/>
              <a:ea typeface="宋体"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cSld>
  <p:clrMapOvr>
    <a:masterClrMapping/>
  </p:clrMapOvr>
  <p:transition>
    <p:random/>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15100" y="400050"/>
            <a:ext cx="1943100" cy="54864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85800" y="400050"/>
            <a:ext cx="5676900" cy="5486400"/>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76250" y="6356350"/>
            <a:ext cx="2057400" cy="365125"/>
          </a:xfrm>
          <a:prstGeom prst="rect">
            <a:avLst/>
          </a:prstGeom>
        </p:spPr>
        <p:txBody>
          <a:bodyPr/>
          <a:lstStyle>
            <a:lvl1pPr eaLnBrk="0" hangingPunct="0">
              <a:defRPr kumimoji="1">
                <a:ea typeface="宋体" panose="02010600030101010101" pitchFamily="2" charset="-122"/>
              </a:defRPr>
            </a:lvl1pPr>
          </a:lstStyle>
          <a:p>
            <a:pPr>
              <a:defRPr/>
            </a:pPr>
            <a:endParaRPr lang="zh-CN" altLang="en-US"/>
          </a:p>
        </p:txBody>
      </p:sp>
      <p:sp>
        <p:nvSpPr>
          <p:cNvPr id="3" name="页脚占位符 4"/>
          <p:cNvSpPr>
            <a:spLocks noGrp="1"/>
          </p:cNvSpPr>
          <p:nvPr>
            <p:ph type="ftr" sz="quarter" idx="11"/>
          </p:nvPr>
        </p:nvSpPr>
        <p:spPr>
          <a:xfrm>
            <a:off x="3028950" y="6356350"/>
            <a:ext cx="3086100" cy="365125"/>
          </a:xfrm>
          <a:prstGeom prst="rect">
            <a:avLst/>
          </a:prstGeom>
        </p:spPr>
        <p:txBody>
          <a:bodyPr/>
          <a:lstStyle>
            <a:lvl1pPr eaLnBrk="0" hangingPunct="0">
              <a:defRPr kumimoji="1">
                <a:ea typeface="宋体" panose="02010600030101010101" pitchFamily="2" charset="-122"/>
              </a:defRPr>
            </a:lvl1pPr>
          </a:lstStyle>
          <a:p>
            <a:pPr>
              <a:defRPr/>
            </a:pPr>
            <a:endParaRPr lang="zh-CN" altLang="en-US"/>
          </a:p>
        </p:txBody>
      </p:sp>
      <p:sp>
        <p:nvSpPr>
          <p:cNvPr id="4" name="灯片编号占位符 5"/>
          <p:cNvSpPr>
            <a:spLocks noGrp="1"/>
          </p:cNvSpPr>
          <p:nvPr>
            <p:ph type="sldNum" sz="quarter" idx="12"/>
          </p:nvPr>
        </p:nvSpPr>
        <p:spPr>
          <a:xfrm>
            <a:off x="6457950" y="6356350"/>
            <a:ext cx="2057400" cy="365125"/>
          </a:xfrm>
          <a:prstGeom prst="rect">
            <a:avLst/>
          </a:prstGeom>
        </p:spPr>
        <p:txBody>
          <a:bodyPr/>
          <a:lstStyle>
            <a:lvl1pPr eaLnBrk="0" hangingPunct="0">
              <a:defRPr dirty="0">
                <a:ea typeface="宋体" panose="02010600030101010101" pitchFamily="2" charset="-122"/>
              </a:defRPr>
            </a:lvl1pPr>
          </a:lstStyle>
          <a:p>
            <a:pPr>
              <a:defRPr/>
            </a:pPr>
            <a:fld id="{E625A58A-9510-42D8-882D-B030A394FB27}" type="slidenum">
              <a:rPr lang="zh-CN" altLang="en-US"/>
              <a:pPr>
                <a:defRPr/>
              </a:pPr>
              <a:t>‹#›</a:t>
            </a:fld>
            <a:endParaRPr lang="zh-CN" altLang="en-US"/>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cSld>
  <p:clrMapOvr>
    <a:masterClrMapping/>
  </p:clrMapOvr>
  <p:transition>
    <p:random/>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858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77165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cSld>
  <p:clrMapOvr>
    <a:masterClrMapping/>
  </p:clrMapOvr>
  <p:transition>
    <p:random/>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smtClean="0"/>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transition>
    <p:random/>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audio" Target="../media/audio1.wav"/></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FF"/>
            </a:gs>
            <a:gs pos="50000">
              <a:schemeClr val="bg2"/>
            </a:gs>
            <a:gs pos="100000">
              <a:srgbClr val="0000FF"/>
            </a:gs>
          </a:gsLst>
          <a:lin ang="189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166938" y="563563"/>
            <a:ext cx="4800600" cy="6151562"/>
            <a:chOff x="1365" y="355"/>
            <a:chExt cx="3024" cy="3875"/>
          </a:xfrm>
        </p:grpSpPr>
        <p:sp>
          <p:nvSpPr>
            <p:cNvPr id="1027" name="Freeform 3"/>
            <p:cNvSpPr/>
            <p:nvPr/>
          </p:nvSpPr>
          <p:spPr bwMode="auto">
            <a:xfrm>
              <a:off x="2835" y="586"/>
              <a:ext cx="88" cy="1121"/>
            </a:xfrm>
            <a:custGeom>
              <a:avLst/>
              <a:gdLst/>
              <a:ahLst/>
              <a:cxnLst>
                <a:cxn ang="0">
                  <a:pos x="0" y="1120"/>
                </a:cxn>
                <a:cxn ang="0">
                  <a:pos x="0" y="0"/>
                </a:cxn>
                <a:cxn ang="0">
                  <a:pos x="87" y="0"/>
                </a:cxn>
                <a:cxn ang="0">
                  <a:pos x="87" y="1085"/>
                </a:cxn>
                <a:cxn ang="0">
                  <a:pos x="0" y="1120"/>
                </a:cxn>
              </a:cxnLst>
              <a:rect l="0" t="0" r="r" b="b"/>
              <a:pathLst>
                <a:path w="88" h="1121">
                  <a:moveTo>
                    <a:pt x="0" y="1120"/>
                  </a:moveTo>
                  <a:lnTo>
                    <a:pt x="0" y="0"/>
                  </a:lnTo>
                  <a:lnTo>
                    <a:pt x="87" y="0"/>
                  </a:lnTo>
                  <a:lnTo>
                    <a:pt x="87" y="1085"/>
                  </a:lnTo>
                  <a:lnTo>
                    <a:pt x="0" y="1120"/>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28" name="Freeform 4"/>
            <p:cNvSpPr/>
            <p:nvPr/>
          </p:nvSpPr>
          <p:spPr bwMode="auto">
            <a:xfrm>
              <a:off x="2834" y="1900"/>
              <a:ext cx="84" cy="363"/>
            </a:xfrm>
            <a:custGeom>
              <a:avLst/>
              <a:gdLst/>
              <a:ahLst/>
              <a:cxnLst>
                <a:cxn ang="0">
                  <a:pos x="0" y="29"/>
                </a:cxn>
                <a:cxn ang="0">
                  <a:pos x="83" y="0"/>
                </a:cxn>
                <a:cxn ang="0">
                  <a:pos x="74" y="329"/>
                </a:cxn>
                <a:cxn ang="0">
                  <a:pos x="0" y="362"/>
                </a:cxn>
                <a:cxn ang="0">
                  <a:pos x="0" y="29"/>
                </a:cxn>
              </a:cxnLst>
              <a:rect l="0" t="0" r="r" b="b"/>
              <a:pathLst>
                <a:path w="84" h="363">
                  <a:moveTo>
                    <a:pt x="0" y="29"/>
                  </a:moveTo>
                  <a:lnTo>
                    <a:pt x="83" y="0"/>
                  </a:lnTo>
                  <a:lnTo>
                    <a:pt x="74" y="329"/>
                  </a:lnTo>
                  <a:lnTo>
                    <a:pt x="0" y="362"/>
                  </a:lnTo>
                  <a:lnTo>
                    <a:pt x="0" y="29"/>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29" name="Freeform 5"/>
            <p:cNvSpPr/>
            <p:nvPr/>
          </p:nvSpPr>
          <p:spPr bwMode="auto">
            <a:xfrm>
              <a:off x="2825" y="2493"/>
              <a:ext cx="84" cy="249"/>
            </a:xfrm>
            <a:custGeom>
              <a:avLst/>
              <a:gdLst/>
              <a:ahLst/>
              <a:cxnLst>
                <a:cxn ang="0">
                  <a:pos x="2" y="213"/>
                </a:cxn>
                <a:cxn ang="0">
                  <a:pos x="0" y="28"/>
                </a:cxn>
                <a:cxn ang="0">
                  <a:pos x="83" y="0"/>
                </a:cxn>
                <a:cxn ang="0">
                  <a:pos x="72" y="248"/>
                </a:cxn>
                <a:cxn ang="0">
                  <a:pos x="2" y="213"/>
                </a:cxn>
              </a:cxnLst>
              <a:rect l="0" t="0" r="r" b="b"/>
              <a:pathLst>
                <a:path w="84" h="249">
                  <a:moveTo>
                    <a:pt x="2" y="213"/>
                  </a:moveTo>
                  <a:lnTo>
                    <a:pt x="0" y="28"/>
                  </a:lnTo>
                  <a:lnTo>
                    <a:pt x="83" y="0"/>
                  </a:lnTo>
                  <a:lnTo>
                    <a:pt x="72" y="248"/>
                  </a:lnTo>
                  <a:lnTo>
                    <a:pt x="2" y="213"/>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0" name="Freeform 6"/>
            <p:cNvSpPr/>
            <p:nvPr/>
          </p:nvSpPr>
          <p:spPr bwMode="auto">
            <a:xfrm>
              <a:off x="2831" y="2965"/>
              <a:ext cx="52" cy="232"/>
            </a:xfrm>
            <a:custGeom>
              <a:avLst/>
              <a:gdLst/>
              <a:ahLst/>
              <a:cxnLst>
                <a:cxn ang="0">
                  <a:pos x="13" y="204"/>
                </a:cxn>
                <a:cxn ang="0">
                  <a:pos x="0" y="0"/>
                </a:cxn>
                <a:cxn ang="0">
                  <a:pos x="51" y="26"/>
                </a:cxn>
                <a:cxn ang="0">
                  <a:pos x="47" y="231"/>
                </a:cxn>
                <a:cxn ang="0">
                  <a:pos x="13" y="204"/>
                </a:cxn>
              </a:cxnLst>
              <a:rect l="0" t="0" r="r" b="b"/>
              <a:pathLst>
                <a:path w="52" h="232">
                  <a:moveTo>
                    <a:pt x="13" y="204"/>
                  </a:moveTo>
                  <a:lnTo>
                    <a:pt x="0" y="0"/>
                  </a:lnTo>
                  <a:lnTo>
                    <a:pt x="51" y="26"/>
                  </a:lnTo>
                  <a:lnTo>
                    <a:pt x="47" y="231"/>
                  </a:lnTo>
                  <a:lnTo>
                    <a:pt x="13" y="204"/>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1" name="Freeform 7"/>
            <p:cNvSpPr/>
            <p:nvPr/>
          </p:nvSpPr>
          <p:spPr bwMode="auto">
            <a:xfrm>
              <a:off x="2851" y="3354"/>
              <a:ext cx="36" cy="133"/>
            </a:xfrm>
            <a:custGeom>
              <a:avLst/>
              <a:gdLst/>
              <a:ahLst/>
              <a:cxnLst>
                <a:cxn ang="0">
                  <a:pos x="4" y="101"/>
                </a:cxn>
                <a:cxn ang="0">
                  <a:pos x="0" y="0"/>
                </a:cxn>
                <a:cxn ang="0">
                  <a:pos x="35" y="20"/>
                </a:cxn>
                <a:cxn ang="0">
                  <a:pos x="28" y="132"/>
                </a:cxn>
                <a:cxn ang="0">
                  <a:pos x="4" y="101"/>
                </a:cxn>
              </a:cxnLst>
              <a:rect l="0" t="0" r="r" b="b"/>
              <a:pathLst>
                <a:path w="36" h="133">
                  <a:moveTo>
                    <a:pt x="4" y="101"/>
                  </a:moveTo>
                  <a:lnTo>
                    <a:pt x="0" y="0"/>
                  </a:lnTo>
                  <a:lnTo>
                    <a:pt x="35" y="20"/>
                  </a:lnTo>
                  <a:lnTo>
                    <a:pt x="28" y="132"/>
                  </a:lnTo>
                  <a:lnTo>
                    <a:pt x="4" y="101"/>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2" name="Freeform 8"/>
            <p:cNvSpPr/>
            <p:nvPr/>
          </p:nvSpPr>
          <p:spPr bwMode="auto">
            <a:xfrm>
              <a:off x="2851" y="3640"/>
              <a:ext cx="30" cy="590"/>
            </a:xfrm>
            <a:custGeom>
              <a:avLst/>
              <a:gdLst/>
              <a:ahLst/>
              <a:cxnLst>
                <a:cxn ang="0">
                  <a:pos x="15" y="589"/>
                </a:cxn>
                <a:cxn ang="0">
                  <a:pos x="0" y="0"/>
                </a:cxn>
                <a:cxn ang="0">
                  <a:pos x="29" y="37"/>
                </a:cxn>
                <a:cxn ang="0">
                  <a:pos x="15" y="589"/>
                </a:cxn>
              </a:cxnLst>
              <a:rect l="0" t="0" r="r" b="b"/>
              <a:pathLst>
                <a:path w="30" h="590">
                  <a:moveTo>
                    <a:pt x="15" y="589"/>
                  </a:moveTo>
                  <a:lnTo>
                    <a:pt x="0" y="0"/>
                  </a:lnTo>
                  <a:lnTo>
                    <a:pt x="29" y="37"/>
                  </a:lnTo>
                  <a:lnTo>
                    <a:pt x="15" y="589"/>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3" name="Freeform 9"/>
            <p:cNvSpPr/>
            <p:nvPr/>
          </p:nvSpPr>
          <p:spPr bwMode="auto">
            <a:xfrm>
              <a:off x="2600" y="3595"/>
              <a:ext cx="233" cy="130"/>
            </a:xfrm>
            <a:custGeom>
              <a:avLst/>
              <a:gdLst/>
              <a:ahLst/>
              <a:cxnLst>
                <a:cxn ang="0">
                  <a:pos x="0" y="117"/>
                </a:cxn>
                <a:cxn ang="0">
                  <a:pos x="48" y="101"/>
                </a:cxn>
                <a:cxn ang="0">
                  <a:pos x="93" y="79"/>
                </a:cxn>
                <a:cxn ang="0">
                  <a:pos x="146" y="39"/>
                </a:cxn>
                <a:cxn ang="0">
                  <a:pos x="182" y="0"/>
                </a:cxn>
                <a:cxn ang="0">
                  <a:pos x="232" y="42"/>
                </a:cxn>
                <a:cxn ang="0">
                  <a:pos x="188" y="74"/>
                </a:cxn>
                <a:cxn ang="0">
                  <a:pos x="134" y="110"/>
                </a:cxn>
                <a:cxn ang="0">
                  <a:pos x="61" y="129"/>
                </a:cxn>
                <a:cxn ang="0">
                  <a:pos x="0" y="117"/>
                </a:cxn>
              </a:cxnLst>
              <a:rect l="0" t="0" r="r" b="b"/>
              <a:pathLst>
                <a:path w="233" h="130">
                  <a:moveTo>
                    <a:pt x="0" y="117"/>
                  </a:moveTo>
                  <a:lnTo>
                    <a:pt x="48" y="101"/>
                  </a:lnTo>
                  <a:lnTo>
                    <a:pt x="93" y="79"/>
                  </a:lnTo>
                  <a:lnTo>
                    <a:pt x="146" y="39"/>
                  </a:lnTo>
                  <a:lnTo>
                    <a:pt x="182" y="0"/>
                  </a:lnTo>
                  <a:lnTo>
                    <a:pt x="232" y="42"/>
                  </a:lnTo>
                  <a:lnTo>
                    <a:pt x="188" y="74"/>
                  </a:lnTo>
                  <a:lnTo>
                    <a:pt x="134" y="110"/>
                  </a:lnTo>
                  <a:lnTo>
                    <a:pt x="61" y="129"/>
                  </a:lnTo>
                  <a:lnTo>
                    <a:pt x="0" y="117"/>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4" name="Freeform 10"/>
            <p:cNvSpPr/>
            <p:nvPr/>
          </p:nvSpPr>
          <p:spPr bwMode="auto">
            <a:xfrm>
              <a:off x="2583" y="2888"/>
              <a:ext cx="465" cy="646"/>
            </a:xfrm>
            <a:custGeom>
              <a:avLst/>
              <a:gdLst/>
              <a:ahLst/>
              <a:cxnLst>
                <a:cxn ang="0">
                  <a:pos x="359" y="645"/>
                </a:cxn>
                <a:cxn ang="0">
                  <a:pos x="405" y="616"/>
                </a:cxn>
                <a:cxn ang="0">
                  <a:pos x="447" y="580"/>
                </a:cxn>
                <a:cxn ang="0">
                  <a:pos x="460" y="552"/>
                </a:cxn>
                <a:cxn ang="0">
                  <a:pos x="464" y="515"/>
                </a:cxn>
                <a:cxn ang="0">
                  <a:pos x="451" y="468"/>
                </a:cxn>
                <a:cxn ang="0">
                  <a:pos x="424" y="424"/>
                </a:cxn>
                <a:cxn ang="0">
                  <a:pos x="380" y="385"/>
                </a:cxn>
                <a:cxn ang="0">
                  <a:pos x="168" y="259"/>
                </a:cxn>
                <a:cxn ang="0">
                  <a:pos x="133" y="235"/>
                </a:cxn>
                <a:cxn ang="0">
                  <a:pos x="111" y="208"/>
                </a:cxn>
                <a:cxn ang="0">
                  <a:pos x="104" y="166"/>
                </a:cxn>
                <a:cxn ang="0">
                  <a:pos x="117" y="124"/>
                </a:cxn>
                <a:cxn ang="0">
                  <a:pos x="155" y="95"/>
                </a:cxn>
                <a:cxn ang="0">
                  <a:pos x="222" y="52"/>
                </a:cxn>
                <a:cxn ang="0">
                  <a:pos x="124" y="0"/>
                </a:cxn>
                <a:cxn ang="0">
                  <a:pos x="55" y="41"/>
                </a:cxn>
                <a:cxn ang="0">
                  <a:pos x="27" y="70"/>
                </a:cxn>
                <a:cxn ang="0">
                  <a:pos x="2" y="123"/>
                </a:cxn>
                <a:cxn ang="0">
                  <a:pos x="0" y="189"/>
                </a:cxn>
                <a:cxn ang="0">
                  <a:pos x="29" y="257"/>
                </a:cxn>
                <a:cxn ang="0">
                  <a:pos x="78" y="300"/>
                </a:cxn>
                <a:cxn ang="0">
                  <a:pos x="311" y="442"/>
                </a:cxn>
                <a:cxn ang="0">
                  <a:pos x="358" y="474"/>
                </a:cxn>
                <a:cxn ang="0">
                  <a:pos x="375" y="516"/>
                </a:cxn>
                <a:cxn ang="0">
                  <a:pos x="375" y="550"/>
                </a:cxn>
                <a:cxn ang="0">
                  <a:pos x="308" y="608"/>
                </a:cxn>
                <a:cxn ang="0">
                  <a:pos x="359" y="645"/>
                </a:cxn>
              </a:cxnLst>
              <a:rect l="0" t="0" r="r" b="b"/>
              <a:pathLst>
                <a:path w="465" h="646">
                  <a:moveTo>
                    <a:pt x="359" y="645"/>
                  </a:moveTo>
                  <a:lnTo>
                    <a:pt x="405" y="616"/>
                  </a:lnTo>
                  <a:lnTo>
                    <a:pt x="447" y="580"/>
                  </a:lnTo>
                  <a:lnTo>
                    <a:pt x="460" y="552"/>
                  </a:lnTo>
                  <a:lnTo>
                    <a:pt x="464" y="515"/>
                  </a:lnTo>
                  <a:lnTo>
                    <a:pt x="451" y="468"/>
                  </a:lnTo>
                  <a:lnTo>
                    <a:pt x="424" y="424"/>
                  </a:lnTo>
                  <a:lnTo>
                    <a:pt x="380" y="385"/>
                  </a:lnTo>
                  <a:lnTo>
                    <a:pt x="168" y="259"/>
                  </a:lnTo>
                  <a:lnTo>
                    <a:pt x="133" y="235"/>
                  </a:lnTo>
                  <a:lnTo>
                    <a:pt x="111" y="208"/>
                  </a:lnTo>
                  <a:lnTo>
                    <a:pt x="104" y="166"/>
                  </a:lnTo>
                  <a:lnTo>
                    <a:pt x="117" y="124"/>
                  </a:lnTo>
                  <a:lnTo>
                    <a:pt x="155" y="95"/>
                  </a:lnTo>
                  <a:lnTo>
                    <a:pt x="222" y="52"/>
                  </a:lnTo>
                  <a:lnTo>
                    <a:pt x="124" y="0"/>
                  </a:lnTo>
                  <a:lnTo>
                    <a:pt x="55" y="41"/>
                  </a:lnTo>
                  <a:lnTo>
                    <a:pt x="27" y="70"/>
                  </a:lnTo>
                  <a:lnTo>
                    <a:pt x="2" y="123"/>
                  </a:lnTo>
                  <a:lnTo>
                    <a:pt x="0" y="189"/>
                  </a:lnTo>
                  <a:lnTo>
                    <a:pt x="29" y="257"/>
                  </a:lnTo>
                  <a:lnTo>
                    <a:pt x="78" y="300"/>
                  </a:lnTo>
                  <a:lnTo>
                    <a:pt x="311" y="442"/>
                  </a:lnTo>
                  <a:lnTo>
                    <a:pt x="358" y="474"/>
                  </a:lnTo>
                  <a:lnTo>
                    <a:pt x="375" y="516"/>
                  </a:lnTo>
                  <a:lnTo>
                    <a:pt x="375" y="550"/>
                  </a:lnTo>
                  <a:lnTo>
                    <a:pt x="308" y="608"/>
                  </a:lnTo>
                  <a:lnTo>
                    <a:pt x="359" y="645"/>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5" name="Freeform 11"/>
            <p:cNvSpPr/>
            <p:nvPr/>
          </p:nvSpPr>
          <p:spPr bwMode="auto">
            <a:xfrm>
              <a:off x="2966" y="2396"/>
              <a:ext cx="318" cy="422"/>
            </a:xfrm>
            <a:custGeom>
              <a:avLst/>
              <a:gdLst/>
              <a:ahLst/>
              <a:cxnLst>
                <a:cxn ang="0">
                  <a:pos x="92" y="421"/>
                </a:cxn>
                <a:cxn ang="0">
                  <a:pos x="163" y="399"/>
                </a:cxn>
                <a:cxn ang="0">
                  <a:pos x="218" y="357"/>
                </a:cxn>
                <a:cxn ang="0">
                  <a:pos x="263" y="316"/>
                </a:cxn>
                <a:cxn ang="0">
                  <a:pos x="300" y="265"/>
                </a:cxn>
                <a:cxn ang="0">
                  <a:pos x="317" y="203"/>
                </a:cxn>
                <a:cxn ang="0">
                  <a:pos x="316" y="139"/>
                </a:cxn>
                <a:cxn ang="0">
                  <a:pos x="299" y="95"/>
                </a:cxn>
                <a:cxn ang="0">
                  <a:pos x="276" y="64"/>
                </a:cxn>
                <a:cxn ang="0">
                  <a:pos x="241" y="36"/>
                </a:cxn>
                <a:cxn ang="0">
                  <a:pos x="218" y="14"/>
                </a:cxn>
                <a:cxn ang="0">
                  <a:pos x="180" y="0"/>
                </a:cxn>
                <a:cxn ang="0">
                  <a:pos x="61" y="52"/>
                </a:cxn>
                <a:cxn ang="0">
                  <a:pos x="106" y="93"/>
                </a:cxn>
                <a:cxn ang="0">
                  <a:pos x="137" y="130"/>
                </a:cxn>
                <a:cxn ang="0">
                  <a:pos x="159" y="159"/>
                </a:cxn>
                <a:cxn ang="0">
                  <a:pos x="176" y="196"/>
                </a:cxn>
                <a:cxn ang="0">
                  <a:pos x="176" y="246"/>
                </a:cxn>
                <a:cxn ang="0">
                  <a:pos x="145" y="279"/>
                </a:cxn>
                <a:cxn ang="0">
                  <a:pos x="105" y="309"/>
                </a:cxn>
                <a:cxn ang="0">
                  <a:pos x="50" y="342"/>
                </a:cxn>
                <a:cxn ang="0">
                  <a:pos x="0" y="369"/>
                </a:cxn>
                <a:cxn ang="0">
                  <a:pos x="92" y="421"/>
                </a:cxn>
              </a:cxnLst>
              <a:rect l="0" t="0" r="r" b="b"/>
              <a:pathLst>
                <a:path w="318" h="422">
                  <a:moveTo>
                    <a:pt x="92" y="421"/>
                  </a:moveTo>
                  <a:lnTo>
                    <a:pt x="163" y="399"/>
                  </a:lnTo>
                  <a:lnTo>
                    <a:pt x="218" y="357"/>
                  </a:lnTo>
                  <a:lnTo>
                    <a:pt x="263" y="316"/>
                  </a:lnTo>
                  <a:lnTo>
                    <a:pt x="300" y="265"/>
                  </a:lnTo>
                  <a:lnTo>
                    <a:pt x="317" y="203"/>
                  </a:lnTo>
                  <a:lnTo>
                    <a:pt x="316" y="139"/>
                  </a:lnTo>
                  <a:lnTo>
                    <a:pt x="299" y="95"/>
                  </a:lnTo>
                  <a:lnTo>
                    <a:pt x="276" y="64"/>
                  </a:lnTo>
                  <a:lnTo>
                    <a:pt x="241" y="36"/>
                  </a:lnTo>
                  <a:lnTo>
                    <a:pt x="218" y="14"/>
                  </a:lnTo>
                  <a:lnTo>
                    <a:pt x="180" y="0"/>
                  </a:lnTo>
                  <a:lnTo>
                    <a:pt x="61" y="52"/>
                  </a:lnTo>
                  <a:lnTo>
                    <a:pt x="106" y="93"/>
                  </a:lnTo>
                  <a:lnTo>
                    <a:pt x="137" y="130"/>
                  </a:lnTo>
                  <a:lnTo>
                    <a:pt x="159" y="159"/>
                  </a:lnTo>
                  <a:lnTo>
                    <a:pt x="176" y="196"/>
                  </a:lnTo>
                  <a:lnTo>
                    <a:pt x="176" y="246"/>
                  </a:lnTo>
                  <a:lnTo>
                    <a:pt x="145" y="279"/>
                  </a:lnTo>
                  <a:lnTo>
                    <a:pt x="105" y="309"/>
                  </a:lnTo>
                  <a:lnTo>
                    <a:pt x="50" y="342"/>
                  </a:lnTo>
                  <a:lnTo>
                    <a:pt x="0" y="369"/>
                  </a:lnTo>
                  <a:lnTo>
                    <a:pt x="92" y="421"/>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6" name="Freeform 12"/>
            <p:cNvSpPr/>
            <p:nvPr/>
          </p:nvSpPr>
          <p:spPr bwMode="auto">
            <a:xfrm>
              <a:off x="2308" y="1190"/>
              <a:ext cx="1404" cy="1153"/>
            </a:xfrm>
            <a:custGeom>
              <a:avLst/>
              <a:gdLst/>
              <a:ahLst/>
              <a:cxnLst>
                <a:cxn ang="0">
                  <a:pos x="466" y="1084"/>
                </a:cxn>
                <a:cxn ang="0">
                  <a:pos x="370" y="1066"/>
                </a:cxn>
                <a:cxn ang="0">
                  <a:pos x="299" y="1035"/>
                </a:cxn>
                <a:cxn ang="0">
                  <a:pos x="257" y="1002"/>
                </a:cxn>
                <a:cxn ang="0">
                  <a:pos x="220" y="956"/>
                </a:cxn>
                <a:cxn ang="0">
                  <a:pos x="209" y="914"/>
                </a:cxn>
                <a:cxn ang="0">
                  <a:pos x="215" y="873"/>
                </a:cxn>
                <a:cxn ang="0">
                  <a:pos x="231" y="836"/>
                </a:cxn>
                <a:cxn ang="0">
                  <a:pos x="273" y="798"/>
                </a:cxn>
                <a:cxn ang="0">
                  <a:pos x="330" y="774"/>
                </a:cxn>
                <a:cxn ang="0">
                  <a:pos x="400" y="748"/>
                </a:cxn>
                <a:cxn ang="0">
                  <a:pos x="1110" y="499"/>
                </a:cxn>
                <a:cxn ang="0">
                  <a:pos x="1207" y="451"/>
                </a:cxn>
                <a:cxn ang="0">
                  <a:pos x="1289" y="398"/>
                </a:cxn>
                <a:cxn ang="0">
                  <a:pos x="1344" y="356"/>
                </a:cxn>
                <a:cxn ang="0">
                  <a:pos x="1381" y="310"/>
                </a:cxn>
                <a:cxn ang="0">
                  <a:pos x="1403" y="249"/>
                </a:cxn>
                <a:cxn ang="0">
                  <a:pos x="1401" y="185"/>
                </a:cxn>
                <a:cxn ang="0">
                  <a:pos x="1386" y="136"/>
                </a:cxn>
                <a:cxn ang="0">
                  <a:pos x="1370" y="90"/>
                </a:cxn>
                <a:cxn ang="0">
                  <a:pos x="1335" y="55"/>
                </a:cxn>
                <a:cxn ang="0">
                  <a:pos x="1280" y="18"/>
                </a:cxn>
                <a:cxn ang="0">
                  <a:pos x="1214" y="0"/>
                </a:cxn>
                <a:cxn ang="0">
                  <a:pos x="1172" y="4"/>
                </a:cxn>
                <a:cxn ang="0">
                  <a:pos x="1111" y="7"/>
                </a:cxn>
                <a:cxn ang="0">
                  <a:pos x="1053" y="20"/>
                </a:cxn>
                <a:cxn ang="0">
                  <a:pos x="989" y="46"/>
                </a:cxn>
                <a:cxn ang="0">
                  <a:pos x="939" y="79"/>
                </a:cxn>
                <a:cxn ang="0">
                  <a:pos x="899" y="106"/>
                </a:cxn>
                <a:cxn ang="0">
                  <a:pos x="878" y="149"/>
                </a:cxn>
                <a:cxn ang="0">
                  <a:pos x="897" y="187"/>
                </a:cxn>
                <a:cxn ang="0">
                  <a:pos x="939" y="183"/>
                </a:cxn>
                <a:cxn ang="0">
                  <a:pos x="987" y="171"/>
                </a:cxn>
                <a:cxn ang="0">
                  <a:pos x="1033" y="158"/>
                </a:cxn>
                <a:cxn ang="0">
                  <a:pos x="1069" y="150"/>
                </a:cxn>
                <a:cxn ang="0">
                  <a:pos x="1111" y="150"/>
                </a:cxn>
                <a:cxn ang="0">
                  <a:pos x="1154" y="163"/>
                </a:cxn>
                <a:cxn ang="0">
                  <a:pos x="1183" y="204"/>
                </a:cxn>
                <a:cxn ang="0">
                  <a:pos x="1179" y="248"/>
                </a:cxn>
                <a:cxn ang="0">
                  <a:pos x="1157" y="286"/>
                </a:cxn>
                <a:cxn ang="0">
                  <a:pos x="1121" y="323"/>
                </a:cxn>
                <a:cxn ang="0">
                  <a:pos x="1047" y="361"/>
                </a:cxn>
                <a:cxn ang="0">
                  <a:pos x="908" y="415"/>
                </a:cxn>
                <a:cxn ang="0">
                  <a:pos x="194" y="675"/>
                </a:cxn>
                <a:cxn ang="0">
                  <a:pos x="123" y="715"/>
                </a:cxn>
                <a:cxn ang="0">
                  <a:pos x="68" y="763"/>
                </a:cxn>
                <a:cxn ang="0">
                  <a:pos x="29" y="809"/>
                </a:cxn>
                <a:cxn ang="0">
                  <a:pos x="6" y="858"/>
                </a:cxn>
                <a:cxn ang="0">
                  <a:pos x="0" y="912"/>
                </a:cxn>
                <a:cxn ang="0">
                  <a:pos x="8" y="952"/>
                </a:cxn>
                <a:cxn ang="0">
                  <a:pos x="22" y="992"/>
                </a:cxn>
                <a:cxn ang="0">
                  <a:pos x="59" y="1036"/>
                </a:cxn>
                <a:cxn ang="0">
                  <a:pos x="127" y="1095"/>
                </a:cxn>
                <a:cxn ang="0">
                  <a:pos x="198" y="1135"/>
                </a:cxn>
                <a:cxn ang="0">
                  <a:pos x="273" y="1152"/>
                </a:cxn>
                <a:cxn ang="0">
                  <a:pos x="466" y="1084"/>
                </a:cxn>
              </a:cxnLst>
              <a:rect l="0" t="0" r="r" b="b"/>
              <a:pathLst>
                <a:path w="1404" h="1153">
                  <a:moveTo>
                    <a:pt x="466" y="1084"/>
                  </a:moveTo>
                  <a:lnTo>
                    <a:pt x="370" y="1066"/>
                  </a:lnTo>
                  <a:lnTo>
                    <a:pt x="299" y="1035"/>
                  </a:lnTo>
                  <a:lnTo>
                    <a:pt x="257" y="1002"/>
                  </a:lnTo>
                  <a:lnTo>
                    <a:pt x="220" y="956"/>
                  </a:lnTo>
                  <a:lnTo>
                    <a:pt x="209" y="914"/>
                  </a:lnTo>
                  <a:lnTo>
                    <a:pt x="215" y="873"/>
                  </a:lnTo>
                  <a:lnTo>
                    <a:pt x="231" y="836"/>
                  </a:lnTo>
                  <a:lnTo>
                    <a:pt x="273" y="798"/>
                  </a:lnTo>
                  <a:lnTo>
                    <a:pt x="330" y="774"/>
                  </a:lnTo>
                  <a:lnTo>
                    <a:pt x="400" y="748"/>
                  </a:lnTo>
                  <a:lnTo>
                    <a:pt x="1110" y="499"/>
                  </a:lnTo>
                  <a:lnTo>
                    <a:pt x="1207" y="451"/>
                  </a:lnTo>
                  <a:lnTo>
                    <a:pt x="1289" y="398"/>
                  </a:lnTo>
                  <a:lnTo>
                    <a:pt x="1344" y="356"/>
                  </a:lnTo>
                  <a:lnTo>
                    <a:pt x="1381" y="310"/>
                  </a:lnTo>
                  <a:lnTo>
                    <a:pt x="1403" y="249"/>
                  </a:lnTo>
                  <a:lnTo>
                    <a:pt x="1401" y="185"/>
                  </a:lnTo>
                  <a:lnTo>
                    <a:pt x="1386" y="136"/>
                  </a:lnTo>
                  <a:lnTo>
                    <a:pt x="1370" y="90"/>
                  </a:lnTo>
                  <a:lnTo>
                    <a:pt x="1335" y="55"/>
                  </a:lnTo>
                  <a:lnTo>
                    <a:pt x="1280" y="18"/>
                  </a:lnTo>
                  <a:lnTo>
                    <a:pt x="1214" y="0"/>
                  </a:lnTo>
                  <a:lnTo>
                    <a:pt x="1172" y="4"/>
                  </a:lnTo>
                  <a:lnTo>
                    <a:pt x="1111" y="7"/>
                  </a:lnTo>
                  <a:lnTo>
                    <a:pt x="1053" y="20"/>
                  </a:lnTo>
                  <a:lnTo>
                    <a:pt x="989" y="46"/>
                  </a:lnTo>
                  <a:lnTo>
                    <a:pt x="939" y="79"/>
                  </a:lnTo>
                  <a:lnTo>
                    <a:pt x="899" y="106"/>
                  </a:lnTo>
                  <a:lnTo>
                    <a:pt x="878" y="149"/>
                  </a:lnTo>
                  <a:lnTo>
                    <a:pt x="897" y="187"/>
                  </a:lnTo>
                  <a:lnTo>
                    <a:pt x="939" y="183"/>
                  </a:lnTo>
                  <a:lnTo>
                    <a:pt x="987" y="171"/>
                  </a:lnTo>
                  <a:lnTo>
                    <a:pt x="1033" y="158"/>
                  </a:lnTo>
                  <a:lnTo>
                    <a:pt x="1069" y="150"/>
                  </a:lnTo>
                  <a:lnTo>
                    <a:pt x="1111" y="150"/>
                  </a:lnTo>
                  <a:lnTo>
                    <a:pt x="1154" y="163"/>
                  </a:lnTo>
                  <a:lnTo>
                    <a:pt x="1183" y="204"/>
                  </a:lnTo>
                  <a:lnTo>
                    <a:pt x="1179" y="248"/>
                  </a:lnTo>
                  <a:lnTo>
                    <a:pt x="1157" y="286"/>
                  </a:lnTo>
                  <a:lnTo>
                    <a:pt x="1121" y="323"/>
                  </a:lnTo>
                  <a:lnTo>
                    <a:pt x="1047" y="361"/>
                  </a:lnTo>
                  <a:lnTo>
                    <a:pt x="908" y="415"/>
                  </a:lnTo>
                  <a:lnTo>
                    <a:pt x="194" y="675"/>
                  </a:lnTo>
                  <a:lnTo>
                    <a:pt x="123" y="715"/>
                  </a:lnTo>
                  <a:lnTo>
                    <a:pt x="68" y="763"/>
                  </a:lnTo>
                  <a:lnTo>
                    <a:pt x="29" y="809"/>
                  </a:lnTo>
                  <a:lnTo>
                    <a:pt x="6" y="858"/>
                  </a:lnTo>
                  <a:lnTo>
                    <a:pt x="0" y="912"/>
                  </a:lnTo>
                  <a:lnTo>
                    <a:pt x="8" y="952"/>
                  </a:lnTo>
                  <a:lnTo>
                    <a:pt x="22" y="992"/>
                  </a:lnTo>
                  <a:lnTo>
                    <a:pt x="59" y="1036"/>
                  </a:lnTo>
                  <a:lnTo>
                    <a:pt x="127" y="1095"/>
                  </a:lnTo>
                  <a:lnTo>
                    <a:pt x="198" y="1135"/>
                  </a:lnTo>
                  <a:lnTo>
                    <a:pt x="273" y="1152"/>
                  </a:lnTo>
                  <a:lnTo>
                    <a:pt x="466" y="1084"/>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7" name="Freeform 13"/>
            <p:cNvSpPr/>
            <p:nvPr/>
          </p:nvSpPr>
          <p:spPr bwMode="auto">
            <a:xfrm>
              <a:off x="2711" y="3280"/>
              <a:ext cx="368" cy="422"/>
            </a:xfrm>
            <a:custGeom>
              <a:avLst/>
              <a:gdLst/>
              <a:ahLst/>
              <a:cxnLst>
                <a:cxn ang="0">
                  <a:pos x="367" y="421"/>
                </a:cxn>
                <a:cxn ang="0">
                  <a:pos x="171" y="340"/>
                </a:cxn>
                <a:cxn ang="0">
                  <a:pos x="117" y="304"/>
                </a:cxn>
                <a:cxn ang="0">
                  <a:pos x="73" y="265"/>
                </a:cxn>
                <a:cxn ang="0">
                  <a:pos x="31" y="219"/>
                </a:cxn>
                <a:cxn ang="0">
                  <a:pos x="9" y="179"/>
                </a:cxn>
                <a:cxn ang="0">
                  <a:pos x="0" y="137"/>
                </a:cxn>
                <a:cxn ang="0">
                  <a:pos x="2" y="95"/>
                </a:cxn>
                <a:cxn ang="0">
                  <a:pos x="19" y="51"/>
                </a:cxn>
                <a:cxn ang="0">
                  <a:pos x="44" y="0"/>
                </a:cxn>
                <a:cxn ang="0">
                  <a:pos x="120" y="52"/>
                </a:cxn>
                <a:cxn ang="0">
                  <a:pos x="95" y="98"/>
                </a:cxn>
                <a:cxn ang="0">
                  <a:pos x="95" y="143"/>
                </a:cxn>
                <a:cxn ang="0">
                  <a:pos x="122" y="191"/>
                </a:cxn>
                <a:cxn ang="0">
                  <a:pos x="162" y="235"/>
                </a:cxn>
                <a:cxn ang="0">
                  <a:pos x="223" y="284"/>
                </a:cxn>
                <a:cxn ang="0">
                  <a:pos x="290" y="317"/>
                </a:cxn>
                <a:cxn ang="0">
                  <a:pos x="332" y="351"/>
                </a:cxn>
                <a:cxn ang="0">
                  <a:pos x="351" y="378"/>
                </a:cxn>
                <a:cxn ang="0">
                  <a:pos x="367" y="421"/>
                </a:cxn>
              </a:cxnLst>
              <a:rect l="0" t="0" r="r" b="b"/>
              <a:pathLst>
                <a:path w="368" h="422">
                  <a:moveTo>
                    <a:pt x="367" y="421"/>
                  </a:moveTo>
                  <a:lnTo>
                    <a:pt x="171" y="340"/>
                  </a:lnTo>
                  <a:lnTo>
                    <a:pt x="117" y="304"/>
                  </a:lnTo>
                  <a:lnTo>
                    <a:pt x="73" y="265"/>
                  </a:lnTo>
                  <a:lnTo>
                    <a:pt x="31" y="219"/>
                  </a:lnTo>
                  <a:lnTo>
                    <a:pt x="9" y="179"/>
                  </a:lnTo>
                  <a:lnTo>
                    <a:pt x="0" y="137"/>
                  </a:lnTo>
                  <a:lnTo>
                    <a:pt x="2" y="95"/>
                  </a:lnTo>
                  <a:lnTo>
                    <a:pt x="19" y="51"/>
                  </a:lnTo>
                  <a:lnTo>
                    <a:pt x="44" y="0"/>
                  </a:lnTo>
                  <a:lnTo>
                    <a:pt x="120" y="52"/>
                  </a:lnTo>
                  <a:lnTo>
                    <a:pt x="95" y="98"/>
                  </a:lnTo>
                  <a:lnTo>
                    <a:pt x="95" y="143"/>
                  </a:lnTo>
                  <a:lnTo>
                    <a:pt x="122" y="191"/>
                  </a:lnTo>
                  <a:lnTo>
                    <a:pt x="162" y="235"/>
                  </a:lnTo>
                  <a:lnTo>
                    <a:pt x="223" y="284"/>
                  </a:lnTo>
                  <a:lnTo>
                    <a:pt x="290" y="317"/>
                  </a:lnTo>
                  <a:lnTo>
                    <a:pt x="332" y="351"/>
                  </a:lnTo>
                  <a:lnTo>
                    <a:pt x="351" y="378"/>
                  </a:lnTo>
                  <a:lnTo>
                    <a:pt x="367" y="421"/>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8" name="Freeform 14"/>
            <p:cNvSpPr/>
            <p:nvPr/>
          </p:nvSpPr>
          <p:spPr bwMode="auto">
            <a:xfrm>
              <a:off x="2432" y="1792"/>
              <a:ext cx="989" cy="1439"/>
            </a:xfrm>
            <a:custGeom>
              <a:avLst/>
              <a:gdLst/>
              <a:ahLst/>
              <a:cxnLst>
                <a:cxn ang="0">
                  <a:pos x="525" y="1438"/>
                </a:cxn>
                <a:cxn ang="0">
                  <a:pos x="582" y="1409"/>
                </a:cxn>
                <a:cxn ang="0">
                  <a:pos x="647" y="1355"/>
                </a:cxn>
                <a:cxn ang="0">
                  <a:pos x="670" y="1304"/>
                </a:cxn>
                <a:cxn ang="0">
                  <a:pos x="686" y="1255"/>
                </a:cxn>
                <a:cxn ang="0">
                  <a:pos x="677" y="1198"/>
                </a:cxn>
                <a:cxn ang="0">
                  <a:pos x="637" y="1125"/>
                </a:cxn>
                <a:cxn ang="0">
                  <a:pos x="609" y="1092"/>
                </a:cxn>
                <a:cxn ang="0">
                  <a:pos x="569" y="1063"/>
                </a:cxn>
                <a:cxn ang="0">
                  <a:pos x="259" y="905"/>
                </a:cxn>
                <a:cxn ang="0">
                  <a:pos x="201" y="863"/>
                </a:cxn>
                <a:cxn ang="0">
                  <a:pos x="177" y="843"/>
                </a:cxn>
                <a:cxn ang="0">
                  <a:pos x="160" y="800"/>
                </a:cxn>
                <a:cxn ang="0">
                  <a:pos x="171" y="766"/>
                </a:cxn>
                <a:cxn ang="0">
                  <a:pos x="215" y="738"/>
                </a:cxn>
                <a:cxn ang="0">
                  <a:pos x="294" y="709"/>
                </a:cxn>
                <a:cxn ang="0">
                  <a:pos x="780" y="521"/>
                </a:cxn>
                <a:cxn ang="0">
                  <a:pos x="856" y="471"/>
                </a:cxn>
                <a:cxn ang="0">
                  <a:pos x="918" y="417"/>
                </a:cxn>
                <a:cxn ang="0">
                  <a:pos x="953" y="379"/>
                </a:cxn>
                <a:cxn ang="0">
                  <a:pos x="984" y="334"/>
                </a:cxn>
                <a:cxn ang="0">
                  <a:pos x="988" y="274"/>
                </a:cxn>
                <a:cxn ang="0">
                  <a:pos x="972" y="214"/>
                </a:cxn>
                <a:cxn ang="0">
                  <a:pos x="953" y="167"/>
                </a:cxn>
                <a:cxn ang="0">
                  <a:pos x="920" y="126"/>
                </a:cxn>
                <a:cxn ang="0">
                  <a:pos x="875" y="85"/>
                </a:cxn>
                <a:cxn ang="0">
                  <a:pos x="828" y="50"/>
                </a:cxn>
                <a:cxn ang="0">
                  <a:pos x="803" y="29"/>
                </a:cxn>
                <a:cxn ang="0">
                  <a:pos x="756" y="0"/>
                </a:cxn>
                <a:cxn ang="0">
                  <a:pos x="588" y="61"/>
                </a:cxn>
                <a:cxn ang="0">
                  <a:pos x="649" y="104"/>
                </a:cxn>
                <a:cxn ang="0">
                  <a:pos x="694" y="145"/>
                </a:cxn>
                <a:cxn ang="0">
                  <a:pos x="739" y="182"/>
                </a:cxn>
                <a:cxn ang="0">
                  <a:pos x="780" y="223"/>
                </a:cxn>
                <a:cxn ang="0">
                  <a:pos x="803" y="272"/>
                </a:cxn>
                <a:cxn ang="0">
                  <a:pos x="787" y="323"/>
                </a:cxn>
                <a:cxn ang="0">
                  <a:pos x="729" y="369"/>
                </a:cxn>
                <a:cxn ang="0">
                  <a:pos x="639" y="413"/>
                </a:cxn>
                <a:cxn ang="0">
                  <a:pos x="212" y="589"/>
                </a:cxn>
                <a:cxn ang="0">
                  <a:pos x="160" y="608"/>
                </a:cxn>
                <a:cxn ang="0">
                  <a:pos x="88" y="653"/>
                </a:cxn>
                <a:cxn ang="0">
                  <a:pos x="43" y="698"/>
                </a:cxn>
                <a:cxn ang="0">
                  <a:pos x="9" y="755"/>
                </a:cxn>
                <a:cxn ang="0">
                  <a:pos x="0" y="820"/>
                </a:cxn>
                <a:cxn ang="0">
                  <a:pos x="10" y="872"/>
                </a:cxn>
                <a:cxn ang="0">
                  <a:pos x="40" y="914"/>
                </a:cxn>
                <a:cxn ang="0">
                  <a:pos x="84" y="949"/>
                </a:cxn>
                <a:cxn ang="0">
                  <a:pos x="159" y="999"/>
                </a:cxn>
                <a:cxn ang="0">
                  <a:pos x="487" y="1164"/>
                </a:cxn>
                <a:cxn ang="0">
                  <a:pos x="530" y="1197"/>
                </a:cxn>
                <a:cxn ang="0">
                  <a:pos x="569" y="1236"/>
                </a:cxn>
                <a:cxn ang="0">
                  <a:pos x="557" y="1292"/>
                </a:cxn>
                <a:cxn ang="0">
                  <a:pos x="502" y="1354"/>
                </a:cxn>
                <a:cxn ang="0">
                  <a:pos x="434" y="1394"/>
                </a:cxn>
                <a:cxn ang="0">
                  <a:pos x="525" y="1438"/>
                </a:cxn>
              </a:cxnLst>
              <a:rect l="0" t="0" r="r" b="b"/>
              <a:pathLst>
                <a:path w="989" h="1439">
                  <a:moveTo>
                    <a:pt x="525" y="1438"/>
                  </a:moveTo>
                  <a:lnTo>
                    <a:pt x="582" y="1409"/>
                  </a:lnTo>
                  <a:lnTo>
                    <a:pt x="647" y="1355"/>
                  </a:lnTo>
                  <a:lnTo>
                    <a:pt x="670" y="1304"/>
                  </a:lnTo>
                  <a:lnTo>
                    <a:pt x="686" y="1255"/>
                  </a:lnTo>
                  <a:lnTo>
                    <a:pt x="677" y="1198"/>
                  </a:lnTo>
                  <a:lnTo>
                    <a:pt x="637" y="1125"/>
                  </a:lnTo>
                  <a:lnTo>
                    <a:pt x="609" y="1092"/>
                  </a:lnTo>
                  <a:lnTo>
                    <a:pt x="569" y="1063"/>
                  </a:lnTo>
                  <a:lnTo>
                    <a:pt x="259" y="905"/>
                  </a:lnTo>
                  <a:lnTo>
                    <a:pt x="201" y="863"/>
                  </a:lnTo>
                  <a:lnTo>
                    <a:pt x="177" y="843"/>
                  </a:lnTo>
                  <a:lnTo>
                    <a:pt x="160" y="800"/>
                  </a:lnTo>
                  <a:lnTo>
                    <a:pt x="171" y="766"/>
                  </a:lnTo>
                  <a:lnTo>
                    <a:pt x="215" y="738"/>
                  </a:lnTo>
                  <a:lnTo>
                    <a:pt x="294" y="709"/>
                  </a:lnTo>
                  <a:lnTo>
                    <a:pt x="780" y="521"/>
                  </a:lnTo>
                  <a:lnTo>
                    <a:pt x="856" y="471"/>
                  </a:lnTo>
                  <a:lnTo>
                    <a:pt x="918" y="417"/>
                  </a:lnTo>
                  <a:lnTo>
                    <a:pt x="953" y="379"/>
                  </a:lnTo>
                  <a:lnTo>
                    <a:pt x="984" y="334"/>
                  </a:lnTo>
                  <a:lnTo>
                    <a:pt x="988" y="274"/>
                  </a:lnTo>
                  <a:lnTo>
                    <a:pt x="972" y="214"/>
                  </a:lnTo>
                  <a:lnTo>
                    <a:pt x="953" y="167"/>
                  </a:lnTo>
                  <a:lnTo>
                    <a:pt x="920" y="126"/>
                  </a:lnTo>
                  <a:lnTo>
                    <a:pt x="875" y="85"/>
                  </a:lnTo>
                  <a:lnTo>
                    <a:pt x="828" y="50"/>
                  </a:lnTo>
                  <a:lnTo>
                    <a:pt x="803" y="29"/>
                  </a:lnTo>
                  <a:lnTo>
                    <a:pt x="756" y="0"/>
                  </a:lnTo>
                  <a:lnTo>
                    <a:pt x="588" y="61"/>
                  </a:lnTo>
                  <a:lnTo>
                    <a:pt x="649" y="104"/>
                  </a:lnTo>
                  <a:lnTo>
                    <a:pt x="694" y="145"/>
                  </a:lnTo>
                  <a:lnTo>
                    <a:pt x="739" y="182"/>
                  </a:lnTo>
                  <a:lnTo>
                    <a:pt x="780" y="223"/>
                  </a:lnTo>
                  <a:lnTo>
                    <a:pt x="803" y="272"/>
                  </a:lnTo>
                  <a:lnTo>
                    <a:pt x="787" y="323"/>
                  </a:lnTo>
                  <a:lnTo>
                    <a:pt x="729" y="369"/>
                  </a:lnTo>
                  <a:lnTo>
                    <a:pt x="639" y="413"/>
                  </a:lnTo>
                  <a:lnTo>
                    <a:pt x="212" y="589"/>
                  </a:lnTo>
                  <a:lnTo>
                    <a:pt x="160" y="608"/>
                  </a:lnTo>
                  <a:lnTo>
                    <a:pt x="88" y="653"/>
                  </a:lnTo>
                  <a:lnTo>
                    <a:pt x="43" y="698"/>
                  </a:lnTo>
                  <a:lnTo>
                    <a:pt x="9" y="755"/>
                  </a:lnTo>
                  <a:lnTo>
                    <a:pt x="0" y="820"/>
                  </a:lnTo>
                  <a:lnTo>
                    <a:pt x="10" y="872"/>
                  </a:lnTo>
                  <a:lnTo>
                    <a:pt x="40" y="914"/>
                  </a:lnTo>
                  <a:lnTo>
                    <a:pt x="84" y="949"/>
                  </a:lnTo>
                  <a:lnTo>
                    <a:pt x="159" y="999"/>
                  </a:lnTo>
                  <a:lnTo>
                    <a:pt x="487" y="1164"/>
                  </a:lnTo>
                  <a:lnTo>
                    <a:pt x="530" y="1197"/>
                  </a:lnTo>
                  <a:lnTo>
                    <a:pt x="569" y="1236"/>
                  </a:lnTo>
                  <a:lnTo>
                    <a:pt x="557" y="1292"/>
                  </a:lnTo>
                  <a:lnTo>
                    <a:pt x="502" y="1354"/>
                  </a:lnTo>
                  <a:lnTo>
                    <a:pt x="434" y="1394"/>
                  </a:lnTo>
                  <a:lnTo>
                    <a:pt x="525" y="1438"/>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39" name="Freeform 15"/>
            <p:cNvSpPr/>
            <p:nvPr/>
          </p:nvSpPr>
          <p:spPr bwMode="auto">
            <a:xfrm>
              <a:off x="2100" y="1162"/>
              <a:ext cx="669" cy="582"/>
            </a:xfrm>
            <a:custGeom>
              <a:avLst/>
              <a:gdLst/>
              <a:ahLst/>
              <a:cxnLst>
                <a:cxn ang="0">
                  <a:pos x="668" y="553"/>
                </a:cxn>
                <a:cxn ang="0">
                  <a:pos x="668" y="450"/>
                </a:cxn>
                <a:cxn ang="0">
                  <a:pos x="562" y="435"/>
                </a:cxn>
                <a:cxn ang="0">
                  <a:pos x="448" y="420"/>
                </a:cxn>
                <a:cxn ang="0">
                  <a:pos x="367" y="400"/>
                </a:cxn>
                <a:cxn ang="0">
                  <a:pos x="314" y="378"/>
                </a:cxn>
                <a:cxn ang="0">
                  <a:pos x="257" y="349"/>
                </a:cxn>
                <a:cxn ang="0">
                  <a:pos x="220" y="314"/>
                </a:cxn>
                <a:cxn ang="0">
                  <a:pos x="193" y="274"/>
                </a:cxn>
                <a:cxn ang="0">
                  <a:pos x="180" y="231"/>
                </a:cxn>
                <a:cxn ang="0">
                  <a:pos x="180" y="189"/>
                </a:cxn>
                <a:cxn ang="0">
                  <a:pos x="193" y="165"/>
                </a:cxn>
                <a:cxn ang="0">
                  <a:pos x="209" y="143"/>
                </a:cxn>
                <a:cxn ang="0">
                  <a:pos x="255" y="127"/>
                </a:cxn>
                <a:cxn ang="0">
                  <a:pos x="297" y="127"/>
                </a:cxn>
                <a:cxn ang="0">
                  <a:pos x="345" y="141"/>
                </a:cxn>
                <a:cxn ang="0">
                  <a:pos x="396" y="156"/>
                </a:cxn>
                <a:cxn ang="0">
                  <a:pos x="448" y="163"/>
                </a:cxn>
                <a:cxn ang="0">
                  <a:pos x="477" y="125"/>
                </a:cxn>
                <a:cxn ang="0">
                  <a:pos x="464" y="86"/>
                </a:cxn>
                <a:cxn ang="0">
                  <a:pos x="415" y="42"/>
                </a:cxn>
                <a:cxn ang="0">
                  <a:pos x="363" y="18"/>
                </a:cxn>
                <a:cxn ang="0">
                  <a:pos x="319" y="7"/>
                </a:cxn>
                <a:cxn ang="0">
                  <a:pos x="273" y="2"/>
                </a:cxn>
                <a:cxn ang="0">
                  <a:pos x="222" y="0"/>
                </a:cxn>
                <a:cxn ang="0">
                  <a:pos x="176" y="4"/>
                </a:cxn>
                <a:cxn ang="0">
                  <a:pos x="136" y="15"/>
                </a:cxn>
                <a:cxn ang="0">
                  <a:pos x="86" y="33"/>
                </a:cxn>
                <a:cxn ang="0">
                  <a:pos x="50" y="66"/>
                </a:cxn>
                <a:cxn ang="0">
                  <a:pos x="22" y="99"/>
                </a:cxn>
                <a:cxn ang="0">
                  <a:pos x="6" y="145"/>
                </a:cxn>
                <a:cxn ang="0">
                  <a:pos x="0" y="189"/>
                </a:cxn>
                <a:cxn ang="0">
                  <a:pos x="9" y="237"/>
                </a:cxn>
                <a:cxn ang="0">
                  <a:pos x="22" y="285"/>
                </a:cxn>
                <a:cxn ang="0">
                  <a:pos x="50" y="330"/>
                </a:cxn>
                <a:cxn ang="0">
                  <a:pos x="81" y="375"/>
                </a:cxn>
                <a:cxn ang="0">
                  <a:pos x="125" y="419"/>
                </a:cxn>
                <a:cxn ang="0">
                  <a:pos x="169" y="457"/>
                </a:cxn>
                <a:cxn ang="0">
                  <a:pos x="217" y="488"/>
                </a:cxn>
                <a:cxn ang="0">
                  <a:pos x="266" y="514"/>
                </a:cxn>
                <a:cxn ang="0">
                  <a:pos x="310" y="534"/>
                </a:cxn>
                <a:cxn ang="0">
                  <a:pos x="369" y="549"/>
                </a:cxn>
                <a:cxn ang="0">
                  <a:pos x="437" y="568"/>
                </a:cxn>
                <a:cxn ang="0">
                  <a:pos x="516" y="581"/>
                </a:cxn>
                <a:cxn ang="0">
                  <a:pos x="595" y="577"/>
                </a:cxn>
                <a:cxn ang="0">
                  <a:pos x="668" y="553"/>
                </a:cxn>
              </a:cxnLst>
              <a:rect l="0" t="0" r="r" b="b"/>
              <a:pathLst>
                <a:path w="669" h="582">
                  <a:moveTo>
                    <a:pt x="668" y="553"/>
                  </a:moveTo>
                  <a:lnTo>
                    <a:pt x="668" y="450"/>
                  </a:lnTo>
                  <a:lnTo>
                    <a:pt x="562" y="435"/>
                  </a:lnTo>
                  <a:lnTo>
                    <a:pt x="448" y="420"/>
                  </a:lnTo>
                  <a:lnTo>
                    <a:pt x="367" y="400"/>
                  </a:lnTo>
                  <a:lnTo>
                    <a:pt x="314" y="378"/>
                  </a:lnTo>
                  <a:lnTo>
                    <a:pt x="257" y="349"/>
                  </a:lnTo>
                  <a:lnTo>
                    <a:pt x="220" y="314"/>
                  </a:lnTo>
                  <a:lnTo>
                    <a:pt x="193" y="274"/>
                  </a:lnTo>
                  <a:lnTo>
                    <a:pt x="180" y="231"/>
                  </a:lnTo>
                  <a:lnTo>
                    <a:pt x="180" y="189"/>
                  </a:lnTo>
                  <a:lnTo>
                    <a:pt x="193" y="165"/>
                  </a:lnTo>
                  <a:lnTo>
                    <a:pt x="209" y="143"/>
                  </a:lnTo>
                  <a:lnTo>
                    <a:pt x="255" y="127"/>
                  </a:lnTo>
                  <a:lnTo>
                    <a:pt x="297" y="127"/>
                  </a:lnTo>
                  <a:lnTo>
                    <a:pt x="345" y="141"/>
                  </a:lnTo>
                  <a:lnTo>
                    <a:pt x="396" y="156"/>
                  </a:lnTo>
                  <a:lnTo>
                    <a:pt x="448" y="163"/>
                  </a:lnTo>
                  <a:lnTo>
                    <a:pt x="477" y="125"/>
                  </a:lnTo>
                  <a:lnTo>
                    <a:pt x="464" y="86"/>
                  </a:lnTo>
                  <a:lnTo>
                    <a:pt x="415" y="42"/>
                  </a:lnTo>
                  <a:lnTo>
                    <a:pt x="363" y="18"/>
                  </a:lnTo>
                  <a:lnTo>
                    <a:pt x="319" y="7"/>
                  </a:lnTo>
                  <a:lnTo>
                    <a:pt x="273" y="2"/>
                  </a:lnTo>
                  <a:lnTo>
                    <a:pt x="222" y="0"/>
                  </a:lnTo>
                  <a:lnTo>
                    <a:pt x="176" y="4"/>
                  </a:lnTo>
                  <a:lnTo>
                    <a:pt x="136" y="15"/>
                  </a:lnTo>
                  <a:lnTo>
                    <a:pt x="86" y="33"/>
                  </a:lnTo>
                  <a:lnTo>
                    <a:pt x="50" y="66"/>
                  </a:lnTo>
                  <a:lnTo>
                    <a:pt x="22" y="99"/>
                  </a:lnTo>
                  <a:lnTo>
                    <a:pt x="6" y="145"/>
                  </a:lnTo>
                  <a:lnTo>
                    <a:pt x="0" y="189"/>
                  </a:lnTo>
                  <a:lnTo>
                    <a:pt x="9" y="237"/>
                  </a:lnTo>
                  <a:lnTo>
                    <a:pt x="22" y="285"/>
                  </a:lnTo>
                  <a:lnTo>
                    <a:pt x="50" y="330"/>
                  </a:lnTo>
                  <a:lnTo>
                    <a:pt x="81" y="375"/>
                  </a:lnTo>
                  <a:lnTo>
                    <a:pt x="125" y="419"/>
                  </a:lnTo>
                  <a:lnTo>
                    <a:pt x="169" y="457"/>
                  </a:lnTo>
                  <a:lnTo>
                    <a:pt x="217" y="488"/>
                  </a:lnTo>
                  <a:lnTo>
                    <a:pt x="266" y="514"/>
                  </a:lnTo>
                  <a:lnTo>
                    <a:pt x="310" y="534"/>
                  </a:lnTo>
                  <a:lnTo>
                    <a:pt x="369" y="549"/>
                  </a:lnTo>
                  <a:lnTo>
                    <a:pt x="437" y="568"/>
                  </a:lnTo>
                  <a:lnTo>
                    <a:pt x="516" y="581"/>
                  </a:lnTo>
                  <a:lnTo>
                    <a:pt x="595" y="577"/>
                  </a:lnTo>
                  <a:lnTo>
                    <a:pt x="668" y="553"/>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40" name="Freeform 16"/>
            <p:cNvSpPr/>
            <p:nvPr/>
          </p:nvSpPr>
          <p:spPr bwMode="auto">
            <a:xfrm>
              <a:off x="1365" y="583"/>
              <a:ext cx="1413" cy="549"/>
            </a:xfrm>
            <a:custGeom>
              <a:avLst/>
              <a:gdLst/>
              <a:ahLst/>
              <a:cxnLst>
                <a:cxn ang="0">
                  <a:pos x="1412" y="548"/>
                </a:cxn>
                <a:cxn ang="0">
                  <a:pos x="1316" y="537"/>
                </a:cxn>
                <a:cxn ang="0">
                  <a:pos x="1237" y="524"/>
                </a:cxn>
                <a:cxn ang="0">
                  <a:pos x="1179" y="511"/>
                </a:cxn>
                <a:cxn ang="0">
                  <a:pos x="1118" y="499"/>
                </a:cxn>
                <a:cxn ang="0">
                  <a:pos x="1060" y="493"/>
                </a:cxn>
                <a:cxn ang="0">
                  <a:pos x="1000" y="495"/>
                </a:cxn>
                <a:cxn ang="0">
                  <a:pos x="939" y="499"/>
                </a:cxn>
                <a:cxn ang="0">
                  <a:pos x="894" y="482"/>
                </a:cxn>
                <a:cxn ang="0">
                  <a:pos x="962" y="440"/>
                </a:cxn>
                <a:cxn ang="0">
                  <a:pos x="1005" y="411"/>
                </a:cxn>
                <a:cxn ang="0">
                  <a:pos x="1043" y="381"/>
                </a:cxn>
                <a:cxn ang="0">
                  <a:pos x="1069" y="348"/>
                </a:cxn>
                <a:cxn ang="0">
                  <a:pos x="962" y="383"/>
                </a:cxn>
                <a:cxn ang="0">
                  <a:pos x="855" y="418"/>
                </a:cxn>
                <a:cxn ang="0">
                  <a:pos x="783" y="436"/>
                </a:cxn>
                <a:cxn ang="0">
                  <a:pos x="670" y="449"/>
                </a:cxn>
                <a:cxn ang="0">
                  <a:pos x="597" y="449"/>
                </a:cxn>
                <a:cxn ang="0">
                  <a:pos x="531" y="444"/>
                </a:cxn>
                <a:cxn ang="0">
                  <a:pos x="486" y="427"/>
                </a:cxn>
                <a:cxn ang="0">
                  <a:pos x="459" y="407"/>
                </a:cxn>
                <a:cxn ang="0">
                  <a:pos x="527" y="389"/>
                </a:cxn>
                <a:cxn ang="0">
                  <a:pos x="572" y="365"/>
                </a:cxn>
                <a:cxn ang="0">
                  <a:pos x="599" y="339"/>
                </a:cxn>
                <a:cxn ang="0">
                  <a:pos x="634" y="308"/>
                </a:cxn>
                <a:cxn ang="0">
                  <a:pos x="544" y="334"/>
                </a:cxn>
                <a:cxn ang="0">
                  <a:pos x="463" y="348"/>
                </a:cxn>
                <a:cxn ang="0">
                  <a:pos x="378" y="356"/>
                </a:cxn>
                <a:cxn ang="0">
                  <a:pos x="303" y="352"/>
                </a:cxn>
                <a:cxn ang="0">
                  <a:pos x="254" y="334"/>
                </a:cxn>
                <a:cxn ang="0">
                  <a:pos x="233" y="312"/>
                </a:cxn>
                <a:cxn ang="0">
                  <a:pos x="281" y="291"/>
                </a:cxn>
                <a:cxn ang="0">
                  <a:pos x="313" y="269"/>
                </a:cxn>
                <a:cxn ang="0">
                  <a:pos x="341" y="244"/>
                </a:cxn>
                <a:cxn ang="0">
                  <a:pos x="339" y="229"/>
                </a:cxn>
                <a:cxn ang="0">
                  <a:pos x="262" y="246"/>
                </a:cxn>
                <a:cxn ang="0">
                  <a:pos x="179" y="255"/>
                </a:cxn>
                <a:cxn ang="0">
                  <a:pos x="109" y="254"/>
                </a:cxn>
                <a:cxn ang="0">
                  <a:pos x="51" y="244"/>
                </a:cxn>
                <a:cxn ang="0">
                  <a:pos x="19" y="229"/>
                </a:cxn>
                <a:cxn ang="0">
                  <a:pos x="0" y="205"/>
                </a:cxn>
                <a:cxn ang="0">
                  <a:pos x="120" y="187"/>
                </a:cxn>
                <a:cxn ang="0">
                  <a:pos x="309" y="156"/>
                </a:cxn>
                <a:cxn ang="0">
                  <a:pos x="544" y="119"/>
                </a:cxn>
                <a:cxn ang="0">
                  <a:pos x="742" y="71"/>
                </a:cxn>
                <a:cxn ang="0">
                  <a:pos x="926" y="26"/>
                </a:cxn>
                <a:cxn ang="0">
                  <a:pos x="1020" y="9"/>
                </a:cxn>
                <a:cxn ang="0">
                  <a:pos x="1098" y="0"/>
                </a:cxn>
                <a:cxn ang="0">
                  <a:pos x="1165" y="2"/>
                </a:cxn>
                <a:cxn ang="0">
                  <a:pos x="1211" y="7"/>
                </a:cxn>
                <a:cxn ang="0">
                  <a:pos x="1254" y="27"/>
                </a:cxn>
                <a:cxn ang="0">
                  <a:pos x="1288" y="71"/>
                </a:cxn>
                <a:cxn ang="0">
                  <a:pos x="1301" y="117"/>
                </a:cxn>
                <a:cxn ang="0">
                  <a:pos x="1316" y="148"/>
                </a:cxn>
                <a:cxn ang="0">
                  <a:pos x="1344" y="159"/>
                </a:cxn>
                <a:cxn ang="0">
                  <a:pos x="1384" y="156"/>
                </a:cxn>
                <a:cxn ang="0">
                  <a:pos x="1412" y="145"/>
                </a:cxn>
                <a:cxn ang="0">
                  <a:pos x="1412" y="548"/>
                </a:cxn>
              </a:cxnLst>
              <a:rect l="0" t="0" r="r" b="b"/>
              <a:pathLst>
                <a:path w="1413" h="549">
                  <a:moveTo>
                    <a:pt x="1412" y="548"/>
                  </a:moveTo>
                  <a:lnTo>
                    <a:pt x="1316" y="537"/>
                  </a:lnTo>
                  <a:lnTo>
                    <a:pt x="1237" y="524"/>
                  </a:lnTo>
                  <a:lnTo>
                    <a:pt x="1179" y="511"/>
                  </a:lnTo>
                  <a:lnTo>
                    <a:pt x="1118" y="499"/>
                  </a:lnTo>
                  <a:lnTo>
                    <a:pt x="1060" y="493"/>
                  </a:lnTo>
                  <a:lnTo>
                    <a:pt x="1000" y="495"/>
                  </a:lnTo>
                  <a:lnTo>
                    <a:pt x="939" y="499"/>
                  </a:lnTo>
                  <a:lnTo>
                    <a:pt x="894" y="482"/>
                  </a:lnTo>
                  <a:lnTo>
                    <a:pt x="962" y="440"/>
                  </a:lnTo>
                  <a:lnTo>
                    <a:pt x="1005" y="411"/>
                  </a:lnTo>
                  <a:lnTo>
                    <a:pt x="1043" y="381"/>
                  </a:lnTo>
                  <a:lnTo>
                    <a:pt x="1069" y="348"/>
                  </a:lnTo>
                  <a:lnTo>
                    <a:pt x="962" y="383"/>
                  </a:lnTo>
                  <a:lnTo>
                    <a:pt x="855" y="418"/>
                  </a:lnTo>
                  <a:lnTo>
                    <a:pt x="783" y="436"/>
                  </a:lnTo>
                  <a:lnTo>
                    <a:pt x="670" y="449"/>
                  </a:lnTo>
                  <a:lnTo>
                    <a:pt x="597" y="449"/>
                  </a:lnTo>
                  <a:lnTo>
                    <a:pt x="531" y="444"/>
                  </a:lnTo>
                  <a:lnTo>
                    <a:pt x="486" y="427"/>
                  </a:lnTo>
                  <a:lnTo>
                    <a:pt x="459" y="407"/>
                  </a:lnTo>
                  <a:lnTo>
                    <a:pt x="527" y="389"/>
                  </a:lnTo>
                  <a:lnTo>
                    <a:pt x="572" y="365"/>
                  </a:lnTo>
                  <a:lnTo>
                    <a:pt x="599" y="339"/>
                  </a:lnTo>
                  <a:lnTo>
                    <a:pt x="634" y="308"/>
                  </a:lnTo>
                  <a:lnTo>
                    <a:pt x="544" y="334"/>
                  </a:lnTo>
                  <a:lnTo>
                    <a:pt x="463" y="348"/>
                  </a:lnTo>
                  <a:lnTo>
                    <a:pt x="378" y="356"/>
                  </a:lnTo>
                  <a:lnTo>
                    <a:pt x="303" y="352"/>
                  </a:lnTo>
                  <a:lnTo>
                    <a:pt x="254" y="334"/>
                  </a:lnTo>
                  <a:lnTo>
                    <a:pt x="233" y="312"/>
                  </a:lnTo>
                  <a:lnTo>
                    <a:pt x="281" y="291"/>
                  </a:lnTo>
                  <a:lnTo>
                    <a:pt x="313" y="269"/>
                  </a:lnTo>
                  <a:lnTo>
                    <a:pt x="341" y="244"/>
                  </a:lnTo>
                  <a:lnTo>
                    <a:pt x="339" y="229"/>
                  </a:lnTo>
                  <a:lnTo>
                    <a:pt x="262" y="246"/>
                  </a:lnTo>
                  <a:lnTo>
                    <a:pt x="179" y="255"/>
                  </a:lnTo>
                  <a:lnTo>
                    <a:pt x="109" y="254"/>
                  </a:lnTo>
                  <a:lnTo>
                    <a:pt x="51" y="244"/>
                  </a:lnTo>
                  <a:lnTo>
                    <a:pt x="19" y="229"/>
                  </a:lnTo>
                  <a:lnTo>
                    <a:pt x="0" y="205"/>
                  </a:lnTo>
                  <a:lnTo>
                    <a:pt x="120" y="187"/>
                  </a:lnTo>
                  <a:lnTo>
                    <a:pt x="309" y="156"/>
                  </a:lnTo>
                  <a:lnTo>
                    <a:pt x="544" y="119"/>
                  </a:lnTo>
                  <a:lnTo>
                    <a:pt x="742" y="71"/>
                  </a:lnTo>
                  <a:lnTo>
                    <a:pt x="926" y="26"/>
                  </a:lnTo>
                  <a:lnTo>
                    <a:pt x="1020" y="9"/>
                  </a:lnTo>
                  <a:lnTo>
                    <a:pt x="1098" y="0"/>
                  </a:lnTo>
                  <a:lnTo>
                    <a:pt x="1165" y="2"/>
                  </a:lnTo>
                  <a:lnTo>
                    <a:pt x="1211" y="7"/>
                  </a:lnTo>
                  <a:lnTo>
                    <a:pt x="1254" y="27"/>
                  </a:lnTo>
                  <a:lnTo>
                    <a:pt x="1288" y="71"/>
                  </a:lnTo>
                  <a:lnTo>
                    <a:pt x="1301" y="117"/>
                  </a:lnTo>
                  <a:lnTo>
                    <a:pt x="1316" y="148"/>
                  </a:lnTo>
                  <a:lnTo>
                    <a:pt x="1344" y="159"/>
                  </a:lnTo>
                  <a:lnTo>
                    <a:pt x="1384" y="156"/>
                  </a:lnTo>
                  <a:lnTo>
                    <a:pt x="1412" y="145"/>
                  </a:lnTo>
                  <a:lnTo>
                    <a:pt x="1412" y="548"/>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sp>
          <p:nvSpPr>
            <p:cNvPr id="1041" name="Oval 17"/>
            <p:cNvSpPr>
              <a:spLocks noChangeArrowheads="1"/>
            </p:cNvSpPr>
            <p:nvPr/>
          </p:nvSpPr>
          <p:spPr bwMode="auto">
            <a:xfrm>
              <a:off x="2785" y="355"/>
              <a:ext cx="187" cy="198"/>
            </a:xfrm>
            <a:prstGeom prst="ellipse">
              <a:avLst/>
            </a:prstGeom>
            <a:solidFill>
              <a:schemeClr val="bg1"/>
            </a:solidFill>
            <a:ln w="12700">
              <a:noFill/>
              <a:round/>
            </a:ln>
            <a:effectLst/>
          </p:spPr>
          <p:txBody>
            <a:bodyPr wrap="none" anchor="ctr"/>
            <a:lstStyle/>
            <a:p>
              <a:pPr eaLnBrk="0" hangingPunct="0">
                <a:defRPr/>
              </a:pPr>
              <a:endParaRPr kumimoji="1" lang="zh-CN" altLang="en-US">
                <a:ea typeface="宋体" panose="02010600030101010101" pitchFamily="2" charset="-122"/>
              </a:endParaRPr>
            </a:p>
          </p:txBody>
        </p:sp>
        <p:sp>
          <p:nvSpPr>
            <p:cNvPr id="1042" name="Freeform 18"/>
            <p:cNvSpPr/>
            <p:nvPr/>
          </p:nvSpPr>
          <p:spPr bwMode="auto">
            <a:xfrm>
              <a:off x="2976" y="583"/>
              <a:ext cx="1413" cy="549"/>
            </a:xfrm>
            <a:custGeom>
              <a:avLst/>
              <a:gdLst/>
              <a:ahLst/>
              <a:cxnLst>
                <a:cxn ang="0">
                  <a:pos x="0" y="548"/>
                </a:cxn>
                <a:cxn ang="0">
                  <a:pos x="96" y="537"/>
                </a:cxn>
                <a:cxn ang="0">
                  <a:pos x="175" y="524"/>
                </a:cxn>
                <a:cxn ang="0">
                  <a:pos x="233" y="511"/>
                </a:cxn>
                <a:cxn ang="0">
                  <a:pos x="294" y="499"/>
                </a:cxn>
                <a:cxn ang="0">
                  <a:pos x="352" y="493"/>
                </a:cxn>
                <a:cxn ang="0">
                  <a:pos x="412" y="495"/>
                </a:cxn>
                <a:cxn ang="0">
                  <a:pos x="473" y="499"/>
                </a:cxn>
                <a:cxn ang="0">
                  <a:pos x="518" y="482"/>
                </a:cxn>
                <a:cxn ang="0">
                  <a:pos x="450" y="440"/>
                </a:cxn>
                <a:cxn ang="0">
                  <a:pos x="407" y="411"/>
                </a:cxn>
                <a:cxn ang="0">
                  <a:pos x="369" y="381"/>
                </a:cxn>
                <a:cxn ang="0">
                  <a:pos x="343" y="348"/>
                </a:cxn>
                <a:cxn ang="0">
                  <a:pos x="450" y="383"/>
                </a:cxn>
                <a:cxn ang="0">
                  <a:pos x="557" y="418"/>
                </a:cxn>
                <a:cxn ang="0">
                  <a:pos x="629" y="436"/>
                </a:cxn>
                <a:cxn ang="0">
                  <a:pos x="742" y="449"/>
                </a:cxn>
                <a:cxn ang="0">
                  <a:pos x="815" y="449"/>
                </a:cxn>
                <a:cxn ang="0">
                  <a:pos x="881" y="444"/>
                </a:cxn>
                <a:cxn ang="0">
                  <a:pos x="926" y="427"/>
                </a:cxn>
                <a:cxn ang="0">
                  <a:pos x="953" y="407"/>
                </a:cxn>
                <a:cxn ang="0">
                  <a:pos x="885" y="389"/>
                </a:cxn>
                <a:cxn ang="0">
                  <a:pos x="840" y="365"/>
                </a:cxn>
                <a:cxn ang="0">
                  <a:pos x="809" y="339"/>
                </a:cxn>
                <a:cxn ang="0">
                  <a:pos x="778" y="308"/>
                </a:cxn>
                <a:cxn ang="0">
                  <a:pos x="868" y="334"/>
                </a:cxn>
                <a:cxn ang="0">
                  <a:pos x="949" y="348"/>
                </a:cxn>
                <a:cxn ang="0">
                  <a:pos x="1034" y="356"/>
                </a:cxn>
                <a:cxn ang="0">
                  <a:pos x="1109" y="352"/>
                </a:cxn>
                <a:cxn ang="0">
                  <a:pos x="1158" y="334"/>
                </a:cxn>
                <a:cxn ang="0">
                  <a:pos x="1179" y="312"/>
                </a:cxn>
                <a:cxn ang="0">
                  <a:pos x="1131" y="291"/>
                </a:cxn>
                <a:cxn ang="0">
                  <a:pos x="1099" y="269"/>
                </a:cxn>
                <a:cxn ang="0">
                  <a:pos x="1071" y="244"/>
                </a:cxn>
                <a:cxn ang="0">
                  <a:pos x="1073" y="229"/>
                </a:cxn>
                <a:cxn ang="0">
                  <a:pos x="1150" y="246"/>
                </a:cxn>
                <a:cxn ang="0">
                  <a:pos x="1233" y="255"/>
                </a:cxn>
                <a:cxn ang="0">
                  <a:pos x="1311" y="253"/>
                </a:cxn>
                <a:cxn ang="0">
                  <a:pos x="1361" y="244"/>
                </a:cxn>
                <a:cxn ang="0">
                  <a:pos x="1393" y="229"/>
                </a:cxn>
                <a:cxn ang="0">
                  <a:pos x="1412" y="205"/>
                </a:cxn>
                <a:cxn ang="0">
                  <a:pos x="1292" y="187"/>
                </a:cxn>
                <a:cxn ang="0">
                  <a:pos x="1087" y="158"/>
                </a:cxn>
                <a:cxn ang="0">
                  <a:pos x="868" y="119"/>
                </a:cxn>
                <a:cxn ang="0">
                  <a:pos x="670" y="71"/>
                </a:cxn>
                <a:cxn ang="0">
                  <a:pos x="486" y="26"/>
                </a:cxn>
                <a:cxn ang="0">
                  <a:pos x="392" y="9"/>
                </a:cxn>
                <a:cxn ang="0">
                  <a:pos x="314" y="0"/>
                </a:cxn>
                <a:cxn ang="0">
                  <a:pos x="247" y="2"/>
                </a:cxn>
                <a:cxn ang="0">
                  <a:pos x="201" y="7"/>
                </a:cxn>
                <a:cxn ang="0">
                  <a:pos x="158" y="27"/>
                </a:cxn>
                <a:cxn ang="0">
                  <a:pos x="124" y="71"/>
                </a:cxn>
                <a:cxn ang="0">
                  <a:pos x="111" y="117"/>
                </a:cxn>
                <a:cxn ang="0">
                  <a:pos x="96" y="148"/>
                </a:cxn>
                <a:cxn ang="0">
                  <a:pos x="68" y="159"/>
                </a:cxn>
                <a:cxn ang="0">
                  <a:pos x="28" y="156"/>
                </a:cxn>
                <a:cxn ang="0">
                  <a:pos x="0" y="145"/>
                </a:cxn>
                <a:cxn ang="0">
                  <a:pos x="0" y="548"/>
                </a:cxn>
              </a:cxnLst>
              <a:rect l="0" t="0" r="r" b="b"/>
              <a:pathLst>
                <a:path w="1413" h="549">
                  <a:moveTo>
                    <a:pt x="0" y="548"/>
                  </a:moveTo>
                  <a:lnTo>
                    <a:pt x="96" y="537"/>
                  </a:lnTo>
                  <a:lnTo>
                    <a:pt x="175" y="524"/>
                  </a:lnTo>
                  <a:lnTo>
                    <a:pt x="233" y="511"/>
                  </a:lnTo>
                  <a:lnTo>
                    <a:pt x="294" y="499"/>
                  </a:lnTo>
                  <a:lnTo>
                    <a:pt x="352" y="493"/>
                  </a:lnTo>
                  <a:lnTo>
                    <a:pt x="412" y="495"/>
                  </a:lnTo>
                  <a:lnTo>
                    <a:pt x="473" y="499"/>
                  </a:lnTo>
                  <a:lnTo>
                    <a:pt x="518" y="482"/>
                  </a:lnTo>
                  <a:lnTo>
                    <a:pt x="450" y="440"/>
                  </a:lnTo>
                  <a:lnTo>
                    <a:pt x="407" y="411"/>
                  </a:lnTo>
                  <a:lnTo>
                    <a:pt x="369" y="381"/>
                  </a:lnTo>
                  <a:lnTo>
                    <a:pt x="343" y="348"/>
                  </a:lnTo>
                  <a:lnTo>
                    <a:pt x="450" y="383"/>
                  </a:lnTo>
                  <a:lnTo>
                    <a:pt x="557" y="418"/>
                  </a:lnTo>
                  <a:lnTo>
                    <a:pt x="629" y="436"/>
                  </a:lnTo>
                  <a:lnTo>
                    <a:pt x="742" y="449"/>
                  </a:lnTo>
                  <a:lnTo>
                    <a:pt x="815" y="449"/>
                  </a:lnTo>
                  <a:lnTo>
                    <a:pt x="881" y="444"/>
                  </a:lnTo>
                  <a:lnTo>
                    <a:pt x="926" y="427"/>
                  </a:lnTo>
                  <a:lnTo>
                    <a:pt x="953" y="407"/>
                  </a:lnTo>
                  <a:lnTo>
                    <a:pt x="885" y="389"/>
                  </a:lnTo>
                  <a:lnTo>
                    <a:pt x="840" y="365"/>
                  </a:lnTo>
                  <a:lnTo>
                    <a:pt x="809" y="339"/>
                  </a:lnTo>
                  <a:lnTo>
                    <a:pt x="778" y="308"/>
                  </a:lnTo>
                  <a:lnTo>
                    <a:pt x="868" y="334"/>
                  </a:lnTo>
                  <a:lnTo>
                    <a:pt x="949" y="348"/>
                  </a:lnTo>
                  <a:lnTo>
                    <a:pt x="1034" y="356"/>
                  </a:lnTo>
                  <a:lnTo>
                    <a:pt x="1109" y="352"/>
                  </a:lnTo>
                  <a:lnTo>
                    <a:pt x="1158" y="334"/>
                  </a:lnTo>
                  <a:lnTo>
                    <a:pt x="1179" y="312"/>
                  </a:lnTo>
                  <a:lnTo>
                    <a:pt x="1131" y="291"/>
                  </a:lnTo>
                  <a:lnTo>
                    <a:pt x="1099" y="269"/>
                  </a:lnTo>
                  <a:lnTo>
                    <a:pt x="1071" y="244"/>
                  </a:lnTo>
                  <a:lnTo>
                    <a:pt x="1073" y="229"/>
                  </a:lnTo>
                  <a:lnTo>
                    <a:pt x="1150" y="246"/>
                  </a:lnTo>
                  <a:lnTo>
                    <a:pt x="1233" y="255"/>
                  </a:lnTo>
                  <a:lnTo>
                    <a:pt x="1311" y="253"/>
                  </a:lnTo>
                  <a:lnTo>
                    <a:pt x="1361" y="244"/>
                  </a:lnTo>
                  <a:lnTo>
                    <a:pt x="1393" y="229"/>
                  </a:lnTo>
                  <a:lnTo>
                    <a:pt x="1412" y="205"/>
                  </a:lnTo>
                  <a:lnTo>
                    <a:pt x="1292" y="187"/>
                  </a:lnTo>
                  <a:lnTo>
                    <a:pt x="1087" y="158"/>
                  </a:lnTo>
                  <a:lnTo>
                    <a:pt x="868" y="119"/>
                  </a:lnTo>
                  <a:lnTo>
                    <a:pt x="670" y="71"/>
                  </a:lnTo>
                  <a:lnTo>
                    <a:pt x="486" y="26"/>
                  </a:lnTo>
                  <a:lnTo>
                    <a:pt x="392" y="9"/>
                  </a:lnTo>
                  <a:lnTo>
                    <a:pt x="314" y="0"/>
                  </a:lnTo>
                  <a:lnTo>
                    <a:pt x="247" y="2"/>
                  </a:lnTo>
                  <a:lnTo>
                    <a:pt x="201" y="7"/>
                  </a:lnTo>
                  <a:lnTo>
                    <a:pt x="158" y="27"/>
                  </a:lnTo>
                  <a:lnTo>
                    <a:pt x="124" y="71"/>
                  </a:lnTo>
                  <a:lnTo>
                    <a:pt x="111" y="117"/>
                  </a:lnTo>
                  <a:lnTo>
                    <a:pt x="96" y="148"/>
                  </a:lnTo>
                  <a:lnTo>
                    <a:pt x="68" y="159"/>
                  </a:lnTo>
                  <a:lnTo>
                    <a:pt x="28" y="156"/>
                  </a:lnTo>
                  <a:lnTo>
                    <a:pt x="0" y="145"/>
                  </a:lnTo>
                  <a:lnTo>
                    <a:pt x="0" y="548"/>
                  </a:lnTo>
                </a:path>
              </a:pathLst>
            </a:custGeom>
            <a:solidFill>
              <a:schemeClr val="bg1"/>
            </a:solidFill>
            <a:ln w="12700" cap="rnd" cmpd="sng">
              <a:noFill/>
              <a:prstDash val="solid"/>
              <a:round/>
              <a:headEnd type="none" w="med" len="med"/>
              <a:tailEnd type="none" w="med" len="med"/>
            </a:ln>
            <a:effectLst/>
          </p:spPr>
          <p:txBody>
            <a:bodyPr/>
            <a:lstStyle/>
            <a:p>
              <a:pPr eaLnBrk="0" hangingPunct="0">
                <a:defRPr/>
              </a:pPr>
              <a:endParaRPr kumimoji="1" lang="zh-CN" altLang="en-US">
                <a:ea typeface="宋体" panose="02010600030101010101" pitchFamily="2" charset="-122"/>
              </a:endParaRPr>
            </a:p>
          </p:txBody>
        </p:sp>
      </p:grpSp>
      <p:sp>
        <p:nvSpPr>
          <p:cNvPr id="1043" name="Rectangle 19"/>
          <p:cNvSpPr>
            <a:spLocks noGrp="1" noChangeArrowheads="1"/>
          </p:cNvSpPr>
          <p:nvPr>
            <p:ph type="title"/>
          </p:nvPr>
        </p:nvSpPr>
        <p:spPr bwMode="auto">
          <a:xfrm>
            <a:off x="685800" y="400050"/>
            <a:ext cx="7772400" cy="1143000"/>
          </a:xfrm>
          <a:prstGeom prst="rect">
            <a:avLst/>
          </a:prstGeom>
          <a:noFill/>
          <a:ln w="12700">
            <a:noFill/>
            <a:miter lim="800000"/>
          </a:ln>
          <a:effectLst/>
        </p:spPr>
        <p:txBody>
          <a:bodyPr vert="horz" wrap="square" lIns="90488" tIns="44450" rIns="90488" bIns="44450" numCol="1" anchor="ctr" anchorCtr="0" compatLnSpc="1"/>
          <a:lstStyle/>
          <a:p>
            <a:pPr lvl="0"/>
            <a:r>
              <a:rPr lang="en-US" altLang="zh-CN" smtClean="0"/>
              <a:t>Click to edit Master title style</a:t>
            </a:r>
          </a:p>
        </p:txBody>
      </p:sp>
      <p:sp>
        <p:nvSpPr>
          <p:cNvPr id="1044" name="Rectangle 20"/>
          <p:cNvSpPr>
            <a:spLocks noGrp="1" noChangeArrowheads="1"/>
          </p:cNvSpPr>
          <p:nvPr>
            <p:ph type="body" idx="1"/>
          </p:nvPr>
        </p:nvSpPr>
        <p:spPr bwMode="auto">
          <a:xfrm>
            <a:off x="685800" y="1771650"/>
            <a:ext cx="7772400" cy="4114800"/>
          </a:xfrm>
          <a:prstGeom prst="rect">
            <a:avLst/>
          </a:prstGeom>
          <a:noFill/>
          <a:ln w="12700">
            <a:noFill/>
            <a:miter lim="800000"/>
          </a:ln>
          <a:effectLst/>
        </p:spPr>
        <p:txBody>
          <a:bodyPr vert="horz" wrap="square" lIns="90488" tIns="44450" rIns="90488" bIns="44450" numCol="1" anchor="t" anchorCtr="0" compatLnSpc="1"/>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p>
        </p:txBody>
      </p:sp>
    </p:spTree>
  </p:cSld>
  <p:clrMap bg1="dk2" tx1="lt1" bg2="dk1"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Lst>
  <p:transition>
    <p:random/>
    <p:sndAc>
      <p:stSnd>
        <p:snd r:embed="rId14" name="CAMERA.WAV"/>
      </p:stSnd>
    </p:sndAc>
  </p:transition>
  <p:hf sldNum="0" hdr="0" ftr="0" dt="0"/>
  <p:txStyles>
    <p:titleStyle>
      <a:lvl1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anose="02040602050305030304" pitchFamily="18" charset="0"/>
          <a:ea typeface="宋体" panose="02010600030101010101" pitchFamily="2" charset="-122"/>
        </a:defRPr>
      </a:lvl2pPr>
      <a:lvl3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anose="02040602050305030304" pitchFamily="18" charset="0"/>
          <a:ea typeface="宋体" panose="02010600030101010101" pitchFamily="2" charset="-122"/>
        </a:defRPr>
      </a:lvl3pPr>
      <a:lvl4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anose="02040602050305030304" pitchFamily="18" charset="0"/>
          <a:ea typeface="宋体" panose="02010600030101010101" pitchFamily="2" charset="-122"/>
        </a:defRPr>
      </a:lvl4pPr>
      <a:lvl5pPr algn="ctr" rtl="0" eaLnBrk="0" fontAlgn="base" hangingPunct="0">
        <a:spcBef>
          <a:spcPct val="0"/>
        </a:spcBef>
        <a:spcAft>
          <a:spcPct val="0"/>
        </a:spcAft>
        <a:defRPr sz="4400" b="1">
          <a:solidFill>
            <a:schemeClr val="tx2"/>
          </a:solidFill>
          <a:effectLst>
            <a:outerShdw blurRad="38100" dist="38100" dir="2700000" algn="tl">
              <a:srgbClr val="000000"/>
            </a:outerShdw>
          </a:effectLst>
          <a:latin typeface="Book Antiqua" panose="02040602050305030304" pitchFamily="18" charset="0"/>
          <a:ea typeface="宋体" panose="02010600030101010101" pitchFamily="2" charset="-122"/>
        </a:defRPr>
      </a:lvl5pPr>
      <a:lvl6pPr marL="457200" algn="ctr" rtl="0" fontAlgn="base">
        <a:spcBef>
          <a:spcPct val="0"/>
        </a:spcBef>
        <a:spcAft>
          <a:spcPct val="0"/>
        </a:spcAft>
        <a:defRPr sz="4400" b="1">
          <a:solidFill>
            <a:schemeClr val="tx2"/>
          </a:solidFill>
          <a:effectLst>
            <a:outerShdw blurRad="38100" dist="38100" dir="2700000" algn="tl">
              <a:srgbClr val="000000"/>
            </a:outerShdw>
          </a:effectLst>
          <a:latin typeface="Book Antiqua" panose="02040602050305030304" pitchFamily="18" charset="0"/>
          <a:ea typeface="宋体" panose="02010600030101010101" pitchFamily="2" charset="-122"/>
        </a:defRPr>
      </a:lvl6pPr>
      <a:lvl7pPr marL="914400" algn="ctr" rtl="0" fontAlgn="base">
        <a:spcBef>
          <a:spcPct val="0"/>
        </a:spcBef>
        <a:spcAft>
          <a:spcPct val="0"/>
        </a:spcAft>
        <a:defRPr sz="4400" b="1">
          <a:solidFill>
            <a:schemeClr val="tx2"/>
          </a:solidFill>
          <a:effectLst>
            <a:outerShdw blurRad="38100" dist="38100" dir="2700000" algn="tl">
              <a:srgbClr val="000000"/>
            </a:outerShdw>
          </a:effectLst>
          <a:latin typeface="Book Antiqua" panose="02040602050305030304" pitchFamily="18" charset="0"/>
          <a:ea typeface="宋体" panose="02010600030101010101" pitchFamily="2" charset="-122"/>
        </a:defRPr>
      </a:lvl7pPr>
      <a:lvl8pPr marL="1371600" algn="ctr" rtl="0" fontAlgn="base">
        <a:spcBef>
          <a:spcPct val="0"/>
        </a:spcBef>
        <a:spcAft>
          <a:spcPct val="0"/>
        </a:spcAft>
        <a:defRPr sz="4400" b="1">
          <a:solidFill>
            <a:schemeClr val="tx2"/>
          </a:solidFill>
          <a:effectLst>
            <a:outerShdw blurRad="38100" dist="38100" dir="2700000" algn="tl">
              <a:srgbClr val="000000"/>
            </a:outerShdw>
          </a:effectLst>
          <a:latin typeface="Book Antiqua" panose="02040602050305030304" pitchFamily="18" charset="0"/>
          <a:ea typeface="宋体" panose="02010600030101010101" pitchFamily="2" charset="-122"/>
        </a:defRPr>
      </a:lvl8pPr>
      <a:lvl9pPr marL="1828800" algn="ctr" rtl="0" fontAlgn="base">
        <a:spcBef>
          <a:spcPct val="0"/>
        </a:spcBef>
        <a:spcAft>
          <a:spcPct val="0"/>
        </a:spcAft>
        <a:defRPr sz="4400" b="1">
          <a:solidFill>
            <a:schemeClr val="tx2"/>
          </a:solidFill>
          <a:effectLst>
            <a:outerShdw blurRad="38100" dist="38100" dir="2700000" algn="tl">
              <a:srgbClr val="000000"/>
            </a:outerShdw>
          </a:effectLst>
          <a:latin typeface="Book Antiqua" panose="02040602050305030304" pitchFamily="18" charset="0"/>
          <a:ea typeface="宋体" panose="02010600030101010101" pitchFamily="2" charset="-122"/>
        </a:defRPr>
      </a:lvl9pPr>
    </p:titleStyle>
    <p:bodyStyle>
      <a:lvl1pPr marL="342900" indent="-342900" algn="l" rtl="0" eaLnBrk="0" fontAlgn="base" hangingPunct="0">
        <a:spcBef>
          <a:spcPct val="20000"/>
        </a:spcBef>
        <a:spcAft>
          <a:spcPct val="0"/>
        </a:spcAft>
        <a:buClr>
          <a:schemeClr val="tx2"/>
        </a:buClr>
        <a:buSzPct val="75000"/>
        <a:buFont typeface="Monotype Sorts"/>
        <a:buChar char="l"/>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SzPct val="100000"/>
        <a:buChar char="–"/>
        <a:defRPr sz="2800">
          <a:solidFill>
            <a:schemeClr val="tx1"/>
          </a:solidFill>
          <a:effectLst>
            <a:outerShdw blurRad="38100" dist="38100" dir="2700000" algn="tl">
              <a:srgbClr val="000000"/>
            </a:outerShdw>
          </a:effectLst>
          <a:latin typeface="+mn-lt"/>
          <a:ea typeface="+mn-ea"/>
        </a:defRPr>
      </a:lvl2pPr>
      <a:lvl3pPr marL="1143000" indent="-228600" algn="l" rtl="0" eaLnBrk="0" fontAlgn="base" hangingPunct="0">
        <a:spcBef>
          <a:spcPct val="20000"/>
        </a:spcBef>
        <a:spcAft>
          <a:spcPct val="0"/>
        </a:spcAft>
        <a:buClr>
          <a:schemeClr val="hlink"/>
        </a:buClr>
        <a:buSzPct val="65000"/>
        <a:buFont typeface="Monotype Sorts"/>
        <a:buChar char="l"/>
        <a:defRPr sz="2400">
          <a:solidFill>
            <a:schemeClr val="tx1"/>
          </a:solidFill>
          <a:effectLst>
            <a:outerShdw blurRad="38100" dist="38100" dir="2700000" algn="tl">
              <a:srgbClr val="000000"/>
            </a:outerShdw>
          </a:effectLst>
          <a:latin typeface="+mn-lt"/>
          <a:ea typeface="+mn-ea"/>
        </a:defRPr>
      </a:lvl3pPr>
      <a:lvl4pPr marL="1600200" indent="-228600" algn="l" rtl="0" eaLnBrk="0" fontAlgn="base" hangingPunct="0">
        <a:spcBef>
          <a:spcPct val="20000"/>
        </a:spcBef>
        <a:spcAft>
          <a:spcPct val="0"/>
        </a:spcAft>
        <a:buClr>
          <a:schemeClr val="tx1"/>
        </a:buClr>
        <a:buSzPct val="100000"/>
        <a:buChar char="–"/>
        <a:defRPr sz="2000">
          <a:solidFill>
            <a:schemeClr val="tx1"/>
          </a:solidFill>
          <a:effectLst>
            <a:outerShdw blurRad="38100" dist="38100" dir="2700000" algn="tl">
              <a:srgbClr val="000000"/>
            </a:outerShdw>
          </a:effectLst>
          <a:latin typeface="+mn-lt"/>
          <a:ea typeface="+mn-ea"/>
        </a:defRPr>
      </a:lvl4pPr>
      <a:lvl5pPr marL="2057400" indent="-228600" algn="l" rtl="0" eaLnBrk="0" fontAlgn="base" hangingPunct="0">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mn-lt"/>
          <a:ea typeface="+mn-ea"/>
        </a:defRPr>
      </a:lvl5pPr>
      <a:lvl6pPr marL="2514600" indent="-228600" algn="l" rtl="0" fontAlgn="base">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mn-lt"/>
          <a:ea typeface="+mn-ea"/>
        </a:defRPr>
      </a:lvl6pPr>
      <a:lvl7pPr marL="2971800" indent="-228600" algn="l" rtl="0" fontAlgn="base">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mn-lt"/>
          <a:ea typeface="+mn-ea"/>
        </a:defRPr>
      </a:lvl7pPr>
      <a:lvl8pPr marL="3429000" indent="-228600" algn="l" rtl="0" fontAlgn="base">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mn-lt"/>
          <a:ea typeface="+mn-ea"/>
        </a:defRPr>
      </a:lvl8pPr>
      <a:lvl9pPr marL="3886200" indent="-228600" algn="l" rtl="0" fontAlgn="base">
        <a:spcBef>
          <a:spcPct val="20000"/>
        </a:spcBef>
        <a:spcAft>
          <a:spcPct val="0"/>
        </a:spcAft>
        <a:buClr>
          <a:schemeClr val="accent2"/>
        </a:buClr>
        <a:buSzPct val="100000"/>
        <a:buChar char="•"/>
        <a:defRPr sz="2000">
          <a:solidFill>
            <a:schemeClr val="tx1"/>
          </a:solidFill>
          <a:effectLst>
            <a:outerShdw blurRad="38100" dist="38100" dir="2700000" algn="tl">
              <a:srgbClr val="000000"/>
            </a:outerShdw>
          </a:effectLst>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500063" y="1857375"/>
            <a:ext cx="8064500" cy="1143000"/>
          </a:xfrm>
        </p:spPr>
        <p:txBody>
          <a:bodyPr lIns="92075" tIns="46038" rIns="92075" bIns="46038"/>
          <a:lstStyle/>
          <a:p>
            <a:pPr eaLnBrk="1" hangingPunct="1">
              <a:lnSpc>
                <a:spcPct val="130000"/>
              </a:lnSpc>
              <a:defRPr/>
            </a:pPr>
            <a:r>
              <a:rPr lang="zh-CN" altLang="en-US" sz="5400" smtClean="0"/>
              <a:t>凝心聚力  协同推进</a:t>
            </a:r>
            <a:r>
              <a:rPr lang="en-US" altLang="zh-CN" sz="5400" smtClean="0"/>
              <a:t/>
            </a:r>
            <a:br>
              <a:rPr lang="en-US" altLang="zh-CN" sz="5400" smtClean="0"/>
            </a:br>
            <a:r>
              <a:rPr lang="zh-CN" altLang="en-US" sz="5400" smtClean="0"/>
              <a:t>扎实做好审核评估工作</a:t>
            </a:r>
          </a:p>
        </p:txBody>
      </p:sp>
      <p:sp>
        <p:nvSpPr>
          <p:cNvPr id="2051" name="Rectangle 3"/>
          <p:cNvSpPr>
            <a:spLocks noGrp="1" noChangeArrowheads="1"/>
          </p:cNvSpPr>
          <p:nvPr>
            <p:ph type="subTitle" idx="1"/>
          </p:nvPr>
        </p:nvSpPr>
        <p:spPr>
          <a:xfrm>
            <a:off x="2786063" y="4643438"/>
            <a:ext cx="3857625" cy="850900"/>
          </a:xfrm>
        </p:spPr>
        <p:txBody>
          <a:bodyPr lIns="92075" tIns="46038" rIns="92075" bIns="46038"/>
          <a:lstStyle/>
          <a:p>
            <a:pPr marL="342900" indent="-342900" algn="l" eaLnBrk="1" hangingPunct="1">
              <a:lnSpc>
                <a:spcPct val="110000"/>
              </a:lnSpc>
              <a:buFont typeface="Monotype Sorts" pitchFamily="2" charset="2"/>
              <a:buNone/>
              <a:defRPr/>
            </a:pPr>
            <a:r>
              <a:rPr lang="zh-CN" altLang="en-US" sz="2800" b="1" smtClean="0">
                <a:solidFill>
                  <a:schemeClr val="accent2"/>
                </a:solidFill>
              </a:rPr>
              <a:t>川北医学院   杜勇</a:t>
            </a:r>
          </a:p>
          <a:p>
            <a:pPr marL="342900" indent="-342900" algn="l" eaLnBrk="1" hangingPunct="1">
              <a:lnSpc>
                <a:spcPct val="110000"/>
              </a:lnSpc>
              <a:buFont typeface="Monotype Sorts" pitchFamily="2" charset="2"/>
              <a:buNone/>
              <a:defRPr/>
            </a:pPr>
            <a:r>
              <a:rPr lang="en-US" altLang="zh-CN" sz="2800" b="1" smtClean="0">
                <a:solidFill>
                  <a:schemeClr val="accent2"/>
                </a:solidFill>
              </a:rPr>
              <a:t>2017</a:t>
            </a:r>
            <a:r>
              <a:rPr lang="zh-CN" altLang="en-US" sz="2800" b="1" smtClean="0">
                <a:solidFill>
                  <a:schemeClr val="accent2"/>
                </a:solidFill>
              </a:rPr>
              <a:t>年</a:t>
            </a:r>
            <a:r>
              <a:rPr lang="en-US" altLang="zh-CN" sz="2800" b="1" smtClean="0">
                <a:solidFill>
                  <a:schemeClr val="accent2"/>
                </a:solidFill>
              </a:rPr>
              <a:t>4</a:t>
            </a:r>
            <a:r>
              <a:rPr lang="zh-CN" altLang="en-US" sz="2800" b="1" smtClean="0">
                <a:solidFill>
                  <a:schemeClr val="accent2"/>
                </a:solidFill>
              </a:rPr>
              <a:t>月</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审核标准新</a:t>
            </a:r>
          </a:p>
        </p:txBody>
      </p:sp>
      <p:pic>
        <p:nvPicPr>
          <p:cNvPr id="26626" name="Picture 2"/>
          <p:cNvPicPr>
            <a:picLocks noGrp="1" noChangeAspect="1"/>
          </p:cNvPicPr>
          <p:nvPr>
            <p:ph idx="1"/>
          </p:nvPr>
        </p:nvPicPr>
        <p:blipFill>
          <a:blip r:embed="rId3"/>
          <a:srcRect/>
          <a:stretch>
            <a:fillRect/>
          </a:stretch>
        </p:blipFill>
        <p:spPr>
          <a:xfrm>
            <a:off x="684213" y="1700213"/>
            <a:ext cx="7797800" cy="4711700"/>
          </a:xfrm>
        </p:spPr>
      </p:pic>
    </p:spTree>
  </p:cSld>
  <p:clrMapOvr>
    <a:masterClrMapping/>
  </p:clrMapOvr>
  <p:transition>
    <p:random/>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smtClean="0"/>
              <a:t>结论形式新</a:t>
            </a:r>
          </a:p>
        </p:txBody>
      </p:sp>
      <p:pic>
        <p:nvPicPr>
          <p:cNvPr id="27650" name="Picture 2"/>
          <p:cNvPicPr>
            <a:picLocks noGrp="1" noChangeAspect="1"/>
          </p:cNvPicPr>
          <p:nvPr>
            <p:ph idx="1"/>
          </p:nvPr>
        </p:nvPicPr>
        <p:blipFill>
          <a:blip r:embed="rId3"/>
          <a:srcRect/>
          <a:stretch>
            <a:fillRect/>
          </a:stretch>
        </p:blipFill>
        <p:spPr>
          <a:xfrm>
            <a:off x="684213" y="1773238"/>
            <a:ext cx="7696200" cy="4321175"/>
          </a:xfrm>
        </p:spPr>
      </p:pic>
    </p:spTree>
  </p:cSld>
  <p:clrMapOvr>
    <a:masterClrMapping/>
  </p:clrMapOvr>
  <p:transition>
    <p:random/>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Grp="1" noChangeAspect="1"/>
          </p:cNvPicPr>
          <p:nvPr>
            <p:ph idx="1"/>
          </p:nvPr>
        </p:nvPicPr>
        <p:blipFill>
          <a:blip r:embed="rId3"/>
          <a:srcRect/>
          <a:stretch>
            <a:fillRect/>
          </a:stretch>
        </p:blipFill>
        <p:spPr>
          <a:xfrm>
            <a:off x="611188" y="1484313"/>
            <a:ext cx="7993062" cy="2928937"/>
          </a:xfrm>
        </p:spPr>
      </p:pic>
      <p:pic>
        <p:nvPicPr>
          <p:cNvPr id="28674" name="Picture 3"/>
          <p:cNvPicPr>
            <a:picLocks noChangeAspect="1"/>
          </p:cNvPicPr>
          <p:nvPr/>
        </p:nvPicPr>
        <p:blipFill>
          <a:blip r:embed="rId4"/>
          <a:srcRect/>
          <a:stretch>
            <a:fillRect/>
          </a:stretch>
        </p:blipFill>
        <p:spPr bwMode="auto">
          <a:xfrm>
            <a:off x="611188" y="4437063"/>
            <a:ext cx="8001000" cy="2190750"/>
          </a:xfrm>
          <a:prstGeom prst="rect">
            <a:avLst/>
          </a:prstGeom>
          <a:noFill/>
          <a:ln w="12700">
            <a:noFill/>
            <a:miter lim="800000"/>
            <a:headEnd/>
            <a:tailEnd/>
          </a:ln>
        </p:spPr>
      </p:pic>
      <p:sp>
        <p:nvSpPr>
          <p:cNvPr id="28675" name="Text Box 5"/>
          <p:cNvSpPr txBox="1">
            <a:spLocks noChangeArrowheads="1"/>
          </p:cNvSpPr>
          <p:nvPr/>
        </p:nvSpPr>
        <p:spPr bwMode="auto">
          <a:xfrm>
            <a:off x="2771775" y="549275"/>
            <a:ext cx="3816350" cy="701675"/>
          </a:xfrm>
          <a:prstGeom prst="rect">
            <a:avLst/>
          </a:prstGeom>
          <a:noFill/>
          <a:ln w="12700">
            <a:noFill/>
            <a:miter lim="800000"/>
            <a:headEnd/>
            <a:tailEnd/>
          </a:ln>
        </p:spPr>
        <p:txBody>
          <a:bodyPr>
            <a:spAutoFit/>
          </a:bodyPr>
          <a:lstStyle/>
          <a:p>
            <a:pPr eaLnBrk="0" hangingPunct="0">
              <a:spcBef>
                <a:spcPct val="50000"/>
              </a:spcBef>
            </a:pPr>
            <a:r>
              <a:rPr lang="zh-CN" altLang="en-US" sz="4000" b="1">
                <a:solidFill>
                  <a:schemeClr val="tx2"/>
                </a:solidFill>
              </a:rPr>
              <a:t>评估学校现状</a:t>
            </a:r>
          </a:p>
        </p:txBody>
      </p:sp>
    </p:spTree>
  </p:cSld>
  <p:clrMapOvr>
    <a:masterClrMapping/>
  </p:clrMapOvr>
  <p:transition>
    <p:random/>
    <p:sndAc>
      <p:stSnd>
        <p:snd r:embed="rId2"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755650" y="2349500"/>
            <a:ext cx="7772400" cy="1143000"/>
          </a:xfrm>
          <a:ln w="9525"/>
        </p:spPr>
        <p:txBody>
          <a:bodyPr/>
          <a:lstStyle/>
          <a:p>
            <a:pPr>
              <a:lnSpc>
                <a:spcPct val="125000"/>
              </a:lnSpc>
              <a:defRPr/>
            </a:pPr>
            <a:r>
              <a:rPr lang="zh-CN" altLang="en-US" smtClean="0"/>
              <a:t>第二部分</a:t>
            </a:r>
            <a:br>
              <a:rPr lang="zh-CN" altLang="en-US" smtClean="0"/>
            </a:br>
            <a:r>
              <a:rPr lang="zh-CN" altLang="en-US" smtClean="0"/>
              <a:t>做好评估工作关键环节</a:t>
            </a:r>
          </a:p>
        </p:txBody>
      </p:sp>
    </p:spTree>
  </p:cSld>
  <p:clrMapOvr>
    <a:masterClrMapping/>
  </p:clrMapOvr>
  <p:transition>
    <p:random/>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如何做好审核评估</a:t>
            </a:r>
          </a:p>
        </p:txBody>
      </p:sp>
      <p:pic>
        <p:nvPicPr>
          <p:cNvPr id="30722" name="Picture 2"/>
          <p:cNvPicPr>
            <a:picLocks noGrp="1" noChangeAspect="1"/>
          </p:cNvPicPr>
          <p:nvPr>
            <p:ph idx="1"/>
          </p:nvPr>
        </p:nvPicPr>
        <p:blipFill>
          <a:blip r:embed="rId3"/>
          <a:srcRect/>
          <a:stretch>
            <a:fillRect/>
          </a:stretch>
        </p:blipFill>
        <p:spPr>
          <a:xfrm>
            <a:off x="684213" y="1844675"/>
            <a:ext cx="7772400" cy="4108450"/>
          </a:xfrm>
        </p:spPr>
      </p:pic>
    </p:spTree>
  </p:cSld>
  <p:clrMapOvr>
    <a:masterClrMapping/>
  </p:clrMapOvr>
  <p:transition>
    <p:random/>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吃透方案是基础</a:t>
            </a:r>
          </a:p>
        </p:txBody>
      </p:sp>
      <p:pic>
        <p:nvPicPr>
          <p:cNvPr id="31746" name="Picture 2"/>
          <p:cNvPicPr>
            <a:picLocks noGrp="1" noChangeAspect="1"/>
          </p:cNvPicPr>
          <p:nvPr>
            <p:ph idx="1"/>
          </p:nvPr>
        </p:nvPicPr>
        <p:blipFill>
          <a:blip r:embed="rId3"/>
          <a:srcRect/>
          <a:stretch>
            <a:fillRect/>
          </a:stretch>
        </p:blipFill>
        <p:spPr>
          <a:xfrm>
            <a:off x="1116013" y="1844675"/>
            <a:ext cx="7145337" cy="4616450"/>
          </a:xfrm>
        </p:spPr>
      </p:pic>
    </p:spTree>
  </p:cSld>
  <p:clrMapOvr>
    <a:masterClrMapping/>
  </p:clrMapOvr>
  <p:transition>
    <p:random/>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吃透方案是基础</a:t>
            </a:r>
          </a:p>
        </p:txBody>
      </p:sp>
      <p:pic>
        <p:nvPicPr>
          <p:cNvPr id="32770" name="Picture 2"/>
          <p:cNvPicPr>
            <a:picLocks noGrp="1" noChangeAspect="1"/>
          </p:cNvPicPr>
          <p:nvPr>
            <p:ph idx="1"/>
          </p:nvPr>
        </p:nvPicPr>
        <p:blipFill>
          <a:blip r:embed="rId3"/>
          <a:srcRect/>
          <a:stretch>
            <a:fillRect/>
          </a:stretch>
        </p:blipFill>
        <p:spPr>
          <a:xfrm>
            <a:off x="900113" y="1773238"/>
            <a:ext cx="7572375" cy="4400550"/>
          </a:xfrm>
        </p:spPr>
      </p:pic>
    </p:spTree>
  </p:cSld>
  <p:clrMapOvr>
    <a:masterClrMapping/>
  </p:clrMapOvr>
  <p:transition>
    <p:random/>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755650" y="476250"/>
            <a:ext cx="7772400" cy="1143000"/>
          </a:xfrm>
        </p:spPr>
        <p:txBody>
          <a:bodyPr/>
          <a:lstStyle/>
          <a:p>
            <a:pPr eaLnBrk="1" hangingPunct="1">
              <a:defRPr/>
            </a:pPr>
            <a:r>
              <a:rPr lang="zh-CN" altLang="en-US" smtClean="0"/>
              <a:t>做好自评是核心</a:t>
            </a:r>
          </a:p>
        </p:txBody>
      </p:sp>
      <p:pic>
        <p:nvPicPr>
          <p:cNvPr id="33794" name="Picture 2"/>
          <p:cNvPicPr>
            <a:picLocks noGrp="1" noChangeAspect="1"/>
          </p:cNvPicPr>
          <p:nvPr>
            <p:ph idx="1"/>
          </p:nvPr>
        </p:nvPicPr>
        <p:blipFill>
          <a:blip r:embed="rId3"/>
          <a:srcRect/>
          <a:stretch>
            <a:fillRect/>
          </a:stretch>
        </p:blipFill>
        <p:spPr>
          <a:xfrm>
            <a:off x="755650" y="1989138"/>
            <a:ext cx="7772400" cy="4040187"/>
          </a:xfrm>
        </p:spPr>
      </p:pic>
    </p:spTree>
  </p:cSld>
  <p:clrMapOvr>
    <a:masterClrMapping/>
  </p:clrMapOvr>
  <p:transition>
    <p:random/>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做好自评报告是评估关键</a:t>
            </a:r>
          </a:p>
        </p:txBody>
      </p:sp>
      <p:pic>
        <p:nvPicPr>
          <p:cNvPr id="34818" name="Picture 2"/>
          <p:cNvPicPr>
            <a:picLocks noGrp="1" noChangeAspect="1"/>
          </p:cNvPicPr>
          <p:nvPr>
            <p:ph idx="1"/>
          </p:nvPr>
        </p:nvPicPr>
        <p:blipFill>
          <a:blip r:embed="rId3"/>
          <a:srcRect/>
          <a:stretch>
            <a:fillRect/>
          </a:stretch>
        </p:blipFill>
        <p:spPr>
          <a:xfrm>
            <a:off x="900113" y="1700213"/>
            <a:ext cx="7416800" cy="4708525"/>
          </a:xfrm>
        </p:spPr>
      </p:pic>
    </p:spTree>
  </p:cSld>
  <p:clrMapOvr>
    <a:masterClrMapping/>
  </p:clrMapOvr>
  <p:transition>
    <p:random/>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smtClean="0"/>
              <a:t>进校考察是重点</a:t>
            </a:r>
          </a:p>
        </p:txBody>
      </p:sp>
      <p:pic>
        <p:nvPicPr>
          <p:cNvPr id="35842" name="Picture 2"/>
          <p:cNvPicPr>
            <a:picLocks noGrp="1" noChangeAspect="1"/>
          </p:cNvPicPr>
          <p:nvPr>
            <p:ph idx="1"/>
          </p:nvPr>
        </p:nvPicPr>
        <p:blipFill>
          <a:blip r:embed="rId3"/>
          <a:srcRect/>
          <a:stretch>
            <a:fillRect/>
          </a:stretch>
        </p:blipFill>
        <p:spPr>
          <a:xfrm>
            <a:off x="500063" y="1643063"/>
            <a:ext cx="4500562" cy="2320925"/>
          </a:xfrm>
        </p:spPr>
      </p:pic>
      <p:pic>
        <p:nvPicPr>
          <p:cNvPr id="35843" name="Picture 3"/>
          <p:cNvPicPr>
            <a:picLocks noChangeAspect="1"/>
          </p:cNvPicPr>
          <p:nvPr/>
        </p:nvPicPr>
        <p:blipFill>
          <a:blip r:embed="rId4"/>
          <a:srcRect/>
          <a:stretch>
            <a:fillRect/>
          </a:stretch>
        </p:blipFill>
        <p:spPr bwMode="auto">
          <a:xfrm>
            <a:off x="4500563" y="3860800"/>
            <a:ext cx="4205287" cy="2786063"/>
          </a:xfrm>
          <a:prstGeom prst="rect">
            <a:avLst/>
          </a:prstGeom>
          <a:noFill/>
          <a:ln w="12700">
            <a:noFill/>
            <a:miter lim="800000"/>
            <a:headEnd/>
            <a:tailEnd/>
          </a:ln>
        </p:spPr>
      </p:pic>
    </p:spTree>
  </p:cSld>
  <p:clrMapOvr>
    <a:masterClrMapping/>
  </p:clrMapOvr>
  <p:transition>
    <p:random/>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主要内容</a:t>
            </a:r>
          </a:p>
        </p:txBody>
      </p:sp>
      <p:sp>
        <p:nvSpPr>
          <p:cNvPr id="5" name="内容占位符 4"/>
          <p:cNvSpPr>
            <a:spLocks noGrp="1"/>
          </p:cNvSpPr>
          <p:nvPr>
            <p:ph idx="1"/>
          </p:nvPr>
        </p:nvSpPr>
        <p:spPr/>
        <p:txBody>
          <a:bodyPr/>
          <a:lstStyle/>
          <a:p>
            <a:pPr eaLnBrk="1" hangingPunct="1">
              <a:lnSpc>
                <a:spcPct val="135000"/>
              </a:lnSpc>
              <a:buFont typeface="Monotype Sorts" pitchFamily="2" charset="2"/>
              <a:buChar char="l"/>
              <a:defRPr/>
            </a:pPr>
            <a:r>
              <a:rPr lang="zh-CN" altLang="en-US" b="1" smtClean="0">
                <a:solidFill>
                  <a:schemeClr val="tx2"/>
                </a:solidFill>
              </a:rPr>
              <a:t>把握审核评估工作新要求</a:t>
            </a:r>
            <a:endParaRPr lang="en-US" altLang="zh-CN" b="1" smtClean="0">
              <a:solidFill>
                <a:schemeClr val="tx2"/>
              </a:solidFill>
            </a:endParaRPr>
          </a:p>
          <a:p>
            <a:pPr eaLnBrk="1" hangingPunct="1">
              <a:lnSpc>
                <a:spcPct val="135000"/>
              </a:lnSpc>
              <a:buFont typeface="Monotype Sorts" pitchFamily="2" charset="2"/>
              <a:buChar char="l"/>
              <a:defRPr/>
            </a:pPr>
            <a:r>
              <a:rPr lang="zh-CN" altLang="en-US" b="1" smtClean="0">
                <a:solidFill>
                  <a:schemeClr val="tx2"/>
                </a:solidFill>
              </a:rPr>
              <a:t>做好评估工作关键环节</a:t>
            </a:r>
            <a:endParaRPr lang="en-US" altLang="zh-CN" b="1" smtClean="0">
              <a:solidFill>
                <a:schemeClr val="tx2"/>
              </a:solidFill>
            </a:endParaRPr>
          </a:p>
          <a:p>
            <a:pPr eaLnBrk="1" hangingPunct="1">
              <a:lnSpc>
                <a:spcPct val="135000"/>
              </a:lnSpc>
              <a:buFont typeface="Monotype Sorts" pitchFamily="2" charset="2"/>
              <a:buChar char="l"/>
              <a:defRPr/>
            </a:pPr>
            <a:r>
              <a:rPr lang="zh-CN" altLang="en-US" b="1" smtClean="0">
                <a:solidFill>
                  <a:schemeClr val="tx2"/>
                </a:solidFill>
              </a:rPr>
              <a:t>督查督导补足短板</a:t>
            </a:r>
            <a:endParaRPr lang="en-US" altLang="zh-CN" b="1" smtClean="0">
              <a:solidFill>
                <a:schemeClr val="tx2"/>
              </a:solidFill>
            </a:endParaRPr>
          </a:p>
          <a:p>
            <a:pPr eaLnBrk="1" hangingPunct="1">
              <a:lnSpc>
                <a:spcPct val="135000"/>
              </a:lnSpc>
              <a:buFont typeface="Monotype Sorts" pitchFamily="2" charset="2"/>
              <a:buChar char="l"/>
              <a:defRPr/>
            </a:pPr>
            <a:r>
              <a:rPr lang="zh-CN" altLang="en-US" b="1" smtClean="0">
                <a:solidFill>
                  <a:schemeClr val="tx2"/>
                </a:solidFill>
              </a:rPr>
              <a:t>准备好专家进校考察</a:t>
            </a:r>
          </a:p>
        </p:txBody>
      </p:sp>
    </p:spTree>
  </p:cSld>
  <p:clrMapOvr>
    <a:masterClrMapping/>
  </p:clrMapOvr>
  <p:transition>
    <p:random/>
    <p:sndAc>
      <p:stSnd>
        <p:snd r:embed="rId2"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营造风清气正良好评估氛围</a:t>
            </a:r>
          </a:p>
        </p:txBody>
      </p:sp>
      <p:pic>
        <p:nvPicPr>
          <p:cNvPr id="36866" name="Picture 2"/>
          <p:cNvPicPr>
            <a:picLocks noGrp="1" noChangeAspect="1"/>
          </p:cNvPicPr>
          <p:nvPr>
            <p:ph idx="1"/>
          </p:nvPr>
        </p:nvPicPr>
        <p:blipFill>
          <a:blip r:embed="rId3"/>
          <a:srcRect/>
          <a:stretch>
            <a:fillRect/>
          </a:stretch>
        </p:blipFill>
        <p:spPr>
          <a:xfrm>
            <a:off x="685800" y="1849438"/>
            <a:ext cx="7772400" cy="4243387"/>
          </a:xfrm>
        </p:spPr>
      </p:pic>
    </p:spTree>
  </p:cSld>
  <p:clrMapOvr>
    <a:masterClrMapping/>
  </p:clrMapOvr>
  <p:transition>
    <p:random/>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755650" y="2133600"/>
            <a:ext cx="7772400" cy="1143000"/>
          </a:xfrm>
          <a:ln w="9525"/>
        </p:spPr>
        <p:txBody>
          <a:bodyPr/>
          <a:lstStyle/>
          <a:p>
            <a:pPr>
              <a:lnSpc>
                <a:spcPct val="130000"/>
              </a:lnSpc>
              <a:defRPr/>
            </a:pPr>
            <a:r>
              <a:rPr lang="zh-CN" altLang="en-US" sz="4000" smtClean="0"/>
              <a:t/>
            </a:r>
            <a:br>
              <a:rPr lang="zh-CN" altLang="en-US" sz="4000" smtClean="0"/>
            </a:br>
            <a:r>
              <a:rPr lang="zh-CN" altLang="en-US" smtClean="0"/>
              <a:t>第三部分</a:t>
            </a:r>
            <a:br>
              <a:rPr lang="zh-CN" altLang="en-US" smtClean="0"/>
            </a:br>
            <a:r>
              <a:rPr lang="zh-CN" altLang="en-US" smtClean="0"/>
              <a:t>督查督导补足短板</a:t>
            </a:r>
          </a:p>
        </p:txBody>
      </p:sp>
    </p:spTree>
  </p:cSld>
  <p:clrMapOvr>
    <a:masterClrMapping/>
  </p:clrMapOvr>
  <p:transition>
    <p:random/>
    <p:sndAc>
      <p:stSnd>
        <p:snd r:embed="rId2" name="CAMERA.WAV"/>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p:nvPr>
        </p:nvSpPr>
        <p:spPr>
          <a:ln w="9525"/>
        </p:spPr>
        <p:txBody>
          <a:bodyPr/>
          <a:lstStyle/>
          <a:p>
            <a:pPr>
              <a:defRPr/>
            </a:pPr>
            <a:r>
              <a:rPr lang="zh-CN" altLang="en-US" dirty="0"/>
              <a:t>设计方案建立机制</a:t>
            </a:r>
          </a:p>
        </p:txBody>
      </p:sp>
      <p:sp>
        <p:nvSpPr>
          <p:cNvPr id="44035" name="Rectangle 3"/>
          <p:cNvSpPr>
            <a:spLocks noGrp="1" noChangeArrowheads="1"/>
          </p:cNvSpPr>
          <p:nvPr>
            <p:ph idx="1"/>
          </p:nvPr>
        </p:nvSpPr>
        <p:spPr>
          <a:xfrm>
            <a:off x="1116013" y="1916113"/>
            <a:ext cx="6765925" cy="4114800"/>
          </a:xfrm>
          <a:ln w="9525"/>
        </p:spPr>
        <p:txBody>
          <a:bodyPr/>
          <a:lstStyle/>
          <a:p>
            <a:pPr>
              <a:lnSpc>
                <a:spcPct val="115000"/>
              </a:lnSpc>
              <a:buFont typeface="Monotype Sorts" pitchFamily="2" charset="2"/>
              <a:buChar char="l"/>
              <a:defRPr/>
            </a:pPr>
            <a:r>
              <a:rPr lang="zh-CN" altLang="en-US" b="1" smtClean="0"/>
              <a:t>周密设计评建方案</a:t>
            </a:r>
          </a:p>
          <a:p>
            <a:pPr>
              <a:lnSpc>
                <a:spcPct val="115000"/>
              </a:lnSpc>
              <a:buFont typeface="Monotype Sorts" pitchFamily="2" charset="2"/>
              <a:buChar char="l"/>
              <a:defRPr/>
            </a:pPr>
            <a:r>
              <a:rPr lang="zh-CN" altLang="en-US" b="1" smtClean="0"/>
              <a:t>建立审核评估工作机制</a:t>
            </a:r>
          </a:p>
          <a:p>
            <a:pPr>
              <a:lnSpc>
                <a:spcPct val="115000"/>
              </a:lnSpc>
              <a:buFont typeface="Monotype Sorts" pitchFamily="2" charset="2"/>
              <a:buChar char="l"/>
              <a:defRPr/>
            </a:pPr>
            <a:r>
              <a:rPr lang="zh-CN" altLang="en-US" b="1" smtClean="0"/>
              <a:t>营造评建氛围</a:t>
            </a:r>
          </a:p>
          <a:p>
            <a:pPr>
              <a:lnSpc>
                <a:spcPct val="115000"/>
              </a:lnSpc>
              <a:buFont typeface="Monotype Sorts" pitchFamily="2" charset="2"/>
              <a:buChar char="l"/>
              <a:defRPr/>
            </a:pPr>
            <a:r>
              <a:rPr lang="zh-CN" altLang="en-US" b="1" smtClean="0"/>
              <a:t>协同推进评估工作</a:t>
            </a:r>
          </a:p>
          <a:p>
            <a:pPr>
              <a:lnSpc>
                <a:spcPct val="115000"/>
              </a:lnSpc>
              <a:buFont typeface="Monotype Sorts" pitchFamily="2" charset="2"/>
              <a:buChar char="l"/>
              <a:defRPr/>
            </a:pPr>
            <a:r>
              <a:rPr lang="zh-CN" altLang="en-US" b="1" smtClean="0"/>
              <a:t>建立整改策略</a:t>
            </a:r>
          </a:p>
          <a:p>
            <a:pPr>
              <a:buFont typeface="Monotype Sorts" pitchFamily="2" charset="2"/>
              <a:buChar char="l"/>
              <a:defRPr/>
            </a:pPr>
            <a:endParaRPr lang="zh-CN" altLang="en-US" b="1" smtClean="0"/>
          </a:p>
        </p:txBody>
      </p:sp>
    </p:spTree>
  </p:cSld>
  <p:clrMapOvr>
    <a:masterClrMapping/>
  </p:clrMapOvr>
  <p:transition>
    <p:random/>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4213" y="981075"/>
            <a:ext cx="7772400" cy="1143000"/>
          </a:xfrm>
          <a:ln w="9525"/>
        </p:spPr>
        <p:txBody>
          <a:bodyPr/>
          <a:lstStyle/>
          <a:p>
            <a:pPr>
              <a:defRPr/>
            </a:pPr>
            <a:r>
              <a:rPr lang="zh-CN" altLang="en-US" smtClean="0"/>
              <a:t>总体把握评估各个环节</a:t>
            </a:r>
          </a:p>
        </p:txBody>
      </p:sp>
      <p:sp>
        <p:nvSpPr>
          <p:cNvPr id="25603" name="Rectangle 3"/>
          <p:cNvSpPr>
            <a:spLocks noGrp="1"/>
          </p:cNvSpPr>
          <p:nvPr>
            <p:ph idx="1"/>
          </p:nvPr>
        </p:nvSpPr>
        <p:spPr>
          <a:xfrm>
            <a:off x="827088" y="2708275"/>
            <a:ext cx="7772400" cy="3529013"/>
          </a:xfrm>
          <a:ln w="9525"/>
        </p:spPr>
        <p:txBody>
          <a:bodyPr/>
          <a:lstStyle/>
          <a:p>
            <a:pPr>
              <a:lnSpc>
                <a:spcPct val="130000"/>
              </a:lnSpc>
              <a:buFont typeface="Monotype Sorts" pitchFamily="2" charset="2"/>
              <a:buChar char="l"/>
              <a:defRPr/>
            </a:pPr>
            <a:r>
              <a:rPr lang="zh-CN" altLang="en-US" b="1" dirty="0"/>
              <a:t>宏观：目标体系、培养体系、保障体系</a:t>
            </a:r>
          </a:p>
          <a:p>
            <a:pPr>
              <a:lnSpc>
                <a:spcPct val="130000"/>
              </a:lnSpc>
              <a:buFont typeface="Monotype Sorts" pitchFamily="2" charset="2"/>
              <a:buChar char="l"/>
              <a:defRPr/>
            </a:pPr>
            <a:r>
              <a:rPr lang="zh-CN" altLang="en-US" b="1" dirty="0"/>
              <a:t>中观：资源条件、教学制度、教风学风</a:t>
            </a:r>
          </a:p>
          <a:p>
            <a:pPr>
              <a:lnSpc>
                <a:spcPct val="130000"/>
              </a:lnSpc>
              <a:buFont typeface="Monotype Sorts" pitchFamily="2" charset="2"/>
              <a:buChar char="l"/>
              <a:defRPr/>
            </a:pPr>
            <a:r>
              <a:rPr lang="zh-CN" altLang="en-US" b="1" dirty="0"/>
              <a:t>微观：教学常规、教学措施、教学档案</a:t>
            </a:r>
          </a:p>
          <a:p>
            <a:pPr>
              <a:lnSpc>
                <a:spcPct val="130000"/>
              </a:lnSpc>
              <a:buFont typeface="Monotype Sorts" pitchFamily="2" charset="2"/>
              <a:buChar char="l"/>
              <a:defRPr/>
            </a:pPr>
            <a:r>
              <a:rPr lang="zh-CN" altLang="en-US" b="1" dirty="0"/>
              <a:t>总体：宏观为主、中观完善、微观做实</a:t>
            </a:r>
          </a:p>
        </p:txBody>
      </p:sp>
    </p:spTree>
  </p:cSld>
  <p:clrMapOvr>
    <a:masterClrMapping/>
  </p:clrMapOvr>
  <p:transition>
    <p:random/>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ln w="9525"/>
        </p:spPr>
        <p:txBody>
          <a:bodyPr/>
          <a:lstStyle/>
          <a:p>
            <a:pPr>
              <a:defRPr/>
            </a:pPr>
            <a:r>
              <a:rPr lang="zh-CN" altLang="en-US" smtClean="0"/>
              <a:t>协同推进评估各项工作</a:t>
            </a:r>
          </a:p>
        </p:txBody>
      </p:sp>
      <p:sp>
        <p:nvSpPr>
          <p:cNvPr id="26627" name="Rectangle 3"/>
          <p:cNvSpPr>
            <a:spLocks noGrp="1"/>
          </p:cNvSpPr>
          <p:nvPr>
            <p:ph idx="1"/>
          </p:nvPr>
        </p:nvSpPr>
        <p:spPr>
          <a:xfrm>
            <a:off x="395288" y="1773238"/>
            <a:ext cx="8424862" cy="4114800"/>
          </a:xfrm>
          <a:ln w="9525"/>
        </p:spPr>
        <p:txBody>
          <a:bodyPr/>
          <a:lstStyle/>
          <a:p>
            <a:pPr>
              <a:lnSpc>
                <a:spcPct val="130000"/>
              </a:lnSpc>
              <a:buFont typeface="Monotype Sorts" pitchFamily="2" charset="2"/>
              <a:buChar char="l"/>
              <a:defRPr/>
            </a:pPr>
            <a:r>
              <a:rPr lang="zh-CN" altLang="en-US" sz="2800" b="1" dirty="0">
                <a:solidFill>
                  <a:schemeClr val="tx2"/>
                </a:solidFill>
              </a:rPr>
              <a:t>教学环节层面</a:t>
            </a:r>
            <a:r>
              <a:rPr lang="zh-CN" altLang="en-US" sz="2800" b="1" dirty="0"/>
              <a:t>：试卷专项、教学检查与督导。</a:t>
            </a:r>
            <a:endParaRPr lang="en-US" altLang="zh-CN" sz="2800" b="1"/>
          </a:p>
          <a:p>
            <a:pPr>
              <a:lnSpc>
                <a:spcPct val="130000"/>
              </a:lnSpc>
              <a:buFont typeface="Monotype Sorts" pitchFamily="2" charset="2"/>
              <a:buChar char="l"/>
              <a:defRPr/>
            </a:pPr>
            <a:r>
              <a:rPr lang="zh-CN" altLang="en-US" sz="2800" b="1" dirty="0">
                <a:solidFill>
                  <a:schemeClr val="tx2"/>
                </a:solidFill>
              </a:rPr>
              <a:t>教研室、实验室层面</a:t>
            </a:r>
            <a:r>
              <a:rPr lang="zh-CN" altLang="en-US" sz="2800" b="1" dirty="0"/>
              <a:t>：教研室、实验室专项检查、课程评估。</a:t>
            </a:r>
            <a:r>
              <a:rPr lang="en-US" altLang="zh-CN" sz="2800"/>
              <a:t> </a:t>
            </a:r>
          </a:p>
          <a:p>
            <a:pPr>
              <a:lnSpc>
                <a:spcPct val="130000"/>
              </a:lnSpc>
              <a:buFont typeface="Monotype Sorts" pitchFamily="2" charset="2"/>
              <a:buChar char="l"/>
              <a:defRPr/>
            </a:pPr>
            <a:r>
              <a:rPr lang="zh-CN" altLang="en-US" sz="2800" b="1" dirty="0">
                <a:solidFill>
                  <a:schemeClr val="tx2"/>
                </a:solidFill>
              </a:rPr>
              <a:t>院系层面：</a:t>
            </a:r>
            <a:r>
              <a:rPr lang="zh-CN" altLang="en-US" sz="2800" b="1" dirty="0"/>
              <a:t>毕业论文专项、专业评估、院系评估。</a:t>
            </a:r>
          </a:p>
          <a:p>
            <a:pPr>
              <a:lnSpc>
                <a:spcPct val="130000"/>
              </a:lnSpc>
              <a:buFont typeface="Monotype Sorts" pitchFamily="2" charset="2"/>
              <a:buChar char="l"/>
              <a:defRPr/>
            </a:pPr>
            <a:r>
              <a:rPr lang="zh-CN" altLang="en-US" sz="2800" b="1" dirty="0">
                <a:solidFill>
                  <a:schemeClr val="tx2"/>
                </a:solidFill>
              </a:rPr>
              <a:t>学校层面</a:t>
            </a:r>
            <a:r>
              <a:rPr lang="zh-CN" altLang="en-US" sz="2800" b="1" dirty="0"/>
              <a:t>：教风建设专项、学风建设专项、网络教学资源建设专项、学生发展建设专项、质量文化建设专项、教学基本文件。</a:t>
            </a:r>
            <a:endParaRPr lang="zh-CN" altLang="en-US" sz="2800" dirty="0"/>
          </a:p>
        </p:txBody>
      </p:sp>
    </p:spTree>
  </p:cSld>
  <p:clrMapOvr>
    <a:masterClrMapping/>
  </p:clrMapOvr>
  <p:transition>
    <p:random/>
    <p:sndAc>
      <p:stSnd>
        <p:snd r:embed="rId2"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539750" y="765175"/>
            <a:ext cx="7772400" cy="1143000"/>
          </a:xfrm>
          <a:ln w="9525"/>
        </p:spPr>
        <p:txBody>
          <a:bodyPr/>
          <a:lstStyle/>
          <a:p>
            <a:pPr>
              <a:defRPr/>
            </a:pPr>
            <a:r>
              <a:rPr lang="zh-CN" altLang="en-US" smtClean="0"/>
              <a:t>专项推进整改薄弱环节</a:t>
            </a:r>
          </a:p>
        </p:txBody>
      </p:sp>
      <p:sp>
        <p:nvSpPr>
          <p:cNvPr id="46083" name="Rectangle 3"/>
          <p:cNvSpPr>
            <a:spLocks noGrp="1" noChangeArrowheads="1"/>
          </p:cNvSpPr>
          <p:nvPr>
            <p:ph idx="1"/>
          </p:nvPr>
        </p:nvSpPr>
        <p:spPr>
          <a:xfrm>
            <a:off x="755650" y="2060575"/>
            <a:ext cx="7772400" cy="4176713"/>
          </a:xfrm>
          <a:ln w="9525"/>
        </p:spPr>
        <p:txBody>
          <a:bodyPr/>
          <a:lstStyle/>
          <a:p>
            <a:pPr>
              <a:lnSpc>
                <a:spcPct val="125000"/>
              </a:lnSpc>
              <a:buFont typeface="Monotype Sorts" pitchFamily="2" charset="2"/>
              <a:buChar char="l"/>
              <a:defRPr/>
            </a:pPr>
            <a:r>
              <a:rPr lang="zh-CN" altLang="en-US" b="1" smtClean="0"/>
              <a:t>全面修订本科专业培养方案、课程体系、教学大纲</a:t>
            </a:r>
          </a:p>
          <a:p>
            <a:pPr>
              <a:lnSpc>
                <a:spcPct val="125000"/>
              </a:lnSpc>
              <a:buFont typeface="Monotype Sorts" pitchFamily="2" charset="2"/>
              <a:buChar char="l"/>
              <a:defRPr/>
            </a:pPr>
            <a:r>
              <a:rPr lang="zh-CN" altLang="en-US" b="1" smtClean="0"/>
              <a:t>全面修订本科教学管理制度与本科教学质量标准</a:t>
            </a:r>
          </a:p>
          <a:p>
            <a:pPr>
              <a:lnSpc>
                <a:spcPct val="125000"/>
              </a:lnSpc>
              <a:buFont typeface="Monotype Sorts" pitchFamily="2" charset="2"/>
              <a:buChar char="l"/>
              <a:defRPr/>
            </a:pPr>
            <a:r>
              <a:rPr lang="zh-CN" altLang="en-US" b="1" smtClean="0"/>
              <a:t>全面完善质量保障各个环节</a:t>
            </a:r>
          </a:p>
          <a:p>
            <a:pPr>
              <a:lnSpc>
                <a:spcPct val="125000"/>
              </a:lnSpc>
              <a:buFont typeface="Monotype Sorts" pitchFamily="2" charset="2"/>
              <a:buChar char="l"/>
              <a:defRPr/>
            </a:pPr>
            <a:r>
              <a:rPr lang="zh-CN" altLang="en-US" b="1" smtClean="0"/>
              <a:t>全面补足课堂教学、实践教学短板</a:t>
            </a:r>
            <a:endParaRPr lang="zh-CN" altLang="en-US" smtClean="0">
              <a:effectLst/>
            </a:endParaRPr>
          </a:p>
        </p:txBody>
      </p:sp>
    </p:spTree>
  </p:cSld>
  <p:clrMapOvr>
    <a:masterClrMapping/>
  </p:clrMapOvr>
  <p:transition>
    <p:random/>
    <p:sndAc>
      <p:stSnd>
        <p:snd r:embed="rId2"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11188" y="260350"/>
            <a:ext cx="8062912" cy="1871663"/>
          </a:xfrm>
          <a:ln w="9525"/>
        </p:spPr>
        <p:txBody>
          <a:bodyPr/>
          <a:lstStyle/>
          <a:p>
            <a:pPr>
              <a:lnSpc>
                <a:spcPct val="120000"/>
              </a:lnSpc>
              <a:defRPr/>
            </a:pPr>
            <a:r>
              <a:rPr lang="zh-CN" altLang="en-US" smtClean="0"/>
              <a:t>加强细节专项检查</a:t>
            </a:r>
            <a:br>
              <a:rPr lang="zh-CN" altLang="en-US" smtClean="0"/>
            </a:br>
            <a:r>
              <a:rPr lang="zh-CN" altLang="en-US" smtClean="0"/>
              <a:t>试卷与毕业论文（设计）</a:t>
            </a:r>
          </a:p>
        </p:txBody>
      </p:sp>
      <p:sp>
        <p:nvSpPr>
          <p:cNvPr id="28675" name="Rectangle 3"/>
          <p:cNvSpPr>
            <a:spLocks noGrp="1"/>
          </p:cNvSpPr>
          <p:nvPr>
            <p:ph idx="1"/>
          </p:nvPr>
        </p:nvSpPr>
        <p:spPr>
          <a:xfrm>
            <a:off x="1476375" y="2349500"/>
            <a:ext cx="6408738" cy="4114800"/>
          </a:xfrm>
          <a:ln w="9525"/>
        </p:spPr>
        <p:txBody>
          <a:bodyPr/>
          <a:lstStyle/>
          <a:p>
            <a:pPr>
              <a:lnSpc>
                <a:spcPct val="130000"/>
              </a:lnSpc>
              <a:buFont typeface="Monotype Sorts" pitchFamily="2" charset="2"/>
              <a:buChar char="l"/>
              <a:defRPr/>
            </a:pPr>
            <a:r>
              <a:rPr lang="zh-CN" altLang="en-US" b="1" dirty="0"/>
              <a:t>教研室自查</a:t>
            </a:r>
          </a:p>
          <a:p>
            <a:pPr>
              <a:lnSpc>
                <a:spcPct val="130000"/>
              </a:lnSpc>
              <a:buFont typeface="Monotype Sorts" pitchFamily="2" charset="2"/>
              <a:buChar char="l"/>
              <a:defRPr/>
            </a:pPr>
            <a:r>
              <a:rPr lang="zh-CN" altLang="en-US" b="1" dirty="0"/>
              <a:t>院系全面检查</a:t>
            </a:r>
          </a:p>
          <a:p>
            <a:pPr>
              <a:lnSpc>
                <a:spcPct val="130000"/>
              </a:lnSpc>
              <a:buFont typeface="Monotype Sorts" pitchFamily="2" charset="2"/>
              <a:buChar char="l"/>
              <a:defRPr/>
            </a:pPr>
            <a:r>
              <a:rPr lang="zh-CN" altLang="en-US" b="1" dirty="0"/>
              <a:t>学校抽查</a:t>
            </a:r>
          </a:p>
          <a:p>
            <a:pPr>
              <a:lnSpc>
                <a:spcPct val="130000"/>
              </a:lnSpc>
              <a:buFont typeface="Monotype Sorts" pitchFamily="2" charset="2"/>
              <a:buChar char="l"/>
              <a:defRPr/>
            </a:pPr>
            <a:r>
              <a:rPr lang="zh-CN" altLang="en-US" b="1" dirty="0"/>
              <a:t>所有课程全覆盖</a:t>
            </a:r>
          </a:p>
          <a:p>
            <a:pPr>
              <a:lnSpc>
                <a:spcPct val="130000"/>
              </a:lnSpc>
              <a:buFont typeface="Monotype Sorts" pitchFamily="2" charset="2"/>
              <a:buChar char="l"/>
              <a:defRPr/>
            </a:pPr>
            <a:r>
              <a:rPr lang="zh-CN" altLang="en-US" b="1" dirty="0"/>
              <a:t>准备三年，重点近一年</a:t>
            </a:r>
          </a:p>
        </p:txBody>
      </p:sp>
    </p:spTree>
  </p:cSld>
  <p:clrMapOvr>
    <a:masterClrMapping/>
  </p:clrMapOvr>
  <p:transition>
    <p:random/>
    <p:sndAc>
      <p:stSnd>
        <p:snd r:embed="rId2"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84213" y="333375"/>
            <a:ext cx="7847012" cy="1589088"/>
          </a:xfrm>
          <a:ln w="9525"/>
        </p:spPr>
        <p:txBody>
          <a:bodyPr/>
          <a:lstStyle/>
          <a:p>
            <a:pPr>
              <a:lnSpc>
                <a:spcPct val="120000"/>
              </a:lnSpc>
              <a:defRPr/>
            </a:pPr>
            <a:r>
              <a:rPr lang="zh-CN" altLang="en-US" sz="4000" smtClean="0"/>
              <a:t>加强细节专项检查</a:t>
            </a:r>
            <a:br>
              <a:rPr lang="zh-CN" altLang="en-US" sz="4000" smtClean="0"/>
            </a:br>
            <a:r>
              <a:rPr lang="zh-CN" altLang="en-US" sz="4000" smtClean="0"/>
              <a:t>态度与认识及执行力</a:t>
            </a:r>
          </a:p>
        </p:txBody>
      </p:sp>
      <p:sp>
        <p:nvSpPr>
          <p:cNvPr id="50179" name="Rectangle 3"/>
          <p:cNvSpPr>
            <a:spLocks noGrp="1" noChangeArrowheads="1"/>
          </p:cNvSpPr>
          <p:nvPr>
            <p:ph idx="1"/>
          </p:nvPr>
        </p:nvSpPr>
        <p:spPr>
          <a:xfrm>
            <a:off x="395288" y="2133600"/>
            <a:ext cx="8497887" cy="4321175"/>
          </a:xfrm>
          <a:ln w="9525"/>
        </p:spPr>
        <p:txBody>
          <a:bodyPr/>
          <a:lstStyle/>
          <a:p>
            <a:pPr>
              <a:lnSpc>
                <a:spcPct val="130000"/>
              </a:lnSpc>
              <a:buFont typeface="Monotype Sorts" pitchFamily="2" charset="2"/>
              <a:buChar char="l"/>
              <a:defRPr/>
            </a:pPr>
            <a:r>
              <a:rPr lang="zh-CN" altLang="en-US" sz="2800" b="1" smtClean="0"/>
              <a:t>教研室、实验室专项检查：形式</a:t>
            </a:r>
            <a:r>
              <a:rPr lang="en-US" altLang="zh-CN" sz="2800" b="1" smtClean="0"/>
              <a:t>---</a:t>
            </a:r>
            <a:r>
              <a:rPr lang="zh-CN" altLang="en-US" sz="2800" b="1" smtClean="0"/>
              <a:t>走访教研室、实验室、查看教学设施环境， 深度访谈教研室主任、教学秘书、一线教师，访谈青年教师培养情况，查阅教学档案。</a:t>
            </a:r>
          </a:p>
          <a:p>
            <a:pPr>
              <a:lnSpc>
                <a:spcPct val="130000"/>
              </a:lnSpc>
              <a:buFont typeface="Monotype Sorts" pitchFamily="2" charset="2"/>
              <a:buChar char="l"/>
              <a:defRPr/>
            </a:pPr>
            <a:r>
              <a:rPr lang="zh-CN" altLang="en-US" sz="2800" b="1" smtClean="0"/>
              <a:t>课堂理论教学与实践教学检查：实验课、见习课、实习</a:t>
            </a:r>
            <a:r>
              <a:rPr lang="en-US" altLang="zh-CN" sz="2800" b="1" smtClean="0"/>
              <a:t>---</a:t>
            </a:r>
            <a:r>
              <a:rPr lang="zh-CN" altLang="en-US" sz="2800" b="1" smtClean="0"/>
              <a:t>听课与座谈、查阅档案。实习医院全覆盖。</a:t>
            </a:r>
          </a:p>
          <a:p>
            <a:pPr>
              <a:lnSpc>
                <a:spcPct val="130000"/>
              </a:lnSpc>
              <a:buFont typeface="Monotype Sorts" pitchFamily="2" charset="2"/>
              <a:buChar char="l"/>
              <a:defRPr/>
            </a:pPr>
            <a:r>
              <a:rPr lang="zh-CN" altLang="en-US" sz="2800" b="1" smtClean="0"/>
              <a:t>随机访谈教职工，召开学生座谈会。</a:t>
            </a:r>
          </a:p>
        </p:txBody>
      </p:sp>
    </p:spTree>
  </p:cSld>
  <p:clrMapOvr>
    <a:masterClrMapping/>
  </p:clrMapOvr>
  <p:transition>
    <p:random/>
    <p:sndAc>
      <p:stSnd>
        <p:snd r:embed="rId2"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755650" y="2349500"/>
            <a:ext cx="7772400" cy="1143000"/>
          </a:xfrm>
          <a:ln w="9525"/>
        </p:spPr>
        <p:txBody>
          <a:bodyPr/>
          <a:lstStyle/>
          <a:p>
            <a:pPr>
              <a:lnSpc>
                <a:spcPct val="130000"/>
              </a:lnSpc>
              <a:defRPr/>
            </a:pPr>
            <a:r>
              <a:rPr lang="zh-CN" altLang="en-US" smtClean="0"/>
              <a:t>第四部分</a:t>
            </a:r>
            <a:br>
              <a:rPr lang="zh-CN" altLang="en-US" smtClean="0"/>
            </a:br>
            <a:r>
              <a:rPr lang="zh-CN" altLang="en-US" smtClean="0"/>
              <a:t>准备好专家进校考察</a:t>
            </a:r>
          </a:p>
        </p:txBody>
      </p:sp>
    </p:spTree>
  </p:cSld>
  <p:clrMapOvr>
    <a:masterClrMapping/>
  </p:clrMapOvr>
  <p:transition>
    <p:random/>
    <p:sndAc>
      <p:stSnd>
        <p:snd r:embed="rId2"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a:xfrm>
            <a:off x="611188" y="692150"/>
            <a:ext cx="7772400" cy="1143000"/>
          </a:xfrm>
          <a:ln w="9525"/>
        </p:spPr>
        <p:txBody>
          <a:bodyPr/>
          <a:lstStyle/>
          <a:p>
            <a:pPr>
              <a:defRPr/>
            </a:pPr>
            <a:r>
              <a:rPr lang="zh-CN" altLang="en-US" dirty="0"/>
              <a:t>专家进校前</a:t>
            </a:r>
          </a:p>
        </p:txBody>
      </p:sp>
      <p:sp>
        <p:nvSpPr>
          <p:cNvPr id="31747" name="Rectangle 3"/>
          <p:cNvSpPr>
            <a:spLocks noGrp="1"/>
          </p:cNvSpPr>
          <p:nvPr>
            <p:ph idx="1"/>
          </p:nvPr>
        </p:nvSpPr>
        <p:spPr>
          <a:xfrm>
            <a:off x="1692275" y="2060575"/>
            <a:ext cx="5761038" cy="4248150"/>
          </a:xfrm>
          <a:ln w="9525"/>
        </p:spPr>
        <p:txBody>
          <a:bodyPr/>
          <a:lstStyle/>
          <a:p>
            <a:pPr>
              <a:lnSpc>
                <a:spcPct val="135000"/>
              </a:lnSpc>
              <a:buFont typeface="Monotype Sorts" pitchFamily="2" charset="2"/>
              <a:buChar char="l"/>
              <a:defRPr/>
            </a:pPr>
            <a:r>
              <a:rPr lang="zh-CN" altLang="en-US" sz="2800" b="1" dirty="0"/>
              <a:t>专家进校前阅读“三大报告”</a:t>
            </a:r>
          </a:p>
          <a:p>
            <a:pPr>
              <a:lnSpc>
                <a:spcPct val="135000"/>
              </a:lnSpc>
              <a:buFont typeface="Monotype Sorts" pitchFamily="2" charset="2"/>
              <a:buNone/>
              <a:defRPr/>
            </a:pPr>
            <a:r>
              <a:rPr lang="zh-CN" altLang="en-US" sz="2800" b="1" dirty="0"/>
              <a:t>    自评报告</a:t>
            </a:r>
          </a:p>
          <a:p>
            <a:pPr>
              <a:lnSpc>
                <a:spcPct val="135000"/>
              </a:lnSpc>
              <a:buFont typeface="Monotype Sorts" pitchFamily="2" charset="2"/>
              <a:buNone/>
              <a:defRPr/>
            </a:pPr>
            <a:r>
              <a:rPr lang="zh-CN" altLang="en-US" sz="2800" b="1" dirty="0"/>
              <a:t>    教学状态数据分析报告</a:t>
            </a:r>
          </a:p>
          <a:p>
            <a:pPr>
              <a:lnSpc>
                <a:spcPct val="135000"/>
              </a:lnSpc>
              <a:buFont typeface="Monotype Sorts" pitchFamily="2" charset="2"/>
              <a:buNone/>
              <a:defRPr/>
            </a:pPr>
            <a:r>
              <a:rPr lang="zh-CN" altLang="en-US" sz="2800" b="1" dirty="0"/>
              <a:t>    本科教学质量报告</a:t>
            </a:r>
          </a:p>
          <a:p>
            <a:pPr>
              <a:lnSpc>
                <a:spcPct val="135000"/>
              </a:lnSpc>
              <a:buFont typeface="Monotype Sorts" pitchFamily="2" charset="2"/>
              <a:buChar char="l"/>
              <a:defRPr/>
            </a:pPr>
            <a:r>
              <a:rPr lang="zh-CN" altLang="en-US" sz="2800" b="1" dirty="0"/>
              <a:t>关注学校网站内容</a:t>
            </a:r>
          </a:p>
          <a:p>
            <a:pPr>
              <a:lnSpc>
                <a:spcPct val="135000"/>
              </a:lnSpc>
              <a:buFont typeface="Monotype Sorts" pitchFamily="2" charset="2"/>
              <a:buChar char="l"/>
              <a:defRPr/>
            </a:pPr>
            <a:r>
              <a:rPr lang="zh-CN" altLang="en-US" sz="2800" b="1" dirty="0"/>
              <a:t>了解网络教学资源。</a:t>
            </a:r>
          </a:p>
        </p:txBody>
      </p:sp>
    </p:spTree>
  </p:cSld>
  <p:clrMapOvr>
    <a:masterClrMapping/>
  </p:clrMapOvr>
  <p:transition>
    <p:random/>
    <p:sndAc>
      <p:stSnd>
        <p:snd r:embed="rId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900113" y="2420938"/>
            <a:ext cx="7772400" cy="1143000"/>
          </a:xfrm>
          <a:ln w="9525"/>
        </p:spPr>
        <p:txBody>
          <a:bodyPr/>
          <a:lstStyle/>
          <a:p>
            <a:pPr>
              <a:lnSpc>
                <a:spcPct val="125000"/>
              </a:lnSpc>
              <a:defRPr/>
            </a:pPr>
            <a:r>
              <a:rPr lang="zh-CN" altLang="en-US" smtClean="0"/>
              <a:t>第一部分</a:t>
            </a:r>
            <a:br>
              <a:rPr lang="zh-CN" altLang="en-US" smtClean="0"/>
            </a:br>
            <a:r>
              <a:rPr lang="zh-CN" altLang="en-US" smtClean="0"/>
              <a:t>把握审核评估工作新要求</a:t>
            </a:r>
          </a:p>
        </p:txBody>
      </p:sp>
    </p:spTree>
  </p:cSld>
  <p:clrMapOvr>
    <a:masterClrMapping/>
  </p:clrMapOvr>
  <p:transition>
    <p:random/>
    <p:sndAc>
      <p:stSnd>
        <p:snd r:embed="rId2" name="CAMERA.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p:cNvSpPr>
          <p:nvPr>
            <p:ph type="title"/>
          </p:nvPr>
        </p:nvSpPr>
        <p:spPr>
          <a:xfrm>
            <a:off x="684213" y="692150"/>
            <a:ext cx="7772400" cy="1143000"/>
          </a:xfrm>
          <a:ln w="9525"/>
        </p:spPr>
        <p:txBody>
          <a:bodyPr/>
          <a:lstStyle/>
          <a:p>
            <a:pPr>
              <a:defRPr/>
            </a:pPr>
            <a:r>
              <a:rPr lang="zh-CN" altLang="en-US" dirty="0"/>
              <a:t>专家进校中</a:t>
            </a:r>
          </a:p>
        </p:txBody>
      </p:sp>
      <p:pic>
        <p:nvPicPr>
          <p:cNvPr id="47106" name="Picture 4"/>
          <p:cNvPicPr>
            <a:picLocks noChangeAspect="1"/>
          </p:cNvPicPr>
          <p:nvPr>
            <p:ph idx="1"/>
          </p:nvPr>
        </p:nvPicPr>
        <p:blipFill>
          <a:blip r:embed="rId3"/>
          <a:srcRect/>
          <a:stretch>
            <a:fillRect/>
          </a:stretch>
        </p:blipFill>
        <p:spPr>
          <a:xfrm>
            <a:off x="1763713" y="2492375"/>
            <a:ext cx="6048375" cy="4365625"/>
          </a:xfrm>
        </p:spPr>
      </p:pic>
    </p:spTree>
  </p:cSld>
  <p:clrMapOvr>
    <a:masterClrMapping/>
  </p:clrMapOvr>
  <p:transition>
    <p:random/>
    <p:sndAc>
      <p:stSnd>
        <p:snd r:embed="rId2" name="CAMERA.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p:cNvSpPr>
          <p:nvPr>
            <p:ph type="title"/>
          </p:nvPr>
        </p:nvSpPr>
        <p:spPr>
          <a:xfrm>
            <a:off x="685800" y="400050"/>
            <a:ext cx="8062913" cy="1143000"/>
          </a:xfrm>
          <a:ln w="9525"/>
        </p:spPr>
        <p:txBody>
          <a:bodyPr/>
          <a:lstStyle/>
          <a:p>
            <a:pPr>
              <a:defRPr/>
            </a:pPr>
            <a:r>
              <a:rPr lang="zh-CN" altLang="en-US" sz="4000" dirty="0"/>
              <a:t>专家走访和深度访谈所关注的问题</a:t>
            </a:r>
          </a:p>
        </p:txBody>
      </p:sp>
      <p:sp>
        <p:nvSpPr>
          <p:cNvPr id="34819" name="Rectangle 3"/>
          <p:cNvSpPr>
            <a:spLocks noGrp="1"/>
          </p:cNvSpPr>
          <p:nvPr>
            <p:ph idx="1"/>
          </p:nvPr>
        </p:nvSpPr>
        <p:spPr>
          <a:xfrm>
            <a:off x="684213" y="1844675"/>
            <a:ext cx="7772400" cy="4537075"/>
          </a:xfrm>
          <a:ln w="9525"/>
        </p:spPr>
        <p:txBody>
          <a:bodyPr/>
          <a:lstStyle/>
          <a:p>
            <a:pPr>
              <a:lnSpc>
                <a:spcPct val="125000"/>
              </a:lnSpc>
              <a:buFont typeface="Monotype Sorts" pitchFamily="2" charset="2"/>
              <a:buChar char="l"/>
              <a:defRPr/>
            </a:pPr>
            <a:r>
              <a:rPr lang="en-US" altLang="zh-CN" sz="2400" b="1"/>
              <a:t>1</a:t>
            </a:r>
            <a:r>
              <a:rPr lang="zh-CN" altLang="en-US" sz="2400" b="1" dirty="0"/>
              <a:t>、实验和理论教学的比例？</a:t>
            </a:r>
          </a:p>
          <a:p>
            <a:pPr>
              <a:lnSpc>
                <a:spcPct val="125000"/>
              </a:lnSpc>
              <a:buFont typeface="Monotype Sorts" pitchFamily="2" charset="2"/>
              <a:buChar char="l"/>
              <a:defRPr/>
            </a:pPr>
            <a:r>
              <a:rPr lang="en-US" altLang="zh-CN" sz="2400" b="1"/>
              <a:t>2</a:t>
            </a:r>
            <a:r>
              <a:rPr lang="zh-CN" altLang="en-US" sz="2400" b="1" dirty="0"/>
              <a:t>、学校的特色资源：比如说</a:t>
            </a:r>
            <a:r>
              <a:rPr lang="en-US" altLang="zh-CN" sz="2400" b="1"/>
              <a:t>”</a:t>
            </a:r>
            <a:r>
              <a:rPr lang="zh-CN" altLang="en-US" sz="2400" b="1" dirty="0"/>
              <a:t>慕课</a:t>
            </a:r>
            <a:r>
              <a:rPr lang="en-US" altLang="zh-CN" sz="2400" b="1"/>
              <a:t>”</a:t>
            </a:r>
            <a:r>
              <a:rPr lang="zh-CN" altLang="en-US" sz="2400" b="1" dirty="0"/>
              <a:t>怎么和教学相结合，</a:t>
            </a:r>
            <a:r>
              <a:rPr lang="en-US" altLang="zh-CN" sz="2400" b="1"/>
              <a:t>PBL</a:t>
            </a:r>
            <a:r>
              <a:rPr lang="zh-CN" altLang="en-US" sz="2400" b="1" dirty="0"/>
              <a:t>怎么搞？慕课和微课是否主要用于翻转课堂？</a:t>
            </a:r>
          </a:p>
          <a:p>
            <a:pPr>
              <a:lnSpc>
                <a:spcPct val="125000"/>
              </a:lnSpc>
              <a:buFont typeface="Monotype Sorts" pitchFamily="2" charset="2"/>
              <a:buChar char="l"/>
              <a:defRPr/>
            </a:pPr>
            <a:r>
              <a:rPr lang="en-US" altLang="zh-CN" sz="2400" b="1"/>
              <a:t>3</a:t>
            </a:r>
            <a:r>
              <a:rPr lang="zh-CN" altLang="en-US" sz="2400" b="1" dirty="0"/>
              <a:t>、教研室人数多少，课时数多少？</a:t>
            </a:r>
          </a:p>
          <a:p>
            <a:pPr>
              <a:lnSpc>
                <a:spcPct val="125000"/>
              </a:lnSpc>
              <a:buFont typeface="Monotype Sorts" pitchFamily="2" charset="2"/>
              <a:buChar char="l"/>
              <a:defRPr/>
            </a:pPr>
            <a:r>
              <a:rPr lang="en-US" altLang="zh-CN" sz="2400" b="1"/>
              <a:t>4</a:t>
            </a:r>
            <a:r>
              <a:rPr lang="zh-CN" altLang="en-US" sz="2400" b="1" dirty="0"/>
              <a:t>、院系怎么督导教学？</a:t>
            </a:r>
          </a:p>
          <a:p>
            <a:pPr>
              <a:lnSpc>
                <a:spcPct val="125000"/>
              </a:lnSpc>
              <a:buFont typeface="Monotype Sorts" pitchFamily="2" charset="2"/>
              <a:buChar char="l"/>
              <a:defRPr/>
            </a:pPr>
            <a:r>
              <a:rPr lang="en-US" altLang="zh-CN" sz="2400" b="1"/>
              <a:t>5</a:t>
            </a:r>
            <a:r>
              <a:rPr lang="zh-CN" altLang="en-US" sz="2400" b="1" dirty="0"/>
              <a:t>、近三年送青年教师出去培养数量？</a:t>
            </a:r>
          </a:p>
          <a:p>
            <a:pPr>
              <a:lnSpc>
                <a:spcPct val="125000"/>
              </a:lnSpc>
              <a:buFont typeface="Monotype Sorts" pitchFamily="2" charset="2"/>
              <a:buChar char="l"/>
              <a:defRPr/>
            </a:pPr>
            <a:r>
              <a:rPr lang="en-US" altLang="zh-CN" sz="2400" b="1"/>
              <a:t>6</a:t>
            </a:r>
            <a:r>
              <a:rPr lang="zh-CN" altLang="en-US" sz="2400" b="1" dirty="0"/>
              <a:t>、对某一项课程，是如何安排的，在基础医学和临床  </a:t>
            </a:r>
          </a:p>
          <a:p>
            <a:pPr>
              <a:lnSpc>
                <a:spcPct val="125000"/>
              </a:lnSpc>
              <a:buFont typeface="Monotype Sorts" pitchFamily="2" charset="2"/>
              <a:buNone/>
              <a:defRPr/>
            </a:pPr>
            <a:r>
              <a:rPr lang="zh-CN" altLang="en-US" sz="2400" b="1" dirty="0"/>
              <a:t>          学习的时间各多少，专业课是第几学年开设？</a:t>
            </a:r>
          </a:p>
        </p:txBody>
      </p:sp>
    </p:spTree>
  </p:cSld>
  <p:clrMapOvr>
    <a:masterClrMapping/>
  </p:clrMapOvr>
  <p:transition>
    <p:random/>
    <p:sndAc>
      <p:stSnd>
        <p:snd r:embed="rId2" name="CAMERA.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p:cNvSpPr>
          <p:nvPr>
            <p:ph type="title"/>
          </p:nvPr>
        </p:nvSpPr>
        <p:spPr>
          <a:xfrm>
            <a:off x="685800" y="400050"/>
            <a:ext cx="8134350" cy="1143000"/>
          </a:xfrm>
          <a:ln w="9525"/>
        </p:spPr>
        <p:txBody>
          <a:bodyPr/>
          <a:lstStyle/>
          <a:p>
            <a:pPr>
              <a:defRPr/>
            </a:pPr>
            <a:r>
              <a:rPr lang="zh-CN" altLang="en-US" sz="4000" dirty="0"/>
              <a:t>专家走访和深度访谈所关注的问题</a:t>
            </a:r>
          </a:p>
        </p:txBody>
      </p:sp>
      <p:sp>
        <p:nvSpPr>
          <p:cNvPr id="35843" name="Rectangle 3"/>
          <p:cNvSpPr>
            <a:spLocks noGrp="1"/>
          </p:cNvSpPr>
          <p:nvPr>
            <p:ph idx="1"/>
          </p:nvPr>
        </p:nvSpPr>
        <p:spPr>
          <a:xfrm>
            <a:off x="685800" y="1771650"/>
            <a:ext cx="8062913" cy="4681538"/>
          </a:xfrm>
          <a:ln w="9525"/>
        </p:spPr>
        <p:txBody>
          <a:bodyPr/>
          <a:lstStyle/>
          <a:p>
            <a:pPr>
              <a:lnSpc>
                <a:spcPct val="125000"/>
              </a:lnSpc>
              <a:buFont typeface="Monotype Sorts" pitchFamily="2" charset="2"/>
              <a:buChar char="l"/>
              <a:defRPr/>
            </a:pPr>
            <a:r>
              <a:rPr lang="en-US" altLang="zh-CN" sz="2400" b="1"/>
              <a:t>7</a:t>
            </a:r>
            <a:r>
              <a:rPr lang="zh-CN" altLang="en-US" sz="2400" b="1" dirty="0"/>
              <a:t>、在创新方面采取了什么措施？资助创新项目的经费从哪里来？</a:t>
            </a:r>
          </a:p>
          <a:p>
            <a:pPr>
              <a:lnSpc>
                <a:spcPct val="125000"/>
              </a:lnSpc>
              <a:buFont typeface="Monotype Sorts" pitchFamily="2" charset="2"/>
              <a:buChar char="l"/>
              <a:defRPr/>
            </a:pPr>
            <a:r>
              <a:rPr lang="en-US" altLang="zh-CN" sz="2400" b="1"/>
              <a:t>8</a:t>
            </a:r>
            <a:r>
              <a:rPr lang="zh-CN" altLang="en-US" sz="2400" b="1" dirty="0"/>
              <a:t>、教学督导组的组成、制度、执行情况？</a:t>
            </a:r>
          </a:p>
          <a:p>
            <a:pPr>
              <a:lnSpc>
                <a:spcPct val="125000"/>
              </a:lnSpc>
              <a:buFont typeface="Monotype Sorts" pitchFamily="2" charset="2"/>
              <a:buChar char="l"/>
              <a:defRPr/>
            </a:pPr>
            <a:r>
              <a:rPr lang="en-US" altLang="zh-CN" sz="2400" b="1"/>
              <a:t>9</a:t>
            </a:r>
            <a:r>
              <a:rPr lang="zh-CN" altLang="en-US" sz="2400" b="1" dirty="0"/>
              <a:t>、教学的重视程度、教学制度的执行情况、教学与职称的挂钩情况、教学的一票否决制、学生辅导员情况？</a:t>
            </a:r>
          </a:p>
          <a:p>
            <a:pPr>
              <a:lnSpc>
                <a:spcPct val="125000"/>
              </a:lnSpc>
              <a:buFont typeface="Monotype Sorts" pitchFamily="2" charset="2"/>
              <a:buChar char="l"/>
              <a:defRPr/>
            </a:pPr>
            <a:r>
              <a:rPr lang="en-US" altLang="zh-CN" sz="2400" b="1"/>
              <a:t>10</a:t>
            </a:r>
            <a:r>
              <a:rPr lang="zh-CN" altLang="en-US" sz="2400" b="1" dirty="0"/>
              <a:t>、教学管理规范的执行情况？</a:t>
            </a:r>
          </a:p>
          <a:p>
            <a:pPr>
              <a:lnSpc>
                <a:spcPct val="125000"/>
              </a:lnSpc>
              <a:buFont typeface="Monotype Sorts" pitchFamily="2" charset="2"/>
              <a:buChar char="l"/>
              <a:defRPr/>
            </a:pPr>
            <a:r>
              <a:rPr lang="en-US" altLang="zh-CN" sz="2400" b="1"/>
              <a:t>11</a:t>
            </a:r>
            <a:r>
              <a:rPr lang="zh-CN" altLang="en-US" sz="2400" b="1" dirty="0"/>
              <a:t>、附属医院是如何对教学实习基地进行教学方面的管理？</a:t>
            </a:r>
          </a:p>
          <a:p>
            <a:pPr>
              <a:lnSpc>
                <a:spcPct val="125000"/>
              </a:lnSpc>
              <a:buFont typeface="Monotype Sorts" pitchFamily="2" charset="2"/>
              <a:buChar char="l"/>
              <a:defRPr/>
            </a:pPr>
            <a:r>
              <a:rPr lang="en-US" altLang="zh-CN" sz="2400" b="1"/>
              <a:t>12</a:t>
            </a:r>
            <a:r>
              <a:rPr lang="zh-CN" altLang="en-US" sz="2400" b="1" dirty="0"/>
              <a:t>、本科生设计性实验实施情况，课题开展情况？</a:t>
            </a:r>
          </a:p>
        </p:txBody>
      </p:sp>
    </p:spTree>
  </p:cSld>
  <p:clrMapOvr>
    <a:masterClrMapping/>
  </p:clrMapOvr>
  <p:transition>
    <p:random/>
    <p:sndAc>
      <p:stSnd>
        <p:snd r:embed="rId2" name="CAMERA.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p:cNvSpPr>
          <p:nvPr>
            <p:ph type="title"/>
          </p:nvPr>
        </p:nvSpPr>
        <p:spPr>
          <a:xfrm>
            <a:off x="685800" y="400050"/>
            <a:ext cx="8062913" cy="1143000"/>
          </a:xfrm>
          <a:ln w="9525"/>
        </p:spPr>
        <p:txBody>
          <a:bodyPr/>
          <a:lstStyle/>
          <a:p>
            <a:pPr>
              <a:defRPr/>
            </a:pPr>
            <a:r>
              <a:rPr lang="zh-CN" altLang="en-US" sz="4000" dirty="0"/>
              <a:t>专家走访和深度访谈所关注的问题</a:t>
            </a:r>
          </a:p>
        </p:txBody>
      </p:sp>
      <p:sp>
        <p:nvSpPr>
          <p:cNvPr id="36867" name="Rectangle 3"/>
          <p:cNvSpPr>
            <a:spLocks noGrp="1"/>
          </p:cNvSpPr>
          <p:nvPr>
            <p:ph idx="1"/>
          </p:nvPr>
        </p:nvSpPr>
        <p:spPr>
          <a:ln w="9525"/>
        </p:spPr>
        <p:txBody>
          <a:bodyPr/>
          <a:lstStyle/>
          <a:p>
            <a:pPr>
              <a:lnSpc>
                <a:spcPct val="125000"/>
              </a:lnSpc>
              <a:buFont typeface="Monotype Sorts" pitchFamily="2" charset="2"/>
              <a:buChar char="l"/>
              <a:defRPr/>
            </a:pPr>
            <a:r>
              <a:rPr lang="en-US" altLang="zh-CN" sz="2400" b="1"/>
              <a:t>13</a:t>
            </a:r>
            <a:r>
              <a:rPr lang="zh-CN" altLang="en-US" sz="2400" b="1" dirty="0"/>
              <a:t>、形成性考核怎么运行？</a:t>
            </a:r>
          </a:p>
          <a:p>
            <a:pPr>
              <a:lnSpc>
                <a:spcPct val="125000"/>
              </a:lnSpc>
              <a:buFont typeface="Monotype Sorts" pitchFamily="2" charset="2"/>
              <a:buChar char="l"/>
              <a:defRPr/>
            </a:pPr>
            <a:r>
              <a:rPr lang="en-US" altLang="zh-CN" sz="2400" b="1"/>
              <a:t>14</a:t>
            </a:r>
            <a:r>
              <a:rPr lang="zh-CN" altLang="en-US" sz="2400" b="1" dirty="0"/>
              <a:t>、培养方案制定论证程序？</a:t>
            </a:r>
          </a:p>
          <a:p>
            <a:pPr>
              <a:lnSpc>
                <a:spcPct val="125000"/>
              </a:lnSpc>
              <a:buFont typeface="Monotype Sorts" pitchFamily="2" charset="2"/>
              <a:buChar char="l"/>
              <a:defRPr/>
            </a:pPr>
            <a:r>
              <a:rPr lang="en-US" altLang="zh-CN" sz="2400" b="1"/>
              <a:t>15</a:t>
            </a:r>
            <a:r>
              <a:rPr lang="zh-CN" altLang="en-US" sz="2400" b="1" dirty="0"/>
              <a:t>、纪委对于校内招投标是监督还是全程参与？</a:t>
            </a:r>
          </a:p>
          <a:p>
            <a:pPr>
              <a:lnSpc>
                <a:spcPct val="125000"/>
              </a:lnSpc>
              <a:buFont typeface="Monotype Sorts" pitchFamily="2" charset="2"/>
              <a:buChar char="l"/>
              <a:defRPr/>
            </a:pPr>
            <a:r>
              <a:rPr lang="en-US" altLang="zh-CN" sz="2400" b="1"/>
              <a:t>16</a:t>
            </a:r>
            <a:r>
              <a:rPr lang="zh-CN" altLang="en-US" sz="2400" b="1" dirty="0"/>
              <a:t>、干部的选拔任用，如院系干部的选拨办法是怎样？提拔年龄是否有限制？</a:t>
            </a:r>
          </a:p>
          <a:p>
            <a:pPr>
              <a:lnSpc>
                <a:spcPct val="125000"/>
              </a:lnSpc>
              <a:buFont typeface="Monotype Sorts" pitchFamily="2" charset="2"/>
              <a:buChar char="l"/>
              <a:defRPr/>
            </a:pPr>
            <a:r>
              <a:rPr lang="en-US" altLang="zh-CN" sz="2400" b="1"/>
              <a:t>17</a:t>
            </a:r>
            <a:r>
              <a:rPr lang="zh-CN" altLang="en-US" sz="2400" b="1" dirty="0"/>
              <a:t>、各专业大学生创新创业学校的支持程度和发展的政策？各专业学生的参与度？</a:t>
            </a:r>
          </a:p>
        </p:txBody>
      </p:sp>
    </p:spTree>
  </p:cSld>
  <p:clrMapOvr>
    <a:masterClrMapping/>
  </p:clrMapOvr>
  <p:transition>
    <p:random/>
    <p:sndAc>
      <p:stSnd>
        <p:snd r:embed="rId2"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p:cNvSpPr>
          <p:nvPr>
            <p:ph type="title"/>
          </p:nvPr>
        </p:nvSpPr>
        <p:spPr>
          <a:xfrm>
            <a:off x="684213" y="549275"/>
            <a:ext cx="7989887" cy="1143000"/>
          </a:xfrm>
          <a:ln w="9525"/>
        </p:spPr>
        <p:txBody>
          <a:bodyPr/>
          <a:lstStyle/>
          <a:p>
            <a:pPr>
              <a:defRPr/>
            </a:pPr>
            <a:r>
              <a:rPr lang="zh-CN" altLang="en-US" sz="4000" dirty="0"/>
              <a:t>专家走访和深度访谈所关注的问题</a:t>
            </a:r>
          </a:p>
        </p:txBody>
      </p:sp>
      <p:sp>
        <p:nvSpPr>
          <p:cNvPr id="37891" name="Rectangle 3"/>
          <p:cNvSpPr>
            <a:spLocks noGrp="1"/>
          </p:cNvSpPr>
          <p:nvPr>
            <p:ph idx="1"/>
          </p:nvPr>
        </p:nvSpPr>
        <p:spPr>
          <a:xfrm>
            <a:off x="684213" y="2060575"/>
            <a:ext cx="7772400" cy="3887788"/>
          </a:xfrm>
          <a:ln w="9525"/>
        </p:spPr>
        <p:txBody>
          <a:bodyPr/>
          <a:lstStyle/>
          <a:p>
            <a:pPr>
              <a:lnSpc>
                <a:spcPct val="125000"/>
              </a:lnSpc>
              <a:buFont typeface="Monotype Sorts" pitchFamily="2" charset="2"/>
              <a:buChar char="l"/>
              <a:defRPr/>
            </a:pPr>
            <a:r>
              <a:rPr lang="en-US" altLang="zh-CN" sz="2400" b="1"/>
              <a:t>18</a:t>
            </a:r>
            <a:r>
              <a:rPr lang="zh-CN" altLang="en-US" sz="2400" b="1" dirty="0"/>
              <a:t>、多学科协调发展的定位，比如开设英语专业、财务专业等的原因？如何保证新学科的教学经费？</a:t>
            </a:r>
          </a:p>
          <a:p>
            <a:pPr>
              <a:lnSpc>
                <a:spcPct val="125000"/>
              </a:lnSpc>
              <a:buFont typeface="Monotype Sorts" pitchFamily="2" charset="2"/>
              <a:buChar char="l"/>
              <a:defRPr/>
            </a:pPr>
            <a:r>
              <a:rPr lang="en-US" altLang="zh-CN" sz="2400" b="1"/>
              <a:t>19</a:t>
            </a:r>
            <a:r>
              <a:rPr lang="zh-CN" altLang="en-US" sz="2400" b="1" dirty="0"/>
              <a:t>、两校区办学如何形成合力，如何保证两校区行政、教学的机制和措施？</a:t>
            </a:r>
          </a:p>
          <a:p>
            <a:pPr>
              <a:lnSpc>
                <a:spcPct val="125000"/>
              </a:lnSpc>
              <a:buFont typeface="Monotype Sorts" pitchFamily="2" charset="2"/>
              <a:buChar char="l"/>
              <a:defRPr/>
            </a:pPr>
            <a:r>
              <a:rPr lang="en-US" altLang="zh-CN" sz="2400" b="1"/>
              <a:t>20</a:t>
            </a:r>
            <a:r>
              <a:rPr lang="zh-CN" altLang="en-US" sz="2400" b="1" dirty="0"/>
              <a:t>、大学生创新创业教育如何保证全过程教育？创业能力及创业意识的培养举措？</a:t>
            </a:r>
          </a:p>
          <a:p>
            <a:pPr>
              <a:lnSpc>
                <a:spcPct val="125000"/>
              </a:lnSpc>
              <a:buFont typeface="Monotype Sorts" pitchFamily="2" charset="2"/>
              <a:buChar char="l"/>
              <a:defRPr/>
            </a:pPr>
            <a:r>
              <a:rPr lang="en-US" altLang="zh-CN" sz="2400" b="1"/>
              <a:t>21</a:t>
            </a:r>
            <a:r>
              <a:rPr lang="zh-CN" altLang="en-US" sz="2400" b="1" dirty="0"/>
              <a:t>、创新平台、实验室使用管理和开发情况？</a:t>
            </a:r>
          </a:p>
        </p:txBody>
      </p:sp>
    </p:spTree>
  </p:cSld>
  <p:clrMapOvr>
    <a:masterClrMapping/>
  </p:clrMapOvr>
  <p:transition>
    <p:random/>
    <p:sndAc>
      <p:stSnd>
        <p:snd r:embed="rId2" name="CAMERA.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p:cNvSpPr>
          <p:nvPr>
            <p:ph type="title"/>
          </p:nvPr>
        </p:nvSpPr>
        <p:spPr>
          <a:xfrm>
            <a:off x="684213" y="549275"/>
            <a:ext cx="7989887" cy="1143000"/>
          </a:xfrm>
          <a:ln w="9525"/>
        </p:spPr>
        <p:txBody>
          <a:bodyPr/>
          <a:lstStyle/>
          <a:p>
            <a:pPr>
              <a:defRPr/>
            </a:pPr>
            <a:r>
              <a:rPr lang="zh-CN" altLang="en-US" sz="4000" dirty="0"/>
              <a:t>专家走访和深度访谈所关注的问题</a:t>
            </a:r>
          </a:p>
        </p:txBody>
      </p:sp>
      <p:sp>
        <p:nvSpPr>
          <p:cNvPr id="38915" name="Rectangle 3"/>
          <p:cNvSpPr>
            <a:spLocks noGrp="1"/>
          </p:cNvSpPr>
          <p:nvPr>
            <p:ph idx="1"/>
          </p:nvPr>
        </p:nvSpPr>
        <p:spPr>
          <a:xfrm>
            <a:off x="611188" y="1989138"/>
            <a:ext cx="8208962" cy="4033837"/>
          </a:xfrm>
          <a:ln w="9525"/>
        </p:spPr>
        <p:txBody>
          <a:bodyPr/>
          <a:lstStyle/>
          <a:p>
            <a:pPr>
              <a:lnSpc>
                <a:spcPct val="125000"/>
              </a:lnSpc>
              <a:buFont typeface="Monotype Sorts" pitchFamily="2" charset="2"/>
              <a:buChar char="l"/>
              <a:defRPr/>
            </a:pPr>
            <a:r>
              <a:rPr lang="en-US" altLang="zh-CN" sz="2400" b="1"/>
              <a:t>22</a:t>
            </a:r>
            <a:r>
              <a:rPr lang="zh-CN" altLang="en-US" sz="2400" b="1" dirty="0"/>
              <a:t>、教师数量与结构？教师发展机构？教师发展的做法？</a:t>
            </a:r>
          </a:p>
          <a:p>
            <a:pPr>
              <a:lnSpc>
                <a:spcPct val="125000"/>
              </a:lnSpc>
              <a:buFont typeface="Monotype Sorts" pitchFamily="2" charset="2"/>
              <a:buChar char="l"/>
              <a:defRPr/>
            </a:pPr>
            <a:r>
              <a:rPr lang="en-US" altLang="zh-CN" sz="2400" b="1"/>
              <a:t>23</a:t>
            </a:r>
            <a:r>
              <a:rPr lang="zh-CN" altLang="en-US" sz="2400" b="1" dirty="0"/>
              <a:t>、学校对教师申请教改课题的支持是否有奖励？</a:t>
            </a:r>
          </a:p>
          <a:p>
            <a:pPr>
              <a:lnSpc>
                <a:spcPct val="125000"/>
              </a:lnSpc>
              <a:buFont typeface="Monotype Sorts" pitchFamily="2" charset="2"/>
              <a:buChar char="l"/>
              <a:defRPr/>
            </a:pPr>
            <a:r>
              <a:rPr lang="en-US" altLang="zh-CN" sz="2400" b="1"/>
              <a:t>24</a:t>
            </a:r>
            <a:r>
              <a:rPr lang="zh-CN" altLang="en-US" sz="2400" b="1" dirty="0"/>
              <a:t>、对学校的办学规模、投入和办学上有怎样的困难和认识？</a:t>
            </a:r>
          </a:p>
          <a:p>
            <a:pPr>
              <a:lnSpc>
                <a:spcPct val="125000"/>
              </a:lnSpc>
              <a:buFont typeface="Monotype Sorts" pitchFamily="2" charset="2"/>
              <a:buChar char="l"/>
              <a:defRPr/>
            </a:pPr>
            <a:r>
              <a:rPr lang="en-US" altLang="zh-CN" sz="2400" b="1"/>
              <a:t>25</a:t>
            </a:r>
            <a:r>
              <a:rPr lang="zh-CN" altLang="en-US" sz="2400" b="1" dirty="0"/>
              <a:t>、附属医院师资怎样保证教学？怎样保障教学中心地位？有何措施？</a:t>
            </a:r>
          </a:p>
          <a:p>
            <a:pPr>
              <a:lnSpc>
                <a:spcPct val="125000"/>
              </a:lnSpc>
              <a:buFont typeface="Monotype Sorts" pitchFamily="2" charset="2"/>
              <a:buChar char="l"/>
              <a:defRPr/>
            </a:pPr>
            <a:r>
              <a:rPr lang="en-US" altLang="zh-CN" sz="2400" b="1"/>
              <a:t>26</a:t>
            </a:r>
            <a:r>
              <a:rPr lang="zh-CN" altLang="en-US" sz="2400" b="1" dirty="0"/>
              <a:t>、科研发展起来后，教学和科研的关系如何？</a:t>
            </a:r>
          </a:p>
        </p:txBody>
      </p:sp>
    </p:spTree>
  </p:cSld>
  <p:clrMapOvr>
    <a:masterClrMapping/>
  </p:clrMapOvr>
  <p:transition>
    <p:random/>
    <p:sndAc>
      <p:stSnd>
        <p:snd r:embed="rId2" name="CAMERA.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p:cNvSpPr>
          <p:nvPr>
            <p:ph type="title"/>
          </p:nvPr>
        </p:nvSpPr>
        <p:spPr>
          <a:ln w="9525"/>
        </p:spPr>
        <p:txBody>
          <a:bodyPr/>
          <a:lstStyle/>
          <a:p>
            <a:pPr>
              <a:defRPr/>
            </a:pPr>
            <a:r>
              <a:rPr lang="zh-CN" altLang="en-US" dirty="0"/>
              <a:t>走访要点</a:t>
            </a:r>
          </a:p>
        </p:txBody>
      </p:sp>
      <p:sp>
        <p:nvSpPr>
          <p:cNvPr id="39939" name="Rectangle 3"/>
          <p:cNvSpPr>
            <a:spLocks noGrp="1"/>
          </p:cNvSpPr>
          <p:nvPr>
            <p:ph idx="1"/>
          </p:nvPr>
        </p:nvSpPr>
        <p:spPr>
          <a:xfrm>
            <a:off x="684213" y="1916113"/>
            <a:ext cx="7772400" cy="4321175"/>
          </a:xfrm>
          <a:ln w="9525"/>
        </p:spPr>
        <p:txBody>
          <a:bodyPr/>
          <a:lstStyle/>
          <a:p>
            <a:pPr algn="just">
              <a:lnSpc>
                <a:spcPct val="130000"/>
              </a:lnSpc>
              <a:buFont typeface="Monotype Sorts" pitchFamily="2" charset="2"/>
              <a:buChar char="l"/>
              <a:defRPr/>
            </a:pPr>
            <a:r>
              <a:rPr lang="zh-CN" altLang="en-US" sz="2500" b="1" dirty="0"/>
              <a:t>走访院系范围：涵盖所有院系、临床技能中心、实验中心、研究所。</a:t>
            </a:r>
          </a:p>
          <a:p>
            <a:pPr>
              <a:lnSpc>
                <a:spcPct val="130000"/>
              </a:lnSpc>
              <a:buFont typeface="Monotype Sorts" pitchFamily="2" charset="2"/>
              <a:buChar char="l"/>
              <a:defRPr/>
            </a:pPr>
            <a:r>
              <a:rPr lang="zh-CN" altLang="en-US" sz="2500" b="1" dirty="0"/>
              <a:t>走访职能部门范围：所有党政部门。</a:t>
            </a:r>
          </a:p>
          <a:p>
            <a:pPr>
              <a:lnSpc>
                <a:spcPct val="130000"/>
              </a:lnSpc>
              <a:buFont typeface="Monotype Sorts" pitchFamily="2" charset="2"/>
              <a:buChar char="l"/>
              <a:defRPr/>
            </a:pPr>
            <a:r>
              <a:rPr lang="zh-CN" altLang="en-US" sz="2500" b="1" dirty="0"/>
              <a:t>重点部门：教务处、人事处、财务处、科技处、研究生处、法规处、院办、设备处、现教部、招生就业处、学生处与团委、后勤管理处、图书馆等</a:t>
            </a:r>
          </a:p>
          <a:p>
            <a:pPr>
              <a:lnSpc>
                <a:spcPct val="130000"/>
              </a:lnSpc>
              <a:buFont typeface="Monotype Sorts" pitchFamily="2" charset="2"/>
              <a:buChar char="l"/>
              <a:defRPr/>
            </a:pPr>
            <a:r>
              <a:rPr lang="zh-CN" altLang="en-US" sz="2500" b="1" dirty="0"/>
              <a:t>走访实习基地重点：附属医院及临床教学基地</a:t>
            </a:r>
          </a:p>
        </p:txBody>
      </p:sp>
    </p:spTree>
  </p:cSld>
  <p:clrMapOvr>
    <a:masterClrMapping/>
  </p:clrMapOvr>
  <p:transition>
    <p:random/>
    <p:sndAc>
      <p:stSnd>
        <p:snd r:embed="rId2"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p:cNvSpPr>
          <p:nvPr>
            <p:ph type="title"/>
          </p:nvPr>
        </p:nvSpPr>
        <p:spPr>
          <a:xfrm>
            <a:off x="684213" y="476250"/>
            <a:ext cx="7772400" cy="1143000"/>
          </a:xfrm>
          <a:ln w="9525"/>
        </p:spPr>
        <p:txBody>
          <a:bodyPr/>
          <a:lstStyle/>
          <a:p>
            <a:pPr>
              <a:defRPr/>
            </a:pPr>
            <a:r>
              <a:rPr lang="zh-CN" altLang="en-US" dirty="0"/>
              <a:t>深度访谈与座谈要点 </a:t>
            </a:r>
          </a:p>
        </p:txBody>
      </p:sp>
      <p:sp>
        <p:nvSpPr>
          <p:cNvPr id="40963" name="Rectangle 3"/>
          <p:cNvSpPr>
            <a:spLocks noGrp="1"/>
          </p:cNvSpPr>
          <p:nvPr>
            <p:ph idx="1"/>
          </p:nvPr>
        </p:nvSpPr>
        <p:spPr>
          <a:xfrm>
            <a:off x="684213" y="1989138"/>
            <a:ext cx="7772400" cy="4114800"/>
          </a:xfrm>
          <a:ln w="9525"/>
        </p:spPr>
        <p:txBody>
          <a:bodyPr/>
          <a:lstStyle/>
          <a:p>
            <a:pPr>
              <a:lnSpc>
                <a:spcPct val="130000"/>
              </a:lnSpc>
              <a:buFont typeface="Monotype Sorts" pitchFamily="2" charset="2"/>
              <a:buChar char="l"/>
              <a:defRPr/>
            </a:pPr>
            <a:r>
              <a:rPr lang="zh-CN" altLang="en-US" sz="2400" b="1" dirty="0"/>
              <a:t>访谈范围：</a:t>
            </a:r>
          </a:p>
          <a:p>
            <a:pPr>
              <a:lnSpc>
                <a:spcPct val="130000"/>
              </a:lnSpc>
              <a:buFont typeface="Monotype Sorts" pitchFamily="2" charset="2"/>
              <a:buChar char="l"/>
              <a:defRPr/>
            </a:pPr>
            <a:r>
              <a:rPr lang="zh-CN" altLang="en-US" sz="2400" b="1" dirty="0"/>
              <a:t>所有校领导，重点书记、校长、教学副校长；</a:t>
            </a:r>
          </a:p>
          <a:p>
            <a:pPr>
              <a:lnSpc>
                <a:spcPct val="130000"/>
              </a:lnSpc>
              <a:buFont typeface="Monotype Sorts" pitchFamily="2" charset="2"/>
              <a:buChar char="l"/>
              <a:defRPr/>
            </a:pPr>
            <a:r>
              <a:rPr lang="zh-CN" altLang="en-US" sz="2400" b="1" dirty="0"/>
              <a:t>院系领导、职能部门负责人、院系部及教研室与实验</a:t>
            </a:r>
          </a:p>
          <a:p>
            <a:pPr>
              <a:lnSpc>
                <a:spcPct val="130000"/>
              </a:lnSpc>
              <a:buFont typeface="Monotype Sorts" pitchFamily="2" charset="2"/>
              <a:buNone/>
              <a:defRPr/>
            </a:pPr>
            <a:r>
              <a:rPr lang="zh-CN" altLang="en-US" sz="2400" b="1" dirty="0"/>
              <a:t>     中心主要领导、专业带头人、教师和学生代表；</a:t>
            </a:r>
          </a:p>
          <a:p>
            <a:pPr algn="just">
              <a:lnSpc>
                <a:spcPct val="130000"/>
              </a:lnSpc>
              <a:buFont typeface="Monotype Sorts" pitchFamily="2" charset="2"/>
              <a:buChar char="l"/>
              <a:defRPr/>
            </a:pPr>
            <a:r>
              <a:rPr lang="zh-CN" altLang="en-US" sz="2400" b="1" dirty="0"/>
              <a:t>访谈方式：一对一访谈，随机访谈、边访边谈</a:t>
            </a:r>
          </a:p>
          <a:p>
            <a:pPr>
              <a:lnSpc>
                <a:spcPct val="130000"/>
              </a:lnSpc>
              <a:buFont typeface="Monotype Sorts" pitchFamily="2" charset="2"/>
              <a:buChar char="l"/>
              <a:defRPr/>
            </a:pPr>
            <a:r>
              <a:rPr lang="zh-CN" altLang="en-US" sz="2400" b="1" dirty="0"/>
              <a:t>座 谈 会：教师、管理人员和学生小型座谈会</a:t>
            </a:r>
          </a:p>
          <a:p>
            <a:pPr>
              <a:buFont typeface="Monotype Sorts" pitchFamily="2" charset="2"/>
              <a:buChar char="l"/>
              <a:defRPr/>
            </a:pPr>
            <a:endParaRPr lang="zh-CN" altLang="en-US" sz="2800" dirty="0"/>
          </a:p>
        </p:txBody>
      </p:sp>
    </p:spTree>
  </p:cSld>
  <p:clrMapOvr>
    <a:masterClrMapping/>
  </p:clrMapOvr>
  <p:transition>
    <p:random/>
    <p:sndAc>
      <p:stSnd>
        <p:snd r:embed="rId2"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684213" y="692150"/>
            <a:ext cx="7772400" cy="1143000"/>
          </a:xfrm>
          <a:ln w="9525"/>
        </p:spPr>
        <p:txBody>
          <a:bodyPr/>
          <a:lstStyle/>
          <a:p>
            <a:pPr>
              <a:defRPr/>
            </a:pPr>
            <a:r>
              <a:rPr lang="zh-CN" altLang="en-US" smtClean="0"/>
              <a:t>审阅材料</a:t>
            </a:r>
            <a:r>
              <a:rPr lang="zh-CN" altLang="en-US" smtClean="0">
                <a:effectLst/>
              </a:rPr>
              <a:t> </a:t>
            </a:r>
          </a:p>
        </p:txBody>
      </p:sp>
      <p:sp>
        <p:nvSpPr>
          <p:cNvPr id="41987" name="Rectangle 3"/>
          <p:cNvSpPr>
            <a:spLocks noGrp="1"/>
          </p:cNvSpPr>
          <p:nvPr>
            <p:ph idx="1"/>
          </p:nvPr>
        </p:nvSpPr>
        <p:spPr>
          <a:xfrm>
            <a:off x="684213" y="2349500"/>
            <a:ext cx="7772400" cy="3455988"/>
          </a:xfrm>
          <a:ln w="9525"/>
        </p:spPr>
        <p:txBody>
          <a:bodyPr/>
          <a:lstStyle/>
          <a:p>
            <a:pPr>
              <a:lnSpc>
                <a:spcPct val="130000"/>
              </a:lnSpc>
              <a:buFont typeface="Monotype Sorts" pitchFamily="2" charset="2"/>
              <a:buChar char="l"/>
              <a:defRPr/>
            </a:pPr>
            <a:r>
              <a:rPr lang="en-US" altLang="zh-CN" b="1"/>
              <a:t>1</a:t>
            </a:r>
            <a:r>
              <a:rPr lang="zh-CN" altLang="en-US" b="1" dirty="0"/>
              <a:t>、考试材料（近三年）</a:t>
            </a:r>
          </a:p>
          <a:p>
            <a:pPr>
              <a:lnSpc>
                <a:spcPct val="130000"/>
              </a:lnSpc>
              <a:buFont typeface="Monotype Sorts" pitchFamily="2" charset="2"/>
              <a:buChar char="l"/>
              <a:defRPr/>
            </a:pPr>
            <a:r>
              <a:rPr lang="en-US" altLang="zh-CN" b="1"/>
              <a:t>2</a:t>
            </a:r>
            <a:r>
              <a:rPr lang="zh-CN" altLang="en-US" b="1" dirty="0"/>
              <a:t>、毕业论文（近三年）</a:t>
            </a:r>
          </a:p>
          <a:p>
            <a:pPr>
              <a:lnSpc>
                <a:spcPct val="130000"/>
              </a:lnSpc>
              <a:buFont typeface="Monotype Sorts" pitchFamily="2" charset="2"/>
              <a:buChar char="l"/>
              <a:defRPr/>
            </a:pPr>
            <a:r>
              <a:rPr lang="en-US" altLang="zh-CN" b="1"/>
              <a:t>3</a:t>
            </a:r>
            <a:r>
              <a:rPr lang="zh-CN" altLang="en-US" b="1" dirty="0"/>
              <a:t>、院系部及教研室人才培养过程、轨迹</a:t>
            </a:r>
          </a:p>
          <a:p>
            <a:pPr>
              <a:lnSpc>
                <a:spcPct val="130000"/>
              </a:lnSpc>
              <a:buFont typeface="Monotype Sorts" pitchFamily="2" charset="2"/>
              <a:buChar char="l"/>
              <a:defRPr/>
            </a:pPr>
            <a:r>
              <a:rPr lang="en-US" altLang="zh-CN" b="1"/>
              <a:t>4</a:t>
            </a:r>
            <a:r>
              <a:rPr lang="zh-CN" altLang="en-US" b="1" dirty="0"/>
              <a:t>、校级支撑材料</a:t>
            </a:r>
          </a:p>
        </p:txBody>
      </p:sp>
    </p:spTree>
  </p:cSld>
  <p:clrMapOvr>
    <a:masterClrMapping/>
  </p:clrMapOvr>
  <p:transition>
    <p:random/>
    <p:sndAc>
      <p:stSnd>
        <p:snd r:embed="rId2" name="CAMERA.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p:cNvSpPr>
          <p:nvPr>
            <p:ph type="title"/>
          </p:nvPr>
        </p:nvSpPr>
        <p:spPr>
          <a:ln w="9525"/>
        </p:spPr>
        <p:txBody>
          <a:bodyPr/>
          <a:lstStyle/>
          <a:p>
            <a:pPr>
              <a:defRPr/>
            </a:pPr>
            <a:r>
              <a:rPr lang="zh-CN" altLang="en-US" dirty="0"/>
              <a:t>提供补充材料</a:t>
            </a:r>
          </a:p>
        </p:txBody>
      </p:sp>
      <p:sp>
        <p:nvSpPr>
          <p:cNvPr id="43011" name="Rectangle 3"/>
          <p:cNvSpPr>
            <a:spLocks noGrp="1"/>
          </p:cNvSpPr>
          <p:nvPr>
            <p:ph idx="1"/>
          </p:nvPr>
        </p:nvSpPr>
        <p:spPr>
          <a:xfrm>
            <a:off x="468313" y="1773238"/>
            <a:ext cx="8424862" cy="4824412"/>
          </a:xfrm>
          <a:ln w="9525"/>
        </p:spPr>
        <p:txBody>
          <a:bodyPr/>
          <a:lstStyle/>
          <a:p>
            <a:pPr>
              <a:lnSpc>
                <a:spcPct val="125000"/>
              </a:lnSpc>
              <a:buFont typeface="Monotype Sorts" pitchFamily="2" charset="2"/>
              <a:buChar char="l"/>
              <a:defRPr/>
            </a:pPr>
            <a:r>
              <a:rPr lang="en-US" altLang="zh-CN" sz="2400" b="1"/>
              <a:t>1</a:t>
            </a:r>
            <a:r>
              <a:rPr lang="zh-CN" altLang="en-US" sz="2400" b="1" dirty="0"/>
              <a:t>、提供每学期开始和结束专题教学工作会议的会议记录。</a:t>
            </a:r>
          </a:p>
          <a:p>
            <a:pPr>
              <a:lnSpc>
                <a:spcPct val="125000"/>
              </a:lnSpc>
              <a:buFont typeface="Monotype Sorts" pitchFamily="2" charset="2"/>
              <a:buChar char="l"/>
              <a:defRPr/>
            </a:pPr>
            <a:r>
              <a:rPr lang="en-US" altLang="zh-CN" sz="2400" b="1"/>
              <a:t>2</a:t>
            </a:r>
            <a:r>
              <a:rPr lang="zh-CN" altLang="en-US" sz="2400" b="1" dirty="0"/>
              <a:t>、提供近三年，科研、自然科学基金项目及省部级以上科研项目获得者承担教学课程的名称及学时。</a:t>
            </a:r>
          </a:p>
          <a:p>
            <a:pPr>
              <a:lnSpc>
                <a:spcPct val="125000"/>
              </a:lnSpc>
              <a:buFont typeface="Monotype Sorts" pitchFamily="2" charset="2"/>
              <a:buChar char="l"/>
              <a:defRPr/>
            </a:pPr>
            <a:r>
              <a:rPr lang="en-US" altLang="zh-CN" sz="2400" b="1"/>
              <a:t>3</a:t>
            </a:r>
            <a:r>
              <a:rPr lang="zh-CN" altLang="en-US" sz="2400" b="1" dirty="0"/>
              <a:t>、提供未上本科生课的教授名单及所在部门。</a:t>
            </a:r>
          </a:p>
          <a:p>
            <a:pPr>
              <a:lnSpc>
                <a:spcPct val="125000"/>
              </a:lnSpc>
              <a:buFont typeface="Monotype Sorts" pitchFamily="2" charset="2"/>
              <a:buChar char="l"/>
              <a:defRPr/>
            </a:pPr>
            <a:r>
              <a:rPr lang="en-US" altLang="zh-CN" sz="2400" b="1"/>
              <a:t>4</a:t>
            </a:r>
            <a:r>
              <a:rPr lang="zh-CN" altLang="en-US" sz="2400" b="1" dirty="0"/>
              <a:t>、提供三年教学奖励的项目及内容。</a:t>
            </a:r>
          </a:p>
          <a:p>
            <a:pPr>
              <a:lnSpc>
                <a:spcPct val="125000"/>
              </a:lnSpc>
              <a:buFont typeface="Monotype Sorts" pitchFamily="2" charset="2"/>
              <a:buChar char="l"/>
              <a:defRPr/>
            </a:pPr>
            <a:r>
              <a:rPr lang="en-US" altLang="zh-CN" sz="2400" b="1"/>
              <a:t>5</a:t>
            </a:r>
            <a:r>
              <a:rPr lang="zh-CN" altLang="en-US" sz="2400" b="1" dirty="0"/>
              <a:t>、提供每个学院各一名专业负责人的听课记录，提供每个学院各两个教研室去年或今年的集体备课记录本。</a:t>
            </a:r>
          </a:p>
          <a:p>
            <a:pPr>
              <a:lnSpc>
                <a:spcPct val="125000"/>
              </a:lnSpc>
              <a:buFont typeface="Monotype Sorts" pitchFamily="2" charset="2"/>
              <a:buChar char="l"/>
              <a:defRPr/>
            </a:pPr>
            <a:r>
              <a:rPr lang="en-US" altLang="zh-CN" sz="2400" b="1"/>
              <a:t>6</a:t>
            </a:r>
            <a:r>
              <a:rPr lang="zh-CN" altLang="en-US" sz="2400" b="1" dirty="0"/>
              <a:t>、提供职称评审文件。</a:t>
            </a:r>
          </a:p>
          <a:p>
            <a:pPr>
              <a:lnSpc>
                <a:spcPct val="90000"/>
              </a:lnSpc>
              <a:buFont typeface="Monotype Sorts" pitchFamily="2" charset="2"/>
              <a:buChar char="l"/>
              <a:defRPr/>
            </a:pPr>
            <a:endParaRPr lang="zh-CN" altLang="en-US" sz="2400" dirty="0"/>
          </a:p>
        </p:txBody>
      </p:sp>
    </p:spTree>
  </p:cSld>
  <p:clrMapOvr>
    <a:masterClrMapping/>
  </p:clrMapOvr>
  <p:transition>
    <p:random/>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AutoShape 12"/>
          <p:cNvSpPr>
            <a:spLocks noChangeArrowheads="1"/>
          </p:cNvSpPr>
          <p:nvPr/>
        </p:nvSpPr>
        <p:spPr bwMode="auto">
          <a:xfrm rot="272898">
            <a:off x="5216775" y="1645918"/>
            <a:ext cx="3523286" cy="3220180"/>
          </a:xfrm>
          <a:prstGeom prst="cloudCallout">
            <a:avLst>
              <a:gd name="adj1" fmla="val -23838"/>
              <a:gd name="adj2" fmla="val 30042"/>
            </a:avLst>
          </a:prstGeom>
          <a:solidFill>
            <a:srgbClr val="11807E"/>
          </a:solidFill>
          <a:ln w="28575">
            <a:solidFill>
              <a:srgbClr val="11807E"/>
            </a:solidFill>
            <a:rou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hangingPunct="0">
              <a:defRPr/>
            </a:pPr>
            <a:endParaRPr kumimoji="1" lang="zh-CN" altLang="en-US" b="1" smtClean="0">
              <a:solidFill>
                <a:srgbClr val="11807E"/>
              </a:solidFill>
              <a:latin typeface="黑体" panose="02010609060101010101" pitchFamily="49" charset="-122"/>
              <a:ea typeface="黑体" panose="02010609060101010101" pitchFamily="49" charset="-122"/>
            </a:endParaRPr>
          </a:p>
        </p:txBody>
      </p:sp>
      <p:sp>
        <p:nvSpPr>
          <p:cNvPr id="13" name="Text Box 13"/>
          <p:cNvSpPr txBox="1">
            <a:spLocks noChangeArrowheads="1"/>
          </p:cNvSpPr>
          <p:nvPr/>
        </p:nvSpPr>
        <p:spPr bwMode="auto">
          <a:xfrm>
            <a:off x="5357818" y="2143116"/>
            <a:ext cx="3349214" cy="3170099"/>
          </a:xfrm>
          <a:prstGeom prst="rect">
            <a:avLst/>
          </a:prstGeom>
          <a:noFill/>
          <a:ln w="9525">
            <a:noFill/>
            <a:miter lim="800000"/>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lnSpc>
                <a:spcPct val="125000"/>
              </a:lnSpc>
              <a:defRPr/>
            </a:pPr>
            <a:r>
              <a:rPr kumimoji="1" lang="zh-CN" altLang="en-US" sz="3200" b="1" spc="50" dirty="0">
                <a:ln w="11430"/>
                <a:solidFill>
                  <a:srgbClr val="99CC00"/>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rPr>
              <a:t>合格评估为生存</a:t>
            </a:r>
          </a:p>
          <a:p>
            <a:pPr algn="ctr" eaLnBrk="0" hangingPunct="0">
              <a:lnSpc>
                <a:spcPct val="125000"/>
              </a:lnSpc>
              <a:defRPr/>
            </a:pPr>
            <a:endParaRPr kumimoji="1" lang="en-US" altLang="zh-CN" sz="3200" b="1" spc="50" dirty="0">
              <a:ln w="11430"/>
              <a:solidFill>
                <a:srgbClr val="99CC00"/>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endParaRPr>
          </a:p>
          <a:p>
            <a:pPr algn="ctr" eaLnBrk="0" hangingPunct="0">
              <a:lnSpc>
                <a:spcPct val="125000"/>
              </a:lnSpc>
              <a:defRPr/>
            </a:pPr>
            <a:r>
              <a:rPr kumimoji="1" lang="zh-CN" altLang="en-US" sz="3200" b="1" spc="50" dirty="0">
                <a:ln w="11430"/>
                <a:solidFill>
                  <a:srgbClr val="99CC00"/>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rPr>
              <a:t>水平评估为荣誉</a:t>
            </a:r>
          </a:p>
          <a:p>
            <a:pPr algn="ctr" eaLnBrk="0" hangingPunct="0">
              <a:lnSpc>
                <a:spcPct val="125000"/>
              </a:lnSpc>
              <a:defRPr/>
            </a:pPr>
            <a:endParaRPr kumimoji="1" lang="en-US" altLang="zh-CN" sz="3200" b="1" spc="50" dirty="0">
              <a:ln w="11430"/>
              <a:solidFill>
                <a:srgbClr val="99CC00"/>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endParaRPr>
          </a:p>
          <a:p>
            <a:pPr algn="ctr" eaLnBrk="0" hangingPunct="0">
              <a:lnSpc>
                <a:spcPct val="125000"/>
              </a:lnSpc>
              <a:defRPr/>
            </a:pPr>
            <a:r>
              <a:rPr kumimoji="1" lang="zh-CN" altLang="en-US" sz="3200" b="1" spc="50" dirty="0">
                <a:ln w="11430"/>
                <a:solidFill>
                  <a:srgbClr val="99CC00"/>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rPr>
              <a:t>审</a:t>
            </a:r>
            <a:r>
              <a:rPr kumimoji="1" lang="zh-CN" altLang="en-US" sz="3200" b="1" spc="50" dirty="0">
                <a:ln w="11430"/>
                <a:solidFill>
                  <a:srgbClr val="99CC00"/>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rPr>
              <a:t>核评估为质量</a:t>
            </a:r>
          </a:p>
        </p:txBody>
      </p:sp>
      <p:sp>
        <p:nvSpPr>
          <p:cNvPr id="31" name="TextBox 16"/>
          <p:cNvSpPr txBox="1"/>
          <p:nvPr/>
        </p:nvSpPr>
        <p:spPr>
          <a:xfrm>
            <a:off x="3733797" y="1904989"/>
            <a:ext cx="1095043" cy="6309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zh-CN" altLang="en-US" sz="3500" b="1" spc="37" dirty="0">
                <a:ln w="11430"/>
                <a:solidFill>
                  <a:srgbClr val="11807E"/>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rPr>
              <a:t>达标</a:t>
            </a:r>
            <a:endParaRPr kumimoji="1" lang="en-US" altLang="zh-CN" sz="3500" b="1" spc="37" dirty="0">
              <a:ln w="11430"/>
              <a:solidFill>
                <a:srgbClr val="11807E"/>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endParaRPr>
          </a:p>
        </p:txBody>
      </p:sp>
      <p:sp>
        <p:nvSpPr>
          <p:cNvPr id="32" name="TextBox 16"/>
          <p:cNvSpPr txBox="1"/>
          <p:nvPr/>
        </p:nvSpPr>
        <p:spPr>
          <a:xfrm>
            <a:off x="3662359" y="3270247"/>
            <a:ext cx="1095043" cy="6309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zh-CN" altLang="en-US" sz="3500" b="1" spc="37" dirty="0">
                <a:ln w="11430"/>
                <a:solidFill>
                  <a:srgbClr val="11807E"/>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rPr>
              <a:t>评优</a:t>
            </a:r>
            <a:endParaRPr kumimoji="1" lang="en-US" altLang="zh-CN" sz="3500" b="1" spc="37" dirty="0">
              <a:ln w="11430"/>
              <a:solidFill>
                <a:srgbClr val="11807E"/>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endParaRPr>
          </a:p>
        </p:txBody>
      </p:sp>
      <p:sp>
        <p:nvSpPr>
          <p:cNvPr id="33" name="TextBox 16"/>
          <p:cNvSpPr txBox="1"/>
          <p:nvPr/>
        </p:nvSpPr>
        <p:spPr>
          <a:xfrm>
            <a:off x="3665533" y="4783143"/>
            <a:ext cx="1095044" cy="63094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eaLnBrk="0" hangingPunct="0">
              <a:defRPr/>
            </a:pPr>
            <a:r>
              <a:rPr kumimoji="1" lang="zh-CN" altLang="en-US" sz="3500" b="1" spc="37" dirty="0">
                <a:ln w="11430"/>
                <a:solidFill>
                  <a:srgbClr val="11807E"/>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rPr>
              <a:t>自律</a:t>
            </a:r>
            <a:endParaRPr kumimoji="1" lang="en-US" altLang="zh-CN" sz="3500" b="1" spc="37" dirty="0">
              <a:ln w="11430"/>
              <a:solidFill>
                <a:srgbClr val="11807E"/>
              </a:solidFill>
              <a:effectLst>
                <a:outerShdw blurRad="76200" dist="50800" dir="5400000" algn="tl" rotWithShape="0">
                  <a:srgbClr val="000000">
                    <a:alpha val="65000"/>
                  </a:srgbClr>
                </a:outerShdw>
              </a:effectLst>
              <a:latin typeface="黑体" panose="02010609060101010101" pitchFamily="49" charset="-122"/>
              <a:ea typeface="黑体" panose="02010609060101010101" pitchFamily="49" charset="-122"/>
            </a:endParaRPr>
          </a:p>
        </p:txBody>
      </p:sp>
      <p:sp>
        <p:nvSpPr>
          <p:cNvPr id="19462" name="标题占位符 1"/>
          <p:cNvSpPr txBox="1">
            <a:spLocks noChangeArrowheads="1"/>
          </p:cNvSpPr>
          <p:nvPr/>
        </p:nvSpPr>
        <p:spPr bwMode="auto">
          <a:xfrm>
            <a:off x="2916238" y="620713"/>
            <a:ext cx="2968625" cy="682625"/>
          </a:xfrm>
          <a:prstGeom prst="rect">
            <a:avLst/>
          </a:prstGeom>
          <a:noFill/>
          <a:ln w="9525">
            <a:noFill/>
            <a:miter lim="800000"/>
            <a:headEnd/>
            <a:tailEnd/>
          </a:ln>
        </p:spPr>
        <p:txBody>
          <a:bodyPr anchor="ctr"/>
          <a:lstStyle/>
          <a:p>
            <a:pPr algn="ctr">
              <a:lnSpc>
                <a:spcPct val="90000"/>
              </a:lnSpc>
            </a:pPr>
            <a:r>
              <a:rPr lang="zh-CN" altLang="en-US" sz="3600" b="1">
                <a:solidFill>
                  <a:schemeClr val="tx2"/>
                </a:solidFill>
                <a:latin typeface="微软雅黑" pitchFamily="34" charset="-122"/>
                <a:ea typeface="微软雅黑" pitchFamily="34" charset="-122"/>
              </a:rPr>
              <a:t>评估目的</a:t>
            </a:r>
          </a:p>
        </p:txBody>
      </p:sp>
      <p:sp>
        <p:nvSpPr>
          <p:cNvPr id="19463" name="Text Box 35"/>
          <p:cNvSpPr txBox="1">
            <a:spLocks noChangeArrowheads="1"/>
          </p:cNvSpPr>
          <p:nvPr/>
        </p:nvSpPr>
        <p:spPr bwMode="auto">
          <a:xfrm>
            <a:off x="971550" y="1916113"/>
            <a:ext cx="2665413" cy="3506787"/>
          </a:xfrm>
          <a:prstGeom prst="rect">
            <a:avLst/>
          </a:prstGeom>
          <a:noFill/>
          <a:ln w="12700">
            <a:noFill/>
            <a:miter lim="800000"/>
            <a:headEnd/>
            <a:tailEnd/>
          </a:ln>
        </p:spPr>
        <p:txBody>
          <a:bodyPr>
            <a:spAutoFit/>
          </a:bodyPr>
          <a:lstStyle/>
          <a:p>
            <a:pPr eaLnBrk="0" hangingPunct="0">
              <a:spcBef>
                <a:spcPct val="50000"/>
              </a:spcBef>
            </a:pPr>
            <a:r>
              <a:rPr lang="zh-CN" altLang="en-US" sz="3200" b="1">
                <a:solidFill>
                  <a:schemeClr val="accent2"/>
                </a:solidFill>
              </a:rPr>
              <a:t>合格评估</a:t>
            </a:r>
          </a:p>
          <a:p>
            <a:pPr eaLnBrk="0" hangingPunct="0">
              <a:spcBef>
                <a:spcPct val="50000"/>
              </a:spcBef>
            </a:pPr>
            <a:endParaRPr lang="zh-CN" altLang="en-US" sz="3200" b="1">
              <a:solidFill>
                <a:schemeClr val="accent2"/>
              </a:solidFill>
            </a:endParaRPr>
          </a:p>
          <a:p>
            <a:pPr eaLnBrk="0" hangingPunct="0">
              <a:spcBef>
                <a:spcPct val="50000"/>
              </a:spcBef>
            </a:pPr>
            <a:r>
              <a:rPr lang="zh-CN" altLang="en-US" sz="3200" b="1">
                <a:solidFill>
                  <a:schemeClr val="accent2"/>
                </a:solidFill>
              </a:rPr>
              <a:t>水平评估</a:t>
            </a:r>
          </a:p>
          <a:p>
            <a:pPr eaLnBrk="0" hangingPunct="0">
              <a:spcBef>
                <a:spcPct val="50000"/>
              </a:spcBef>
            </a:pPr>
            <a:endParaRPr lang="zh-CN" altLang="en-US" sz="3200" b="1">
              <a:solidFill>
                <a:schemeClr val="accent2"/>
              </a:solidFill>
            </a:endParaRPr>
          </a:p>
          <a:p>
            <a:pPr eaLnBrk="0" hangingPunct="0">
              <a:spcBef>
                <a:spcPct val="50000"/>
              </a:spcBef>
            </a:pPr>
            <a:r>
              <a:rPr lang="zh-CN" altLang="en-US" sz="3200" b="1">
                <a:solidFill>
                  <a:schemeClr val="accent2"/>
                </a:solidFill>
              </a:rPr>
              <a:t>审核式评估</a:t>
            </a:r>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ln w="9525"/>
        </p:spPr>
        <p:txBody>
          <a:bodyPr/>
          <a:lstStyle/>
          <a:p>
            <a:pPr>
              <a:defRPr/>
            </a:pPr>
            <a:r>
              <a:rPr lang="zh-CN" altLang="en-US" smtClean="0"/>
              <a:t>临床教学基地检查要点</a:t>
            </a:r>
          </a:p>
        </p:txBody>
      </p:sp>
      <p:sp>
        <p:nvSpPr>
          <p:cNvPr id="44035" name="Rectangle 3"/>
          <p:cNvSpPr>
            <a:spLocks noGrp="1"/>
          </p:cNvSpPr>
          <p:nvPr>
            <p:ph idx="1"/>
          </p:nvPr>
        </p:nvSpPr>
        <p:spPr>
          <a:xfrm>
            <a:off x="611188" y="1773238"/>
            <a:ext cx="8062912" cy="4610100"/>
          </a:xfrm>
          <a:ln w="9525"/>
        </p:spPr>
        <p:txBody>
          <a:bodyPr/>
          <a:lstStyle/>
          <a:p>
            <a:pPr>
              <a:lnSpc>
                <a:spcPct val="125000"/>
              </a:lnSpc>
              <a:buFont typeface="Monotype Sorts" pitchFamily="2" charset="2"/>
              <a:buChar char="l"/>
              <a:defRPr/>
            </a:pPr>
            <a:r>
              <a:rPr lang="zh-CN" altLang="en-US" sz="2400" b="1" dirty="0"/>
              <a:t>审核评估对毕业实习审核要点</a:t>
            </a:r>
            <a:r>
              <a:rPr lang="zh-CN" altLang="en-US" sz="2400" dirty="0"/>
              <a:t>：</a:t>
            </a:r>
            <a:r>
              <a:rPr lang="zh-CN" altLang="en-US" sz="2400" b="1" dirty="0"/>
              <a:t>毕业实习不仅要有时间保障、经费保障，还要科学制定实习方案，要有胜任能力的指导人员，要注重效果考核和考核方法。</a:t>
            </a:r>
            <a:r>
              <a:rPr lang="zh-CN" altLang="en-US" sz="2400" dirty="0"/>
              <a:t> </a:t>
            </a:r>
          </a:p>
          <a:p>
            <a:pPr>
              <a:lnSpc>
                <a:spcPct val="125000"/>
              </a:lnSpc>
              <a:buFont typeface="Monotype Sorts" pitchFamily="2" charset="2"/>
              <a:buChar char="l"/>
              <a:defRPr/>
            </a:pPr>
            <a:r>
              <a:rPr lang="zh-CN" altLang="en-US" sz="2400" b="1" dirty="0"/>
              <a:t>审核评估专家走访医院考察重点：毕业实习效果与专业人才培养目标的适应度；教师和教学资源条件的保障度；医院内部教学和质量保障体系的运行和有效度；学生对毕业实习工作的满意度。</a:t>
            </a:r>
            <a:r>
              <a:rPr lang="zh-CN" altLang="en-US" sz="2400" dirty="0"/>
              <a:t> </a:t>
            </a:r>
          </a:p>
          <a:p>
            <a:pPr>
              <a:lnSpc>
                <a:spcPct val="125000"/>
              </a:lnSpc>
              <a:buFont typeface="Monotype Sorts" pitchFamily="2" charset="2"/>
              <a:buChar char="l"/>
              <a:defRPr/>
            </a:pPr>
            <a:r>
              <a:rPr lang="zh-CN" altLang="en-US" sz="2400" b="1" dirty="0"/>
              <a:t>审核评估专家走访医院考察方式</a:t>
            </a:r>
            <a:r>
              <a:rPr lang="zh-CN" altLang="en-US" sz="2400" dirty="0"/>
              <a:t> ：</a:t>
            </a:r>
            <a:r>
              <a:rPr lang="zh-CN" altLang="en-US" sz="2400" b="1" dirty="0"/>
              <a:t>深度访谈、调阅文档、走访考察、看课听课（学生技能操作）、电话询问。</a:t>
            </a:r>
          </a:p>
        </p:txBody>
      </p:sp>
    </p:spTree>
  </p:cSld>
  <p:clrMapOvr>
    <a:masterClrMapping/>
  </p:clrMapOvr>
  <p:transition>
    <p:random/>
    <p:sndAc>
      <p:stSnd>
        <p:snd r:embed="rId2" name="CAMERA.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4213" y="404813"/>
            <a:ext cx="7772400" cy="1143000"/>
          </a:xfrm>
          <a:ln w="9525"/>
        </p:spPr>
        <p:txBody>
          <a:bodyPr/>
          <a:lstStyle/>
          <a:p>
            <a:pPr>
              <a:defRPr/>
            </a:pPr>
            <a:r>
              <a:rPr lang="zh-CN" altLang="en-US" smtClean="0"/>
              <a:t>临床教学基地检查要点</a:t>
            </a:r>
          </a:p>
        </p:txBody>
      </p:sp>
      <p:sp>
        <p:nvSpPr>
          <p:cNvPr id="45059" name="Rectangle 3"/>
          <p:cNvSpPr>
            <a:spLocks noGrp="1"/>
          </p:cNvSpPr>
          <p:nvPr>
            <p:ph idx="1"/>
          </p:nvPr>
        </p:nvSpPr>
        <p:spPr>
          <a:xfrm>
            <a:off x="684213" y="1989138"/>
            <a:ext cx="7772400" cy="4394200"/>
          </a:xfrm>
          <a:ln w="9525"/>
        </p:spPr>
        <p:txBody>
          <a:bodyPr/>
          <a:lstStyle/>
          <a:p>
            <a:pPr>
              <a:lnSpc>
                <a:spcPct val="125000"/>
              </a:lnSpc>
              <a:buFont typeface="Monotype Sorts" pitchFamily="2" charset="2"/>
              <a:buChar char="l"/>
              <a:defRPr/>
            </a:pPr>
            <a:r>
              <a:rPr lang="zh-CN" altLang="en-US" sz="2400" b="1" dirty="0"/>
              <a:t>审核评估专家走访医院考察内容：教学条件： 食堂</a:t>
            </a:r>
            <a:r>
              <a:rPr lang="en-US" altLang="zh-CN" sz="2400" b="1"/>
              <a:t>+</a:t>
            </a:r>
            <a:r>
              <a:rPr lang="zh-CN" altLang="en-US" sz="2400" b="1" dirty="0"/>
              <a:t>学生宿舍</a:t>
            </a:r>
            <a:r>
              <a:rPr lang="en-US" altLang="zh-CN" sz="2400" b="1"/>
              <a:t>+</a:t>
            </a:r>
            <a:r>
              <a:rPr lang="zh-CN" altLang="en-US" sz="2400" b="1" dirty="0"/>
              <a:t>教室</a:t>
            </a:r>
            <a:r>
              <a:rPr lang="en-US" altLang="zh-CN" sz="2400" b="1"/>
              <a:t>+</a:t>
            </a:r>
            <a:r>
              <a:rPr lang="zh-CN" altLang="en-US" sz="2400" b="1" dirty="0"/>
              <a:t>值班室</a:t>
            </a:r>
            <a:r>
              <a:rPr lang="en-US" altLang="zh-CN" sz="2400" b="1"/>
              <a:t>+</a:t>
            </a:r>
            <a:r>
              <a:rPr lang="zh-CN" altLang="en-US" sz="2400" b="1" dirty="0"/>
              <a:t>示教室</a:t>
            </a:r>
            <a:r>
              <a:rPr lang="en-US" altLang="zh-CN" sz="2400" b="1"/>
              <a:t>+</a:t>
            </a:r>
            <a:r>
              <a:rPr lang="zh-CN" altLang="en-US" sz="2400" b="1" dirty="0"/>
              <a:t>临床技能室</a:t>
            </a:r>
            <a:r>
              <a:rPr lang="en-US" altLang="zh-CN" sz="2400" b="1"/>
              <a:t>+</a:t>
            </a:r>
            <a:r>
              <a:rPr lang="zh-CN" altLang="en-US" sz="2400" b="1" dirty="0"/>
              <a:t>学生体育场所</a:t>
            </a:r>
            <a:r>
              <a:rPr lang="en-US" altLang="zh-CN" sz="2400" b="1"/>
              <a:t>+</a:t>
            </a:r>
            <a:r>
              <a:rPr lang="zh-CN" altLang="en-US" sz="2400" b="1" dirty="0"/>
              <a:t>图书阅览室</a:t>
            </a:r>
          </a:p>
          <a:p>
            <a:pPr>
              <a:lnSpc>
                <a:spcPct val="125000"/>
              </a:lnSpc>
              <a:buFont typeface="Monotype Sorts" pitchFamily="2" charset="2"/>
              <a:buChar char="l"/>
              <a:defRPr/>
            </a:pPr>
            <a:r>
              <a:rPr lang="zh-CN" altLang="en-US" sz="2400" b="1" dirty="0"/>
              <a:t>教学机构是否有分管领导、管理和教学机构健全？</a:t>
            </a:r>
          </a:p>
          <a:p>
            <a:pPr>
              <a:lnSpc>
                <a:spcPct val="125000"/>
              </a:lnSpc>
              <a:buFont typeface="Monotype Sorts" pitchFamily="2" charset="2"/>
              <a:buChar char="l"/>
              <a:defRPr/>
            </a:pPr>
            <a:r>
              <a:rPr lang="zh-CN" altLang="en-US" sz="2400" b="1" dirty="0"/>
              <a:t>教学经费：专项经费与教学支出、教学绩效</a:t>
            </a:r>
          </a:p>
          <a:p>
            <a:pPr>
              <a:lnSpc>
                <a:spcPct val="125000"/>
              </a:lnSpc>
              <a:buFont typeface="Monotype Sorts" pitchFamily="2" charset="2"/>
              <a:buChar char="l"/>
              <a:defRPr/>
            </a:pPr>
            <a:r>
              <a:rPr lang="zh-CN" altLang="en-US" sz="2400" b="1" dirty="0"/>
              <a:t>带教老师：必须是执业医师，如何指导学生？</a:t>
            </a:r>
          </a:p>
          <a:p>
            <a:pPr>
              <a:lnSpc>
                <a:spcPct val="125000"/>
              </a:lnSpc>
              <a:buFont typeface="Monotype Sorts" pitchFamily="2" charset="2"/>
              <a:buChar char="l"/>
              <a:defRPr/>
            </a:pPr>
            <a:r>
              <a:rPr lang="zh-CN" altLang="en-US" sz="2400" b="1" dirty="0"/>
              <a:t>教学计划： 院级层面的教学计划（教学教研计划、实习轮转计划等）与教研室、临床科室的执行情况统一</a:t>
            </a:r>
          </a:p>
        </p:txBody>
      </p:sp>
    </p:spTree>
  </p:cSld>
  <p:clrMapOvr>
    <a:masterClrMapping/>
  </p:clrMapOvr>
  <p:transition>
    <p:random/>
    <p:sndAc>
      <p:stSnd>
        <p:snd r:embed="rId2" name="CAMERA.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ln w="9525"/>
        </p:spPr>
        <p:txBody>
          <a:bodyPr/>
          <a:lstStyle/>
          <a:p>
            <a:pPr>
              <a:defRPr/>
            </a:pPr>
            <a:r>
              <a:rPr lang="zh-CN" altLang="en-US" smtClean="0"/>
              <a:t>临床教学基地检查要点</a:t>
            </a:r>
          </a:p>
        </p:txBody>
      </p:sp>
      <p:sp>
        <p:nvSpPr>
          <p:cNvPr id="46083" name="Rectangle 3"/>
          <p:cNvSpPr>
            <a:spLocks noGrp="1"/>
          </p:cNvSpPr>
          <p:nvPr>
            <p:ph idx="1"/>
          </p:nvPr>
        </p:nvSpPr>
        <p:spPr>
          <a:xfrm>
            <a:off x="685800" y="1771650"/>
            <a:ext cx="7772400" cy="4897438"/>
          </a:xfrm>
          <a:ln w="9525"/>
        </p:spPr>
        <p:txBody>
          <a:bodyPr/>
          <a:lstStyle/>
          <a:p>
            <a:pPr>
              <a:lnSpc>
                <a:spcPct val="120000"/>
              </a:lnSpc>
              <a:buFont typeface="Monotype Sorts" pitchFamily="2" charset="2"/>
              <a:buChar char="l"/>
              <a:defRPr/>
            </a:pPr>
            <a:r>
              <a:rPr lang="zh-CN" altLang="en-US" sz="2400" b="1" dirty="0"/>
              <a:t>教学过程： 入院（科）教育、小讲座、教学查房、病例讨论、技能培训的工作安排及工作记录</a:t>
            </a:r>
          </a:p>
          <a:p>
            <a:pPr>
              <a:lnSpc>
                <a:spcPct val="120000"/>
              </a:lnSpc>
              <a:buFont typeface="Monotype Sorts" pitchFamily="2" charset="2"/>
              <a:buChar char="l"/>
              <a:defRPr/>
            </a:pPr>
            <a:r>
              <a:rPr lang="zh-CN" altLang="en-US" sz="2400" b="1" dirty="0"/>
              <a:t>学生考核：检查日常考核与反馈、出科理论和技能考试、考试试卷和技能操作评分表、学生成绩记录表</a:t>
            </a:r>
          </a:p>
          <a:p>
            <a:pPr>
              <a:lnSpc>
                <a:spcPct val="120000"/>
              </a:lnSpc>
              <a:buFont typeface="Monotype Sorts" pitchFamily="2" charset="2"/>
              <a:buChar char="l"/>
              <a:defRPr/>
            </a:pPr>
            <a:r>
              <a:rPr lang="zh-CN" altLang="en-US" sz="2400" b="1" dirty="0"/>
              <a:t>学生管理：查看学生名册及排班表、学生考勤每日签到表和每轮结束后统计报表。学生管床数及主要操作登记</a:t>
            </a:r>
            <a:r>
              <a:rPr lang="zh-CN" altLang="en-US" sz="2400" dirty="0"/>
              <a:t> </a:t>
            </a:r>
          </a:p>
          <a:p>
            <a:pPr>
              <a:lnSpc>
                <a:spcPct val="120000"/>
              </a:lnSpc>
              <a:buFont typeface="Monotype Sorts" pitchFamily="2" charset="2"/>
              <a:buChar char="l"/>
              <a:defRPr/>
            </a:pPr>
            <a:r>
              <a:rPr lang="zh-CN" altLang="en-US" sz="2400" b="1" dirty="0"/>
              <a:t>学生满意度：操作机会多不多？老师指导是否认真、规范，是否尊重学生？食宿条件、环境卫生、学习条件是否让学生满意？ </a:t>
            </a:r>
            <a:endParaRPr lang="zh-CN" altLang="en-US" sz="2400" dirty="0"/>
          </a:p>
        </p:txBody>
      </p:sp>
    </p:spTree>
  </p:cSld>
  <p:clrMapOvr>
    <a:masterClrMapping/>
  </p:clrMapOvr>
  <p:transition>
    <p:random/>
    <p:sndAc>
      <p:stSnd>
        <p:snd r:embed="rId2" name="CAMERA.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p:cNvSpPr>
          <p:nvPr>
            <p:ph type="title"/>
          </p:nvPr>
        </p:nvSpPr>
        <p:spPr>
          <a:ln w="9525"/>
        </p:spPr>
        <p:txBody>
          <a:bodyPr/>
          <a:lstStyle/>
          <a:p>
            <a:pPr>
              <a:defRPr/>
            </a:pPr>
            <a:r>
              <a:rPr lang="zh-CN" altLang="en-US" dirty="0"/>
              <a:t>高度重视校园文化建设 </a:t>
            </a:r>
          </a:p>
        </p:txBody>
      </p:sp>
      <p:sp>
        <p:nvSpPr>
          <p:cNvPr id="47107" name="Rectangle 3"/>
          <p:cNvSpPr>
            <a:spLocks noGrp="1"/>
          </p:cNvSpPr>
          <p:nvPr>
            <p:ph idx="1"/>
          </p:nvPr>
        </p:nvSpPr>
        <p:spPr>
          <a:xfrm>
            <a:off x="900113" y="1916113"/>
            <a:ext cx="7415212" cy="4114800"/>
          </a:xfrm>
          <a:ln w="9525"/>
        </p:spPr>
        <p:txBody>
          <a:bodyPr/>
          <a:lstStyle/>
          <a:p>
            <a:pPr>
              <a:lnSpc>
                <a:spcPct val="125000"/>
              </a:lnSpc>
              <a:buFont typeface="Monotype Sorts" pitchFamily="2" charset="2"/>
              <a:buChar char="l"/>
              <a:defRPr/>
            </a:pPr>
            <a:r>
              <a:rPr lang="en-US" altLang="zh-CN" sz="2800" b="1"/>
              <a:t>1</a:t>
            </a:r>
            <a:r>
              <a:rPr lang="zh-CN" altLang="en-US" sz="2800" b="1" dirty="0"/>
              <a:t>、校园环境与建筑。</a:t>
            </a:r>
          </a:p>
          <a:p>
            <a:pPr>
              <a:lnSpc>
                <a:spcPct val="125000"/>
              </a:lnSpc>
              <a:buFont typeface="Monotype Sorts" pitchFamily="2" charset="2"/>
              <a:buChar char="l"/>
              <a:defRPr/>
            </a:pPr>
            <a:r>
              <a:rPr lang="en-US" altLang="zh-CN" sz="2800" b="1"/>
              <a:t>2</a:t>
            </a:r>
            <a:r>
              <a:rPr lang="zh-CN" altLang="en-US" sz="2800" b="1" dirty="0"/>
              <a:t>、医学人文塑造。</a:t>
            </a:r>
          </a:p>
          <a:p>
            <a:pPr>
              <a:lnSpc>
                <a:spcPct val="125000"/>
              </a:lnSpc>
              <a:buFont typeface="Monotype Sorts" pitchFamily="2" charset="2"/>
              <a:buChar char="l"/>
              <a:defRPr/>
            </a:pPr>
            <a:r>
              <a:rPr lang="en-US" altLang="zh-CN" sz="2800" b="1"/>
              <a:t>3</a:t>
            </a:r>
            <a:r>
              <a:rPr lang="zh-CN" altLang="en-US" sz="2800" b="1" dirty="0"/>
              <a:t>、校园文化活动。</a:t>
            </a:r>
          </a:p>
          <a:p>
            <a:pPr>
              <a:lnSpc>
                <a:spcPct val="125000"/>
              </a:lnSpc>
              <a:buFont typeface="Monotype Sorts" pitchFamily="2" charset="2"/>
              <a:buChar char="l"/>
              <a:defRPr/>
            </a:pPr>
            <a:r>
              <a:rPr lang="en-US" altLang="zh-CN" sz="2800" b="1"/>
              <a:t>4</a:t>
            </a:r>
            <a:r>
              <a:rPr lang="zh-CN" altLang="en-US" sz="2800" b="1" dirty="0"/>
              <a:t>、广大教师员工学生精神风貌。</a:t>
            </a:r>
          </a:p>
          <a:p>
            <a:pPr>
              <a:lnSpc>
                <a:spcPct val="125000"/>
              </a:lnSpc>
              <a:buFont typeface="Monotype Sorts" pitchFamily="2" charset="2"/>
              <a:buChar char="l"/>
              <a:defRPr/>
            </a:pPr>
            <a:r>
              <a:rPr lang="en-US" altLang="zh-CN" sz="2800" b="1"/>
              <a:t>5</a:t>
            </a:r>
            <a:r>
              <a:rPr lang="zh-CN" altLang="en-US" sz="2800" b="1" dirty="0"/>
              <a:t>、文化、制度上墙（教研室、实验室、院系、职能部门等）。</a:t>
            </a:r>
            <a:endParaRPr lang="zh-CN" altLang="en-US" sz="2800" dirty="0"/>
          </a:p>
        </p:txBody>
      </p:sp>
    </p:spTree>
  </p:cSld>
  <p:clrMapOvr>
    <a:masterClrMapping/>
  </p:clrMapOvr>
  <p:transition>
    <p:random/>
    <p:sndAc>
      <p:stSnd>
        <p:snd r:embed="rId2" name="CAMERA.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WordArt 15"/>
          <p:cNvSpPr>
            <a:spLocks noTextEdit="1"/>
          </p:cNvSpPr>
          <p:nvPr/>
        </p:nvSpPr>
        <p:spPr bwMode="auto">
          <a:xfrm>
            <a:off x="2627313" y="1557338"/>
            <a:ext cx="4392612" cy="3527425"/>
          </a:xfrm>
          <a:prstGeom prst="rect">
            <a:avLst/>
          </a:prstGeom>
        </p:spPr>
        <p:txBody>
          <a:bodyPr wrap="none" fromWordArt="1">
            <a:prstTxWarp prst="textCascadeUp">
              <a:avLst>
                <a:gd name="adj" fmla="val 44444"/>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zh-CN" altLang="en-US" sz="3600" kern="10">
                <a:ln w="9525">
                  <a:round/>
                  <a:headEnd/>
                  <a:tailEnd/>
                </a:ln>
                <a:gradFill rotWithShape="1">
                  <a:gsLst>
                    <a:gs pos="0">
                      <a:srgbClr val="FFE701"/>
                    </a:gs>
                    <a:gs pos="100000">
                      <a:srgbClr val="FE3E02"/>
                    </a:gs>
                  </a:gsLst>
                  <a:lin ang="5400000" scaled="1"/>
                </a:gradFill>
                <a:latin typeface="宋体"/>
                <a:ea typeface="宋体"/>
              </a:rPr>
              <a:t>谢谢</a:t>
            </a:r>
          </a:p>
        </p:txBody>
      </p:sp>
    </p:spTree>
  </p:cSld>
  <p:clrMapOvr>
    <a:masterClrMapping/>
  </p:clrMapOvr>
  <p:transition>
    <p:random/>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2"/>
          <p:cNvPicPr>
            <a:picLocks noGrp="1" noChangeAspect="1"/>
          </p:cNvPicPr>
          <p:nvPr>
            <p:ph idx="1"/>
          </p:nvPr>
        </p:nvPicPr>
        <p:blipFill>
          <a:blip r:embed="rId3"/>
          <a:srcRect/>
          <a:stretch>
            <a:fillRect/>
          </a:stretch>
        </p:blipFill>
        <p:spPr>
          <a:xfrm>
            <a:off x="539750" y="2565400"/>
            <a:ext cx="8269288" cy="3046413"/>
          </a:xfrm>
        </p:spPr>
      </p:pic>
      <p:sp>
        <p:nvSpPr>
          <p:cNvPr id="21506" name="Text Box 4"/>
          <p:cNvSpPr txBox="1">
            <a:spLocks noChangeArrowheads="1"/>
          </p:cNvSpPr>
          <p:nvPr/>
        </p:nvSpPr>
        <p:spPr bwMode="auto">
          <a:xfrm>
            <a:off x="2195513" y="981075"/>
            <a:ext cx="4464050" cy="762000"/>
          </a:xfrm>
          <a:prstGeom prst="rect">
            <a:avLst/>
          </a:prstGeom>
          <a:noFill/>
          <a:ln w="12700">
            <a:noFill/>
            <a:miter lim="800000"/>
            <a:headEnd/>
            <a:tailEnd/>
          </a:ln>
        </p:spPr>
        <p:txBody>
          <a:bodyPr>
            <a:spAutoFit/>
          </a:bodyPr>
          <a:lstStyle/>
          <a:p>
            <a:pPr eaLnBrk="0" hangingPunct="0">
              <a:spcBef>
                <a:spcPct val="50000"/>
              </a:spcBef>
            </a:pPr>
            <a:r>
              <a:rPr lang="zh-CN" altLang="en-US" sz="4000" b="1">
                <a:solidFill>
                  <a:schemeClr val="tx2"/>
                </a:solidFill>
              </a:rPr>
              <a:t>       </a:t>
            </a:r>
            <a:r>
              <a:rPr lang="zh-CN" altLang="en-US" sz="4400" b="1">
                <a:solidFill>
                  <a:schemeClr val="tx2"/>
                </a:solidFill>
              </a:rPr>
              <a:t>评估的目标</a:t>
            </a:r>
          </a:p>
        </p:txBody>
      </p:sp>
    </p:spTree>
  </p:cSld>
  <p:clrMapOvr>
    <a:masterClrMapping/>
  </p:clrMapOvr>
  <p:transition>
    <p:random/>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2"/>
          <p:cNvPicPr>
            <a:picLocks noGrp="1" noChangeAspect="1"/>
          </p:cNvPicPr>
          <p:nvPr>
            <p:ph idx="1"/>
          </p:nvPr>
        </p:nvPicPr>
        <p:blipFill>
          <a:blip r:embed="rId3"/>
          <a:srcRect/>
          <a:stretch>
            <a:fillRect/>
          </a:stretch>
        </p:blipFill>
        <p:spPr>
          <a:xfrm>
            <a:off x="1116013" y="1700213"/>
            <a:ext cx="7054850" cy="4672012"/>
          </a:xfrm>
        </p:spPr>
      </p:pic>
      <p:sp>
        <p:nvSpPr>
          <p:cNvPr id="22530" name="Text Box 4"/>
          <p:cNvSpPr txBox="1">
            <a:spLocks noChangeArrowheads="1"/>
          </p:cNvSpPr>
          <p:nvPr/>
        </p:nvSpPr>
        <p:spPr bwMode="auto">
          <a:xfrm>
            <a:off x="2843213" y="620713"/>
            <a:ext cx="4103687" cy="762000"/>
          </a:xfrm>
          <a:prstGeom prst="rect">
            <a:avLst/>
          </a:prstGeom>
          <a:noFill/>
          <a:ln w="12700">
            <a:noFill/>
            <a:miter lim="800000"/>
            <a:headEnd/>
            <a:tailEnd/>
          </a:ln>
        </p:spPr>
        <p:txBody>
          <a:bodyPr>
            <a:spAutoFit/>
          </a:bodyPr>
          <a:lstStyle/>
          <a:p>
            <a:pPr eaLnBrk="0" hangingPunct="0">
              <a:spcBef>
                <a:spcPct val="50000"/>
              </a:spcBef>
            </a:pPr>
            <a:r>
              <a:rPr lang="zh-CN" altLang="en-US" sz="4400" b="1">
                <a:solidFill>
                  <a:schemeClr val="tx2"/>
                </a:solidFill>
              </a:rPr>
              <a:t>突出几个理念</a:t>
            </a:r>
          </a:p>
        </p:txBody>
      </p:sp>
    </p:spTree>
  </p:cSld>
  <p:clrMapOvr>
    <a:masterClrMapping/>
  </p:clrMapOvr>
  <p:transition>
    <p:random/>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2"/>
          <p:cNvPicPr>
            <a:picLocks noGrp="1" noChangeAspect="1"/>
          </p:cNvPicPr>
          <p:nvPr>
            <p:ph idx="1"/>
          </p:nvPr>
        </p:nvPicPr>
        <p:blipFill>
          <a:blip r:embed="rId3"/>
          <a:srcRect/>
          <a:stretch>
            <a:fillRect/>
          </a:stretch>
        </p:blipFill>
        <p:spPr>
          <a:xfrm>
            <a:off x="1116013" y="1773238"/>
            <a:ext cx="6911975" cy="4664075"/>
          </a:xfrm>
        </p:spPr>
      </p:pic>
      <p:sp>
        <p:nvSpPr>
          <p:cNvPr id="23554" name="Text Box 4"/>
          <p:cNvSpPr txBox="1">
            <a:spLocks noChangeArrowheads="1"/>
          </p:cNvSpPr>
          <p:nvPr/>
        </p:nvSpPr>
        <p:spPr bwMode="auto">
          <a:xfrm>
            <a:off x="2771775" y="692150"/>
            <a:ext cx="4176713" cy="762000"/>
          </a:xfrm>
          <a:prstGeom prst="rect">
            <a:avLst/>
          </a:prstGeom>
          <a:noFill/>
          <a:ln w="12700">
            <a:noFill/>
            <a:miter lim="800000"/>
            <a:headEnd/>
            <a:tailEnd/>
          </a:ln>
        </p:spPr>
        <p:txBody>
          <a:bodyPr>
            <a:spAutoFit/>
          </a:bodyPr>
          <a:lstStyle/>
          <a:p>
            <a:pPr eaLnBrk="0" hangingPunct="0">
              <a:spcBef>
                <a:spcPct val="50000"/>
              </a:spcBef>
            </a:pPr>
            <a:r>
              <a:rPr lang="zh-CN" altLang="en-US" sz="4400" b="1">
                <a:solidFill>
                  <a:schemeClr val="tx2"/>
                </a:solidFill>
              </a:rPr>
              <a:t>展现几个特点</a:t>
            </a:r>
          </a:p>
        </p:txBody>
      </p:sp>
    </p:spTree>
  </p:cSld>
  <p:clrMapOvr>
    <a:masterClrMapping/>
  </p:clrMapOvr>
  <p:transition>
    <p:random/>
    <p:sndAc>
      <p:stSnd>
        <p:snd r:embed="rId2"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指导思想新</a:t>
            </a:r>
          </a:p>
        </p:txBody>
      </p:sp>
      <p:pic>
        <p:nvPicPr>
          <p:cNvPr id="24578" name="Picture 2"/>
          <p:cNvPicPr>
            <a:picLocks noGrp="1" noChangeAspect="1"/>
          </p:cNvPicPr>
          <p:nvPr>
            <p:ph idx="1"/>
          </p:nvPr>
        </p:nvPicPr>
        <p:blipFill>
          <a:blip r:embed="rId3"/>
          <a:srcRect/>
          <a:stretch>
            <a:fillRect/>
          </a:stretch>
        </p:blipFill>
        <p:spPr>
          <a:xfrm>
            <a:off x="827088" y="1844675"/>
            <a:ext cx="7470775" cy="4470400"/>
          </a:xfrm>
        </p:spPr>
      </p:pic>
    </p:spTree>
  </p:cSld>
  <p:clrMapOvr>
    <a:masterClrMapping/>
  </p:clrMapOvr>
  <p:transition>
    <p:random/>
    <p:sndAc>
      <p:stSnd>
        <p:snd r:embed="rId2"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eaLnBrk="1" hangingPunct="1">
              <a:defRPr/>
            </a:pPr>
            <a:r>
              <a:rPr lang="zh-CN" altLang="en-US" dirty="0" smtClean="0"/>
              <a:t>评估理念新</a:t>
            </a:r>
          </a:p>
        </p:txBody>
      </p:sp>
      <p:pic>
        <p:nvPicPr>
          <p:cNvPr id="25602" name="Picture 3"/>
          <p:cNvPicPr>
            <a:picLocks noGrp="1" noChangeAspect="1"/>
          </p:cNvPicPr>
          <p:nvPr>
            <p:ph idx="1"/>
          </p:nvPr>
        </p:nvPicPr>
        <p:blipFill>
          <a:blip r:embed="rId3"/>
          <a:srcRect/>
          <a:stretch>
            <a:fillRect/>
          </a:stretch>
        </p:blipFill>
        <p:spPr>
          <a:xfrm>
            <a:off x="684213" y="1484313"/>
            <a:ext cx="7920037" cy="1800225"/>
          </a:xfrm>
        </p:spPr>
      </p:pic>
      <p:pic>
        <p:nvPicPr>
          <p:cNvPr id="25603" name="Picture 5"/>
          <p:cNvPicPr>
            <a:picLocks noChangeAspect="1"/>
          </p:cNvPicPr>
          <p:nvPr/>
        </p:nvPicPr>
        <p:blipFill>
          <a:blip r:embed="rId4"/>
          <a:srcRect/>
          <a:stretch>
            <a:fillRect/>
          </a:stretch>
        </p:blipFill>
        <p:spPr bwMode="auto">
          <a:xfrm>
            <a:off x="684213" y="3284538"/>
            <a:ext cx="7920037" cy="3384550"/>
          </a:xfrm>
          <a:prstGeom prst="rect">
            <a:avLst/>
          </a:prstGeom>
          <a:noFill/>
          <a:ln w="12700">
            <a:noFill/>
            <a:miter lim="800000"/>
            <a:headEnd/>
            <a:tailEnd/>
          </a:ln>
        </p:spPr>
      </p:pic>
    </p:spTree>
  </p:cSld>
  <p:clrMapOvr>
    <a:masterClrMapping/>
  </p:clrMapOvr>
  <p:transition>
    <p:random/>
    <p:sndAc>
      <p:stSnd>
        <p:snd r:embed="rId2" name="CAMERA.WAV"/>
      </p:stSnd>
    </p:sndAc>
  </p:transition>
</p:sld>
</file>

<file path=ppt/theme/theme1.xml><?xml version="1.0" encoding="utf-8"?>
<a:theme xmlns:a="http://schemas.openxmlformats.org/drawingml/2006/main" name="medicals">
  <a:themeElements>
    <a:clrScheme name="">
      <a:dk1>
        <a:srgbClr val="000000"/>
      </a:dk1>
      <a:lt1>
        <a:srgbClr val="FFFFFF"/>
      </a:lt1>
      <a:dk2>
        <a:srgbClr val="7200E4"/>
      </a:dk2>
      <a:lt2>
        <a:srgbClr val="FAFD00"/>
      </a:lt2>
      <a:accent1>
        <a:srgbClr val="B50069"/>
      </a:accent1>
      <a:accent2>
        <a:srgbClr val="FF7F00"/>
      </a:accent2>
      <a:accent3>
        <a:srgbClr val="BCAAEF"/>
      </a:accent3>
      <a:accent4>
        <a:srgbClr val="DADADA"/>
      </a:accent4>
      <a:accent5>
        <a:srgbClr val="D7AAB9"/>
      </a:accent5>
      <a:accent6>
        <a:srgbClr val="E77200"/>
      </a:accent6>
      <a:hlink>
        <a:srgbClr val="FF00FF"/>
      </a:hlink>
      <a:folHlink>
        <a:srgbClr val="B760F9"/>
      </a:folHlink>
    </a:clrScheme>
    <a:fontScheme name="medicals">
      <a:majorFont>
        <a:latin typeface="Book Antiqua"/>
        <a:ea typeface="宋体"/>
        <a:cs typeface=""/>
      </a:majorFont>
      <a:minorFont>
        <a:latin typeface="Book Antiqua"/>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tx1"/>
            </a:solidFill>
            <a:effectLst/>
            <a:latin typeface="Book Antiqua" panose="02040602050305030304" pitchFamily="18"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0" fontAlgn="base" latinLnBrk="0" hangingPunct="0">
          <a:lnSpc>
            <a:spcPct val="100000"/>
          </a:lnSpc>
          <a:spcBef>
            <a:spcPct val="0"/>
          </a:spcBef>
          <a:spcAft>
            <a:spcPct val="0"/>
          </a:spcAft>
          <a:buClrTx/>
          <a:buSzTx/>
          <a:buFontTx/>
          <a:buNone/>
          <a:defRPr kumimoji="1" lang="zh-CN" altLang="en-US" sz="2000" b="0" i="0" u="none" strike="noStrike" cap="none" normalizeH="0" baseline="0" smtClean="0">
            <a:ln>
              <a:noFill/>
            </a:ln>
            <a:solidFill>
              <a:schemeClr val="tx1"/>
            </a:solidFill>
            <a:effectLst/>
            <a:latin typeface="Book Antiqua" panose="02040602050305030304" pitchFamily="18" charset="0"/>
            <a:ea typeface="宋体" panose="02010600030101010101" pitchFamily="2" charset="-122"/>
          </a:defRPr>
        </a:defPPr>
      </a:lstStyle>
    </a:lnDef>
  </a:objectDefaults>
  <a:extraClrSchemeLst>
    <a:extraClrScheme>
      <a:clrScheme name="medical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edical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edical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edical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edical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edical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edical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edicals 8">
        <a:dk1>
          <a:srgbClr val="000000"/>
        </a:dk1>
        <a:lt1>
          <a:srgbClr val="FFFFFF"/>
        </a:lt1>
        <a:dk2>
          <a:srgbClr val="7F00FF"/>
        </a:dk2>
        <a:lt2>
          <a:srgbClr val="FAFD00"/>
        </a:lt2>
        <a:accent1>
          <a:srgbClr val="B50069"/>
        </a:accent1>
        <a:accent2>
          <a:srgbClr val="FF7F00"/>
        </a:accent2>
        <a:accent3>
          <a:srgbClr val="C0AAFF"/>
        </a:accent3>
        <a:accent4>
          <a:srgbClr val="DADADA"/>
        </a:accent4>
        <a:accent5>
          <a:srgbClr val="D7AAB9"/>
        </a:accent5>
        <a:accent6>
          <a:srgbClr val="E77200"/>
        </a:accent6>
        <a:hlink>
          <a:srgbClr val="FF00FF"/>
        </a:hlink>
        <a:folHlink>
          <a:srgbClr val="B760F9"/>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2460</Words>
  <Application>WPS 演示</Application>
  <PresentationFormat>全屏显示(4:3)</PresentationFormat>
  <Paragraphs>151</Paragraphs>
  <Slides>44</Slides>
  <Notes>2</Notes>
  <HiddenSlides>0</HiddenSlides>
  <MMClips>0</MMClips>
  <ScaleCrop>false</ScaleCrop>
  <HeadingPairs>
    <vt:vector size="6" baseType="variant">
      <vt:variant>
        <vt:lpstr>已用的字体</vt:lpstr>
      </vt:variant>
      <vt:variant>
        <vt:i4>6</vt:i4>
      </vt:variant>
      <vt:variant>
        <vt:lpstr>演示文稿设计模板</vt:lpstr>
      </vt:variant>
      <vt:variant>
        <vt:i4>2</vt:i4>
      </vt:variant>
      <vt:variant>
        <vt:lpstr>幻灯片标题</vt:lpstr>
      </vt:variant>
      <vt:variant>
        <vt:i4>44</vt:i4>
      </vt:variant>
    </vt:vector>
  </HeadingPairs>
  <TitlesOfParts>
    <vt:vector size="52" baseType="lpstr">
      <vt:lpstr>Book Antiqua</vt:lpstr>
      <vt:lpstr>宋体</vt:lpstr>
      <vt:lpstr>Arial</vt:lpstr>
      <vt:lpstr>Monotype Sorts</vt:lpstr>
      <vt:lpstr>Times New Roman</vt:lpstr>
      <vt:lpstr>微软雅黑</vt:lpstr>
      <vt:lpstr>medicals</vt:lpstr>
      <vt:lpstr>medicals</vt:lpstr>
      <vt:lpstr>凝心聚力  协同推进 扎实做好审核评估工作</vt:lpstr>
      <vt:lpstr>主要内容</vt:lpstr>
      <vt:lpstr>第一部分 把握审核评估工作新要求</vt:lpstr>
      <vt:lpstr>幻灯片 4</vt:lpstr>
      <vt:lpstr>幻灯片 5</vt:lpstr>
      <vt:lpstr>幻灯片 6</vt:lpstr>
      <vt:lpstr>幻灯片 7</vt:lpstr>
      <vt:lpstr>指导思想新</vt:lpstr>
      <vt:lpstr>评估理念新</vt:lpstr>
      <vt:lpstr>审核标准新</vt:lpstr>
      <vt:lpstr>结论形式新</vt:lpstr>
      <vt:lpstr>幻灯片 12</vt:lpstr>
      <vt:lpstr>第二部分 做好评估工作关键环节</vt:lpstr>
      <vt:lpstr>如何做好审核评估</vt:lpstr>
      <vt:lpstr>吃透方案是基础</vt:lpstr>
      <vt:lpstr>吃透方案是基础</vt:lpstr>
      <vt:lpstr>做好自评是核心</vt:lpstr>
      <vt:lpstr>做好自评报告是评估关键</vt:lpstr>
      <vt:lpstr>进校考察是重点</vt:lpstr>
      <vt:lpstr>营造风清气正良好评估氛围</vt:lpstr>
      <vt:lpstr> 第三部分 督查督导补足短板</vt:lpstr>
      <vt:lpstr>设计方案建立机制</vt:lpstr>
      <vt:lpstr>总体把握评估各个环节</vt:lpstr>
      <vt:lpstr>协同推进评估各项工作</vt:lpstr>
      <vt:lpstr>专项推进整改薄弱环节</vt:lpstr>
      <vt:lpstr>加强细节专项检查 试卷与毕业论文（设计）</vt:lpstr>
      <vt:lpstr>加强细节专项检查 态度与认识及执行力</vt:lpstr>
      <vt:lpstr>第四部分 准备好专家进校考察</vt:lpstr>
      <vt:lpstr>专家进校前</vt:lpstr>
      <vt:lpstr>专家进校中</vt:lpstr>
      <vt:lpstr>专家走访和深度访谈所关注的问题</vt:lpstr>
      <vt:lpstr>专家走访和深度访谈所关注的问题</vt:lpstr>
      <vt:lpstr>专家走访和深度访谈所关注的问题</vt:lpstr>
      <vt:lpstr>专家走访和深度访谈所关注的问题</vt:lpstr>
      <vt:lpstr>专家走访和深度访谈所关注的问题</vt:lpstr>
      <vt:lpstr>走访要点</vt:lpstr>
      <vt:lpstr>深度访谈与座谈要点 </vt:lpstr>
      <vt:lpstr>审阅材料 </vt:lpstr>
      <vt:lpstr>提供补充材料</vt:lpstr>
      <vt:lpstr>临床教学基地检查要点</vt:lpstr>
      <vt:lpstr>临床教学基地检查要点</vt:lpstr>
      <vt:lpstr>临床教学基地检查要点</vt:lpstr>
      <vt:lpstr>高度重视校园文化建设 </vt:lpstr>
      <vt:lpstr>幻灯片 44</vt:lpstr>
    </vt:vector>
  </TitlesOfParts>
  <Company>MC SYSTEM</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消化系统X线诊断</dc:title>
  <dc:creator>user</dc:creator>
  <cp:lastModifiedBy>尹弋</cp:lastModifiedBy>
  <cp:revision>261</cp:revision>
  <dcterms:created xsi:type="dcterms:W3CDTF">2008-04-18T03:09:46Z</dcterms:created>
  <dcterms:modified xsi:type="dcterms:W3CDTF">2017-05-02T09:06:13Z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