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256" r:id="rId3"/>
    <p:sldId id="442" r:id="rId5"/>
    <p:sldId id="457" r:id="rId6"/>
    <p:sldId id="459" r:id="rId7"/>
    <p:sldId id="460" r:id="rId8"/>
    <p:sldId id="409" r:id="rId9"/>
    <p:sldId id="466" r:id="rId10"/>
    <p:sldId id="414" r:id="rId11"/>
    <p:sldId id="415" r:id="rId12"/>
    <p:sldId id="416" r:id="rId13"/>
    <p:sldId id="424" r:id="rId14"/>
    <p:sldId id="425" r:id="rId15"/>
    <p:sldId id="426" r:id="rId16"/>
    <p:sldId id="427" r:id="rId17"/>
    <p:sldId id="417" r:id="rId18"/>
    <p:sldId id="438" r:id="rId19"/>
    <p:sldId id="461" r:id="rId20"/>
    <p:sldId id="462" r:id="rId21"/>
    <p:sldId id="413" r:id="rId22"/>
    <p:sldId id="428" r:id="rId23"/>
    <p:sldId id="463" r:id="rId24"/>
    <p:sldId id="274" r:id="rId25"/>
  </p:sldIdLst>
  <p:sldSz cx="12192000" cy="6858000"/>
  <p:notesSz cx="7103745" cy="10234295"/>
  <p:embeddedFontLst>
    <p:embeddedFont>
      <p:font typeface="黑体" panose="02010609060101010101" pitchFamily="49" charset="-122"/>
      <p:regular r:id="rId29"/>
    </p:embeddedFont>
    <p:embeddedFont>
      <p:font typeface="微软雅黑" panose="020B0503020204020204" charset="-122"/>
      <p:regular r:id="rId30"/>
    </p:embeddedFont>
    <p:embeddedFont>
      <p:font typeface="Calibri" panose="020F0502020204030204" charset="0"/>
      <p:regular r:id="rId31"/>
      <p:bold r:id="rId32"/>
      <p:italic r:id="rId33"/>
      <p:boldItalic r:id="rId34"/>
    </p:embeddedFont>
    <p:embeddedFont>
      <p:font typeface="楷体" panose="02010609060101010101" charset="-122"/>
      <p:regular r:id="rId35"/>
    </p:embeddedFont>
  </p:embeddedFontLst>
  <p:custShowLst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clrMru>
    <a:srgbClr val="EDFFDB"/>
    <a:srgbClr val="D7C2ED"/>
    <a:srgbClr val="C5A4E4"/>
    <a:srgbClr val="98CAF5"/>
    <a:srgbClr val="AFEBBF"/>
    <a:srgbClr val="240AE2"/>
    <a:srgbClr val="A7F5BB"/>
    <a:srgbClr val="BBB7E9"/>
    <a:srgbClr val="0505D5"/>
    <a:srgbClr val="F6E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22" autoAdjust="0"/>
    <p:restoredTop sz="94737" autoAdjust="0"/>
  </p:normalViewPr>
  <p:slideViewPr>
    <p:cSldViewPr snapToGrid="0">
      <p:cViewPr varScale="1">
        <p:scale>
          <a:sx n="87" d="100"/>
          <a:sy n="87" d="100"/>
        </p:scale>
        <p:origin x="870" y="78"/>
      </p:cViewPr>
      <p:guideLst>
        <p:guide orient="horz" pos="2322"/>
        <p:guide pos="36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5" Type="http://schemas.openxmlformats.org/officeDocument/2006/relationships/font" Target="fonts/font7.fntdata"/><Relationship Id="rId34" Type="http://schemas.openxmlformats.org/officeDocument/2006/relationships/font" Target="fonts/font6.fntdata"/><Relationship Id="rId33" Type="http://schemas.openxmlformats.org/officeDocument/2006/relationships/font" Target="fonts/font5.fntdata"/><Relationship Id="rId32" Type="http://schemas.openxmlformats.org/officeDocument/2006/relationships/font" Target="fonts/font4.fntdata"/><Relationship Id="rId31" Type="http://schemas.openxmlformats.org/officeDocument/2006/relationships/font" Target="fonts/font3.fntdata"/><Relationship Id="rId30" Type="http://schemas.openxmlformats.org/officeDocument/2006/relationships/font" Target="fonts/font2.fntdata"/><Relationship Id="rId3" Type="http://schemas.openxmlformats.org/officeDocument/2006/relationships/slide" Target="slides/slide1.xml"/><Relationship Id="rId29" Type="http://schemas.openxmlformats.org/officeDocument/2006/relationships/font" Target="fonts/font1.fntdata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DC518A-FD6B-4653-AD25-2EF8706341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 cstate="email"/>
          <a:srcRect/>
          <a:stretch>
            <a:fillRect/>
          </a:stretch>
        </p:blipFill>
        <p:spPr>
          <a:xfrm>
            <a:off x="647701" y="552450"/>
            <a:ext cx="10896598" cy="5753101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0" y="1466851"/>
            <a:ext cx="12192000" cy="3924299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+mj-ea"/>
              <a:ea typeface="+mj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3086099"/>
            <a:ext cx="9144000" cy="1104901"/>
          </a:xfrm>
        </p:spPr>
        <p:txBody>
          <a:bodyPr anchor="ctr" anchorCtr="0">
            <a:normAutofit/>
          </a:bodyPr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4292600"/>
            <a:ext cx="9144000" cy="965199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8" name="矩形 7"/>
          <p:cNvSpPr/>
          <p:nvPr userDrawn="1"/>
        </p:nvSpPr>
        <p:spPr>
          <a:xfrm>
            <a:off x="1680845" y="181610"/>
            <a:ext cx="10203815" cy="1555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395605" y="6491605"/>
            <a:ext cx="9382760" cy="1555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 userDrawn="1"/>
        </p:nvSpPr>
        <p:spPr>
          <a:xfrm rot="5400000">
            <a:off x="8890000" y="3179445"/>
            <a:ext cx="5839460" cy="1555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 userDrawn="1"/>
        </p:nvSpPr>
        <p:spPr>
          <a:xfrm rot="16200000">
            <a:off x="-2590800" y="3659505"/>
            <a:ext cx="5817870" cy="1555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 cstate="email"/>
          <a:srcRect/>
          <a:stretch>
            <a:fillRect/>
          </a:stretch>
        </p:blipFill>
        <p:spPr>
          <a:xfrm>
            <a:off x="647701" y="552450"/>
            <a:ext cx="10896598" cy="5753101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0" y="1466851"/>
            <a:ext cx="12192000" cy="3924299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+mj-ea"/>
              <a:ea typeface="+mj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238500" y="1997612"/>
            <a:ext cx="5715000" cy="1614177"/>
          </a:xfrm>
        </p:spPr>
        <p:txBody>
          <a:bodyPr anchor="b" anchorCtr="0">
            <a:normAutofit/>
          </a:bodyPr>
          <a:lstStyle>
            <a:lvl1pPr algn="ctr">
              <a:defRPr sz="8000" b="1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3238500" y="3803540"/>
            <a:ext cx="5715000" cy="118593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 rot="16200000">
            <a:off x="-2798445" y="3764280"/>
            <a:ext cx="6035040" cy="1555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 userDrawn="1"/>
        </p:nvSpPr>
        <p:spPr>
          <a:xfrm rot="5400000">
            <a:off x="9065260" y="2836545"/>
            <a:ext cx="5839460" cy="1555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 rot="16200000">
            <a:off x="-2121535" y="4235450"/>
            <a:ext cx="5103495" cy="1555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 userDrawn="1"/>
        </p:nvSpPr>
        <p:spPr>
          <a:xfrm rot="16200000">
            <a:off x="9511030" y="2177415"/>
            <a:ext cx="4520565" cy="1555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713673"/>
            <a:ext cx="4681654" cy="1428161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642517" y="713673"/>
            <a:ext cx="5711882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2313873"/>
            <a:ext cx="4681654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10444898" y="365125"/>
            <a:ext cx="908901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9446443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tags" Target="../tags/tag3.xml"/><Relationship Id="rId11" Type="http://schemas.openxmlformats.org/officeDocument/2006/relationships/tags" Target="../tags/tag2.xml"/><Relationship Id="rId10" Type="http://schemas.openxmlformats.org/officeDocument/2006/relationships/tags" Target="../tags/tag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  <p:custDataLst>
              <p:tags r:id="rId10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  <p:custDataLst>
              <p:tags r:id="rId11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2" name="KSO_TEMPLATE" hidden="1"/>
          <p:cNvSpPr/>
          <p:nvPr>
            <p:custDataLst>
              <p:tags r:id="rId1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7.xml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hyperlink" Target="&#25945;&#23398;&#36136;&#37327;&#25345;&#32493;&#25913;&#36827;&#31649;&#29702;&#21150;&#27861;.docx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0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405890" y="2291715"/>
            <a:ext cx="9379585" cy="278511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zh-CN" altLang="en-US" sz="4000" dirty="0">
                <a:sym typeface="+mn-ea"/>
              </a:rPr>
              <a:t>新建本科学校</a:t>
            </a:r>
            <a:br>
              <a:rPr lang="zh-CN" altLang="en-US" sz="4000" dirty="0">
                <a:sym typeface="+mn-ea"/>
              </a:rPr>
            </a:br>
            <a:r>
              <a:rPr lang="zh-CN" altLang="en-US" sz="4000" dirty="0">
                <a:sym typeface="+mn-ea"/>
              </a:rPr>
              <a:t>培养质量保障体系的思考与实践</a:t>
            </a:r>
            <a:br>
              <a:rPr lang="zh-CN" altLang="en-US" sz="4000" dirty="0">
                <a:sym typeface="+mn-ea"/>
              </a:rPr>
            </a:br>
            <a:br>
              <a:rPr lang="zh-CN" altLang="en-US" sz="1200" dirty="0">
                <a:sym typeface="+mn-ea"/>
              </a:rPr>
            </a:br>
            <a:r>
              <a:rPr lang="zh-CN" altLang="en-US" sz="4000" dirty="0">
                <a:sym typeface="+mn-ea"/>
              </a:rPr>
              <a:t>                        </a:t>
            </a:r>
            <a:r>
              <a:rPr lang="zh-CN" altLang="en-US" sz="2000" dirty="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四川传媒学院 校长助理 教务处处长</a:t>
            </a:r>
            <a:r>
              <a:rPr lang="zh-CN" altLang="en-US" sz="4000" dirty="0">
                <a:solidFill>
                  <a:srgbClr val="0505D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</a:t>
            </a:r>
            <a:r>
              <a:rPr lang="zh-CN" altLang="en-US" sz="4000" dirty="0">
                <a:solidFill>
                  <a:srgbClr val="F6E808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蒋 宁</a:t>
            </a:r>
            <a:endParaRPr lang="zh-CN" altLang="en-US" sz="4000" dirty="0">
              <a:solidFill>
                <a:srgbClr val="F6E808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8500745" y="5497195"/>
            <a:ext cx="2578100" cy="6597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b="1">
                <a:solidFill>
                  <a:schemeClr val="bg1"/>
                </a:solidFill>
              </a:defRPr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6000" b="1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6000" b="1"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6000" b="1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6000" b="1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zh-CN" altLang="en-US" sz="2800" dirty="0">
                <a:solidFill>
                  <a:srgbClr val="0505D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                     </a:t>
            </a:r>
            <a:r>
              <a:rPr lang="en-US" altLang="zh-CN" sz="20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2019.9.18</a:t>
            </a:r>
            <a:endParaRPr lang="en-US" altLang="zh-CN" sz="20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2756650" y="384609"/>
            <a:ext cx="8293735" cy="6133465"/>
            <a:chOff x="3082478" y="-41220"/>
            <a:chExt cx="8293735" cy="6133465"/>
          </a:xfrm>
        </p:grpSpPr>
        <p:sp>
          <p:nvSpPr>
            <p:cNvPr id="28" name="iṣľîďè"/>
            <p:cNvSpPr/>
            <p:nvPr/>
          </p:nvSpPr>
          <p:spPr>
            <a:xfrm>
              <a:off x="3082478" y="2321615"/>
              <a:ext cx="8293735" cy="3770630"/>
            </a:xfrm>
            <a:custGeom>
              <a:avLst/>
              <a:gdLst>
                <a:gd name="connsiteX0" fmla="*/ 1224601 w 1224601"/>
                <a:gd name="connsiteY0" fmla="*/ 0 h 536031"/>
                <a:gd name="connsiteX1" fmla="*/ 1224601 w 1224601"/>
                <a:gd name="connsiteY1" fmla="*/ 536031 h 536031"/>
                <a:gd name="connsiteX2" fmla="*/ 0 w 1224601"/>
                <a:gd name="connsiteY2" fmla="*/ 536031 h 536031"/>
                <a:gd name="connsiteX3" fmla="*/ 0 w 1224601"/>
                <a:gd name="connsiteY3" fmla="*/ 0 h 536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4601" h="536031">
                  <a:moveTo>
                    <a:pt x="1224601" y="0"/>
                  </a:moveTo>
                  <a:lnTo>
                    <a:pt x="1224601" y="536031"/>
                  </a:lnTo>
                  <a:lnTo>
                    <a:pt x="0" y="5360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F8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tIns="360000" bIns="360000" numCol="2" anchor="ctr">
              <a:noAutofit/>
            </a:bodyPr>
            <a:lstStyle/>
            <a:p>
              <a:pPr marL="285750" indent="-285750" algn="just">
                <a:lnSpc>
                  <a:spcPct val="160000"/>
                </a:lnSpc>
                <a:buFont typeface="Arial" panose="020B0604020202020204" pitchFamily="34" charset="0"/>
                <a:buChar char="•"/>
              </a:pPr>
              <a:r>
                <a:rPr lang="zh-CN" altLang="en-US" sz="24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要求：</a:t>
              </a:r>
              <a:r>
                <a:rPr lang="zh-CN" altLang="en-US" sz="2400" b="1" dirty="0">
                  <a:solidFill>
                    <a:schemeClr val="tx1"/>
                  </a:solidFill>
                  <a:latin typeface="+mn-ea"/>
                </a:rPr>
                <a:t>按照教育教学规律和基本范式，规范教育教学过程</a:t>
              </a:r>
              <a:r>
                <a:rPr lang="en-US" altLang="zh-CN" sz="2400" b="1" dirty="0">
                  <a:solidFill>
                    <a:schemeClr val="tx1"/>
                  </a:solidFill>
                  <a:latin typeface="+mn-ea"/>
                </a:rPr>
                <a:t>【</a:t>
              </a:r>
              <a:r>
                <a:rPr lang="zh-CN" altLang="en-US" sz="2400" b="1" dirty="0">
                  <a:solidFill>
                    <a:schemeClr val="tx1"/>
                  </a:solidFill>
                  <a:latin typeface="+mn-ea"/>
                </a:rPr>
                <a:t>涉及到课堂教学、考核、毕业论文、实践教学等】 </a:t>
              </a:r>
              <a:endParaRPr lang="en-US" altLang="zh-CN" sz="2400" b="1" dirty="0">
                <a:solidFill>
                  <a:schemeClr val="tx1"/>
                </a:solidFill>
                <a:latin typeface="+mn-ea"/>
              </a:endParaRPr>
            </a:p>
            <a:p>
              <a:pPr marL="285750" indent="-285750" algn="just">
                <a:lnSpc>
                  <a:spcPct val="160000"/>
                </a:lnSpc>
                <a:buFont typeface="Arial" panose="020B0604020202020204" pitchFamily="34" charset="0"/>
                <a:buChar char="•"/>
              </a:pPr>
              <a:r>
                <a:rPr lang="zh-CN" altLang="en-US" sz="24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核心</a:t>
              </a:r>
              <a:r>
                <a:rPr lang="zh-CN" altLang="en-US" sz="2400" b="1" dirty="0">
                  <a:solidFill>
                    <a:schemeClr val="tx1"/>
                  </a:solidFill>
                  <a:latin typeface="+mn-ea"/>
                </a:rPr>
                <a:t>内容/文件：</a:t>
              </a:r>
              <a:endParaRPr lang="en-US" altLang="zh-CN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endParaRPr>
            </a:p>
            <a:p>
              <a:pPr marL="800100" lvl="1" indent="-342900" algn="just">
                <a:lnSpc>
                  <a:spcPct val="160000"/>
                </a:lnSpc>
                <a:buFont typeface="+mj-ea"/>
                <a:buAutoNum type="circleNumDbPlain"/>
              </a:pPr>
              <a:r>
                <a:rPr lang="zh-CN" altLang="en-US" sz="24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教师教学工作基本规范</a:t>
              </a:r>
              <a:endParaRPr lang="zh-CN" altLang="en-US" sz="2400" dirty="0">
                <a:solidFill>
                  <a:schemeClr val="tx1"/>
                </a:solidFill>
                <a:latin typeface="+mn-ea"/>
              </a:endParaRPr>
            </a:p>
            <a:p>
              <a:pPr marL="800100" lvl="1" indent="-342900" algn="just">
                <a:lnSpc>
                  <a:spcPct val="160000"/>
                </a:lnSpc>
                <a:buFont typeface="+mj-ea"/>
                <a:buAutoNum type="circleNumDbPlain"/>
              </a:pPr>
              <a:r>
                <a:rPr lang="zh-CN" altLang="en-US" sz="2400" b="1" dirty="0">
                  <a:solidFill>
                    <a:srgbClr val="0070C0"/>
                  </a:solidFill>
                  <a:latin typeface="+mn-ea"/>
                  <a:sym typeface="+mn-ea"/>
                </a:rPr>
                <a:t>实习实训管理办法、毕业论文管理办法、考试管理办法等其他教学规范</a:t>
              </a:r>
              <a:endParaRPr lang="zh-CN" altLang="en-US" sz="2400" b="1" dirty="0">
                <a:solidFill>
                  <a:srgbClr val="0070C0"/>
                </a:solidFill>
                <a:latin typeface="+mn-ea"/>
              </a:endParaRPr>
            </a:p>
          </p:txBody>
        </p:sp>
        <p:sp>
          <p:nvSpPr>
            <p:cNvPr id="55" name="ïŝľîḑé"/>
            <p:cNvSpPr/>
            <p:nvPr/>
          </p:nvSpPr>
          <p:spPr bwMode="gray">
            <a:xfrm>
              <a:off x="3209478" y="1953737"/>
              <a:ext cx="1900470" cy="285925"/>
            </a:xfrm>
            <a:custGeom>
              <a:avLst/>
              <a:gdLst>
                <a:gd name="T0" fmla="*/ 1120 w 1120"/>
                <a:gd name="T1" fmla="*/ 252 h 252"/>
                <a:gd name="T2" fmla="*/ 1116 w 1120"/>
                <a:gd name="T3" fmla="*/ 250 h 252"/>
                <a:gd name="T4" fmla="*/ 1100 w 1120"/>
                <a:gd name="T5" fmla="*/ 246 h 252"/>
                <a:gd name="T6" fmla="*/ 1074 w 1120"/>
                <a:gd name="T7" fmla="*/ 240 h 252"/>
                <a:gd name="T8" fmla="*/ 1038 w 1120"/>
                <a:gd name="T9" fmla="*/ 232 h 252"/>
                <a:gd name="T10" fmla="*/ 992 w 1120"/>
                <a:gd name="T11" fmla="*/ 222 h 252"/>
                <a:gd name="T12" fmla="*/ 938 w 1120"/>
                <a:gd name="T13" fmla="*/ 212 h 252"/>
                <a:gd name="T14" fmla="*/ 876 w 1120"/>
                <a:gd name="T15" fmla="*/ 204 h 252"/>
                <a:gd name="T16" fmla="*/ 806 w 1120"/>
                <a:gd name="T17" fmla="*/ 196 h 252"/>
                <a:gd name="T18" fmla="*/ 730 w 1120"/>
                <a:gd name="T19" fmla="*/ 190 h 252"/>
                <a:gd name="T20" fmla="*/ 646 w 1120"/>
                <a:gd name="T21" fmla="*/ 184 h 252"/>
                <a:gd name="T22" fmla="*/ 556 w 1120"/>
                <a:gd name="T23" fmla="*/ 184 h 252"/>
                <a:gd name="T24" fmla="*/ 466 w 1120"/>
                <a:gd name="T25" fmla="*/ 184 h 252"/>
                <a:gd name="T26" fmla="*/ 384 w 1120"/>
                <a:gd name="T27" fmla="*/ 190 h 252"/>
                <a:gd name="T28" fmla="*/ 308 w 1120"/>
                <a:gd name="T29" fmla="*/ 196 h 252"/>
                <a:gd name="T30" fmla="*/ 238 w 1120"/>
                <a:gd name="T31" fmla="*/ 204 h 252"/>
                <a:gd name="T32" fmla="*/ 178 w 1120"/>
                <a:gd name="T33" fmla="*/ 212 h 252"/>
                <a:gd name="T34" fmla="*/ 126 w 1120"/>
                <a:gd name="T35" fmla="*/ 222 h 252"/>
                <a:gd name="T36" fmla="*/ 82 w 1120"/>
                <a:gd name="T37" fmla="*/ 232 h 252"/>
                <a:gd name="T38" fmla="*/ 46 w 1120"/>
                <a:gd name="T39" fmla="*/ 240 h 252"/>
                <a:gd name="T40" fmla="*/ 20 w 1120"/>
                <a:gd name="T41" fmla="*/ 246 h 252"/>
                <a:gd name="T42" fmla="*/ 6 w 1120"/>
                <a:gd name="T43" fmla="*/ 250 h 252"/>
                <a:gd name="T44" fmla="*/ 0 w 1120"/>
                <a:gd name="T45" fmla="*/ 252 h 252"/>
                <a:gd name="T46" fmla="*/ 0 w 1120"/>
                <a:gd name="T47" fmla="*/ 62 h 252"/>
                <a:gd name="T48" fmla="*/ 560 w 1120"/>
                <a:gd name="T49" fmla="*/ 0 h 252"/>
                <a:gd name="T50" fmla="*/ 1120 w 1120"/>
                <a:gd name="T51" fmla="*/ 62 h 252"/>
                <a:gd name="T52" fmla="*/ 1120 w 1120"/>
                <a:gd name="T53" fmla="*/ 252 h 252"/>
                <a:gd name="T54" fmla="*/ 1120 w 1120"/>
                <a:gd name="T55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DF5908"/>
                  </a:solidFill>
                  <a:prstDash val="solid"/>
                  <a:round/>
                </a14:hiddenLine>
              </a:ext>
            </a:extLst>
          </p:spPr>
          <p:txBody>
            <a:bodyPr wrap="square" lIns="91440" tIns="45720" rIns="91440" bIns="45720" anchor="ctr">
              <a:normAutofit fontScale="85000" lnSpcReduction="20000"/>
            </a:bodyPr>
            <a:lstStyle/>
            <a:p>
              <a:pPr algn="ctr"/>
            </a:p>
          </p:txBody>
        </p:sp>
        <p:sp>
          <p:nvSpPr>
            <p:cNvPr id="56" name="iṣḷîḋé"/>
            <p:cNvSpPr/>
            <p:nvPr/>
          </p:nvSpPr>
          <p:spPr bwMode="gray">
            <a:xfrm>
              <a:off x="3082478" y="1415470"/>
              <a:ext cx="2154555" cy="63944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bg1"/>
                  </a:solidFill>
                </a:rPr>
                <a:t>1. </a:t>
              </a:r>
              <a:r>
                <a:rPr lang="zh-CN" altLang="en-US" sz="2000" b="1" dirty="0">
                  <a:solidFill>
                    <a:schemeClr val="bg1"/>
                  </a:solidFill>
                </a:rPr>
                <a:t>客观标准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4" name="iṥḷiḓê"/>
            <p:cNvSpPr/>
            <p:nvPr/>
          </p:nvSpPr>
          <p:spPr bwMode="gray">
            <a:xfrm>
              <a:off x="6428276" y="1415513"/>
              <a:ext cx="4820285" cy="66484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 lIns="91440" tIns="45720" rIns="91440" bIns="45720" anchor="ctr">
              <a:normAutofit/>
            </a:bodyPr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en-US" altLang="zh-CN" sz="2000" b="1" dirty="0">
                  <a:solidFill>
                    <a:schemeClr val="bg1"/>
                  </a:solidFill>
                </a:rPr>
                <a:t>2. </a:t>
              </a:r>
              <a:r>
                <a:rPr lang="zh-CN" altLang="en-US" sz="2000" b="1" dirty="0">
                  <a:solidFill>
                    <a:schemeClr val="bg1"/>
                  </a:solidFill>
                </a:rPr>
                <a:t>过程标准</a:t>
              </a:r>
              <a:r>
                <a:rPr lang="en-US" altLang="zh-CN" b="1" dirty="0">
                  <a:solidFill>
                    <a:schemeClr val="bg1"/>
                  </a:solidFill>
                </a:rPr>
                <a:t>【</a:t>
              </a:r>
              <a:r>
                <a:rPr lang="zh-CN" altLang="en-US" b="1" dirty="0">
                  <a:solidFill>
                    <a:schemeClr val="bg1"/>
                  </a:solidFill>
                </a:rPr>
                <a:t>类比：工艺操作规范、要求</a:t>
              </a:r>
              <a:r>
                <a:rPr lang="en-US" altLang="zh-CN" b="1" dirty="0">
                  <a:solidFill>
                    <a:schemeClr val="bg1"/>
                  </a:solidFill>
                </a:rPr>
                <a:t>】</a:t>
              </a:r>
              <a:endParaRPr lang="zh-CN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í$lîḋe"/>
            <p:cNvSpPr/>
            <p:nvPr/>
          </p:nvSpPr>
          <p:spPr bwMode="gray">
            <a:xfrm>
              <a:off x="6052688" y="597723"/>
              <a:ext cx="3313694" cy="316613"/>
            </a:xfrm>
            <a:custGeom>
              <a:avLst/>
              <a:gdLst>
                <a:gd name="T0" fmla="*/ 1120 w 1120"/>
                <a:gd name="T1" fmla="*/ 252 h 252"/>
                <a:gd name="T2" fmla="*/ 1116 w 1120"/>
                <a:gd name="T3" fmla="*/ 250 h 252"/>
                <a:gd name="T4" fmla="*/ 1100 w 1120"/>
                <a:gd name="T5" fmla="*/ 246 h 252"/>
                <a:gd name="T6" fmla="*/ 1074 w 1120"/>
                <a:gd name="T7" fmla="*/ 240 h 252"/>
                <a:gd name="T8" fmla="*/ 1038 w 1120"/>
                <a:gd name="T9" fmla="*/ 232 h 252"/>
                <a:gd name="T10" fmla="*/ 992 w 1120"/>
                <a:gd name="T11" fmla="*/ 222 h 252"/>
                <a:gd name="T12" fmla="*/ 938 w 1120"/>
                <a:gd name="T13" fmla="*/ 212 h 252"/>
                <a:gd name="T14" fmla="*/ 876 w 1120"/>
                <a:gd name="T15" fmla="*/ 204 h 252"/>
                <a:gd name="T16" fmla="*/ 806 w 1120"/>
                <a:gd name="T17" fmla="*/ 196 h 252"/>
                <a:gd name="T18" fmla="*/ 730 w 1120"/>
                <a:gd name="T19" fmla="*/ 190 h 252"/>
                <a:gd name="T20" fmla="*/ 646 w 1120"/>
                <a:gd name="T21" fmla="*/ 184 h 252"/>
                <a:gd name="T22" fmla="*/ 556 w 1120"/>
                <a:gd name="T23" fmla="*/ 184 h 252"/>
                <a:gd name="T24" fmla="*/ 466 w 1120"/>
                <a:gd name="T25" fmla="*/ 184 h 252"/>
                <a:gd name="T26" fmla="*/ 384 w 1120"/>
                <a:gd name="T27" fmla="*/ 190 h 252"/>
                <a:gd name="T28" fmla="*/ 308 w 1120"/>
                <a:gd name="T29" fmla="*/ 196 h 252"/>
                <a:gd name="T30" fmla="*/ 238 w 1120"/>
                <a:gd name="T31" fmla="*/ 204 h 252"/>
                <a:gd name="T32" fmla="*/ 178 w 1120"/>
                <a:gd name="T33" fmla="*/ 212 h 252"/>
                <a:gd name="T34" fmla="*/ 126 w 1120"/>
                <a:gd name="T35" fmla="*/ 222 h 252"/>
                <a:gd name="T36" fmla="*/ 82 w 1120"/>
                <a:gd name="T37" fmla="*/ 232 h 252"/>
                <a:gd name="T38" fmla="*/ 46 w 1120"/>
                <a:gd name="T39" fmla="*/ 240 h 252"/>
                <a:gd name="T40" fmla="*/ 20 w 1120"/>
                <a:gd name="T41" fmla="*/ 246 h 252"/>
                <a:gd name="T42" fmla="*/ 6 w 1120"/>
                <a:gd name="T43" fmla="*/ 250 h 252"/>
                <a:gd name="T44" fmla="*/ 0 w 1120"/>
                <a:gd name="T45" fmla="*/ 252 h 252"/>
                <a:gd name="T46" fmla="*/ 0 w 1120"/>
                <a:gd name="T47" fmla="*/ 62 h 252"/>
                <a:gd name="T48" fmla="*/ 560 w 1120"/>
                <a:gd name="T49" fmla="*/ 0 h 252"/>
                <a:gd name="T50" fmla="*/ 1120 w 1120"/>
                <a:gd name="T51" fmla="*/ 62 h 252"/>
                <a:gd name="T52" fmla="*/ 1120 w 1120"/>
                <a:gd name="T53" fmla="*/ 252 h 252"/>
                <a:gd name="T54" fmla="*/ 1120 w 1120"/>
                <a:gd name="T55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DF5908"/>
                  </a:solidFill>
                  <a:prstDash val="solid"/>
                  <a:round/>
                </a14:hiddenLine>
              </a:ext>
            </a:extLst>
          </p:spPr>
          <p:txBody>
            <a:bodyPr wrap="square" lIns="91440" tIns="45720" rIns="91440" bIns="45720" anchor="ctr">
              <a:normAutofit fontScale="92500" lnSpcReduction="20000"/>
            </a:bodyPr>
            <a:lstStyle/>
            <a:p>
              <a:pPr algn="ctr"/>
            </a:p>
          </p:txBody>
        </p:sp>
        <p:sp>
          <p:nvSpPr>
            <p:cNvPr id="52" name="ïSļîḓê"/>
            <p:cNvSpPr/>
            <p:nvPr/>
          </p:nvSpPr>
          <p:spPr bwMode="gray">
            <a:xfrm>
              <a:off x="5983793" y="-41220"/>
              <a:ext cx="3451225" cy="84328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 lIns="91440" tIns="45720" rIns="91440" bIns="45720" anchor="ctr">
              <a:normAutofit/>
            </a:bodyPr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zh-CN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一、质量标准</a:t>
              </a:r>
              <a:r>
                <a:rPr lang="en-US" altLang="zh-CN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【</a:t>
              </a:r>
              <a:r>
                <a:rPr lang="zh-CN" altLang="en-US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核心</a:t>
              </a:r>
              <a:r>
                <a:rPr lang="en-US" altLang="zh-CN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】</a:t>
              </a:r>
              <a:endParaRPr lang="zh-CN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1" name="直接连接符 90"/>
            <p:cNvCxnSpPr/>
            <p:nvPr/>
          </p:nvCxnSpPr>
          <p:spPr>
            <a:xfrm>
              <a:off x="6096000" y="1289692"/>
              <a:ext cx="0" cy="197585"/>
            </a:xfrm>
            <a:prstGeom prst="line">
              <a:avLst/>
            </a:prstGeom>
            <a:ln>
              <a:solidFill>
                <a:srgbClr val="B0B0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接连接符 107"/>
            <p:cNvCxnSpPr/>
            <p:nvPr/>
          </p:nvCxnSpPr>
          <p:spPr>
            <a:xfrm>
              <a:off x="4075503" y="1193421"/>
              <a:ext cx="4763770" cy="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09" name="直接箭头连接符 108"/>
            <p:cNvCxnSpPr/>
            <p:nvPr/>
          </p:nvCxnSpPr>
          <p:spPr>
            <a:xfrm>
              <a:off x="4075259" y="1206011"/>
              <a:ext cx="0" cy="209502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5" name="直接箭头连接符 24"/>
            <p:cNvCxnSpPr/>
            <p:nvPr/>
          </p:nvCxnSpPr>
          <p:spPr>
            <a:xfrm>
              <a:off x="8836027" y="1193311"/>
              <a:ext cx="0" cy="198031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>
              <a:off x="7473359" y="2397718"/>
              <a:ext cx="0" cy="197848"/>
            </a:xfrm>
            <a:prstGeom prst="line">
              <a:avLst/>
            </a:prstGeom>
            <a:ln>
              <a:solidFill>
                <a:srgbClr val="B0B0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直接箭头连接符 15"/>
          <p:cNvCxnSpPr/>
          <p:nvPr/>
        </p:nvCxnSpPr>
        <p:spPr>
          <a:xfrm flipH="1">
            <a:off x="8510270" y="2480945"/>
            <a:ext cx="4445" cy="258445"/>
          </a:xfrm>
          <a:prstGeom prst="straightConnector1">
            <a:avLst/>
          </a:prstGeom>
          <a:ln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5" name="直接箭头连接符 94"/>
          <p:cNvCxnSpPr/>
          <p:nvPr/>
        </p:nvCxnSpPr>
        <p:spPr>
          <a:xfrm>
            <a:off x="7367905" y="1175385"/>
            <a:ext cx="15875" cy="443865"/>
          </a:xfrm>
          <a:prstGeom prst="straightConnector1">
            <a:avLst/>
          </a:prstGeom>
          <a:ln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" name="î$ḻîḍe"/>
          <p:cNvSpPr/>
          <p:nvPr/>
        </p:nvSpPr>
        <p:spPr>
          <a:xfrm>
            <a:off x="454660" y="287020"/>
            <a:ext cx="5203190" cy="736600"/>
          </a:xfrm>
          <a:prstGeom prst="roundRect">
            <a:avLst/>
          </a:prstGeom>
          <a:solidFill>
            <a:srgbClr val="F6F8BF"/>
          </a:solidFill>
          <a:ln w="3175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r>
              <a:rPr lang="zh-CN" altLang="en-US" sz="3200" b="1" dirty="0">
                <a:solidFill>
                  <a:srgbClr val="0505D5"/>
                </a:solidFill>
              </a:rPr>
              <a:t>质量保障体系模块内涵</a:t>
            </a:r>
            <a:r>
              <a:rPr lang="zh-CN" altLang="en-US" sz="2400" b="1" dirty="0">
                <a:solidFill>
                  <a:srgbClr val="0505D5"/>
                </a:solidFill>
              </a:rPr>
              <a:t>（1）</a:t>
            </a:r>
            <a:endParaRPr lang="zh-CN" altLang="en-US" sz="3200" b="1" dirty="0">
              <a:solidFill>
                <a:srgbClr val="0505D5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组合 34"/>
          <p:cNvGrpSpPr/>
          <p:nvPr/>
        </p:nvGrpSpPr>
        <p:grpSpPr>
          <a:xfrm>
            <a:off x="1172790" y="1321594"/>
            <a:ext cx="9897220" cy="4214812"/>
            <a:chOff x="1538288" y="1321594"/>
            <a:chExt cx="9897220" cy="4214812"/>
          </a:xfrm>
        </p:grpSpPr>
        <p:sp>
          <p:nvSpPr>
            <p:cNvPr id="3" name="îṡľïḓè"/>
            <p:cNvSpPr/>
            <p:nvPr/>
          </p:nvSpPr>
          <p:spPr>
            <a:xfrm>
              <a:off x="1538288" y="2692352"/>
              <a:ext cx="3255962" cy="147710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4" name="ï$ļîḑé"/>
            <p:cNvSpPr/>
            <p:nvPr/>
          </p:nvSpPr>
          <p:spPr>
            <a:xfrm>
              <a:off x="4794250" y="2871788"/>
              <a:ext cx="825501" cy="111442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" name="íṧľïḋé"/>
            <p:cNvSpPr/>
            <p:nvPr/>
          </p:nvSpPr>
          <p:spPr>
            <a:xfrm>
              <a:off x="7105649" y="2871788"/>
              <a:ext cx="4329857" cy="1114424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6" name="ïṧlíďé"/>
            <p:cNvSpPr/>
            <p:nvPr/>
          </p:nvSpPr>
          <p:spPr>
            <a:xfrm>
              <a:off x="7105650" y="1321594"/>
              <a:ext cx="4329858" cy="1114424"/>
            </a:xfrm>
            <a:prstGeom prst="roundRect">
              <a:avLst/>
            </a:prstGeom>
            <a:solidFill>
              <a:schemeClr val="accent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" name="îŝļíďé"/>
            <p:cNvSpPr/>
            <p:nvPr/>
          </p:nvSpPr>
          <p:spPr>
            <a:xfrm>
              <a:off x="7105650" y="4421982"/>
              <a:ext cx="4329856" cy="1114424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cxnSp>
          <p:nvCxnSpPr>
            <p:cNvPr id="8" name="直接连接符 7"/>
            <p:cNvCxnSpPr/>
            <p:nvPr/>
          </p:nvCxnSpPr>
          <p:spPr>
            <a:xfrm flipH="1">
              <a:off x="5619751" y="1878806"/>
              <a:ext cx="1485899" cy="1001315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/>
          </p:nvCxnSpPr>
          <p:spPr>
            <a:xfrm flipH="1" flipV="1">
              <a:off x="5619751" y="3986212"/>
              <a:ext cx="1485899" cy="99298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>
              <a:endCxn id="4" idx="3"/>
            </p:cNvCxnSpPr>
            <p:nvPr/>
          </p:nvCxnSpPr>
          <p:spPr>
            <a:xfrm flipH="1">
              <a:off x="5619751" y="3429000"/>
              <a:ext cx="1485899" cy="1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1" name="ïśliḍe"/>
            <p:cNvSpPr/>
            <p:nvPr/>
          </p:nvSpPr>
          <p:spPr>
            <a:xfrm>
              <a:off x="7054850" y="1780379"/>
              <a:ext cx="196851" cy="196851"/>
            </a:xfrm>
            <a:prstGeom prst="ellipse">
              <a:avLst/>
            </a:prstGeom>
            <a:solidFill>
              <a:schemeClr val="accent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</a:p>
          </p:txBody>
        </p:sp>
        <p:sp>
          <p:nvSpPr>
            <p:cNvPr id="12" name="iS1iḑé"/>
            <p:cNvSpPr/>
            <p:nvPr/>
          </p:nvSpPr>
          <p:spPr>
            <a:xfrm>
              <a:off x="7054850" y="3332556"/>
              <a:ext cx="196851" cy="19685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dirty="0"/>
            </a:p>
          </p:txBody>
        </p:sp>
        <p:sp>
          <p:nvSpPr>
            <p:cNvPr id="13" name="íṧḻïḑe"/>
            <p:cNvSpPr/>
            <p:nvPr/>
          </p:nvSpPr>
          <p:spPr>
            <a:xfrm>
              <a:off x="7054850" y="4887119"/>
              <a:ext cx="196851" cy="19685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</a:p>
          </p:txBody>
        </p:sp>
        <p:sp>
          <p:nvSpPr>
            <p:cNvPr id="14" name="işḻíḑê"/>
            <p:cNvSpPr/>
            <p:nvPr/>
          </p:nvSpPr>
          <p:spPr>
            <a:xfrm>
              <a:off x="5120105" y="3060700"/>
              <a:ext cx="173790" cy="127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</a:p>
          </p:txBody>
        </p:sp>
        <p:sp>
          <p:nvSpPr>
            <p:cNvPr id="15" name="ïṡľïḋe"/>
            <p:cNvSpPr/>
            <p:nvPr/>
          </p:nvSpPr>
          <p:spPr>
            <a:xfrm>
              <a:off x="5120105" y="3670300"/>
              <a:ext cx="173790" cy="127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</a:p>
          </p:txBody>
        </p:sp>
        <p:cxnSp>
          <p:nvCxnSpPr>
            <p:cNvPr id="16" name="直接连接符 15"/>
            <p:cNvCxnSpPr/>
            <p:nvPr/>
          </p:nvCxnSpPr>
          <p:spPr>
            <a:xfrm>
              <a:off x="4943475" y="3429000"/>
              <a:ext cx="555625" cy="0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íslíḑè"/>
            <p:cNvSpPr/>
            <p:nvPr/>
          </p:nvSpPr>
          <p:spPr>
            <a:xfrm>
              <a:off x="1911662" y="2958725"/>
              <a:ext cx="2407615" cy="940553"/>
            </a:xfrm>
            <a:prstGeom prst="rect">
              <a:avLst/>
            </a:prstGeom>
          </p:spPr>
          <p:txBody>
            <a:bodyPr wrap="none" lIns="72000" tIns="0" rIns="72000" bIns="0" anchor="ctr">
              <a:normAutofit/>
            </a:bodyPr>
            <a:lstStyle/>
            <a:p>
              <a:pPr lvl="0" algn="ctr" defTabSz="913765">
                <a:defRPr/>
              </a:pPr>
              <a:r>
                <a:rPr lang="zh-CN" altLang="en-US" sz="2400" b="1" dirty="0">
                  <a:latin typeface="+mn-ea"/>
                </a:rPr>
                <a:t>二、质量检测</a:t>
              </a:r>
              <a:endParaRPr lang="zh-CN" altLang="en-US" sz="2400" b="1" dirty="0">
                <a:latin typeface="+mn-ea"/>
              </a:endParaRPr>
            </a:p>
          </p:txBody>
        </p:sp>
        <p:sp>
          <p:nvSpPr>
            <p:cNvPr id="27" name="îṩḻiḋe"/>
            <p:cNvSpPr/>
            <p:nvPr/>
          </p:nvSpPr>
          <p:spPr>
            <a:xfrm>
              <a:off x="8190768" y="1541110"/>
              <a:ext cx="3013386" cy="675387"/>
            </a:xfrm>
            <a:prstGeom prst="rect">
              <a:avLst/>
            </a:prstGeom>
          </p:spPr>
          <p:txBody>
            <a:bodyPr wrap="none" lIns="72000" tIns="0" rIns="72000" bIns="0" anchor="ctr">
              <a:normAutofit/>
            </a:bodyPr>
            <a:lstStyle/>
            <a:p>
              <a:pPr lvl="0" defTabSz="913765">
                <a:defRPr/>
              </a:pPr>
              <a:r>
                <a:rPr lang="en-US" altLang="zh-CN" sz="2000" b="1" dirty="0">
                  <a:solidFill>
                    <a:schemeClr val="bg1"/>
                  </a:solidFill>
                </a:rPr>
                <a:t>1. </a:t>
              </a:r>
              <a:r>
                <a:rPr lang="zh-CN" altLang="en-US" sz="2000" b="1" dirty="0">
                  <a:solidFill>
                    <a:schemeClr val="bg1"/>
                  </a:solidFill>
                </a:rPr>
                <a:t>教学</a:t>
              </a:r>
              <a:r>
                <a:rPr lang="zh-CN" altLang="en-US" sz="2000" b="1" dirty="0">
                  <a:solidFill>
                    <a:srgbClr val="FFFF00"/>
                  </a:solidFill>
                </a:rPr>
                <a:t>过程</a:t>
              </a:r>
              <a:r>
                <a:rPr lang="zh-CN" altLang="en-US" sz="2000" b="1" dirty="0">
                  <a:solidFill>
                    <a:schemeClr val="bg1"/>
                  </a:solidFill>
                </a:rPr>
                <a:t>质量信息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îṡľídé"/>
            <p:cNvSpPr/>
            <p:nvPr/>
          </p:nvSpPr>
          <p:spPr bwMode="auto">
            <a:xfrm>
              <a:off x="7611924" y="3187971"/>
              <a:ext cx="424066" cy="423280"/>
            </a:xfrm>
            <a:custGeom>
              <a:avLst/>
              <a:gdLst>
                <a:gd name="T0" fmla="*/ 164 w 204"/>
                <a:gd name="T1" fmla="*/ 0 h 204"/>
                <a:gd name="T2" fmla="*/ 39 w 204"/>
                <a:gd name="T3" fmla="*/ 0 h 204"/>
                <a:gd name="T4" fmla="*/ 0 w 204"/>
                <a:gd name="T5" fmla="*/ 39 h 204"/>
                <a:gd name="T6" fmla="*/ 0 w 204"/>
                <a:gd name="T7" fmla="*/ 81 h 204"/>
                <a:gd name="T8" fmla="*/ 0 w 204"/>
                <a:gd name="T9" fmla="*/ 164 h 204"/>
                <a:gd name="T10" fmla="*/ 39 w 204"/>
                <a:gd name="T11" fmla="*/ 204 h 204"/>
                <a:gd name="T12" fmla="*/ 164 w 204"/>
                <a:gd name="T13" fmla="*/ 204 h 204"/>
                <a:gd name="T14" fmla="*/ 204 w 204"/>
                <a:gd name="T15" fmla="*/ 164 h 204"/>
                <a:gd name="T16" fmla="*/ 204 w 204"/>
                <a:gd name="T17" fmla="*/ 81 h 204"/>
                <a:gd name="T18" fmla="*/ 204 w 204"/>
                <a:gd name="T19" fmla="*/ 39 h 204"/>
                <a:gd name="T20" fmla="*/ 164 w 204"/>
                <a:gd name="T21" fmla="*/ 0 h 204"/>
                <a:gd name="T22" fmla="*/ 176 w 204"/>
                <a:gd name="T23" fmla="*/ 23 h 204"/>
                <a:gd name="T24" fmla="*/ 180 w 204"/>
                <a:gd name="T25" fmla="*/ 23 h 204"/>
                <a:gd name="T26" fmla="*/ 180 w 204"/>
                <a:gd name="T27" fmla="*/ 28 h 204"/>
                <a:gd name="T28" fmla="*/ 180 w 204"/>
                <a:gd name="T29" fmla="*/ 58 h 204"/>
                <a:gd name="T30" fmla="*/ 146 w 204"/>
                <a:gd name="T31" fmla="*/ 58 h 204"/>
                <a:gd name="T32" fmla="*/ 146 w 204"/>
                <a:gd name="T33" fmla="*/ 24 h 204"/>
                <a:gd name="T34" fmla="*/ 176 w 204"/>
                <a:gd name="T35" fmla="*/ 23 h 204"/>
                <a:gd name="T36" fmla="*/ 73 w 204"/>
                <a:gd name="T37" fmla="*/ 81 h 204"/>
                <a:gd name="T38" fmla="*/ 102 w 204"/>
                <a:gd name="T39" fmla="*/ 66 h 204"/>
                <a:gd name="T40" fmla="*/ 131 w 204"/>
                <a:gd name="T41" fmla="*/ 81 h 204"/>
                <a:gd name="T42" fmla="*/ 138 w 204"/>
                <a:gd name="T43" fmla="*/ 102 h 204"/>
                <a:gd name="T44" fmla="*/ 102 w 204"/>
                <a:gd name="T45" fmla="*/ 138 h 204"/>
                <a:gd name="T46" fmla="*/ 66 w 204"/>
                <a:gd name="T47" fmla="*/ 102 h 204"/>
                <a:gd name="T48" fmla="*/ 73 w 204"/>
                <a:gd name="T49" fmla="*/ 81 h 204"/>
                <a:gd name="T50" fmla="*/ 184 w 204"/>
                <a:gd name="T51" fmla="*/ 164 h 204"/>
                <a:gd name="T52" fmla="*/ 164 w 204"/>
                <a:gd name="T53" fmla="*/ 184 h 204"/>
                <a:gd name="T54" fmla="*/ 39 w 204"/>
                <a:gd name="T55" fmla="*/ 184 h 204"/>
                <a:gd name="T56" fmla="*/ 20 w 204"/>
                <a:gd name="T57" fmla="*/ 164 h 204"/>
                <a:gd name="T58" fmla="*/ 20 w 204"/>
                <a:gd name="T59" fmla="*/ 81 h 204"/>
                <a:gd name="T60" fmla="*/ 50 w 204"/>
                <a:gd name="T61" fmla="*/ 81 h 204"/>
                <a:gd name="T62" fmla="*/ 46 w 204"/>
                <a:gd name="T63" fmla="*/ 102 h 204"/>
                <a:gd name="T64" fmla="*/ 102 w 204"/>
                <a:gd name="T65" fmla="*/ 158 h 204"/>
                <a:gd name="T66" fmla="*/ 157 w 204"/>
                <a:gd name="T67" fmla="*/ 102 h 204"/>
                <a:gd name="T68" fmla="*/ 153 w 204"/>
                <a:gd name="T69" fmla="*/ 81 h 204"/>
                <a:gd name="T70" fmla="*/ 184 w 204"/>
                <a:gd name="T71" fmla="*/ 81 h 204"/>
                <a:gd name="T72" fmla="*/ 184 w 204"/>
                <a:gd name="T73" fmla="*/ 16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04" h="204">
                  <a:moveTo>
                    <a:pt x="164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17" y="0"/>
                    <a:pt x="0" y="18"/>
                    <a:pt x="0" y="39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86"/>
                    <a:pt x="17" y="204"/>
                    <a:pt x="39" y="204"/>
                  </a:cubicBezTo>
                  <a:cubicBezTo>
                    <a:pt x="164" y="204"/>
                    <a:pt x="164" y="204"/>
                    <a:pt x="164" y="204"/>
                  </a:cubicBezTo>
                  <a:cubicBezTo>
                    <a:pt x="186" y="204"/>
                    <a:pt x="204" y="186"/>
                    <a:pt x="204" y="164"/>
                  </a:cubicBezTo>
                  <a:cubicBezTo>
                    <a:pt x="204" y="81"/>
                    <a:pt x="204" y="81"/>
                    <a:pt x="204" y="81"/>
                  </a:cubicBezTo>
                  <a:cubicBezTo>
                    <a:pt x="204" y="39"/>
                    <a:pt x="204" y="39"/>
                    <a:pt x="204" y="39"/>
                  </a:cubicBezTo>
                  <a:cubicBezTo>
                    <a:pt x="204" y="18"/>
                    <a:pt x="186" y="0"/>
                    <a:pt x="164" y="0"/>
                  </a:cubicBezTo>
                  <a:close/>
                  <a:moveTo>
                    <a:pt x="176" y="23"/>
                  </a:moveTo>
                  <a:cubicBezTo>
                    <a:pt x="180" y="23"/>
                    <a:pt x="180" y="23"/>
                    <a:pt x="180" y="23"/>
                  </a:cubicBezTo>
                  <a:cubicBezTo>
                    <a:pt x="180" y="28"/>
                    <a:pt x="180" y="28"/>
                    <a:pt x="180" y="28"/>
                  </a:cubicBezTo>
                  <a:cubicBezTo>
                    <a:pt x="180" y="58"/>
                    <a:pt x="180" y="58"/>
                    <a:pt x="180" y="58"/>
                  </a:cubicBezTo>
                  <a:cubicBezTo>
                    <a:pt x="146" y="58"/>
                    <a:pt x="146" y="58"/>
                    <a:pt x="146" y="58"/>
                  </a:cubicBezTo>
                  <a:cubicBezTo>
                    <a:pt x="146" y="24"/>
                    <a:pt x="146" y="24"/>
                    <a:pt x="146" y="24"/>
                  </a:cubicBezTo>
                  <a:lnTo>
                    <a:pt x="176" y="23"/>
                  </a:lnTo>
                  <a:close/>
                  <a:moveTo>
                    <a:pt x="73" y="81"/>
                  </a:moveTo>
                  <a:cubicBezTo>
                    <a:pt x="79" y="72"/>
                    <a:pt x="90" y="66"/>
                    <a:pt x="102" y="66"/>
                  </a:cubicBezTo>
                  <a:cubicBezTo>
                    <a:pt x="114" y="66"/>
                    <a:pt x="124" y="72"/>
                    <a:pt x="131" y="81"/>
                  </a:cubicBezTo>
                  <a:cubicBezTo>
                    <a:pt x="135" y="87"/>
                    <a:pt x="138" y="94"/>
                    <a:pt x="138" y="102"/>
                  </a:cubicBezTo>
                  <a:cubicBezTo>
                    <a:pt x="138" y="122"/>
                    <a:pt x="121" y="138"/>
                    <a:pt x="102" y="138"/>
                  </a:cubicBezTo>
                  <a:cubicBezTo>
                    <a:pt x="82" y="138"/>
                    <a:pt x="66" y="122"/>
                    <a:pt x="66" y="102"/>
                  </a:cubicBezTo>
                  <a:cubicBezTo>
                    <a:pt x="66" y="94"/>
                    <a:pt x="68" y="87"/>
                    <a:pt x="73" y="81"/>
                  </a:cubicBezTo>
                  <a:close/>
                  <a:moveTo>
                    <a:pt x="184" y="164"/>
                  </a:moveTo>
                  <a:cubicBezTo>
                    <a:pt x="184" y="175"/>
                    <a:pt x="175" y="184"/>
                    <a:pt x="164" y="184"/>
                  </a:cubicBezTo>
                  <a:cubicBezTo>
                    <a:pt x="39" y="184"/>
                    <a:pt x="39" y="184"/>
                    <a:pt x="39" y="184"/>
                  </a:cubicBezTo>
                  <a:cubicBezTo>
                    <a:pt x="28" y="184"/>
                    <a:pt x="20" y="175"/>
                    <a:pt x="20" y="164"/>
                  </a:cubicBezTo>
                  <a:cubicBezTo>
                    <a:pt x="20" y="81"/>
                    <a:pt x="20" y="81"/>
                    <a:pt x="20" y="81"/>
                  </a:cubicBezTo>
                  <a:cubicBezTo>
                    <a:pt x="50" y="81"/>
                    <a:pt x="50" y="81"/>
                    <a:pt x="50" y="81"/>
                  </a:cubicBezTo>
                  <a:cubicBezTo>
                    <a:pt x="47" y="87"/>
                    <a:pt x="46" y="95"/>
                    <a:pt x="46" y="102"/>
                  </a:cubicBezTo>
                  <a:cubicBezTo>
                    <a:pt x="46" y="133"/>
                    <a:pt x="71" y="158"/>
                    <a:pt x="102" y="158"/>
                  </a:cubicBezTo>
                  <a:cubicBezTo>
                    <a:pt x="132" y="158"/>
                    <a:pt x="157" y="133"/>
                    <a:pt x="157" y="102"/>
                  </a:cubicBezTo>
                  <a:cubicBezTo>
                    <a:pt x="157" y="95"/>
                    <a:pt x="156" y="87"/>
                    <a:pt x="153" y="81"/>
                  </a:cubicBezTo>
                  <a:cubicBezTo>
                    <a:pt x="184" y="81"/>
                    <a:pt x="184" y="81"/>
                    <a:pt x="184" y="81"/>
                  </a:cubicBezTo>
                  <a:lnTo>
                    <a:pt x="184" y="16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</a:p>
          </p:txBody>
        </p:sp>
        <p:sp>
          <p:nvSpPr>
            <p:cNvPr id="22" name="ïṡlíḋè"/>
            <p:cNvSpPr/>
            <p:nvPr/>
          </p:nvSpPr>
          <p:spPr bwMode="auto">
            <a:xfrm>
              <a:off x="7607858" y="1650621"/>
              <a:ext cx="428132" cy="428132"/>
            </a:xfrm>
            <a:custGeom>
              <a:avLst/>
              <a:gdLst>
                <a:gd name="connsiteX0" fmla="*/ 71839 w 334963"/>
                <a:gd name="connsiteY0" fmla="*/ 306388 h 334963"/>
                <a:gd name="connsiteX1" fmla="*/ 263123 w 334963"/>
                <a:gd name="connsiteY1" fmla="*/ 306388 h 334963"/>
                <a:gd name="connsiteX2" fmla="*/ 276225 w 334963"/>
                <a:gd name="connsiteY2" fmla="*/ 321356 h 334963"/>
                <a:gd name="connsiteX3" fmla="*/ 263123 w 334963"/>
                <a:gd name="connsiteY3" fmla="*/ 334963 h 334963"/>
                <a:gd name="connsiteX4" fmla="*/ 71839 w 334963"/>
                <a:gd name="connsiteY4" fmla="*/ 334963 h 334963"/>
                <a:gd name="connsiteX5" fmla="*/ 58737 w 334963"/>
                <a:gd name="connsiteY5" fmla="*/ 321356 h 334963"/>
                <a:gd name="connsiteX6" fmla="*/ 71839 w 334963"/>
                <a:gd name="connsiteY6" fmla="*/ 306388 h 334963"/>
                <a:gd name="connsiteX7" fmla="*/ 85725 w 334963"/>
                <a:gd name="connsiteY7" fmla="*/ 153988 h 334963"/>
                <a:gd name="connsiteX8" fmla="*/ 85725 w 334963"/>
                <a:gd name="connsiteY8" fmla="*/ 252413 h 334963"/>
                <a:gd name="connsiteX9" fmla="*/ 249238 w 334963"/>
                <a:gd name="connsiteY9" fmla="*/ 252413 h 334963"/>
                <a:gd name="connsiteX10" fmla="*/ 249238 w 334963"/>
                <a:gd name="connsiteY10" fmla="*/ 153988 h 334963"/>
                <a:gd name="connsiteX11" fmla="*/ 166687 w 334963"/>
                <a:gd name="connsiteY11" fmla="*/ 28575 h 334963"/>
                <a:gd name="connsiteX12" fmla="*/ 77068 w 334963"/>
                <a:gd name="connsiteY12" fmla="*/ 90238 h 334963"/>
                <a:gd name="connsiteX13" fmla="*/ 66525 w 334963"/>
                <a:gd name="connsiteY13" fmla="*/ 100734 h 334963"/>
                <a:gd name="connsiteX14" fmla="*/ 26987 w 334963"/>
                <a:gd name="connsiteY14" fmla="*/ 145341 h 334963"/>
                <a:gd name="connsiteX15" fmla="*/ 57299 w 334963"/>
                <a:gd name="connsiteY15" fmla="*/ 187325 h 334963"/>
                <a:gd name="connsiteX16" fmla="*/ 57299 w 334963"/>
                <a:gd name="connsiteY16" fmla="*/ 140093 h 334963"/>
                <a:gd name="connsiteX17" fmla="*/ 70479 w 334963"/>
                <a:gd name="connsiteY17" fmla="*/ 125662 h 334963"/>
                <a:gd name="connsiteX18" fmla="*/ 262896 w 334963"/>
                <a:gd name="connsiteY18" fmla="*/ 125662 h 334963"/>
                <a:gd name="connsiteX19" fmla="*/ 276075 w 334963"/>
                <a:gd name="connsiteY19" fmla="*/ 140093 h 334963"/>
                <a:gd name="connsiteX20" fmla="*/ 276075 w 334963"/>
                <a:gd name="connsiteY20" fmla="*/ 187325 h 334963"/>
                <a:gd name="connsiteX21" fmla="*/ 306387 w 334963"/>
                <a:gd name="connsiteY21" fmla="*/ 145341 h 334963"/>
                <a:gd name="connsiteX22" fmla="*/ 266849 w 334963"/>
                <a:gd name="connsiteY22" fmla="*/ 100734 h 334963"/>
                <a:gd name="connsiteX23" fmla="*/ 256306 w 334963"/>
                <a:gd name="connsiteY23" fmla="*/ 90238 h 334963"/>
                <a:gd name="connsiteX24" fmla="*/ 166687 w 334963"/>
                <a:gd name="connsiteY24" fmla="*/ 28575 h 334963"/>
                <a:gd name="connsiteX25" fmla="*/ 167482 w 334963"/>
                <a:gd name="connsiteY25" fmla="*/ 0 h 334963"/>
                <a:gd name="connsiteX26" fmla="*/ 280894 w 334963"/>
                <a:gd name="connsiteY26" fmla="*/ 75122 h 334963"/>
                <a:gd name="connsiteX27" fmla="*/ 334963 w 334963"/>
                <a:gd name="connsiteY27" fmla="*/ 144972 h 334963"/>
                <a:gd name="connsiteX28" fmla="*/ 276938 w 334963"/>
                <a:gd name="connsiteY28" fmla="*/ 216139 h 334963"/>
                <a:gd name="connsiteX29" fmla="*/ 276938 w 334963"/>
                <a:gd name="connsiteY29" fmla="*/ 266221 h 334963"/>
                <a:gd name="connsiteX30" fmla="*/ 263750 w 334963"/>
                <a:gd name="connsiteY30" fmla="*/ 279400 h 334963"/>
                <a:gd name="connsiteX31" fmla="*/ 71213 w 334963"/>
                <a:gd name="connsiteY31" fmla="*/ 279400 h 334963"/>
                <a:gd name="connsiteX32" fmla="*/ 58025 w 334963"/>
                <a:gd name="connsiteY32" fmla="*/ 266221 h 334963"/>
                <a:gd name="connsiteX33" fmla="*/ 58025 w 334963"/>
                <a:gd name="connsiteY33" fmla="*/ 216139 h 334963"/>
                <a:gd name="connsiteX34" fmla="*/ 0 w 334963"/>
                <a:gd name="connsiteY34" fmla="*/ 144972 h 334963"/>
                <a:gd name="connsiteX35" fmla="*/ 54069 w 334963"/>
                <a:gd name="connsiteY35" fmla="*/ 75122 h 334963"/>
                <a:gd name="connsiteX36" fmla="*/ 167482 w 334963"/>
                <a:gd name="connsiteY36" fmla="*/ 0 h 334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34963" h="334963">
                  <a:moveTo>
                    <a:pt x="71839" y="306388"/>
                  </a:moveTo>
                  <a:cubicBezTo>
                    <a:pt x="71839" y="306388"/>
                    <a:pt x="71839" y="306388"/>
                    <a:pt x="263123" y="306388"/>
                  </a:cubicBezTo>
                  <a:cubicBezTo>
                    <a:pt x="270984" y="306388"/>
                    <a:pt x="276225" y="313192"/>
                    <a:pt x="276225" y="321356"/>
                  </a:cubicBezTo>
                  <a:cubicBezTo>
                    <a:pt x="276225" y="329520"/>
                    <a:pt x="270984" y="334963"/>
                    <a:pt x="263123" y="334963"/>
                  </a:cubicBezTo>
                  <a:cubicBezTo>
                    <a:pt x="263123" y="334963"/>
                    <a:pt x="263123" y="334963"/>
                    <a:pt x="71839" y="334963"/>
                  </a:cubicBezTo>
                  <a:cubicBezTo>
                    <a:pt x="63978" y="334963"/>
                    <a:pt x="58737" y="329520"/>
                    <a:pt x="58737" y="321356"/>
                  </a:cubicBezTo>
                  <a:cubicBezTo>
                    <a:pt x="58737" y="313192"/>
                    <a:pt x="63978" y="306388"/>
                    <a:pt x="71839" y="306388"/>
                  </a:cubicBezTo>
                  <a:close/>
                  <a:moveTo>
                    <a:pt x="85725" y="153988"/>
                  </a:moveTo>
                  <a:lnTo>
                    <a:pt x="85725" y="252413"/>
                  </a:lnTo>
                  <a:lnTo>
                    <a:pt x="249238" y="252413"/>
                  </a:lnTo>
                  <a:lnTo>
                    <a:pt x="249238" y="153988"/>
                  </a:lnTo>
                  <a:close/>
                  <a:moveTo>
                    <a:pt x="166687" y="28575"/>
                  </a:moveTo>
                  <a:cubicBezTo>
                    <a:pt x="124513" y="28575"/>
                    <a:pt x="86294" y="54815"/>
                    <a:pt x="77068" y="90238"/>
                  </a:cubicBezTo>
                  <a:cubicBezTo>
                    <a:pt x="75750" y="95486"/>
                    <a:pt x="71796" y="99422"/>
                    <a:pt x="66525" y="100734"/>
                  </a:cubicBezTo>
                  <a:cubicBezTo>
                    <a:pt x="42802" y="105982"/>
                    <a:pt x="26987" y="124350"/>
                    <a:pt x="26987" y="145341"/>
                  </a:cubicBezTo>
                  <a:cubicBezTo>
                    <a:pt x="26987" y="163709"/>
                    <a:pt x="38848" y="179453"/>
                    <a:pt x="57299" y="187325"/>
                  </a:cubicBezTo>
                  <a:cubicBezTo>
                    <a:pt x="57299" y="187325"/>
                    <a:pt x="57299" y="187325"/>
                    <a:pt x="57299" y="140093"/>
                  </a:cubicBezTo>
                  <a:cubicBezTo>
                    <a:pt x="57299" y="132222"/>
                    <a:pt x="62571" y="125662"/>
                    <a:pt x="70479" y="125662"/>
                  </a:cubicBezTo>
                  <a:cubicBezTo>
                    <a:pt x="70479" y="125662"/>
                    <a:pt x="70479" y="125662"/>
                    <a:pt x="262896" y="125662"/>
                  </a:cubicBezTo>
                  <a:cubicBezTo>
                    <a:pt x="270803" y="125662"/>
                    <a:pt x="276075" y="132222"/>
                    <a:pt x="276075" y="140093"/>
                  </a:cubicBezTo>
                  <a:cubicBezTo>
                    <a:pt x="276075" y="140093"/>
                    <a:pt x="276075" y="140093"/>
                    <a:pt x="276075" y="187325"/>
                  </a:cubicBezTo>
                  <a:cubicBezTo>
                    <a:pt x="294526" y="179453"/>
                    <a:pt x="306387" y="163709"/>
                    <a:pt x="306387" y="145341"/>
                  </a:cubicBezTo>
                  <a:cubicBezTo>
                    <a:pt x="306387" y="124350"/>
                    <a:pt x="290572" y="105982"/>
                    <a:pt x="266849" y="100734"/>
                  </a:cubicBezTo>
                  <a:cubicBezTo>
                    <a:pt x="261578" y="99422"/>
                    <a:pt x="257624" y="95486"/>
                    <a:pt x="256306" y="90238"/>
                  </a:cubicBezTo>
                  <a:cubicBezTo>
                    <a:pt x="247080" y="54815"/>
                    <a:pt x="208861" y="28575"/>
                    <a:pt x="166687" y="28575"/>
                  </a:cubicBezTo>
                  <a:close/>
                  <a:moveTo>
                    <a:pt x="167482" y="0"/>
                  </a:moveTo>
                  <a:cubicBezTo>
                    <a:pt x="220232" y="0"/>
                    <a:pt x="266388" y="30312"/>
                    <a:pt x="280894" y="75122"/>
                  </a:cubicBezTo>
                  <a:cubicBezTo>
                    <a:pt x="313863" y="85665"/>
                    <a:pt x="334963" y="113341"/>
                    <a:pt x="334963" y="144972"/>
                  </a:cubicBezTo>
                  <a:cubicBezTo>
                    <a:pt x="334963" y="177920"/>
                    <a:pt x="311225" y="206914"/>
                    <a:pt x="276938" y="216139"/>
                  </a:cubicBezTo>
                  <a:cubicBezTo>
                    <a:pt x="276938" y="216139"/>
                    <a:pt x="276938" y="216139"/>
                    <a:pt x="276938" y="266221"/>
                  </a:cubicBezTo>
                  <a:cubicBezTo>
                    <a:pt x="276938" y="274128"/>
                    <a:pt x="271663" y="279400"/>
                    <a:pt x="263750" y="279400"/>
                  </a:cubicBezTo>
                  <a:cubicBezTo>
                    <a:pt x="263750" y="279400"/>
                    <a:pt x="263750" y="279400"/>
                    <a:pt x="71213" y="279400"/>
                  </a:cubicBezTo>
                  <a:cubicBezTo>
                    <a:pt x="63300" y="279400"/>
                    <a:pt x="58025" y="274128"/>
                    <a:pt x="58025" y="266221"/>
                  </a:cubicBezTo>
                  <a:cubicBezTo>
                    <a:pt x="58025" y="266221"/>
                    <a:pt x="58025" y="266221"/>
                    <a:pt x="58025" y="216139"/>
                  </a:cubicBezTo>
                  <a:cubicBezTo>
                    <a:pt x="22419" y="206914"/>
                    <a:pt x="0" y="177920"/>
                    <a:pt x="0" y="144972"/>
                  </a:cubicBezTo>
                  <a:cubicBezTo>
                    <a:pt x="0" y="113341"/>
                    <a:pt x="21100" y="85665"/>
                    <a:pt x="54069" y="75122"/>
                  </a:cubicBezTo>
                  <a:cubicBezTo>
                    <a:pt x="68575" y="30312"/>
                    <a:pt x="114731" y="0"/>
                    <a:pt x="16748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</a:p>
          </p:txBody>
        </p:sp>
        <p:sp>
          <p:nvSpPr>
            <p:cNvPr id="23" name="îsḷiḑe"/>
            <p:cNvSpPr/>
            <p:nvPr/>
          </p:nvSpPr>
          <p:spPr bwMode="auto">
            <a:xfrm>
              <a:off x="7597141" y="4702571"/>
              <a:ext cx="456434" cy="454290"/>
            </a:xfrm>
            <a:custGeom>
              <a:avLst/>
              <a:gdLst>
                <a:gd name="connsiteX0" fmla="*/ 239712 w 338138"/>
                <a:gd name="connsiteY0" fmla="*/ 261938 h 336550"/>
                <a:gd name="connsiteX1" fmla="*/ 179387 w 338138"/>
                <a:gd name="connsiteY1" fmla="*/ 269796 h 336550"/>
                <a:gd name="connsiteX2" fmla="*/ 179387 w 338138"/>
                <a:gd name="connsiteY2" fmla="*/ 314326 h 336550"/>
                <a:gd name="connsiteX3" fmla="*/ 239712 w 338138"/>
                <a:gd name="connsiteY3" fmla="*/ 261938 h 336550"/>
                <a:gd name="connsiteX4" fmla="*/ 100012 w 338138"/>
                <a:gd name="connsiteY4" fmla="*/ 261938 h 336550"/>
                <a:gd name="connsiteX5" fmla="*/ 158750 w 338138"/>
                <a:gd name="connsiteY5" fmla="*/ 314326 h 336550"/>
                <a:gd name="connsiteX6" fmla="*/ 158750 w 338138"/>
                <a:gd name="connsiteY6" fmla="*/ 269796 h 336550"/>
                <a:gd name="connsiteX7" fmla="*/ 100012 w 338138"/>
                <a:gd name="connsiteY7" fmla="*/ 261938 h 336550"/>
                <a:gd name="connsiteX8" fmla="*/ 301625 w 338138"/>
                <a:gd name="connsiteY8" fmla="*/ 231775 h 336550"/>
                <a:gd name="connsiteX9" fmla="*/ 264741 w 338138"/>
                <a:gd name="connsiteY9" fmla="*/ 252603 h 336550"/>
                <a:gd name="connsiteX10" fmla="*/ 239712 w 338138"/>
                <a:gd name="connsiteY10" fmla="*/ 296863 h 336550"/>
                <a:gd name="connsiteX11" fmla="*/ 301625 w 338138"/>
                <a:gd name="connsiteY11" fmla="*/ 231775 h 336550"/>
                <a:gd name="connsiteX12" fmla="*/ 36512 w 338138"/>
                <a:gd name="connsiteY12" fmla="*/ 231775 h 336550"/>
                <a:gd name="connsiteX13" fmla="*/ 98425 w 338138"/>
                <a:gd name="connsiteY13" fmla="*/ 296863 h 336550"/>
                <a:gd name="connsiteX14" fmla="*/ 73396 w 338138"/>
                <a:gd name="connsiteY14" fmla="*/ 252603 h 336550"/>
                <a:gd name="connsiteX15" fmla="*/ 36512 w 338138"/>
                <a:gd name="connsiteY15" fmla="*/ 231775 h 336550"/>
                <a:gd name="connsiteX16" fmla="*/ 279747 w 338138"/>
                <a:gd name="connsiteY16" fmla="*/ 179388 h 336550"/>
                <a:gd name="connsiteX17" fmla="*/ 273050 w 338138"/>
                <a:gd name="connsiteY17" fmla="*/ 225426 h 336550"/>
                <a:gd name="connsiteX18" fmla="*/ 315913 w 338138"/>
                <a:gd name="connsiteY18" fmla="*/ 179388 h 336550"/>
                <a:gd name="connsiteX19" fmla="*/ 279747 w 338138"/>
                <a:gd name="connsiteY19" fmla="*/ 179388 h 336550"/>
                <a:gd name="connsiteX20" fmla="*/ 179387 w 338138"/>
                <a:gd name="connsiteY20" fmla="*/ 179388 h 336550"/>
                <a:gd name="connsiteX21" fmla="*/ 179387 w 338138"/>
                <a:gd name="connsiteY21" fmla="*/ 249238 h 336550"/>
                <a:gd name="connsiteX22" fmla="*/ 249501 w 338138"/>
                <a:gd name="connsiteY22" fmla="*/ 236059 h 336550"/>
                <a:gd name="connsiteX23" fmla="*/ 258762 w 338138"/>
                <a:gd name="connsiteY23" fmla="*/ 179388 h 336550"/>
                <a:gd name="connsiteX24" fmla="*/ 179387 w 338138"/>
                <a:gd name="connsiteY24" fmla="*/ 179388 h 336550"/>
                <a:gd name="connsiteX25" fmla="*/ 273050 w 338138"/>
                <a:gd name="connsiteY25" fmla="*/ 111125 h 336550"/>
                <a:gd name="connsiteX26" fmla="*/ 279747 w 338138"/>
                <a:gd name="connsiteY26" fmla="*/ 157163 h 336550"/>
                <a:gd name="connsiteX27" fmla="*/ 315913 w 338138"/>
                <a:gd name="connsiteY27" fmla="*/ 157163 h 336550"/>
                <a:gd name="connsiteX28" fmla="*/ 273050 w 338138"/>
                <a:gd name="connsiteY28" fmla="*/ 111125 h 336550"/>
                <a:gd name="connsiteX29" fmla="*/ 179387 w 338138"/>
                <a:gd name="connsiteY29" fmla="*/ 87313 h 336550"/>
                <a:gd name="connsiteX30" fmla="*/ 179387 w 338138"/>
                <a:gd name="connsiteY30" fmla="*/ 157163 h 336550"/>
                <a:gd name="connsiteX31" fmla="*/ 258762 w 338138"/>
                <a:gd name="connsiteY31" fmla="*/ 157163 h 336550"/>
                <a:gd name="connsiteX32" fmla="*/ 249501 w 338138"/>
                <a:gd name="connsiteY32" fmla="*/ 100492 h 336550"/>
                <a:gd name="connsiteX33" fmla="*/ 179387 w 338138"/>
                <a:gd name="connsiteY33" fmla="*/ 87313 h 336550"/>
                <a:gd name="connsiteX34" fmla="*/ 239712 w 338138"/>
                <a:gd name="connsiteY34" fmla="*/ 39688 h 336550"/>
                <a:gd name="connsiteX35" fmla="*/ 264741 w 338138"/>
                <a:gd name="connsiteY35" fmla="*/ 83948 h 336550"/>
                <a:gd name="connsiteX36" fmla="*/ 301625 w 338138"/>
                <a:gd name="connsiteY36" fmla="*/ 104776 h 336550"/>
                <a:gd name="connsiteX37" fmla="*/ 239712 w 338138"/>
                <a:gd name="connsiteY37" fmla="*/ 39688 h 336550"/>
                <a:gd name="connsiteX38" fmla="*/ 89694 w 338138"/>
                <a:gd name="connsiteY38" fmla="*/ 31750 h 336550"/>
                <a:gd name="connsiteX39" fmla="*/ 61912 w 338138"/>
                <a:gd name="connsiteY39" fmla="*/ 59532 h 336550"/>
                <a:gd name="connsiteX40" fmla="*/ 89694 w 338138"/>
                <a:gd name="connsiteY40" fmla="*/ 87314 h 336550"/>
                <a:gd name="connsiteX41" fmla="*/ 117476 w 338138"/>
                <a:gd name="connsiteY41" fmla="*/ 59532 h 336550"/>
                <a:gd name="connsiteX42" fmla="*/ 89694 w 338138"/>
                <a:gd name="connsiteY42" fmla="*/ 31750 h 336550"/>
                <a:gd name="connsiteX43" fmla="*/ 179387 w 338138"/>
                <a:gd name="connsiteY43" fmla="*/ 22225 h 336550"/>
                <a:gd name="connsiteX44" fmla="*/ 179387 w 338138"/>
                <a:gd name="connsiteY44" fmla="*/ 66755 h 336550"/>
                <a:gd name="connsiteX45" fmla="*/ 239712 w 338138"/>
                <a:gd name="connsiteY45" fmla="*/ 74613 h 336550"/>
                <a:gd name="connsiteX46" fmla="*/ 179387 w 338138"/>
                <a:gd name="connsiteY46" fmla="*/ 22225 h 336550"/>
                <a:gd name="connsiteX47" fmla="*/ 169069 w 338138"/>
                <a:gd name="connsiteY47" fmla="*/ 0 h 336550"/>
                <a:gd name="connsiteX48" fmla="*/ 338138 w 338138"/>
                <a:gd name="connsiteY48" fmla="*/ 157758 h 336550"/>
                <a:gd name="connsiteX49" fmla="*/ 338138 w 338138"/>
                <a:gd name="connsiteY49" fmla="*/ 178792 h 336550"/>
                <a:gd name="connsiteX50" fmla="*/ 169069 w 338138"/>
                <a:gd name="connsiteY50" fmla="*/ 336550 h 336550"/>
                <a:gd name="connsiteX51" fmla="*/ 0 w 338138"/>
                <a:gd name="connsiteY51" fmla="*/ 178792 h 336550"/>
                <a:gd name="connsiteX52" fmla="*/ 0 w 338138"/>
                <a:gd name="connsiteY52" fmla="*/ 157758 h 336550"/>
                <a:gd name="connsiteX53" fmla="*/ 21133 w 338138"/>
                <a:gd name="connsiteY53" fmla="*/ 86767 h 336550"/>
                <a:gd name="connsiteX54" fmla="*/ 38305 w 338138"/>
                <a:gd name="connsiteY54" fmla="*/ 131465 h 336550"/>
                <a:gd name="connsiteX55" fmla="*/ 22454 w 338138"/>
                <a:gd name="connsiteY55" fmla="*/ 157758 h 336550"/>
                <a:gd name="connsiteX56" fmla="*/ 47551 w 338138"/>
                <a:gd name="connsiteY56" fmla="*/ 157758 h 336550"/>
                <a:gd name="connsiteX57" fmla="*/ 55476 w 338138"/>
                <a:gd name="connsiteY57" fmla="*/ 178792 h 336550"/>
                <a:gd name="connsiteX58" fmla="*/ 22454 w 338138"/>
                <a:gd name="connsiteY58" fmla="*/ 178792 h 336550"/>
                <a:gd name="connsiteX59" fmla="*/ 64722 w 338138"/>
                <a:gd name="connsiteY59" fmla="*/ 224805 h 336550"/>
                <a:gd name="connsiteX60" fmla="*/ 58117 w 338138"/>
                <a:gd name="connsiteY60" fmla="*/ 187995 h 336550"/>
                <a:gd name="connsiteX61" fmla="*/ 73968 w 338138"/>
                <a:gd name="connsiteY61" fmla="*/ 228749 h 336550"/>
                <a:gd name="connsiteX62" fmla="*/ 84534 w 338138"/>
                <a:gd name="connsiteY62" fmla="*/ 257671 h 336550"/>
                <a:gd name="connsiteX63" fmla="*/ 93780 w 338138"/>
                <a:gd name="connsiteY63" fmla="*/ 237952 h 336550"/>
                <a:gd name="connsiteX64" fmla="*/ 158502 w 338138"/>
                <a:gd name="connsiteY64" fmla="*/ 248469 h 336550"/>
                <a:gd name="connsiteX65" fmla="*/ 158502 w 338138"/>
                <a:gd name="connsiteY65" fmla="*/ 178792 h 336550"/>
                <a:gd name="connsiteX66" fmla="*/ 118877 w 338138"/>
                <a:gd name="connsiteY66" fmla="*/ 178792 h 336550"/>
                <a:gd name="connsiteX67" fmla="*/ 128122 w 338138"/>
                <a:gd name="connsiteY67" fmla="*/ 157758 h 336550"/>
                <a:gd name="connsiteX68" fmla="*/ 158502 w 338138"/>
                <a:gd name="connsiteY68" fmla="*/ 157758 h 336550"/>
                <a:gd name="connsiteX69" fmla="*/ 158502 w 338138"/>
                <a:gd name="connsiteY69" fmla="*/ 88081 h 336550"/>
                <a:gd name="connsiteX70" fmla="*/ 157181 w 338138"/>
                <a:gd name="connsiteY70" fmla="*/ 88081 h 336550"/>
                <a:gd name="connsiteX71" fmla="*/ 158502 w 338138"/>
                <a:gd name="connsiteY71" fmla="*/ 85452 h 336550"/>
                <a:gd name="connsiteX72" fmla="*/ 162465 w 338138"/>
                <a:gd name="connsiteY72" fmla="*/ 59159 h 336550"/>
                <a:gd name="connsiteX73" fmla="*/ 158502 w 338138"/>
                <a:gd name="connsiteY73" fmla="*/ 35495 h 336550"/>
                <a:gd name="connsiteX74" fmla="*/ 158502 w 338138"/>
                <a:gd name="connsiteY74" fmla="*/ 22349 h 336550"/>
                <a:gd name="connsiteX75" fmla="*/ 153219 w 338138"/>
                <a:gd name="connsiteY75" fmla="*/ 23664 h 336550"/>
                <a:gd name="connsiteX76" fmla="*/ 136048 w 338138"/>
                <a:gd name="connsiteY76" fmla="*/ 3944 h 336550"/>
                <a:gd name="connsiteX77" fmla="*/ 169069 w 338138"/>
                <a:gd name="connsiteY77" fmla="*/ 0 h 336550"/>
                <a:gd name="connsiteX78" fmla="*/ 90348 w 338138"/>
                <a:gd name="connsiteY78" fmla="*/ 0 h 336550"/>
                <a:gd name="connsiteX79" fmla="*/ 149225 w 338138"/>
                <a:gd name="connsiteY79" fmla="*/ 59251 h 336550"/>
                <a:gd name="connsiteX80" fmla="*/ 145300 w 338138"/>
                <a:gd name="connsiteY80" fmla="*/ 80318 h 336550"/>
                <a:gd name="connsiteX81" fmla="*/ 86422 w 338138"/>
                <a:gd name="connsiteY81" fmla="*/ 223838 h 336550"/>
                <a:gd name="connsiteX82" fmla="*/ 34087 w 338138"/>
                <a:gd name="connsiteY82" fmla="*/ 79002 h 336550"/>
                <a:gd name="connsiteX83" fmla="*/ 30162 w 338138"/>
                <a:gd name="connsiteY83" fmla="*/ 59251 h 336550"/>
                <a:gd name="connsiteX84" fmla="*/ 90348 w 338138"/>
                <a:gd name="connsiteY84" fmla="*/ 0 h 336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338138" h="336550">
                  <a:moveTo>
                    <a:pt x="239712" y="261938"/>
                  </a:moveTo>
                  <a:cubicBezTo>
                    <a:pt x="220944" y="267177"/>
                    <a:pt x="200836" y="269796"/>
                    <a:pt x="179387" y="269796"/>
                  </a:cubicBezTo>
                  <a:cubicBezTo>
                    <a:pt x="179387" y="269796"/>
                    <a:pt x="179387" y="269796"/>
                    <a:pt x="179387" y="314326"/>
                  </a:cubicBezTo>
                  <a:cubicBezTo>
                    <a:pt x="203517" y="310397"/>
                    <a:pt x="224966" y="290752"/>
                    <a:pt x="239712" y="261938"/>
                  </a:cubicBezTo>
                  <a:close/>
                  <a:moveTo>
                    <a:pt x="100012" y="261938"/>
                  </a:moveTo>
                  <a:cubicBezTo>
                    <a:pt x="114370" y="290752"/>
                    <a:pt x="135255" y="310397"/>
                    <a:pt x="158750" y="314326"/>
                  </a:cubicBezTo>
                  <a:lnTo>
                    <a:pt x="158750" y="269796"/>
                  </a:lnTo>
                  <a:cubicBezTo>
                    <a:pt x="137865" y="269796"/>
                    <a:pt x="118286" y="267177"/>
                    <a:pt x="100012" y="261938"/>
                  </a:cubicBezTo>
                  <a:close/>
                  <a:moveTo>
                    <a:pt x="301625" y="231775"/>
                  </a:moveTo>
                  <a:cubicBezTo>
                    <a:pt x="291087" y="239586"/>
                    <a:pt x="279231" y="247396"/>
                    <a:pt x="264741" y="252603"/>
                  </a:cubicBezTo>
                  <a:cubicBezTo>
                    <a:pt x="258154" y="269526"/>
                    <a:pt x="250250" y="283846"/>
                    <a:pt x="239712" y="296863"/>
                  </a:cubicBezTo>
                  <a:cubicBezTo>
                    <a:pt x="267375" y="281242"/>
                    <a:pt x="288452" y="259112"/>
                    <a:pt x="301625" y="231775"/>
                  </a:cubicBezTo>
                  <a:close/>
                  <a:moveTo>
                    <a:pt x="36512" y="231775"/>
                  </a:moveTo>
                  <a:cubicBezTo>
                    <a:pt x="49685" y="259112"/>
                    <a:pt x="72079" y="281242"/>
                    <a:pt x="98425" y="296863"/>
                  </a:cubicBezTo>
                  <a:cubicBezTo>
                    <a:pt x="87886" y="283846"/>
                    <a:pt x="79983" y="269526"/>
                    <a:pt x="73396" y="252603"/>
                  </a:cubicBezTo>
                  <a:cubicBezTo>
                    <a:pt x="58906" y="247396"/>
                    <a:pt x="47050" y="239586"/>
                    <a:pt x="36512" y="231775"/>
                  </a:cubicBezTo>
                  <a:close/>
                  <a:moveTo>
                    <a:pt x="279747" y="179388"/>
                  </a:moveTo>
                  <a:cubicBezTo>
                    <a:pt x="279747" y="195173"/>
                    <a:pt x="277069" y="210957"/>
                    <a:pt x="273050" y="225426"/>
                  </a:cubicBezTo>
                  <a:cubicBezTo>
                    <a:pt x="295821" y="213588"/>
                    <a:pt x="310555" y="196488"/>
                    <a:pt x="315913" y="179388"/>
                  </a:cubicBezTo>
                  <a:cubicBezTo>
                    <a:pt x="315913" y="179388"/>
                    <a:pt x="315913" y="179388"/>
                    <a:pt x="279747" y="179388"/>
                  </a:cubicBezTo>
                  <a:close/>
                  <a:moveTo>
                    <a:pt x="179387" y="179388"/>
                  </a:moveTo>
                  <a:cubicBezTo>
                    <a:pt x="179387" y="179388"/>
                    <a:pt x="179387" y="179388"/>
                    <a:pt x="179387" y="249238"/>
                  </a:cubicBezTo>
                  <a:cubicBezTo>
                    <a:pt x="204522" y="249238"/>
                    <a:pt x="228335" y="243966"/>
                    <a:pt x="249501" y="236059"/>
                  </a:cubicBezTo>
                  <a:cubicBezTo>
                    <a:pt x="254793" y="218926"/>
                    <a:pt x="257439" y="200475"/>
                    <a:pt x="258762" y="179388"/>
                  </a:cubicBezTo>
                  <a:cubicBezTo>
                    <a:pt x="258762" y="179388"/>
                    <a:pt x="258762" y="179388"/>
                    <a:pt x="179387" y="179388"/>
                  </a:cubicBezTo>
                  <a:close/>
                  <a:moveTo>
                    <a:pt x="273050" y="111125"/>
                  </a:moveTo>
                  <a:cubicBezTo>
                    <a:pt x="277069" y="125594"/>
                    <a:pt x="279747" y="141379"/>
                    <a:pt x="279747" y="157163"/>
                  </a:cubicBezTo>
                  <a:lnTo>
                    <a:pt x="315913" y="157163"/>
                  </a:lnTo>
                  <a:cubicBezTo>
                    <a:pt x="310555" y="140063"/>
                    <a:pt x="295821" y="122963"/>
                    <a:pt x="273050" y="111125"/>
                  </a:cubicBezTo>
                  <a:close/>
                  <a:moveTo>
                    <a:pt x="179387" y="87313"/>
                  </a:moveTo>
                  <a:lnTo>
                    <a:pt x="179387" y="157163"/>
                  </a:lnTo>
                  <a:cubicBezTo>
                    <a:pt x="179387" y="157163"/>
                    <a:pt x="179387" y="157163"/>
                    <a:pt x="258762" y="157163"/>
                  </a:cubicBezTo>
                  <a:cubicBezTo>
                    <a:pt x="257439" y="136076"/>
                    <a:pt x="254793" y="117625"/>
                    <a:pt x="249501" y="100492"/>
                  </a:cubicBezTo>
                  <a:cubicBezTo>
                    <a:pt x="228335" y="92585"/>
                    <a:pt x="204522" y="87313"/>
                    <a:pt x="179387" y="87313"/>
                  </a:cubicBezTo>
                  <a:close/>
                  <a:moveTo>
                    <a:pt x="239712" y="39688"/>
                  </a:moveTo>
                  <a:cubicBezTo>
                    <a:pt x="250250" y="52705"/>
                    <a:pt x="258154" y="67025"/>
                    <a:pt x="264741" y="83948"/>
                  </a:cubicBezTo>
                  <a:cubicBezTo>
                    <a:pt x="279231" y="89155"/>
                    <a:pt x="291087" y="96965"/>
                    <a:pt x="301625" y="104776"/>
                  </a:cubicBezTo>
                  <a:cubicBezTo>
                    <a:pt x="288452" y="77439"/>
                    <a:pt x="267375" y="55309"/>
                    <a:pt x="239712" y="39688"/>
                  </a:cubicBezTo>
                  <a:close/>
                  <a:moveTo>
                    <a:pt x="89694" y="31750"/>
                  </a:moveTo>
                  <a:cubicBezTo>
                    <a:pt x="74350" y="31750"/>
                    <a:pt x="61912" y="44188"/>
                    <a:pt x="61912" y="59532"/>
                  </a:cubicBezTo>
                  <a:cubicBezTo>
                    <a:pt x="61912" y="74876"/>
                    <a:pt x="74350" y="87314"/>
                    <a:pt x="89694" y="87314"/>
                  </a:cubicBezTo>
                  <a:cubicBezTo>
                    <a:pt x="105038" y="87314"/>
                    <a:pt x="117476" y="74876"/>
                    <a:pt x="117476" y="59532"/>
                  </a:cubicBezTo>
                  <a:cubicBezTo>
                    <a:pt x="117476" y="44188"/>
                    <a:pt x="105038" y="31750"/>
                    <a:pt x="89694" y="31750"/>
                  </a:cubicBezTo>
                  <a:close/>
                  <a:moveTo>
                    <a:pt x="179387" y="22225"/>
                  </a:moveTo>
                  <a:lnTo>
                    <a:pt x="179387" y="66755"/>
                  </a:lnTo>
                  <a:cubicBezTo>
                    <a:pt x="200836" y="66755"/>
                    <a:pt x="220944" y="69374"/>
                    <a:pt x="239712" y="74613"/>
                  </a:cubicBezTo>
                  <a:cubicBezTo>
                    <a:pt x="224966" y="45799"/>
                    <a:pt x="203517" y="26154"/>
                    <a:pt x="179387" y="22225"/>
                  </a:cubicBezTo>
                  <a:close/>
                  <a:moveTo>
                    <a:pt x="169069" y="0"/>
                  </a:moveTo>
                  <a:cubicBezTo>
                    <a:pt x="258887" y="0"/>
                    <a:pt x="331534" y="69676"/>
                    <a:pt x="338138" y="157758"/>
                  </a:cubicBezTo>
                  <a:lnTo>
                    <a:pt x="338138" y="178792"/>
                  </a:lnTo>
                  <a:cubicBezTo>
                    <a:pt x="331534" y="266874"/>
                    <a:pt x="258887" y="336550"/>
                    <a:pt x="169069" y="336550"/>
                  </a:cubicBezTo>
                  <a:cubicBezTo>
                    <a:pt x="79251" y="336550"/>
                    <a:pt x="6604" y="266874"/>
                    <a:pt x="0" y="178792"/>
                  </a:cubicBezTo>
                  <a:cubicBezTo>
                    <a:pt x="0" y="178792"/>
                    <a:pt x="0" y="178792"/>
                    <a:pt x="0" y="157758"/>
                  </a:cubicBezTo>
                  <a:cubicBezTo>
                    <a:pt x="2642" y="131465"/>
                    <a:pt x="9246" y="107801"/>
                    <a:pt x="21133" y="86767"/>
                  </a:cubicBezTo>
                  <a:cubicBezTo>
                    <a:pt x="25096" y="95969"/>
                    <a:pt x="30379" y="113060"/>
                    <a:pt x="38305" y="131465"/>
                  </a:cubicBezTo>
                  <a:cubicBezTo>
                    <a:pt x="30379" y="139353"/>
                    <a:pt x="25096" y="148555"/>
                    <a:pt x="22454" y="157758"/>
                  </a:cubicBezTo>
                  <a:cubicBezTo>
                    <a:pt x="22454" y="157758"/>
                    <a:pt x="22454" y="157758"/>
                    <a:pt x="47551" y="157758"/>
                  </a:cubicBezTo>
                  <a:cubicBezTo>
                    <a:pt x="50192" y="164331"/>
                    <a:pt x="52834" y="172219"/>
                    <a:pt x="55476" y="178792"/>
                  </a:cubicBezTo>
                  <a:cubicBezTo>
                    <a:pt x="55476" y="178792"/>
                    <a:pt x="55476" y="178792"/>
                    <a:pt x="22454" y="178792"/>
                  </a:cubicBezTo>
                  <a:cubicBezTo>
                    <a:pt x="27738" y="195883"/>
                    <a:pt x="42267" y="212973"/>
                    <a:pt x="64722" y="224805"/>
                  </a:cubicBezTo>
                  <a:cubicBezTo>
                    <a:pt x="62080" y="212973"/>
                    <a:pt x="59438" y="201141"/>
                    <a:pt x="58117" y="187995"/>
                  </a:cubicBezTo>
                  <a:cubicBezTo>
                    <a:pt x="66042" y="210344"/>
                    <a:pt x="72647" y="226120"/>
                    <a:pt x="73968" y="228749"/>
                  </a:cubicBezTo>
                  <a:cubicBezTo>
                    <a:pt x="73968" y="228749"/>
                    <a:pt x="73968" y="228749"/>
                    <a:pt x="84534" y="257671"/>
                  </a:cubicBezTo>
                  <a:cubicBezTo>
                    <a:pt x="84534" y="257671"/>
                    <a:pt x="84534" y="257671"/>
                    <a:pt x="93780" y="237952"/>
                  </a:cubicBezTo>
                  <a:cubicBezTo>
                    <a:pt x="113593" y="243210"/>
                    <a:pt x="134727" y="248469"/>
                    <a:pt x="158502" y="248469"/>
                  </a:cubicBezTo>
                  <a:cubicBezTo>
                    <a:pt x="158502" y="248469"/>
                    <a:pt x="158502" y="248469"/>
                    <a:pt x="158502" y="178792"/>
                  </a:cubicBezTo>
                  <a:cubicBezTo>
                    <a:pt x="158502" y="178792"/>
                    <a:pt x="158502" y="178792"/>
                    <a:pt x="118877" y="178792"/>
                  </a:cubicBezTo>
                  <a:cubicBezTo>
                    <a:pt x="122839" y="172219"/>
                    <a:pt x="125481" y="164331"/>
                    <a:pt x="128122" y="157758"/>
                  </a:cubicBezTo>
                  <a:cubicBezTo>
                    <a:pt x="128122" y="157758"/>
                    <a:pt x="128122" y="157758"/>
                    <a:pt x="158502" y="157758"/>
                  </a:cubicBezTo>
                  <a:cubicBezTo>
                    <a:pt x="158502" y="157758"/>
                    <a:pt x="158502" y="157758"/>
                    <a:pt x="158502" y="88081"/>
                  </a:cubicBezTo>
                  <a:cubicBezTo>
                    <a:pt x="158502" y="88081"/>
                    <a:pt x="157181" y="88081"/>
                    <a:pt x="157181" y="88081"/>
                  </a:cubicBezTo>
                  <a:cubicBezTo>
                    <a:pt x="157181" y="86767"/>
                    <a:pt x="157181" y="85452"/>
                    <a:pt x="158502" y="85452"/>
                  </a:cubicBezTo>
                  <a:cubicBezTo>
                    <a:pt x="161144" y="77564"/>
                    <a:pt x="162465" y="68362"/>
                    <a:pt x="162465" y="59159"/>
                  </a:cubicBezTo>
                  <a:cubicBezTo>
                    <a:pt x="162465" y="51271"/>
                    <a:pt x="161144" y="43383"/>
                    <a:pt x="158502" y="35495"/>
                  </a:cubicBezTo>
                  <a:cubicBezTo>
                    <a:pt x="158502" y="35495"/>
                    <a:pt x="158502" y="35495"/>
                    <a:pt x="158502" y="22349"/>
                  </a:cubicBezTo>
                  <a:cubicBezTo>
                    <a:pt x="157181" y="22349"/>
                    <a:pt x="154539" y="23664"/>
                    <a:pt x="153219" y="23664"/>
                  </a:cubicBezTo>
                  <a:cubicBezTo>
                    <a:pt x="147935" y="15776"/>
                    <a:pt x="142652" y="9202"/>
                    <a:pt x="136048" y="3944"/>
                  </a:cubicBezTo>
                  <a:cubicBezTo>
                    <a:pt x="146614" y="1315"/>
                    <a:pt x="157181" y="0"/>
                    <a:pt x="169069" y="0"/>
                  </a:cubicBezTo>
                  <a:close/>
                  <a:moveTo>
                    <a:pt x="90348" y="0"/>
                  </a:moveTo>
                  <a:cubicBezTo>
                    <a:pt x="123057" y="0"/>
                    <a:pt x="149225" y="26334"/>
                    <a:pt x="149225" y="59251"/>
                  </a:cubicBezTo>
                  <a:cubicBezTo>
                    <a:pt x="149225" y="67151"/>
                    <a:pt x="147916" y="73735"/>
                    <a:pt x="145300" y="80318"/>
                  </a:cubicBezTo>
                  <a:cubicBezTo>
                    <a:pt x="137449" y="104019"/>
                    <a:pt x="86422" y="223838"/>
                    <a:pt x="86422" y="223838"/>
                  </a:cubicBezTo>
                  <a:cubicBezTo>
                    <a:pt x="86422" y="223838"/>
                    <a:pt x="38012" y="93485"/>
                    <a:pt x="34087" y="79002"/>
                  </a:cubicBezTo>
                  <a:cubicBezTo>
                    <a:pt x="31470" y="72418"/>
                    <a:pt x="30162" y="65835"/>
                    <a:pt x="30162" y="59251"/>
                  </a:cubicBezTo>
                  <a:cubicBezTo>
                    <a:pt x="30162" y="26334"/>
                    <a:pt x="57638" y="0"/>
                    <a:pt x="9034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</a:p>
          </p:txBody>
        </p:sp>
        <p:sp>
          <p:nvSpPr>
            <p:cNvPr id="33" name="îṩḻiḋe"/>
            <p:cNvSpPr/>
            <p:nvPr/>
          </p:nvSpPr>
          <p:spPr>
            <a:xfrm>
              <a:off x="8190765" y="3091307"/>
              <a:ext cx="3013389" cy="675387"/>
            </a:xfrm>
            <a:prstGeom prst="rect">
              <a:avLst/>
            </a:prstGeom>
          </p:spPr>
          <p:txBody>
            <a:bodyPr wrap="none" lIns="72000" tIns="0" rIns="72000" bIns="0" anchor="ctr">
              <a:normAutofit/>
            </a:bodyPr>
            <a:lstStyle/>
            <a:p>
              <a:pPr lvl="0" defTabSz="913765">
                <a:spcAft>
                  <a:spcPts val="600"/>
                </a:spcAft>
                <a:defRPr/>
              </a:pPr>
              <a:r>
                <a:rPr lang="en-US" altLang="zh-CN" sz="2000" b="1" dirty="0">
                  <a:solidFill>
                    <a:schemeClr val="bg1"/>
                  </a:solidFill>
                </a:rPr>
                <a:t>2. </a:t>
              </a:r>
              <a:r>
                <a:rPr lang="zh-CN" altLang="en-US" sz="2000" b="1" dirty="0">
                  <a:solidFill>
                    <a:schemeClr val="bg1"/>
                  </a:solidFill>
                </a:rPr>
                <a:t>教学</a:t>
              </a:r>
              <a:r>
                <a:rPr lang="zh-CN" altLang="en-US" sz="2000" b="1" dirty="0">
                  <a:solidFill>
                    <a:srgbClr val="FFFF00"/>
                  </a:solidFill>
                </a:rPr>
                <a:t>效果</a:t>
              </a:r>
              <a:r>
                <a:rPr lang="zh-CN" altLang="en-US" sz="2000" b="1" dirty="0">
                  <a:solidFill>
                    <a:schemeClr val="bg1"/>
                  </a:solidFill>
                </a:rPr>
                <a:t>质量信息</a:t>
              </a:r>
              <a:endParaRPr lang="en-US" altLang="zh-CN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34" name="îṩḻiḋe"/>
            <p:cNvSpPr/>
            <p:nvPr/>
          </p:nvSpPr>
          <p:spPr>
            <a:xfrm>
              <a:off x="8190765" y="4641500"/>
              <a:ext cx="3123559" cy="675387"/>
            </a:xfrm>
            <a:prstGeom prst="rect">
              <a:avLst/>
            </a:prstGeom>
          </p:spPr>
          <p:txBody>
            <a:bodyPr wrap="none" lIns="72000" tIns="0" rIns="72000" bIns="0" anchor="ctr">
              <a:normAutofit/>
            </a:bodyPr>
            <a:lstStyle/>
            <a:p>
              <a:pPr lvl="0" defTabSz="913765">
                <a:spcAft>
                  <a:spcPts val="600"/>
                </a:spcAft>
                <a:defRPr/>
              </a:pPr>
              <a:r>
                <a:rPr lang="en-US" altLang="zh-CN" sz="2000" b="1" dirty="0">
                  <a:solidFill>
                    <a:schemeClr val="bg1"/>
                  </a:solidFill>
                </a:rPr>
                <a:t>3. </a:t>
              </a:r>
              <a:r>
                <a:rPr lang="zh-CN" altLang="en-US" sz="2000" b="1" dirty="0">
                  <a:solidFill>
                    <a:srgbClr val="FFFF00"/>
                  </a:solidFill>
                </a:rPr>
                <a:t>综合</a:t>
              </a:r>
              <a:r>
                <a:rPr lang="zh-CN" altLang="en-US" sz="2000" b="1" dirty="0">
                  <a:solidFill>
                    <a:schemeClr val="bg1"/>
                  </a:solidFill>
                </a:rPr>
                <a:t>质量信息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î$ḻîḍe"/>
          <p:cNvSpPr/>
          <p:nvPr/>
        </p:nvSpPr>
        <p:spPr>
          <a:xfrm>
            <a:off x="415290" y="220980"/>
            <a:ext cx="5203190" cy="736600"/>
          </a:xfrm>
          <a:prstGeom prst="roundRect">
            <a:avLst/>
          </a:prstGeom>
          <a:solidFill>
            <a:srgbClr val="F6F8BF"/>
          </a:solidFill>
          <a:ln w="3175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r>
              <a:rPr lang="zh-CN" altLang="en-US" sz="3200" b="1" dirty="0">
                <a:solidFill>
                  <a:srgbClr val="0505D5"/>
                </a:solidFill>
              </a:rPr>
              <a:t>质量保障体系模块内涵</a:t>
            </a:r>
            <a:r>
              <a:rPr lang="zh-CN" altLang="en-US" sz="2400" b="1" dirty="0">
                <a:solidFill>
                  <a:srgbClr val="0505D5"/>
                </a:solidFill>
              </a:rPr>
              <a:t>（2）</a:t>
            </a:r>
            <a:endParaRPr lang="zh-CN" altLang="en-US" sz="3200" b="1" dirty="0">
              <a:solidFill>
                <a:srgbClr val="0505D5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158587" y="1244216"/>
            <a:ext cx="9942830" cy="5245868"/>
            <a:chOff x="726185" y="243999"/>
            <a:chExt cx="9942830" cy="5245868"/>
          </a:xfrm>
        </p:grpSpPr>
        <p:sp>
          <p:nvSpPr>
            <p:cNvPr id="47" name="ïṧ1ídè"/>
            <p:cNvSpPr/>
            <p:nvPr/>
          </p:nvSpPr>
          <p:spPr>
            <a:xfrm>
              <a:off x="4689280" y="4499073"/>
              <a:ext cx="990796" cy="99079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48" name="îṥ1iḋé"/>
            <p:cNvSpPr/>
            <p:nvPr/>
          </p:nvSpPr>
          <p:spPr>
            <a:xfrm>
              <a:off x="5711570" y="243999"/>
              <a:ext cx="4298315" cy="447040"/>
            </a:xfrm>
            <a:prstGeom prst="rect">
              <a:avLst/>
            </a:prstGeom>
          </p:spPr>
          <p:txBody>
            <a:bodyPr wrap="square" lIns="91440" tIns="45720" rIns="91440" bIns="45720">
              <a:normAutofit/>
            </a:bodyPr>
            <a:lstStyle/>
            <a:p>
              <a:r>
                <a:rPr lang="en-US" altLang="zh-CN" b="1" dirty="0"/>
                <a:t>1.</a:t>
              </a:r>
              <a:r>
                <a:rPr lang="en-US" altLang="zh-CN" sz="2000" b="1" dirty="0"/>
                <a:t> </a:t>
              </a:r>
              <a:r>
                <a:rPr lang="zh-CN" altLang="en-US" sz="2000" b="1" dirty="0"/>
                <a:t>教学</a:t>
              </a:r>
              <a:r>
                <a:rPr lang="zh-CN" altLang="en-US" sz="2000" b="1" dirty="0">
                  <a:solidFill>
                    <a:srgbClr val="FF0000"/>
                  </a:solidFill>
                </a:rPr>
                <a:t>过程</a:t>
              </a:r>
              <a:r>
                <a:rPr lang="zh-CN" altLang="en-US" sz="2000" b="1" dirty="0"/>
                <a:t>质量信息【教学</a:t>
              </a:r>
              <a:r>
                <a:rPr lang="zh-CN" altLang="en-US" sz="2000" b="1" dirty="0">
                  <a:latin typeface="+mn-ea"/>
                  <a:sym typeface="+mn-ea"/>
                </a:rPr>
                <a:t>规范】</a:t>
              </a:r>
              <a:endParaRPr lang="zh-CN" altLang="en-US" sz="2000" b="1" dirty="0"/>
            </a:p>
          </p:txBody>
        </p:sp>
        <p:sp>
          <p:nvSpPr>
            <p:cNvPr id="49" name="iṡ1îḋe"/>
            <p:cNvSpPr/>
            <p:nvPr/>
          </p:nvSpPr>
          <p:spPr>
            <a:xfrm>
              <a:off x="4689280" y="3138539"/>
              <a:ext cx="990796" cy="99079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0" name="íṡļîďè"/>
            <p:cNvSpPr/>
            <p:nvPr/>
          </p:nvSpPr>
          <p:spPr>
            <a:xfrm>
              <a:off x="5711570" y="613569"/>
              <a:ext cx="4957445" cy="3288030"/>
            </a:xfrm>
            <a:prstGeom prst="rect">
              <a:avLst/>
            </a:prstGeom>
            <a:solidFill>
              <a:srgbClr val="F6F8BF"/>
            </a:solidFill>
          </p:spPr>
          <p:txBody>
            <a:bodyPr wrap="square" lIns="91440" tIns="45720" rIns="91440" bIns="45720">
              <a:noAutofit/>
            </a:bodyPr>
            <a:lstStyle/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1600" b="1" dirty="0">
                  <a:solidFill>
                    <a:srgbClr val="0505D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信息内容：</a:t>
              </a:r>
              <a:r>
                <a:rPr lang="zh-CN" altLang="en-US" sz="1600" b="1" dirty="0">
                  <a:latin typeface="+mn-ea"/>
                </a:rPr>
                <a:t>教学过程</a:t>
              </a:r>
              <a:r>
                <a:rPr lang="zh-CN" altLang="en-US" sz="1600" b="1" dirty="0">
                  <a:solidFill>
                    <a:srgbClr val="FF0000"/>
                  </a:solidFill>
                  <a:latin typeface="+mn-ea"/>
                </a:rPr>
                <a:t>规范度</a:t>
              </a:r>
              <a:r>
                <a:rPr lang="zh-CN" altLang="en-US" sz="1600" b="1" dirty="0">
                  <a:latin typeface="+mn-ea"/>
                </a:rPr>
                <a:t>，教学内容的</a:t>
              </a:r>
              <a:r>
                <a:rPr lang="zh-CN" altLang="en-US" sz="1600" b="1" dirty="0">
                  <a:solidFill>
                    <a:srgbClr val="FF0000"/>
                  </a:solidFill>
                  <a:latin typeface="+mn-ea"/>
                </a:rPr>
                <a:t>符合度</a:t>
              </a:r>
              <a:r>
                <a:rPr lang="zh-CN" altLang="en-US" sz="1600" b="1" dirty="0">
                  <a:latin typeface="+mn-ea"/>
                </a:rPr>
                <a:t>，教学方法的</a:t>
              </a:r>
              <a:r>
                <a:rPr lang="zh-CN" altLang="en-US" sz="1600" b="1" dirty="0">
                  <a:solidFill>
                    <a:srgbClr val="FF0000"/>
                  </a:solidFill>
                  <a:latin typeface="+mn-ea"/>
                </a:rPr>
                <a:t>适合度</a:t>
              </a:r>
              <a:r>
                <a:rPr lang="zh-CN" altLang="en-US" sz="1600" b="1" dirty="0">
                  <a:latin typeface="+mn-ea"/>
                </a:rPr>
                <a:t>，教学资料的</a:t>
              </a:r>
              <a:r>
                <a:rPr lang="zh-CN" altLang="en-US" sz="1600" b="1" dirty="0">
                  <a:solidFill>
                    <a:srgbClr val="FF0000"/>
                  </a:solidFill>
                  <a:latin typeface="+mn-ea"/>
                </a:rPr>
                <a:t>完整度</a:t>
              </a:r>
              <a:r>
                <a:rPr lang="zh-CN" altLang="en-US" sz="1600" b="1" dirty="0">
                  <a:latin typeface="+mn-ea"/>
                </a:rPr>
                <a:t>。</a:t>
              </a:r>
              <a:endParaRPr lang="zh-CN" altLang="en-US" sz="1600" b="1" dirty="0"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1600" b="1" dirty="0">
                  <a:latin typeface="+mn-ea"/>
                </a:rPr>
                <a:t>【教学规范：包括行为规范、教学内容（大纲）、教学管理、教学组织、教学设计</a:t>
              </a:r>
              <a:r>
                <a:rPr lang="en-US" altLang="zh-CN" sz="1600" b="1" dirty="0">
                  <a:latin typeface="+mn-ea"/>
                </a:rPr>
                <a:t>...</a:t>
              </a:r>
              <a:r>
                <a:rPr lang="zh-CN" altLang="en-US" sz="1600" b="1" dirty="0">
                  <a:latin typeface="+mn-ea"/>
                </a:rPr>
                <a:t>；】</a:t>
              </a:r>
              <a:endParaRPr lang="zh-CN" altLang="en-US" sz="1600" b="1" dirty="0"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zh-CN" altLang="en-US" sz="1600" b="1" dirty="0">
                  <a:solidFill>
                    <a:srgbClr val="0505D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获取方式：</a:t>
              </a:r>
              <a:endParaRPr lang="en-US" altLang="zh-CN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endParaRPr>
            </a:p>
            <a:p>
              <a:pPr marL="800100" lvl="1" indent="-342900">
                <a:lnSpc>
                  <a:spcPct val="150000"/>
                </a:lnSpc>
                <a:spcAft>
                  <a:spcPts val="600"/>
                </a:spcAft>
                <a:buFont typeface="+mj-ea"/>
                <a:buAutoNum type="circleNumDbPlain"/>
              </a:pPr>
              <a:r>
                <a:rPr lang="zh-CN" altLang="en-US" sz="1600" b="1" dirty="0">
                  <a:solidFill>
                    <a:schemeClr val="tx1"/>
                  </a:solidFill>
                  <a:latin typeface="+mn-ea"/>
                  <a:sym typeface="+mn-ea"/>
                </a:rPr>
                <a:t>学生评价</a:t>
              </a:r>
              <a:r>
                <a:rPr lang="en-US" altLang="zh-CN" sz="1600" b="1" dirty="0">
                  <a:solidFill>
                    <a:schemeClr val="tx1"/>
                  </a:solidFill>
                  <a:latin typeface="+mn-ea"/>
                </a:rPr>
                <a:t>【</a:t>
              </a:r>
              <a:r>
                <a:rPr lang="zh-CN" altLang="en-US" sz="1600" b="1" dirty="0">
                  <a:solidFill>
                    <a:schemeClr val="tx1"/>
                  </a:solidFill>
                  <a:latin typeface="+mn-ea"/>
                </a:rPr>
                <a:t>评教制度</a:t>
              </a:r>
              <a:r>
                <a:rPr lang="en-US" altLang="zh-CN" sz="1600" b="1" dirty="0">
                  <a:solidFill>
                    <a:schemeClr val="tx1"/>
                  </a:solidFill>
                  <a:latin typeface="+mn-ea"/>
                </a:rPr>
                <a:t>】</a:t>
              </a:r>
              <a:endParaRPr lang="en-US" altLang="zh-CN" sz="1600" b="1" dirty="0">
                <a:solidFill>
                  <a:schemeClr val="tx1"/>
                </a:solidFill>
                <a:latin typeface="+mn-ea"/>
              </a:endParaRPr>
            </a:p>
            <a:p>
              <a:pPr marL="800100" lvl="1" indent="-342900">
                <a:lnSpc>
                  <a:spcPct val="150000"/>
                </a:lnSpc>
                <a:spcAft>
                  <a:spcPts val="600"/>
                </a:spcAft>
                <a:buFont typeface="+mj-ea"/>
                <a:buAutoNum type="circleNumDbPlain"/>
              </a:pPr>
              <a:r>
                <a:rPr lang="zh-CN" altLang="en-US" sz="1600" b="1" dirty="0">
                  <a:solidFill>
                    <a:schemeClr val="tx1"/>
                  </a:solidFill>
                  <a:latin typeface="+mn-ea"/>
                  <a:sym typeface="+mn-ea"/>
                </a:rPr>
                <a:t>同行、专家（督导）评价</a:t>
              </a:r>
              <a:r>
                <a:rPr lang="en-US" altLang="zh-CN" sz="1600" b="1" dirty="0">
                  <a:solidFill>
                    <a:schemeClr val="tx1"/>
                  </a:solidFill>
                  <a:latin typeface="+mn-ea"/>
                </a:rPr>
                <a:t>【</a:t>
              </a:r>
              <a:r>
                <a:rPr lang="zh-CN" altLang="en-US" sz="1600" b="1" dirty="0">
                  <a:solidFill>
                    <a:schemeClr val="tx1"/>
                  </a:solidFill>
                  <a:latin typeface="+mn-ea"/>
                </a:rPr>
                <a:t>听课制度</a:t>
              </a:r>
              <a:r>
                <a:rPr lang="en-US" altLang="zh-CN" sz="1600" b="1" dirty="0">
                  <a:solidFill>
                    <a:schemeClr val="tx1"/>
                  </a:solidFill>
                  <a:latin typeface="+mn-ea"/>
                </a:rPr>
                <a:t>】</a:t>
              </a:r>
              <a:endParaRPr lang="zh-CN" altLang="en-US" sz="1600" b="1" dirty="0">
                <a:solidFill>
                  <a:srgbClr val="0070C0"/>
                </a:solidFill>
                <a:latin typeface="+mn-ea"/>
              </a:endParaRPr>
            </a:p>
            <a:p>
              <a:pPr marL="800100" lvl="1" indent="-342900">
                <a:lnSpc>
                  <a:spcPct val="150000"/>
                </a:lnSpc>
                <a:spcAft>
                  <a:spcPts val="600"/>
                </a:spcAft>
                <a:buFont typeface="+mj-ea"/>
                <a:buAutoNum type="circleNumDbPlain"/>
              </a:pPr>
              <a:r>
                <a:rPr lang="zh-CN" altLang="en-US" sz="1600" b="1" dirty="0">
                  <a:solidFill>
                    <a:srgbClr val="0070C0"/>
                  </a:solidFill>
                  <a:latin typeface="+mn-ea"/>
                </a:rPr>
                <a:t>教学检查</a:t>
              </a:r>
              <a:endParaRPr lang="zh-CN" altLang="en-US" sz="1600" b="1" dirty="0">
                <a:solidFill>
                  <a:srgbClr val="0070C0"/>
                </a:solidFill>
                <a:latin typeface="+mn-ea"/>
              </a:endParaRPr>
            </a:p>
          </p:txBody>
        </p:sp>
        <p:sp>
          <p:nvSpPr>
            <p:cNvPr id="57" name="iṩľïḑè"/>
            <p:cNvSpPr/>
            <p:nvPr/>
          </p:nvSpPr>
          <p:spPr>
            <a:xfrm>
              <a:off x="4689280" y="274198"/>
              <a:ext cx="990796" cy="990794"/>
            </a:xfrm>
            <a:prstGeom prst="ellipse">
              <a:avLst/>
            </a:prstGeom>
            <a:solidFill>
              <a:schemeClr val="accent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8" name="ïSľîḍè"/>
            <p:cNvSpPr/>
            <p:nvPr/>
          </p:nvSpPr>
          <p:spPr bwMode="auto">
            <a:xfrm>
              <a:off x="4917620" y="3367015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9" name="îŝḻïďe"/>
            <p:cNvSpPr/>
            <p:nvPr/>
          </p:nvSpPr>
          <p:spPr>
            <a:xfrm>
              <a:off x="5712133" y="3901390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rmAutofit/>
            </a:bodyPr>
            <a:lstStyle/>
            <a:p>
              <a:r>
                <a:rPr lang="en-US" altLang="zh-CN" b="1" dirty="0"/>
                <a:t>2. </a:t>
              </a:r>
              <a:r>
                <a:rPr lang="zh-CN" altLang="en-US" b="1" dirty="0"/>
                <a:t>教学</a:t>
              </a:r>
              <a:r>
                <a:rPr lang="zh-CN" altLang="en-US" b="1" dirty="0">
                  <a:solidFill>
                    <a:srgbClr val="FF0000"/>
                  </a:solidFill>
                </a:rPr>
                <a:t>效果</a:t>
              </a:r>
              <a:r>
                <a:rPr lang="zh-CN" altLang="en-US" b="1" dirty="0"/>
                <a:t>质量信息</a:t>
              </a:r>
              <a:endParaRPr lang="zh-CN" altLang="en-US" b="1" dirty="0"/>
            </a:p>
          </p:txBody>
        </p:sp>
        <p:sp>
          <p:nvSpPr>
            <p:cNvPr id="61" name="ïş1íďé"/>
            <p:cNvSpPr/>
            <p:nvPr/>
          </p:nvSpPr>
          <p:spPr>
            <a:xfrm>
              <a:off x="5680383" y="5119684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rmAutofit/>
            </a:bodyPr>
            <a:lstStyle/>
            <a:p>
              <a:r>
                <a:rPr lang="en-US" altLang="zh-CN" b="1" dirty="0"/>
                <a:t>3.  </a:t>
              </a:r>
              <a:r>
                <a:rPr lang="zh-CN" altLang="en-US" b="1" dirty="0"/>
                <a:t>综合</a:t>
              </a:r>
              <a:r>
                <a:rPr lang="zh-CN" altLang="en-US" b="1" dirty="0">
                  <a:solidFill>
                    <a:srgbClr val="FF0000"/>
                  </a:solidFill>
                </a:rPr>
                <a:t>培养</a:t>
              </a:r>
              <a:r>
                <a:rPr lang="zh-CN" altLang="en-US" b="1" dirty="0"/>
                <a:t>质量信息</a:t>
              </a:r>
              <a:endParaRPr lang="zh-CN" altLang="en-US" b="1" dirty="0"/>
            </a:p>
          </p:txBody>
        </p:sp>
        <p:sp>
          <p:nvSpPr>
            <p:cNvPr id="66" name="ïš1ïḍè"/>
            <p:cNvSpPr/>
            <p:nvPr/>
          </p:nvSpPr>
          <p:spPr>
            <a:xfrm>
              <a:off x="726185" y="1673490"/>
              <a:ext cx="2713861" cy="2713857"/>
            </a:xfrm>
            <a:prstGeom prst="ellips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 anchorCtr="1">
              <a:normAutofit/>
            </a:bodyPr>
            <a:lstStyle/>
            <a:p>
              <a:pPr algn="ctr"/>
              <a:r>
                <a:rPr lang="zh-CN" altLang="en-US" b="1" dirty="0">
                  <a:solidFill>
                    <a:schemeClr val="tx1"/>
                  </a:solidFill>
                </a:rPr>
                <a:t>二、质量检测</a:t>
              </a:r>
              <a:endParaRPr lang="zh-CN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4" name="iṩḻîḋé"/>
            <p:cNvSpPr/>
            <p:nvPr/>
          </p:nvSpPr>
          <p:spPr>
            <a:xfrm>
              <a:off x="896122" y="1843427"/>
              <a:ext cx="2373987" cy="2373983"/>
            </a:xfrm>
            <a:prstGeom prst="donut">
              <a:avLst>
                <a:gd name="adj" fmla="val 17000"/>
              </a:avLst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5" name="iṣļíḋè"/>
            <p:cNvSpPr/>
            <p:nvPr/>
          </p:nvSpPr>
          <p:spPr>
            <a:xfrm>
              <a:off x="896122" y="1843427"/>
              <a:ext cx="2373987" cy="2373983"/>
            </a:xfrm>
            <a:prstGeom prst="blockArc">
              <a:avLst>
                <a:gd name="adj1" fmla="val 21117331"/>
                <a:gd name="adj2" fmla="val 9071983"/>
                <a:gd name="adj3" fmla="val 17000"/>
              </a:avLst>
            </a:prstGeom>
            <a:solidFill>
              <a:schemeClr val="bg1">
                <a:lumMod val="65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6" name="î$ļiďé"/>
            <p:cNvSpPr/>
            <p:nvPr/>
          </p:nvSpPr>
          <p:spPr>
            <a:xfrm>
              <a:off x="896122" y="1843427"/>
              <a:ext cx="2373987" cy="2373983"/>
            </a:xfrm>
            <a:prstGeom prst="blockArc">
              <a:avLst>
                <a:gd name="adj1" fmla="val 17895101"/>
                <a:gd name="adj2" fmla="val 2443215"/>
                <a:gd name="adj3" fmla="val 17000"/>
              </a:avLst>
            </a:prstGeom>
            <a:solidFill>
              <a:schemeClr val="bg1">
                <a:lumMod val="50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cxnSp>
          <p:nvCxnSpPr>
            <p:cNvPr id="68" name="直接连接符 67"/>
            <p:cNvCxnSpPr>
              <a:stCxn id="49" idx="2"/>
            </p:cNvCxnSpPr>
            <p:nvPr/>
          </p:nvCxnSpPr>
          <p:spPr>
            <a:xfrm flipH="1" flipV="1">
              <a:off x="3263933" y="2901223"/>
              <a:ext cx="1425575" cy="73279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0" name="肘形连接符 15"/>
            <p:cNvCxnSpPr>
              <a:stCxn id="57" idx="2"/>
              <a:endCxn id="66" idx="0"/>
            </p:cNvCxnSpPr>
            <p:nvPr/>
          </p:nvCxnSpPr>
          <p:spPr>
            <a:xfrm rot="10800000" flipV="1">
              <a:off x="2083116" y="769594"/>
              <a:ext cx="2606164" cy="903895"/>
            </a:xfrm>
            <a:prstGeom prst="bentConnector2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71" name="肘形连接符 16"/>
            <p:cNvCxnSpPr>
              <a:stCxn id="47" idx="2"/>
              <a:endCxn id="66" idx="4"/>
            </p:cNvCxnSpPr>
            <p:nvPr/>
          </p:nvCxnSpPr>
          <p:spPr>
            <a:xfrm rot="10800000">
              <a:off x="2083116" y="4387348"/>
              <a:ext cx="2606164" cy="607123"/>
            </a:xfrm>
            <a:prstGeom prst="bentConnector2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72" name="iṥ1îḍè"/>
            <p:cNvSpPr/>
            <p:nvPr/>
          </p:nvSpPr>
          <p:spPr bwMode="auto">
            <a:xfrm>
              <a:off x="4917620" y="469623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</a:p>
          </p:txBody>
        </p:sp>
        <p:sp>
          <p:nvSpPr>
            <p:cNvPr id="73" name="îṧlíďê"/>
            <p:cNvSpPr/>
            <p:nvPr/>
          </p:nvSpPr>
          <p:spPr bwMode="auto">
            <a:xfrm>
              <a:off x="4917620" y="4727549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</a:p>
          </p:txBody>
        </p:sp>
      </p:grpSp>
      <p:sp>
        <p:nvSpPr>
          <p:cNvPr id="4" name="î$ḻîḍe"/>
          <p:cNvSpPr/>
          <p:nvPr/>
        </p:nvSpPr>
        <p:spPr>
          <a:xfrm>
            <a:off x="415290" y="220980"/>
            <a:ext cx="5203190" cy="736600"/>
          </a:xfrm>
          <a:prstGeom prst="roundRect">
            <a:avLst/>
          </a:prstGeom>
          <a:solidFill>
            <a:srgbClr val="F6F8BF"/>
          </a:solidFill>
          <a:ln w="3175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r>
              <a:rPr lang="zh-CN" altLang="en-US" sz="3200" b="1" dirty="0">
                <a:solidFill>
                  <a:srgbClr val="0505D5"/>
                </a:solidFill>
              </a:rPr>
              <a:t>质量保障体系模块内涵</a:t>
            </a:r>
            <a:r>
              <a:rPr lang="zh-CN" altLang="en-US" sz="2400" b="1" dirty="0">
                <a:solidFill>
                  <a:srgbClr val="0505D5"/>
                </a:solidFill>
              </a:rPr>
              <a:t>（2）</a:t>
            </a:r>
            <a:endParaRPr lang="zh-CN" altLang="en-US" sz="3200" b="1" dirty="0">
              <a:solidFill>
                <a:srgbClr val="0505D5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821055" y="1641475"/>
            <a:ext cx="10703560" cy="5061585"/>
            <a:chOff x="941014" y="898285"/>
            <a:chExt cx="10620289" cy="5061431"/>
          </a:xfrm>
        </p:grpSpPr>
        <p:sp>
          <p:nvSpPr>
            <p:cNvPr id="47" name="ïṧ1ídè"/>
            <p:cNvSpPr/>
            <p:nvPr/>
          </p:nvSpPr>
          <p:spPr>
            <a:xfrm>
              <a:off x="4904109" y="4968922"/>
              <a:ext cx="990796" cy="99079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48" name="îṥ1iḋé"/>
            <p:cNvSpPr/>
            <p:nvPr/>
          </p:nvSpPr>
          <p:spPr>
            <a:xfrm>
              <a:off x="5926327" y="1209015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rmAutofit fontScale="90000"/>
            </a:bodyPr>
            <a:lstStyle/>
            <a:p>
              <a:r>
                <a:rPr lang="en-US" altLang="zh-CN" b="1" dirty="0"/>
                <a:t>1. </a:t>
              </a:r>
              <a:r>
                <a:rPr lang="zh-CN" altLang="en-US" b="1" dirty="0"/>
                <a:t>教学</a:t>
              </a:r>
              <a:r>
                <a:rPr lang="zh-CN" altLang="en-US" b="1" dirty="0">
                  <a:solidFill>
                    <a:srgbClr val="FF0000"/>
                  </a:solidFill>
                </a:rPr>
                <a:t>过程</a:t>
              </a:r>
              <a:r>
                <a:rPr lang="zh-CN" altLang="en-US" b="1" dirty="0"/>
                <a:t>质量信息</a:t>
              </a:r>
              <a:endParaRPr lang="zh-CN" altLang="en-US" b="1" dirty="0"/>
            </a:p>
          </p:txBody>
        </p:sp>
        <p:sp>
          <p:nvSpPr>
            <p:cNvPr id="49" name="iṡ1îḋe"/>
            <p:cNvSpPr/>
            <p:nvPr/>
          </p:nvSpPr>
          <p:spPr>
            <a:xfrm>
              <a:off x="4904109" y="2418566"/>
              <a:ext cx="990796" cy="99079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0" name="íṡļîďè"/>
            <p:cNvSpPr/>
            <p:nvPr/>
          </p:nvSpPr>
          <p:spPr>
            <a:xfrm>
              <a:off x="5926678" y="2801322"/>
              <a:ext cx="5634625" cy="2325299"/>
            </a:xfrm>
            <a:prstGeom prst="rect">
              <a:avLst/>
            </a:prstGeom>
            <a:solidFill>
              <a:srgbClr val="F6F8BF"/>
            </a:solidFill>
          </p:spPr>
          <p:txBody>
            <a:bodyPr wrap="square" lIns="91440" tIns="45720" rIns="91440" bIns="45720">
              <a:noAutofit/>
            </a:bodyPr>
            <a:lstStyle/>
            <a:p>
              <a:pPr marL="285750" indent="-285750">
                <a:lnSpc>
                  <a:spcPct val="15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zh-CN" altLang="en-US" sz="1600" b="1" dirty="0">
                  <a:solidFill>
                    <a:srgbClr val="0505D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信息内容：</a:t>
              </a:r>
              <a:r>
                <a:rPr lang="zh-CN" altLang="en-US" sz="1600" b="1" dirty="0">
                  <a:solidFill>
                    <a:srgbClr val="FF0000"/>
                  </a:solidFill>
                  <a:latin typeface="+mn-ea"/>
                </a:rPr>
                <a:t>教学</a:t>
              </a:r>
              <a:r>
                <a:rPr lang="zh-CN" altLang="en-US" sz="1600" b="1" dirty="0">
                  <a:latin typeface="+mn-ea"/>
                </a:rPr>
                <a:t>（含环节）目标</a:t>
              </a:r>
              <a:r>
                <a:rPr lang="zh-CN" altLang="en-US" sz="1600" b="1" dirty="0">
                  <a:solidFill>
                    <a:srgbClr val="FF0000"/>
                  </a:solidFill>
                  <a:latin typeface="+mn-ea"/>
                </a:rPr>
                <a:t>达成度</a:t>
              </a:r>
              <a:r>
                <a:rPr lang="zh-CN" altLang="en-US" sz="1600" b="1" dirty="0">
                  <a:latin typeface="+mn-ea"/>
                </a:rPr>
                <a:t>；</a:t>
              </a:r>
              <a:endParaRPr lang="en-US" altLang="zh-CN" sz="1600" b="1" dirty="0"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zh-CN" altLang="en-US" sz="1600" b="1" dirty="0">
                  <a:solidFill>
                    <a:srgbClr val="0505D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获取方式：</a:t>
              </a:r>
              <a:endParaRPr lang="en-US" altLang="zh-CN" sz="1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endParaRPr>
            </a:p>
            <a:p>
              <a:pPr marL="0" lvl="1" indent="-342900">
                <a:lnSpc>
                  <a:spcPct val="150000"/>
                </a:lnSpc>
                <a:spcAft>
                  <a:spcPts val="600"/>
                </a:spcAft>
                <a:buFont typeface="+mj-ea"/>
                <a:buAutoNum type="circleNumDbPlain"/>
              </a:pPr>
              <a:r>
                <a:rPr lang="zh-CN" altLang="en-US" sz="1600" b="1" dirty="0">
                  <a:solidFill>
                    <a:schemeClr val="tx1"/>
                  </a:solidFill>
                  <a:latin typeface="+mn-ea"/>
                  <a:sym typeface="+mn-ea"/>
                </a:rPr>
                <a:t>试题试卷</a:t>
              </a:r>
              <a:r>
                <a:rPr lang="en-US" altLang="zh-CN" sz="1600" b="1" dirty="0">
                  <a:solidFill>
                    <a:schemeClr val="tx1"/>
                  </a:solidFill>
                  <a:latin typeface="+mn-ea"/>
                </a:rPr>
                <a:t>【</a:t>
              </a:r>
              <a:r>
                <a:rPr lang="zh-CN" altLang="en-US" sz="1600" b="1" dirty="0">
                  <a:solidFill>
                    <a:schemeClr val="tx1"/>
                  </a:solidFill>
                  <a:latin typeface="+mn-ea"/>
                </a:rPr>
                <a:t>试卷分析报告</a:t>
              </a:r>
              <a:r>
                <a:rPr lang="en-US" altLang="zh-CN" sz="1600" b="1" dirty="0">
                  <a:solidFill>
                    <a:schemeClr val="tx1"/>
                  </a:solidFill>
                  <a:latin typeface="+mn-ea"/>
                </a:rPr>
                <a:t>】</a:t>
              </a:r>
              <a:endParaRPr lang="en-US" altLang="zh-CN" sz="1600" b="1" dirty="0">
                <a:solidFill>
                  <a:schemeClr val="tx1"/>
                </a:solidFill>
                <a:latin typeface="+mn-ea"/>
              </a:endParaRPr>
            </a:p>
            <a:p>
              <a:pPr marL="0" lvl="1" indent="-342900">
                <a:lnSpc>
                  <a:spcPct val="150000"/>
                </a:lnSpc>
                <a:spcAft>
                  <a:spcPts val="600"/>
                </a:spcAft>
                <a:buFont typeface="+mj-ea"/>
                <a:buAutoNum type="circleNumDbPlain"/>
              </a:pPr>
              <a:r>
                <a:rPr lang="zh-CN" altLang="en-US" sz="1600" b="1" dirty="0">
                  <a:solidFill>
                    <a:schemeClr val="tx1"/>
                  </a:solidFill>
                  <a:latin typeface="+mn-ea"/>
                  <a:sym typeface="+mn-ea"/>
                </a:rPr>
                <a:t>毕业论文（设计</a:t>
              </a:r>
              <a:r>
                <a:rPr lang="en-US" altLang="zh-CN" sz="1600" b="1" dirty="0">
                  <a:solidFill>
                    <a:schemeClr val="tx1"/>
                  </a:solidFill>
                  <a:latin typeface="+mn-ea"/>
                  <a:sym typeface="+mn-ea"/>
                </a:rPr>
                <a:t>/</a:t>
              </a:r>
              <a:r>
                <a:rPr lang="zh-CN" altLang="en-US" sz="1600" b="1" dirty="0">
                  <a:solidFill>
                    <a:schemeClr val="tx1"/>
                  </a:solidFill>
                  <a:latin typeface="+mn-ea"/>
                  <a:sym typeface="+mn-ea"/>
                </a:rPr>
                <a:t>制作</a:t>
              </a:r>
              <a:r>
                <a:rPr lang="en-US" altLang="zh-CN" sz="1600" b="1" dirty="0">
                  <a:solidFill>
                    <a:schemeClr val="tx1"/>
                  </a:solidFill>
                  <a:latin typeface="+mn-ea"/>
                  <a:sym typeface="+mn-ea"/>
                </a:rPr>
                <a:t>/</a:t>
              </a:r>
              <a:r>
                <a:rPr lang="zh-CN" altLang="en-US" sz="1600" b="1" dirty="0">
                  <a:solidFill>
                    <a:schemeClr val="tx1"/>
                  </a:solidFill>
                  <a:latin typeface="+mn-ea"/>
                  <a:sym typeface="+mn-ea"/>
                </a:rPr>
                <a:t>作品等）</a:t>
              </a:r>
              <a:r>
                <a:rPr lang="en-US" altLang="zh-CN" sz="1600" b="1" dirty="0">
                  <a:solidFill>
                    <a:srgbClr val="1D41D5"/>
                  </a:solidFill>
                  <a:latin typeface="+mn-ea"/>
                </a:rPr>
                <a:t>【</a:t>
              </a:r>
              <a:r>
                <a:rPr lang="zh-CN" altLang="en-US" sz="1600" b="1" dirty="0">
                  <a:solidFill>
                    <a:srgbClr val="1D41D5"/>
                  </a:solidFill>
                  <a:latin typeface="+mn-ea"/>
                </a:rPr>
                <a:t>毕业论文（设计）总结</a:t>
              </a:r>
              <a:r>
                <a:rPr lang="en-US" altLang="zh-CN" sz="1600" b="1" dirty="0">
                  <a:solidFill>
                    <a:srgbClr val="1D41D5"/>
                  </a:solidFill>
                  <a:latin typeface="+mn-ea"/>
                </a:rPr>
                <a:t>】</a:t>
              </a:r>
              <a:endParaRPr lang="en-US" altLang="zh-CN" sz="1600" b="1" dirty="0">
                <a:solidFill>
                  <a:schemeClr val="tx1"/>
                </a:solidFill>
                <a:latin typeface="+mn-ea"/>
              </a:endParaRPr>
            </a:p>
            <a:p>
              <a:pPr marL="0" lvl="1" indent="-342900">
                <a:lnSpc>
                  <a:spcPct val="150000"/>
                </a:lnSpc>
                <a:spcAft>
                  <a:spcPts val="600"/>
                </a:spcAft>
                <a:buFont typeface="+mj-ea"/>
                <a:buAutoNum type="circleNumDbPlain"/>
              </a:pPr>
              <a:r>
                <a:rPr lang="zh-CN" altLang="en-US" sz="1600" b="1" dirty="0">
                  <a:solidFill>
                    <a:schemeClr val="tx1"/>
                  </a:solidFill>
                  <a:latin typeface="+mn-ea"/>
                  <a:sym typeface="+mn-ea"/>
                </a:rPr>
                <a:t>实习实训实验（报告、过程）</a:t>
              </a:r>
              <a:r>
                <a:rPr lang="en-US" altLang="zh-CN" sz="1600" b="1" dirty="0">
                  <a:solidFill>
                    <a:srgbClr val="1D41D5"/>
                  </a:solidFill>
                  <a:latin typeface="+mn-ea"/>
                </a:rPr>
                <a:t>【</a:t>
              </a:r>
              <a:r>
                <a:rPr lang="zh-CN" altLang="en-US" sz="1600" b="1" dirty="0">
                  <a:solidFill>
                    <a:srgbClr val="1D41D5"/>
                  </a:solidFill>
                  <a:latin typeface="+mn-ea"/>
                </a:rPr>
                <a:t>实习实训实验总结</a:t>
              </a:r>
              <a:r>
                <a:rPr lang="en-US" altLang="zh-CN" sz="1600" b="1" dirty="0">
                  <a:solidFill>
                    <a:srgbClr val="1D41D5"/>
                  </a:solidFill>
                  <a:latin typeface="+mn-ea"/>
                </a:rPr>
                <a:t>】</a:t>
              </a:r>
              <a:endParaRPr lang="en-US" altLang="zh-CN" sz="1600" b="1" dirty="0">
                <a:solidFill>
                  <a:srgbClr val="1D41D5"/>
                </a:solidFill>
                <a:latin typeface="+mn-ea"/>
              </a:endParaRPr>
            </a:p>
          </p:txBody>
        </p:sp>
        <p:sp>
          <p:nvSpPr>
            <p:cNvPr id="57" name="iṩľïḑè"/>
            <p:cNvSpPr/>
            <p:nvPr/>
          </p:nvSpPr>
          <p:spPr>
            <a:xfrm>
              <a:off x="4904109" y="898285"/>
              <a:ext cx="990796" cy="990794"/>
            </a:xfrm>
            <a:prstGeom prst="ellipse">
              <a:avLst/>
            </a:prstGeom>
            <a:solidFill>
              <a:schemeClr val="accent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8" name="ïSľîḍè"/>
            <p:cNvSpPr/>
            <p:nvPr/>
          </p:nvSpPr>
          <p:spPr bwMode="auto">
            <a:xfrm>
              <a:off x="5132449" y="2647042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9" name="îŝḻïďe"/>
            <p:cNvSpPr/>
            <p:nvPr/>
          </p:nvSpPr>
          <p:spPr>
            <a:xfrm>
              <a:off x="5926327" y="2431838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Autofit/>
            </a:bodyPr>
            <a:lstStyle/>
            <a:p>
              <a:r>
                <a:rPr lang="en-US" altLang="zh-CN" sz="2000" b="1" dirty="0"/>
                <a:t>2. </a:t>
              </a:r>
              <a:r>
                <a:rPr lang="zh-CN" altLang="en-US" sz="2000" b="1" dirty="0"/>
                <a:t>教学</a:t>
              </a:r>
              <a:r>
                <a:rPr lang="zh-CN" altLang="en-US" sz="2000" b="1" dirty="0">
                  <a:solidFill>
                    <a:srgbClr val="FF0000"/>
                  </a:solidFill>
                </a:rPr>
                <a:t>效果</a:t>
              </a:r>
              <a:r>
                <a:rPr lang="zh-CN" altLang="en-US" sz="2000" b="1" dirty="0"/>
                <a:t>质量信息（校内检测）</a:t>
              </a:r>
              <a:endParaRPr lang="zh-CN" altLang="en-US" sz="2000" b="1" dirty="0"/>
            </a:p>
          </p:txBody>
        </p:sp>
        <p:sp>
          <p:nvSpPr>
            <p:cNvPr id="61" name="ïş1íďé"/>
            <p:cNvSpPr/>
            <p:nvPr/>
          </p:nvSpPr>
          <p:spPr>
            <a:xfrm>
              <a:off x="5894577" y="5530478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rmAutofit fontScale="90000"/>
            </a:bodyPr>
            <a:lstStyle/>
            <a:p>
              <a:r>
                <a:rPr lang="en-US" altLang="zh-CN" b="1" dirty="0"/>
                <a:t>3.  </a:t>
              </a:r>
              <a:r>
                <a:rPr lang="zh-CN" altLang="en-US" b="1" dirty="0"/>
                <a:t>综合</a:t>
              </a:r>
              <a:r>
                <a:rPr lang="zh-CN" altLang="en-US" b="1" dirty="0">
                  <a:solidFill>
                    <a:srgbClr val="FF0000"/>
                  </a:solidFill>
                </a:rPr>
                <a:t>培养</a:t>
              </a:r>
              <a:r>
                <a:rPr lang="zh-CN" altLang="en-US" b="1" dirty="0"/>
                <a:t>质量信息</a:t>
              </a:r>
              <a:endParaRPr lang="zh-CN" altLang="en-US" b="1" dirty="0"/>
            </a:p>
          </p:txBody>
        </p:sp>
        <p:sp>
          <p:nvSpPr>
            <p:cNvPr id="66" name="ïš1ïḍè"/>
            <p:cNvSpPr/>
            <p:nvPr/>
          </p:nvSpPr>
          <p:spPr>
            <a:xfrm>
              <a:off x="941014" y="2165373"/>
              <a:ext cx="2713861" cy="2713857"/>
            </a:xfrm>
            <a:prstGeom prst="ellips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 anchorCtr="1">
              <a:normAutofit/>
            </a:bodyPr>
            <a:lstStyle/>
            <a:p>
              <a:pPr algn="ctr"/>
              <a:r>
                <a:rPr lang="zh-CN" altLang="en-US" b="1" dirty="0">
                  <a:solidFill>
                    <a:schemeClr val="tx1"/>
                  </a:solidFill>
                </a:rPr>
                <a:t>二、质量检测</a:t>
              </a:r>
              <a:endParaRPr lang="zh-CN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4" name="iṩḻîḋé"/>
            <p:cNvSpPr/>
            <p:nvPr/>
          </p:nvSpPr>
          <p:spPr>
            <a:xfrm>
              <a:off x="1110951" y="2335310"/>
              <a:ext cx="2373987" cy="2373983"/>
            </a:xfrm>
            <a:prstGeom prst="donut">
              <a:avLst>
                <a:gd name="adj" fmla="val 17000"/>
              </a:avLst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5" name="iṣļíḋè"/>
            <p:cNvSpPr/>
            <p:nvPr/>
          </p:nvSpPr>
          <p:spPr>
            <a:xfrm>
              <a:off x="1110951" y="2335310"/>
              <a:ext cx="2373987" cy="2373983"/>
            </a:xfrm>
            <a:prstGeom prst="blockArc">
              <a:avLst>
                <a:gd name="adj1" fmla="val 21117331"/>
                <a:gd name="adj2" fmla="val 9071983"/>
                <a:gd name="adj3" fmla="val 17000"/>
              </a:avLst>
            </a:prstGeom>
            <a:solidFill>
              <a:schemeClr val="bg1">
                <a:lumMod val="65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6" name="î$ļiďé"/>
            <p:cNvSpPr/>
            <p:nvPr/>
          </p:nvSpPr>
          <p:spPr>
            <a:xfrm>
              <a:off x="1110951" y="2335310"/>
              <a:ext cx="2373987" cy="2373983"/>
            </a:xfrm>
            <a:prstGeom prst="blockArc">
              <a:avLst>
                <a:gd name="adj1" fmla="val 17895101"/>
                <a:gd name="adj2" fmla="val 2443215"/>
                <a:gd name="adj3" fmla="val 17000"/>
              </a:avLst>
            </a:prstGeom>
            <a:solidFill>
              <a:schemeClr val="bg1">
                <a:lumMod val="50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cxnSp>
          <p:nvCxnSpPr>
            <p:cNvPr id="68" name="直接连接符 67"/>
            <p:cNvCxnSpPr>
              <a:stCxn id="49" idx="2"/>
              <a:endCxn id="66" idx="6"/>
            </p:cNvCxnSpPr>
            <p:nvPr/>
          </p:nvCxnSpPr>
          <p:spPr>
            <a:xfrm flipH="1">
              <a:off x="3654875" y="2913963"/>
              <a:ext cx="1249234" cy="608339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肘形连接符 15"/>
            <p:cNvCxnSpPr>
              <a:stCxn id="57" idx="2"/>
              <a:endCxn id="66" idx="0"/>
            </p:cNvCxnSpPr>
            <p:nvPr/>
          </p:nvCxnSpPr>
          <p:spPr>
            <a:xfrm rot="10800000" flipV="1">
              <a:off x="2297945" y="1393681"/>
              <a:ext cx="2606164" cy="771691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肘形连接符 16"/>
            <p:cNvCxnSpPr>
              <a:stCxn id="47" idx="2"/>
              <a:endCxn id="66" idx="4"/>
            </p:cNvCxnSpPr>
            <p:nvPr/>
          </p:nvCxnSpPr>
          <p:spPr>
            <a:xfrm rot="10800000">
              <a:off x="2297945" y="4879231"/>
              <a:ext cx="2606164" cy="585089"/>
            </a:xfrm>
            <a:prstGeom prst="bentConnector2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iṥ1îḍè"/>
            <p:cNvSpPr/>
            <p:nvPr/>
          </p:nvSpPr>
          <p:spPr bwMode="auto">
            <a:xfrm>
              <a:off x="5132449" y="1093710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</a:p>
          </p:txBody>
        </p:sp>
        <p:sp>
          <p:nvSpPr>
            <p:cNvPr id="73" name="îṧlíďê"/>
            <p:cNvSpPr/>
            <p:nvPr/>
          </p:nvSpPr>
          <p:spPr bwMode="auto">
            <a:xfrm>
              <a:off x="5132449" y="5197398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</a:p>
          </p:txBody>
        </p:sp>
      </p:grpSp>
      <p:sp>
        <p:nvSpPr>
          <p:cNvPr id="2" name="î$ḻîḍe"/>
          <p:cNvSpPr/>
          <p:nvPr/>
        </p:nvSpPr>
        <p:spPr>
          <a:xfrm>
            <a:off x="415290" y="220980"/>
            <a:ext cx="5203190" cy="736600"/>
          </a:xfrm>
          <a:prstGeom prst="roundRect">
            <a:avLst/>
          </a:prstGeom>
          <a:solidFill>
            <a:srgbClr val="F6F8BF"/>
          </a:solidFill>
          <a:ln w="3175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r>
              <a:rPr lang="zh-CN" altLang="en-US" sz="3200" b="1" dirty="0">
                <a:solidFill>
                  <a:srgbClr val="0505D5"/>
                </a:solidFill>
              </a:rPr>
              <a:t>质量保障体系模块内涵</a:t>
            </a:r>
            <a:r>
              <a:rPr lang="zh-CN" altLang="en-US" sz="2400" b="1" dirty="0">
                <a:solidFill>
                  <a:srgbClr val="0505D5"/>
                </a:solidFill>
              </a:rPr>
              <a:t>（2）</a:t>
            </a:r>
            <a:endParaRPr lang="zh-CN" altLang="en-US" sz="3200" b="1" dirty="0">
              <a:solidFill>
                <a:srgbClr val="0505D5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857885" y="1457325"/>
            <a:ext cx="9781540" cy="5266690"/>
            <a:chOff x="821211" y="710999"/>
            <a:chExt cx="9192260" cy="5266690"/>
          </a:xfrm>
        </p:grpSpPr>
        <p:sp>
          <p:nvSpPr>
            <p:cNvPr id="47" name="ïṧ1ídè"/>
            <p:cNvSpPr/>
            <p:nvPr/>
          </p:nvSpPr>
          <p:spPr>
            <a:xfrm>
              <a:off x="4784306" y="3591812"/>
              <a:ext cx="990796" cy="99079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48" name="îṥ1iḋé"/>
            <p:cNvSpPr/>
            <p:nvPr/>
          </p:nvSpPr>
          <p:spPr>
            <a:xfrm>
              <a:off x="5806524" y="1021729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rmAutofit fontScale="90000"/>
            </a:bodyPr>
            <a:lstStyle/>
            <a:p>
              <a:r>
                <a:rPr lang="en-US" altLang="zh-CN" b="1" dirty="0"/>
                <a:t>1. </a:t>
              </a:r>
              <a:r>
                <a:rPr lang="zh-CN" altLang="en-US" b="1" dirty="0"/>
                <a:t>教学</a:t>
              </a:r>
              <a:r>
                <a:rPr lang="zh-CN" altLang="en-US" b="1" dirty="0">
                  <a:solidFill>
                    <a:srgbClr val="FF0000"/>
                  </a:solidFill>
                </a:rPr>
                <a:t>过程</a:t>
              </a:r>
              <a:r>
                <a:rPr lang="zh-CN" altLang="en-US" b="1" dirty="0"/>
                <a:t>质量信息</a:t>
              </a:r>
              <a:endParaRPr lang="zh-CN" altLang="en-US" b="1" dirty="0"/>
            </a:p>
          </p:txBody>
        </p:sp>
        <p:sp>
          <p:nvSpPr>
            <p:cNvPr id="49" name="iṡ1îḋe"/>
            <p:cNvSpPr/>
            <p:nvPr/>
          </p:nvSpPr>
          <p:spPr>
            <a:xfrm>
              <a:off x="4784306" y="2231280"/>
              <a:ext cx="990796" cy="99079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0" name="íṡļîďè"/>
            <p:cNvSpPr/>
            <p:nvPr/>
          </p:nvSpPr>
          <p:spPr>
            <a:xfrm>
              <a:off x="5775388" y="3699944"/>
              <a:ext cx="4238083" cy="2277745"/>
            </a:xfrm>
            <a:prstGeom prst="rect">
              <a:avLst/>
            </a:prstGeom>
            <a:solidFill>
              <a:srgbClr val="F6F8BF"/>
            </a:solidFill>
          </p:spPr>
          <p:txBody>
            <a:bodyPr wrap="square" lIns="91440" tIns="45720" rIns="91440" bIns="45720">
              <a:noAutofit/>
            </a:bodyPr>
            <a:lstStyle/>
            <a:p>
              <a:pPr marL="285750" indent="-285750">
                <a:lnSpc>
                  <a:spcPct val="15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zh-CN" altLang="en-US" sz="1600" b="1" dirty="0">
                  <a:solidFill>
                    <a:srgbClr val="0505D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信息内容：</a:t>
              </a:r>
              <a:r>
                <a:rPr lang="zh-CN" altLang="en-US" sz="1600" b="1" dirty="0">
                  <a:solidFill>
                    <a:srgbClr val="FF0000"/>
                  </a:solidFill>
                  <a:latin typeface="+mn-ea"/>
                </a:rPr>
                <a:t>培养</a:t>
              </a:r>
              <a:r>
                <a:rPr lang="zh-CN" altLang="en-US" sz="1600" b="1" dirty="0">
                  <a:latin typeface="+mn-ea"/>
                </a:rPr>
                <a:t>目标</a:t>
              </a:r>
              <a:r>
                <a:rPr lang="zh-CN" altLang="en-US" sz="1600" b="1" dirty="0">
                  <a:solidFill>
                    <a:srgbClr val="FF0000"/>
                  </a:solidFill>
                  <a:latin typeface="+mn-ea"/>
                </a:rPr>
                <a:t>达成度</a:t>
              </a:r>
              <a:r>
                <a:rPr lang="zh-CN" altLang="en-US" sz="1600" b="1" dirty="0">
                  <a:latin typeface="+mn-ea"/>
                </a:rPr>
                <a:t>；</a:t>
              </a:r>
              <a:endParaRPr lang="en-US" altLang="zh-CN" sz="1600" b="1" dirty="0"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zh-CN" altLang="en-US" sz="1600" b="1" dirty="0">
                  <a:solidFill>
                    <a:srgbClr val="0505D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获取方式：</a:t>
              </a:r>
              <a:endParaRPr lang="en-US" altLang="zh-CN" sz="1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endParaRPr>
            </a:p>
            <a:p>
              <a:pPr marL="800100" lvl="1" indent="-342900">
                <a:lnSpc>
                  <a:spcPct val="150000"/>
                </a:lnSpc>
                <a:spcAft>
                  <a:spcPts val="600"/>
                </a:spcAft>
                <a:buFont typeface="+mj-ea"/>
                <a:buAutoNum type="circleNumDbPlain"/>
              </a:pPr>
              <a:r>
                <a:rPr lang="zh-CN" altLang="en-US" sz="1600" b="1" dirty="0">
                  <a:solidFill>
                    <a:schemeClr val="tx1"/>
                  </a:solidFill>
                  <a:latin typeface="+mn-ea"/>
                  <a:sym typeface="+mn-ea"/>
                </a:rPr>
                <a:t>学生（毕业生座谈）</a:t>
              </a:r>
              <a:r>
                <a:rPr lang="zh-CN" altLang="en-US" sz="1600" b="1" dirty="0">
                  <a:solidFill>
                    <a:srgbClr val="0070C0"/>
                  </a:solidFill>
                  <a:latin typeface="+mn-ea"/>
                </a:rPr>
                <a:t>【毕业生座谈报告】</a:t>
              </a:r>
              <a:endParaRPr lang="en-US" altLang="zh-CN" sz="1600" b="1" dirty="0">
                <a:solidFill>
                  <a:srgbClr val="0070C0"/>
                </a:solidFill>
                <a:latin typeface="+mn-ea"/>
              </a:endParaRPr>
            </a:p>
            <a:p>
              <a:pPr marL="800100" lvl="1" indent="-342900">
                <a:lnSpc>
                  <a:spcPct val="150000"/>
                </a:lnSpc>
                <a:spcAft>
                  <a:spcPts val="600"/>
                </a:spcAft>
                <a:buFont typeface="+mj-ea"/>
                <a:buAutoNum type="circleNumDbPlain"/>
              </a:pPr>
              <a:r>
                <a:rPr lang="zh-CN" altLang="en-US" sz="1600" b="1" dirty="0">
                  <a:solidFill>
                    <a:srgbClr val="0070C0"/>
                  </a:solidFill>
                  <a:latin typeface="+mn-ea"/>
                  <a:sym typeface="+mn-ea"/>
                </a:rPr>
                <a:t>用人单位反馈</a:t>
              </a:r>
              <a:r>
                <a:rPr lang="en-US" altLang="zh-CN" sz="1600" b="1" dirty="0">
                  <a:solidFill>
                    <a:srgbClr val="0070C0"/>
                  </a:solidFill>
                  <a:latin typeface="+mn-ea"/>
                </a:rPr>
                <a:t>【</a:t>
              </a:r>
              <a:r>
                <a:rPr lang="zh-CN" altLang="en-US" sz="1600" b="1" dirty="0">
                  <a:solidFill>
                    <a:srgbClr val="0070C0"/>
                  </a:solidFill>
                  <a:latin typeface="+mn-ea"/>
                </a:rPr>
                <a:t>用人单位反馈报告</a:t>
              </a:r>
              <a:r>
                <a:rPr lang="en-US" altLang="zh-CN" sz="1600" b="1" dirty="0">
                  <a:solidFill>
                    <a:srgbClr val="0070C0"/>
                  </a:solidFill>
                  <a:latin typeface="+mn-ea"/>
                </a:rPr>
                <a:t>】</a:t>
              </a:r>
              <a:endParaRPr lang="en-US" altLang="zh-CN" sz="1600" b="1" dirty="0">
                <a:solidFill>
                  <a:srgbClr val="0070C0"/>
                </a:solidFill>
                <a:latin typeface="+mn-ea"/>
              </a:endParaRPr>
            </a:p>
            <a:p>
              <a:pPr marL="800100" lvl="1" indent="-342900">
                <a:lnSpc>
                  <a:spcPct val="150000"/>
                </a:lnSpc>
                <a:spcAft>
                  <a:spcPts val="600"/>
                </a:spcAft>
                <a:buFont typeface="+mj-ea"/>
                <a:buAutoNum type="circleNumDbPlain"/>
              </a:pPr>
              <a:r>
                <a:rPr lang="zh-CN" altLang="en-US" sz="1600" b="1" dirty="0">
                  <a:solidFill>
                    <a:srgbClr val="FF0000"/>
                  </a:solidFill>
                  <a:latin typeface="+mn-ea"/>
                  <a:sym typeface="+mn-ea"/>
                </a:rPr>
                <a:t>第三方机构</a:t>
              </a:r>
              <a:r>
                <a:rPr lang="en-US" altLang="zh-CN" sz="1600" b="1" dirty="0">
                  <a:solidFill>
                    <a:srgbClr val="FF0000"/>
                  </a:solidFill>
                  <a:latin typeface="+mn-ea"/>
                </a:rPr>
                <a:t>【</a:t>
              </a:r>
              <a:r>
                <a:rPr lang="zh-CN" altLang="en-US" sz="1600" b="1" dirty="0">
                  <a:solidFill>
                    <a:srgbClr val="FF0000"/>
                  </a:solidFill>
                  <a:latin typeface="+mn-ea"/>
                </a:rPr>
                <a:t>第三方机构调查报告</a:t>
              </a:r>
              <a:r>
                <a:rPr lang="en-US" altLang="zh-CN" sz="1600" b="1" dirty="0">
                  <a:solidFill>
                    <a:srgbClr val="FF0000"/>
                  </a:solidFill>
                  <a:latin typeface="+mn-ea"/>
                </a:rPr>
                <a:t>】</a:t>
              </a:r>
              <a:endParaRPr lang="en-US" altLang="zh-CN" sz="1600" b="1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57" name="iṩľïḑè"/>
            <p:cNvSpPr/>
            <p:nvPr/>
          </p:nvSpPr>
          <p:spPr>
            <a:xfrm>
              <a:off x="4784306" y="710999"/>
              <a:ext cx="990796" cy="990794"/>
            </a:xfrm>
            <a:prstGeom prst="ellipse">
              <a:avLst/>
            </a:prstGeom>
            <a:solidFill>
              <a:schemeClr val="accent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8" name="ïSľîḍè"/>
            <p:cNvSpPr/>
            <p:nvPr/>
          </p:nvSpPr>
          <p:spPr bwMode="auto">
            <a:xfrm>
              <a:off x="5012646" y="2459756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9" name="îŝḻïďe"/>
            <p:cNvSpPr/>
            <p:nvPr/>
          </p:nvSpPr>
          <p:spPr>
            <a:xfrm>
              <a:off x="5806524" y="2542011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rmAutofit fontScale="90000"/>
            </a:bodyPr>
            <a:lstStyle/>
            <a:p>
              <a:r>
                <a:rPr lang="en-US" altLang="zh-CN" b="1" dirty="0"/>
                <a:t>2. </a:t>
              </a:r>
              <a:r>
                <a:rPr lang="zh-CN" altLang="en-US" b="1" dirty="0"/>
                <a:t>教学</a:t>
              </a:r>
              <a:r>
                <a:rPr lang="zh-CN" altLang="en-US" b="1" dirty="0">
                  <a:solidFill>
                    <a:srgbClr val="FF0000"/>
                  </a:solidFill>
                </a:rPr>
                <a:t>效果</a:t>
              </a:r>
              <a:r>
                <a:rPr lang="zh-CN" altLang="en-US" b="1" dirty="0"/>
                <a:t>质量信息（校内检测）</a:t>
              </a:r>
              <a:endParaRPr lang="zh-CN" altLang="en-US" b="1" dirty="0"/>
            </a:p>
          </p:txBody>
        </p:sp>
        <p:sp>
          <p:nvSpPr>
            <p:cNvPr id="61" name="ïş1íďé"/>
            <p:cNvSpPr/>
            <p:nvPr/>
          </p:nvSpPr>
          <p:spPr>
            <a:xfrm>
              <a:off x="5806524" y="3330827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rmAutofit fontScale="90000"/>
            </a:bodyPr>
            <a:lstStyle/>
            <a:p>
              <a:r>
                <a:rPr lang="en-US" altLang="zh-CN" b="1" dirty="0"/>
                <a:t>3.  </a:t>
              </a:r>
              <a:r>
                <a:rPr lang="zh-CN" altLang="en-US" b="1" dirty="0"/>
                <a:t>综合</a:t>
              </a:r>
              <a:r>
                <a:rPr lang="zh-CN" altLang="en-US" b="1" dirty="0">
                  <a:solidFill>
                    <a:srgbClr val="FF0000"/>
                  </a:solidFill>
                </a:rPr>
                <a:t>培养</a:t>
              </a:r>
              <a:r>
                <a:rPr lang="zh-CN" altLang="en-US" b="1" dirty="0"/>
                <a:t>质量信息</a:t>
              </a:r>
              <a:endParaRPr lang="zh-CN" altLang="en-US" b="1" dirty="0"/>
            </a:p>
          </p:txBody>
        </p:sp>
        <p:sp>
          <p:nvSpPr>
            <p:cNvPr id="66" name="ïš1ïḍè"/>
            <p:cNvSpPr/>
            <p:nvPr/>
          </p:nvSpPr>
          <p:spPr>
            <a:xfrm>
              <a:off x="821211" y="1372158"/>
              <a:ext cx="2713861" cy="2713857"/>
            </a:xfrm>
            <a:prstGeom prst="ellips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 anchorCtr="1">
              <a:normAutofit/>
            </a:bodyPr>
            <a:lstStyle/>
            <a:p>
              <a:pPr algn="ctr"/>
              <a:r>
                <a:rPr lang="zh-CN" altLang="en-US" b="1" dirty="0">
                  <a:solidFill>
                    <a:schemeClr val="tx1"/>
                  </a:solidFill>
                </a:rPr>
                <a:t>二、质量检测</a:t>
              </a:r>
              <a:endParaRPr lang="zh-CN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4" name="iṩḻîḋé"/>
            <p:cNvSpPr/>
            <p:nvPr/>
          </p:nvSpPr>
          <p:spPr>
            <a:xfrm>
              <a:off x="991148" y="1542095"/>
              <a:ext cx="2373987" cy="2373983"/>
            </a:xfrm>
            <a:prstGeom prst="donut">
              <a:avLst>
                <a:gd name="adj" fmla="val 17000"/>
              </a:avLst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5" name="iṣļíḋè"/>
            <p:cNvSpPr/>
            <p:nvPr/>
          </p:nvSpPr>
          <p:spPr>
            <a:xfrm>
              <a:off x="991148" y="1542095"/>
              <a:ext cx="2373987" cy="2373983"/>
            </a:xfrm>
            <a:prstGeom prst="blockArc">
              <a:avLst>
                <a:gd name="adj1" fmla="val 21117331"/>
                <a:gd name="adj2" fmla="val 9071983"/>
                <a:gd name="adj3" fmla="val 17000"/>
              </a:avLst>
            </a:prstGeom>
            <a:solidFill>
              <a:schemeClr val="bg1">
                <a:lumMod val="65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6" name="î$ļiďé"/>
            <p:cNvSpPr/>
            <p:nvPr/>
          </p:nvSpPr>
          <p:spPr>
            <a:xfrm>
              <a:off x="991148" y="1542095"/>
              <a:ext cx="2373987" cy="2373983"/>
            </a:xfrm>
            <a:prstGeom prst="blockArc">
              <a:avLst>
                <a:gd name="adj1" fmla="val 17895101"/>
                <a:gd name="adj2" fmla="val 2443215"/>
                <a:gd name="adj3" fmla="val 17000"/>
              </a:avLst>
            </a:prstGeom>
            <a:solidFill>
              <a:schemeClr val="bg1">
                <a:lumMod val="50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cxnSp>
          <p:nvCxnSpPr>
            <p:cNvPr id="68" name="直接连接符 67"/>
            <p:cNvCxnSpPr>
              <a:stCxn id="49" idx="2"/>
              <a:endCxn id="66" idx="6"/>
            </p:cNvCxnSpPr>
            <p:nvPr/>
          </p:nvCxnSpPr>
          <p:spPr>
            <a:xfrm flipH="1">
              <a:off x="3535072" y="2726677"/>
              <a:ext cx="1249234" cy="241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肘形连接符 15"/>
            <p:cNvCxnSpPr>
              <a:stCxn id="57" idx="2"/>
              <a:endCxn id="66" idx="0"/>
            </p:cNvCxnSpPr>
            <p:nvPr/>
          </p:nvCxnSpPr>
          <p:spPr>
            <a:xfrm rot="10800000" flipV="1">
              <a:off x="2178142" y="1206396"/>
              <a:ext cx="2606164" cy="165762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肘形连接符 16"/>
            <p:cNvCxnSpPr>
              <a:stCxn id="47" idx="2"/>
              <a:endCxn id="66" idx="4"/>
            </p:cNvCxnSpPr>
            <p:nvPr/>
          </p:nvCxnSpPr>
          <p:spPr>
            <a:xfrm rot="10800000">
              <a:off x="2178142" y="4086015"/>
              <a:ext cx="2606164" cy="1194"/>
            </a:xfrm>
            <a:prstGeom prst="bentConnector2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iṥ1îḍè"/>
            <p:cNvSpPr/>
            <p:nvPr/>
          </p:nvSpPr>
          <p:spPr bwMode="auto">
            <a:xfrm>
              <a:off x="5012646" y="906424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</a:p>
          </p:txBody>
        </p:sp>
        <p:sp>
          <p:nvSpPr>
            <p:cNvPr id="73" name="îṧlíďê"/>
            <p:cNvSpPr/>
            <p:nvPr/>
          </p:nvSpPr>
          <p:spPr bwMode="auto">
            <a:xfrm>
              <a:off x="5012646" y="3820288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</a:p>
          </p:txBody>
        </p:sp>
      </p:grpSp>
      <p:sp>
        <p:nvSpPr>
          <p:cNvPr id="4" name="î$ḻîḍe"/>
          <p:cNvSpPr/>
          <p:nvPr/>
        </p:nvSpPr>
        <p:spPr>
          <a:xfrm>
            <a:off x="415290" y="220980"/>
            <a:ext cx="5203190" cy="736600"/>
          </a:xfrm>
          <a:prstGeom prst="roundRect">
            <a:avLst/>
          </a:prstGeom>
          <a:solidFill>
            <a:srgbClr val="F6F8BF"/>
          </a:solidFill>
          <a:ln w="3175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r>
              <a:rPr lang="zh-CN" altLang="en-US" sz="3200" b="1" dirty="0">
                <a:solidFill>
                  <a:srgbClr val="0505D5"/>
                </a:solidFill>
              </a:rPr>
              <a:t>质量保障体系模块内涵</a:t>
            </a:r>
            <a:r>
              <a:rPr lang="zh-CN" altLang="en-US" sz="2400" b="1" dirty="0">
                <a:solidFill>
                  <a:srgbClr val="0505D5"/>
                </a:solidFill>
              </a:rPr>
              <a:t>（2）</a:t>
            </a:r>
            <a:endParaRPr lang="zh-CN" altLang="en-US" sz="3200" b="1" dirty="0">
              <a:solidFill>
                <a:srgbClr val="0505D5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组合 34"/>
          <p:cNvGrpSpPr/>
          <p:nvPr/>
        </p:nvGrpSpPr>
        <p:grpSpPr>
          <a:xfrm>
            <a:off x="1121990" y="1321594"/>
            <a:ext cx="9948020" cy="4214812"/>
            <a:chOff x="1487488" y="1321594"/>
            <a:chExt cx="9948020" cy="4214812"/>
          </a:xfrm>
        </p:grpSpPr>
        <p:sp>
          <p:nvSpPr>
            <p:cNvPr id="3" name="îṡľïḓè"/>
            <p:cNvSpPr/>
            <p:nvPr/>
          </p:nvSpPr>
          <p:spPr>
            <a:xfrm>
              <a:off x="1487488" y="2690447"/>
              <a:ext cx="3255962" cy="147710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4" name="ï$ļîḑé"/>
            <p:cNvSpPr/>
            <p:nvPr/>
          </p:nvSpPr>
          <p:spPr>
            <a:xfrm>
              <a:off x="4794250" y="2871788"/>
              <a:ext cx="825501" cy="111442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" name="íṧľïḋé"/>
            <p:cNvSpPr/>
            <p:nvPr/>
          </p:nvSpPr>
          <p:spPr>
            <a:xfrm>
              <a:off x="7105649" y="2871788"/>
              <a:ext cx="4329857" cy="1114424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6" name="ïṧlíďé"/>
            <p:cNvSpPr/>
            <p:nvPr/>
          </p:nvSpPr>
          <p:spPr>
            <a:xfrm>
              <a:off x="7105650" y="1321594"/>
              <a:ext cx="4329858" cy="1114424"/>
            </a:xfrm>
            <a:prstGeom prst="roundRect">
              <a:avLst/>
            </a:prstGeom>
            <a:solidFill>
              <a:schemeClr val="accent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" name="îŝļíďé"/>
            <p:cNvSpPr/>
            <p:nvPr/>
          </p:nvSpPr>
          <p:spPr>
            <a:xfrm>
              <a:off x="7105650" y="4421982"/>
              <a:ext cx="4329856" cy="1114424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cxnSp>
          <p:nvCxnSpPr>
            <p:cNvPr id="8" name="直接连接符 7"/>
            <p:cNvCxnSpPr/>
            <p:nvPr/>
          </p:nvCxnSpPr>
          <p:spPr>
            <a:xfrm flipH="1">
              <a:off x="5619751" y="1878806"/>
              <a:ext cx="1485899" cy="1001315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/>
          </p:nvCxnSpPr>
          <p:spPr>
            <a:xfrm flipH="1" flipV="1">
              <a:off x="5619751" y="3986212"/>
              <a:ext cx="1485899" cy="992982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>
              <a:endCxn id="4" idx="3"/>
            </p:cNvCxnSpPr>
            <p:nvPr/>
          </p:nvCxnSpPr>
          <p:spPr>
            <a:xfrm flipH="1">
              <a:off x="5619751" y="3429000"/>
              <a:ext cx="1485899" cy="1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ïśliḍe"/>
            <p:cNvSpPr/>
            <p:nvPr/>
          </p:nvSpPr>
          <p:spPr>
            <a:xfrm>
              <a:off x="7054850" y="1780379"/>
              <a:ext cx="196851" cy="196851"/>
            </a:xfrm>
            <a:prstGeom prst="ellipse">
              <a:avLst/>
            </a:prstGeom>
            <a:solidFill>
              <a:schemeClr val="accent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</a:p>
          </p:txBody>
        </p:sp>
        <p:sp>
          <p:nvSpPr>
            <p:cNvPr id="12" name="iS1iḑé"/>
            <p:cNvSpPr/>
            <p:nvPr/>
          </p:nvSpPr>
          <p:spPr>
            <a:xfrm>
              <a:off x="7054850" y="3332556"/>
              <a:ext cx="196851" cy="19685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dirty="0"/>
            </a:p>
          </p:txBody>
        </p:sp>
        <p:sp>
          <p:nvSpPr>
            <p:cNvPr id="13" name="íṧḻïḑe"/>
            <p:cNvSpPr/>
            <p:nvPr/>
          </p:nvSpPr>
          <p:spPr>
            <a:xfrm>
              <a:off x="7054850" y="4887119"/>
              <a:ext cx="196851" cy="19685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</a:p>
          </p:txBody>
        </p:sp>
        <p:sp>
          <p:nvSpPr>
            <p:cNvPr id="14" name="işḻíḑê"/>
            <p:cNvSpPr/>
            <p:nvPr/>
          </p:nvSpPr>
          <p:spPr>
            <a:xfrm>
              <a:off x="5120105" y="3060700"/>
              <a:ext cx="173790" cy="127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</a:p>
          </p:txBody>
        </p:sp>
        <p:sp>
          <p:nvSpPr>
            <p:cNvPr id="15" name="ïṡľïḋe"/>
            <p:cNvSpPr/>
            <p:nvPr/>
          </p:nvSpPr>
          <p:spPr>
            <a:xfrm>
              <a:off x="5120105" y="3670300"/>
              <a:ext cx="173790" cy="127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</a:p>
          </p:txBody>
        </p:sp>
        <p:cxnSp>
          <p:nvCxnSpPr>
            <p:cNvPr id="16" name="直接连接符 15"/>
            <p:cNvCxnSpPr/>
            <p:nvPr/>
          </p:nvCxnSpPr>
          <p:spPr>
            <a:xfrm>
              <a:off x="4943475" y="3429000"/>
              <a:ext cx="555625" cy="0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íslíḑè"/>
            <p:cNvSpPr/>
            <p:nvPr/>
          </p:nvSpPr>
          <p:spPr>
            <a:xfrm>
              <a:off x="1911662" y="2958725"/>
              <a:ext cx="2407615" cy="940553"/>
            </a:xfrm>
            <a:prstGeom prst="rect">
              <a:avLst/>
            </a:prstGeom>
          </p:spPr>
          <p:txBody>
            <a:bodyPr wrap="none" lIns="72000" tIns="0" rIns="72000" bIns="0" anchor="ctr">
              <a:normAutofit/>
            </a:bodyPr>
            <a:lstStyle/>
            <a:p>
              <a:pPr lvl="0" algn="ctr" defTabSz="913765">
                <a:defRPr/>
              </a:pPr>
              <a:r>
                <a:rPr lang="zh-CN" altLang="en-US" sz="2400" b="1" dirty="0">
                  <a:latin typeface="+mn-ea"/>
                </a:rPr>
                <a:t>三、质量反馈</a:t>
              </a:r>
              <a:endParaRPr lang="zh-CN" altLang="en-US" sz="2400" b="1" dirty="0">
                <a:latin typeface="+mn-ea"/>
              </a:endParaRPr>
            </a:p>
          </p:txBody>
        </p:sp>
        <p:sp>
          <p:nvSpPr>
            <p:cNvPr id="27" name="îṩḻiḋe"/>
            <p:cNvSpPr/>
            <p:nvPr/>
          </p:nvSpPr>
          <p:spPr>
            <a:xfrm>
              <a:off x="8190768" y="1541110"/>
              <a:ext cx="3013386" cy="675387"/>
            </a:xfrm>
            <a:prstGeom prst="rect">
              <a:avLst/>
            </a:prstGeom>
          </p:spPr>
          <p:txBody>
            <a:bodyPr wrap="none" lIns="72000" tIns="0" rIns="72000" bIns="0" anchor="ctr">
              <a:normAutofit/>
            </a:bodyPr>
            <a:lstStyle/>
            <a:p>
              <a:pPr lvl="0" defTabSz="913765">
                <a:defRPr/>
              </a:pPr>
              <a:r>
                <a:rPr lang="en-US" altLang="zh-CN" sz="2000" b="1" dirty="0">
                  <a:solidFill>
                    <a:schemeClr val="bg1"/>
                  </a:solidFill>
                </a:rPr>
                <a:t>1. </a:t>
              </a:r>
              <a:r>
                <a:rPr lang="zh-CN" altLang="en-US" sz="2000" b="1" dirty="0">
                  <a:solidFill>
                    <a:schemeClr val="bg1"/>
                  </a:solidFill>
                </a:rPr>
                <a:t>教学</a:t>
              </a:r>
              <a:r>
                <a:rPr lang="zh-CN" altLang="en-US" sz="2000" b="1" dirty="0">
                  <a:solidFill>
                    <a:srgbClr val="FFFF00"/>
                  </a:solidFill>
                </a:rPr>
                <a:t>过程</a:t>
              </a:r>
              <a:r>
                <a:rPr lang="zh-CN" altLang="en-US" sz="2000" b="1" dirty="0">
                  <a:solidFill>
                    <a:schemeClr val="bg1"/>
                  </a:solidFill>
                </a:rPr>
                <a:t>质量信息利用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îṡľídé"/>
            <p:cNvSpPr/>
            <p:nvPr/>
          </p:nvSpPr>
          <p:spPr bwMode="auto">
            <a:xfrm>
              <a:off x="7611924" y="3187971"/>
              <a:ext cx="424066" cy="423280"/>
            </a:xfrm>
            <a:custGeom>
              <a:avLst/>
              <a:gdLst>
                <a:gd name="T0" fmla="*/ 164 w 204"/>
                <a:gd name="T1" fmla="*/ 0 h 204"/>
                <a:gd name="T2" fmla="*/ 39 w 204"/>
                <a:gd name="T3" fmla="*/ 0 h 204"/>
                <a:gd name="T4" fmla="*/ 0 w 204"/>
                <a:gd name="T5" fmla="*/ 39 h 204"/>
                <a:gd name="T6" fmla="*/ 0 w 204"/>
                <a:gd name="T7" fmla="*/ 81 h 204"/>
                <a:gd name="T8" fmla="*/ 0 w 204"/>
                <a:gd name="T9" fmla="*/ 164 h 204"/>
                <a:gd name="T10" fmla="*/ 39 w 204"/>
                <a:gd name="T11" fmla="*/ 204 h 204"/>
                <a:gd name="T12" fmla="*/ 164 w 204"/>
                <a:gd name="T13" fmla="*/ 204 h 204"/>
                <a:gd name="T14" fmla="*/ 204 w 204"/>
                <a:gd name="T15" fmla="*/ 164 h 204"/>
                <a:gd name="T16" fmla="*/ 204 w 204"/>
                <a:gd name="T17" fmla="*/ 81 h 204"/>
                <a:gd name="T18" fmla="*/ 204 w 204"/>
                <a:gd name="T19" fmla="*/ 39 h 204"/>
                <a:gd name="T20" fmla="*/ 164 w 204"/>
                <a:gd name="T21" fmla="*/ 0 h 204"/>
                <a:gd name="T22" fmla="*/ 176 w 204"/>
                <a:gd name="T23" fmla="*/ 23 h 204"/>
                <a:gd name="T24" fmla="*/ 180 w 204"/>
                <a:gd name="T25" fmla="*/ 23 h 204"/>
                <a:gd name="T26" fmla="*/ 180 w 204"/>
                <a:gd name="T27" fmla="*/ 28 h 204"/>
                <a:gd name="T28" fmla="*/ 180 w 204"/>
                <a:gd name="T29" fmla="*/ 58 h 204"/>
                <a:gd name="T30" fmla="*/ 146 w 204"/>
                <a:gd name="T31" fmla="*/ 58 h 204"/>
                <a:gd name="T32" fmla="*/ 146 w 204"/>
                <a:gd name="T33" fmla="*/ 24 h 204"/>
                <a:gd name="T34" fmla="*/ 176 w 204"/>
                <a:gd name="T35" fmla="*/ 23 h 204"/>
                <a:gd name="T36" fmla="*/ 73 w 204"/>
                <a:gd name="T37" fmla="*/ 81 h 204"/>
                <a:gd name="T38" fmla="*/ 102 w 204"/>
                <a:gd name="T39" fmla="*/ 66 h 204"/>
                <a:gd name="T40" fmla="*/ 131 w 204"/>
                <a:gd name="T41" fmla="*/ 81 h 204"/>
                <a:gd name="T42" fmla="*/ 138 w 204"/>
                <a:gd name="T43" fmla="*/ 102 h 204"/>
                <a:gd name="T44" fmla="*/ 102 w 204"/>
                <a:gd name="T45" fmla="*/ 138 h 204"/>
                <a:gd name="T46" fmla="*/ 66 w 204"/>
                <a:gd name="T47" fmla="*/ 102 h 204"/>
                <a:gd name="T48" fmla="*/ 73 w 204"/>
                <a:gd name="T49" fmla="*/ 81 h 204"/>
                <a:gd name="T50" fmla="*/ 184 w 204"/>
                <a:gd name="T51" fmla="*/ 164 h 204"/>
                <a:gd name="T52" fmla="*/ 164 w 204"/>
                <a:gd name="T53" fmla="*/ 184 h 204"/>
                <a:gd name="T54" fmla="*/ 39 w 204"/>
                <a:gd name="T55" fmla="*/ 184 h 204"/>
                <a:gd name="T56" fmla="*/ 20 w 204"/>
                <a:gd name="T57" fmla="*/ 164 h 204"/>
                <a:gd name="T58" fmla="*/ 20 w 204"/>
                <a:gd name="T59" fmla="*/ 81 h 204"/>
                <a:gd name="T60" fmla="*/ 50 w 204"/>
                <a:gd name="T61" fmla="*/ 81 h 204"/>
                <a:gd name="T62" fmla="*/ 46 w 204"/>
                <a:gd name="T63" fmla="*/ 102 h 204"/>
                <a:gd name="T64" fmla="*/ 102 w 204"/>
                <a:gd name="T65" fmla="*/ 158 h 204"/>
                <a:gd name="T66" fmla="*/ 157 w 204"/>
                <a:gd name="T67" fmla="*/ 102 h 204"/>
                <a:gd name="T68" fmla="*/ 153 w 204"/>
                <a:gd name="T69" fmla="*/ 81 h 204"/>
                <a:gd name="T70" fmla="*/ 184 w 204"/>
                <a:gd name="T71" fmla="*/ 81 h 204"/>
                <a:gd name="T72" fmla="*/ 184 w 204"/>
                <a:gd name="T73" fmla="*/ 16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04" h="204">
                  <a:moveTo>
                    <a:pt x="164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17" y="0"/>
                    <a:pt x="0" y="18"/>
                    <a:pt x="0" y="39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86"/>
                    <a:pt x="17" y="204"/>
                    <a:pt x="39" y="204"/>
                  </a:cubicBezTo>
                  <a:cubicBezTo>
                    <a:pt x="164" y="204"/>
                    <a:pt x="164" y="204"/>
                    <a:pt x="164" y="204"/>
                  </a:cubicBezTo>
                  <a:cubicBezTo>
                    <a:pt x="186" y="204"/>
                    <a:pt x="204" y="186"/>
                    <a:pt x="204" y="164"/>
                  </a:cubicBezTo>
                  <a:cubicBezTo>
                    <a:pt x="204" y="81"/>
                    <a:pt x="204" y="81"/>
                    <a:pt x="204" y="81"/>
                  </a:cubicBezTo>
                  <a:cubicBezTo>
                    <a:pt x="204" y="39"/>
                    <a:pt x="204" y="39"/>
                    <a:pt x="204" y="39"/>
                  </a:cubicBezTo>
                  <a:cubicBezTo>
                    <a:pt x="204" y="18"/>
                    <a:pt x="186" y="0"/>
                    <a:pt x="164" y="0"/>
                  </a:cubicBezTo>
                  <a:close/>
                  <a:moveTo>
                    <a:pt x="176" y="23"/>
                  </a:moveTo>
                  <a:cubicBezTo>
                    <a:pt x="180" y="23"/>
                    <a:pt x="180" y="23"/>
                    <a:pt x="180" y="23"/>
                  </a:cubicBezTo>
                  <a:cubicBezTo>
                    <a:pt x="180" y="28"/>
                    <a:pt x="180" y="28"/>
                    <a:pt x="180" y="28"/>
                  </a:cubicBezTo>
                  <a:cubicBezTo>
                    <a:pt x="180" y="58"/>
                    <a:pt x="180" y="58"/>
                    <a:pt x="180" y="58"/>
                  </a:cubicBezTo>
                  <a:cubicBezTo>
                    <a:pt x="146" y="58"/>
                    <a:pt x="146" y="58"/>
                    <a:pt x="146" y="58"/>
                  </a:cubicBezTo>
                  <a:cubicBezTo>
                    <a:pt x="146" y="24"/>
                    <a:pt x="146" y="24"/>
                    <a:pt x="146" y="24"/>
                  </a:cubicBezTo>
                  <a:lnTo>
                    <a:pt x="176" y="23"/>
                  </a:lnTo>
                  <a:close/>
                  <a:moveTo>
                    <a:pt x="73" y="81"/>
                  </a:moveTo>
                  <a:cubicBezTo>
                    <a:pt x="79" y="72"/>
                    <a:pt x="90" y="66"/>
                    <a:pt x="102" y="66"/>
                  </a:cubicBezTo>
                  <a:cubicBezTo>
                    <a:pt x="114" y="66"/>
                    <a:pt x="124" y="72"/>
                    <a:pt x="131" y="81"/>
                  </a:cubicBezTo>
                  <a:cubicBezTo>
                    <a:pt x="135" y="87"/>
                    <a:pt x="138" y="94"/>
                    <a:pt x="138" y="102"/>
                  </a:cubicBezTo>
                  <a:cubicBezTo>
                    <a:pt x="138" y="122"/>
                    <a:pt x="121" y="138"/>
                    <a:pt x="102" y="138"/>
                  </a:cubicBezTo>
                  <a:cubicBezTo>
                    <a:pt x="82" y="138"/>
                    <a:pt x="66" y="122"/>
                    <a:pt x="66" y="102"/>
                  </a:cubicBezTo>
                  <a:cubicBezTo>
                    <a:pt x="66" y="94"/>
                    <a:pt x="68" y="87"/>
                    <a:pt x="73" y="81"/>
                  </a:cubicBezTo>
                  <a:close/>
                  <a:moveTo>
                    <a:pt x="184" y="164"/>
                  </a:moveTo>
                  <a:cubicBezTo>
                    <a:pt x="184" y="175"/>
                    <a:pt x="175" y="184"/>
                    <a:pt x="164" y="184"/>
                  </a:cubicBezTo>
                  <a:cubicBezTo>
                    <a:pt x="39" y="184"/>
                    <a:pt x="39" y="184"/>
                    <a:pt x="39" y="184"/>
                  </a:cubicBezTo>
                  <a:cubicBezTo>
                    <a:pt x="28" y="184"/>
                    <a:pt x="20" y="175"/>
                    <a:pt x="20" y="164"/>
                  </a:cubicBezTo>
                  <a:cubicBezTo>
                    <a:pt x="20" y="81"/>
                    <a:pt x="20" y="81"/>
                    <a:pt x="20" y="81"/>
                  </a:cubicBezTo>
                  <a:cubicBezTo>
                    <a:pt x="50" y="81"/>
                    <a:pt x="50" y="81"/>
                    <a:pt x="50" y="81"/>
                  </a:cubicBezTo>
                  <a:cubicBezTo>
                    <a:pt x="47" y="87"/>
                    <a:pt x="46" y="95"/>
                    <a:pt x="46" y="102"/>
                  </a:cubicBezTo>
                  <a:cubicBezTo>
                    <a:pt x="46" y="133"/>
                    <a:pt x="71" y="158"/>
                    <a:pt x="102" y="158"/>
                  </a:cubicBezTo>
                  <a:cubicBezTo>
                    <a:pt x="132" y="158"/>
                    <a:pt x="157" y="133"/>
                    <a:pt x="157" y="102"/>
                  </a:cubicBezTo>
                  <a:cubicBezTo>
                    <a:pt x="157" y="95"/>
                    <a:pt x="156" y="87"/>
                    <a:pt x="153" y="81"/>
                  </a:cubicBezTo>
                  <a:cubicBezTo>
                    <a:pt x="184" y="81"/>
                    <a:pt x="184" y="81"/>
                    <a:pt x="184" y="81"/>
                  </a:cubicBezTo>
                  <a:lnTo>
                    <a:pt x="184" y="16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</a:p>
          </p:txBody>
        </p:sp>
        <p:sp>
          <p:nvSpPr>
            <p:cNvPr id="22" name="ïṡlíḋè"/>
            <p:cNvSpPr/>
            <p:nvPr/>
          </p:nvSpPr>
          <p:spPr bwMode="auto">
            <a:xfrm>
              <a:off x="7607858" y="1650621"/>
              <a:ext cx="428132" cy="428132"/>
            </a:xfrm>
            <a:custGeom>
              <a:avLst/>
              <a:gdLst>
                <a:gd name="connsiteX0" fmla="*/ 71839 w 334963"/>
                <a:gd name="connsiteY0" fmla="*/ 306388 h 334963"/>
                <a:gd name="connsiteX1" fmla="*/ 263123 w 334963"/>
                <a:gd name="connsiteY1" fmla="*/ 306388 h 334963"/>
                <a:gd name="connsiteX2" fmla="*/ 276225 w 334963"/>
                <a:gd name="connsiteY2" fmla="*/ 321356 h 334963"/>
                <a:gd name="connsiteX3" fmla="*/ 263123 w 334963"/>
                <a:gd name="connsiteY3" fmla="*/ 334963 h 334963"/>
                <a:gd name="connsiteX4" fmla="*/ 71839 w 334963"/>
                <a:gd name="connsiteY4" fmla="*/ 334963 h 334963"/>
                <a:gd name="connsiteX5" fmla="*/ 58737 w 334963"/>
                <a:gd name="connsiteY5" fmla="*/ 321356 h 334963"/>
                <a:gd name="connsiteX6" fmla="*/ 71839 w 334963"/>
                <a:gd name="connsiteY6" fmla="*/ 306388 h 334963"/>
                <a:gd name="connsiteX7" fmla="*/ 85725 w 334963"/>
                <a:gd name="connsiteY7" fmla="*/ 153988 h 334963"/>
                <a:gd name="connsiteX8" fmla="*/ 85725 w 334963"/>
                <a:gd name="connsiteY8" fmla="*/ 252413 h 334963"/>
                <a:gd name="connsiteX9" fmla="*/ 249238 w 334963"/>
                <a:gd name="connsiteY9" fmla="*/ 252413 h 334963"/>
                <a:gd name="connsiteX10" fmla="*/ 249238 w 334963"/>
                <a:gd name="connsiteY10" fmla="*/ 153988 h 334963"/>
                <a:gd name="connsiteX11" fmla="*/ 166687 w 334963"/>
                <a:gd name="connsiteY11" fmla="*/ 28575 h 334963"/>
                <a:gd name="connsiteX12" fmla="*/ 77068 w 334963"/>
                <a:gd name="connsiteY12" fmla="*/ 90238 h 334963"/>
                <a:gd name="connsiteX13" fmla="*/ 66525 w 334963"/>
                <a:gd name="connsiteY13" fmla="*/ 100734 h 334963"/>
                <a:gd name="connsiteX14" fmla="*/ 26987 w 334963"/>
                <a:gd name="connsiteY14" fmla="*/ 145341 h 334963"/>
                <a:gd name="connsiteX15" fmla="*/ 57299 w 334963"/>
                <a:gd name="connsiteY15" fmla="*/ 187325 h 334963"/>
                <a:gd name="connsiteX16" fmla="*/ 57299 w 334963"/>
                <a:gd name="connsiteY16" fmla="*/ 140093 h 334963"/>
                <a:gd name="connsiteX17" fmla="*/ 70479 w 334963"/>
                <a:gd name="connsiteY17" fmla="*/ 125662 h 334963"/>
                <a:gd name="connsiteX18" fmla="*/ 262896 w 334963"/>
                <a:gd name="connsiteY18" fmla="*/ 125662 h 334963"/>
                <a:gd name="connsiteX19" fmla="*/ 276075 w 334963"/>
                <a:gd name="connsiteY19" fmla="*/ 140093 h 334963"/>
                <a:gd name="connsiteX20" fmla="*/ 276075 w 334963"/>
                <a:gd name="connsiteY20" fmla="*/ 187325 h 334963"/>
                <a:gd name="connsiteX21" fmla="*/ 306387 w 334963"/>
                <a:gd name="connsiteY21" fmla="*/ 145341 h 334963"/>
                <a:gd name="connsiteX22" fmla="*/ 266849 w 334963"/>
                <a:gd name="connsiteY22" fmla="*/ 100734 h 334963"/>
                <a:gd name="connsiteX23" fmla="*/ 256306 w 334963"/>
                <a:gd name="connsiteY23" fmla="*/ 90238 h 334963"/>
                <a:gd name="connsiteX24" fmla="*/ 166687 w 334963"/>
                <a:gd name="connsiteY24" fmla="*/ 28575 h 334963"/>
                <a:gd name="connsiteX25" fmla="*/ 167482 w 334963"/>
                <a:gd name="connsiteY25" fmla="*/ 0 h 334963"/>
                <a:gd name="connsiteX26" fmla="*/ 280894 w 334963"/>
                <a:gd name="connsiteY26" fmla="*/ 75122 h 334963"/>
                <a:gd name="connsiteX27" fmla="*/ 334963 w 334963"/>
                <a:gd name="connsiteY27" fmla="*/ 144972 h 334963"/>
                <a:gd name="connsiteX28" fmla="*/ 276938 w 334963"/>
                <a:gd name="connsiteY28" fmla="*/ 216139 h 334963"/>
                <a:gd name="connsiteX29" fmla="*/ 276938 w 334963"/>
                <a:gd name="connsiteY29" fmla="*/ 266221 h 334963"/>
                <a:gd name="connsiteX30" fmla="*/ 263750 w 334963"/>
                <a:gd name="connsiteY30" fmla="*/ 279400 h 334963"/>
                <a:gd name="connsiteX31" fmla="*/ 71213 w 334963"/>
                <a:gd name="connsiteY31" fmla="*/ 279400 h 334963"/>
                <a:gd name="connsiteX32" fmla="*/ 58025 w 334963"/>
                <a:gd name="connsiteY32" fmla="*/ 266221 h 334963"/>
                <a:gd name="connsiteX33" fmla="*/ 58025 w 334963"/>
                <a:gd name="connsiteY33" fmla="*/ 216139 h 334963"/>
                <a:gd name="connsiteX34" fmla="*/ 0 w 334963"/>
                <a:gd name="connsiteY34" fmla="*/ 144972 h 334963"/>
                <a:gd name="connsiteX35" fmla="*/ 54069 w 334963"/>
                <a:gd name="connsiteY35" fmla="*/ 75122 h 334963"/>
                <a:gd name="connsiteX36" fmla="*/ 167482 w 334963"/>
                <a:gd name="connsiteY36" fmla="*/ 0 h 334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34963" h="334963">
                  <a:moveTo>
                    <a:pt x="71839" y="306388"/>
                  </a:moveTo>
                  <a:cubicBezTo>
                    <a:pt x="71839" y="306388"/>
                    <a:pt x="71839" y="306388"/>
                    <a:pt x="263123" y="306388"/>
                  </a:cubicBezTo>
                  <a:cubicBezTo>
                    <a:pt x="270984" y="306388"/>
                    <a:pt x="276225" y="313192"/>
                    <a:pt x="276225" y="321356"/>
                  </a:cubicBezTo>
                  <a:cubicBezTo>
                    <a:pt x="276225" y="329520"/>
                    <a:pt x="270984" y="334963"/>
                    <a:pt x="263123" y="334963"/>
                  </a:cubicBezTo>
                  <a:cubicBezTo>
                    <a:pt x="263123" y="334963"/>
                    <a:pt x="263123" y="334963"/>
                    <a:pt x="71839" y="334963"/>
                  </a:cubicBezTo>
                  <a:cubicBezTo>
                    <a:pt x="63978" y="334963"/>
                    <a:pt x="58737" y="329520"/>
                    <a:pt x="58737" y="321356"/>
                  </a:cubicBezTo>
                  <a:cubicBezTo>
                    <a:pt x="58737" y="313192"/>
                    <a:pt x="63978" y="306388"/>
                    <a:pt x="71839" y="306388"/>
                  </a:cubicBezTo>
                  <a:close/>
                  <a:moveTo>
                    <a:pt x="85725" y="153988"/>
                  </a:moveTo>
                  <a:lnTo>
                    <a:pt x="85725" y="252413"/>
                  </a:lnTo>
                  <a:lnTo>
                    <a:pt x="249238" y="252413"/>
                  </a:lnTo>
                  <a:lnTo>
                    <a:pt x="249238" y="153988"/>
                  </a:lnTo>
                  <a:close/>
                  <a:moveTo>
                    <a:pt x="166687" y="28575"/>
                  </a:moveTo>
                  <a:cubicBezTo>
                    <a:pt x="124513" y="28575"/>
                    <a:pt x="86294" y="54815"/>
                    <a:pt x="77068" y="90238"/>
                  </a:cubicBezTo>
                  <a:cubicBezTo>
                    <a:pt x="75750" y="95486"/>
                    <a:pt x="71796" y="99422"/>
                    <a:pt x="66525" y="100734"/>
                  </a:cubicBezTo>
                  <a:cubicBezTo>
                    <a:pt x="42802" y="105982"/>
                    <a:pt x="26987" y="124350"/>
                    <a:pt x="26987" y="145341"/>
                  </a:cubicBezTo>
                  <a:cubicBezTo>
                    <a:pt x="26987" y="163709"/>
                    <a:pt x="38848" y="179453"/>
                    <a:pt x="57299" y="187325"/>
                  </a:cubicBezTo>
                  <a:cubicBezTo>
                    <a:pt x="57299" y="187325"/>
                    <a:pt x="57299" y="187325"/>
                    <a:pt x="57299" y="140093"/>
                  </a:cubicBezTo>
                  <a:cubicBezTo>
                    <a:pt x="57299" y="132222"/>
                    <a:pt x="62571" y="125662"/>
                    <a:pt x="70479" y="125662"/>
                  </a:cubicBezTo>
                  <a:cubicBezTo>
                    <a:pt x="70479" y="125662"/>
                    <a:pt x="70479" y="125662"/>
                    <a:pt x="262896" y="125662"/>
                  </a:cubicBezTo>
                  <a:cubicBezTo>
                    <a:pt x="270803" y="125662"/>
                    <a:pt x="276075" y="132222"/>
                    <a:pt x="276075" y="140093"/>
                  </a:cubicBezTo>
                  <a:cubicBezTo>
                    <a:pt x="276075" y="140093"/>
                    <a:pt x="276075" y="140093"/>
                    <a:pt x="276075" y="187325"/>
                  </a:cubicBezTo>
                  <a:cubicBezTo>
                    <a:pt x="294526" y="179453"/>
                    <a:pt x="306387" y="163709"/>
                    <a:pt x="306387" y="145341"/>
                  </a:cubicBezTo>
                  <a:cubicBezTo>
                    <a:pt x="306387" y="124350"/>
                    <a:pt x="290572" y="105982"/>
                    <a:pt x="266849" y="100734"/>
                  </a:cubicBezTo>
                  <a:cubicBezTo>
                    <a:pt x="261578" y="99422"/>
                    <a:pt x="257624" y="95486"/>
                    <a:pt x="256306" y="90238"/>
                  </a:cubicBezTo>
                  <a:cubicBezTo>
                    <a:pt x="247080" y="54815"/>
                    <a:pt x="208861" y="28575"/>
                    <a:pt x="166687" y="28575"/>
                  </a:cubicBezTo>
                  <a:close/>
                  <a:moveTo>
                    <a:pt x="167482" y="0"/>
                  </a:moveTo>
                  <a:cubicBezTo>
                    <a:pt x="220232" y="0"/>
                    <a:pt x="266388" y="30312"/>
                    <a:pt x="280894" y="75122"/>
                  </a:cubicBezTo>
                  <a:cubicBezTo>
                    <a:pt x="313863" y="85665"/>
                    <a:pt x="334963" y="113341"/>
                    <a:pt x="334963" y="144972"/>
                  </a:cubicBezTo>
                  <a:cubicBezTo>
                    <a:pt x="334963" y="177920"/>
                    <a:pt x="311225" y="206914"/>
                    <a:pt x="276938" y="216139"/>
                  </a:cubicBezTo>
                  <a:cubicBezTo>
                    <a:pt x="276938" y="216139"/>
                    <a:pt x="276938" y="216139"/>
                    <a:pt x="276938" y="266221"/>
                  </a:cubicBezTo>
                  <a:cubicBezTo>
                    <a:pt x="276938" y="274128"/>
                    <a:pt x="271663" y="279400"/>
                    <a:pt x="263750" y="279400"/>
                  </a:cubicBezTo>
                  <a:cubicBezTo>
                    <a:pt x="263750" y="279400"/>
                    <a:pt x="263750" y="279400"/>
                    <a:pt x="71213" y="279400"/>
                  </a:cubicBezTo>
                  <a:cubicBezTo>
                    <a:pt x="63300" y="279400"/>
                    <a:pt x="58025" y="274128"/>
                    <a:pt x="58025" y="266221"/>
                  </a:cubicBezTo>
                  <a:cubicBezTo>
                    <a:pt x="58025" y="266221"/>
                    <a:pt x="58025" y="266221"/>
                    <a:pt x="58025" y="216139"/>
                  </a:cubicBezTo>
                  <a:cubicBezTo>
                    <a:pt x="22419" y="206914"/>
                    <a:pt x="0" y="177920"/>
                    <a:pt x="0" y="144972"/>
                  </a:cubicBezTo>
                  <a:cubicBezTo>
                    <a:pt x="0" y="113341"/>
                    <a:pt x="21100" y="85665"/>
                    <a:pt x="54069" y="75122"/>
                  </a:cubicBezTo>
                  <a:cubicBezTo>
                    <a:pt x="68575" y="30312"/>
                    <a:pt x="114731" y="0"/>
                    <a:pt x="16748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</a:p>
          </p:txBody>
        </p:sp>
        <p:sp>
          <p:nvSpPr>
            <p:cNvPr id="23" name="îsḷiḑe"/>
            <p:cNvSpPr/>
            <p:nvPr/>
          </p:nvSpPr>
          <p:spPr bwMode="auto">
            <a:xfrm>
              <a:off x="7597141" y="4702571"/>
              <a:ext cx="456434" cy="454290"/>
            </a:xfrm>
            <a:custGeom>
              <a:avLst/>
              <a:gdLst>
                <a:gd name="connsiteX0" fmla="*/ 239712 w 338138"/>
                <a:gd name="connsiteY0" fmla="*/ 261938 h 336550"/>
                <a:gd name="connsiteX1" fmla="*/ 179387 w 338138"/>
                <a:gd name="connsiteY1" fmla="*/ 269796 h 336550"/>
                <a:gd name="connsiteX2" fmla="*/ 179387 w 338138"/>
                <a:gd name="connsiteY2" fmla="*/ 314326 h 336550"/>
                <a:gd name="connsiteX3" fmla="*/ 239712 w 338138"/>
                <a:gd name="connsiteY3" fmla="*/ 261938 h 336550"/>
                <a:gd name="connsiteX4" fmla="*/ 100012 w 338138"/>
                <a:gd name="connsiteY4" fmla="*/ 261938 h 336550"/>
                <a:gd name="connsiteX5" fmla="*/ 158750 w 338138"/>
                <a:gd name="connsiteY5" fmla="*/ 314326 h 336550"/>
                <a:gd name="connsiteX6" fmla="*/ 158750 w 338138"/>
                <a:gd name="connsiteY6" fmla="*/ 269796 h 336550"/>
                <a:gd name="connsiteX7" fmla="*/ 100012 w 338138"/>
                <a:gd name="connsiteY7" fmla="*/ 261938 h 336550"/>
                <a:gd name="connsiteX8" fmla="*/ 301625 w 338138"/>
                <a:gd name="connsiteY8" fmla="*/ 231775 h 336550"/>
                <a:gd name="connsiteX9" fmla="*/ 264741 w 338138"/>
                <a:gd name="connsiteY9" fmla="*/ 252603 h 336550"/>
                <a:gd name="connsiteX10" fmla="*/ 239712 w 338138"/>
                <a:gd name="connsiteY10" fmla="*/ 296863 h 336550"/>
                <a:gd name="connsiteX11" fmla="*/ 301625 w 338138"/>
                <a:gd name="connsiteY11" fmla="*/ 231775 h 336550"/>
                <a:gd name="connsiteX12" fmla="*/ 36512 w 338138"/>
                <a:gd name="connsiteY12" fmla="*/ 231775 h 336550"/>
                <a:gd name="connsiteX13" fmla="*/ 98425 w 338138"/>
                <a:gd name="connsiteY13" fmla="*/ 296863 h 336550"/>
                <a:gd name="connsiteX14" fmla="*/ 73396 w 338138"/>
                <a:gd name="connsiteY14" fmla="*/ 252603 h 336550"/>
                <a:gd name="connsiteX15" fmla="*/ 36512 w 338138"/>
                <a:gd name="connsiteY15" fmla="*/ 231775 h 336550"/>
                <a:gd name="connsiteX16" fmla="*/ 279747 w 338138"/>
                <a:gd name="connsiteY16" fmla="*/ 179388 h 336550"/>
                <a:gd name="connsiteX17" fmla="*/ 273050 w 338138"/>
                <a:gd name="connsiteY17" fmla="*/ 225426 h 336550"/>
                <a:gd name="connsiteX18" fmla="*/ 315913 w 338138"/>
                <a:gd name="connsiteY18" fmla="*/ 179388 h 336550"/>
                <a:gd name="connsiteX19" fmla="*/ 279747 w 338138"/>
                <a:gd name="connsiteY19" fmla="*/ 179388 h 336550"/>
                <a:gd name="connsiteX20" fmla="*/ 179387 w 338138"/>
                <a:gd name="connsiteY20" fmla="*/ 179388 h 336550"/>
                <a:gd name="connsiteX21" fmla="*/ 179387 w 338138"/>
                <a:gd name="connsiteY21" fmla="*/ 249238 h 336550"/>
                <a:gd name="connsiteX22" fmla="*/ 249501 w 338138"/>
                <a:gd name="connsiteY22" fmla="*/ 236059 h 336550"/>
                <a:gd name="connsiteX23" fmla="*/ 258762 w 338138"/>
                <a:gd name="connsiteY23" fmla="*/ 179388 h 336550"/>
                <a:gd name="connsiteX24" fmla="*/ 179387 w 338138"/>
                <a:gd name="connsiteY24" fmla="*/ 179388 h 336550"/>
                <a:gd name="connsiteX25" fmla="*/ 273050 w 338138"/>
                <a:gd name="connsiteY25" fmla="*/ 111125 h 336550"/>
                <a:gd name="connsiteX26" fmla="*/ 279747 w 338138"/>
                <a:gd name="connsiteY26" fmla="*/ 157163 h 336550"/>
                <a:gd name="connsiteX27" fmla="*/ 315913 w 338138"/>
                <a:gd name="connsiteY27" fmla="*/ 157163 h 336550"/>
                <a:gd name="connsiteX28" fmla="*/ 273050 w 338138"/>
                <a:gd name="connsiteY28" fmla="*/ 111125 h 336550"/>
                <a:gd name="connsiteX29" fmla="*/ 179387 w 338138"/>
                <a:gd name="connsiteY29" fmla="*/ 87313 h 336550"/>
                <a:gd name="connsiteX30" fmla="*/ 179387 w 338138"/>
                <a:gd name="connsiteY30" fmla="*/ 157163 h 336550"/>
                <a:gd name="connsiteX31" fmla="*/ 258762 w 338138"/>
                <a:gd name="connsiteY31" fmla="*/ 157163 h 336550"/>
                <a:gd name="connsiteX32" fmla="*/ 249501 w 338138"/>
                <a:gd name="connsiteY32" fmla="*/ 100492 h 336550"/>
                <a:gd name="connsiteX33" fmla="*/ 179387 w 338138"/>
                <a:gd name="connsiteY33" fmla="*/ 87313 h 336550"/>
                <a:gd name="connsiteX34" fmla="*/ 239712 w 338138"/>
                <a:gd name="connsiteY34" fmla="*/ 39688 h 336550"/>
                <a:gd name="connsiteX35" fmla="*/ 264741 w 338138"/>
                <a:gd name="connsiteY35" fmla="*/ 83948 h 336550"/>
                <a:gd name="connsiteX36" fmla="*/ 301625 w 338138"/>
                <a:gd name="connsiteY36" fmla="*/ 104776 h 336550"/>
                <a:gd name="connsiteX37" fmla="*/ 239712 w 338138"/>
                <a:gd name="connsiteY37" fmla="*/ 39688 h 336550"/>
                <a:gd name="connsiteX38" fmla="*/ 89694 w 338138"/>
                <a:gd name="connsiteY38" fmla="*/ 31750 h 336550"/>
                <a:gd name="connsiteX39" fmla="*/ 61912 w 338138"/>
                <a:gd name="connsiteY39" fmla="*/ 59532 h 336550"/>
                <a:gd name="connsiteX40" fmla="*/ 89694 w 338138"/>
                <a:gd name="connsiteY40" fmla="*/ 87314 h 336550"/>
                <a:gd name="connsiteX41" fmla="*/ 117476 w 338138"/>
                <a:gd name="connsiteY41" fmla="*/ 59532 h 336550"/>
                <a:gd name="connsiteX42" fmla="*/ 89694 w 338138"/>
                <a:gd name="connsiteY42" fmla="*/ 31750 h 336550"/>
                <a:gd name="connsiteX43" fmla="*/ 179387 w 338138"/>
                <a:gd name="connsiteY43" fmla="*/ 22225 h 336550"/>
                <a:gd name="connsiteX44" fmla="*/ 179387 w 338138"/>
                <a:gd name="connsiteY44" fmla="*/ 66755 h 336550"/>
                <a:gd name="connsiteX45" fmla="*/ 239712 w 338138"/>
                <a:gd name="connsiteY45" fmla="*/ 74613 h 336550"/>
                <a:gd name="connsiteX46" fmla="*/ 179387 w 338138"/>
                <a:gd name="connsiteY46" fmla="*/ 22225 h 336550"/>
                <a:gd name="connsiteX47" fmla="*/ 169069 w 338138"/>
                <a:gd name="connsiteY47" fmla="*/ 0 h 336550"/>
                <a:gd name="connsiteX48" fmla="*/ 338138 w 338138"/>
                <a:gd name="connsiteY48" fmla="*/ 157758 h 336550"/>
                <a:gd name="connsiteX49" fmla="*/ 338138 w 338138"/>
                <a:gd name="connsiteY49" fmla="*/ 178792 h 336550"/>
                <a:gd name="connsiteX50" fmla="*/ 169069 w 338138"/>
                <a:gd name="connsiteY50" fmla="*/ 336550 h 336550"/>
                <a:gd name="connsiteX51" fmla="*/ 0 w 338138"/>
                <a:gd name="connsiteY51" fmla="*/ 178792 h 336550"/>
                <a:gd name="connsiteX52" fmla="*/ 0 w 338138"/>
                <a:gd name="connsiteY52" fmla="*/ 157758 h 336550"/>
                <a:gd name="connsiteX53" fmla="*/ 21133 w 338138"/>
                <a:gd name="connsiteY53" fmla="*/ 86767 h 336550"/>
                <a:gd name="connsiteX54" fmla="*/ 38305 w 338138"/>
                <a:gd name="connsiteY54" fmla="*/ 131465 h 336550"/>
                <a:gd name="connsiteX55" fmla="*/ 22454 w 338138"/>
                <a:gd name="connsiteY55" fmla="*/ 157758 h 336550"/>
                <a:gd name="connsiteX56" fmla="*/ 47551 w 338138"/>
                <a:gd name="connsiteY56" fmla="*/ 157758 h 336550"/>
                <a:gd name="connsiteX57" fmla="*/ 55476 w 338138"/>
                <a:gd name="connsiteY57" fmla="*/ 178792 h 336550"/>
                <a:gd name="connsiteX58" fmla="*/ 22454 w 338138"/>
                <a:gd name="connsiteY58" fmla="*/ 178792 h 336550"/>
                <a:gd name="connsiteX59" fmla="*/ 64722 w 338138"/>
                <a:gd name="connsiteY59" fmla="*/ 224805 h 336550"/>
                <a:gd name="connsiteX60" fmla="*/ 58117 w 338138"/>
                <a:gd name="connsiteY60" fmla="*/ 187995 h 336550"/>
                <a:gd name="connsiteX61" fmla="*/ 73968 w 338138"/>
                <a:gd name="connsiteY61" fmla="*/ 228749 h 336550"/>
                <a:gd name="connsiteX62" fmla="*/ 84534 w 338138"/>
                <a:gd name="connsiteY62" fmla="*/ 257671 h 336550"/>
                <a:gd name="connsiteX63" fmla="*/ 93780 w 338138"/>
                <a:gd name="connsiteY63" fmla="*/ 237952 h 336550"/>
                <a:gd name="connsiteX64" fmla="*/ 158502 w 338138"/>
                <a:gd name="connsiteY64" fmla="*/ 248469 h 336550"/>
                <a:gd name="connsiteX65" fmla="*/ 158502 w 338138"/>
                <a:gd name="connsiteY65" fmla="*/ 178792 h 336550"/>
                <a:gd name="connsiteX66" fmla="*/ 118877 w 338138"/>
                <a:gd name="connsiteY66" fmla="*/ 178792 h 336550"/>
                <a:gd name="connsiteX67" fmla="*/ 128122 w 338138"/>
                <a:gd name="connsiteY67" fmla="*/ 157758 h 336550"/>
                <a:gd name="connsiteX68" fmla="*/ 158502 w 338138"/>
                <a:gd name="connsiteY68" fmla="*/ 157758 h 336550"/>
                <a:gd name="connsiteX69" fmla="*/ 158502 w 338138"/>
                <a:gd name="connsiteY69" fmla="*/ 88081 h 336550"/>
                <a:gd name="connsiteX70" fmla="*/ 157181 w 338138"/>
                <a:gd name="connsiteY70" fmla="*/ 88081 h 336550"/>
                <a:gd name="connsiteX71" fmla="*/ 158502 w 338138"/>
                <a:gd name="connsiteY71" fmla="*/ 85452 h 336550"/>
                <a:gd name="connsiteX72" fmla="*/ 162465 w 338138"/>
                <a:gd name="connsiteY72" fmla="*/ 59159 h 336550"/>
                <a:gd name="connsiteX73" fmla="*/ 158502 w 338138"/>
                <a:gd name="connsiteY73" fmla="*/ 35495 h 336550"/>
                <a:gd name="connsiteX74" fmla="*/ 158502 w 338138"/>
                <a:gd name="connsiteY74" fmla="*/ 22349 h 336550"/>
                <a:gd name="connsiteX75" fmla="*/ 153219 w 338138"/>
                <a:gd name="connsiteY75" fmla="*/ 23664 h 336550"/>
                <a:gd name="connsiteX76" fmla="*/ 136048 w 338138"/>
                <a:gd name="connsiteY76" fmla="*/ 3944 h 336550"/>
                <a:gd name="connsiteX77" fmla="*/ 169069 w 338138"/>
                <a:gd name="connsiteY77" fmla="*/ 0 h 336550"/>
                <a:gd name="connsiteX78" fmla="*/ 90348 w 338138"/>
                <a:gd name="connsiteY78" fmla="*/ 0 h 336550"/>
                <a:gd name="connsiteX79" fmla="*/ 149225 w 338138"/>
                <a:gd name="connsiteY79" fmla="*/ 59251 h 336550"/>
                <a:gd name="connsiteX80" fmla="*/ 145300 w 338138"/>
                <a:gd name="connsiteY80" fmla="*/ 80318 h 336550"/>
                <a:gd name="connsiteX81" fmla="*/ 86422 w 338138"/>
                <a:gd name="connsiteY81" fmla="*/ 223838 h 336550"/>
                <a:gd name="connsiteX82" fmla="*/ 34087 w 338138"/>
                <a:gd name="connsiteY82" fmla="*/ 79002 h 336550"/>
                <a:gd name="connsiteX83" fmla="*/ 30162 w 338138"/>
                <a:gd name="connsiteY83" fmla="*/ 59251 h 336550"/>
                <a:gd name="connsiteX84" fmla="*/ 90348 w 338138"/>
                <a:gd name="connsiteY84" fmla="*/ 0 h 336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338138" h="336550">
                  <a:moveTo>
                    <a:pt x="239712" y="261938"/>
                  </a:moveTo>
                  <a:cubicBezTo>
                    <a:pt x="220944" y="267177"/>
                    <a:pt x="200836" y="269796"/>
                    <a:pt x="179387" y="269796"/>
                  </a:cubicBezTo>
                  <a:cubicBezTo>
                    <a:pt x="179387" y="269796"/>
                    <a:pt x="179387" y="269796"/>
                    <a:pt x="179387" y="314326"/>
                  </a:cubicBezTo>
                  <a:cubicBezTo>
                    <a:pt x="203517" y="310397"/>
                    <a:pt x="224966" y="290752"/>
                    <a:pt x="239712" y="261938"/>
                  </a:cubicBezTo>
                  <a:close/>
                  <a:moveTo>
                    <a:pt x="100012" y="261938"/>
                  </a:moveTo>
                  <a:cubicBezTo>
                    <a:pt x="114370" y="290752"/>
                    <a:pt x="135255" y="310397"/>
                    <a:pt x="158750" y="314326"/>
                  </a:cubicBezTo>
                  <a:lnTo>
                    <a:pt x="158750" y="269796"/>
                  </a:lnTo>
                  <a:cubicBezTo>
                    <a:pt x="137865" y="269796"/>
                    <a:pt x="118286" y="267177"/>
                    <a:pt x="100012" y="261938"/>
                  </a:cubicBezTo>
                  <a:close/>
                  <a:moveTo>
                    <a:pt x="301625" y="231775"/>
                  </a:moveTo>
                  <a:cubicBezTo>
                    <a:pt x="291087" y="239586"/>
                    <a:pt x="279231" y="247396"/>
                    <a:pt x="264741" y="252603"/>
                  </a:cubicBezTo>
                  <a:cubicBezTo>
                    <a:pt x="258154" y="269526"/>
                    <a:pt x="250250" y="283846"/>
                    <a:pt x="239712" y="296863"/>
                  </a:cubicBezTo>
                  <a:cubicBezTo>
                    <a:pt x="267375" y="281242"/>
                    <a:pt x="288452" y="259112"/>
                    <a:pt x="301625" y="231775"/>
                  </a:cubicBezTo>
                  <a:close/>
                  <a:moveTo>
                    <a:pt x="36512" y="231775"/>
                  </a:moveTo>
                  <a:cubicBezTo>
                    <a:pt x="49685" y="259112"/>
                    <a:pt x="72079" y="281242"/>
                    <a:pt x="98425" y="296863"/>
                  </a:cubicBezTo>
                  <a:cubicBezTo>
                    <a:pt x="87886" y="283846"/>
                    <a:pt x="79983" y="269526"/>
                    <a:pt x="73396" y="252603"/>
                  </a:cubicBezTo>
                  <a:cubicBezTo>
                    <a:pt x="58906" y="247396"/>
                    <a:pt x="47050" y="239586"/>
                    <a:pt x="36512" y="231775"/>
                  </a:cubicBezTo>
                  <a:close/>
                  <a:moveTo>
                    <a:pt x="279747" y="179388"/>
                  </a:moveTo>
                  <a:cubicBezTo>
                    <a:pt x="279747" y="195173"/>
                    <a:pt x="277069" y="210957"/>
                    <a:pt x="273050" y="225426"/>
                  </a:cubicBezTo>
                  <a:cubicBezTo>
                    <a:pt x="295821" y="213588"/>
                    <a:pt x="310555" y="196488"/>
                    <a:pt x="315913" y="179388"/>
                  </a:cubicBezTo>
                  <a:cubicBezTo>
                    <a:pt x="315913" y="179388"/>
                    <a:pt x="315913" y="179388"/>
                    <a:pt x="279747" y="179388"/>
                  </a:cubicBezTo>
                  <a:close/>
                  <a:moveTo>
                    <a:pt x="179387" y="179388"/>
                  </a:moveTo>
                  <a:cubicBezTo>
                    <a:pt x="179387" y="179388"/>
                    <a:pt x="179387" y="179388"/>
                    <a:pt x="179387" y="249238"/>
                  </a:cubicBezTo>
                  <a:cubicBezTo>
                    <a:pt x="204522" y="249238"/>
                    <a:pt x="228335" y="243966"/>
                    <a:pt x="249501" y="236059"/>
                  </a:cubicBezTo>
                  <a:cubicBezTo>
                    <a:pt x="254793" y="218926"/>
                    <a:pt x="257439" y="200475"/>
                    <a:pt x="258762" y="179388"/>
                  </a:cubicBezTo>
                  <a:cubicBezTo>
                    <a:pt x="258762" y="179388"/>
                    <a:pt x="258762" y="179388"/>
                    <a:pt x="179387" y="179388"/>
                  </a:cubicBezTo>
                  <a:close/>
                  <a:moveTo>
                    <a:pt x="273050" y="111125"/>
                  </a:moveTo>
                  <a:cubicBezTo>
                    <a:pt x="277069" y="125594"/>
                    <a:pt x="279747" y="141379"/>
                    <a:pt x="279747" y="157163"/>
                  </a:cubicBezTo>
                  <a:lnTo>
                    <a:pt x="315913" y="157163"/>
                  </a:lnTo>
                  <a:cubicBezTo>
                    <a:pt x="310555" y="140063"/>
                    <a:pt x="295821" y="122963"/>
                    <a:pt x="273050" y="111125"/>
                  </a:cubicBezTo>
                  <a:close/>
                  <a:moveTo>
                    <a:pt x="179387" y="87313"/>
                  </a:moveTo>
                  <a:lnTo>
                    <a:pt x="179387" y="157163"/>
                  </a:lnTo>
                  <a:cubicBezTo>
                    <a:pt x="179387" y="157163"/>
                    <a:pt x="179387" y="157163"/>
                    <a:pt x="258762" y="157163"/>
                  </a:cubicBezTo>
                  <a:cubicBezTo>
                    <a:pt x="257439" y="136076"/>
                    <a:pt x="254793" y="117625"/>
                    <a:pt x="249501" y="100492"/>
                  </a:cubicBezTo>
                  <a:cubicBezTo>
                    <a:pt x="228335" y="92585"/>
                    <a:pt x="204522" y="87313"/>
                    <a:pt x="179387" y="87313"/>
                  </a:cubicBezTo>
                  <a:close/>
                  <a:moveTo>
                    <a:pt x="239712" y="39688"/>
                  </a:moveTo>
                  <a:cubicBezTo>
                    <a:pt x="250250" y="52705"/>
                    <a:pt x="258154" y="67025"/>
                    <a:pt x="264741" y="83948"/>
                  </a:cubicBezTo>
                  <a:cubicBezTo>
                    <a:pt x="279231" y="89155"/>
                    <a:pt x="291087" y="96965"/>
                    <a:pt x="301625" y="104776"/>
                  </a:cubicBezTo>
                  <a:cubicBezTo>
                    <a:pt x="288452" y="77439"/>
                    <a:pt x="267375" y="55309"/>
                    <a:pt x="239712" y="39688"/>
                  </a:cubicBezTo>
                  <a:close/>
                  <a:moveTo>
                    <a:pt x="89694" y="31750"/>
                  </a:moveTo>
                  <a:cubicBezTo>
                    <a:pt x="74350" y="31750"/>
                    <a:pt x="61912" y="44188"/>
                    <a:pt x="61912" y="59532"/>
                  </a:cubicBezTo>
                  <a:cubicBezTo>
                    <a:pt x="61912" y="74876"/>
                    <a:pt x="74350" y="87314"/>
                    <a:pt x="89694" y="87314"/>
                  </a:cubicBezTo>
                  <a:cubicBezTo>
                    <a:pt x="105038" y="87314"/>
                    <a:pt x="117476" y="74876"/>
                    <a:pt x="117476" y="59532"/>
                  </a:cubicBezTo>
                  <a:cubicBezTo>
                    <a:pt x="117476" y="44188"/>
                    <a:pt x="105038" y="31750"/>
                    <a:pt x="89694" y="31750"/>
                  </a:cubicBezTo>
                  <a:close/>
                  <a:moveTo>
                    <a:pt x="179387" y="22225"/>
                  </a:moveTo>
                  <a:lnTo>
                    <a:pt x="179387" y="66755"/>
                  </a:lnTo>
                  <a:cubicBezTo>
                    <a:pt x="200836" y="66755"/>
                    <a:pt x="220944" y="69374"/>
                    <a:pt x="239712" y="74613"/>
                  </a:cubicBezTo>
                  <a:cubicBezTo>
                    <a:pt x="224966" y="45799"/>
                    <a:pt x="203517" y="26154"/>
                    <a:pt x="179387" y="22225"/>
                  </a:cubicBezTo>
                  <a:close/>
                  <a:moveTo>
                    <a:pt x="169069" y="0"/>
                  </a:moveTo>
                  <a:cubicBezTo>
                    <a:pt x="258887" y="0"/>
                    <a:pt x="331534" y="69676"/>
                    <a:pt x="338138" y="157758"/>
                  </a:cubicBezTo>
                  <a:lnTo>
                    <a:pt x="338138" y="178792"/>
                  </a:lnTo>
                  <a:cubicBezTo>
                    <a:pt x="331534" y="266874"/>
                    <a:pt x="258887" y="336550"/>
                    <a:pt x="169069" y="336550"/>
                  </a:cubicBezTo>
                  <a:cubicBezTo>
                    <a:pt x="79251" y="336550"/>
                    <a:pt x="6604" y="266874"/>
                    <a:pt x="0" y="178792"/>
                  </a:cubicBezTo>
                  <a:cubicBezTo>
                    <a:pt x="0" y="178792"/>
                    <a:pt x="0" y="178792"/>
                    <a:pt x="0" y="157758"/>
                  </a:cubicBezTo>
                  <a:cubicBezTo>
                    <a:pt x="2642" y="131465"/>
                    <a:pt x="9246" y="107801"/>
                    <a:pt x="21133" y="86767"/>
                  </a:cubicBezTo>
                  <a:cubicBezTo>
                    <a:pt x="25096" y="95969"/>
                    <a:pt x="30379" y="113060"/>
                    <a:pt x="38305" y="131465"/>
                  </a:cubicBezTo>
                  <a:cubicBezTo>
                    <a:pt x="30379" y="139353"/>
                    <a:pt x="25096" y="148555"/>
                    <a:pt x="22454" y="157758"/>
                  </a:cubicBezTo>
                  <a:cubicBezTo>
                    <a:pt x="22454" y="157758"/>
                    <a:pt x="22454" y="157758"/>
                    <a:pt x="47551" y="157758"/>
                  </a:cubicBezTo>
                  <a:cubicBezTo>
                    <a:pt x="50192" y="164331"/>
                    <a:pt x="52834" y="172219"/>
                    <a:pt x="55476" y="178792"/>
                  </a:cubicBezTo>
                  <a:cubicBezTo>
                    <a:pt x="55476" y="178792"/>
                    <a:pt x="55476" y="178792"/>
                    <a:pt x="22454" y="178792"/>
                  </a:cubicBezTo>
                  <a:cubicBezTo>
                    <a:pt x="27738" y="195883"/>
                    <a:pt x="42267" y="212973"/>
                    <a:pt x="64722" y="224805"/>
                  </a:cubicBezTo>
                  <a:cubicBezTo>
                    <a:pt x="62080" y="212973"/>
                    <a:pt x="59438" y="201141"/>
                    <a:pt x="58117" y="187995"/>
                  </a:cubicBezTo>
                  <a:cubicBezTo>
                    <a:pt x="66042" y="210344"/>
                    <a:pt x="72647" y="226120"/>
                    <a:pt x="73968" y="228749"/>
                  </a:cubicBezTo>
                  <a:cubicBezTo>
                    <a:pt x="73968" y="228749"/>
                    <a:pt x="73968" y="228749"/>
                    <a:pt x="84534" y="257671"/>
                  </a:cubicBezTo>
                  <a:cubicBezTo>
                    <a:pt x="84534" y="257671"/>
                    <a:pt x="84534" y="257671"/>
                    <a:pt x="93780" y="237952"/>
                  </a:cubicBezTo>
                  <a:cubicBezTo>
                    <a:pt x="113593" y="243210"/>
                    <a:pt x="134727" y="248469"/>
                    <a:pt x="158502" y="248469"/>
                  </a:cubicBezTo>
                  <a:cubicBezTo>
                    <a:pt x="158502" y="248469"/>
                    <a:pt x="158502" y="248469"/>
                    <a:pt x="158502" y="178792"/>
                  </a:cubicBezTo>
                  <a:cubicBezTo>
                    <a:pt x="158502" y="178792"/>
                    <a:pt x="158502" y="178792"/>
                    <a:pt x="118877" y="178792"/>
                  </a:cubicBezTo>
                  <a:cubicBezTo>
                    <a:pt x="122839" y="172219"/>
                    <a:pt x="125481" y="164331"/>
                    <a:pt x="128122" y="157758"/>
                  </a:cubicBezTo>
                  <a:cubicBezTo>
                    <a:pt x="128122" y="157758"/>
                    <a:pt x="128122" y="157758"/>
                    <a:pt x="158502" y="157758"/>
                  </a:cubicBezTo>
                  <a:cubicBezTo>
                    <a:pt x="158502" y="157758"/>
                    <a:pt x="158502" y="157758"/>
                    <a:pt x="158502" y="88081"/>
                  </a:cubicBezTo>
                  <a:cubicBezTo>
                    <a:pt x="158502" y="88081"/>
                    <a:pt x="157181" y="88081"/>
                    <a:pt x="157181" y="88081"/>
                  </a:cubicBezTo>
                  <a:cubicBezTo>
                    <a:pt x="157181" y="86767"/>
                    <a:pt x="157181" y="85452"/>
                    <a:pt x="158502" y="85452"/>
                  </a:cubicBezTo>
                  <a:cubicBezTo>
                    <a:pt x="161144" y="77564"/>
                    <a:pt x="162465" y="68362"/>
                    <a:pt x="162465" y="59159"/>
                  </a:cubicBezTo>
                  <a:cubicBezTo>
                    <a:pt x="162465" y="51271"/>
                    <a:pt x="161144" y="43383"/>
                    <a:pt x="158502" y="35495"/>
                  </a:cubicBezTo>
                  <a:cubicBezTo>
                    <a:pt x="158502" y="35495"/>
                    <a:pt x="158502" y="35495"/>
                    <a:pt x="158502" y="22349"/>
                  </a:cubicBezTo>
                  <a:cubicBezTo>
                    <a:pt x="157181" y="22349"/>
                    <a:pt x="154539" y="23664"/>
                    <a:pt x="153219" y="23664"/>
                  </a:cubicBezTo>
                  <a:cubicBezTo>
                    <a:pt x="147935" y="15776"/>
                    <a:pt x="142652" y="9202"/>
                    <a:pt x="136048" y="3944"/>
                  </a:cubicBezTo>
                  <a:cubicBezTo>
                    <a:pt x="146614" y="1315"/>
                    <a:pt x="157181" y="0"/>
                    <a:pt x="169069" y="0"/>
                  </a:cubicBezTo>
                  <a:close/>
                  <a:moveTo>
                    <a:pt x="90348" y="0"/>
                  </a:moveTo>
                  <a:cubicBezTo>
                    <a:pt x="123057" y="0"/>
                    <a:pt x="149225" y="26334"/>
                    <a:pt x="149225" y="59251"/>
                  </a:cubicBezTo>
                  <a:cubicBezTo>
                    <a:pt x="149225" y="67151"/>
                    <a:pt x="147916" y="73735"/>
                    <a:pt x="145300" y="80318"/>
                  </a:cubicBezTo>
                  <a:cubicBezTo>
                    <a:pt x="137449" y="104019"/>
                    <a:pt x="86422" y="223838"/>
                    <a:pt x="86422" y="223838"/>
                  </a:cubicBezTo>
                  <a:cubicBezTo>
                    <a:pt x="86422" y="223838"/>
                    <a:pt x="38012" y="93485"/>
                    <a:pt x="34087" y="79002"/>
                  </a:cubicBezTo>
                  <a:cubicBezTo>
                    <a:pt x="31470" y="72418"/>
                    <a:pt x="30162" y="65835"/>
                    <a:pt x="30162" y="59251"/>
                  </a:cubicBezTo>
                  <a:cubicBezTo>
                    <a:pt x="30162" y="26334"/>
                    <a:pt x="57638" y="0"/>
                    <a:pt x="9034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</a:p>
          </p:txBody>
        </p:sp>
        <p:sp>
          <p:nvSpPr>
            <p:cNvPr id="33" name="îṩḻiḋe"/>
            <p:cNvSpPr/>
            <p:nvPr/>
          </p:nvSpPr>
          <p:spPr>
            <a:xfrm>
              <a:off x="8190765" y="3091307"/>
              <a:ext cx="3013389" cy="675387"/>
            </a:xfrm>
            <a:prstGeom prst="rect">
              <a:avLst/>
            </a:prstGeom>
          </p:spPr>
          <p:txBody>
            <a:bodyPr wrap="none" lIns="72000" tIns="0" rIns="72000" bIns="0" anchor="ctr">
              <a:normAutofit/>
            </a:bodyPr>
            <a:lstStyle/>
            <a:p>
              <a:pPr lvl="0" defTabSz="913765">
                <a:spcAft>
                  <a:spcPts val="600"/>
                </a:spcAft>
                <a:defRPr/>
              </a:pPr>
              <a:r>
                <a:rPr lang="en-US" altLang="zh-CN" sz="2000" b="1" dirty="0">
                  <a:solidFill>
                    <a:schemeClr val="bg1"/>
                  </a:solidFill>
                </a:rPr>
                <a:t>2. </a:t>
              </a:r>
              <a:r>
                <a:rPr lang="zh-CN" altLang="en-US" sz="2000" b="1" dirty="0">
                  <a:solidFill>
                    <a:schemeClr val="bg1"/>
                  </a:solidFill>
                </a:rPr>
                <a:t>教学</a:t>
              </a:r>
              <a:r>
                <a:rPr lang="zh-CN" altLang="en-US" sz="2000" b="1" dirty="0">
                  <a:solidFill>
                    <a:srgbClr val="FFFF00"/>
                  </a:solidFill>
                </a:rPr>
                <a:t>效果</a:t>
              </a:r>
              <a:r>
                <a:rPr lang="zh-CN" altLang="en-US" sz="2000" b="1" dirty="0">
                  <a:solidFill>
                    <a:schemeClr val="bg1"/>
                  </a:solidFill>
                </a:rPr>
                <a:t>质量信息利用</a:t>
              </a:r>
              <a:endParaRPr lang="en-US" altLang="zh-CN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34" name="îṩḻiḋe"/>
            <p:cNvSpPr/>
            <p:nvPr/>
          </p:nvSpPr>
          <p:spPr>
            <a:xfrm>
              <a:off x="8190763" y="4641500"/>
              <a:ext cx="3123559" cy="675387"/>
            </a:xfrm>
            <a:prstGeom prst="rect">
              <a:avLst/>
            </a:prstGeom>
          </p:spPr>
          <p:txBody>
            <a:bodyPr wrap="none" lIns="72000" tIns="0" rIns="72000" bIns="0" anchor="ctr">
              <a:normAutofit/>
            </a:bodyPr>
            <a:lstStyle/>
            <a:p>
              <a:pPr lvl="0" defTabSz="913765">
                <a:spcAft>
                  <a:spcPts val="600"/>
                </a:spcAft>
                <a:defRPr/>
              </a:pPr>
              <a:r>
                <a:rPr lang="en-US" altLang="zh-CN" sz="2000" b="1" dirty="0">
                  <a:solidFill>
                    <a:schemeClr val="bg1"/>
                  </a:solidFill>
                </a:rPr>
                <a:t>3.</a:t>
              </a:r>
              <a:r>
                <a:rPr lang="zh-CN" altLang="en-US" sz="2000" b="1" dirty="0">
                  <a:solidFill>
                    <a:srgbClr val="FFFF00"/>
                  </a:solidFill>
                </a:rPr>
                <a:t>综合</a:t>
              </a:r>
              <a:r>
                <a:rPr lang="zh-CN" altLang="en-US" sz="2000" b="1" dirty="0">
                  <a:solidFill>
                    <a:schemeClr val="bg1"/>
                  </a:solidFill>
                </a:rPr>
                <a:t>质量信息利用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î$ḻîḍe"/>
          <p:cNvSpPr/>
          <p:nvPr/>
        </p:nvSpPr>
        <p:spPr>
          <a:xfrm>
            <a:off x="415290" y="220980"/>
            <a:ext cx="5203190" cy="736600"/>
          </a:xfrm>
          <a:prstGeom prst="roundRect">
            <a:avLst/>
          </a:prstGeom>
          <a:solidFill>
            <a:srgbClr val="F6F8BF"/>
          </a:solidFill>
          <a:ln w="3175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r>
              <a:rPr lang="zh-CN" altLang="en-US" sz="3200" b="1" dirty="0">
                <a:solidFill>
                  <a:srgbClr val="0505D5"/>
                </a:solidFill>
              </a:rPr>
              <a:t>质量保障体系模块内涵</a:t>
            </a:r>
            <a:r>
              <a:rPr lang="zh-CN" altLang="en-US" sz="2400" b="1" dirty="0">
                <a:solidFill>
                  <a:srgbClr val="0505D5"/>
                </a:solidFill>
              </a:rPr>
              <a:t>（3）</a:t>
            </a:r>
            <a:endParaRPr lang="zh-CN" altLang="en-US" sz="3200" b="1" dirty="0">
              <a:solidFill>
                <a:srgbClr val="0505D5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735710" y="1241148"/>
            <a:ext cx="9883775" cy="5416853"/>
            <a:chOff x="1158587" y="377609"/>
            <a:chExt cx="9883775" cy="5416853"/>
          </a:xfrm>
        </p:grpSpPr>
        <p:sp>
          <p:nvSpPr>
            <p:cNvPr id="47" name="ïṧ1ídè"/>
            <p:cNvSpPr/>
            <p:nvPr/>
          </p:nvSpPr>
          <p:spPr>
            <a:xfrm>
              <a:off x="5121682" y="4803668"/>
              <a:ext cx="990796" cy="99079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48" name="îṥ1iḋé"/>
            <p:cNvSpPr/>
            <p:nvPr/>
          </p:nvSpPr>
          <p:spPr>
            <a:xfrm>
              <a:off x="6143900" y="733010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rmAutofit/>
            </a:bodyPr>
            <a:lstStyle/>
            <a:p>
              <a:r>
                <a:rPr lang="en-US" altLang="zh-CN" b="1" dirty="0"/>
                <a:t>1. </a:t>
              </a:r>
              <a:r>
                <a:rPr lang="zh-CN" altLang="en-US" b="1" dirty="0"/>
                <a:t>教学</a:t>
              </a:r>
              <a:r>
                <a:rPr lang="zh-CN" altLang="en-US" b="1" dirty="0">
                  <a:solidFill>
                    <a:srgbClr val="FF0000"/>
                  </a:solidFill>
                </a:rPr>
                <a:t>过程</a:t>
              </a:r>
              <a:r>
                <a:rPr lang="zh-CN" altLang="en-US" b="1" dirty="0"/>
                <a:t>质量信息利用</a:t>
              </a:r>
              <a:endParaRPr lang="zh-CN" altLang="en-US" b="1" dirty="0"/>
            </a:p>
          </p:txBody>
        </p:sp>
        <p:sp>
          <p:nvSpPr>
            <p:cNvPr id="49" name="iṡ1îḋe"/>
            <p:cNvSpPr/>
            <p:nvPr/>
          </p:nvSpPr>
          <p:spPr>
            <a:xfrm>
              <a:off x="5121682" y="2451612"/>
              <a:ext cx="990796" cy="99079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0" name="íṡļîďè"/>
            <p:cNvSpPr/>
            <p:nvPr/>
          </p:nvSpPr>
          <p:spPr>
            <a:xfrm>
              <a:off x="6230967" y="1102580"/>
              <a:ext cx="4811395" cy="1569720"/>
            </a:xfrm>
            <a:prstGeom prst="rect">
              <a:avLst/>
            </a:prstGeom>
            <a:solidFill>
              <a:srgbClr val="F6F8BF"/>
            </a:solidFill>
          </p:spPr>
          <p:txBody>
            <a:bodyPr wrap="square" lIns="91440" tIns="45720" rIns="91440" bIns="45720">
              <a:noAutofit/>
            </a:bodyPr>
            <a:lstStyle/>
            <a:p>
              <a:pPr marL="285750" indent="-285750">
                <a:lnSpc>
                  <a:spcPct val="15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zh-CN" altLang="en-US" b="1" dirty="0">
                  <a:solidFill>
                    <a:srgbClr val="0505D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信息来源：</a:t>
              </a:r>
              <a:r>
                <a:rPr lang="zh-CN" altLang="en-US" b="1" dirty="0">
                  <a:latin typeface="+mn-ea"/>
                </a:rPr>
                <a:t>学生评价，同行、专家（督导）评价；</a:t>
              </a:r>
              <a:endParaRPr lang="en-US" altLang="zh-CN" b="1" dirty="0"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zh-CN" altLang="en-US" b="1" dirty="0">
                  <a:solidFill>
                    <a:srgbClr val="0505D5"/>
                  </a:solidFill>
                  <a:latin typeface="+mn-ea"/>
                </a:rPr>
                <a:t>信息流向：</a:t>
              </a:r>
              <a:r>
                <a:rPr lang="zh-CN" altLang="en-US" b="1" dirty="0">
                  <a:latin typeface="+mn-ea"/>
                  <a:sym typeface="+mn-ea"/>
                </a:rPr>
                <a:t>反馈至教师、相关院系</a:t>
              </a:r>
              <a:endParaRPr lang="en-US" altLang="zh-CN" b="1" dirty="0">
                <a:solidFill>
                  <a:srgbClr val="0070C0"/>
                </a:solidFill>
                <a:latin typeface="+mn-ea"/>
              </a:endParaRPr>
            </a:p>
          </p:txBody>
        </p:sp>
        <p:sp>
          <p:nvSpPr>
            <p:cNvPr id="57" name="iṩľïḑè"/>
            <p:cNvSpPr/>
            <p:nvPr/>
          </p:nvSpPr>
          <p:spPr>
            <a:xfrm>
              <a:off x="5121682" y="1144209"/>
              <a:ext cx="990796" cy="990794"/>
            </a:xfrm>
            <a:prstGeom prst="ellipse">
              <a:avLst/>
            </a:prstGeom>
            <a:solidFill>
              <a:schemeClr val="accent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8" name="ïSľîḍè"/>
            <p:cNvSpPr/>
            <p:nvPr/>
          </p:nvSpPr>
          <p:spPr bwMode="auto">
            <a:xfrm>
              <a:off x="5350022" y="2680088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9" name="îŝḻïďe"/>
            <p:cNvSpPr/>
            <p:nvPr/>
          </p:nvSpPr>
          <p:spPr>
            <a:xfrm>
              <a:off x="6112785" y="3576801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rmAutofit/>
            </a:bodyPr>
            <a:lstStyle/>
            <a:p>
              <a:r>
                <a:rPr lang="en-US" altLang="zh-CN" b="1" dirty="0"/>
                <a:t>2. </a:t>
              </a:r>
              <a:r>
                <a:rPr lang="zh-CN" altLang="en-US" b="1" dirty="0"/>
                <a:t>教学</a:t>
              </a:r>
              <a:r>
                <a:rPr lang="zh-CN" altLang="en-US" b="1" dirty="0">
                  <a:solidFill>
                    <a:srgbClr val="FF0000"/>
                  </a:solidFill>
                </a:rPr>
                <a:t>效果</a:t>
              </a:r>
              <a:r>
                <a:rPr lang="zh-CN" altLang="en-US" b="1" dirty="0"/>
                <a:t>质量信息利用</a:t>
              </a:r>
              <a:endParaRPr lang="zh-CN" altLang="en-US" b="1" dirty="0"/>
            </a:p>
          </p:txBody>
        </p:sp>
        <p:sp>
          <p:nvSpPr>
            <p:cNvPr id="61" name="ïş1íďé"/>
            <p:cNvSpPr/>
            <p:nvPr/>
          </p:nvSpPr>
          <p:spPr>
            <a:xfrm>
              <a:off x="6112785" y="4990327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rmAutofit/>
            </a:bodyPr>
            <a:lstStyle/>
            <a:p>
              <a:r>
                <a:rPr lang="en-US" altLang="zh-CN" b="1" dirty="0"/>
                <a:t>3.  </a:t>
              </a:r>
              <a:r>
                <a:rPr lang="zh-CN" altLang="en-US" b="1" dirty="0">
                  <a:solidFill>
                    <a:srgbClr val="FF0000"/>
                  </a:solidFill>
                </a:rPr>
                <a:t>培养</a:t>
              </a:r>
              <a:r>
                <a:rPr lang="zh-CN" altLang="en-US" b="1" dirty="0"/>
                <a:t>质量信息利用</a:t>
              </a:r>
              <a:endParaRPr lang="zh-CN" altLang="en-US" b="1" dirty="0"/>
            </a:p>
          </p:txBody>
        </p:sp>
        <p:sp>
          <p:nvSpPr>
            <p:cNvPr id="66" name="ïš1ïḍè"/>
            <p:cNvSpPr/>
            <p:nvPr/>
          </p:nvSpPr>
          <p:spPr>
            <a:xfrm>
              <a:off x="1158587" y="1581476"/>
              <a:ext cx="2713861" cy="2713857"/>
            </a:xfrm>
            <a:prstGeom prst="ellips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 anchorCtr="1">
              <a:normAutofit/>
            </a:bodyPr>
            <a:lstStyle/>
            <a:p>
              <a:pPr algn="ctr"/>
              <a:r>
                <a:rPr lang="zh-CN" altLang="en-US" b="1" i="1" dirty="0">
                  <a:solidFill>
                    <a:schemeClr val="tx1"/>
                  </a:solidFill>
                </a:rPr>
                <a:t>三、质量反馈</a:t>
              </a:r>
              <a:endParaRPr lang="zh-CN" altLang="en-US" b="1" i="1" dirty="0">
                <a:solidFill>
                  <a:schemeClr val="tx1"/>
                </a:solidFill>
              </a:endParaRPr>
            </a:p>
          </p:txBody>
        </p:sp>
        <p:sp>
          <p:nvSpPr>
            <p:cNvPr id="74" name="iṩḻîḋé"/>
            <p:cNvSpPr/>
            <p:nvPr/>
          </p:nvSpPr>
          <p:spPr>
            <a:xfrm>
              <a:off x="1328524" y="1751413"/>
              <a:ext cx="2373987" cy="2373983"/>
            </a:xfrm>
            <a:prstGeom prst="donut">
              <a:avLst>
                <a:gd name="adj" fmla="val 17000"/>
              </a:avLst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5" name="iṣļíḋè"/>
            <p:cNvSpPr/>
            <p:nvPr/>
          </p:nvSpPr>
          <p:spPr>
            <a:xfrm>
              <a:off x="1328524" y="1751413"/>
              <a:ext cx="2373987" cy="2373983"/>
            </a:xfrm>
            <a:prstGeom prst="blockArc">
              <a:avLst>
                <a:gd name="adj1" fmla="val 21117331"/>
                <a:gd name="adj2" fmla="val 9071983"/>
                <a:gd name="adj3" fmla="val 17000"/>
              </a:avLst>
            </a:prstGeom>
            <a:solidFill>
              <a:schemeClr val="bg1">
                <a:lumMod val="65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6" name="î$ļiďé"/>
            <p:cNvSpPr/>
            <p:nvPr/>
          </p:nvSpPr>
          <p:spPr>
            <a:xfrm>
              <a:off x="1328524" y="1751413"/>
              <a:ext cx="2373987" cy="2373983"/>
            </a:xfrm>
            <a:prstGeom prst="blockArc">
              <a:avLst>
                <a:gd name="adj1" fmla="val 17895101"/>
                <a:gd name="adj2" fmla="val 2443215"/>
                <a:gd name="adj3" fmla="val 17000"/>
              </a:avLst>
            </a:prstGeom>
            <a:solidFill>
              <a:schemeClr val="bg1">
                <a:lumMod val="50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cxnSp>
          <p:nvCxnSpPr>
            <p:cNvPr id="68" name="直接连接符 67"/>
            <p:cNvCxnSpPr>
              <a:stCxn id="49" idx="2"/>
              <a:endCxn id="66" idx="6"/>
            </p:cNvCxnSpPr>
            <p:nvPr/>
          </p:nvCxnSpPr>
          <p:spPr>
            <a:xfrm flipH="1" flipV="1">
              <a:off x="3872448" y="2938405"/>
              <a:ext cx="1249234" cy="8604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肘形连接符 15"/>
            <p:cNvCxnSpPr>
              <a:stCxn id="57" idx="2"/>
              <a:endCxn id="74" idx="0"/>
            </p:cNvCxnSpPr>
            <p:nvPr/>
          </p:nvCxnSpPr>
          <p:spPr>
            <a:xfrm rot="10800000" flipV="1">
              <a:off x="2515837" y="1639631"/>
              <a:ext cx="2606040" cy="111760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肘形连接符 16"/>
            <p:cNvCxnSpPr>
              <a:stCxn id="47" idx="2"/>
              <a:endCxn id="66" idx="4"/>
            </p:cNvCxnSpPr>
            <p:nvPr/>
          </p:nvCxnSpPr>
          <p:spPr>
            <a:xfrm rot="10800000">
              <a:off x="2515518" y="4295333"/>
              <a:ext cx="2606164" cy="1003732"/>
            </a:xfrm>
            <a:prstGeom prst="bentConnector2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iṥ1îḍè"/>
            <p:cNvSpPr/>
            <p:nvPr/>
          </p:nvSpPr>
          <p:spPr bwMode="auto">
            <a:xfrm>
              <a:off x="5350022" y="377609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</a:p>
          </p:txBody>
        </p:sp>
        <p:sp>
          <p:nvSpPr>
            <p:cNvPr id="73" name="îṧlíďê"/>
            <p:cNvSpPr/>
            <p:nvPr/>
          </p:nvSpPr>
          <p:spPr bwMode="auto">
            <a:xfrm>
              <a:off x="5350022" y="5032144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</a:p>
          </p:txBody>
        </p:sp>
      </p:grpSp>
      <p:sp>
        <p:nvSpPr>
          <p:cNvPr id="2" name="î$ḻîḍe"/>
          <p:cNvSpPr/>
          <p:nvPr/>
        </p:nvSpPr>
        <p:spPr>
          <a:xfrm>
            <a:off x="415290" y="220980"/>
            <a:ext cx="5203190" cy="736600"/>
          </a:xfrm>
          <a:prstGeom prst="roundRect">
            <a:avLst/>
          </a:prstGeom>
          <a:solidFill>
            <a:srgbClr val="F6F8BF"/>
          </a:solidFill>
          <a:ln w="3175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r>
              <a:rPr lang="zh-CN" altLang="en-US" sz="3200" b="1" dirty="0">
                <a:solidFill>
                  <a:srgbClr val="0505D5"/>
                </a:solidFill>
              </a:rPr>
              <a:t>质量保障体系模块内涵</a:t>
            </a:r>
            <a:r>
              <a:rPr lang="zh-CN" altLang="en-US" sz="2400" b="1" dirty="0">
                <a:solidFill>
                  <a:srgbClr val="0505D5"/>
                </a:solidFill>
              </a:rPr>
              <a:t>（3）</a:t>
            </a:r>
            <a:endParaRPr lang="zh-CN" altLang="en-US" sz="3200" b="1" dirty="0">
              <a:solidFill>
                <a:srgbClr val="0505D5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726185" y="1250673"/>
            <a:ext cx="10579100" cy="5416853"/>
            <a:chOff x="1158587" y="377609"/>
            <a:chExt cx="10579100" cy="5416853"/>
          </a:xfrm>
        </p:grpSpPr>
        <p:sp>
          <p:nvSpPr>
            <p:cNvPr id="47" name="ïṧ1ídè"/>
            <p:cNvSpPr/>
            <p:nvPr/>
          </p:nvSpPr>
          <p:spPr>
            <a:xfrm>
              <a:off x="5121682" y="4803668"/>
              <a:ext cx="990796" cy="99079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48" name="îṥ1iḋé"/>
            <p:cNvSpPr/>
            <p:nvPr/>
          </p:nvSpPr>
          <p:spPr>
            <a:xfrm>
              <a:off x="6143900" y="999710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rmAutofit/>
            </a:bodyPr>
            <a:lstStyle/>
            <a:p>
              <a:r>
                <a:rPr lang="en-US" altLang="zh-CN" b="1" dirty="0"/>
                <a:t>1. </a:t>
              </a:r>
              <a:r>
                <a:rPr lang="zh-CN" altLang="en-US" b="1" dirty="0"/>
                <a:t>教学</a:t>
              </a:r>
              <a:r>
                <a:rPr lang="zh-CN" altLang="en-US" b="1" dirty="0">
                  <a:solidFill>
                    <a:srgbClr val="FF0000"/>
                  </a:solidFill>
                </a:rPr>
                <a:t>过程</a:t>
              </a:r>
              <a:r>
                <a:rPr lang="zh-CN" altLang="en-US" b="1" dirty="0"/>
                <a:t>质量信息利用</a:t>
              </a:r>
              <a:endParaRPr lang="zh-CN" altLang="en-US" b="1" dirty="0"/>
            </a:p>
          </p:txBody>
        </p:sp>
        <p:sp>
          <p:nvSpPr>
            <p:cNvPr id="49" name="iṡ1îḋe"/>
            <p:cNvSpPr/>
            <p:nvPr/>
          </p:nvSpPr>
          <p:spPr>
            <a:xfrm>
              <a:off x="5121682" y="2451612"/>
              <a:ext cx="990796" cy="99079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7" name="iṩľïḑè"/>
            <p:cNvSpPr/>
            <p:nvPr/>
          </p:nvSpPr>
          <p:spPr>
            <a:xfrm>
              <a:off x="5121682" y="1029909"/>
              <a:ext cx="990796" cy="990794"/>
            </a:xfrm>
            <a:prstGeom prst="ellipse">
              <a:avLst/>
            </a:prstGeom>
            <a:solidFill>
              <a:schemeClr val="accent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8" name="ïSľîḍè"/>
            <p:cNvSpPr/>
            <p:nvPr/>
          </p:nvSpPr>
          <p:spPr bwMode="auto">
            <a:xfrm>
              <a:off x="5350022" y="2680088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9" name="îŝḻïďe"/>
            <p:cNvSpPr/>
            <p:nvPr/>
          </p:nvSpPr>
          <p:spPr>
            <a:xfrm>
              <a:off x="6144535" y="2451581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rmAutofit/>
            </a:bodyPr>
            <a:lstStyle/>
            <a:p>
              <a:r>
                <a:rPr lang="en-US" altLang="zh-CN" b="1" dirty="0"/>
                <a:t>2. </a:t>
              </a:r>
              <a:r>
                <a:rPr lang="zh-CN" altLang="en-US" b="1" dirty="0"/>
                <a:t>教学</a:t>
              </a:r>
              <a:r>
                <a:rPr lang="zh-CN" altLang="en-US" b="1" dirty="0">
                  <a:solidFill>
                    <a:srgbClr val="FF0000"/>
                  </a:solidFill>
                </a:rPr>
                <a:t>效果</a:t>
              </a:r>
              <a:r>
                <a:rPr lang="zh-CN" altLang="en-US" b="1" dirty="0"/>
                <a:t>质量信息利用</a:t>
              </a:r>
              <a:endParaRPr lang="zh-CN" altLang="en-US" b="1" dirty="0"/>
            </a:p>
          </p:txBody>
        </p:sp>
        <p:sp>
          <p:nvSpPr>
            <p:cNvPr id="61" name="ïş1íďé"/>
            <p:cNvSpPr/>
            <p:nvPr/>
          </p:nvSpPr>
          <p:spPr>
            <a:xfrm>
              <a:off x="6143900" y="4984612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rmAutofit/>
            </a:bodyPr>
            <a:lstStyle/>
            <a:p>
              <a:r>
                <a:rPr lang="en-US" altLang="zh-CN" b="1" dirty="0"/>
                <a:t>3.  </a:t>
              </a:r>
              <a:r>
                <a:rPr lang="zh-CN" altLang="en-US" b="1" dirty="0">
                  <a:solidFill>
                    <a:srgbClr val="FF0000"/>
                  </a:solidFill>
                </a:rPr>
                <a:t>培养</a:t>
              </a:r>
              <a:r>
                <a:rPr lang="zh-CN" altLang="en-US" b="1" dirty="0"/>
                <a:t>质量信息利用</a:t>
              </a:r>
              <a:endParaRPr lang="zh-CN" altLang="en-US" b="1" dirty="0"/>
            </a:p>
          </p:txBody>
        </p:sp>
        <p:sp>
          <p:nvSpPr>
            <p:cNvPr id="66" name="ïš1ïḍè"/>
            <p:cNvSpPr/>
            <p:nvPr/>
          </p:nvSpPr>
          <p:spPr>
            <a:xfrm>
              <a:off x="1158587" y="1581476"/>
              <a:ext cx="2713861" cy="2713857"/>
            </a:xfrm>
            <a:prstGeom prst="ellips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 anchorCtr="1">
              <a:normAutofit/>
            </a:bodyPr>
            <a:lstStyle/>
            <a:p>
              <a:pPr algn="ctr"/>
              <a:r>
                <a:rPr lang="zh-CN" altLang="en-US" b="1" i="1" dirty="0">
                  <a:solidFill>
                    <a:schemeClr val="tx1"/>
                  </a:solidFill>
                </a:rPr>
                <a:t>三、质量反馈</a:t>
              </a:r>
              <a:endParaRPr lang="zh-CN" altLang="en-US" b="1" i="1" dirty="0">
                <a:solidFill>
                  <a:schemeClr val="tx1"/>
                </a:solidFill>
              </a:endParaRPr>
            </a:p>
          </p:txBody>
        </p:sp>
        <p:sp>
          <p:nvSpPr>
            <p:cNvPr id="74" name="iṩḻîḋé"/>
            <p:cNvSpPr/>
            <p:nvPr/>
          </p:nvSpPr>
          <p:spPr>
            <a:xfrm>
              <a:off x="1328524" y="1751413"/>
              <a:ext cx="2373987" cy="2373983"/>
            </a:xfrm>
            <a:prstGeom prst="donut">
              <a:avLst>
                <a:gd name="adj" fmla="val 17000"/>
              </a:avLst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5" name="iṣļíḋè"/>
            <p:cNvSpPr/>
            <p:nvPr/>
          </p:nvSpPr>
          <p:spPr>
            <a:xfrm>
              <a:off x="1328524" y="1751413"/>
              <a:ext cx="2373987" cy="2373983"/>
            </a:xfrm>
            <a:prstGeom prst="blockArc">
              <a:avLst>
                <a:gd name="adj1" fmla="val 21117331"/>
                <a:gd name="adj2" fmla="val 9071983"/>
                <a:gd name="adj3" fmla="val 17000"/>
              </a:avLst>
            </a:prstGeom>
            <a:solidFill>
              <a:schemeClr val="bg1">
                <a:lumMod val="65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6" name="î$ļiďé"/>
            <p:cNvSpPr/>
            <p:nvPr/>
          </p:nvSpPr>
          <p:spPr>
            <a:xfrm>
              <a:off x="1328524" y="1751413"/>
              <a:ext cx="2373987" cy="2373983"/>
            </a:xfrm>
            <a:prstGeom prst="blockArc">
              <a:avLst>
                <a:gd name="adj1" fmla="val 17895101"/>
                <a:gd name="adj2" fmla="val 2443215"/>
                <a:gd name="adj3" fmla="val 17000"/>
              </a:avLst>
            </a:prstGeom>
            <a:solidFill>
              <a:schemeClr val="bg1">
                <a:lumMod val="50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cxnSp>
          <p:nvCxnSpPr>
            <p:cNvPr id="68" name="直接连接符 67"/>
            <p:cNvCxnSpPr>
              <a:stCxn id="49" idx="2"/>
              <a:endCxn id="66" idx="6"/>
            </p:cNvCxnSpPr>
            <p:nvPr/>
          </p:nvCxnSpPr>
          <p:spPr>
            <a:xfrm flipH="1" flipV="1">
              <a:off x="3872832" y="2938206"/>
              <a:ext cx="1249045" cy="889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肘形连接符 15"/>
            <p:cNvCxnSpPr>
              <a:stCxn id="57" idx="2"/>
              <a:endCxn id="74" idx="0"/>
            </p:cNvCxnSpPr>
            <p:nvPr/>
          </p:nvCxnSpPr>
          <p:spPr>
            <a:xfrm rot="10800000" flipV="1">
              <a:off x="2515837" y="1525331"/>
              <a:ext cx="2606040" cy="226060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肘形连接符 16"/>
            <p:cNvCxnSpPr>
              <a:stCxn id="47" idx="2"/>
              <a:endCxn id="66" idx="4"/>
            </p:cNvCxnSpPr>
            <p:nvPr/>
          </p:nvCxnSpPr>
          <p:spPr>
            <a:xfrm rot="10800000">
              <a:off x="2515518" y="4295333"/>
              <a:ext cx="2606164" cy="1003732"/>
            </a:xfrm>
            <a:prstGeom prst="bentConnector2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iṥ1îḍè"/>
            <p:cNvSpPr/>
            <p:nvPr/>
          </p:nvSpPr>
          <p:spPr bwMode="auto">
            <a:xfrm>
              <a:off x="5350022" y="377609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</a:p>
          </p:txBody>
        </p:sp>
        <p:sp>
          <p:nvSpPr>
            <p:cNvPr id="73" name="îṧlíďê"/>
            <p:cNvSpPr/>
            <p:nvPr/>
          </p:nvSpPr>
          <p:spPr bwMode="auto">
            <a:xfrm>
              <a:off x="5350022" y="5032144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</a:p>
          </p:txBody>
        </p:sp>
        <p:sp>
          <p:nvSpPr>
            <p:cNvPr id="77" name="íṡļîďè"/>
            <p:cNvSpPr/>
            <p:nvPr/>
          </p:nvSpPr>
          <p:spPr>
            <a:xfrm>
              <a:off x="6143972" y="2867245"/>
              <a:ext cx="5593715" cy="1427480"/>
            </a:xfrm>
            <a:prstGeom prst="rect">
              <a:avLst/>
            </a:prstGeom>
            <a:solidFill>
              <a:srgbClr val="F6F8BF"/>
            </a:solidFill>
          </p:spPr>
          <p:txBody>
            <a:bodyPr wrap="square" lIns="91440" tIns="45720" rIns="91440" bIns="45720">
              <a:noAutofit/>
            </a:bodyPr>
            <a:lstStyle/>
            <a:p>
              <a:pPr marL="285750" indent="-285750">
                <a:lnSpc>
                  <a:spcPct val="15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zh-CN" altLang="en-US" b="1" dirty="0">
                  <a:solidFill>
                    <a:srgbClr val="0505D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信息来源：</a:t>
              </a:r>
              <a:r>
                <a:rPr lang="zh-CN" altLang="en-US" b="1" dirty="0">
                  <a:latin typeface="+mn-ea"/>
                </a:rPr>
                <a:t>考核资料分析（试题试卷、毕业论文、实习实训实验报告等）；</a:t>
              </a:r>
              <a:r>
                <a:rPr lang="zh-CN" altLang="en-US" b="1" dirty="0">
                  <a:solidFill>
                    <a:srgbClr val="0070C0"/>
                  </a:solidFill>
                  <a:latin typeface="+mn-ea"/>
                </a:rPr>
                <a:t>【分析、总结报告】</a:t>
              </a:r>
              <a:endParaRPr lang="zh-CN" altLang="en-US" b="1" dirty="0"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zh-CN" altLang="en-US" b="1" dirty="0">
                  <a:solidFill>
                    <a:srgbClr val="0505D5"/>
                  </a:solidFill>
                  <a:latin typeface="+mn-ea"/>
                </a:rPr>
                <a:t>信息流向：</a:t>
              </a:r>
              <a:r>
                <a:rPr lang="zh-CN" altLang="en-US" b="1" dirty="0">
                  <a:latin typeface="+mn-ea"/>
                  <a:sym typeface="+mn-ea"/>
                </a:rPr>
                <a:t>反馈至教师、院系、职能部门</a:t>
              </a:r>
              <a:endParaRPr lang="en-US" altLang="zh-CN" b="1" dirty="0">
                <a:solidFill>
                  <a:srgbClr val="0070C0"/>
                </a:solidFill>
                <a:latin typeface="+mn-ea"/>
              </a:endParaRPr>
            </a:p>
          </p:txBody>
        </p:sp>
      </p:grpSp>
      <p:sp>
        <p:nvSpPr>
          <p:cNvPr id="2" name="î$ḻîḍe"/>
          <p:cNvSpPr/>
          <p:nvPr/>
        </p:nvSpPr>
        <p:spPr>
          <a:xfrm>
            <a:off x="476885" y="133985"/>
            <a:ext cx="5203190" cy="736600"/>
          </a:xfrm>
          <a:prstGeom prst="roundRect">
            <a:avLst/>
          </a:prstGeom>
          <a:solidFill>
            <a:srgbClr val="F6F8BF"/>
          </a:solidFill>
          <a:ln w="3175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r>
              <a:rPr lang="zh-CN" altLang="en-US" sz="3200" b="1" dirty="0">
                <a:solidFill>
                  <a:srgbClr val="0505D5"/>
                </a:solidFill>
              </a:rPr>
              <a:t>质量保障体系模块内涵</a:t>
            </a:r>
            <a:r>
              <a:rPr lang="zh-CN" altLang="en-US" sz="2400" b="1" dirty="0">
                <a:solidFill>
                  <a:srgbClr val="0505D5"/>
                </a:solidFill>
              </a:rPr>
              <a:t>（3）</a:t>
            </a:r>
            <a:endParaRPr lang="zh-CN" altLang="en-US" sz="3200" b="1" dirty="0">
              <a:solidFill>
                <a:srgbClr val="0505D5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725550" y="964923"/>
            <a:ext cx="10720705" cy="5603041"/>
            <a:chOff x="1157952" y="377609"/>
            <a:chExt cx="10720705" cy="5603041"/>
          </a:xfrm>
        </p:grpSpPr>
        <p:sp>
          <p:nvSpPr>
            <p:cNvPr id="47" name="ïṧ1ídè"/>
            <p:cNvSpPr/>
            <p:nvPr/>
          </p:nvSpPr>
          <p:spPr>
            <a:xfrm>
              <a:off x="5121682" y="4422668"/>
              <a:ext cx="990796" cy="99079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  <a:r>
                <a:rPr lang="en-US"/>
                <a:t> </a:t>
              </a:r>
              <a:endParaRPr lang="en-US"/>
            </a:p>
          </p:txBody>
        </p:sp>
        <p:sp>
          <p:nvSpPr>
            <p:cNvPr id="48" name="îṥ1iḋé"/>
            <p:cNvSpPr/>
            <p:nvPr/>
          </p:nvSpPr>
          <p:spPr>
            <a:xfrm>
              <a:off x="6143900" y="1409285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rmAutofit/>
            </a:bodyPr>
            <a:lstStyle/>
            <a:p>
              <a:r>
                <a:rPr lang="en-US" altLang="zh-CN" b="1" dirty="0"/>
                <a:t>1. </a:t>
              </a:r>
              <a:r>
                <a:rPr lang="zh-CN" altLang="en-US" b="1" dirty="0"/>
                <a:t>教学</a:t>
              </a:r>
              <a:r>
                <a:rPr lang="zh-CN" altLang="en-US" b="1" dirty="0">
                  <a:solidFill>
                    <a:srgbClr val="FF0000"/>
                  </a:solidFill>
                </a:rPr>
                <a:t>过程</a:t>
              </a:r>
              <a:r>
                <a:rPr lang="zh-CN" altLang="en-US" b="1" dirty="0"/>
                <a:t>质量信息利用</a:t>
              </a:r>
              <a:endParaRPr lang="zh-CN" altLang="en-US" b="1" dirty="0"/>
            </a:p>
          </p:txBody>
        </p:sp>
        <p:sp>
          <p:nvSpPr>
            <p:cNvPr id="49" name="iṡ1îḋe"/>
            <p:cNvSpPr/>
            <p:nvPr/>
          </p:nvSpPr>
          <p:spPr>
            <a:xfrm>
              <a:off x="5121682" y="2604012"/>
              <a:ext cx="990796" cy="99079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7" name="iṩľïḑè"/>
            <p:cNvSpPr/>
            <p:nvPr/>
          </p:nvSpPr>
          <p:spPr>
            <a:xfrm>
              <a:off x="5121682" y="1029909"/>
              <a:ext cx="990796" cy="990794"/>
            </a:xfrm>
            <a:prstGeom prst="ellipse">
              <a:avLst/>
            </a:prstGeom>
            <a:solidFill>
              <a:schemeClr val="accent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8" name="ïSľîḍè"/>
            <p:cNvSpPr/>
            <p:nvPr/>
          </p:nvSpPr>
          <p:spPr bwMode="auto">
            <a:xfrm>
              <a:off x="5350022" y="2680088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59" name="îŝḻïďe"/>
            <p:cNvSpPr/>
            <p:nvPr/>
          </p:nvSpPr>
          <p:spPr>
            <a:xfrm>
              <a:off x="6143900" y="2936086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rmAutofit/>
            </a:bodyPr>
            <a:lstStyle/>
            <a:p>
              <a:r>
                <a:rPr lang="en-US" altLang="zh-CN" b="1" dirty="0"/>
                <a:t>2. </a:t>
              </a:r>
              <a:r>
                <a:rPr lang="zh-CN" altLang="en-US" b="1" dirty="0"/>
                <a:t>教学</a:t>
              </a:r>
              <a:r>
                <a:rPr lang="zh-CN" altLang="en-US" b="1" dirty="0">
                  <a:solidFill>
                    <a:srgbClr val="FF0000"/>
                  </a:solidFill>
                </a:rPr>
                <a:t>效果</a:t>
              </a:r>
              <a:r>
                <a:rPr lang="zh-CN" altLang="en-US" b="1" dirty="0"/>
                <a:t>质量信息利用</a:t>
              </a:r>
              <a:endParaRPr lang="zh-CN" altLang="en-US" b="1" dirty="0"/>
            </a:p>
          </p:txBody>
        </p:sp>
        <p:sp>
          <p:nvSpPr>
            <p:cNvPr id="61" name="ïş1íďé"/>
            <p:cNvSpPr/>
            <p:nvPr/>
          </p:nvSpPr>
          <p:spPr>
            <a:xfrm>
              <a:off x="6143900" y="4095612"/>
              <a:ext cx="4019220" cy="369332"/>
            </a:xfrm>
            <a:prstGeom prst="rect">
              <a:avLst/>
            </a:prstGeom>
          </p:spPr>
          <p:txBody>
            <a:bodyPr wrap="square" lIns="91440" tIns="45720" rIns="91440" bIns="45720">
              <a:normAutofit/>
            </a:bodyPr>
            <a:lstStyle/>
            <a:p>
              <a:r>
                <a:rPr lang="en-US" altLang="zh-CN" b="1" dirty="0"/>
                <a:t>3.  </a:t>
              </a:r>
              <a:r>
                <a:rPr lang="zh-CN" altLang="en-US" b="1" dirty="0">
                  <a:solidFill>
                    <a:srgbClr val="FF0000"/>
                  </a:solidFill>
                </a:rPr>
                <a:t>培养</a:t>
              </a:r>
              <a:r>
                <a:rPr lang="zh-CN" altLang="en-US" b="1" dirty="0"/>
                <a:t>质量信息利用</a:t>
              </a:r>
              <a:endParaRPr lang="zh-CN" altLang="en-US" b="1" dirty="0"/>
            </a:p>
          </p:txBody>
        </p:sp>
        <p:sp>
          <p:nvSpPr>
            <p:cNvPr id="66" name="ïš1ïḍè"/>
            <p:cNvSpPr/>
            <p:nvPr/>
          </p:nvSpPr>
          <p:spPr>
            <a:xfrm>
              <a:off x="1157952" y="1751656"/>
              <a:ext cx="2713861" cy="2713857"/>
            </a:xfrm>
            <a:prstGeom prst="ellips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 anchorCtr="1">
              <a:normAutofit/>
            </a:bodyPr>
            <a:lstStyle/>
            <a:p>
              <a:pPr algn="ctr"/>
              <a:r>
                <a:rPr lang="zh-CN" altLang="en-US" b="1" i="1" dirty="0">
                  <a:solidFill>
                    <a:schemeClr val="tx1"/>
                  </a:solidFill>
                </a:rPr>
                <a:t>三、质量反馈</a:t>
              </a:r>
              <a:endParaRPr lang="zh-CN" altLang="en-US" b="1" i="1" dirty="0">
                <a:solidFill>
                  <a:schemeClr val="tx1"/>
                </a:solidFill>
              </a:endParaRPr>
            </a:p>
          </p:txBody>
        </p:sp>
        <p:sp>
          <p:nvSpPr>
            <p:cNvPr id="74" name="iṩḻîḋé"/>
            <p:cNvSpPr/>
            <p:nvPr/>
          </p:nvSpPr>
          <p:spPr>
            <a:xfrm>
              <a:off x="1328524" y="1751413"/>
              <a:ext cx="2373987" cy="2373983"/>
            </a:xfrm>
            <a:prstGeom prst="donut">
              <a:avLst>
                <a:gd name="adj" fmla="val 17000"/>
              </a:avLst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5" name="iṣļíḋè"/>
            <p:cNvSpPr/>
            <p:nvPr/>
          </p:nvSpPr>
          <p:spPr>
            <a:xfrm>
              <a:off x="1328524" y="1751413"/>
              <a:ext cx="2373987" cy="2373983"/>
            </a:xfrm>
            <a:prstGeom prst="blockArc">
              <a:avLst>
                <a:gd name="adj1" fmla="val 21117331"/>
                <a:gd name="adj2" fmla="val 9071983"/>
                <a:gd name="adj3" fmla="val 17000"/>
              </a:avLst>
            </a:prstGeom>
            <a:solidFill>
              <a:schemeClr val="bg1">
                <a:lumMod val="65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6" name="î$ļiďé"/>
            <p:cNvSpPr/>
            <p:nvPr/>
          </p:nvSpPr>
          <p:spPr>
            <a:xfrm>
              <a:off x="1328524" y="1751413"/>
              <a:ext cx="2373987" cy="2373983"/>
            </a:xfrm>
            <a:prstGeom prst="blockArc">
              <a:avLst>
                <a:gd name="adj1" fmla="val 17895101"/>
                <a:gd name="adj2" fmla="val 2443215"/>
                <a:gd name="adj3" fmla="val 17000"/>
              </a:avLst>
            </a:prstGeom>
            <a:solidFill>
              <a:schemeClr val="bg1">
                <a:lumMod val="50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cxnSp>
          <p:nvCxnSpPr>
            <p:cNvPr id="68" name="直接连接符 67"/>
            <p:cNvCxnSpPr>
              <a:stCxn id="49" idx="2"/>
              <a:endCxn id="66" idx="6"/>
            </p:cNvCxnSpPr>
            <p:nvPr/>
          </p:nvCxnSpPr>
          <p:spPr>
            <a:xfrm flipH="1">
              <a:off x="3872002" y="3089884"/>
              <a:ext cx="1249680" cy="889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肘形连接符 15"/>
            <p:cNvCxnSpPr>
              <a:stCxn id="57" idx="2"/>
              <a:endCxn id="66" idx="0"/>
            </p:cNvCxnSpPr>
            <p:nvPr/>
          </p:nvCxnSpPr>
          <p:spPr>
            <a:xfrm rot="10800000" flipV="1">
              <a:off x="2515202" y="1525331"/>
              <a:ext cx="2606675" cy="226060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肘形连接符 16"/>
            <p:cNvCxnSpPr/>
            <p:nvPr/>
          </p:nvCxnSpPr>
          <p:spPr>
            <a:xfrm rot="10800000">
              <a:off x="2515202" y="4103431"/>
              <a:ext cx="2606675" cy="833755"/>
            </a:xfrm>
            <a:prstGeom prst="bentConnector2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iṥ1îḍè"/>
            <p:cNvSpPr/>
            <p:nvPr/>
          </p:nvSpPr>
          <p:spPr bwMode="auto">
            <a:xfrm>
              <a:off x="5350022" y="377609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</a:p>
          </p:txBody>
        </p:sp>
        <p:sp>
          <p:nvSpPr>
            <p:cNvPr id="73" name="îṧlíďê"/>
            <p:cNvSpPr/>
            <p:nvPr/>
          </p:nvSpPr>
          <p:spPr bwMode="auto">
            <a:xfrm>
              <a:off x="5350022" y="5032144"/>
              <a:ext cx="534116" cy="533843"/>
            </a:xfrm>
            <a:custGeom>
              <a:avLst/>
              <a:gdLst>
                <a:gd name="connsiteX0" fmla="*/ 92075 w 329801"/>
                <a:gd name="connsiteY0" fmla="*/ 220095 h 329633"/>
                <a:gd name="connsiteX1" fmla="*/ 92075 w 329801"/>
                <a:gd name="connsiteY1" fmla="*/ 228033 h 329633"/>
                <a:gd name="connsiteX2" fmla="*/ 100013 w 329801"/>
                <a:gd name="connsiteY2" fmla="*/ 228033 h 329633"/>
                <a:gd name="connsiteX3" fmla="*/ 92075 w 329801"/>
                <a:gd name="connsiteY3" fmla="*/ 202632 h 329633"/>
                <a:gd name="connsiteX4" fmla="*/ 92075 w 329801"/>
                <a:gd name="connsiteY4" fmla="*/ 210570 h 329633"/>
                <a:gd name="connsiteX5" fmla="*/ 107950 w 329801"/>
                <a:gd name="connsiteY5" fmla="*/ 228032 h 329633"/>
                <a:gd name="connsiteX6" fmla="*/ 117475 w 329801"/>
                <a:gd name="connsiteY6" fmla="*/ 228032 h 329633"/>
                <a:gd name="connsiteX7" fmla="*/ 92075 w 329801"/>
                <a:gd name="connsiteY7" fmla="*/ 185170 h 329633"/>
                <a:gd name="connsiteX8" fmla="*/ 92075 w 329801"/>
                <a:gd name="connsiteY8" fmla="*/ 194695 h 329633"/>
                <a:gd name="connsiteX9" fmla="*/ 117475 w 329801"/>
                <a:gd name="connsiteY9" fmla="*/ 220095 h 329633"/>
                <a:gd name="connsiteX10" fmla="*/ 117475 w 329801"/>
                <a:gd name="connsiteY10" fmla="*/ 210570 h 329633"/>
                <a:gd name="connsiteX11" fmla="*/ 32288 w 329801"/>
                <a:gd name="connsiteY11" fmla="*/ 177232 h 329633"/>
                <a:gd name="connsiteX12" fmla="*/ 152400 w 329801"/>
                <a:gd name="connsiteY12" fmla="*/ 298635 h 329633"/>
                <a:gd name="connsiteX13" fmla="*/ 149817 w 329801"/>
                <a:gd name="connsiteY13" fmla="*/ 329632 h 329633"/>
                <a:gd name="connsiteX14" fmla="*/ 0 w 329801"/>
                <a:gd name="connsiteY14" fmla="*/ 179815 h 329633"/>
                <a:gd name="connsiteX15" fmla="*/ 32288 w 329801"/>
                <a:gd name="connsiteY15" fmla="*/ 177232 h 329633"/>
                <a:gd name="connsiteX16" fmla="*/ 92075 w 329801"/>
                <a:gd name="connsiteY16" fmla="*/ 167707 h 329633"/>
                <a:gd name="connsiteX17" fmla="*/ 92075 w 329801"/>
                <a:gd name="connsiteY17" fmla="*/ 177232 h 329633"/>
                <a:gd name="connsiteX18" fmla="*/ 117475 w 329801"/>
                <a:gd name="connsiteY18" fmla="*/ 202632 h 329633"/>
                <a:gd name="connsiteX19" fmla="*/ 117475 w 329801"/>
                <a:gd name="connsiteY19" fmla="*/ 194695 h 329633"/>
                <a:gd name="connsiteX20" fmla="*/ 109538 w 329801"/>
                <a:gd name="connsiteY20" fmla="*/ 161357 h 329633"/>
                <a:gd name="connsiteX21" fmla="*/ 117476 w 329801"/>
                <a:gd name="connsiteY21" fmla="*/ 169295 h 329633"/>
                <a:gd name="connsiteX22" fmla="*/ 117476 w 329801"/>
                <a:gd name="connsiteY22" fmla="*/ 161357 h 329633"/>
                <a:gd name="connsiteX23" fmla="*/ 92075 w 329801"/>
                <a:gd name="connsiteY23" fmla="*/ 161357 h 329633"/>
                <a:gd name="connsiteX24" fmla="*/ 117475 w 329801"/>
                <a:gd name="connsiteY24" fmla="*/ 186757 h 329633"/>
                <a:gd name="connsiteX25" fmla="*/ 117475 w 329801"/>
                <a:gd name="connsiteY25" fmla="*/ 177232 h 329633"/>
                <a:gd name="connsiteX26" fmla="*/ 100012 w 329801"/>
                <a:gd name="connsiteY26" fmla="*/ 161357 h 329633"/>
                <a:gd name="connsiteX27" fmla="*/ 86111 w 329801"/>
                <a:gd name="connsiteY27" fmla="*/ 150245 h 329633"/>
                <a:gd name="connsiteX28" fmla="*/ 123439 w 329801"/>
                <a:gd name="connsiteY28" fmla="*/ 150245 h 329633"/>
                <a:gd name="connsiteX29" fmla="*/ 128588 w 329801"/>
                <a:gd name="connsiteY29" fmla="*/ 155381 h 329633"/>
                <a:gd name="connsiteX30" fmla="*/ 128588 w 329801"/>
                <a:gd name="connsiteY30" fmla="*/ 232422 h 329633"/>
                <a:gd name="connsiteX31" fmla="*/ 123439 w 329801"/>
                <a:gd name="connsiteY31" fmla="*/ 237558 h 329633"/>
                <a:gd name="connsiteX32" fmla="*/ 86111 w 329801"/>
                <a:gd name="connsiteY32" fmla="*/ 237558 h 329633"/>
                <a:gd name="connsiteX33" fmla="*/ 80963 w 329801"/>
                <a:gd name="connsiteY33" fmla="*/ 232422 h 329633"/>
                <a:gd name="connsiteX34" fmla="*/ 80963 w 329801"/>
                <a:gd name="connsiteY34" fmla="*/ 155381 h 329633"/>
                <a:gd name="connsiteX35" fmla="*/ 86111 w 329801"/>
                <a:gd name="connsiteY35" fmla="*/ 150245 h 329633"/>
                <a:gd name="connsiteX36" fmla="*/ 327661 w 329801"/>
                <a:gd name="connsiteY36" fmla="*/ 137545 h 329633"/>
                <a:gd name="connsiteX37" fmla="*/ 178802 w 329801"/>
                <a:gd name="connsiteY37" fmla="*/ 329633 h 329633"/>
                <a:gd name="connsiteX38" fmla="*/ 176213 w 329801"/>
                <a:gd name="connsiteY38" fmla="*/ 297404 h 329633"/>
                <a:gd name="connsiteX39" fmla="*/ 269412 w 329801"/>
                <a:gd name="connsiteY39" fmla="*/ 247125 h 329633"/>
                <a:gd name="connsiteX40" fmla="*/ 295300 w 329801"/>
                <a:gd name="connsiteY40" fmla="*/ 143991 h 329633"/>
                <a:gd name="connsiteX41" fmla="*/ 327661 w 329801"/>
                <a:gd name="connsiteY41" fmla="*/ 137545 h 329633"/>
                <a:gd name="connsiteX42" fmla="*/ 211138 w 329801"/>
                <a:gd name="connsiteY42" fmla="*/ 132782 h 329633"/>
                <a:gd name="connsiteX43" fmla="*/ 211138 w 329801"/>
                <a:gd name="connsiteY43" fmla="*/ 228032 h 329633"/>
                <a:gd name="connsiteX44" fmla="*/ 236538 w 329801"/>
                <a:gd name="connsiteY44" fmla="*/ 228032 h 329633"/>
                <a:gd name="connsiteX45" fmla="*/ 236538 w 329801"/>
                <a:gd name="connsiteY45" fmla="*/ 132782 h 329633"/>
                <a:gd name="connsiteX46" fmla="*/ 203587 w 329801"/>
                <a:gd name="connsiteY46" fmla="*/ 121670 h 329633"/>
                <a:gd name="connsiteX47" fmla="*/ 240915 w 329801"/>
                <a:gd name="connsiteY47" fmla="*/ 121670 h 329633"/>
                <a:gd name="connsiteX48" fmla="*/ 246063 w 329801"/>
                <a:gd name="connsiteY48" fmla="*/ 126821 h 329633"/>
                <a:gd name="connsiteX49" fmla="*/ 246063 w 329801"/>
                <a:gd name="connsiteY49" fmla="*/ 232407 h 329633"/>
                <a:gd name="connsiteX50" fmla="*/ 240915 w 329801"/>
                <a:gd name="connsiteY50" fmla="*/ 237558 h 329633"/>
                <a:gd name="connsiteX51" fmla="*/ 203587 w 329801"/>
                <a:gd name="connsiteY51" fmla="*/ 237558 h 329633"/>
                <a:gd name="connsiteX52" fmla="*/ 198438 w 329801"/>
                <a:gd name="connsiteY52" fmla="*/ 232407 h 329633"/>
                <a:gd name="connsiteX53" fmla="*/ 198438 w 329801"/>
                <a:gd name="connsiteY53" fmla="*/ 126821 h 329633"/>
                <a:gd name="connsiteX54" fmla="*/ 203587 w 329801"/>
                <a:gd name="connsiteY54" fmla="*/ 121670 h 329633"/>
                <a:gd name="connsiteX55" fmla="*/ 146403 w 329801"/>
                <a:gd name="connsiteY55" fmla="*/ 78807 h 329633"/>
                <a:gd name="connsiteX56" fmla="*/ 182211 w 329801"/>
                <a:gd name="connsiteY56" fmla="*/ 78807 h 329633"/>
                <a:gd name="connsiteX57" fmla="*/ 187326 w 329801"/>
                <a:gd name="connsiteY57" fmla="*/ 83970 h 329633"/>
                <a:gd name="connsiteX58" fmla="*/ 187326 w 329801"/>
                <a:gd name="connsiteY58" fmla="*/ 232394 h 329633"/>
                <a:gd name="connsiteX59" fmla="*/ 182211 w 329801"/>
                <a:gd name="connsiteY59" fmla="*/ 237557 h 329633"/>
                <a:gd name="connsiteX60" fmla="*/ 146403 w 329801"/>
                <a:gd name="connsiteY60" fmla="*/ 237557 h 329633"/>
                <a:gd name="connsiteX61" fmla="*/ 141288 w 329801"/>
                <a:gd name="connsiteY61" fmla="*/ 232394 h 329633"/>
                <a:gd name="connsiteX62" fmla="*/ 141288 w 329801"/>
                <a:gd name="connsiteY62" fmla="*/ 83970 h 329633"/>
                <a:gd name="connsiteX63" fmla="*/ 146403 w 329801"/>
                <a:gd name="connsiteY63" fmla="*/ 78807 h 329633"/>
                <a:gd name="connsiteX64" fmla="*/ 257930 w 329801"/>
                <a:gd name="connsiteY64" fmla="*/ 31182 h 329633"/>
                <a:gd name="connsiteX65" fmla="*/ 319088 w 329801"/>
                <a:gd name="connsiteY65" fmla="*/ 109775 h 329633"/>
                <a:gd name="connsiteX66" fmla="*/ 287859 w 329801"/>
                <a:gd name="connsiteY66" fmla="*/ 120082 h 329633"/>
                <a:gd name="connsiteX67" fmla="*/ 268340 w 329801"/>
                <a:gd name="connsiteY67" fmla="*/ 85295 h 329633"/>
                <a:gd name="connsiteX68" fmla="*/ 239713 w 329801"/>
                <a:gd name="connsiteY68" fmla="*/ 58238 h 329633"/>
                <a:gd name="connsiteX69" fmla="*/ 257930 w 329801"/>
                <a:gd name="connsiteY69" fmla="*/ 31182 h 329633"/>
                <a:gd name="connsiteX70" fmla="*/ 155199 w 329801"/>
                <a:gd name="connsiteY70" fmla="*/ 194 h 329633"/>
                <a:gd name="connsiteX71" fmla="*/ 233363 w 329801"/>
                <a:gd name="connsiteY71" fmla="*/ 15064 h 329633"/>
                <a:gd name="connsiteX72" fmla="*/ 219181 w 329801"/>
                <a:gd name="connsiteY72" fmla="*/ 46097 h 329633"/>
                <a:gd name="connsiteX73" fmla="*/ 32232 w 329801"/>
                <a:gd name="connsiteY73" fmla="*/ 153420 h 329633"/>
                <a:gd name="connsiteX74" fmla="*/ 0 w 329801"/>
                <a:gd name="connsiteY74" fmla="*/ 150834 h 329633"/>
                <a:gd name="connsiteX75" fmla="*/ 79936 w 329801"/>
                <a:gd name="connsiteY75" fmla="*/ 24115 h 329633"/>
                <a:gd name="connsiteX76" fmla="*/ 155199 w 329801"/>
                <a:gd name="connsiteY76" fmla="*/ 194 h 32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329801" h="329633">
                  <a:moveTo>
                    <a:pt x="92075" y="220095"/>
                  </a:moveTo>
                  <a:lnTo>
                    <a:pt x="92075" y="228033"/>
                  </a:lnTo>
                  <a:lnTo>
                    <a:pt x="100013" y="228033"/>
                  </a:lnTo>
                  <a:close/>
                  <a:moveTo>
                    <a:pt x="92075" y="202632"/>
                  </a:moveTo>
                  <a:lnTo>
                    <a:pt x="92075" y="210570"/>
                  </a:lnTo>
                  <a:lnTo>
                    <a:pt x="107950" y="228032"/>
                  </a:lnTo>
                  <a:lnTo>
                    <a:pt x="117475" y="228032"/>
                  </a:lnTo>
                  <a:close/>
                  <a:moveTo>
                    <a:pt x="92075" y="185170"/>
                  </a:moveTo>
                  <a:lnTo>
                    <a:pt x="92075" y="194695"/>
                  </a:lnTo>
                  <a:lnTo>
                    <a:pt x="117475" y="220095"/>
                  </a:lnTo>
                  <a:lnTo>
                    <a:pt x="117475" y="210570"/>
                  </a:lnTo>
                  <a:close/>
                  <a:moveTo>
                    <a:pt x="32288" y="177232"/>
                  </a:moveTo>
                  <a:cubicBezTo>
                    <a:pt x="43912" y="246974"/>
                    <a:pt x="83949" y="287012"/>
                    <a:pt x="152400" y="298635"/>
                  </a:cubicBezTo>
                  <a:cubicBezTo>
                    <a:pt x="151108" y="308968"/>
                    <a:pt x="151108" y="319300"/>
                    <a:pt x="149817" y="329632"/>
                  </a:cubicBezTo>
                  <a:cubicBezTo>
                    <a:pt x="61993" y="323174"/>
                    <a:pt x="2583" y="246974"/>
                    <a:pt x="0" y="179815"/>
                  </a:cubicBezTo>
                  <a:cubicBezTo>
                    <a:pt x="10332" y="179815"/>
                    <a:pt x="21956" y="178524"/>
                    <a:pt x="32288" y="177232"/>
                  </a:cubicBezTo>
                  <a:close/>
                  <a:moveTo>
                    <a:pt x="92075" y="167707"/>
                  </a:moveTo>
                  <a:lnTo>
                    <a:pt x="92075" y="177232"/>
                  </a:lnTo>
                  <a:lnTo>
                    <a:pt x="117475" y="202632"/>
                  </a:lnTo>
                  <a:lnTo>
                    <a:pt x="117475" y="194695"/>
                  </a:lnTo>
                  <a:close/>
                  <a:moveTo>
                    <a:pt x="109538" y="161357"/>
                  </a:moveTo>
                  <a:lnTo>
                    <a:pt x="117476" y="169295"/>
                  </a:lnTo>
                  <a:lnTo>
                    <a:pt x="117476" y="161357"/>
                  </a:lnTo>
                  <a:close/>
                  <a:moveTo>
                    <a:pt x="92075" y="161357"/>
                  </a:moveTo>
                  <a:lnTo>
                    <a:pt x="117475" y="186757"/>
                  </a:lnTo>
                  <a:lnTo>
                    <a:pt x="117475" y="177232"/>
                  </a:lnTo>
                  <a:lnTo>
                    <a:pt x="100012" y="161357"/>
                  </a:lnTo>
                  <a:close/>
                  <a:moveTo>
                    <a:pt x="86111" y="150245"/>
                  </a:moveTo>
                  <a:lnTo>
                    <a:pt x="123439" y="150245"/>
                  </a:lnTo>
                  <a:cubicBezTo>
                    <a:pt x="126013" y="150245"/>
                    <a:pt x="128588" y="152813"/>
                    <a:pt x="128588" y="155381"/>
                  </a:cubicBezTo>
                  <a:cubicBezTo>
                    <a:pt x="128588" y="155381"/>
                    <a:pt x="128588" y="155381"/>
                    <a:pt x="128588" y="232422"/>
                  </a:cubicBezTo>
                  <a:cubicBezTo>
                    <a:pt x="128588" y="236274"/>
                    <a:pt x="126013" y="237558"/>
                    <a:pt x="123439" y="237558"/>
                  </a:cubicBezTo>
                  <a:cubicBezTo>
                    <a:pt x="123439" y="237558"/>
                    <a:pt x="123439" y="237558"/>
                    <a:pt x="86111" y="237558"/>
                  </a:cubicBezTo>
                  <a:cubicBezTo>
                    <a:pt x="83537" y="237558"/>
                    <a:pt x="80963" y="236274"/>
                    <a:pt x="80963" y="232422"/>
                  </a:cubicBezTo>
                  <a:cubicBezTo>
                    <a:pt x="80963" y="232422"/>
                    <a:pt x="80963" y="232422"/>
                    <a:pt x="80963" y="155381"/>
                  </a:cubicBezTo>
                  <a:cubicBezTo>
                    <a:pt x="80963" y="152813"/>
                    <a:pt x="83537" y="150245"/>
                    <a:pt x="86111" y="150245"/>
                  </a:cubicBezTo>
                  <a:close/>
                  <a:moveTo>
                    <a:pt x="327661" y="137545"/>
                  </a:moveTo>
                  <a:cubicBezTo>
                    <a:pt x="344488" y="247125"/>
                    <a:pt x="259056" y="327055"/>
                    <a:pt x="178802" y="329633"/>
                  </a:cubicBezTo>
                  <a:cubicBezTo>
                    <a:pt x="177508" y="319320"/>
                    <a:pt x="177508" y="309006"/>
                    <a:pt x="176213" y="297404"/>
                  </a:cubicBezTo>
                  <a:cubicBezTo>
                    <a:pt x="213752" y="293536"/>
                    <a:pt x="246112" y="276777"/>
                    <a:pt x="269412" y="247125"/>
                  </a:cubicBezTo>
                  <a:cubicBezTo>
                    <a:pt x="292711" y="216185"/>
                    <a:pt x="300478" y="181377"/>
                    <a:pt x="295300" y="143991"/>
                  </a:cubicBezTo>
                  <a:cubicBezTo>
                    <a:pt x="305656" y="141413"/>
                    <a:pt x="316011" y="140123"/>
                    <a:pt x="327661" y="137545"/>
                  </a:cubicBezTo>
                  <a:close/>
                  <a:moveTo>
                    <a:pt x="211138" y="132782"/>
                  </a:moveTo>
                  <a:lnTo>
                    <a:pt x="211138" y="228032"/>
                  </a:lnTo>
                  <a:lnTo>
                    <a:pt x="236538" y="228032"/>
                  </a:lnTo>
                  <a:lnTo>
                    <a:pt x="236538" y="132782"/>
                  </a:lnTo>
                  <a:close/>
                  <a:moveTo>
                    <a:pt x="203587" y="121670"/>
                  </a:moveTo>
                  <a:lnTo>
                    <a:pt x="240915" y="121670"/>
                  </a:lnTo>
                  <a:cubicBezTo>
                    <a:pt x="243489" y="121670"/>
                    <a:pt x="246063" y="124245"/>
                    <a:pt x="246063" y="126821"/>
                  </a:cubicBezTo>
                  <a:cubicBezTo>
                    <a:pt x="246063" y="126821"/>
                    <a:pt x="246063" y="126821"/>
                    <a:pt x="246063" y="232407"/>
                  </a:cubicBezTo>
                  <a:cubicBezTo>
                    <a:pt x="246063" y="236270"/>
                    <a:pt x="243489" y="237558"/>
                    <a:pt x="240915" y="237558"/>
                  </a:cubicBezTo>
                  <a:cubicBezTo>
                    <a:pt x="240915" y="237558"/>
                    <a:pt x="240915" y="237558"/>
                    <a:pt x="203587" y="237558"/>
                  </a:cubicBezTo>
                  <a:cubicBezTo>
                    <a:pt x="201013" y="237558"/>
                    <a:pt x="198438" y="236270"/>
                    <a:pt x="198438" y="232407"/>
                  </a:cubicBezTo>
                  <a:cubicBezTo>
                    <a:pt x="198438" y="232407"/>
                    <a:pt x="198438" y="232407"/>
                    <a:pt x="198438" y="126821"/>
                  </a:cubicBezTo>
                  <a:cubicBezTo>
                    <a:pt x="198438" y="124245"/>
                    <a:pt x="201013" y="121670"/>
                    <a:pt x="203587" y="121670"/>
                  </a:cubicBezTo>
                  <a:close/>
                  <a:moveTo>
                    <a:pt x="146403" y="78807"/>
                  </a:moveTo>
                  <a:lnTo>
                    <a:pt x="182211" y="78807"/>
                  </a:lnTo>
                  <a:cubicBezTo>
                    <a:pt x="186047" y="78807"/>
                    <a:pt x="187326" y="80098"/>
                    <a:pt x="187326" y="83970"/>
                  </a:cubicBezTo>
                  <a:cubicBezTo>
                    <a:pt x="187326" y="83970"/>
                    <a:pt x="187326" y="83970"/>
                    <a:pt x="187326" y="232394"/>
                  </a:cubicBezTo>
                  <a:cubicBezTo>
                    <a:pt x="187326" y="236266"/>
                    <a:pt x="186047" y="237557"/>
                    <a:pt x="182211" y="237557"/>
                  </a:cubicBezTo>
                  <a:cubicBezTo>
                    <a:pt x="182211" y="237557"/>
                    <a:pt x="182211" y="237557"/>
                    <a:pt x="146403" y="237557"/>
                  </a:cubicBezTo>
                  <a:cubicBezTo>
                    <a:pt x="142567" y="237557"/>
                    <a:pt x="141288" y="236266"/>
                    <a:pt x="141288" y="232394"/>
                  </a:cubicBezTo>
                  <a:cubicBezTo>
                    <a:pt x="141288" y="232394"/>
                    <a:pt x="141288" y="232394"/>
                    <a:pt x="141288" y="83970"/>
                  </a:cubicBezTo>
                  <a:cubicBezTo>
                    <a:pt x="141288" y="80098"/>
                    <a:pt x="142567" y="78807"/>
                    <a:pt x="146403" y="78807"/>
                  </a:cubicBezTo>
                  <a:close/>
                  <a:moveTo>
                    <a:pt x="257930" y="31182"/>
                  </a:moveTo>
                  <a:cubicBezTo>
                    <a:pt x="286558" y="51796"/>
                    <a:pt x="306076" y="77565"/>
                    <a:pt x="319088" y="109775"/>
                  </a:cubicBezTo>
                  <a:cubicBezTo>
                    <a:pt x="308678" y="113640"/>
                    <a:pt x="298269" y="117505"/>
                    <a:pt x="287859" y="120082"/>
                  </a:cubicBezTo>
                  <a:cubicBezTo>
                    <a:pt x="282654" y="107198"/>
                    <a:pt x="276148" y="95602"/>
                    <a:pt x="268340" y="85295"/>
                  </a:cubicBezTo>
                  <a:cubicBezTo>
                    <a:pt x="259232" y="74988"/>
                    <a:pt x="250123" y="65969"/>
                    <a:pt x="239713" y="58238"/>
                  </a:cubicBezTo>
                  <a:cubicBezTo>
                    <a:pt x="244918" y="49220"/>
                    <a:pt x="251424" y="40201"/>
                    <a:pt x="257930" y="31182"/>
                  </a:cubicBezTo>
                  <a:close/>
                  <a:moveTo>
                    <a:pt x="155199" y="194"/>
                  </a:moveTo>
                  <a:cubicBezTo>
                    <a:pt x="180825" y="-1099"/>
                    <a:pt x="206933" y="4073"/>
                    <a:pt x="233363" y="15064"/>
                  </a:cubicBezTo>
                  <a:cubicBezTo>
                    <a:pt x="228206" y="25408"/>
                    <a:pt x="224338" y="35753"/>
                    <a:pt x="219181" y="46097"/>
                  </a:cubicBezTo>
                  <a:cubicBezTo>
                    <a:pt x="130219" y="6012"/>
                    <a:pt x="37389" y="69372"/>
                    <a:pt x="32232" y="153420"/>
                  </a:cubicBezTo>
                  <a:cubicBezTo>
                    <a:pt x="21918" y="153420"/>
                    <a:pt x="10314" y="152127"/>
                    <a:pt x="0" y="150834"/>
                  </a:cubicBezTo>
                  <a:cubicBezTo>
                    <a:pt x="6446" y="95233"/>
                    <a:pt x="32232" y="52562"/>
                    <a:pt x="79936" y="24115"/>
                  </a:cubicBezTo>
                  <a:cubicBezTo>
                    <a:pt x="104433" y="9245"/>
                    <a:pt x="129574" y="1487"/>
                    <a:pt x="155199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</a:p>
          </p:txBody>
        </p:sp>
        <p:sp>
          <p:nvSpPr>
            <p:cNvPr id="78" name="íṡļîďè"/>
            <p:cNvSpPr/>
            <p:nvPr/>
          </p:nvSpPr>
          <p:spPr>
            <a:xfrm>
              <a:off x="6208742" y="4465540"/>
              <a:ext cx="5669915" cy="1515110"/>
            </a:xfrm>
            <a:prstGeom prst="rect">
              <a:avLst/>
            </a:prstGeom>
            <a:solidFill>
              <a:srgbClr val="F6F8BF"/>
            </a:solidFill>
          </p:spPr>
          <p:txBody>
            <a:bodyPr wrap="square" lIns="91440" tIns="45720" rIns="91440" bIns="45720">
              <a:noAutofit/>
            </a:bodyPr>
            <a:lstStyle/>
            <a:p>
              <a:pPr marL="285750" indent="-285750">
                <a:lnSpc>
                  <a:spcPct val="15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zh-CN" altLang="en-US" b="1" dirty="0">
                  <a:solidFill>
                    <a:srgbClr val="0505D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信息来源：</a:t>
              </a:r>
              <a:r>
                <a:rPr lang="zh-CN" altLang="en-US" b="1" dirty="0">
                  <a:latin typeface="+mn-ea"/>
                </a:rPr>
                <a:t>用人单位反馈、第三方机构调查、校友反馈、社会评价；</a:t>
              </a:r>
              <a:endParaRPr lang="en-US" altLang="zh-CN" b="1" dirty="0"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zh-CN" altLang="en-US" b="1" dirty="0">
                  <a:solidFill>
                    <a:srgbClr val="0505D5"/>
                  </a:solidFill>
                  <a:latin typeface="+mn-ea"/>
                </a:rPr>
                <a:t>信息流向：</a:t>
              </a:r>
              <a:r>
                <a:rPr lang="zh-CN" altLang="en-US" b="1" dirty="0">
                  <a:latin typeface="+mn-ea"/>
                  <a:sym typeface="+mn-ea"/>
                </a:rPr>
                <a:t>反馈至院系、职能部门</a:t>
              </a:r>
              <a:endParaRPr lang="en-US" altLang="zh-CN" b="1" dirty="0">
                <a:solidFill>
                  <a:srgbClr val="0070C0"/>
                </a:solidFill>
                <a:latin typeface="+mn-ea"/>
              </a:endParaRPr>
            </a:p>
          </p:txBody>
        </p:sp>
      </p:grpSp>
      <p:sp>
        <p:nvSpPr>
          <p:cNvPr id="2" name="î$ḻîḍe"/>
          <p:cNvSpPr/>
          <p:nvPr/>
        </p:nvSpPr>
        <p:spPr>
          <a:xfrm>
            <a:off x="415290" y="220980"/>
            <a:ext cx="5203190" cy="736600"/>
          </a:xfrm>
          <a:prstGeom prst="roundRect">
            <a:avLst/>
          </a:prstGeom>
          <a:solidFill>
            <a:srgbClr val="F6F8BF"/>
          </a:solidFill>
          <a:ln w="3175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r>
              <a:rPr lang="zh-CN" altLang="en-US" sz="3200" b="1" dirty="0">
                <a:solidFill>
                  <a:srgbClr val="0505D5"/>
                </a:solidFill>
              </a:rPr>
              <a:t>质量保障体系模块内涵</a:t>
            </a:r>
            <a:r>
              <a:rPr lang="zh-CN" altLang="en-US" sz="2400" b="1" dirty="0">
                <a:solidFill>
                  <a:srgbClr val="0505D5"/>
                </a:solidFill>
              </a:rPr>
              <a:t>（3）</a:t>
            </a:r>
            <a:endParaRPr lang="zh-CN" altLang="en-US" sz="2400" b="1" dirty="0">
              <a:solidFill>
                <a:srgbClr val="0505D5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723442" y="1437940"/>
            <a:ext cx="10744835" cy="5277485"/>
            <a:chOff x="723442" y="803798"/>
            <a:chExt cx="10744835" cy="5277485"/>
          </a:xfrm>
        </p:grpSpPr>
        <p:sp>
          <p:nvSpPr>
            <p:cNvPr id="73" name="íṧľïḋé"/>
            <p:cNvSpPr/>
            <p:nvPr/>
          </p:nvSpPr>
          <p:spPr>
            <a:xfrm>
              <a:off x="5743117" y="2599578"/>
              <a:ext cx="5725160" cy="1675130"/>
            </a:xfrm>
            <a:prstGeom prst="roundRect">
              <a:avLst/>
            </a:prstGeom>
            <a:solidFill>
              <a:srgbClr val="F6F8BF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1" name="îṡľïḓè"/>
            <p:cNvSpPr/>
            <p:nvPr/>
          </p:nvSpPr>
          <p:spPr>
            <a:xfrm>
              <a:off x="723442" y="2690447"/>
              <a:ext cx="3588407" cy="147710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2" name="ï$ļîḑé"/>
            <p:cNvSpPr/>
            <p:nvPr/>
          </p:nvSpPr>
          <p:spPr>
            <a:xfrm>
              <a:off x="4362650" y="2871788"/>
              <a:ext cx="825501" cy="111442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74" name="ïṧlíďé"/>
            <p:cNvSpPr/>
            <p:nvPr/>
          </p:nvSpPr>
          <p:spPr>
            <a:xfrm>
              <a:off x="5718352" y="803798"/>
              <a:ext cx="5749925" cy="1675130"/>
            </a:xfrm>
            <a:prstGeom prst="roundRect">
              <a:avLst/>
            </a:prstGeom>
            <a:solidFill>
              <a:schemeClr val="accent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  <a:endParaRPr dirty="0"/>
            </a:p>
          </p:txBody>
        </p:sp>
        <p:sp>
          <p:nvSpPr>
            <p:cNvPr id="75" name="îŝļíďé"/>
            <p:cNvSpPr/>
            <p:nvPr/>
          </p:nvSpPr>
          <p:spPr>
            <a:xfrm>
              <a:off x="5743117" y="4406153"/>
              <a:ext cx="5725160" cy="1675130"/>
            </a:xfrm>
            <a:prstGeom prst="roundRect">
              <a:avLst/>
            </a:prstGeom>
            <a:solidFill>
              <a:srgbClr val="DFDFDF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cxnSp>
          <p:nvCxnSpPr>
            <p:cNvPr id="76" name="直接连接符 75"/>
            <p:cNvCxnSpPr>
              <a:stCxn id="74" idx="1"/>
              <a:endCxn id="72" idx="0"/>
            </p:cNvCxnSpPr>
            <p:nvPr/>
          </p:nvCxnSpPr>
          <p:spPr>
            <a:xfrm flipH="1">
              <a:off x="4775200" y="1641063"/>
              <a:ext cx="942975" cy="1230630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接连接符 76"/>
            <p:cNvCxnSpPr>
              <a:endCxn id="72" idx="2"/>
            </p:cNvCxnSpPr>
            <p:nvPr/>
          </p:nvCxnSpPr>
          <p:spPr>
            <a:xfrm flipH="1" flipV="1">
              <a:off x="4775200" y="3986118"/>
              <a:ext cx="1054735" cy="1353820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接连接符 77"/>
            <p:cNvCxnSpPr>
              <a:endCxn id="72" idx="3"/>
            </p:cNvCxnSpPr>
            <p:nvPr/>
          </p:nvCxnSpPr>
          <p:spPr>
            <a:xfrm flipH="1">
              <a:off x="5187950" y="3419063"/>
              <a:ext cx="554990" cy="10160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ïśliḍe"/>
            <p:cNvSpPr/>
            <p:nvPr/>
          </p:nvSpPr>
          <p:spPr>
            <a:xfrm>
              <a:off x="5899350" y="1542873"/>
              <a:ext cx="196851" cy="196851"/>
            </a:xfrm>
            <a:prstGeom prst="ellipse">
              <a:avLst/>
            </a:prstGeom>
            <a:solidFill>
              <a:schemeClr val="accent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</a:p>
          </p:txBody>
        </p:sp>
        <p:sp>
          <p:nvSpPr>
            <p:cNvPr id="80" name="iS1iḑé"/>
            <p:cNvSpPr/>
            <p:nvPr/>
          </p:nvSpPr>
          <p:spPr>
            <a:xfrm>
              <a:off x="5946975" y="3332556"/>
              <a:ext cx="196851" cy="19685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dirty="0"/>
            </a:p>
          </p:txBody>
        </p:sp>
        <p:sp>
          <p:nvSpPr>
            <p:cNvPr id="81" name="íṧḻïḑe"/>
            <p:cNvSpPr/>
            <p:nvPr/>
          </p:nvSpPr>
          <p:spPr>
            <a:xfrm>
              <a:off x="5966025" y="5145394"/>
              <a:ext cx="196851" cy="19685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</a:p>
          </p:txBody>
        </p:sp>
        <p:sp>
          <p:nvSpPr>
            <p:cNvPr id="82" name="işḻíḑê"/>
            <p:cNvSpPr/>
            <p:nvPr/>
          </p:nvSpPr>
          <p:spPr>
            <a:xfrm>
              <a:off x="4688505" y="3060700"/>
              <a:ext cx="173790" cy="127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</a:p>
          </p:txBody>
        </p:sp>
        <p:sp>
          <p:nvSpPr>
            <p:cNvPr id="83" name="ïṡľïḋe"/>
            <p:cNvSpPr/>
            <p:nvPr/>
          </p:nvSpPr>
          <p:spPr>
            <a:xfrm>
              <a:off x="4688505" y="3670300"/>
              <a:ext cx="173790" cy="127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</a:p>
          </p:txBody>
        </p:sp>
        <p:cxnSp>
          <p:nvCxnSpPr>
            <p:cNvPr id="84" name="直接连接符 83"/>
            <p:cNvCxnSpPr/>
            <p:nvPr/>
          </p:nvCxnSpPr>
          <p:spPr>
            <a:xfrm>
              <a:off x="4511875" y="3429000"/>
              <a:ext cx="555625" cy="0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íslíḑè"/>
            <p:cNvSpPr/>
            <p:nvPr/>
          </p:nvSpPr>
          <p:spPr>
            <a:xfrm>
              <a:off x="723442" y="2958725"/>
              <a:ext cx="3588408" cy="940553"/>
            </a:xfrm>
            <a:prstGeom prst="rect">
              <a:avLst/>
            </a:prstGeom>
          </p:spPr>
          <p:txBody>
            <a:bodyPr wrap="none" lIns="72000" tIns="0" rIns="72000" bIns="0" anchor="ctr">
              <a:normAutofit/>
            </a:bodyPr>
            <a:lstStyle/>
            <a:p>
              <a:pPr lvl="0" algn="ctr" defTabSz="913765">
                <a:defRPr/>
              </a:pPr>
              <a:r>
                <a:rPr lang="zh-CN" altLang="en-US" sz="2400" b="1" dirty="0">
                  <a:latin typeface="+mn-ea"/>
                </a:rPr>
                <a:t>四、持续改进</a:t>
              </a:r>
              <a:r>
                <a:rPr lang="en-US" altLang="zh-CN" sz="2400" b="1" dirty="0">
                  <a:latin typeface="+mn-ea"/>
                </a:rPr>
                <a:t>/</a:t>
              </a:r>
              <a:r>
                <a:rPr lang="zh-CN" altLang="en-US" sz="2400" b="1" dirty="0">
                  <a:latin typeface="+mn-ea"/>
                </a:rPr>
                <a:t>质量控制</a:t>
              </a:r>
              <a:endParaRPr lang="zh-CN" altLang="en-US" sz="2400" b="1" dirty="0">
                <a:latin typeface="+mn-ea"/>
              </a:endParaRPr>
            </a:p>
          </p:txBody>
        </p:sp>
        <p:sp>
          <p:nvSpPr>
            <p:cNvPr id="87" name="îṡľídé"/>
            <p:cNvSpPr/>
            <p:nvPr/>
          </p:nvSpPr>
          <p:spPr bwMode="auto">
            <a:xfrm>
              <a:off x="6378796" y="3187971"/>
              <a:ext cx="424066" cy="423280"/>
            </a:xfrm>
            <a:custGeom>
              <a:avLst/>
              <a:gdLst>
                <a:gd name="T0" fmla="*/ 164 w 204"/>
                <a:gd name="T1" fmla="*/ 0 h 204"/>
                <a:gd name="T2" fmla="*/ 39 w 204"/>
                <a:gd name="T3" fmla="*/ 0 h 204"/>
                <a:gd name="T4" fmla="*/ 0 w 204"/>
                <a:gd name="T5" fmla="*/ 39 h 204"/>
                <a:gd name="T6" fmla="*/ 0 w 204"/>
                <a:gd name="T7" fmla="*/ 81 h 204"/>
                <a:gd name="T8" fmla="*/ 0 w 204"/>
                <a:gd name="T9" fmla="*/ 164 h 204"/>
                <a:gd name="T10" fmla="*/ 39 w 204"/>
                <a:gd name="T11" fmla="*/ 204 h 204"/>
                <a:gd name="T12" fmla="*/ 164 w 204"/>
                <a:gd name="T13" fmla="*/ 204 h 204"/>
                <a:gd name="T14" fmla="*/ 204 w 204"/>
                <a:gd name="T15" fmla="*/ 164 h 204"/>
                <a:gd name="T16" fmla="*/ 204 w 204"/>
                <a:gd name="T17" fmla="*/ 81 h 204"/>
                <a:gd name="T18" fmla="*/ 204 w 204"/>
                <a:gd name="T19" fmla="*/ 39 h 204"/>
                <a:gd name="T20" fmla="*/ 164 w 204"/>
                <a:gd name="T21" fmla="*/ 0 h 204"/>
                <a:gd name="T22" fmla="*/ 176 w 204"/>
                <a:gd name="T23" fmla="*/ 23 h 204"/>
                <a:gd name="T24" fmla="*/ 180 w 204"/>
                <a:gd name="T25" fmla="*/ 23 h 204"/>
                <a:gd name="T26" fmla="*/ 180 w 204"/>
                <a:gd name="T27" fmla="*/ 28 h 204"/>
                <a:gd name="T28" fmla="*/ 180 w 204"/>
                <a:gd name="T29" fmla="*/ 58 h 204"/>
                <a:gd name="T30" fmla="*/ 146 w 204"/>
                <a:gd name="T31" fmla="*/ 58 h 204"/>
                <a:gd name="T32" fmla="*/ 146 w 204"/>
                <a:gd name="T33" fmla="*/ 24 h 204"/>
                <a:gd name="T34" fmla="*/ 176 w 204"/>
                <a:gd name="T35" fmla="*/ 23 h 204"/>
                <a:gd name="T36" fmla="*/ 73 w 204"/>
                <a:gd name="T37" fmla="*/ 81 h 204"/>
                <a:gd name="T38" fmla="*/ 102 w 204"/>
                <a:gd name="T39" fmla="*/ 66 h 204"/>
                <a:gd name="T40" fmla="*/ 131 w 204"/>
                <a:gd name="T41" fmla="*/ 81 h 204"/>
                <a:gd name="T42" fmla="*/ 138 w 204"/>
                <a:gd name="T43" fmla="*/ 102 h 204"/>
                <a:gd name="T44" fmla="*/ 102 w 204"/>
                <a:gd name="T45" fmla="*/ 138 h 204"/>
                <a:gd name="T46" fmla="*/ 66 w 204"/>
                <a:gd name="T47" fmla="*/ 102 h 204"/>
                <a:gd name="T48" fmla="*/ 73 w 204"/>
                <a:gd name="T49" fmla="*/ 81 h 204"/>
                <a:gd name="T50" fmla="*/ 184 w 204"/>
                <a:gd name="T51" fmla="*/ 164 h 204"/>
                <a:gd name="T52" fmla="*/ 164 w 204"/>
                <a:gd name="T53" fmla="*/ 184 h 204"/>
                <a:gd name="T54" fmla="*/ 39 w 204"/>
                <a:gd name="T55" fmla="*/ 184 h 204"/>
                <a:gd name="T56" fmla="*/ 20 w 204"/>
                <a:gd name="T57" fmla="*/ 164 h 204"/>
                <a:gd name="T58" fmla="*/ 20 w 204"/>
                <a:gd name="T59" fmla="*/ 81 h 204"/>
                <a:gd name="T60" fmla="*/ 50 w 204"/>
                <a:gd name="T61" fmla="*/ 81 h 204"/>
                <a:gd name="T62" fmla="*/ 46 w 204"/>
                <a:gd name="T63" fmla="*/ 102 h 204"/>
                <a:gd name="T64" fmla="*/ 102 w 204"/>
                <a:gd name="T65" fmla="*/ 158 h 204"/>
                <a:gd name="T66" fmla="*/ 157 w 204"/>
                <a:gd name="T67" fmla="*/ 102 h 204"/>
                <a:gd name="T68" fmla="*/ 153 w 204"/>
                <a:gd name="T69" fmla="*/ 81 h 204"/>
                <a:gd name="T70" fmla="*/ 184 w 204"/>
                <a:gd name="T71" fmla="*/ 81 h 204"/>
                <a:gd name="T72" fmla="*/ 184 w 204"/>
                <a:gd name="T73" fmla="*/ 16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04" h="204">
                  <a:moveTo>
                    <a:pt x="164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17" y="0"/>
                    <a:pt x="0" y="18"/>
                    <a:pt x="0" y="39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86"/>
                    <a:pt x="17" y="204"/>
                    <a:pt x="39" y="204"/>
                  </a:cubicBezTo>
                  <a:cubicBezTo>
                    <a:pt x="164" y="204"/>
                    <a:pt x="164" y="204"/>
                    <a:pt x="164" y="204"/>
                  </a:cubicBezTo>
                  <a:cubicBezTo>
                    <a:pt x="186" y="204"/>
                    <a:pt x="204" y="186"/>
                    <a:pt x="204" y="164"/>
                  </a:cubicBezTo>
                  <a:cubicBezTo>
                    <a:pt x="204" y="81"/>
                    <a:pt x="204" y="81"/>
                    <a:pt x="204" y="81"/>
                  </a:cubicBezTo>
                  <a:cubicBezTo>
                    <a:pt x="204" y="39"/>
                    <a:pt x="204" y="39"/>
                    <a:pt x="204" y="39"/>
                  </a:cubicBezTo>
                  <a:cubicBezTo>
                    <a:pt x="204" y="18"/>
                    <a:pt x="186" y="0"/>
                    <a:pt x="164" y="0"/>
                  </a:cubicBezTo>
                  <a:close/>
                  <a:moveTo>
                    <a:pt x="176" y="23"/>
                  </a:moveTo>
                  <a:cubicBezTo>
                    <a:pt x="180" y="23"/>
                    <a:pt x="180" y="23"/>
                    <a:pt x="180" y="23"/>
                  </a:cubicBezTo>
                  <a:cubicBezTo>
                    <a:pt x="180" y="28"/>
                    <a:pt x="180" y="28"/>
                    <a:pt x="180" y="28"/>
                  </a:cubicBezTo>
                  <a:cubicBezTo>
                    <a:pt x="180" y="58"/>
                    <a:pt x="180" y="58"/>
                    <a:pt x="180" y="58"/>
                  </a:cubicBezTo>
                  <a:cubicBezTo>
                    <a:pt x="146" y="58"/>
                    <a:pt x="146" y="58"/>
                    <a:pt x="146" y="58"/>
                  </a:cubicBezTo>
                  <a:cubicBezTo>
                    <a:pt x="146" y="24"/>
                    <a:pt x="146" y="24"/>
                    <a:pt x="146" y="24"/>
                  </a:cubicBezTo>
                  <a:lnTo>
                    <a:pt x="176" y="23"/>
                  </a:lnTo>
                  <a:close/>
                  <a:moveTo>
                    <a:pt x="73" y="81"/>
                  </a:moveTo>
                  <a:cubicBezTo>
                    <a:pt x="79" y="72"/>
                    <a:pt x="90" y="66"/>
                    <a:pt x="102" y="66"/>
                  </a:cubicBezTo>
                  <a:cubicBezTo>
                    <a:pt x="114" y="66"/>
                    <a:pt x="124" y="72"/>
                    <a:pt x="131" y="81"/>
                  </a:cubicBezTo>
                  <a:cubicBezTo>
                    <a:pt x="135" y="87"/>
                    <a:pt x="138" y="94"/>
                    <a:pt x="138" y="102"/>
                  </a:cubicBezTo>
                  <a:cubicBezTo>
                    <a:pt x="138" y="122"/>
                    <a:pt x="121" y="138"/>
                    <a:pt x="102" y="138"/>
                  </a:cubicBezTo>
                  <a:cubicBezTo>
                    <a:pt x="82" y="138"/>
                    <a:pt x="66" y="122"/>
                    <a:pt x="66" y="102"/>
                  </a:cubicBezTo>
                  <a:cubicBezTo>
                    <a:pt x="66" y="94"/>
                    <a:pt x="68" y="87"/>
                    <a:pt x="73" y="81"/>
                  </a:cubicBezTo>
                  <a:close/>
                  <a:moveTo>
                    <a:pt x="184" y="164"/>
                  </a:moveTo>
                  <a:cubicBezTo>
                    <a:pt x="184" y="175"/>
                    <a:pt x="175" y="184"/>
                    <a:pt x="164" y="184"/>
                  </a:cubicBezTo>
                  <a:cubicBezTo>
                    <a:pt x="39" y="184"/>
                    <a:pt x="39" y="184"/>
                    <a:pt x="39" y="184"/>
                  </a:cubicBezTo>
                  <a:cubicBezTo>
                    <a:pt x="28" y="184"/>
                    <a:pt x="20" y="175"/>
                    <a:pt x="20" y="164"/>
                  </a:cubicBezTo>
                  <a:cubicBezTo>
                    <a:pt x="20" y="81"/>
                    <a:pt x="20" y="81"/>
                    <a:pt x="20" y="81"/>
                  </a:cubicBezTo>
                  <a:cubicBezTo>
                    <a:pt x="50" y="81"/>
                    <a:pt x="50" y="81"/>
                    <a:pt x="50" y="81"/>
                  </a:cubicBezTo>
                  <a:cubicBezTo>
                    <a:pt x="47" y="87"/>
                    <a:pt x="46" y="95"/>
                    <a:pt x="46" y="102"/>
                  </a:cubicBezTo>
                  <a:cubicBezTo>
                    <a:pt x="46" y="133"/>
                    <a:pt x="71" y="158"/>
                    <a:pt x="102" y="158"/>
                  </a:cubicBezTo>
                  <a:cubicBezTo>
                    <a:pt x="132" y="158"/>
                    <a:pt x="157" y="133"/>
                    <a:pt x="157" y="102"/>
                  </a:cubicBezTo>
                  <a:cubicBezTo>
                    <a:pt x="157" y="95"/>
                    <a:pt x="156" y="87"/>
                    <a:pt x="153" y="81"/>
                  </a:cubicBezTo>
                  <a:cubicBezTo>
                    <a:pt x="184" y="81"/>
                    <a:pt x="184" y="81"/>
                    <a:pt x="184" y="81"/>
                  </a:cubicBezTo>
                  <a:lnTo>
                    <a:pt x="184" y="16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</a:p>
          </p:txBody>
        </p:sp>
        <p:sp>
          <p:nvSpPr>
            <p:cNvPr id="88" name="ïṡlíḋè"/>
            <p:cNvSpPr/>
            <p:nvPr/>
          </p:nvSpPr>
          <p:spPr bwMode="auto">
            <a:xfrm>
              <a:off x="6331171" y="1427232"/>
              <a:ext cx="428132" cy="428132"/>
            </a:xfrm>
            <a:custGeom>
              <a:avLst/>
              <a:gdLst>
                <a:gd name="connsiteX0" fmla="*/ 71839 w 334963"/>
                <a:gd name="connsiteY0" fmla="*/ 306388 h 334963"/>
                <a:gd name="connsiteX1" fmla="*/ 263123 w 334963"/>
                <a:gd name="connsiteY1" fmla="*/ 306388 h 334963"/>
                <a:gd name="connsiteX2" fmla="*/ 276225 w 334963"/>
                <a:gd name="connsiteY2" fmla="*/ 321356 h 334963"/>
                <a:gd name="connsiteX3" fmla="*/ 263123 w 334963"/>
                <a:gd name="connsiteY3" fmla="*/ 334963 h 334963"/>
                <a:gd name="connsiteX4" fmla="*/ 71839 w 334963"/>
                <a:gd name="connsiteY4" fmla="*/ 334963 h 334963"/>
                <a:gd name="connsiteX5" fmla="*/ 58737 w 334963"/>
                <a:gd name="connsiteY5" fmla="*/ 321356 h 334963"/>
                <a:gd name="connsiteX6" fmla="*/ 71839 w 334963"/>
                <a:gd name="connsiteY6" fmla="*/ 306388 h 334963"/>
                <a:gd name="connsiteX7" fmla="*/ 85725 w 334963"/>
                <a:gd name="connsiteY7" fmla="*/ 153988 h 334963"/>
                <a:gd name="connsiteX8" fmla="*/ 85725 w 334963"/>
                <a:gd name="connsiteY8" fmla="*/ 252413 h 334963"/>
                <a:gd name="connsiteX9" fmla="*/ 249238 w 334963"/>
                <a:gd name="connsiteY9" fmla="*/ 252413 h 334963"/>
                <a:gd name="connsiteX10" fmla="*/ 249238 w 334963"/>
                <a:gd name="connsiteY10" fmla="*/ 153988 h 334963"/>
                <a:gd name="connsiteX11" fmla="*/ 166687 w 334963"/>
                <a:gd name="connsiteY11" fmla="*/ 28575 h 334963"/>
                <a:gd name="connsiteX12" fmla="*/ 77068 w 334963"/>
                <a:gd name="connsiteY12" fmla="*/ 90238 h 334963"/>
                <a:gd name="connsiteX13" fmla="*/ 66525 w 334963"/>
                <a:gd name="connsiteY13" fmla="*/ 100734 h 334963"/>
                <a:gd name="connsiteX14" fmla="*/ 26987 w 334963"/>
                <a:gd name="connsiteY14" fmla="*/ 145341 h 334963"/>
                <a:gd name="connsiteX15" fmla="*/ 57299 w 334963"/>
                <a:gd name="connsiteY15" fmla="*/ 187325 h 334963"/>
                <a:gd name="connsiteX16" fmla="*/ 57299 w 334963"/>
                <a:gd name="connsiteY16" fmla="*/ 140093 h 334963"/>
                <a:gd name="connsiteX17" fmla="*/ 70479 w 334963"/>
                <a:gd name="connsiteY17" fmla="*/ 125662 h 334963"/>
                <a:gd name="connsiteX18" fmla="*/ 262896 w 334963"/>
                <a:gd name="connsiteY18" fmla="*/ 125662 h 334963"/>
                <a:gd name="connsiteX19" fmla="*/ 276075 w 334963"/>
                <a:gd name="connsiteY19" fmla="*/ 140093 h 334963"/>
                <a:gd name="connsiteX20" fmla="*/ 276075 w 334963"/>
                <a:gd name="connsiteY20" fmla="*/ 187325 h 334963"/>
                <a:gd name="connsiteX21" fmla="*/ 306387 w 334963"/>
                <a:gd name="connsiteY21" fmla="*/ 145341 h 334963"/>
                <a:gd name="connsiteX22" fmla="*/ 266849 w 334963"/>
                <a:gd name="connsiteY22" fmla="*/ 100734 h 334963"/>
                <a:gd name="connsiteX23" fmla="*/ 256306 w 334963"/>
                <a:gd name="connsiteY23" fmla="*/ 90238 h 334963"/>
                <a:gd name="connsiteX24" fmla="*/ 166687 w 334963"/>
                <a:gd name="connsiteY24" fmla="*/ 28575 h 334963"/>
                <a:gd name="connsiteX25" fmla="*/ 167482 w 334963"/>
                <a:gd name="connsiteY25" fmla="*/ 0 h 334963"/>
                <a:gd name="connsiteX26" fmla="*/ 280894 w 334963"/>
                <a:gd name="connsiteY26" fmla="*/ 75122 h 334963"/>
                <a:gd name="connsiteX27" fmla="*/ 334963 w 334963"/>
                <a:gd name="connsiteY27" fmla="*/ 144972 h 334963"/>
                <a:gd name="connsiteX28" fmla="*/ 276938 w 334963"/>
                <a:gd name="connsiteY28" fmla="*/ 216139 h 334963"/>
                <a:gd name="connsiteX29" fmla="*/ 276938 w 334963"/>
                <a:gd name="connsiteY29" fmla="*/ 266221 h 334963"/>
                <a:gd name="connsiteX30" fmla="*/ 263750 w 334963"/>
                <a:gd name="connsiteY30" fmla="*/ 279400 h 334963"/>
                <a:gd name="connsiteX31" fmla="*/ 71213 w 334963"/>
                <a:gd name="connsiteY31" fmla="*/ 279400 h 334963"/>
                <a:gd name="connsiteX32" fmla="*/ 58025 w 334963"/>
                <a:gd name="connsiteY32" fmla="*/ 266221 h 334963"/>
                <a:gd name="connsiteX33" fmla="*/ 58025 w 334963"/>
                <a:gd name="connsiteY33" fmla="*/ 216139 h 334963"/>
                <a:gd name="connsiteX34" fmla="*/ 0 w 334963"/>
                <a:gd name="connsiteY34" fmla="*/ 144972 h 334963"/>
                <a:gd name="connsiteX35" fmla="*/ 54069 w 334963"/>
                <a:gd name="connsiteY35" fmla="*/ 75122 h 334963"/>
                <a:gd name="connsiteX36" fmla="*/ 167482 w 334963"/>
                <a:gd name="connsiteY36" fmla="*/ 0 h 334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34963" h="334963">
                  <a:moveTo>
                    <a:pt x="71839" y="306388"/>
                  </a:moveTo>
                  <a:cubicBezTo>
                    <a:pt x="71839" y="306388"/>
                    <a:pt x="71839" y="306388"/>
                    <a:pt x="263123" y="306388"/>
                  </a:cubicBezTo>
                  <a:cubicBezTo>
                    <a:pt x="270984" y="306388"/>
                    <a:pt x="276225" y="313192"/>
                    <a:pt x="276225" y="321356"/>
                  </a:cubicBezTo>
                  <a:cubicBezTo>
                    <a:pt x="276225" y="329520"/>
                    <a:pt x="270984" y="334963"/>
                    <a:pt x="263123" y="334963"/>
                  </a:cubicBezTo>
                  <a:cubicBezTo>
                    <a:pt x="263123" y="334963"/>
                    <a:pt x="263123" y="334963"/>
                    <a:pt x="71839" y="334963"/>
                  </a:cubicBezTo>
                  <a:cubicBezTo>
                    <a:pt x="63978" y="334963"/>
                    <a:pt x="58737" y="329520"/>
                    <a:pt x="58737" y="321356"/>
                  </a:cubicBezTo>
                  <a:cubicBezTo>
                    <a:pt x="58737" y="313192"/>
                    <a:pt x="63978" y="306388"/>
                    <a:pt x="71839" y="306388"/>
                  </a:cubicBezTo>
                  <a:close/>
                  <a:moveTo>
                    <a:pt x="85725" y="153988"/>
                  </a:moveTo>
                  <a:lnTo>
                    <a:pt x="85725" y="252413"/>
                  </a:lnTo>
                  <a:lnTo>
                    <a:pt x="249238" y="252413"/>
                  </a:lnTo>
                  <a:lnTo>
                    <a:pt x="249238" y="153988"/>
                  </a:lnTo>
                  <a:close/>
                  <a:moveTo>
                    <a:pt x="166687" y="28575"/>
                  </a:moveTo>
                  <a:cubicBezTo>
                    <a:pt x="124513" y="28575"/>
                    <a:pt x="86294" y="54815"/>
                    <a:pt x="77068" y="90238"/>
                  </a:cubicBezTo>
                  <a:cubicBezTo>
                    <a:pt x="75750" y="95486"/>
                    <a:pt x="71796" y="99422"/>
                    <a:pt x="66525" y="100734"/>
                  </a:cubicBezTo>
                  <a:cubicBezTo>
                    <a:pt x="42802" y="105982"/>
                    <a:pt x="26987" y="124350"/>
                    <a:pt x="26987" y="145341"/>
                  </a:cubicBezTo>
                  <a:cubicBezTo>
                    <a:pt x="26987" y="163709"/>
                    <a:pt x="38848" y="179453"/>
                    <a:pt x="57299" y="187325"/>
                  </a:cubicBezTo>
                  <a:cubicBezTo>
                    <a:pt x="57299" y="187325"/>
                    <a:pt x="57299" y="187325"/>
                    <a:pt x="57299" y="140093"/>
                  </a:cubicBezTo>
                  <a:cubicBezTo>
                    <a:pt x="57299" y="132222"/>
                    <a:pt x="62571" y="125662"/>
                    <a:pt x="70479" y="125662"/>
                  </a:cubicBezTo>
                  <a:cubicBezTo>
                    <a:pt x="70479" y="125662"/>
                    <a:pt x="70479" y="125662"/>
                    <a:pt x="262896" y="125662"/>
                  </a:cubicBezTo>
                  <a:cubicBezTo>
                    <a:pt x="270803" y="125662"/>
                    <a:pt x="276075" y="132222"/>
                    <a:pt x="276075" y="140093"/>
                  </a:cubicBezTo>
                  <a:cubicBezTo>
                    <a:pt x="276075" y="140093"/>
                    <a:pt x="276075" y="140093"/>
                    <a:pt x="276075" y="187325"/>
                  </a:cubicBezTo>
                  <a:cubicBezTo>
                    <a:pt x="294526" y="179453"/>
                    <a:pt x="306387" y="163709"/>
                    <a:pt x="306387" y="145341"/>
                  </a:cubicBezTo>
                  <a:cubicBezTo>
                    <a:pt x="306387" y="124350"/>
                    <a:pt x="290572" y="105982"/>
                    <a:pt x="266849" y="100734"/>
                  </a:cubicBezTo>
                  <a:cubicBezTo>
                    <a:pt x="261578" y="99422"/>
                    <a:pt x="257624" y="95486"/>
                    <a:pt x="256306" y="90238"/>
                  </a:cubicBezTo>
                  <a:cubicBezTo>
                    <a:pt x="247080" y="54815"/>
                    <a:pt x="208861" y="28575"/>
                    <a:pt x="166687" y="28575"/>
                  </a:cubicBezTo>
                  <a:close/>
                  <a:moveTo>
                    <a:pt x="167482" y="0"/>
                  </a:moveTo>
                  <a:cubicBezTo>
                    <a:pt x="220232" y="0"/>
                    <a:pt x="266388" y="30312"/>
                    <a:pt x="280894" y="75122"/>
                  </a:cubicBezTo>
                  <a:cubicBezTo>
                    <a:pt x="313863" y="85665"/>
                    <a:pt x="334963" y="113341"/>
                    <a:pt x="334963" y="144972"/>
                  </a:cubicBezTo>
                  <a:cubicBezTo>
                    <a:pt x="334963" y="177920"/>
                    <a:pt x="311225" y="206914"/>
                    <a:pt x="276938" y="216139"/>
                  </a:cubicBezTo>
                  <a:cubicBezTo>
                    <a:pt x="276938" y="216139"/>
                    <a:pt x="276938" y="216139"/>
                    <a:pt x="276938" y="266221"/>
                  </a:cubicBezTo>
                  <a:cubicBezTo>
                    <a:pt x="276938" y="274128"/>
                    <a:pt x="271663" y="279400"/>
                    <a:pt x="263750" y="279400"/>
                  </a:cubicBezTo>
                  <a:cubicBezTo>
                    <a:pt x="263750" y="279400"/>
                    <a:pt x="263750" y="279400"/>
                    <a:pt x="71213" y="279400"/>
                  </a:cubicBezTo>
                  <a:cubicBezTo>
                    <a:pt x="63300" y="279400"/>
                    <a:pt x="58025" y="274128"/>
                    <a:pt x="58025" y="266221"/>
                  </a:cubicBezTo>
                  <a:cubicBezTo>
                    <a:pt x="58025" y="266221"/>
                    <a:pt x="58025" y="266221"/>
                    <a:pt x="58025" y="216139"/>
                  </a:cubicBezTo>
                  <a:cubicBezTo>
                    <a:pt x="22419" y="206914"/>
                    <a:pt x="0" y="177920"/>
                    <a:pt x="0" y="144972"/>
                  </a:cubicBezTo>
                  <a:cubicBezTo>
                    <a:pt x="0" y="113341"/>
                    <a:pt x="21100" y="85665"/>
                    <a:pt x="54069" y="75122"/>
                  </a:cubicBezTo>
                  <a:cubicBezTo>
                    <a:pt x="68575" y="30312"/>
                    <a:pt x="114731" y="0"/>
                    <a:pt x="16748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</a:p>
          </p:txBody>
        </p:sp>
        <p:sp>
          <p:nvSpPr>
            <p:cNvPr id="89" name="îsḷiḑe"/>
            <p:cNvSpPr/>
            <p:nvPr/>
          </p:nvSpPr>
          <p:spPr bwMode="auto">
            <a:xfrm>
              <a:off x="6397846" y="5016674"/>
              <a:ext cx="456434" cy="454290"/>
            </a:xfrm>
            <a:custGeom>
              <a:avLst/>
              <a:gdLst>
                <a:gd name="connsiteX0" fmla="*/ 239712 w 338138"/>
                <a:gd name="connsiteY0" fmla="*/ 261938 h 336550"/>
                <a:gd name="connsiteX1" fmla="*/ 179387 w 338138"/>
                <a:gd name="connsiteY1" fmla="*/ 269796 h 336550"/>
                <a:gd name="connsiteX2" fmla="*/ 179387 w 338138"/>
                <a:gd name="connsiteY2" fmla="*/ 314326 h 336550"/>
                <a:gd name="connsiteX3" fmla="*/ 239712 w 338138"/>
                <a:gd name="connsiteY3" fmla="*/ 261938 h 336550"/>
                <a:gd name="connsiteX4" fmla="*/ 100012 w 338138"/>
                <a:gd name="connsiteY4" fmla="*/ 261938 h 336550"/>
                <a:gd name="connsiteX5" fmla="*/ 158750 w 338138"/>
                <a:gd name="connsiteY5" fmla="*/ 314326 h 336550"/>
                <a:gd name="connsiteX6" fmla="*/ 158750 w 338138"/>
                <a:gd name="connsiteY6" fmla="*/ 269796 h 336550"/>
                <a:gd name="connsiteX7" fmla="*/ 100012 w 338138"/>
                <a:gd name="connsiteY7" fmla="*/ 261938 h 336550"/>
                <a:gd name="connsiteX8" fmla="*/ 301625 w 338138"/>
                <a:gd name="connsiteY8" fmla="*/ 231775 h 336550"/>
                <a:gd name="connsiteX9" fmla="*/ 264741 w 338138"/>
                <a:gd name="connsiteY9" fmla="*/ 252603 h 336550"/>
                <a:gd name="connsiteX10" fmla="*/ 239712 w 338138"/>
                <a:gd name="connsiteY10" fmla="*/ 296863 h 336550"/>
                <a:gd name="connsiteX11" fmla="*/ 301625 w 338138"/>
                <a:gd name="connsiteY11" fmla="*/ 231775 h 336550"/>
                <a:gd name="connsiteX12" fmla="*/ 36512 w 338138"/>
                <a:gd name="connsiteY12" fmla="*/ 231775 h 336550"/>
                <a:gd name="connsiteX13" fmla="*/ 98425 w 338138"/>
                <a:gd name="connsiteY13" fmla="*/ 296863 h 336550"/>
                <a:gd name="connsiteX14" fmla="*/ 73396 w 338138"/>
                <a:gd name="connsiteY14" fmla="*/ 252603 h 336550"/>
                <a:gd name="connsiteX15" fmla="*/ 36512 w 338138"/>
                <a:gd name="connsiteY15" fmla="*/ 231775 h 336550"/>
                <a:gd name="connsiteX16" fmla="*/ 279747 w 338138"/>
                <a:gd name="connsiteY16" fmla="*/ 179388 h 336550"/>
                <a:gd name="connsiteX17" fmla="*/ 273050 w 338138"/>
                <a:gd name="connsiteY17" fmla="*/ 225426 h 336550"/>
                <a:gd name="connsiteX18" fmla="*/ 315913 w 338138"/>
                <a:gd name="connsiteY18" fmla="*/ 179388 h 336550"/>
                <a:gd name="connsiteX19" fmla="*/ 279747 w 338138"/>
                <a:gd name="connsiteY19" fmla="*/ 179388 h 336550"/>
                <a:gd name="connsiteX20" fmla="*/ 179387 w 338138"/>
                <a:gd name="connsiteY20" fmla="*/ 179388 h 336550"/>
                <a:gd name="connsiteX21" fmla="*/ 179387 w 338138"/>
                <a:gd name="connsiteY21" fmla="*/ 249238 h 336550"/>
                <a:gd name="connsiteX22" fmla="*/ 249501 w 338138"/>
                <a:gd name="connsiteY22" fmla="*/ 236059 h 336550"/>
                <a:gd name="connsiteX23" fmla="*/ 258762 w 338138"/>
                <a:gd name="connsiteY23" fmla="*/ 179388 h 336550"/>
                <a:gd name="connsiteX24" fmla="*/ 179387 w 338138"/>
                <a:gd name="connsiteY24" fmla="*/ 179388 h 336550"/>
                <a:gd name="connsiteX25" fmla="*/ 273050 w 338138"/>
                <a:gd name="connsiteY25" fmla="*/ 111125 h 336550"/>
                <a:gd name="connsiteX26" fmla="*/ 279747 w 338138"/>
                <a:gd name="connsiteY26" fmla="*/ 157163 h 336550"/>
                <a:gd name="connsiteX27" fmla="*/ 315913 w 338138"/>
                <a:gd name="connsiteY27" fmla="*/ 157163 h 336550"/>
                <a:gd name="connsiteX28" fmla="*/ 273050 w 338138"/>
                <a:gd name="connsiteY28" fmla="*/ 111125 h 336550"/>
                <a:gd name="connsiteX29" fmla="*/ 179387 w 338138"/>
                <a:gd name="connsiteY29" fmla="*/ 87313 h 336550"/>
                <a:gd name="connsiteX30" fmla="*/ 179387 w 338138"/>
                <a:gd name="connsiteY30" fmla="*/ 157163 h 336550"/>
                <a:gd name="connsiteX31" fmla="*/ 258762 w 338138"/>
                <a:gd name="connsiteY31" fmla="*/ 157163 h 336550"/>
                <a:gd name="connsiteX32" fmla="*/ 249501 w 338138"/>
                <a:gd name="connsiteY32" fmla="*/ 100492 h 336550"/>
                <a:gd name="connsiteX33" fmla="*/ 179387 w 338138"/>
                <a:gd name="connsiteY33" fmla="*/ 87313 h 336550"/>
                <a:gd name="connsiteX34" fmla="*/ 239712 w 338138"/>
                <a:gd name="connsiteY34" fmla="*/ 39688 h 336550"/>
                <a:gd name="connsiteX35" fmla="*/ 264741 w 338138"/>
                <a:gd name="connsiteY35" fmla="*/ 83948 h 336550"/>
                <a:gd name="connsiteX36" fmla="*/ 301625 w 338138"/>
                <a:gd name="connsiteY36" fmla="*/ 104776 h 336550"/>
                <a:gd name="connsiteX37" fmla="*/ 239712 w 338138"/>
                <a:gd name="connsiteY37" fmla="*/ 39688 h 336550"/>
                <a:gd name="connsiteX38" fmla="*/ 89694 w 338138"/>
                <a:gd name="connsiteY38" fmla="*/ 31750 h 336550"/>
                <a:gd name="connsiteX39" fmla="*/ 61912 w 338138"/>
                <a:gd name="connsiteY39" fmla="*/ 59532 h 336550"/>
                <a:gd name="connsiteX40" fmla="*/ 89694 w 338138"/>
                <a:gd name="connsiteY40" fmla="*/ 87314 h 336550"/>
                <a:gd name="connsiteX41" fmla="*/ 117476 w 338138"/>
                <a:gd name="connsiteY41" fmla="*/ 59532 h 336550"/>
                <a:gd name="connsiteX42" fmla="*/ 89694 w 338138"/>
                <a:gd name="connsiteY42" fmla="*/ 31750 h 336550"/>
                <a:gd name="connsiteX43" fmla="*/ 179387 w 338138"/>
                <a:gd name="connsiteY43" fmla="*/ 22225 h 336550"/>
                <a:gd name="connsiteX44" fmla="*/ 179387 w 338138"/>
                <a:gd name="connsiteY44" fmla="*/ 66755 h 336550"/>
                <a:gd name="connsiteX45" fmla="*/ 239712 w 338138"/>
                <a:gd name="connsiteY45" fmla="*/ 74613 h 336550"/>
                <a:gd name="connsiteX46" fmla="*/ 179387 w 338138"/>
                <a:gd name="connsiteY46" fmla="*/ 22225 h 336550"/>
                <a:gd name="connsiteX47" fmla="*/ 169069 w 338138"/>
                <a:gd name="connsiteY47" fmla="*/ 0 h 336550"/>
                <a:gd name="connsiteX48" fmla="*/ 338138 w 338138"/>
                <a:gd name="connsiteY48" fmla="*/ 157758 h 336550"/>
                <a:gd name="connsiteX49" fmla="*/ 338138 w 338138"/>
                <a:gd name="connsiteY49" fmla="*/ 178792 h 336550"/>
                <a:gd name="connsiteX50" fmla="*/ 169069 w 338138"/>
                <a:gd name="connsiteY50" fmla="*/ 336550 h 336550"/>
                <a:gd name="connsiteX51" fmla="*/ 0 w 338138"/>
                <a:gd name="connsiteY51" fmla="*/ 178792 h 336550"/>
                <a:gd name="connsiteX52" fmla="*/ 0 w 338138"/>
                <a:gd name="connsiteY52" fmla="*/ 157758 h 336550"/>
                <a:gd name="connsiteX53" fmla="*/ 21133 w 338138"/>
                <a:gd name="connsiteY53" fmla="*/ 86767 h 336550"/>
                <a:gd name="connsiteX54" fmla="*/ 38305 w 338138"/>
                <a:gd name="connsiteY54" fmla="*/ 131465 h 336550"/>
                <a:gd name="connsiteX55" fmla="*/ 22454 w 338138"/>
                <a:gd name="connsiteY55" fmla="*/ 157758 h 336550"/>
                <a:gd name="connsiteX56" fmla="*/ 47551 w 338138"/>
                <a:gd name="connsiteY56" fmla="*/ 157758 h 336550"/>
                <a:gd name="connsiteX57" fmla="*/ 55476 w 338138"/>
                <a:gd name="connsiteY57" fmla="*/ 178792 h 336550"/>
                <a:gd name="connsiteX58" fmla="*/ 22454 w 338138"/>
                <a:gd name="connsiteY58" fmla="*/ 178792 h 336550"/>
                <a:gd name="connsiteX59" fmla="*/ 64722 w 338138"/>
                <a:gd name="connsiteY59" fmla="*/ 224805 h 336550"/>
                <a:gd name="connsiteX60" fmla="*/ 58117 w 338138"/>
                <a:gd name="connsiteY60" fmla="*/ 187995 h 336550"/>
                <a:gd name="connsiteX61" fmla="*/ 73968 w 338138"/>
                <a:gd name="connsiteY61" fmla="*/ 228749 h 336550"/>
                <a:gd name="connsiteX62" fmla="*/ 84534 w 338138"/>
                <a:gd name="connsiteY62" fmla="*/ 257671 h 336550"/>
                <a:gd name="connsiteX63" fmla="*/ 93780 w 338138"/>
                <a:gd name="connsiteY63" fmla="*/ 237952 h 336550"/>
                <a:gd name="connsiteX64" fmla="*/ 158502 w 338138"/>
                <a:gd name="connsiteY64" fmla="*/ 248469 h 336550"/>
                <a:gd name="connsiteX65" fmla="*/ 158502 w 338138"/>
                <a:gd name="connsiteY65" fmla="*/ 178792 h 336550"/>
                <a:gd name="connsiteX66" fmla="*/ 118877 w 338138"/>
                <a:gd name="connsiteY66" fmla="*/ 178792 h 336550"/>
                <a:gd name="connsiteX67" fmla="*/ 128122 w 338138"/>
                <a:gd name="connsiteY67" fmla="*/ 157758 h 336550"/>
                <a:gd name="connsiteX68" fmla="*/ 158502 w 338138"/>
                <a:gd name="connsiteY68" fmla="*/ 157758 h 336550"/>
                <a:gd name="connsiteX69" fmla="*/ 158502 w 338138"/>
                <a:gd name="connsiteY69" fmla="*/ 88081 h 336550"/>
                <a:gd name="connsiteX70" fmla="*/ 157181 w 338138"/>
                <a:gd name="connsiteY70" fmla="*/ 88081 h 336550"/>
                <a:gd name="connsiteX71" fmla="*/ 158502 w 338138"/>
                <a:gd name="connsiteY71" fmla="*/ 85452 h 336550"/>
                <a:gd name="connsiteX72" fmla="*/ 162465 w 338138"/>
                <a:gd name="connsiteY72" fmla="*/ 59159 h 336550"/>
                <a:gd name="connsiteX73" fmla="*/ 158502 w 338138"/>
                <a:gd name="connsiteY73" fmla="*/ 35495 h 336550"/>
                <a:gd name="connsiteX74" fmla="*/ 158502 w 338138"/>
                <a:gd name="connsiteY74" fmla="*/ 22349 h 336550"/>
                <a:gd name="connsiteX75" fmla="*/ 153219 w 338138"/>
                <a:gd name="connsiteY75" fmla="*/ 23664 h 336550"/>
                <a:gd name="connsiteX76" fmla="*/ 136048 w 338138"/>
                <a:gd name="connsiteY76" fmla="*/ 3944 h 336550"/>
                <a:gd name="connsiteX77" fmla="*/ 169069 w 338138"/>
                <a:gd name="connsiteY77" fmla="*/ 0 h 336550"/>
                <a:gd name="connsiteX78" fmla="*/ 90348 w 338138"/>
                <a:gd name="connsiteY78" fmla="*/ 0 h 336550"/>
                <a:gd name="connsiteX79" fmla="*/ 149225 w 338138"/>
                <a:gd name="connsiteY79" fmla="*/ 59251 h 336550"/>
                <a:gd name="connsiteX80" fmla="*/ 145300 w 338138"/>
                <a:gd name="connsiteY80" fmla="*/ 80318 h 336550"/>
                <a:gd name="connsiteX81" fmla="*/ 86422 w 338138"/>
                <a:gd name="connsiteY81" fmla="*/ 223838 h 336550"/>
                <a:gd name="connsiteX82" fmla="*/ 34087 w 338138"/>
                <a:gd name="connsiteY82" fmla="*/ 79002 h 336550"/>
                <a:gd name="connsiteX83" fmla="*/ 30162 w 338138"/>
                <a:gd name="connsiteY83" fmla="*/ 59251 h 336550"/>
                <a:gd name="connsiteX84" fmla="*/ 90348 w 338138"/>
                <a:gd name="connsiteY84" fmla="*/ 0 h 336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338138" h="336550">
                  <a:moveTo>
                    <a:pt x="239712" y="261938"/>
                  </a:moveTo>
                  <a:cubicBezTo>
                    <a:pt x="220944" y="267177"/>
                    <a:pt x="200836" y="269796"/>
                    <a:pt x="179387" y="269796"/>
                  </a:cubicBezTo>
                  <a:cubicBezTo>
                    <a:pt x="179387" y="269796"/>
                    <a:pt x="179387" y="269796"/>
                    <a:pt x="179387" y="314326"/>
                  </a:cubicBezTo>
                  <a:cubicBezTo>
                    <a:pt x="203517" y="310397"/>
                    <a:pt x="224966" y="290752"/>
                    <a:pt x="239712" y="261938"/>
                  </a:cubicBezTo>
                  <a:close/>
                  <a:moveTo>
                    <a:pt x="100012" y="261938"/>
                  </a:moveTo>
                  <a:cubicBezTo>
                    <a:pt x="114370" y="290752"/>
                    <a:pt x="135255" y="310397"/>
                    <a:pt x="158750" y="314326"/>
                  </a:cubicBezTo>
                  <a:lnTo>
                    <a:pt x="158750" y="269796"/>
                  </a:lnTo>
                  <a:cubicBezTo>
                    <a:pt x="137865" y="269796"/>
                    <a:pt x="118286" y="267177"/>
                    <a:pt x="100012" y="261938"/>
                  </a:cubicBezTo>
                  <a:close/>
                  <a:moveTo>
                    <a:pt x="301625" y="231775"/>
                  </a:moveTo>
                  <a:cubicBezTo>
                    <a:pt x="291087" y="239586"/>
                    <a:pt x="279231" y="247396"/>
                    <a:pt x="264741" y="252603"/>
                  </a:cubicBezTo>
                  <a:cubicBezTo>
                    <a:pt x="258154" y="269526"/>
                    <a:pt x="250250" y="283846"/>
                    <a:pt x="239712" y="296863"/>
                  </a:cubicBezTo>
                  <a:cubicBezTo>
                    <a:pt x="267375" y="281242"/>
                    <a:pt x="288452" y="259112"/>
                    <a:pt x="301625" y="231775"/>
                  </a:cubicBezTo>
                  <a:close/>
                  <a:moveTo>
                    <a:pt x="36512" y="231775"/>
                  </a:moveTo>
                  <a:cubicBezTo>
                    <a:pt x="49685" y="259112"/>
                    <a:pt x="72079" y="281242"/>
                    <a:pt x="98425" y="296863"/>
                  </a:cubicBezTo>
                  <a:cubicBezTo>
                    <a:pt x="87886" y="283846"/>
                    <a:pt x="79983" y="269526"/>
                    <a:pt x="73396" y="252603"/>
                  </a:cubicBezTo>
                  <a:cubicBezTo>
                    <a:pt x="58906" y="247396"/>
                    <a:pt x="47050" y="239586"/>
                    <a:pt x="36512" y="231775"/>
                  </a:cubicBezTo>
                  <a:close/>
                  <a:moveTo>
                    <a:pt x="279747" y="179388"/>
                  </a:moveTo>
                  <a:cubicBezTo>
                    <a:pt x="279747" y="195173"/>
                    <a:pt x="277069" y="210957"/>
                    <a:pt x="273050" y="225426"/>
                  </a:cubicBezTo>
                  <a:cubicBezTo>
                    <a:pt x="295821" y="213588"/>
                    <a:pt x="310555" y="196488"/>
                    <a:pt x="315913" y="179388"/>
                  </a:cubicBezTo>
                  <a:cubicBezTo>
                    <a:pt x="315913" y="179388"/>
                    <a:pt x="315913" y="179388"/>
                    <a:pt x="279747" y="179388"/>
                  </a:cubicBezTo>
                  <a:close/>
                  <a:moveTo>
                    <a:pt x="179387" y="179388"/>
                  </a:moveTo>
                  <a:cubicBezTo>
                    <a:pt x="179387" y="179388"/>
                    <a:pt x="179387" y="179388"/>
                    <a:pt x="179387" y="249238"/>
                  </a:cubicBezTo>
                  <a:cubicBezTo>
                    <a:pt x="204522" y="249238"/>
                    <a:pt x="228335" y="243966"/>
                    <a:pt x="249501" y="236059"/>
                  </a:cubicBezTo>
                  <a:cubicBezTo>
                    <a:pt x="254793" y="218926"/>
                    <a:pt x="257439" y="200475"/>
                    <a:pt x="258762" y="179388"/>
                  </a:cubicBezTo>
                  <a:cubicBezTo>
                    <a:pt x="258762" y="179388"/>
                    <a:pt x="258762" y="179388"/>
                    <a:pt x="179387" y="179388"/>
                  </a:cubicBezTo>
                  <a:close/>
                  <a:moveTo>
                    <a:pt x="273050" y="111125"/>
                  </a:moveTo>
                  <a:cubicBezTo>
                    <a:pt x="277069" y="125594"/>
                    <a:pt x="279747" y="141379"/>
                    <a:pt x="279747" y="157163"/>
                  </a:cubicBezTo>
                  <a:lnTo>
                    <a:pt x="315913" y="157163"/>
                  </a:lnTo>
                  <a:cubicBezTo>
                    <a:pt x="310555" y="140063"/>
                    <a:pt x="295821" y="122963"/>
                    <a:pt x="273050" y="111125"/>
                  </a:cubicBezTo>
                  <a:close/>
                  <a:moveTo>
                    <a:pt x="179387" y="87313"/>
                  </a:moveTo>
                  <a:lnTo>
                    <a:pt x="179387" y="157163"/>
                  </a:lnTo>
                  <a:cubicBezTo>
                    <a:pt x="179387" y="157163"/>
                    <a:pt x="179387" y="157163"/>
                    <a:pt x="258762" y="157163"/>
                  </a:cubicBezTo>
                  <a:cubicBezTo>
                    <a:pt x="257439" y="136076"/>
                    <a:pt x="254793" y="117625"/>
                    <a:pt x="249501" y="100492"/>
                  </a:cubicBezTo>
                  <a:cubicBezTo>
                    <a:pt x="228335" y="92585"/>
                    <a:pt x="204522" y="87313"/>
                    <a:pt x="179387" y="87313"/>
                  </a:cubicBezTo>
                  <a:close/>
                  <a:moveTo>
                    <a:pt x="239712" y="39688"/>
                  </a:moveTo>
                  <a:cubicBezTo>
                    <a:pt x="250250" y="52705"/>
                    <a:pt x="258154" y="67025"/>
                    <a:pt x="264741" y="83948"/>
                  </a:cubicBezTo>
                  <a:cubicBezTo>
                    <a:pt x="279231" y="89155"/>
                    <a:pt x="291087" y="96965"/>
                    <a:pt x="301625" y="104776"/>
                  </a:cubicBezTo>
                  <a:cubicBezTo>
                    <a:pt x="288452" y="77439"/>
                    <a:pt x="267375" y="55309"/>
                    <a:pt x="239712" y="39688"/>
                  </a:cubicBezTo>
                  <a:close/>
                  <a:moveTo>
                    <a:pt x="89694" y="31750"/>
                  </a:moveTo>
                  <a:cubicBezTo>
                    <a:pt x="74350" y="31750"/>
                    <a:pt x="61912" y="44188"/>
                    <a:pt x="61912" y="59532"/>
                  </a:cubicBezTo>
                  <a:cubicBezTo>
                    <a:pt x="61912" y="74876"/>
                    <a:pt x="74350" y="87314"/>
                    <a:pt x="89694" y="87314"/>
                  </a:cubicBezTo>
                  <a:cubicBezTo>
                    <a:pt x="105038" y="87314"/>
                    <a:pt x="117476" y="74876"/>
                    <a:pt x="117476" y="59532"/>
                  </a:cubicBezTo>
                  <a:cubicBezTo>
                    <a:pt x="117476" y="44188"/>
                    <a:pt x="105038" y="31750"/>
                    <a:pt x="89694" y="31750"/>
                  </a:cubicBezTo>
                  <a:close/>
                  <a:moveTo>
                    <a:pt x="179387" y="22225"/>
                  </a:moveTo>
                  <a:lnTo>
                    <a:pt x="179387" y="66755"/>
                  </a:lnTo>
                  <a:cubicBezTo>
                    <a:pt x="200836" y="66755"/>
                    <a:pt x="220944" y="69374"/>
                    <a:pt x="239712" y="74613"/>
                  </a:cubicBezTo>
                  <a:cubicBezTo>
                    <a:pt x="224966" y="45799"/>
                    <a:pt x="203517" y="26154"/>
                    <a:pt x="179387" y="22225"/>
                  </a:cubicBezTo>
                  <a:close/>
                  <a:moveTo>
                    <a:pt x="169069" y="0"/>
                  </a:moveTo>
                  <a:cubicBezTo>
                    <a:pt x="258887" y="0"/>
                    <a:pt x="331534" y="69676"/>
                    <a:pt x="338138" y="157758"/>
                  </a:cubicBezTo>
                  <a:lnTo>
                    <a:pt x="338138" y="178792"/>
                  </a:lnTo>
                  <a:cubicBezTo>
                    <a:pt x="331534" y="266874"/>
                    <a:pt x="258887" y="336550"/>
                    <a:pt x="169069" y="336550"/>
                  </a:cubicBezTo>
                  <a:cubicBezTo>
                    <a:pt x="79251" y="336550"/>
                    <a:pt x="6604" y="266874"/>
                    <a:pt x="0" y="178792"/>
                  </a:cubicBezTo>
                  <a:cubicBezTo>
                    <a:pt x="0" y="178792"/>
                    <a:pt x="0" y="178792"/>
                    <a:pt x="0" y="157758"/>
                  </a:cubicBezTo>
                  <a:cubicBezTo>
                    <a:pt x="2642" y="131465"/>
                    <a:pt x="9246" y="107801"/>
                    <a:pt x="21133" y="86767"/>
                  </a:cubicBezTo>
                  <a:cubicBezTo>
                    <a:pt x="25096" y="95969"/>
                    <a:pt x="30379" y="113060"/>
                    <a:pt x="38305" y="131465"/>
                  </a:cubicBezTo>
                  <a:cubicBezTo>
                    <a:pt x="30379" y="139353"/>
                    <a:pt x="25096" y="148555"/>
                    <a:pt x="22454" y="157758"/>
                  </a:cubicBezTo>
                  <a:cubicBezTo>
                    <a:pt x="22454" y="157758"/>
                    <a:pt x="22454" y="157758"/>
                    <a:pt x="47551" y="157758"/>
                  </a:cubicBezTo>
                  <a:cubicBezTo>
                    <a:pt x="50192" y="164331"/>
                    <a:pt x="52834" y="172219"/>
                    <a:pt x="55476" y="178792"/>
                  </a:cubicBezTo>
                  <a:cubicBezTo>
                    <a:pt x="55476" y="178792"/>
                    <a:pt x="55476" y="178792"/>
                    <a:pt x="22454" y="178792"/>
                  </a:cubicBezTo>
                  <a:cubicBezTo>
                    <a:pt x="27738" y="195883"/>
                    <a:pt x="42267" y="212973"/>
                    <a:pt x="64722" y="224805"/>
                  </a:cubicBezTo>
                  <a:cubicBezTo>
                    <a:pt x="62080" y="212973"/>
                    <a:pt x="59438" y="201141"/>
                    <a:pt x="58117" y="187995"/>
                  </a:cubicBezTo>
                  <a:cubicBezTo>
                    <a:pt x="66042" y="210344"/>
                    <a:pt x="72647" y="226120"/>
                    <a:pt x="73968" y="228749"/>
                  </a:cubicBezTo>
                  <a:cubicBezTo>
                    <a:pt x="73968" y="228749"/>
                    <a:pt x="73968" y="228749"/>
                    <a:pt x="84534" y="257671"/>
                  </a:cubicBezTo>
                  <a:cubicBezTo>
                    <a:pt x="84534" y="257671"/>
                    <a:pt x="84534" y="257671"/>
                    <a:pt x="93780" y="237952"/>
                  </a:cubicBezTo>
                  <a:cubicBezTo>
                    <a:pt x="113593" y="243210"/>
                    <a:pt x="134727" y="248469"/>
                    <a:pt x="158502" y="248469"/>
                  </a:cubicBezTo>
                  <a:cubicBezTo>
                    <a:pt x="158502" y="248469"/>
                    <a:pt x="158502" y="248469"/>
                    <a:pt x="158502" y="178792"/>
                  </a:cubicBezTo>
                  <a:cubicBezTo>
                    <a:pt x="158502" y="178792"/>
                    <a:pt x="158502" y="178792"/>
                    <a:pt x="118877" y="178792"/>
                  </a:cubicBezTo>
                  <a:cubicBezTo>
                    <a:pt x="122839" y="172219"/>
                    <a:pt x="125481" y="164331"/>
                    <a:pt x="128122" y="157758"/>
                  </a:cubicBezTo>
                  <a:cubicBezTo>
                    <a:pt x="128122" y="157758"/>
                    <a:pt x="128122" y="157758"/>
                    <a:pt x="158502" y="157758"/>
                  </a:cubicBezTo>
                  <a:cubicBezTo>
                    <a:pt x="158502" y="157758"/>
                    <a:pt x="158502" y="157758"/>
                    <a:pt x="158502" y="88081"/>
                  </a:cubicBezTo>
                  <a:cubicBezTo>
                    <a:pt x="158502" y="88081"/>
                    <a:pt x="157181" y="88081"/>
                    <a:pt x="157181" y="88081"/>
                  </a:cubicBezTo>
                  <a:cubicBezTo>
                    <a:pt x="157181" y="86767"/>
                    <a:pt x="157181" y="85452"/>
                    <a:pt x="158502" y="85452"/>
                  </a:cubicBezTo>
                  <a:cubicBezTo>
                    <a:pt x="161144" y="77564"/>
                    <a:pt x="162465" y="68362"/>
                    <a:pt x="162465" y="59159"/>
                  </a:cubicBezTo>
                  <a:cubicBezTo>
                    <a:pt x="162465" y="51271"/>
                    <a:pt x="161144" y="43383"/>
                    <a:pt x="158502" y="35495"/>
                  </a:cubicBezTo>
                  <a:cubicBezTo>
                    <a:pt x="158502" y="35495"/>
                    <a:pt x="158502" y="35495"/>
                    <a:pt x="158502" y="22349"/>
                  </a:cubicBezTo>
                  <a:cubicBezTo>
                    <a:pt x="157181" y="22349"/>
                    <a:pt x="154539" y="23664"/>
                    <a:pt x="153219" y="23664"/>
                  </a:cubicBezTo>
                  <a:cubicBezTo>
                    <a:pt x="147935" y="15776"/>
                    <a:pt x="142652" y="9202"/>
                    <a:pt x="136048" y="3944"/>
                  </a:cubicBezTo>
                  <a:cubicBezTo>
                    <a:pt x="146614" y="1315"/>
                    <a:pt x="157181" y="0"/>
                    <a:pt x="169069" y="0"/>
                  </a:cubicBezTo>
                  <a:close/>
                  <a:moveTo>
                    <a:pt x="90348" y="0"/>
                  </a:moveTo>
                  <a:cubicBezTo>
                    <a:pt x="123057" y="0"/>
                    <a:pt x="149225" y="26334"/>
                    <a:pt x="149225" y="59251"/>
                  </a:cubicBezTo>
                  <a:cubicBezTo>
                    <a:pt x="149225" y="67151"/>
                    <a:pt x="147916" y="73735"/>
                    <a:pt x="145300" y="80318"/>
                  </a:cubicBezTo>
                  <a:cubicBezTo>
                    <a:pt x="137449" y="104019"/>
                    <a:pt x="86422" y="223838"/>
                    <a:pt x="86422" y="223838"/>
                  </a:cubicBezTo>
                  <a:cubicBezTo>
                    <a:pt x="86422" y="223838"/>
                    <a:pt x="38012" y="93485"/>
                    <a:pt x="34087" y="79002"/>
                  </a:cubicBezTo>
                  <a:cubicBezTo>
                    <a:pt x="31470" y="72418"/>
                    <a:pt x="30162" y="65835"/>
                    <a:pt x="30162" y="59251"/>
                  </a:cubicBezTo>
                  <a:cubicBezTo>
                    <a:pt x="30162" y="26334"/>
                    <a:pt x="57638" y="0"/>
                    <a:pt x="9034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</a:p>
          </p:txBody>
        </p:sp>
        <p:grpSp>
          <p:nvGrpSpPr>
            <p:cNvPr id="4" name="组合 3"/>
            <p:cNvGrpSpPr/>
            <p:nvPr/>
          </p:nvGrpSpPr>
          <p:grpSpPr>
            <a:xfrm>
              <a:off x="6947604" y="844515"/>
              <a:ext cx="4289425" cy="1211580"/>
              <a:chOff x="6947604" y="486655"/>
              <a:chExt cx="4289425" cy="1211580"/>
            </a:xfrm>
          </p:grpSpPr>
          <p:sp>
            <p:nvSpPr>
              <p:cNvPr id="86" name="îṩḻiḋe"/>
              <p:cNvSpPr/>
              <p:nvPr/>
            </p:nvSpPr>
            <p:spPr>
              <a:xfrm>
                <a:off x="7156519" y="486655"/>
                <a:ext cx="3013386" cy="536002"/>
              </a:xfrm>
              <a:prstGeom prst="rect">
                <a:avLst/>
              </a:prstGeom>
            </p:spPr>
            <p:txBody>
              <a:bodyPr wrap="none" lIns="72000" tIns="0" rIns="72000" bIns="0" anchor="ctr">
                <a:normAutofit/>
              </a:bodyPr>
              <a:lstStyle/>
              <a:p>
                <a:pPr lvl="0" defTabSz="913765">
                  <a:defRPr/>
                </a:pPr>
                <a:r>
                  <a:rPr lang="en-US" altLang="zh-CN" sz="2000" b="1" dirty="0">
                    <a:solidFill>
                      <a:schemeClr val="bg1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1. </a:t>
                </a:r>
                <a:r>
                  <a:rPr lang="zh-CN" altLang="en-US" sz="2000" b="1" dirty="0">
                    <a:solidFill>
                      <a:schemeClr val="bg1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教学</a:t>
                </a:r>
                <a:r>
                  <a:rPr lang="zh-CN" altLang="en-US" sz="2000" b="1" dirty="0">
                    <a:solidFill>
                      <a:srgbClr val="FDEC2B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过程</a:t>
                </a:r>
                <a:r>
                  <a:rPr lang="zh-CN" altLang="en-US" sz="2000" b="1" dirty="0">
                    <a:solidFill>
                      <a:schemeClr val="bg1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质量信息</a:t>
                </a:r>
                <a:endParaRPr lang="zh-CN" altLang="en-US" sz="20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3" name="文本框 2"/>
              <p:cNvSpPr txBox="1"/>
              <p:nvPr/>
            </p:nvSpPr>
            <p:spPr>
              <a:xfrm>
                <a:off x="6947604" y="875910"/>
                <a:ext cx="4289425" cy="822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5000"/>
                  </a:lnSpc>
                </a:pPr>
                <a:r>
                  <a:rPr lang="zh-CN" altLang="en-US" sz="2000" b="1" dirty="0">
                    <a:solidFill>
                      <a:srgbClr val="FDEC2B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+mn-ea"/>
                  </a:rPr>
                  <a:t>矫正目标：</a:t>
                </a:r>
                <a:r>
                  <a:rPr lang="zh-CN" altLang="en-US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  <a:sym typeface="+mn-ea"/>
                  </a:rPr>
                  <a:t>进一步完善、</a:t>
                </a:r>
                <a:r>
                  <a:rPr lang="zh-CN" altLang="en-US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  <a:sym typeface="+mn-ea"/>
                  </a:rPr>
                  <a:t>规范</a:t>
                </a:r>
                <a:r>
                  <a:rPr lang="zh-CN" altLang="en-US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  <a:sym typeface="+mn-ea"/>
                  </a:rPr>
                  <a:t>教学过程和要求。严格教学管理，科学教学设计</a:t>
                </a:r>
                <a:endParaRPr lang="zh-CN" alt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endParaRPr>
              </a:p>
            </p:txBody>
          </p:sp>
        </p:grpSp>
        <p:grpSp>
          <p:nvGrpSpPr>
            <p:cNvPr id="92" name="组合 91"/>
            <p:cNvGrpSpPr/>
            <p:nvPr/>
          </p:nvGrpSpPr>
          <p:grpSpPr>
            <a:xfrm>
              <a:off x="6947604" y="2773615"/>
              <a:ext cx="4520565" cy="1261009"/>
              <a:chOff x="6947604" y="620005"/>
              <a:chExt cx="4520565" cy="1261009"/>
            </a:xfrm>
          </p:grpSpPr>
          <p:sp>
            <p:nvSpPr>
              <p:cNvPr id="93" name="îṩḻiḋe"/>
              <p:cNvSpPr/>
              <p:nvPr/>
            </p:nvSpPr>
            <p:spPr>
              <a:xfrm>
                <a:off x="7174299" y="620005"/>
                <a:ext cx="3013386" cy="536002"/>
              </a:xfrm>
              <a:prstGeom prst="rect">
                <a:avLst/>
              </a:prstGeom>
            </p:spPr>
            <p:txBody>
              <a:bodyPr wrap="none" lIns="72000" tIns="0" rIns="72000" bIns="0" anchor="ctr">
                <a:normAutofit/>
              </a:bodyPr>
              <a:lstStyle/>
              <a:p>
                <a:pPr lvl="0" defTabSz="913765">
                  <a:defRPr/>
                </a:pPr>
                <a:r>
                  <a:rPr lang="en-US" altLang="zh-CN" sz="2000" b="1" dirty="0">
                    <a:solidFill>
                      <a:srgbClr val="0505D5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2. </a:t>
                </a:r>
                <a:r>
                  <a:rPr lang="zh-CN" altLang="en-US" sz="2000" b="1" dirty="0">
                    <a:solidFill>
                      <a:srgbClr val="0505D5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教学</a:t>
                </a:r>
                <a:r>
                  <a:rPr lang="zh-CN" altLang="en-US" sz="2000" b="1" dirty="0">
                    <a:solidFill>
                      <a:srgbClr val="FF0000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效果</a:t>
                </a:r>
                <a:r>
                  <a:rPr lang="zh-CN" altLang="en-US" sz="2000" b="1" dirty="0">
                    <a:solidFill>
                      <a:srgbClr val="0505D5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质量信息</a:t>
                </a:r>
                <a:endParaRPr lang="zh-CN" altLang="en-US" sz="20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4" name="文本框 93"/>
              <p:cNvSpPr txBox="1"/>
              <p:nvPr/>
            </p:nvSpPr>
            <p:spPr>
              <a:xfrm>
                <a:off x="6947604" y="1071490"/>
                <a:ext cx="4520565" cy="8095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5000"/>
                  </a:lnSpc>
                </a:pPr>
                <a:r>
                  <a:rPr lang="zh-CN" altLang="en-US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  <a:sym typeface="+mn-ea"/>
                  </a:rPr>
                  <a:t>矫正目标：</a:t>
                </a:r>
                <a:r>
                  <a:rPr lang="zh-CN" altLang="en-US" b="1" dirty="0">
                    <a:solidFill>
                      <a:srgbClr val="0505D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</a:rPr>
                  <a:t>完善、修订有关规范、要求，促进各环节教学目标的达成。</a:t>
                </a:r>
                <a:endParaRPr lang="zh-CN" altLang="en-US" b="1" dirty="0">
                  <a:solidFill>
                    <a:srgbClr val="0505D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endParaRPr>
              </a:p>
            </p:txBody>
          </p:sp>
        </p:grpSp>
        <p:grpSp>
          <p:nvGrpSpPr>
            <p:cNvPr id="95" name="组合 94"/>
            <p:cNvGrpSpPr/>
            <p:nvPr/>
          </p:nvGrpSpPr>
          <p:grpSpPr>
            <a:xfrm>
              <a:off x="7013645" y="4582958"/>
              <a:ext cx="4333240" cy="1357390"/>
              <a:chOff x="7013645" y="487925"/>
              <a:chExt cx="4333240" cy="1357390"/>
            </a:xfrm>
          </p:grpSpPr>
          <p:sp>
            <p:nvSpPr>
              <p:cNvPr id="96" name="îṩḻiḋe"/>
              <p:cNvSpPr/>
              <p:nvPr/>
            </p:nvSpPr>
            <p:spPr>
              <a:xfrm>
                <a:off x="7166044" y="487925"/>
                <a:ext cx="3714684" cy="536002"/>
              </a:xfrm>
              <a:prstGeom prst="rect">
                <a:avLst/>
              </a:prstGeom>
            </p:spPr>
            <p:txBody>
              <a:bodyPr wrap="none" lIns="72000" tIns="0" rIns="72000" bIns="0" anchor="ctr">
                <a:normAutofit/>
              </a:bodyPr>
              <a:lstStyle/>
              <a:p>
                <a:pPr lvl="0" defTabSz="913765">
                  <a:defRPr/>
                </a:pPr>
                <a:r>
                  <a:rPr lang="en-US" altLang="zh-CN" sz="2000" b="1" dirty="0">
                    <a:solidFill>
                      <a:schemeClr val="tx1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3. </a:t>
                </a:r>
                <a:r>
                  <a:rPr lang="zh-CN" altLang="en-US" sz="2000" b="1" dirty="0">
                    <a:solidFill>
                      <a:srgbClr val="FF0000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培养</a:t>
                </a:r>
                <a:r>
                  <a:rPr lang="zh-CN" altLang="en-US" sz="2000" b="1" dirty="0">
                    <a:solidFill>
                      <a:schemeClr val="tx1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（综合）质量</a:t>
                </a:r>
                <a:r>
                  <a:rPr lang="en-US" altLang="zh-CN" sz="2000" b="1" dirty="0">
                    <a:solidFill>
                      <a:schemeClr val="tx1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/</a:t>
                </a:r>
                <a:r>
                  <a:rPr lang="zh-CN" altLang="en-US" sz="2000" b="1" dirty="0">
                    <a:solidFill>
                      <a:schemeClr val="tx1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效果信息</a:t>
                </a:r>
                <a:endParaRPr lang="zh-CN" altLang="en-US" sz="2000" b="1" dirty="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7" name="文本框 96"/>
              <p:cNvSpPr txBox="1"/>
              <p:nvPr/>
            </p:nvSpPr>
            <p:spPr>
              <a:xfrm>
                <a:off x="7013645" y="1023865"/>
                <a:ext cx="4333240" cy="8214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5000"/>
                  </a:lnSpc>
                </a:pPr>
                <a:r>
                  <a:rPr lang="zh-CN" altLang="en-US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  <a:sym typeface="+mn-ea"/>
                  </a:rPr>
                  <a:t>矫正目标：</a:t>
                </a:r>
                <a:r>
                  <a:rPr lang="zh-CN" altLang="en-US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  <a:sym typeface="+mn-ea"/>
                  </a:rPr>
                  <a:t>动态</a:t>
                </a:r>
                <a:r>
                  <a:rPr lang="zh-CN" altLang="en-US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</a:rPr>
                  <a:t>调整专业结构、培养目标、课程大纲。</a:t>
                </a:r>
                <a:endParaRPr lang="zh-CN" altLang="en-US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endParaRPr>
              </a:p>
            </p:txBody>
          </p:sp>
        </p:grpSp>
      </p:grpSp>
      <p:sp>
        <p:nvSpPr>
          <p:cNvPr id="2" name="î$ḻîḍe"/>
          <p:cNvSpPr/>
          <p:nvPr/>
        </p:nvSpPr>
        <p:spPr>
          <a:xfrm>
            <a:off x="415290" y="220980"/>
            <a:ext cx="5203190" cy="736600"/>
          </a:xfrm>
          <a:prstGeom prst="roundRect">
            <a:avLst/>
          </a:prstGeom>
          <a:solidFill>
            <a:srgbClr val="F6F8BF"/>
          </a:solidFill>
          <a:ln w="3175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r>
              <a:rPr lang="zh-CN" altLang="en-US" sz="3200" b="1" dirty="0">
                <a:solidFill>
                  <a:srgbClr val="0505D5"/>
                </a:solidFill>
              </a:rPr>
              <a:t>质量保障体系模块内涵</a:t>
            </a:r>
            <a:r>
              <a:rPr lang="zh-CN" altLang="en-US" sz="2400" b="1" dirty="0">
                <a:solidFill>
                  <a:srgbClr val="0505D5"/>
                </a:solidFill>
              </a:rPr>
              <a:t>（4）</a:t>
            </a:r>
            <a:endParaRPr lang="zh-CN" altLang="en-US" sz="24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rcRect t="19432"/>
          <a:stretch>
            <a:fillRect/>
          </a:stretch>
        </p:blipFill>
        <p:spPr>
          <a:xfrm>
            <a:off x="2537460" y="1755140"/>
            <a:ext cx="7239000" cy="21570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505075" y="798830"/>
            <a:ext cx="26835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0505D5"/>
                </a:solidFill>
              </a:rPr>
              <a:t>质量保障</a:t>
            </a:r>
            <a:r>
              <a:rPr lang="zh-CN" altLang="en-US" sz="3200" b="1">
                <a:solidFill>
                  <a:srgbClr val="FF0000"/>
                </a:solidFill>
              </a:rPr>
              <a:t>理念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60625" y="4206240"/>
            <a:ext cx="478726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tx1"/>
                </a:solidFill>
              </a:rPr>
              <a:t>学生中心</a:t>
            </a:r>
            <a:r>
              <a:rPr lang="en-US" altLang="zh-CN" sz="2800" b="1">
                <a:solidFill>
                  <a:schemeClr val="tx1"/>
                </a:solidFill>
              </a:rPr>
              <a:t>(SC)</a:t>
            </a:r>
            <a:r>
              <a:rPr lang="zh-CN" altLang="en-US" sz="2800" b="1">
                <a:solidFill>
                  <a:schemeClr val="tx1"/>
                </a:solidFill>
              </a:rPr>
              <a:t>：学习效果</a:t>
            </a:r>
            <a:endParaRPr lang="zh-CN" altLang="en-US" sz="2800" b="1">
              <a:solidFill>
                <a:schemeClr val="tx1"/>
              </a:solidFill>
            </a:endParaRPr>
          </a:p>
          <a:p>
            <a:r>
              <a:rPr lang="zh-CN" altLang="en-US" sz="2800" b="1">
                <a:solidFill>
                  <a:schemeClr val="tx1"/>
                </a:solidFill>
              </a:rPr>
              <a:t>目标导向</a:t>
            </a:r>
            <a:r>
              <a:rPr lang="en-US" altLang="zh-CN" sz="2800" b="1">
                <a:solidFill>
                  <a:schemeClr val="tx1"/>
                </a:solidFill>
              </a:rPr>
              <a:t>(OBE)</a:t>
            </a:r>
            <a:r>
              <a:rPr lang="zh-CN" altLang="en-US" sz="2800" b="1">
                <a:solidFill>
                  <a:schemeClr val="tx1"/>
                </a:solidFill>
              </a:rPr>
              <a:t>：目标达成</a:t>
            </a:r>
            <a:endParaRPr lang="zh-CN" altLang="en-US" sz="2800" b="1">
              <a:solidFill>
                <a:schemeClr val="tx1"/>
              </a:solidFill>
            </a:endParaRPr>
          </a:p>
          <a:p>
            <a:r>
              <a:rPr lang="zh-CN" altLang="en-US" sz="2800" b="1">
                <a:solidFill>
                  <a:schemeClr val="tx1"/>
                </a:solidFill>
              </a:rPr>
              <a:t>持续改进</a:t>
            </a:r>
            <a:r>
              <a:rPr lang="en-US" altLang="zh-CN" sz="2800" b="1">
                <a:solidFill>
                  <a:schemeClr val="tx1"/>
                </a:solidFill>
              </a:rPr>
              <a:t>(CQI)</a:t>
            </a:r>
            <a:r>
              <a:rPr lang="zh-CN" altLang="en-US" sz="2800" b="1">
                <a:solidFill>
                  <a:schemeClr val="tx1"/>
                </a:solidFill>
              </a:rPr>
              <a:t>：闭环机制</a:t>
            </a:r>
            <a:endParaRPr lang="zh-CN" altLang="en-US" sz="2800" b="1">
              <a:solidFill>
                <a:schemeClr val="tx1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216140" y="4624070"/>
            <a:ext cx="40538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0505D5"/>
                </a:solidFill>
              </a:rPr>
              <a:t>核心内涵：</a:t>
            </a:r>
            <a:r>
              <a:rPr lang="zh-CN" altLang="en-US" sz="3200" b="1">
                <a:solidFill>
                  <a:srgbClr val="FF0000"/>
                </a:solidFill>
              </a:rPr>
              <a:t>目标达成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组合 109"/>
          <p:cNvGrpSpPr/>
          <p:nvPr/>
        </p:nvGrpSpPr>
        <p:grpSpPr>
          <a:xfrm>
            <a:off x="724535" y="337185"/>
            <a:ext cx="10136505" cy="6274435"/>
            <a:chOff x="549548" y="368794"/>
            <a:chExt cx="10358230" cy="6274650"/>
          </a:xfrm>
        </p:grpSpPr>
        <p:sp>
          <p:nvSpPr>
            <p:cNvPr id="3" name="î$ḻîḍe"/>
            <p:cNvSpPr/>
            <p:nvPr/>
          </p:nvSpPr>
          <p:spPr>
            <a:xfrm>
              <a:off x="3037392" y="368794"/>
              <a:ext cx="5652480" cy="736625"/>
            </a:xfrm>
            <a:prstGeom prst="roundRect">
              <a:avLst/>
            </a:prstGeom>
            <a:solidFill>
              <a:schemeClr val="accent1"/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rmAutofit/>
            </a:bodyPr>
            <a:lstStyle/>
            <a:p>
              <a:pPr algn="ctr"/>
              <a:r>
                <a:rPr lang="zh-CN" altLang="en-US" sz="2800" b="1" dirty="0"/>
                <a:t>教学质量监控规章体系</a:t>
              </a:r>
              <a:r>
                <a:rPr lang="zh-CN" altLang="en-US" sz="2800" b="1" dirty="0">
                  <a:solidFill>
                    <a:srgbClr val="FFFF00"/>
                  </a:solidFill>
                </a:rPr>
                <a:t>【核心】</a:t>
              </a:r>
              <a:endParaRPr lang="zh-CN" altLang="en-US" sz="2800" b="1" dirty="0">
                <a:solidFill>
                  <a:srgbClr val="FFFF00"/>
                </a:solidFill>
              </a:endParaRPr>
            </a:p>
          </p:txBody>
        </p:sp>
        <p:sp>
          <p:nvSpPr>
            <p:cNvPr id="4" name="íṩḷîḑê"/>
            <p:cNvSpPr/>
            <p:nvPr/>
          </p:nvSpPr>
          <p:spPr>
            <a:xfrm>
              <a:off x="549548" y="1915707"/>
              <a:ext cx="1807807" cy="537863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zh-CN" altLang="en-US" sz="2400" b="1" dirty="0"/>
                <a:t>质量标准</a:t>
              </a:r>
              <a:endParaRPr lang="zh-CN" altLang="en-US" sz="2400" b="1" dirty="0"/>
            </a:p>
          </p:txBody>
        </p:sp>
        <p:sp>
          <p:nvSpPr>
            <p:cNvPr id="5" name="ïṣ1îḋè"/>
            <p:cNvSpPr/>
            <p:nvPr/>
          </p:nvSpPr>
          <p:spPr>
            <a:xfrm>
              <a:off x="7136430" y="1927772"/>
              <a:ext cx="1806510" cy="537863"/>
            </a:xfrm>
            <a:prstGeom prst="roundRect">
              <a:avLst/>
            </a:prstGeom>
            <a:solidFill>
              <a:srgbClr val="999164"/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zh-CN" altLang="en-US" sz="2400" b="1" dirty="0"/>
                <a:t>质量反馈</a:t>
              </a:r>
              <a:endParaRPr lang="zh-CN" altLang="en-US" sz="2400" b="1" dirty="0"/>
            </a:p>
          </p:txBody>
        </p:sp>
        <p:cxnSp>
          <p:nvCxnSpPr>
            <p:cNvPr id="9" name="肘形连接符 164"/>
            <p:cNvCxnSpPr>
              <a:stCxn id="3" idx="2"/>
              <a:endCxn id="4" idx="0"/>
            </p:cNvCxnSpPr>
            <p:nvPr/>
          </p:nvCxnSpPr>
          <p:spPr>
            <a:xfrm rot="5400000">
              <a:off x="3253560" y="-694689"/>
              <a:ext cx="810288" cy="4410505"/>
            </a:xfrm>
            <a:prstGeom prst="bentConnector3">
              <a:avLst>
                <a:gd name="adj1" fmla="val 49961"/>
              </a:avLst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" name="肘形连接符 166"/>
            <p:cNvCxnSpPr>
              <a:stCxn id="3" idx="2"/>
              <a:endCxn id="13" idx="0"/>
            </p:cNvCxnSpPr>
            <p:nvPr/>
          </p:nvCxnSpPr>
          <p:spPr>
            <a:xfrm rot="5400000">
              <a:off x="4851127" y="902878"/>
              <a:ext cx="810288" cy="1215371"/>
            </a:xfrm>
            <a:prstGeom prst="bentConnector3">
              <a:avLst>
                <a:gd name="adj1" fmla="val 49961"/>
              </a:avLst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" name="肘形连接符 168"/>
            <p:cNvCxnSpPr>
              <a:stCxn id="3" idx="2"/>
              <a:endCxn id="5" idx="0"/>
            </p:cNvCxnSpPr>
            <p:nvPr/>
          </p:nvCxnSpPr>
          <p:spPr>
            <a:xfrm rot="5400000" flipV="1">
              <a:off x="6540644" y="428732"/>
              <a:ext cx="822353" cy="2175728"/>
            </a:xfrm>
            <a:prstGeom prst="bentConnector3">
              <a:avLst>
                <a:gd name="adj1" fmla="val 50039"/>
              </a:avLst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肘形连接符 170"/>
            <p:cNvCxnSpPr>
              <a:stCxn id="3" idx="2"/>
              <a:endCxn id="18" idx="0"/>
            </p:cNvCxnSpPr>
            <p:nvPr/>
          </p:nvCxnSpPr>
          <p:spPr>
            <a:xfrm rot="5400000" flipV="1">
              <a:off x="7590741" y="-621365"/>
              <a:ext cx="810288" cy="4263856"/>
            </a:xfrm>
            <a:prstGeom prst="bentConnector3">
              <a:avLst>
                <a:gd name="adj1" fmla="val 49961"/>
              </a:avLst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13" name="íŝlïḍè"/>
            <p:cNvSpPr/>
            <p:nvPr/>
          </p:nvSpPr>
          <p:spPr>
            <a:xfrm>
              <a:off x="3804380" y="1915707"/>
              <a:ext cx="1688412" cy="537863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en-US" sz="2400" b="1" dirty="0">
                  <a:sym typeface="+mn-ea"/>
                </a:rPr>
                <a:t>质量检测</a:t>
              </a:r>
              <a:endParaRPr lang="zh-CN" altLang="en-US" sz="2400" b="1" dirty="0">
                <a:sym typeface="+mn-ea"/>
              </a:endParaRPr>
            </a:p>
          </p:txBody>
        </p:sp>
        <p:sp>
          <p:nvSpPr>
            <p:cNvPr id="18" name="íṡlîḍé"/>
            <p:cNvSpPr/>
            <p:nvPr/>
          </p:nvSpPr>
          <p:spPr>
            <a:xfrm>
              <a:off x="9347198" y="1915707"/>
              <a:ext cx="1560580" cy="537863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en-US" sz="2400" b="1" dirty="0">
                  <a:sym typeface="+mn-ea"/>
                </a:rPr>
                <a:t>质量控制</a:t>
              </a:r>
              <a:endParaRPr lang="zh-CN" altLang="en-US" sz="2400" b="1" dirty="0">
                <a:sym typeface="+mn-ea"/>
              </a:endParaRPr>
            </a:p>
          </p:txBody>
        </p:sp>
        <p:sp>
          <p:nvSpPr>
            <p:cNvPr id="24" name="iṩ1íde"/>
            <p:cNvSpPr/>
            <p:nvPr/>
          </p:nvSpPr>
          <p:spPr>
            <a:xfrm>
              <a:off x="1141218" y="1831648"/>
              <a:ext cx="71716" cy="7171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bg1">
                  <a:alpha val="70000"/>
                </a:schemeClr>
              </a:solidFill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rmAutofit fontScale="25000" lnSpcReduction="20000"/>
            </a:bodyPr>
            <a:lstStyle/>
            <a:p>
              <a:pPr algn="ctr" defTabSz="913765"/>
              <a:endParaRPr lang="zh-CN" altLang="en-US" sz="2000" b="1" i="1">
                <a:solidFill>
                  <a:schemeClr val="tx1"/>
                </a:solidFill>
              </a:endParaRPr>
            </a:p>
          </p:txBody>
        </p:sp>
        <p:sp>
          <p:nvSpPr>
            <p:cNvPr id="25" name="îŝ1îdè"/>
            <p:cNvSpPr/>
            <p:nvPr/>
          </p:nvSpPr>
          <p:spPr>
            <a:xfrm>
              <a:off x="4391698" y="1831648"/>
              <a:ext cx="71716" cy="7171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bg1">
                  <a:alpha val="70000"/>
                </a:schemeClr>
              </a:solidFill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rmAutofit fontScale="25000" lnSpcReduction="20000"/>
            </a:bodyPr>
            <a:lstStyle/>
            <a:p>
              <a:pPr algn="ctr" defTabSz="913765"/>
              <a:endParaRPr lang="zh-CN" altLang="en-US" sz="2000" b="1" i="1">
                <a:solidFill>
                  <a:schemeClr val="tx1"/>
                </a:solidFill>
              </a:endParaRPr>
            </a:p>
          </p:txBody>
        </p:sp>
        <p:sp>
          <p:nvSpPr>
            <p:cNvPr id="26" name="íşľïďê"/>
            <p:cNvSpPr/>
            <p:nvPr/>
          </p:nvSpPr>
          <p:spPr>
            <a:xfrm>
              <a:off x="7728096" y="1831648"/>
              <a:ext cx="71716" cy="7171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bg1">
                  <a:alpha val="70000"/>
                </a:schemeClr>
              </a:solidFill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rmAutofit fontScale="25000" lnSpcReduction="20000"/>
            </a:bodyPr>
            <a:lstStyle/>
            <a:p>
              <a:pPr algn="ctr" defTabSz="913765"/>
              <a:endParaRPr lang="zh-CN" altLang="en-US" sz="2000" b="1" i="1">
                <a:solidFill>
                  <a:schemeClr val="tx1"/>
                </a:solidFill>
              </a:endParaRPr>
            </a:p>
          </p:txBody>
        </p:sp>
        <p:sp>
          <p:nvSpPr>
            <p:cNvPr id="27" name="íṥlîḑè"/>
            <p:cNvSpPr/>
            <p:nvPr/>
          </p:nvSpPr>
          <p:spPr>
            <a:xfrm>
              <a:off x="10249465" y="1831648"/>
              <a:ext cx="71716" cy="7171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bg1">
                  <a:alpha val="70000"/>
                </a:schemeClr>
              </a:solidFill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rmAutofit fontScale="25000" lnSpcReduction="20000"/>
            </a:bodyPr>
            <a:lstStyle/>
            <a:p>
              <a:pPr algn="ctr" defTabSz="913765"/>
              <a:endParaRPr lang="zh-CN" altLang="en-US" sz="2000" b="1" i="1">
                <a:solidFill>
                  <a:schemeClr val="tx1"/>
                </a:solidFill>
              </a:endParaRPr>
            </a:p>
          </p:txBody>
        </p:sp>
        <p:sp>
          <p:nvSpPr>
            <p:cNvPr id="44" name="íşļíḓè"/>
            <p:cNvSpPr/>
            <p:nvPr/>
          </p:nvSpPr>
          <p:spPr>
            <a:xfrm>
              <a:off x="808117" y="3086156"/>
              <a:ext cx="1053352" cy="53788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rmAutofit/>
            </a:bodyPr>
            <a:lstStyle/>
            <a:p>
              <a:pPr algn="ctr"/>
              <a:r>
                <a:rPr lang="zh-CN" altLang="en-US" sz="1400" i="1" dirty="0">
                  <a:solidFill>
                    <a:schemeClr val="tx1"/>
                  </a:solidFill>
                </a:rPr>
                <a:t>客观标准</a:t>
              </a:r>
              <a:endParaRPr lang="zh-CN" altLang="en-US" sz="1400" i="1" dirty="0">
                <a:solidFill>
                  <a:schemeClr val="tx1"/>
                </a:solidFill>
              </a:endParaRPr>
            </a:p>
          </p:txBody>
        </p:sp>
        <p:sp>
          <p:nvSpPr>
            <p:cNvPr id="45" name="isḻîḓe"/>
            <p:cNvSpPr/>
            <p:nvPr/>
          </p:nvSpPr>
          <p:spPr>
            <a:xfrm>
              <a:off x="808116" y="4780000"/>
              <a:ext cx="2801853" cy="128033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zh-CN" altLang="en-US" sz="1600" b="1" dirty="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</a:rPr>
                <a:t>过程标准</a:t>
              </a:r>
              <a:endParaRPr lang="en-US" altLang="zh-CN" sz="1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zh-CN" altLang="en-US" sz="16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</a:rPr>
                <a:t>管理文件</a:t>
              </a:r>
              <a:r>
                <a:rPr lang="en-US" altLang="zh-CN" sz="16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</a:rPr>
                <a:t>【</a:t>
              </a:r>
              <a:r>
                <a:rPr lang="zh-CN" altLang="en-US" sz="16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</a:rPr>
                <a:t>实习实训管理办法、毕业论文管理办法、试卷管理办法等</a:t>
              </a:r>
              <a:r>
                <a:rPr lang="en-US" altLang="zh-CN" sz="16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</a:rPr>
                <a:t>】</a:t>
              </a:r>
              <a:endParaRPr lang="en-US" altLang="zh-CN" sz="1600" b="1" dirty="0">
                <a:solidFill>
                  <a:srgbClr val="0505D5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zh-CN" altLang="en-US" sz="16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</a:rPr>
                <a:t>其他教学规范</a:t>
              </a:r>
              <a:endParaRPr lang="zh-CN" altLang="en-US" sz="1600" b="1" dirty="0">
                <a:solidFill>
                  <a:srgbClr val="0505D5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46" name="肘形连接符 172"/>
            <p:cNvCxnSpPr>
              <a:endCxn id="44" idx="1"/>
            </p:cNvCxnSpPr>
            <p:nvPr/>
          </p:nvCxnSpPr>
          <p:spPr>
            <a:xfrm rot="16200000" flipH="1">
              <a:off x="243743" y="2790722"/>
              <a:ext cx="909107" cy="219641"/>
            </a:xfrm>
            <a:prstGeom prst="bentConnector2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7" name="肘形连接符 174"/>
            <p:cNvCxnSpPr>
              <a:endCxn id="45" idx="1"/>
            </p:cNvCxnSpPr>
            <p:nvPr/>
          </p:nvCxnSpPr>
          <p:spPr>
            <a:xfrm rot="16200000" flipH="1">
              <a:off x="-339002" y="4273048"/>
              <a:ext cx="2074594" cy="219642"/>
            </a:xfrm>
            <a:prstGeom prst="bentConnector2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50" name="íşļíḓè"/>
            <p:cNvSpPr/>
            <p:nvPr/>
          </p:nvSpPr>
          <p:spPr>
            <a:xfrm>
              <a:off x="2127648" y="2541838"/>
              <a:ext cx="1590429" cy="73662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zh-CN" altLang="en-US" sz="1600" b="1" dirty="0">
                  <a:solidFill>
                    <a:schemeClr val="tx1"/>
                  </a:solidFill>
                  <a:latin typeface="+mn-ea"/>
                </a:rPr>
                <a:t>目标标准</a:t>
              </a:r>
              <a:endParaRPr lang="en-US" altLang="zh-CN" sz="1600" b="1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Aft>
                  <a:spcPts val="600"/>
                </a:spcAft>
              </a:pPr>
              <a:r>
                <a:rPr lang="zh-CN" altLang="en-US" sz="1600" b="1" dirty="0">
                  <a:solidFill>
                    <a:srgbClr val="0505D5"/>
                  </a:solidFill>
                  <a:latin typeface="+mn-ea"/>
                </a:rPr>
                <a:t>人才培养方案</a:t>
              </a:r>
              <a:endParaRPr lang="zh-CN" altLang="en-US" sz="1600" b="1" dirty="0">
                <a:solidFill>
                  <a:srgbClr val="0505D5"/>
                </a:solidFill>
                <a:latin typeface="+mn-ea"/>
              </a:endParaRPr>
            </a:p>
          </p:txBody>
        </p:sp>
        <p:sp>
          <p:nvSpPr>
            <p:cNvPr id="51" name="isḻîḓe"/>
            <p:cNvSpPr/>
            <p:nvPr/>
          </p:nvSpPr>
          <p:spPr>
            <a:xfrm>
              <a:off x="1969968" y="3383242"/>
              <a:ext cx="1640394" cy="115637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zh-CN" altLang="en-US" sz="1600" b="1" dirty="0">
                  <a:solidFill>
                    <a:schemeClr val="tx1"/>
                  </a:solidFill>
                  <a:latin typeface="+mn-ea"/>
                </a:rPr>
                <a:t>教学标准</a:t>
              </a:r>
              <a:endParaRPr lang="en-US" altLang="zh-CN" sz="1600" b="1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Aft>
                  <a:spcPts val="600"/>
                </a:spcAft>
              </a:pPr>
              <a:r>
                <a:rPr lang="zh-CN" altLang="en-US" sz="1600" b="1" dirty="0">
                  <a:solidFill>
                    <a:srgbClr val="0505D5"/>
                  </a:solidFill>
                  <a:latin typeface="+mn-ea"/>
                </a:rPr>
                <a:t>课程大纲、</a:t>
              </a:r>
              <a:endParaRPr lang="zh-CN" altLang="en-US" sz="1600" b="1" dirty="0">
                <a:solidFill>
                  <a:srgbClr val="0505D5"/>
                </a:solidFill>
                <a:latin typeface="+mn-ea"/>
              </a:endParaRPr>
            </a:p>
            <a:p>
              <a:pPr algn="ctr">
                <a:spcAft>
                  <a:spcPts val="600"/>
                </a:spcAft>
              </a:pPr>
              <a:r>
                <a:rPr lang="zh-CN" altLang="en-US" sz="1600" b="1" dirty="0">
                  <a:solidFill>
                    <a:srgbClr val="0505D5"/>
                  </a:solidFill>
                  <a:latin typeface="+mn-ea"/>
                </a:rPr>
                <a:t>实践教学大纲</a:t>
              </a:r>
              <a:endParaRPr lang="zh-CN" altLang="en-US" sz="1600" b="1" dirty="0">
                <a:solidFill>
                  <a:srgbClr val="0505D5"/>
                </a:solidFill>
                <a:latin typeface="+mn-ea"/>
              </a:endParaRPr>
            </a:p>
          </p:txBody>
        </p:sp>
        <p:cxnSp>
          <p:nvCxnSpPr>
            <p:cNvPr id="68" name="连接符: 肘形 67"/>
            <p:cNvCxnSpPr>
              <a:stCxn id="44" idx="3"/>
              <a:endCxn id="51" idx="1"/>
            </p:cNvCxnSpPr>
            <p:nvPr/>
          </p:nvCxnSpPr>
          <p:spPr>
            <a:xfrm>
              <a:off x="1860955" y="3355301"/>
              <a:ext cx="109014" cy="606446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DFDFD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连接符: 肘形 69"/>
            <p:cNvCxnSpPr>
              <a:stCxn id="44" idx="3"/>
              <a:endCxn id="50" idx="1"/>
            </p:cNvCxnSpPr>
            <p:nvPr/>
          </p:nvCxnSpPr>
          <p:spPr>
            <a:xfrm flipV="1">
              <a:off x="1860955" y="2910151"/>
              <a:ext cx="266694" cy="445150"/>
            </a:xfrm>
            <a:prstGeom prst="bentConnector3">
              <a:avLst>
                <a:gd name="adj1" fmla="val 50122"/>
              </a:avLst>
            </a:prstGeom>
            <a:ln>
              <a:solidFill>
                <a:srgbClr val="DFDFD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肘形连接符 186"/>
            <p:cNvCxnSpPr/>
            <p:nvPr/>
          </p:nvCxnSpPr>
          <p:spPr>
            <a:xfrm rot="16200000" flipH="1">
              <a:off x="3679333" y="2619679"/>
              <a:ext cx="581958" cy="219637"/>
            </a:xfrm>
            <a:prstGeom prst="bentConnector2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77" name="肘形连接符 187"/>
            <p:cNvCxnSpPr/>
            <p:nvPr/>
          </p:nvCxnSpPr>
          <p:spPr>
            <a:xfrm rot="16200000" flipH="1">
              <a:off x="3253883" y="3629025"/>
              <a:ext cx="1432859" cy="219638"/>
            </a:xfrm>
            <a:prstGeom prst="bentConnector2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78" name="肘形连接符 190"/>
            <p:cNvCxnSpPr>
              <a:endCxn id="84" idx="1"/>
            </p:cNvCxnSpPr>
            <p:nvPr/>
          </p:nvCxnSpPr>
          <p:spPr>
            <a:xfrm rot="16200000" flipH="1">
              <a:off x="2912122" y="4901849"/>
              <a:ext cx="2116380" cy="219636"/>
            </a:xfrm>
            <a:prstGeom prst="bentConnector2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81" name="isḻîḓe"/>
            <p:cNvSpPr/>
            <p:nvPr/>
          </p:nvSpPr>
          <p:spPr>
            <a:xfrm>
              <a:off x="4080131" y="2598813"/>
              <a:ext cx="2876113" cy="106229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zh-CN" altLang="en-US" sz="1600" b="1" dirty="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</a:rPr>
                <a:t>教学过程质量信息获取</a:t>
              </a:r>
              <a:endParaRPr lang="en-US" altLang="zh-CN" sz="1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US" altLang="zh-CN" sz="16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</a:rPr>
                <a:t>【</a:t>
              </a:r>
              <a:r>
                <a:rPr lang="zh-CN" altLang="en-US" sz="16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</a:rPr>
                <a:t>评教制度</a:t>
              </a:r>
              <a:r>
                <a:rPr lang="en-US" altLang="zh-CN" sz="16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</a:rPr>
                <a:t>】</a:t>
              </a:r>
              <a:r>
                <a:rPr lang="zh-CN" altLang="en-US" sz="16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</a:rPr>
                <a:t>学生评价</a:t>
              </a:r>
              <a:endParaRPr lang="zh-CN" altLang="en-US" sz="1600" b="1" dirty="0">
                <a:solidFill>
                  <a:srgbClr val="0505D5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US" altLang="zh-CN" sz="16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</a:rPr>
                <a:t>【</a:t>
              </a:r>
              <a:r>
                <a:rPr lang="zh-CN" altLang="en-US" sz="16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</a:rPr>
                <a:t>听课制度</a:t>
              </a:r>
              <a:r>
                <a:rPr lang="en-US" altLang="zh-CN" sz="16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</a:rPr>
                <a:t>】</a:t>
              </a:r>
              <a:r>
                <a:rPr lang="zh-CN" altLang="en-US" sz="16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</a:rPr>
                <a:t>同行、专家（督导）评价</a:t>
              </a:r>
              <a:endParaRPr lang="zh-CN" altLang="en-US" sz="1600" b="1" dirty="0">
                <a:solidFill>
                  <a:srgbClr val="0505D5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83" name="isḻîḓe"/>
            <p:cNvSpPr/>
            <p:nvPr/>
          </p:nvSpPr>
          <p:spPr>
            <a:xfrm>
              <a:off x="4080131" y="3859436"/>
              <a:ext cx="2876113" cy="143286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zh-CN" altLang="en-US" sz="1400" b="1" dirty="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教学效果质量信息获取</a:t>
              </a:r>
              <a:endParaRPr lang="en-US" altLang="zh-CN" sz="14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marL="171450" indent="-171450" algn="just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altLang="zh-CN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【</a:t>
              </a:r>
              <a:r>
                <a:rPr lang="zh-CN" altLang="en-US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试卷分析</a:t>
              </a:r>
              <a:r>
                <a:rPr lang="en-US" altLang="zh-CN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】</a:t>
              </a:r>
              <a:r>
                <a:rPr lang="zh-CN" altLang="en-US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试题试卷</a:t>
              </a:r>
              <a:endParaRPr lang="zh-CN" altLang="en-US" sz="1400" b="1" dirty="0">
                <a:solidFill>
                  <a:srgbClr val="0505D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marL="171450" indent="-171450" algn="just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altLang="zh-CN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【</a:t>
              </a:r>
              <a:r>
                <a:rPr lang="zh-CN" altLang="en-US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毕业论文（设计）总结</a:t>
              </a:r>
              <a:r>
                <a:rPr lang="en-US" altLang="zh-CN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】</a:t>
              </a:r>
              <a:r>
                <a:rPr lang="zh-CN" altLang="en-US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毕业论文（设计</a:t>
              </a:r>
              <a:r>
                <a:rPr lang="en-US" altLang="zh-CN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/</a:t>
              </a:r>
              <a:r>
                <a:rPr lang="zh-CN" altLang="en-US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制作</a:t>
              </a:r>
              <a:r>
                <a:rPr lang="en-US" altLang="zh-CN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/</a:t>
              </a:r>
              <a:r>
                <a:rPr lang="zh-CN" altLang="en-US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作品等）</a:t>
              </a:r>
              <a:endParaRPr lang="zh-CN" altLang="en-US" sz="1400" b="1" dirty="0">
                <a:solidFill>
                  <a:srgbClr val="0505D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US" altLang="zh-CN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【</a:t>
              </a:r>
              <a:r>
                <a:rPr lang="zh-CN" altLang="en-US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实习实训实验总结</a:t>
              </a:r>
              <a:r>
                <a:rPr lang="en-US" altLang="zh-CN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】</a:t>
              </a:r>
              <a:r>
                <a:rPr lang="zh-CN" altLang="en-US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实习实训实验（报告、过程）</a:t>
              </a:r>
              <a:endParaRPr lang="zh-CN" altLang="en-US" sz="1400" b="1" dirty="0">
                <a:solidFill>
                  <a:srgbClr val="0505D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84" name="isḻîḓe"/>
            <p:cNvSpPr/>
            <p:nvPr/>
          </p:nvSpPr>
          <p:spPr>
            <a:xfrm>
              <a:off x="4080158" y="5495960"/>
              <a:ext cx="3526068" cy="114748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zh-CN" altLang="en-US" sz="1400" b="1" dirty="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综合培养质量信息获取</a:t>
              </a:r>
              <a:endParaRPr lang="en-US" altLang="zh-CN" sz="14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marL="171450" indent="-171450" algn="just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altLang="zh-CN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【</a:t>
              </a:r>
              <a:r>
                <a:rPr lang="zh-CN" altLang="en-US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毕业生座谈报告</a:t>
              </a:r>
              <a:r>
                <a:rPr lang="en-US" altLang="zh-CN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】</a:t>
              </a:r>
              <a:r>
                <a:rPr lang="zh-CN" altLang="en-US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学生</a:t>
              </a:r>
              <a:r>
                <a:rPr lang="en-US" altLang="zh-CN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(</a:t>
              </a:r>
              <a:r>
                <a:rPr lang="zh-CN" altLang="en-US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毕业生座谈</a:t>
              </a:r>
              <a:r>
                <a:rPr lang="en-US" altLang="zh-CN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)</a:t>
              </a:r>
              <a:endParaRPr lang="zh-CN" altLang="en-US" sz="1400" b="1" dirty="0">
                <a:solidFill>
                  <a:srgbClr val="0505D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marL="171450" indent="-171450" algn="just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altLang="zh-CN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【</a:t>
              </a:r>
              <a:r>
                <a:rPr lang="zh-CN" altLang="en-US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用人单位反馈报告</a:t>
              </a:r>
              <a:r>
                <a:rPr lang="en-US" altLang="zh-CN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】</a:t>
              </a:r>
              <a:r>
                <a:rPr lang="zh-CN" altLang="en-US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用人单位反馈</a:t>
              </a:r>
              <a:endParaRPr lang="zh-CN" altLang="en-US" sz="1400" b="1" dirty="0">
                <a:solidFill>
                  <a:srgbClr val="0505D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marL="171450" indent="-171450" algn="just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altLang="zh-CN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【</a:t>
              </a:r>
              <a:r>
                <a:rPr lang="zh-CN" altLang="en-US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第三方机构调查报告</a:t>
              </a:r>
              <a:r>
                <a:rPr lang="en-US" altLang="zh-CN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】</a:t>
              </a:r>
              <a:r>
                <a:rPr lang="zh-CN" altLang="en-US" sz="1400" b="1" dirty="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第三方机构</a:t>
              </a:r>
              <a:endParaRPr lang="zh-CN" altLang="en-US" sz="1400" b="1" dirty="0">
                <a:solidFill>
                  <a:srgbClr val="0505D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89" name="isḻîḓe">
              <a:hlinkClick r:id="rId1" tooltip="" action="ppaction://hlinkfile"/>
            </p:cNvPr>
            <p:cNvSpPr/>
            <p:nvPr/>
          </p:nvSpPr>
          <p:spPr>
            <a:xfrm>
              <a:off x="7826849" y="3449920"/>
              <a:ext cx="2419062" cy="808383"/>
            </a:xfrm>
            <a:prstGeom prst="roundRect">
              <a:avLst/>
            </a:prstGeom>
            <a:solidFill>
              <a:srgbClr val="F6F8BF"/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zh-CN" altLang="en-US" sz="2000" b="1" dirty="0">
                  <a:solidFill>
                    <a:srgbClr val="FF0000"/>
                  </a:solidFill>
                </a:rPr>
                <a:t>教学质量持续改进实施办法</a:t>
              </a:r>
              <a:endParaRPr lang="zh-CN" altLang="en-US" sz="2000" b="1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2" name="肘形连接符 1"/>
          <p:cNvCxnSpPr>
            <a:stCxn id="5" idx="2"/>
          </p:cNvCxnSpPr>
          <p:nvPr/>
        </p:nvCxnSpPr>
        <p:spPr>
          <a:xfrm rot="5400000" flipV="1">
            <a:off x="8860155" y="1627505"/>
            <a:ext cx="440055" cy="205168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>
            <a:endCxn id="18" idx="2"/>
          </p:cNvCxnSpPr>
          <p:nvPr/>
        </p:nvCxnSpPr>
        <p:spPr>
          <a:xfrm flipV="1">
            <a:off x="10092055" y="2421890"/>
            <a:ext cx="5715" cy="4813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>
            <a:endCxn id="89" idx="0"/>
          </p:cNvCxnSpPr>
          <p:nvPr/>
        </p:nvCxnSpPr>
        <p:spPr>
          <a:xfrm>
            <a:off x="9021445" y="2874010"/>
            <a:ext cx="8255" cy="5441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397250" y="2701290"/>
            <a:ext cx="7346950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 b="1">
                <a:solidFill>
                  <a:srgbClr val="FF0000"/>
                </a:solidFill>
              </a:rPr>
              <a:t>关键</a:t>
            </a:r>
            <a:r>
              <a:rPr lang="zh-CN" altLang="en-US" sz="4000" b="1"/>
              <a:t>在于落实</a:t>
            </a:r>
            <a:r>
              <a:rPr lang="zh-CN" altLang="en-US" sz="1800" b="1">
                <a:solidFill>
                  <a:srgbClr val="0505D5"/>
                </a:solidFill>
              </a:rPr>
              <a:t>【兜住底线、退出机制】</a:t>
            </a:r>
            <a:endParaRPr lang="zh-CN" altLang="en-US" sz="4000" b="1"/>
          </a:p>
          <a:p>
            <a:pPr fontAlgn="auto">
              <a:lnSpc>
                <a:spcPct val="150000"/>
              </a:lnSpc>
            </a:pPr>
            <a:r>
              <a:rPr lang="zh-CN" altLang="en-US" sz="4000" b="1">
                <a:solidFill>
                  <a:srgbClr val="FF0000"/>
                </a:solidFill>
              </a:rPr>
              <a:t>核心</a:t>
            </a:r>
            <a:r>
              <a:rPr lang="zh-CN" altLang="en-US" sz="4000" b="1"/>
              <a:t>在于教师</a:t>
            </a:r>
            <a:r>
              <a:rPr lang="zh-CN" altLang="en-US" sz="1800" b="1">
                <a:solidFill>
                  <a:srgbClr val="0505D5"/>
                </a:solidFill>
              </a:rPr>
              <a:t>【学术底蕴、教学态度、教学</a:t>
            </a:r>
            <a:r>
              <a:rPr lang="zh-CN" altLang="en-US" sz="1800" b="1">
                <a:solidFill>
                  <a:srgbClr val="FF0000"/>
                </a:solidFill>
              </a:rPr>
              <a:t>感悟</a:t>
            </a:r>
            <a:r>
              <a:rPr lang="zh-CN" altLang="en-US" sz="1800" b="1">
                <a:solidFill>
                  <a:srgbClr val="0505D5"/>
                </a:solidFill>
              </a:rPr>
              <a:t>】</a:t>
            </a:r>
            <a:endParaRPr lang="zh-CN" altLang="en-US" sz="4000" b="1"/>
          </a:p>
          <a:p>
            <a:pPr fontAlgn="auto">
              <a:lnSpc>
                <a:spcPct val="150000"/>
              </a:lnSpc>
            </a:pPr>
            <a:r>
              <a:rPr lang="zh-CN" altLang="en-US" sz="4000" b="1">
                <a:solidFill>
                  <a:srgbClr val="FF0000"/>
                </a:solidFill>
              </a:rPr>
              <a:t>根基</a:t>
            </a:r>
            <a:r>
              <a:rPr lang="zh-CN" altLang="en-US" sz="4000" b="1"/>
              <a:t>在于文化</a:t>
            </a:r>
            <a:r>
              <a:rPr lang="zh-CN" altLang="en-US" b="1">
                <a:solidFill>
                  <a:srgbClr val="0505D5"/>
                </a:solidFill>
              </a:rPr>
              <a:t>【质量文化、广泛认同】</a:t>
            </a:r>
            <a:endParaRPr lang="zh-CN" altLang="en-US" b="1">
              <a:solidFill>
                <a:srgbClr val="0505D5"/>
              </a:solidFill>
            </a:endParaRPr>
          </a:p>
        </p:txBody>
      </p:sp>
      <p:sp>
        <p:nvSpPr>
          <p:cNvPr id="3" name="î$ḻîḍe"/>
          <p:cNvSpPr/>
          <p:nvPr/>
        </p:nvSpPr>
        <p:spPr>
          <a:xfrm>
            <a:off x="3159125" y="1127760"/>
            <a:ext cx="4875530" cy="736600"/>
          </a:xfrm>
          <a:prstGeom prst="roundRect">
            <a:avLst/>
          </a:prstGeom>
          <a:solidFill>
            <a:schemeClr val="accent1"/>
          </a:solidFill>
          <a:ln w="3175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r>
              <a:rPr lang="zh-CN" altLang="en-US" sz="4000" b="1" dirty="0"/>
              <a:t>培养质量保障</a:t>
            </a:r>
            <a:endParaRPr lang="zh-CN" altLang="en-US" sz="4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pc="100">
                <a:solidFill>
                  <a:schemeClr val="bg1"/>
                </a:solidFill>
                <a:uFillTx/>
              </a:rPr>
              <a:t>谢  谢！</a:t>
            </a:r>
            <a:endParaRPr lang="zh-CN" altLang="en-US" spc="100">
              <a:solidFill>
                <a:schemeClr val="bg1"/>
              </a:solidFill>
              <a:uFillTx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3171825" y="1162685"/>
            <a:ext cx="662114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>
                <a:solidFill>
                  <a:srgbClr val="0505D5"/>
                </a:solidFill>
              </a:rPr>
              <a:t>质量保障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构架</a:t>
            </a:r>
            <a:r>
              <a:rPr lang="zh-CN" altLang="en-US" sz="3600" b="1">
                <a:solidFill>
                  <a:srgbClr val="0505D5"/>
                </a:solidFill>
              </a:rPr>
              <a:t>理念</a:t>
            </a:r>
            <a:endParaRPr lang="zh-CN" altLang="en-US" sz="3200" b="1">
              <a:solidFill>
                <a:srgbClr val="0505D5"/>
              </a:solidFill>
            </a:endParaRPr>
          </a:p>
          <a:p>
            <a:endParaRPr lang="zh-CN" altLang="en-US" sz="3200" b="1">
              <a:solidFill>
                <a:srgbClr val="0505D5"/>
              </a:solidFill>
            </a:endParaRPr>
          </a:p>
          <a:p>
            <a:r>
              <a:rPr lang="zh-CN" altLang="en-US" sz="3200" b="1">
                <a:solidFill>
                  <a:schemeClr val="tx1"/>
                </a:solidFill>
              </a:rPr>
              <a:t>目标</a:t>
            </a:r>
            <a:r>
              <a:rPr lang="zh-CN" altLang="en-US" sz="3200" b="1">
                <a:solidFill>
                  <a:srgbClr val="FF0000"/>
                </a:solidFill>
              </a:rPr>
              <a:t>标准</a:t>
            </a:r>
            <a:r>
              <a:rPr lang="zh-CN" altLang="en-US" sz="3200" b="1">
                <a:solidFill>
                  <a:schemeClr val="tx1"/>
                </a:solidFill>
              </a:rPr>
              <a:t>为</a:t>
            </a:r>
            <a:r>
              <a:rPr lang="zh-CN" altLang="en-US" sz="3200" b="1">
                <a:solidFill>
                  <a:srgbClr val="0505D5"/>
                </a:solidFill>
              </a:rPr>
              <a:t>导</a:t>
            </a:r>
            <a:r>
              <a:rPr lang="zh-CN" altLang="en-US" sz="3200" b="1">
                <a:solidFill>
                  <a:srgbClr val="0505D5"/>
                </a:solidFill>
              </a:rPr>
              <a:t>向</a:t>
            </a:r>
            <a:r>
              <a:rPr lang="zh-CN" altLang="en-US" sz="3200" b="1">
                <a:solidFill>
                  <a:schemeClr val="tx1"/>
                </a:solidFill>
              </a:rPr>
              <a:t>：</a:t>
            </a:r>
            <a:r>
              <a:rPr lang="zh-CN" altLang="en-US" sz="3200" b="1">
                <a:solidFill>
                  <a:schemeClr val="tx1"/>
                </a:solidFill>
                <a:sym typeface="+mn-ea"/>
              </a:rPr>
              <a:t>定位与目标</a:t>
            </a:r>
            <a:endParaRPr lang="zh-CN" altLang="en-US" sz="3200" b="1">
              <a:solidFill>
                <a:schemeClr val="tx1"/>
              </a:solidFill>
            </a:endParaRPr>
          </a:p>
          <a:p>
            <a:r>
              <a:rPr lang="zh-CN" altLang="en-US" sz="3200" b="1">
                <a:solidFill>
                  <a:schemeClr val="tx1"/>
                </a:solidFill>
              </a:rPr>
              <a:t>质量</a:t>
            </a:r>
            <a:r>
              <a:rPr lang="zh-CN" altLang="en-US" sz="3200" b="1">
                <a:solidFill>
                  <a:srgbClr val="FF0000"/>
                </a:solidFill>
              </a:rPr>
              <a:t>效果</a:t>
            </a:r>
            <a:r>
              <a:rPr lang="zh-CN" altLang="en-US" sz="3200" b="1">
                <a:solidFill>
                  <a:schemeClr val="tx1"/>
                </a:solidFill>
              </a:rPr>
              <a:t>为</a:t>
            </a:r>
            <a:r>
              <a:rPr lang="zh-CN" altLang="en-US" sz="3200" b="1">
                <a:solidFill>
                  <a:srgbClr val="0505D5"/>
                </a:solidFill>
              </a:rPr>
              <a:t>核心</a:t>
            </a:r>
            <a:r>
              <a:rPr lang="zh-CN" altLang="en-US" sz="3200" b="1">
                <a:solidFill>
                  <a:schemeClr val="tx1"/>
                </a:solidFill>
              </a:rPr>
              <a:t>：</a:t>
            </a:r>
            <a:r>
              <a:rPr lang="zh-CN" altLang="en-US" sz="3200" b="1">
                <a:solidFill>
                  <a:schemeClr val="tx1"/>
                </a:solidFill>
                <a:sym typeface="+mn-ea"/>
              </a:rPr>
              <a:t>检测与评价</a:t>
            </a:r>
            <a:endParaRPr lang="zh-CN" altLang="en-US" sz="3200" b="1">
              <a:solidFill>
                <a:schemeClr val="tx1"/>
              </a:solidFill>
            </a:endParaRPr>
          </a:p>
          <a:p>
            <a:r>
              <a:rPr lang="zh-CN" altLang="en-US" sz="3200" b="1">
                <a:solidFill>
                  <a:schemeClr val="tx1"/>
                </a:solidFill>
              </a:rPr>
              <a:t>培养</a:t>
            </a:r>
            <a:r>
              <a:rPr lang="zh-CN" altLang="en-US" sz="3200" b="1">
                <a:solidFill>
                  <a:srgbClr val="FF0000"/>
                </a:solidFill>
              </a:rPr>
              <a:t>过程</a:t>
            </a:r>
            <a:r>
              <a:rPr lang="zh-CN" altLang="en-US" sz="3200" b="1">
                <a:solidFill>
                  <a:schemeClr val="tx1"/>
                </a:solidFill>
              </a:rPr>
              <a:t>为</a:t>
            </a:r>
            <a:r>
              <a:rPr lang="zh-CN" altLang="en-US" sz="3200" b="1">
                <a:solidFill>
                  <a:srgbClr val="0505D5"/>
                </a:solidFill>
              </a:rPr>
              <a:t>主线</a:t>
            </a:r>
            <a:r>
              <a:rPr lang="zh-CN" altLang="en-US" sz="3200" b="1">
                <a:solidFill>
                  <a:schemeClr val="tx1"/>
                </a:solidFill>
              </a:rPr>
              <a:t>：教学</a:t>
            </a:r>
            <a:r>
              <a:rPr lang="zh-CN" altLang="en-US" sz="3200" b="1">
                <a:solidFill>
                  <a:schemeClr val="tx1"/>
                </a:solidFill>
                <a:sym typeface="+mn-ea"/>
              </a:rPr>
              <a:t>与环节</a:t>
            </a:r>
            <a:endParaRPr lang="zh-CN" altLang="en-US" sz="3200" b="1">
              <a:solidFill>
                <a:schemeClr val="tx1"/>
              </a:solidFill>
            </a:endParaRPr>
          </a:p>
          <a:p>
            <a:r>
              <a:rPr lang="zh-CN" altLang="en-US" sz="3200" b="1">
                <a:solidFill>
                  <a:schemeClr val="tx1"/>
                </a:solidFill>
              </a:rPr>
              <a:t>动态</a:t>
            </a:r>
            <a:r>
              <a:rPr lang="zh-CN" altLang="en-US" sz="3200" b="1">
                <a:solidFill>
                  <a:srgbClr val="FF0000"/>
                </a:solidFill>
              </a:rPr>
              <a:t>改进</a:t>
            </a:r>
            <a:r>
              <a:rPr lang="zh-CN" altLang="en-US" sz="3200" b="1">
                <a:solidFill>
                  <a:schemeClr val="tx1"/>
                </a:solidFill>
              </a:rPr>
              <a:t>为</a:t>
            </a:r>
            <a:r>
              <a:rPr lang="zh-CN" altLang="en-US" sz="3200" b="1">
                <a:solidFill>
                  <a:srgbClr val="0505D5"/>
                </a:solidFill>
                <a:sym typeface="+mn-ea"/>
              </a:rPr>
              <a:t>杠杆</a:t>
            </a:r>
            <a:r>
              <a:rPr lang="zh-CN" altLang="en-US" sz="3200" b="1">
                <a:solidFill>
                  <a:schemeClr val="tx1"/>
                </a:solidFill>
                <a:sym typeface="+mn-ea"/>
              </a:rPr>
              <a:t>：</a:t>
            </a:r>
            <a:r>
              <a:rPr lang="zh-CN" altLang="en-US" sz="3200" b="1">
                <a:solidFill>
                  <a:schemeClr val="tx1"/>
                </a:solidFill>
                <a:sym typeface="+mn-ea"/>
              </a:rPr>
              <a:t>反馈与改进                               </a:t>
            </a:r>
            <a:endParaRPr lang="zh-CN" altLang="en-US" sz="3200" b="1">
              <a:solidFill>
                <a:schemeClr val="tx1"/>
              </a:solidFill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04975" y="5165090"/>
            <a:ext cx="75190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0505D5"/>
                </a:solidFill>
              </a:rPr>
              <a:t>调整改进：   </a:t>
            </a:r>
            <a:r>
              <a:rPr lang="zh-CN" altLang="en-US" sz="3200" b="1">
                <a:solidFill>
                  <a:srgbClr val="FF0000"/>
                </a:solidFill>
              </a:rPr>
              <a:t>调低</a:t>
            </a:r>
            <a:r>
              <a:rPr lang="zh-CN" altLang="en-US" sz="3200" b="1">
                <a:solidFill>
                  <a:srgbClr val="0505D5"/>
                </a:solidFill>
              </a:rPr>
              <a:t>    不调高</a:t>
            </a:r>
            <a:r>
              <a:rPr lang="zh-CN" altLang="en-US" sz="1600" b="1">
                <a:solidFill>
                  <a:srgbClr val="FF0000"/>
                </a:solidFill>
              </a:rPr>
              <a:t>【兜底保障】</a:t>
            </a:r>
            <a:endParaRPr lang="zh-CN" altLang="en-US" sz="1600" b="1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93115" y="1111885"/>
            <a:ext cx="10851515" cy="590804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质量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标准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：（目标与标准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制定）</a:t>
            </a: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            培养及毕业标准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（</a:t>
            </a:r>
            <a:r>
              <a:rPr lang="zh-CN" altLang="en-US" sz="2800" b="1">
                <a:solidFill>
                  <a:srgbClr val="0505D5"/>
                </a:solidFill>
                <a:sym typeface="+mn-ea"/>
              </a:rPr>
              <a:t>产品设计：性能指标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）</a:t>
            </a:r>
            <a:r>
              <a:rPr lang="zh-CN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【</a:t>
            </a:r>
            <a:r>
              <a:rPr lang="zh-CN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目标、</a:t>
            </a:r>
            <a:r>
              <a:rPr lang="zh-CN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要求】</a:t>
            </a: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            培养环节标准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（</a:t>
            </a:r>
            <a:r>
              <a:rPr lang="zh-CN" altLang="en-US" sz="2800" b="1">
                <a:solidFill>
                  <a:srgbClr val="0505D5"/>
                </a:solidFill>
                <a:sym typeface="+mn-ea"/>
              </a:rPr>
              <a:t>环节指标要求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）</a:t>
            </a:r>
            <a:r>
              <a:rPr lang="zh-CN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【课程、环节</a:t>
            </a:r>
            <a:r>
              <a:rPr lang="zh-CN" altLang="en-US" sz="2800" b="1">
                <a:solidFill>
                  <a:srgbClr val="0505D5"/>
                </a:solidFill>
                <a:sym typeface="+mn-ea"/>
              </a:rPr>
              <a:t>目标</a:t>
            </a:r>
            <a:r>
              <a:rPr lang="zh-CN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】</a:t>
            </a: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            培养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过程标准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（</a:t>
            </a:r>
            <a:r>
              <a:rPr lang="zh-CN" altLang="en-US" sz="2800" b="1">
                <a:solidFill>
                  <a:srgbClr val="0505D5"/>
                </a:solidFill>
                <a:sym typeface="+mn-ea"/>
              </a:rPr>
              <a:t>工艺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）</a:t>
            </a:r>
            <a:r>
              <a:rPr lang="zh-CN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【要求、规程】</a:t>
            </a:r>
            <a:endParaRPr lang="zh-CN" altLang="en-US" sz="2800" b="1">
              <a:solidFill>
                <a:srgbClr val="0505D5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质量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检测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：（质量信息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获取）</a:t>
            </a: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            教学过程检测</a:t>
            </a:r>
            <a:r>
              <a:rPr lang="zh-CN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【</a:t>
            </a:r>
            <a:r>
              <a:rPr lang="zh-CN" altLang="en-US" sz="2800" b="1">
                <a:solidFill>
                  <a:srgbClr val="0505D5"/>
                </a:solidFill>
                <a:sym typeface="+mn-ea"/>
              </a:rPr>
              <a:t>工艺</a:t>
            </a:r>
            <a:r>
              <a:rPr lang="zh-CN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质量】</a:t>
            </a: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            教学效果检测</a:t>
            </a:r>
            <a:r>
              <a:rPr lang="zh-CN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【</a:t>
            </a:r>
            <a:r>
              <a:rPr lang="zh-CN" altLang="en-US" sz="2800" b="1" dirty="0">
                <a:solidFill>
                  <a:srgbClr val="050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环节</a:t>
            </a:r>
            <a:r>
              <a:rPr lang="zh-CN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质量】</a:t>
            </a: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                 培养质量检测</a:t>
            </a:r>
            <a:r>
              <a:rPr lang="zh-CN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【</a:t>
            </a:r>
            <a:r>
              <a:rPr lang="zh-CN" altLang="en-US" sz="2800" b="1">
                <a:solidFill>
                  <a:srgbClr val="0505D5"/>
                </a:solidFill>
                <a:sym typeface="+mn-ea"/>
              </a:rPr>
              <a:t>产品</a:t>
            </a:r>
            <a:r>
              <a:rPr lang="zh-CN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质量】</a:t>
            </a: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939925" y="512445"/>
            <a:ext cx="81457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 dirty="0">
                <a:solidFill>
                  <a:srgbClr val="050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质量保障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核心要素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（</a:t>
            </a:r>
            <a:r>
              <a:rPr lang="zh-CN" altLang="en-US" sz="3200" b="1" dirty="0">
                <a:solidFill>
                  <a:srgbClr val="050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生产过程类比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）【</a:t>
            </a:r>
            <a:r>
              <a:rPr lang="en-US" altLang="zh-CN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1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】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205865" y="1680845"/>
            <a:ext cx="10041255" cy="396938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质量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反馈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：（质量信息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利用）</a:t>
            </a: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           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 教学过程、教学效果、培养质量等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分类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及传递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路径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</a:t>
            </a: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质量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改进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：（质量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控制）</a:t>
            </a: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            标准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（</a:t>
            </a:r>
            <a:r>
              <a:rPr lang="zh-CN" altLang="en-US" sz="2800" b="1">
                <a:solidFill>
                  <a:srgbClr val="0505D5"/>
                </a:solidFill>
                <a:sym typeface="+mn-ea"/>
              </a:rPr>
              <a:t>产品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）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调整</a:t>
            </a:r>
            <a:r>
              <a:rPr lang="zh-CN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【含专业结构】</a:t>
            </a: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            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过程（</a:t>
            </a:r>
            <a:r>
              <a:rPr lang="zh-CN" altLang="en-US" sz="2800" b="1">
                <a:solidFill>
                  <a:srgbClr val="0505D5"/>
                </a:solidFill>
                <a:sym typeface="+mn-ea"/>
              </a:rPr>
              <a:t>工艺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）改进</a:t>
            </a:r>
            <a:r>
              <a:rPr lang="zh-CN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【规范要求】</a:t>
            </a: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                 教师（</a:t>
            </a:r>
            <a:r>
              <a:rPr lang="zh-CN" altLang="en-US" sz="2800" b="1" dirty="0">
                <a:solidFill>
                  <a:srgbClr val="050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工匠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）提升</a:t>
            </a:r>
            <a:r>
              <a:rPr lang="zh-CN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【教学能力、水平】</a:t>
            </a:r>
            <a:endParaRPr lang="zh-CN" altLang="en-US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939925" y="617220"/>
            <a:ext cx="81260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 dirty="0">
                <a:solidFill>
                  <a:srgbClr val="050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质量保障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核心要素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（</a:t>
            </a:r>
            <a:r>
              <a:rPr lang="zh-CN" altLang="en-US" sz="3200" b="1" dirty="0">
                <a:solidFill>
                  <a:srgbClr val="050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生产过程类比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）【</a:t>
            </a:r>
            <a:r>
              <a:rPr lang="en-US" altLang="zh-CN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2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】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1121410" y="2488248"/>
            <a:ext cx="4762500" cy="230695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标准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→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检测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→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反馈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→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改进</a:t>
            </a:r>
            <a:endParaRPr lang="zh-CN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sym typeface="+mn-ea"/>
            </a:endParaRPr>
          </a:p>
          <a:p>
            <a:pPr>
              <a:lnSpc>
                <a:spcPct val="150000"/>
              </a:lnSpc>
            </a:pPr>
            <a:endParaRPr lang="zh-CN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闭环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系统</a:t>
            </a:r>
            <a:endParaRPr lang="zh-CN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grpSp>
        <p:nvGrpSpPr>
          <p:cNvPr id="10" name="1157"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title="iSlide™ 版权声明  COPYRIGHT NOTICE"/>
          <p:cNvGrpSpPr>
            <a:grpSpLocks noChangeAspect="1"/>
          </p:cNvGrpSpPr>
          <p:nvPr>
            <p:custDataLst>
              <p:tags r:id="rId1"/>
            </p:custDataLst>
          </p:nvPr>
        </p:nvGrpSpPr>
        <p:grpSpPr>
          <a:xfrm>
            <a:off x="6315710" y="1197610"/>
            <a:ext cx="4624070" cy="4602480"/>
            <a:chOff x="4031616" y="1416188"/>
            <a:chExt cx="4273063" cy="4253434"/>
          </a:xfrm>
        </p:grpSpPr>
        <p:sp>
          <p:nvSpPr>
            <p:cNvPr id="11" name="îśḻiḑe"/>
            <p:cNvSpPr/>
            <p:nvPr/>
          </p:nvSpPr>
          <p:spPr bwMode="auto">
            <a:xfrm>
              <a:off x="5339621" y="4641004"/>
              <a:ext cx="1912062" cy="922735"/>
            </a:xfrm>
            <a:custGeom>
              <a:avLst/>
              <a:gdLst/>
              <a:ahLst/>
              <a:cxnLst>
                <a:cxn ang="0">
                  <a:pos x="113" y="226"/>
                </a:cxn>
                <a:cxn ang="0">
                  <a:pos x="338" y="0"/>
                </a:cxn>
                <a:cxn ang="0">
                  <a:pos x="564" y="226"/>
                </a:cxn>
                <a:cxn ang="0">
                  <a:pos x="451" y="272"/>
                </a:cxn>
                <a:cxn ang="0">
                  <a:pos x="0" y="272"/>
                </a:cxn>
                <a:cxn ang="0">
                  <a:pos x="113" y="226"/>
                </a:cxn>
              </a:cxnLst>
              <a:rect l="0" t="0" r="r" b="b"/>
              <a:pathLst>
                <a:path w="564" h="272">
                  <a:moveTo>
                    <a:pt x="113" y="226"/>
                  </a:moveTo>
                  <a:cubicBezTo>
                    <a:pt x="338" y="0"/>
                    <a:pt x="338" y="0"/>
                    <a:pt x="338" y="0"/>
                  </a:cubicBezTo>
                  <a:cubicBezTo>
                    <a:pt x="564" y="226"/>
                    <a:pt x="564" y="226"/>
                    <a:pt x="564" y="226"/>
                  </a:cubicBezTo>
                  <a:cubicBezTo>
                    <a:pt x="533" y="257"/>
                    <a:pt x="492" y="272"/>
                    <a:pt x="451" y="272"/>
                  </a:cubicBezTo>
                  <a:cubicBezTo>
                    <a:pt x="0" y="272"/>
                    <a:pt x="0" y="272"/>
                    <a:pt x="0" y="272"/>
                  </a:cubicBezTo>
                  <a:cubicBezTo>
                    <a:pt x="41" y="272"/>
                    <a:pt x="81" y="257"/>
                    <a:pt x="113" y="2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</a:ln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12" name="ïṥlídé"/>
            <p:cNvSpPr/>
            <p:nvPr/>
          </p:nvSpPr>
          <p:spPr bwMode="auto">
            <a:xfrm>
              <a:off x="7251680" y="2343677"/>
              <a:ext cx="922736" cy="1912059"/>
            </a:xfrm>
            <a:custGeom>
              <a:avLst/>
              <a:gdLst/>
              <a:ahLst/>
              <a:cxnLst>
                <a:cxn ang="0">
                  <a:pos x="0" y="226"/>
                </a:cxn>
                <a:cxn ang="0">
                  <a:pos x="226" y="0"/>
                </a:cxn>
                <a:cxn ang="0">
                  <a:pos x="272" y="113"/>
                </a:cxn>
                <a:cxn ang="0">
                  <a:pos x="272" y="564"/>
                </a:cxn>
                <a:cxn ang="0">
                  <a:pos x="226" y="451"/>
                </a:cxn>
                <a:cxn ang="0">
                  <a:pos x="0" y="226"/>
                </a:cxn>
              </a:cxnLst>
              <a:rect l="0" t="0" r="r" b="b"/>
              <a:pathLst>
                <a:path w="272" h="564">
                  <a:moveTo>
                    <a:pt x="0" y="226"/>
                  </a:moveTo>
                  <a:cubicBezTo>
                    <a:pt x="226" y="0"/>
                    <a:pt x="226" y="0"/>
                    <a:pt x="226" y="0"/>
                  </a:cubicBezTo>
                  <a:cubicBezTo>
                    <a:pt x="257" y="31"/>
                    <a:pt x="272" y="72"/>
                    <a:pt x="272" y="113"/>
                  </a:cubicBezTo>
                  <a:cubicBezTo>
                    <a:pt x="272" y="564"/>
                    <a:pt x="272" y="564"/>
                    <a:pt x="272" y="564"/>
                  </a:cubicBezTo>
                  <a:cubicBezTo>
                    <a:pt x="272" y="523"/>
                    <a:pt x="257" y="482"/>
                    <a:pt x="226" y="451"/>
                  </a:cubicBezTo>
                  <a:lnTo>
                    <a:pt x="0" y="22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9525">
              <a:noFill/>
              <a:round/>
            </a:ln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13" name="ïṩ1iďè"/>
            <p:cNvSpPr/>
            <p:nvPr/>
          </p:nvSpPr>
          <p:spPr bwMode="auto">
            <a:xfrm>
              <a:off x="4188577" y="3875227"/>
              <a:ext cx="765777" cy="765777"/>
            </a:xfrm>
            <a:custGeom>
              <a:avLst/>
              <a:gdLst/>
              <a:ahLst/>
              <a:cxnLst>
                <a:cxn ang="0">
                  <a:pos x="0" y="161"/>
                </a:cxn>
                <a:cxn ang="0">
                  <a:pos x="161" y="0"/>
                </a:cxn>
                <a:cxn ang="0">
                  <a:pos x="161" y="0"/>
                </a:cxn>
                <a:cxn ang="0">
                  <a:pos x="0" y="161"/>
                </a:cxn>
                <a:cxn ang="0">
                  <a:pos x="0" y="161"/>
                </a:cxn>
              </a:cxnLst>
              <a:rect l="0" t="0" r="r" b="b"/>
              <a:pathLst>
                <a:path w="161" h="161">
                  <a:moveTo>
                    <a:pt x="0" y="161"/>
                  </a:moveTo>
                  <a:lnTo>
                    <a:pt x="161" y="0"/>
                  </a:lnTo>
                  <a:lnTo>
                    <a:pt x="161" y="0"/>
                  </a:lnTo>
                  <a:lnTo>
                    <a:pt x="0" y="161"/>
                  </a:lnTo>
                  <a:lnTo>
                    <a:pt x="0" y="161"/>
                  </a:lnTo>
                  <a:close/>
                </a:path>
              </a:pathLst>
            </a:custGeom>
            <a:solidFill>
              <a:srgbClr val="818181"/>
            </a:solidFill>
            <a:ln w="9525">
              <a:noFill/>
              <a:round/>
            </a:ln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14" name="iṧľíďè"/>
            <p:cNvSpPr/>
            <p:nvPr/>
          </p:nvSpPr>
          <p:spPr bwMode="auto">
            <a:xfrm>
              <a:off x="4031616" y="2728945"/>
              <a:ext cx="922736" cy="19120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7" y="113"/>
                </a:cxn>
                <a:cxn ang="0">
                  <a:pos x="273" y="338"/>
                </a:cxn>
                <a:cxn ang="0">
                  <a:pos x="47" y="564"/>
                </a:cxn>
                <a:cxn ang="0">
                  <a:pos x="0" y="451"/>
                </a:cxn>
                <a:cxn ang="0">
                  <a:pos x="0" y="0"/>
                </a:cxn>
              </a:cxnLst>
              <a:rect l="0" t="0" r="r" b="b"/>
              <a:pathLst>
                <a:path w="273" h="564">
                  <a:moveTo>
                    <a:pt x="0" y="0"/>
                  </a:moveTo>
                  <a:cubicBezTo>
                    <a:pt x="0" y="41"/>
                    <a:pt x="16" y="81"/>
                    <a:pt x="47" y="113"/>
                  </a:cubicBezTo>
                  <a:cubicBezTo>
                    <a:pt x="273" y="338"/>
                    <a:pt x="273" y="338"/>
                    <a:pt x="273" y="338"/>
                  </a:cubicBezTo>
                  <a:cubicBezTo>
                    <a:pt x="47" y="564"/>
                    <a:pt x="47" y="564"/>
                    <a:pt x="47" y="564"/>
                  </a:cubicBezTo>
                  <a:cubicBezTo>
                    <a:pt x="16" y="533"/>
                    <a:pt x="0" y="492"/>
                    <a:pt x="0" y="45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</a:ln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15" name="îşľiḑè"/>
            <p:cNvSpPr/>
            <p:nvPr/>
          </p:nvSpPr>
          <p:spPr bwMode="auto">
            <a:xfrm>
              <a:off x="4954352" y="1416188"/>
              <a:ext cx="1912062" cy="927493"/>
            </a:xfrm>
            <a:custGeom>
              <a:avLst/>
              <a:gdLst/>
              <a:ahLst/>
              <a:cxnLst>
                <a:cxn ang="0">
                  <a:pos x="113" y="0"/>
                </a:cxn>
                <a:cxn ang="0">
                  <a:pos x="564" y="0"/>
                </a:cxn>
                <a:cxn ang="0">
                  <a:pos x="451" y="47"/>
                </a:cxn>
                <a:cxn ang="0">
                  <a:pos x="226" y="273"/>
                </a:cxn>
                <a:cxn ang="0">
                  <a:pos x="0" y="47"/>
                </a:cxn>
                <a:cxn ang="0">
                  <a:pos x="113" y="0"/>
                </a:cxn>
              </a:cxnLst>
              <a:rect l="0" t="0" r="r" b="b"/>
              <a:pathLst>
                <a:path w="564" h="273">
                  <a:moveTo>
                    <a:pt x="113" y="0"/>
                  </a:moveTo>
                  <a:cubicBezTo>
                    <a:pt x="564" y="0"/>
                    <a:pt x="564" y="0"/>
                    <a:pt x="564" y="0"/>
                  </a:cubicBezTo>
                  <a:cubicBezTo>
                    <a:pt x="523" y="0"/>
                    <a:pt x="482" y="16"/>
                    <a:pt x="451" y="47"/>
                  </a:cubicBezTo>
                  <a:cubicBezTo>
                    <a:pt x="226" y="273"/>
                    <a:pt x="226" y="273"/>
                    <a:pt x="226" y="273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31" y="16"/>
                    <a:pt x="72" y="0"/>
                    <a:pt x="113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9525">
              <a:noFill/>
              <a:round/>
            </a:ln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16" name="ïs1îḋê"/>
            <p:cNvSpPr/>
            <p:nvPr/>
          </p:nvSpPr>
          <p:spPr bwMode="auto">
            <a:xfrm>
              <a:off x="4107718" y="3789613"/>
              <a:ext cx="2758696" cy="1774125"/>
            </a:xfrm>
            <a:custGeom>
              <a:avLst/>
              <a:gdLst/>
              <a:ahLst/>
              <a:cxnLst>
                <a:cxn ang="0">
                  <a:pos x="701" y="476"/>
                </a:cxn>
                <a:cxn ang="0">
                  <a:pos x="278" y="52"/>
                </a:cxn>
                <a:cxn ang="0">
                  <a:pos x="316" y="15"/>
                </a:cxn>
                <a:cxn ang="0">
                  <a:pos x="308" y="1"/>
                </a:cxn>
                <a:cxn ang="0">
                  <a:pos x="78" y="47"/>
                </a:cxn>
                <a:cxn ang="0">
                  <a:pos x="47" y="79"/>
                </a:cxn>
                <a:cxn ang="0">
                  <a:pos x="1" y="309"/>
                </a:cxn>
                <a:cxn ang="0">
                  <a:pos x="15" y="316"/>
                </a:cxn>
                <a:cxn ang="0">
                  <a:pos x="52" y="278"/>
                </a:cxn>
                <a:cxn ang="0">
                  <a:pos x="250" y="476"/>
                </a:cxn>
                <a:cxn ang="0">
                  <a:pos x="363" y="522"/>
                </a:cxn>
                <a:cxn ang="0">
                  <a:pos x="814" y="522"/>
                </a:cxn>
                <a:cxn ang="0">
                  <a:pos x="701" y="476"/>
                </a:cxn>
              </a:cxnLst>
              <a:rect l="0" t="0" r="r" b="b"/>
              <a:pathLst>
                <a:path w="814" h="522">
                  <a:moveTo>
                    <a:pt x="701" y="476"/>
                  </a:moveTo>
                  <a:cubicBezTo>
                    <a:pt x="278" y="52"/>
                    <a:pt x="278" y="52"/>
                    <a:pt x="278" y="52"/>
                  </a:cubicBezTo>
                  <a:cubicBezTo>
                    <a:pt x="316" y="15"/>
                    <a:pt x="316" y="15"/>
                    <a:pt x="316" y="15"/>
                  </a:cubicBezTo>
                  <a:cubicBezTo>
                    <a:pt x="321" y="9"/>
                    <a:pt x="316" y="0"/>
                    <a:pt x="308" y="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63" y="50"/>
                    <a:pt x="50" y="63"/>
                    <a:pt x="47" y="79"/>
                  </a:cubicBezTo>
                  <a:cubicBezTo>
                    <a:pt x="1" y="309"/>
                    <a:pt x="1" y="309"/>
                    <a:pt x="1" y="309"/>
                  </a:cubicBezTo>
                  <a:cubicBezTo>
                    <a:pt x="0" y="316"/>
                    <a:pt x="9" y="321"/>
                    <a:pt x="15" y="316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250" y="476"/>
                    <a:pt x="250" y="476"/>
                    <a:pt x="250" y="476"/>
                  </a:cubicBezTo>
                  <a:cubicBezTo>
                    <a:pt x="281" y="507"/>
                    <a:pt x="322" y="522"/>
                    <a:pt x="363" y="522"/>
                  </a:cubicBezTo>
                  <a:cubicBezTo>
                    <a:pt x="814" y="522"/>
                    <a:pt x="814" y="522"/>
                    <a:pt x="814" y="522"/>
                  </a:cubicBezTo>
                  <a:cubicBezTo>
                    <a:pt x="773" y="522"/>
                    <a:pt x="732" y="507"/>
                    <a:pt x="701" y="476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noFill/>
              <a:round/>
            </a:ln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17" name="ïṧļíďê"/>
            <p:cNvSpPr/>
            <p:nvPr/>
          </p:nvSpPr>
          <p:spPr bwMode="auto">
            <a:xfrm>
              <a:off x="6405046" y="2728945"/>
              <a:ext cx="1769370" cy="2758691"/>
            </a:xfrm>
            <a:custGeom>
              <a:avLst/>
              <a:gdLst/>
              <a:ahLst/>
              <a:cxnLst>
                <a:cxn ang="0">
                  <a:pos x="476" y="113"/>
                </a:cxn>
                <a:cxn ang="0">
                  <a:pos x="52" y="536"/>
                </a:cxn>
                <a:cxn ang="0">
                  <a:pos x="15" y="498"/>
                </a:cxn>
                <a:cxn ang="0">
                  <a:pos x="1" y="505"/>
                </a:cxn>
                <a:cxn ang="0">
                  <a:pos x="47" y="735"/>
                </a:cxn>
                <a:cxn ang="0">
                  <a:pos x="79" y="767"/>
                </a:cxn>
                <a:cxn ang="0">
                  <a:pos x="309" y="813"/>
                </a:cxn>
                <a:cxn ang="0">
                  <a:pos x="316" y="799"/>
                </a:cxn>
                <a:cxn ang="0">
                  <a:pos x="278" y="761"/>
                </a:cxn>
                <a:cxn ang="0">
                  <a:pos x="476" y="564"/>
                </a:cxn>
                <a:cxn ang="0">
                  <a:pos x="522" y="451"/>
                </a:cxn>
                <a:cxn ang="0">
                  <a:pos x="522" y="0"/>
                </a:cxn>
                <a:cxn ang="0">
                  <a:pos x="476" y="113"/>
                </a:cxn>
              </a:cxnLst>
              <a:rect l="0" t="0" r="r" b="b"/>
              <a:pathLst>
                <a:path w="522" h="814">
                  <a:moveTo>
                    <a:pt x="476" y="113"/>
                  </a:moveTo>
                  <a:cubicBezTo>
                    <a:pt x="52" y="536"/>
                    <a:pt x="52" y="536"/>
                    <a:pt x="52" y="536"/>
                  </a:cubicBezTo>
                  <a:cubicBezTo>
                    <a:pt x="15" y="498"/>
                    <a:pt x="15" y="498"/>
                    <a:pt x="15" y="498"/>
                  </a:cubicBezTo>
                  <a:cubicBezTo>
                    <a:pt x="9" y="492"/>
                    <a:pt x="0" y="498"/>
                    <a:pt x="1" y="505"/>
                  </a:cubicBezTo>
                  <a:cubicBezTo>
                    <a:pt x="47" y="735"/>
                    <a:pt x="47" y="735"/>
                    <a:pt x="47" y="735"/>
                  </a:cubicBezTo>
                  <a:cubicBezTo>
                    <a:pt x="50" y="751"/>
                    <a:pt x="63" y="763"/>
                    <a:pt x="79" y="767"/>
                  </a:cubicBezTo>
                  <a:cubicBezTo>
                    <a:pt x="309" y="813"/>
                    <a:pt x="309" y="813"/>
                    <a:pt x="309" y="813"/>
                  </a:cubicBezTo>
                  <a:cubicBezTo>
                    <a:pt x="316" y="814"/>
                    <a:pt x="321" y="805"/>
                    <a:pt x="316" y="799"/>
                  </a:cubicBezTo>
                  <a:cubicBezTo>
                    <a:pt x="278" y="761"/>
                    <a:pt x="278" y="761"/>
                    <a:pt x="278" y="761"/>
                  </a:cubicBezTo>
                  <a:cubicBezTo>
                    <a:pt x="476" y="564"/>
                    <a:pt x="476" y="564"/>
                    <a:pt x="476" y="564"/>
                  </a:cubicBezTo>
                  <a:cubicBezTo>
                    <a:pt x="507" y="533"/>
                    <a:pt x="522" y="492"/>
                    <a:pt x="522" y="451"/>
                  </a:cubicBezTo>
                  <a:cubicBezTo>
                    <a:pt x="522" y="0"/>
                    <a:pt x="522" y="0"/>
                    <a:pt x="522" y="0"/>
                  </a:cubicBezTo>
                  <a:cubicBezTo>
                    <a:pt x="522" y="41"/>
                    <a:pt x="507" y="81"/>
                    <a:pt x="476" y="113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18" name="íṥľiḓe"/>
            <p:cNvSpPr/>
            <p:nvPr/>
          </p:nvSpPr>
          <p:spPr bwMode="auto">
            <a:xfrm>
              <a:off x="4031616" y="1497045"/>
              <a:ext cx="1774127" cy="2758691"/>
            </a:xfrm>
            <a:custGeom>
              <a:avLst/>
              <a:gdLst/>
              <a:ahLst/>
              <a:cxnLst>
                <a:cxn ang="0">
                  <a:pos x="522" y="308"/>
                </a:cxn>
                <a:cxn ang="0">
                  <a:pos x="476" y="78"/>
                </a:cxn>
                <a:cxn ang="0">
                  <a:pos x="444" y="47"/>
                </a:cxn>
                <a:cxn ang="0">
                  <a:pos x="214" y="1"/>
                </a:cxn>
                <a:cxn ang="0">
                  <a:pos x="207" y="15"/>
                </a:cxn>
                <a:cxn ang="0">
                  <a:pos x="245" y="52"/>
                </a:cxn>
                <a:cxn ang="0">
                  <a:pos x="47" y="250"/>
                </a:cxn>
                <a:cxn ang="0">
                  <a:pos x="0" y="363"/>
                </a:cxn>
                <a:cxn ang="0">
                  <a:pos x="0" y="814"/>
                </a:cxn>
                <a:cxn ang="0">
                  <a:pos x="47" y="701"/>
                </a:cxn>
                <a:cxn ang="0">
                  <a:pos x="470" y="278"/>
                </a:cxn>
                <a:cxn ang="0">
                  <a:pos x="508" y="316"/>
                </a:cxn>
                <a:cxn ang="0">
                  <a:pos x="522" y="308"/>
                </a:cxn>
              </a:cxnLst>
              <a:rect l="0" t="0" r="r" b="b"/>
              <a:pathLst>
                <a:path w="523" h="814">
                  <a:moveTo>
                    <a:pt x="522" y="308"/>
                  </a:moveTo>
                  <a:cubicBezTo>
                    <a:pt x="476" y="78"/>
                    <a:pt x="476" y="78"/>
                    <a:pt x="476" y="78"/>
                  </a:cubicBezTo>
                  <a:cubicBezTo>
                    <a:pt x="472" y="63"/>
                    <a:pt x="460" y="50"/>
                    <a:pt x="444" y="47"/>
                  </a:cubicBezTo>
                  <a:cubicBezTo>
                    <a:pt x="214" y="1"/>
                    <a:pt x="214" y="1"/>
                    <a:pt x="214" y="1"/>
                  </a:cubicBezTo>
                  <a:cubicBezTo>
                    <a:pt x="206" y="0"/>
                    <a:pt x="201" y="9"/>
                    <a:pt x="207" y="15"/>
                  </a:cubicBezTo>
                  <a:cubicBezTo>
                    <a:pt x="245" y="52"/>
                    <a:pt x="245" y="52"/>
                    <a:pt x="245" y="52"/>
                  </a:cubicBezTo>
                  <a:cubicBezTo>
                    <a:pt x="47" y="250"/>
                    <a:pt x="47" y="250"/>
                    <a:pt x="47" y="250"/>
                  </a:cubicBezTo>
                  <a:cubicBezTo>
                    <a:pt x="16" y="281"/>
                    <a:pt x="0" y="322"/>
                    <a:pt x="0" y="363"/>
                  </a:cubicBezTo>
                  <a:cubicBezTo>
                    <a:pt x="0" y="814"/>
                    <a:pt x="0" y="814"/>
                    <a:pt x="0" y="814"/>
                  </a:cubicBezTo>
                  <a:cubicBezTo>
                    <a:pt x="0" y="773"/>
                    <a:pt x="16" y="732"/>
                    <a:pt x="47" y="701"/>
                  </a:cubicBezTo>
                  <a:cubicBezTo>
                    <a:pt x="470" y="278"/>
                    <a:pt x="470" y="278"/>
                    <a:pt x="470" y="278"/>
                  </a:cubicBezTo>
                  <a:cubicBezTo>
                    <a:pt x="508" y="316"/>
                    <a:pt x="508" y="316"/>
                    <a:pt x="508" y="316"/>
                  </a:cubicBezTo>
                  <a:cubicBezTo>
                    <a:pt x="514" y="321"/>
                    <a:pt x="523" y="316"/>
                    <a:pt x="522" y="30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19" name="í$ḻíḋé"/>
            <p:cNvSpPr/>
            <p:nvPr/>
          </p:nvSpPr>
          <p:spPr bwMode="auto">
            <a:xfrm>
              <a:off x="5339621" y="1416188"/>
              <a:ext cx="2758696" cy="1774125"/>
            </a:xfrm>
            <a:custGeom>
              <a:avLst/>
              <a:gdLst/>
              <a:ahLst/>
              <a:cxnLst>
                <a:cxn ang="0">
                  <a:pos x="799" y="207"/>
                </a:cxn>
                <a:cxn ang="0">
                  <a:pos x="761" y="245"/>
                </a:cxn>
                <a:cxn ang="0">
                  <a:pos x="564" y="47"/>
                </a:cxn>
                <a:cxn ang="0">
                  <a:pos x="451" y="0"/>
                </a:cxn>
                <a:cxn ang="0">
                  <a:pos x="0" y="0"/>
                </a:cxn>
                <a:cxn ang="0">
                  <a:pos x="113" y="47"/>
                </a:cxn>
                <a:cxn ang="0">
                  <a:pos x="536" y="470"/>
                </a:cxn>
                <a:cxn ang="0">
                  <a:pos x="498" y="508"/>
                </a:cxn>
                <a:cxn ang="0">
                  <a:pos x="505" y="522"/>
                </a:cxn>
                <a:cxn ang="0">
                  <a:pos x="735" y="476"/>
                </a:cxn>
                <a:cxn ang="0">
                  <a:pos x="767" y="444"/>
                </a:cxn>
                <a:cxn ang="0">
                  <a:pos x="813" y="214"/>
                </a:cxn>
                <a:cxn ang="0">
                  <a:pos x="799" y="207"/>
                </a:cxn>
              </a:cxnLst>
              <a:rect l="0" t="0" r="r" b="b"/>
              <a:pathLst>
                <a:path w="814" h="523">
                  <a:moveTo>
                    <a:pt x="799" y="207"/>
                  </a:moveTo>
                  <a:cubicBezTo>
                    <a:pt x="761" y="245"/>
                    <a:pt x="761" y="245"/>
                    <a:pt x="761" y="245"/>
                  </a:cubicBezTo>
                  <a:cubicBezTo>
                    <a:pt x="564" y="47"/>
                    <a:pt x="564" y="47"/>
                    <a:pt x="564" y="47"/>
                  </a:cubicBezTo>
                  <a:cubicBezTo>
                    <a:pt x="533" y="16"/>
                    <a:pt x="492" y="0"/>
                    <a:pt x="45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1" y="0"/>
                    <a:pt x="81" y="16"/>
                    <a:pt x="113" y="47"/>
                  </a:cubicBezTo>
                  <a:cubicBezTo>
                    <a:pt x="536" y="470"/>
                    <a:pt x="536" y="470"/>
                    <a:pt x="536" y="470"/>
                  </a:cubicBezTo>
                  <a:cubicBezTo>
                    <a:pt x="498" y="508"/>
                    <a:pt x="498" y="508"/>
                    <a:pt x="498" y="508"/>
                  </a:cubicBezTo>
                  <a:cubicBezTo>
                    <a:pt x="493" y="514"/>
                    <a:pt x="498" y="523"/>
                    <a:pt x="505" y="522"/>
                  </a:cubicBezTo>
                  <a:cubicBezTo>
                    <a:pt x="735" y="476"/>
                    <a:pt x="735" y="476"/>
                    <a:pt x="735" y="476"/>
                  </a:cubicBezTo>
                  <a:cubicBezTo>
                    <a:pt x="751" y="472"/>
                    <a:pt x="764" y="460"/>
                    <a:pt x="767" y="444"/>
                  </a:cubicBezTo>
                  <a:cubicBezTo>
                    <a:pt x="813" y="214"/>
                    <a:pt x="813" y="214"/>
                    <a:pt x="813" y="214"/>
                  </a:cubicBezTo>
                  <a:cubicBezTo>
                    <a:pt x="814" y="206"/>
                    <a:pt x="805" y="201"/>
                    <a:pt x="799" y="20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noFill/>
              <a:round/>
            </a:ln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</a:p>
          </p:txBody>
        </p:sp>
        <p:sp>
          <p:nvSpPr>
            <p:cNvPr id="20" name="í$ľîḑé"/>
            <p:cNvSpPr txBox="1"/>
            <p:nvPr/>
          </p:nvSpPr>
          <p:spPr>
            <a:xfrm rot="18842982">
              <a:off x="3896988" y="2299026"/>
              <a:ext cx="1756326" cy="37007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noAutofit/>
            </a:bodyPr>
            <a:lstStyle/>
            <a:p>
              <a:pPr algn="ctr"/>
              <a:r>
                <a:rPr lang="zh-CN" altLang="en-US" sz="2400" b="1" dirty="0">
                  <a:solidFill>
                    <a:schemeClr val="bg1"/>
                  </a:solidFill>
                </a:rPr>
                <a:t>质量标准</a:t>
              </a:r>
              <a:endParaRPr lang="zh-CN" alt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ïŝ1ïḋê"/>
            <p:cNvSpPr txBox="1"/>
            <p:nvPr/>
          </p:nvSpPr>
          <p:spPr>
            <a:xfrm rot="2642982">
              <a:off x="6112272" y="1866774"/>
              <a:ext cx="1897820" cy="593567"/>
            </a:xfrm>
            <a:prstGeom prst="rect">
              <a:avLst/>
            </a:prstGeom>
            <a:noFill/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  <a:r>
                <a:rPr lang="zh-CN" altLang="en-US" sz="2400" b="1" dirty="0">
                  <a:solidFill>
                    <a:srgbClr val="0505D5"/>
                  </a:solidFill>
                </a:rPr>
                <a:t>质量检测</a:t>
              </a:r>
              <a:endParaRPr lang="zh-CN" altLang="en-US" sz="2400" b="1" dirty="0">
                <a:solidFill>
                  <a:srgbClr val="0505D5"/>
                </a:solidFill>
              </a:endParaRPr>
            </a:p>
          </p:txBody>
        </p:sp>
        <p:sp>
          <p:nvSpPr>
            <p:cNvPr id="22" name="íS1iḍe"/>
            <p:cNvSpPr txBox="1"/>
            <p:nvPr/>
          </p:nvSpPr>
          <p:spPr>
            <a:xfrm rot="2757018" flipH="1">
              <a:off x="4218882" y="4606420"/>
              <a:ext cx="1756326" cy="37007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noAutofit/>
            </a:bodyPr>
            <a:lstStyle/>
            <a:p>
              <a:pPr algn="ctr"/>
              <a:r>
                <a:rPr lang="zh-CN" altLang="en-US" sz="2400" b="1" dirty="0">
                  <a:solidFill>
                    <a:srgbClr val="0505D5"/>
                  </a:solidFill>
                </a:rPr>
                <a:t>质量控制</a:t>
              </a:r>
              <a:endParaRPr lang="zh-CN" altLang="en-US" sz="2400" b="1" dirty="0">
                <a:solidFill>
                  <a:srgbClr val="0505D5"/>
                </a:solidFill>
              </a:endParaRPr>
            </a:p>
          </p:txBody>
        </p:sp>
        <p:sp>
          <p:nvSpPr>
            <p:cNvPr id="23" name="ïšḻîdè"/>
            <p:cNvSpPr txBox="1"/>
            <p:nvPr/>
          </p:nvSpPr>
          <p:spPr>
            <a:xfrm rot="18957018" flipH="1">
              <a:off x="6548352" y="4305710"/>
              <a:ext cx="1756327" cy="37007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noAutofit/>
            </a:bodyPr>
            <a:lstStyle/>
            <a:p>
              <a:pPr algn="ctr"/>
              <a:r>
                <a:rPr lang="zh-CN" altLang="en-US" sz="2400" b="1" dirty="0">
                  <a:solidFill>
                    <a:schemeClr val="bg1"/>
                  </a:solidFill>
                </a:rPr>
                <a:t>质量反馈</a:t>
              </a:r>
              <a:endParaRPr lang="zh-CN" altLang="en-US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189355" y="803910"/>
            <a:ext cx="4056380" cy="8115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p>
            <a:pPr>
              <a:lnSpc>
                <a:spcPct val="130000"/>
              </a:lnSpc>
            </a:pPr>
            <a:r>
              <a:rPr lang="zh-CN" altLang="en-US" sz="3600" b="1">
                <a:solidFill>
                  <a:srgbClr val="0505D5"/>
                </a:solidFill>
                <a:sym typeface="+mn-ea"/>
              </a:rPr>
              <a:t>质量保障</a:t>
            </a:r>
            <a:r>
              <a:rPr lang="zh-CN" altLang="en-US" sz="3600" b="1">
                <a:solidFill>
                  <a:srgbClr val="0505D5"/>
                </a:solidFill>
                <a:sym typeface="+mn-ea"/>
              </a:rPr>
              <a:t>构架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：</a:t>
            </a:r>
            <a:endParaRPr lang="zh-CN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" name="线形标注 1 69"/>
          <p:cNvSpPr/>
          <p:nvPr/>
        </p:nvSpPr>
        <p:spPr>
          <a:xfrm>
            <a:off x="5370195" y="4304665"/>
            <a:ext cx="1126490" cy="361950"/>
          </a:xfrm>
          <a:prstGeom prst="borderCallout1">
            <a:avLst>
              <a:gd name="adj1" fmla="val 54337"/>
              <a:gd name="adj2" fmla="val 100526"/>
              <a:gd name="adj3" fmla="val 50777"/>
              <a:gd name="adj4" fmla="val 186640"/>
            </a:avLst>
          </a:prstGeom>
          <a:solidFill>
            <a:srgbClr val="EDFF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/>
            <a:r>
              <a:rPr lang="zh-CN" altLang="en-US" b="1">
                <a:solidFill>
                  <a:srgbClr val="FF0000"/>
                </a:solidFill>
                <a:sym typeface="+mn-ea"/>
              </a:rPr>
              <a:t>目标控制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69" name="线形标注 1 68"/>
          <p:cNvSpPr/>
          <p:nvPr/>
        </p:nvSpPr>
        <p:spPr>
          <a:xfrm>
            <a:off x="8352790" y="649605"/>
            <a:ext cx="1123315" cy="424815"/>
          </a:xfrm>
          <a:prstGeom prst="borderCallout1">
            <a:avLst>
              <a:gd name="adj1" fmla="val 102009"/>
              <a:gd name="adj2" fmla="val -1427"/>
              <a:gd name="adj3" fmla="val 410014"/>
              <a:gd name="adj4" fmla="val -118654"/>
            </a:avLst>
          </a:prstGeom>
          <a:solidFill>
            <a:srgbClr val="EDFF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/>
            <a:r>
              <a:rPr lang="zh-CN" altLang="en-US">
                <a:solidFill>
                  <a:srgbClr val="FF0000"/>
                </a:solidFill>
                <a:sym typeface="+mn-ea"/>
              </a:rPr>
              <a:t>过程控制</a:t>
            </a:r>
            <a:endParaRPr lang="zh-CN" altLang="en-US">
              <a:solidFill>
                <a:srgbClr val="FF0000"/>
              </a:solidFill>
              <a:sym typeface="+mn-ea"/>
            </a:endParaRPr>
          </a:p>
        </p:txBody>
      </p:sp>
      <p:grpSp>
        <p:nvGrpSpPr>
          <p:cNvPr id="73" name="组合 72"/>
          <p:cNvGrpSpPr/>
          <p:nvPr/>
        </p:nvGrpSpPr>
        <p:grpSpPr>
          <a:xfrm>
            <a:off x="954405" y="1336040"/>
            <a:ext cx="9860915" cy="4664710"/>
            <a:chOff x="1503" y="2104"/>
            <a:chExt cx="15529" cy="7346"/>
          </a:xfrm>
        </p:grpSpPr>
        <p:sp>
          <p:nvSpPr>
            <p:cNvPr id="11" name="L 形 4"/>
            <p:cNvSpPr/>
            <p:nvPr/>
          </p:nvSpPr>
          <p:spPr>
            <a:xfrm>
              <a:off x="4676" y="5229"/>
              <a:ext cx="787" cy="752"/>
            </a:xfrm>
            <a:prstGeom prst="corner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L 形 5"/>
            <p:cNvSpPr/>
            <p:nvPr/>
          </p:nvSpPr>
          <p:spPr>
            <a:xfrm flipV="1">
              <a:off x="4676" y="4494"/>
              <a:ext cx="787" cy="752"/>
            </a:xfrm>
            <a:prstGeom prst="corner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L 形 6"/>
            <p:cNvSpPr/>
            <p:nvPr/>
          </p:nvSpPr>
          <p:spPr>
            <a:xfrm rot="10800000" flipV="1">
              <a:off x="8056" y="5226"/>
              <a:ext cx="1135" cy="752"/>
            </a:xfrm>
            <a:prstGeom prst="corner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右箭头 3"/>
            <p:cNvSpPr/>
            <p:nvPr/>
          </p:nvSpPr>
          <p:spPr>
            <a:xfrm>
              <a:off x="3813" y="4987"/>
              <a:ext cx="870" cy="495"/>
            </a:xfrm>
            <a:prstGeom prst="rightArrow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右箭头 10"/>
            <p:cNvSpPr/>
            <p:nvPr/>
          </p:nvSpPr>
          <p:spPr>
            <a:xfrm>
              <a:off x="9213" y="4907"/>
              <a:ext cx="611" cy="701"/>
            </a:xfrm>
            <a:prstGeom prst="rightArrow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右箭头 11"/>
            <p:cNvSpPr/>
            <p:nvPr/>
          </p:nvSpPr>
          <p:spPr>
            <a:xfrm>
              <a:off x="11270" y="4906"/>
              <a:ext cx="573" cy="702"/>
            </a:xfrm>
            <a:prstGeom prst="rightArrow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流程图: 过程 12"/>
            <p:cNvSpPr/>
            <p:nvPr/>
          </p:nvSpPr>
          <p:spPr>
            <a:xfrm>
              <a:off x="11902" y="4789"/>
              <a:ext cx="2243" cy="957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en-US" b="1" kern="100">
                  <a:latin typeface="+mn-ea"/>
                  <a:cs typeface="Times New Roman" panose="02020603050405020304"/>
                  <a:sym typeface="Times New Roman" panose="02020603050405020304"/>
                </a:rPr>
                <a:t>过程及质量</a:t>
              </a:r>
              <a:endParaRPr lang="zh-CN" altLang="en-US" b="1" kern="100">
                <a:latin typeface="+mn-ea"/>
                <a:cs typeface="Times New Roman" panose="02020603050405020304"/>
                <a:sym typeface="Times New Roman" panose="02020603050405020304"/>
              </a:endParaRPr>
            </a:p>
          </p:txBody>
        </p:sp>
        <p:sp>
          <p:nvSpPr>
            <p:cNvPr id="35" name="L 形 2"/>
            <p:cNvSpPr/>
            <p:nvPr/>
          </p:nvSpPr>
          <p:spPr>
            <a:xfrm rot="10800000">
              <a:off x="8055" y="4500"/>
              <a:ext cx="1143" cy="752"/>
            </a:xfrm>
            <a:prstGeom prst="corner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流程图: 过程 13"/>
            <p:cNvSpPr/>
            <p:nvPr/>
          </p:nvSpPr>
          <p:spPr>
            <a:xfrm>
              <a:off x="5464" y="4232"/>
              <a:ext cx="2590" cy="868"/>
            </a:xfrm>
            <a:prstGeom prst="flowChartProcess">
              <a:avLst/>
            </a:prstGeom>
            <a:solidFill>
              <a:srgbClr val="F6F8B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en-US" altLang="zh-CN" b="1" kern="10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/>
                  <a:sym typeface="Times New Roman" panose="02020603050405020304"/>
                </a:rPr>
                <a:t>规范、要求</a:t>
              </a:r>
              <a:endParaRPr lang="en-US" altLang="zh-CN" b="1" kern="100">
                <a:solidFill>
                  <a:srgbClr val="0505D5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/>
                <a:sym typeface="Times New Roman" panose="02020603050405020304"/>
              </a:endParaRPr>
            </a:p>
          </p:txBody>
        </p:sp>
        <p:sp>
          <p:nvSpPr>
            <p:cNvPr id="37" name="流程图: 过程 14"/>
            <p:cNvSpPr/>
            <p:nvPr/>
          </p:nvSpPr>
          <p:spPr>
            <a:xfrm>
              <a:off x="5464" y="5385"/>
              <a:ext cx="2592" cy="1078"/>
            </a:xfrm>
            <a:prstGeom prst="flowChartProcess">
              <a:avLst/>
            </a:prstGeom>
            <a:solidFill>
              <a:srgbClr val="F6F8B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en-US" altLang="zh-CN" b="1" kern="10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/>
                  <a:sym typeface="Times New Roman" panose="02020603050405020304"/>
                </a:rPr>
                <a:t>课程、环节</a:t>
              </a:r>
              <a:endParaRPr lang="en-US" altLang="zh-CN" b="1" kern="100">
                <a:solidFill>
                  <a:srgbClr val="0505D5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/>
                <a:sym typeface="Times New Roman" panose="02020603050405020304"/>
              </a:endParaRPr>
            </a:p>
            <a:p>
              <a:pPr lvl="0" algn="ctr"/>
              <a:r>
                <a:rPr lang="en-US" altLang="zh-CN" b="1" kern="10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/>
                  <a:sym typeface="Times New Roman" panose="02020603050405020304"/>
                </a:rPr>
                <a:t>目标（标准）</a:t>
              </a:r>
              <a:endParaRPr lang="en-US" altLang="zh-CN" b="1" kern="100">
                <a:solidFill>
                  <a:srgbClr val="0505D5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/>
                <a:sym typeface="Times New Roman" panose="02020603050405020304"/>
              </a:endParaRPr>
            </a:p>
          </p:txBody>
        </p:sp>
        <p:sp>
          <p:nvSpPr>
            <p:cNvPr id="38" name="流程图: 过程 15"/>
            <p:cNvSpPr/>
            <p:nvPr/>
          </p:nvSpPr>
          <p:spPr>
            <a:xfrm>
              <a:off x="1503" y="4681"/>
              <a:ext cx="2310" cy="1062"/>
            </a:xfrm>
            <a:prstGeom prst="flowChartProcess">
              <a:avLst/>
            </a:prstGeom>
            <a:solidFill>
              <a:srgbClr val="F6F8B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b="1" kern="100">
                  <a:solidFill>
                    <a:srgbClr val="0505D5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/>
                  <a:sym typeface="Times New Roman" panose="02020603050405020304"/>
                </a:rPr>
                <a:t>培养目标（标准）</a:t>
              </a:r>
              <a:endParaRPr lang="en-US" altLang="zh-CN" b="1" kern="100">
                <a:solidFill>
                  <a:srgbClr val="0505D5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/>
                <a:sym typeface="Times New Roman" panose="02020603050405020304"/>
              </a:endParaRPr>
            </a:p>
          </p:txBody>
        </p:sp>
        <p:sp>
          <p:nvSpPr>
            <p:cNvPr id="39" name="右箭头 16"/>
            <p:cNvSpPr/>
            <p:nvPr/>
          </p:nvSpPr>
          <p:spPr>
            <a:xfrm>
              <a:off x="14145" y="4986"/>
              <a:ext cx="618" cy="622"/>
            </a:xfrm>
            <a:prstGeom prst="rightArrow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右箭头 17"/>
            <p:cNvSpPr/>
            <p:nvPr/>
          </p:nvSpPr>
          <p:spPr>
            <a:xfrm rot="16200000">
              <a:off x="12585" y="3952"/>
              <a:ext cx="870" cy="803"/>
            </a:xfrm>
            <a:prstGeom prst="rightArrow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流程图: 过程 18"/>
            <p:cNvSpPr/>
            <p:nvPr/>
          </p:nvSpPr>
          <p:spPr>
            <a:xfrm>
              <a:off x="14754" y="4906"/>
              <a:ext cx="2278" cy="810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en-US" altLang="zh-CN" b="1" kern="100">
                  <a:latin typeface="+mn-ea"/>
                  <a:cs typeface="Times New Roman" panose="02020603050405020304"/>
                  <a:sym typeface="Times New Roman" panose="02020603050405020304"/>
                </a:rPr>
                <a:t>培养效果</a:t>
              </a:r>
              <a:endParaRPr lang="en-US" altLang="zh-CN" b="1" kern="100">
                <a:latin typeface="+mn-ea"/>
                <a:cs typeface="Times New Roman" panose="02020603050405020304"/>
                <a:sym typeface="Times New Roman" panose="02020603050405020304"/>
              </a:endParaRPr>
            </a:p>
          </p:txBody>
        </p:sp>
        <p:sp>
          <p:nvSpPr>
            <p:cNvPr id="42" name="流程图: 过程 19"/>
            <p:cNvSpPr/>
            <p:nvPr/>
          </p:nvSpPr>
          <p:spPr>
            <a:xfrm>
              <a:off x="12129" y="3141"/>
              <a:ext cx="1761" cy="824"/>
            </a:xfrm>
            <a:prstGeom prst="flowChartProcess">
              <a:avLst/>
            </a:prstGeom>
            <a:solidFill>
              <a:srgbClr val="BBB7E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en-US" altLang="zh-CN" b="1" kern="100">
                  <a:solidFill>
                    <a:schemeClr val="tx1"/>
                  </a:solidFill>
                  <a:latin typeface="+mn-ea"/>
                  <a:cs typeface="Times New Roman" panose="02020603050405020304"/>
                  <a:sym typeface="Times New Roman" panose="02020603050405020304"/>
                </a:rPr>
                <a:t>质量信息</a:t>
              </a:r>
              <a:endParaRPr lang="en-US" altLang="zh-CN" b="1" kern="100">
                <a:solidFill>
                  <a:schemeClr val="tx1"/>
                </a:solidFill>
                <a:latin typeface="+mn-ea"/>
                <a:cs typeface="Times New Roman" panose="02020603050405020304"/>
                <a:sym typeface="Times New Roman" panose="02020603050405020304"/>
              </a:endParaRPr>
            </a:p>
          </p:txBody>
        </p:sp>
        <p:sp>
          <p:nvSpPr>
            <p:cNvPr id="43" name="直角上箭头 20"/>
            <p:cNvSpPr/>
            <p:nvPr/>
          </p:nvSpPr>
          <p:spPr>
            <a:xfrm rot="16200000">
              <a:off x="12147" y="2192"/>
              <a:ext cx="764" cy="1255"/>
            </a:xfrm>
            <a:prstGeom prst="bentUpArrow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流程图: 过程 21"/>
            <p:cNvSpPr/>
            <p:nvPr/>
          </p:nvSpPr>
          <p:spPr>
            <a:xfrm>
              <a:off x="7150" y="2104"/>
              <a:ext cx="1307" cy="1096"/>
            </a:xfrm>
            <a:prstGeom prst="flowChartProcess">
              <a:avLst/>
            </a:prstGeom>
            <a:solidFill>
              <a:srgbClr val="A7F5B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b="1" kern="100">
                  <a:solidFill>
                    <a:srgbClr val="240AE2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/>
                  <a:sym typeface="Times New Roman" panose="02020603050405020304"/>
                </a:rPr>
                <a:t>完善</a:t>
              </a:r>
              <a:r>
                <a:rPr lang="zh-CN" altLang="en-US" b="1" kern="100">
                  <a:solidFill>
                    <a:srgbClr val="240AE2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/>
                  <a:sym typeface="Times New Roman" panose="02020603050405020304"/>
                </a:rPr>
                <a:t>整改</a:t>
              </a:r>
              <a:endParaRPr lang="zh-CN" altLang="en-US" b="1" kern="100">
                <a:solidFill>
                  <a:srgbClr val="240AE2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/>
                <a:sym typeface="Times New Roman" panose="02020603050405020304"/>
              </a:endParaRPr>
            </a:p>
          </p:txBody>
        </p:sp>
        <p:sp>
          <p:nvSpPr>
            <p:cNvPr id="45" name="直角上箭头 22"/>
            <p:cNvSpPr/>
            <p:nvPr/>
          </p:nvSpPr>
          <p:spPr>
            <a:xfrm rot="10800000">
              <a:off x="6341" y="2539"/>
              <a:ext cx="808" cy="1693"/>
            </a:xfrm>
            <a:prstGeom prst="bentUpArrow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直角上箭头 23"/>
            <p:cNvSpPr/>
            <p:nvPr/>
          </p:nvSpPr>
          <p:spPr>
            <a:xfrm rot="5400000" flipV="1">
              <a:off x="13333" y="6554"/>
              <a:ext cx="3588" cy="1965"/>
            </a:xfrm>
            <a:prstGeom prst="bentUpArrow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流程图: 过程 24"/>
            <p:cNvSpPr/>
            <p:nvPr/>
          </p:nvSpPr>
          <p:spPr>
            <a:xfrm>
              <a:off x="12025" y="8266"/>
              <a:ext cx="2189" cy="1185"/>
            </a:xfrm>
            <a:prstGeom prst="flowChartProcess">
              <a:avLst/>
            </a:prstGeom>
            <a:solidFill>
              <a:srgbClr val="BBB7E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en-US" altLang="zh-CN" b="1" kern="100">
                  <a:solidFill>
                    <a:schemeClr val="tx1"/>
                  </a:solidFill>
                  <a:latin typeface="+mn-ea"/>
                  <a:cs typeface="Times New Roman" panose="02020603050405020304"/>
                  <a:sym typeface="Times New Roman" panose="02020603050405020304"/>
                </a:rPr>
                <a:t>社会、第三方、学生</a:t>
              </a:r>
              <a:endParaRPr lang="en-US" altLang="zh-CN" b="1" kern="100">
                <a:solidFill>
                  <a:schemeClr val="tx1"/>
                </a:solidFill>
                <a:latin typeface="+mn-ea"/>
                <a:cs typeface="Times New Roman" panose="02020603050405020304"/>
                <a:sym typeface="Times New Roman" panose="02020603050405020304"/>
              </a:endParaRPr>
            </a:p>
          </p:txBody>
        </p:sp>
        <p:sp>
          <p:nvSpPr>
            <p:cNvPr id="48" name="流程图: 过程 28"/>
            <p:cNvSpPr/>
            <p:nvPr/>
          </p:nvSpPr>
          <p:spPr>
            <a:xfrm>
              <a:off x="5620" y="7168"/>
              <a:ext cx="2106" cy="842"/>
            </a:xfrm>
            <a:prstGeom prst="flowChartProcess">
              <a:avLst/>
            </a:prstGeom>
            <a:solidFill>
              <a:srgbClr val="A7F5B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en-US" altLang="zh-CN" b="1" kern="100">
                  <a:solidFill>
                    <a:srgbClr val="240AE2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/>
                  <a:sym typeface="Times New Roman" panose="02020603050405020304"/>
                </a:rPr>
                <a:t>调整、</a:t>
              </a:r>
              <a:r>
                <a:rPr lang="zh-CN" altLang="en-US" b="1" kern="100">
                  <a:solidFill>
                    <a:srgbClr val="240AE2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/>
                  <a:sym typeface="Times New Roman" panose="02020603050405020304"/>
                </a:rPr>
                <a:t>修订</a:t>
              </a:r>
              <a:endParaRPr lang="en-US" altLang="zh-CN" b="1" kern="100">
                <a:solidFill>
                  <a:srgbClr val="240AE2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/>
                <a:sym typeface="Times New Roman" panose="02020603050405020304"/>
              </a:endParaRPr>
            </a:p>
          </p:txBody>
        </p:sp>
        <p:sp>
          <p:nvSpPr>
            <p:cNvPr id="49" name="流程图: 过程 30"/>
            <p:cNvSpPr/>
            <p:nvPr/>
          </p:nvSpPr>
          <p:spPr>
            <a:xfrm>
              <a:off x="1539" y="7033"/>
              <a:ext cx="2274" cy="888"/>
            </a:xfrm>
            <a:prstGeom prst="flowChartProcess">
              <a:avLst/>
            </a:prstGeom>
            <a:solidFill>
              <a:srgbClr val="A7F5B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en-US" altLang="zh-CN" b="1" kern="100">
                  <a:solidFill>
                    <a:srgbClr val="240AE2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/>
                  <a:sym typeface="Times New Roman" panose="02020603050405020304"/>
                </a:rPr>
                <a:t>调整、</a:t>
              </a:r>
              <a:r>
                <a:rPr lang="zh-CN" altLang="en-US" b="1" kern="100">
                  <a:solidFill>
                    <a:srgbClr val="240AE2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/>
                  <a:sym typeface="Times New Roman" panose="02020603050405020304"/>
                </a:rPr>
                <a:t>修订</a:t>
              </a:r>
              <a:endParaRPr lang="zh-CN" altLang="en-US" b="1" kern="100">
                <a:solidFill>
                  <a:srgbClr val="240AE2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/>
                <a:sym typeface="Times New Roman" panose="02020603050405020304"/>
              </a:endParaRPr>
            </a:p>
          </p:txBody>
        </p:sp>
        <p:sp>
          <p:nvSpPr>
            <p:cNvPr id="50" name="右箭头 1"/>
            <p:cNvSpPr/>
            <p:nvPr/>
          </p:nvSpPr>
          <p:spPr>
            <a:xfrm rot="16200000">
              <a:off x="6232" y="6557"/>
              <a:ext cx="711" cy="495"/>
            </a:xfrm>
            <a:prstGeom prst="rightArrow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1" name="右箭头 9"/>
            <p:cNvSpPr/>
            <p:nvPr/>
          </p:nvSpPr>
          <p:spPr>
            <a:xfrm rot="16200000">
              <a:off x="1913" y="6087"/>
              <a:ext cx="1305" cy="590"/>
            </a:xfrm>
            <a:prstGeom prst="rightArrow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2" name="直角上箭头 25"/>
            <p:cNvSpPr/>
            <p:nvPr/>
          </p:nvSpPr>
          <p:spPr>
            <a:xfrm rot="10800000" flipV="1">
              <a:off x="6353" y="8011"/>
              <a:ext cx="2323" cy="1040"/>
            </a:xfrm>
            <a:prstGeom prst="bentUpArrow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3" name="直角上箭头 26"/>
            <p:cNvSpPr/>
            <p:nvPr/>
          </p:nvSpPr>
          <p:spPr>
            <a:xfrm rot="10800000" flipV="1">
              <a:off x="2301" y="7912"/>
              <a:ext cx="4175" cy="1132"/>
            </a:xfrm>
            <a:prstGeom prst="bentUpArrow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4" name="右箭头 9"/>
            <p:cNvSpPr/>
            <p:nvPr/>
          </p:nvSpPr>
          <p:spPr>
            <a:xfrm rot="10800000">
              <a:off x="8420" y="2406"/>
              <a:ext cx="741" cy="495"/>
            </a:xfrm>
            <a:prstGeom prst="rightArrow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5" name="流程图: 过程 18"/>
            <p:cNvSpPr/>
            <p:nvPr/>
          </p:nvSpPr>
          <p:spPr>
            <a:xfrm>
              <a:off x="9176" y="2211"/>
              <a:ext cx="2726" cy="810"/>
            </a:xfrm>
            <a:prstGeom prst="flowChartProcess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p>
              <a:pPr lvl="0" algn="ctr"/>
              <a:r>
                <a:rPr lang="zh-CN" altLang="en-US" b="1" kern="100">
                  <a:solidFill>
                    <a:srgbClr val="00B050"/>
                  </a:solidFill>
                  <a:latin typeface="+mn-ea"/>
                  <a:cs typeface="Times New Roman" panose="02020603050405020304"/>
                  <a:sym typeface="Times New Roman" panose="02020603050405020304"/>
                </a:rPr>
                <a:t>相关单位  教师</a:t>
              </a:r>
              <a:endParaRPr lang="zh-CN" altLang="en-US" b="1" kern="100">
                <a:solidFill>
                  <a:srgbClr val="00B050"/>
                </a:solidFill>
                <a:latin typeface="+mn-ea"/>
                <a:cs typeface="Times New Roman" panose="02020603050405020304"/>
                <a:sym typeface="Times New Roman" panose="02020603050405020304"/>
              </a:endParaRPr>
            </a:p>
          </p:txBody>
        </p:sp>
        <p:sp>
          <p:nvSpPr>
            <p:cNvPr id="57" name="流程图: 过程 18"/>
            <p:cNvSpPr/>
            <p:nvPr/>
          </p:nvSpPr>
          <p:spPr>
            <a:xfrm>
              <a:off x="8675" y="8520"/>
              <a:ext cx="1819" cy="810"/>
            </a:xfrm>
            <a:prstGeom prst="flowChartProcess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p>
              <a:pPr lvl="0" algn="ctr"/>
              <a:r>
                <a:rPr lang="zh-CN" altLang="en-US" b="1" kern="100">
                  <a:solidFill>
                    <a:srgbClr val="00B050"/>
                  </a:solidFill>
                  <a:latin typeface="+mn-ea"/>
                  <a:cs typeface="Times New Roman" panose="02020603050405020304"/>
                  <a:sym typeface="Times New Roman" panose="02020603050405020304"/>
                </a:rPr>
                <a:t>相关单位</a:t>
              </a:r>
              <a:endParaRPr lang="zh-CN" altLang="en-US" b="1" kern="100">
                <a:solidFill>
                  <a:srgbClr val="00B050"/>
                </a:solidFill>
                <a:latin typeface="+mn-ea"/>
                <a:cs typeface="Times New Roman" panose="02020603050405020304"/>
                <a:sym typeface="Times New Roman" panose="02020603050405020304"/>
              </a:endParaRPr>
            </a:p>
          </p:txBody>
        </p:sp>
        <p:sp>
          <p:nvSpPr>
            <p:cNvPr id="58" name="右箭头 9"/>
            <p:cNvSpPr/>
            <p:nvPr/>
          </p:nvSpPr>
          <p:spPr>
            <a:xfrm rot="10800000">
              <a:off x="10524" y="8520"/>
              <a:ext cx="1501" cy="645"/>
            </a:xfrm>
            <a:prstGeom prst="rightArrow">
              <a:avLst/>
            </a:prstGeom>
            <a:solidFill>
              <a:schemeClr val="accent6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椭圆 8"/>
            <p:cNvSpPr/>
            <p:nvPr/>
          </p:nvSpPr>
          <p:spPr>
            <a:xfrm>
              <a:off x="9800" y="4433"/>
              <a:ext cx="1530" cy="15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en-US" altLang="zh-CN" b="1" kern="100">
                  <a:latin typeface="+mn-ea"/>
                  <a:cs typeface="Times New Roman" panose="02020603050405020304"/>
                  <a:sym typeface="Times New Roman" panose="02020603050405020304"/>
                </a:rPr>
                <a:t>教师</a:t>
              </a:r>
              <a:endParaRPr lang="en-US" altLang="zh-CN" b="1" kern="100">
                <a:latin typeface="+mn-ea"/>
                <a:cs typeface="Times New Roman" panose="02020603050405020304"/>
                <a:sym typeface="Times New Roman" panose="02020603050405020304"/>
              </a:endParaRPr>
            </a:p>
            <a:p>
              <a:pPr lvl="0" algn="ctr"/>
              <a:r>
                <a:rPr lang="en-US" altLang="zh-CN" b="1" kern="100">
                  <a:latin typeface="+mn-ea"/>
                  <a:cs typeface="Times New Roman" panose="02020603050405020304"/>
                  <a:sym typeface="Times New Roman" panose="02020603050405020304"/>
                </a:rPr>
                <a:t>学生</a:t>
              </a:r>
              <a:endParaRPr lang="en-US" altLang="zh-CN" b="1" kern="100">
                <a:latin typeface="+mn-ea"/>
                <a:cs typeface="Times New Roman" panose="02020603050405020304"/>
                <a:sym typeface="Times New Roman" panose="02020603050405020304"/>
              </a:endParaRPr>
            </a:p>
          </p:txBody>
        </p:sp>
        <p:sp>
          <p:nvSpPr>
            <p:cNvPr id="64" name="下弧形箭头 63"/>
            <p:cNvSpPr/>
            <p:nvPr/>
          </p:nvSpPr>
          <p:spPr>
            <a:xfrm rot="16200000">
              <a:off x="10301" y="2723"/>
              <a:ext cx="1035" cy="1989"/>
            </a:xfrm>
            <a:prstGeom prst="curvedUpArrow">
              <a:avLst>
                <a:gd name="adj1" fmla="val 25000"/>
                <a:gd name="adj2" fmla="val 50000"/>
                <a:gd name="adj3" fmla="val 25000"/>
              </a:avLst>
            </a:prstGeom>
            <a:solidFill>
              <a:srgbClr val="EDFFD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p>
              <a:pPr lvl="0" algn="ctr"/>
              <a:endParaRPr lang="zh-CN" altLang="en-US">
                <a:solidFill>
                  <a:schemeClr val="tx1"/>
                </a:solidFill>
                <a:sym typeface="+mn-ea"/>
              </a:endParaRPr>
            </a:p>
          </p:txBody>
        </p:sp>
        <p:sp>
          <p:nvSpPr>
            <p:cNvPr id="66" name="右弧形箭头 65"/>
            <p:cNvSpPr/>
            <p:nvPr/>
          </p:nvSpPr>
          <p:spPr>
            <a:xfrm>
              <a:off x="10935" y="6463"/>
              <a:ext cx="2706" cy="1463"/>
            </a:xfrm>
            <a:prstGeom prst="curvedLeftArrow">
              <a:avLst/>
            </a:prstGeom>
            <a:solidFill>
              <a:srgbClr val="EDFFD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p>
              <a:pPr lvl="0" algn="ctr"/>
              <a:endParaRPr lang="zh-CN" altLang="en-US">
                <a:solidFill>
                  <a:schemeClr val="tx1"/>
                </a:solidFill>
                <a:sym typeface="+mn-ea"/>
              </a:endParaRPr>
            </a:p>
          </p:txBody>
        </p:sp>
      </p:grpSp>
      <p:sp>
        <p:nvSpPr>
          <p:cNvPr id="60" name="文本框 59"/>
          <p:cNvSpPr txBox="1"/>
          <p:nvPr/>
        </p:nvSpPr>
        <p:spPr>
          <a:xfrm>
            <a:off x="864235" y="413703"/>
            <a:ext cx="4250055" cy="9220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p>
            <a:pPr>
              <a:lnSpc>
                <a:spcPct val="150000"/>
              </a:lnSpc>
            </a:pP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质量体系</a:t>
            </a:r>
            <a:r>
              <a:rPr lang="zh-CN" altLang="en-US" sz="3600" b="1" dirty="0">
                <a:solidFill>
                  <a:srgbClr val="050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结构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图</a:t>
            </a:r>
            <a:r>
              <a:rPr lang="zh-CN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：</a:t>
            </a:r>
            <a:endParaRPr lang="zh-CN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9" grpId="0" animBg="1"/>
      <p:bldP spid="7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组合 123"/>
          <p:cNvGrpSpPr/>
          <p:nvPr/>
        </p:nvGrpSpPr>
        <p:grpSpPr>
          <a:xfrm>
            <a:off x="1162605" y="1840247"/>
            <a:ext cx="8539944" cy="4282405"/>
            <a:chOff x="712408" y="969957"/>
            <a:chExt cx="8539944" cy="4282405"/>
          </a:xfrm>
        </p:grpSpPr>
        <p:sp>
          <p:nvSpPr>
            <p:cNvPr id="55" name="ïŝľîḑé"/>
            <p:cNvSpPr/>
            <p:nvPr/>
          </p:nvSpPr>
          <p:spPr bwMode="gray">
            <a:xfrm>
              <a:off x="3036364" y="3328964"/>
              <a:ext cx="1900470" cy="285925"/>
            </a:xfrm>
            <a:custGeom>
              <a:avLst/>
              <a:gdLst>
                <a:gd name="T0" fmla="*/ 1120 w 1120"/>
                <a:gd name="T1" fmla="*/ 252 h 252"/>
                <a:gd name="T2" fmla="*/ 1116 w 1120"/>
                <a:gd name="T3" fmla="*/ 250 h 252"/>
                <a:gd name="T4" fmla="*/ 1100 w 1120"/>
                <a:gd name="T5" fmla="*/ 246 h 252"/>
                <a:gd name="T6" fmla="*/ 1074 w 1120"/>
                <a:gd name="T7" fmla="*/ 240 h 252"/>
                <a:gd name="T8" fmla="*/ 1038 w 1120"/>
                <a:gd name="T9" fmla="*/ 232 h 252"/>
                <a:gd name="T10" fmla="*/ 992 w 1120"/>
                <a:gd name="T11" fmla="*/ 222 h 252"/>
                <a:gd name="T12" fmla="*/ 938 w 1120"/>
                <a:gd name="T13" fmla="*/ 212 h 252"/>
                <a:gd name="T14" fmla="*/ 876 w 1120"/>
                <a:gd name="T15" fmla="*/ 204 h 252"/>
                <a:gd name="T16" fmla="*/ 806 w 1120"/>
                <a:gd name="T17" fmla="*/ 196 h 252"/>
                <a:gd name="T18" fmla="*/ 730 w 1120"/>
                <a:gd name="T19" fmla="*/ 190 h 252"/>
                <a:gd name="T20" fmla="*/ 646 w 1120"/>
                <a:gd name="T21" fmla="*/ 184 h 252"/>
                <a:gd name="T22" fmla="*/ 556 w 1120"/>
                <a:gd name="T23" fmla="*/ 184 h 252"/>
                <a:gd name="T24" fmla="*/ 466 w 1120"/>
                <a:gd name="T25" fmla="*/ 184 h 252"/>
                <a:gd name="T26" fmla="*/ 384 w 1120"/>
                <a:gd name="T27" fmla="*/ 190 h 252"/>
                <a:gd name="T28" fmla="*/ 308 w 1120"/>
                <a:gd name="T29" fmla="*/ 196 h 252"/>
                <a:gd name="T30" fmla="*/ 238 w 1120"/>
                <a:gd name="T31" fmla="*/ 204 h 252"/>
                <a:gd name="T32" fmla="*/ 178 w 1120"/>
                <a:gd name="T33" fmla="*/ 212 h 252"/>
                <a:gd name="T34" fmla="*/ 126 w 1120"/>
                <a:gd name="T35" fmla="*/ 222 h 252"/>
                <a:gd name="T36" fmla="*/ 82 w 1120"/>
                <a:gd name="T37" fmla="*/ 232 h 252"/>
                <a:gd name="T38" fmla="*/ 46 w 1120"/>
                <a:gd name="T39" fmla="*/ 240 h 252"/>
                <a:gd name="T40" fmla="*/ 20 w 1120"/>
                <a:gd name="T41" fmla="*/ 246 h 252"/>
                <a:gd name="T42" fmla="*/ 6 w 1120"/>
                <a:gd name="T43" fmla="*/ 250 h 252"/>
                <a:gd name="T44" fmla="*/ 0 w 1120"/>
                <a:gd name="T45" fmla="*/ 252 h 252"/>
                <a:gd name="T46" fmla="*/ 0 w 1120"/>
                <a:gd name="T47" fmla="*/ 62 h 252"/>
                <a:gd name="T48" fmla="*/ 560 w 1120"/>
                <a:gd name="T49" fmla="*/ 0 h 252"/>
                <a:gd name="T50" fmla="*/ 1120 w 1120"/>
                <a:gd name="T51" fmla="*/ 62 h 252"/>
                <a:gd name="T52" fmla="*/ 1120 w 1120"/>
                <a:gd name="T53" fmla="*/ 252 h 252"/>
                <a:gd name="T54" fmla="*/ 1120 w 1120"/>
                <a:gd name="T55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DF5908"/>
                  </a:solidFill>
                  <a:prstDash val="solid"/>
                  <a:round/>
                </a14:hiddenLine>
              </a:ext>
            </a:extLst>
          </p:spPr>
          <p:txBody>
            <a:bodyPr wrap="square" lIns="91440" tIns="45720" rIns="91440" bIns="45720" anchor="ctr">
              <a:normAutofit fontScale="85000" lnSpcReduction="20000"/>
            </a:bodyPr>
            <a:lstStyle/>
            <a:p>
              <a:pPr algn="ctr"/>
            </a:p>
          </p:txBody>
        </p:sp>
        <p:sp>
          <p:nvSpPr>
            <p:cNvPr id="56" name="iṣḷîḋé"/>
            <p:cNvSpPr/>
            <p:nvPr/>
          </p:nvSpPr>
          <p:spPr bwMode="gray">
            <a:xfrm>
              <a:off x="2909167" y="2806775"/>
              <a:ext cx="2154864" cy="7223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bg1"/>
                  </a:solidFill>
                </a:rPr>
                <a:t>1. </a:t>
              </a:r>
              <a:r>
                <a:rPr lang="zh-CN" altLang="en-US" sz="2000" b="1" dirty="0">
                  <a:solidFill>
                    <a:schemeClr val="bg1"/>
                  </a:solidFill>
                </a:rPr>
                <a:t>客观标准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3" name="îšḻíďé"/>
            <p:cNvSpPr/>
            <p:nvPr/>
          </p:nvSpPr>
          <p:spPr bwMode="gray">
            <a:xfrm>
              <a:off x="7224682" y="3317947"/>
              <a:ext cx="1900473" cy="285925"/>
            </a:xfrm>
            <a:custGeom>
              <a:avLst/>
              <a:gdLst>
                <a:gd name="T0" fmla="*/ 1120 w 1120"/>
                <a:gd name="T1" fmla="*/ 252 h 252"/>
                <a:gd name="T2" fmla="*/ 1116 w 1120"/>
                <a:gd name="T3" fmla="*/ 250 h 252"/>
                <a:gd name="T4" fmla="*/ 1100 w 1120"/>
                <a:gd name="T5" fmla="*/ 246 h 252"/>
                <a:gd name="T6" fmla="*/ 1074 w 1120"/>
                <a:gd name="T7" fmla="*/ 240 h 252"/>
                <a:gd name="T8" fmla="*/ 1038 w 1120"/>
                <a:gd name="T9" fmla="*/ 232 h 252"/>
                <a:gd name="T10" fmla="*/ 992 w 1120"/>
                <a:gd name="T11" fmla="*/ 222 h 252"/>
                <a:gd name="T12" fmla="*/ 938 w 1120"/>
                <a:gd name="T13" fmla="*/ 212 h 252"/>
                <a:gd name="T14" fmla="*/ 876 w 1120"/>
                <a:gd name="T15" fmla="*/ 204 h 252"/>
                <a:gd name="T16" fmla="*/ 806 w 1120"/>
                <a:gd name="T17" fmla="*/ 196 h 252"/>
                <a:gd name="T18" fmla="*/ 730 w 1120"/>
                <a:gd name="T19" fmla="*/ 190 h 252"/>
                <a:gd name="T20" fmla="*/ 646 w 1120"/>
                <a:gd name="T21" fmla="*/ 184 h 252"/>
                <a:gd name="T22" fmla="*/ 556 w 1120"/>
                <a:gd name="T23" fmla="*/ 184 h 252"/>
                <a:gd name="T24" fmla="*/ 466 w 1120"/>
                <a:gd name="T25" fmla="*/ 184 h 252"/>
                <a:gd name="T26" fmla="*/ 384 w 1120"/>
                <a:gd name="T27" fmla="*/ 190 h 252"/>
                <a:gd name="T28" fmla="*/ 308 w 1120"/>
                <a:gd name="T29" fmla="*/ 196 h 252"/>
                <a:gd name="T30" fmla="*/ 238 w 1120"/>
                <a:gd name="T31" fmla="*/ 204 h 252"/>
                <a:gd name="T32" fmla="*/ 178 w 1120"/>
                <a:gd name="T33" fmla="*/ 212 h 252"/>
                <a:gd name="T34" fmla="*/ 126 w 1120"/>
                <a:gd name="T35" fmla="*/ 222 h 252"/>
                <a:gd name="T36" fmla="*/ 82 w 1120"/>
                <a:gd name="T37" fmla="*/ 232 h 252"/>
                <a:gd name="T38" fmla="*/ 46 w 1120"/>
                <a:gd name="T39" fmla="*/ 240 h 252"/>
                <a:gd name="T40" fmla="*/ 20 w 1120"/>
                <a:gd name="T41" fmla="*/ 246 h 252"/>
                <a:gd name="T42" fmla="*/ 6 w 1120"/>
                <a:gd name="T43" fmla="*/ 250 h 252"/>
                <a:gd name="T44" fmla="*/ 0 w 1120"/>
                <a:gd name="T45" fmla="*/ 252 h 252"/>
                <a:gd name="T46" fmla="*/ 0 w 1120"/>
                <a:gd name="T47" fmla="*/ 62 h 252"/>
                <a:gd name="T48" fmla="*/ 560 w 1120"/>
                <a:gd name="T49" fmla="*/ 0 h 252"/>
                <a:gd name="T50" fmla="*/ 1120 w 1120"/>
                <a:gd name="T51" fmla="*/ 62 h 252"/>
                <a:gd name="T52" fmla="*/ 1120 w 1120"/>
                <a:gd name="T53" fmla="*/ 252 h 252"/>
                <a:gd name="T54" fmla="*/ 1120 w 1120"/>
                <a:gd name="T55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DF5908"/>
                  </a:solidFill>
                  <a:prstDash val="solid"/>
                  <a:round/>
                </a14:hiddenLine>
              </a:ext>
            </a:extLst>
          </p:spPr>
          <p:txBody>
            <a:bodyPr wrap="square" lIns="91440" tIns="45720" rIns="91440" bIns="45720" anchor="ctr">
              <a:normAutofit fontScale="85000" lnSpcReduction="20000"/>
            </a:bodyPr>
            <a:lstStyle/>
            <a:p>
              <a:pPr algn="ctr"/>
            </a:p>
          </p:txBody>
        </p:sp>
        <p:sp>
          <p:nvSpPr>
            <p:cNvPr id="54" name="iṥḷiḓê"/>
            <p:cNvSpPr/>
            <p:nvPr/>
          </p:nvSpPr>
          <p:spPr bwMode="gray">
            <a:xfrm>
              <a:off x="7097485" y="2795758"/>
              <a:ext cx="2154867" cy="7223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bg1"/>
                  </a:solidFill>
                </a:rPr>
                <a:t>2. </a:t>
              </a:r>
              <a:r>
                <a:rPr lang="zh-CN" altLang="en-US" sz="2000" b="1" dirty="0">
                  <a:solidFill>
                    <a:schemeClr val="bg1"/>
                  </a:solidFill>
                </a:rPr>
                <a:t>过程标准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í$lîḋe"/>
            <p:cNvSpPr/>
            <p:nvPr/>
          </p:nvSpPr>
          <p:spPr bwMode="gray">
            <a:xfrm>
              <a:off x="4494883" y="2050879"/>
              <a:ext cx="3313694" cy="316613"/>
            </a:xfrm>
            <a:custGeom>
              <a:avLst/>
              <a:gdLst>
                <a:gd name="T0" fmla="*/ 1120 w 1120"/>
                <a:gd name="T1" fmla="*/ 252 h 252"/>
                <a:gd name="T2" fmla="*/ 1116 w 1120"/>
                <a:gd name="T3" fmla="*/ 250 h 252"/>
                <a:gd name="T4" fmla="*/ 1100 w 1120"/>
                <a:gd name="T5" fmla="*/ 246 h 252"/>
                <a:gd name="T6" fmla="*/ 1074 w 1120"/>
                <a:gd name="T7" fmla="*/ 240 h 252"/>
                <a:gd name="T8" fmla="*/ 1038 w 1120"/>
                <a:gd name="T9" fmla="*/ 232 h 252"/>
                <a:gd name="T10" fmla="*/ 992 w 1120"/>
                <a:gd name="T11" fmla="*/ 222 h 252"/>
                <a:gd name="T12" fmla="*/ 938 w 1120"/>
                <a:gd name="T13" fmla="*/ 212 h 252"/>
                <a:gd name="T14" fmla="*/ 876 w 1120"/>
                <a:gd name="T15" fmla="*/ 204 h 252"/>
                <a:gd name="T16" fmla="*/ 806 w 1120"/>
                <a:gd name="T17" fmla="*/ 196 h 252"/>
                <a:gd name="T18" fmla="*/ 730 w 1120"/>
                <a:gd name="T19" fmla="*/ 190 h 252"/>
                <a:gd name="T20" fmla="*/ 646 w 1120"/>
                <a:gd name="T21" fmla="*/ 184 h 252"/>
                <a:gd name="T22" fmla="*/ 556 w 1120"/>
                <a:gd name="T23" fmla="*/ 184 h 252"/>
                <a:gd name="T24" fmla="*/ 466 w 1120"/>
                <a:gd name="T25" fmla="*/ 184 h 252"/>
                <a:gd name="T26" fmla="*/ 384 w 1120"/>
                <a:gd name="T27" fmla="*/ 190 h 252"/>
                <a:gd name="T28" fmla="*/ 308 w 1120"/>
                <a:gd name="T29" fmla="*/ 196 h 252"/>
                <a:gd name="T30" fmla="*/ 238 w 1120"/>
                <a:gd name="T31" fmla="*/ 204 h 252"/>
                <a:gd name="T32" fmla="*/ 178 w 1120"/>
                <a:gd name="T33" fmla="*/ 212 h 252"/>
                <a:gd name="T34" fmla="*/ 126 w 1120"/>
                <a:gd name="T35" fmla="*/ 222 h 252"/>
                <a:gd name="T36" fmla="*/ 82 w 1120"/>
                <a:gd name="T37" fmla="*/ 232 h 252"/>
                <a:gd name="T38" fmla="*/ 46 w 1120"/>
                <a:gd name="T39" fmla="*/ 240 h 252"/>
                <a:gd name="T40" fmla="*/ 20 w 1120"/>
                <a:gd name="T41" fmla="*/ 246 h 252"/>
                <a:gd name="T42" fmla="*/ 6 w 1120"/>
                <a:gd name="T43" fmla="*/ 250 h 252"/>
                <a:gd name="T44" fmla="*/ 0 w 1120"/>
                <a:gd name="T45" fmla="*/ 252 h 252"/>
                <a:gd name="T46" fmla="*/ 0 w 1120"/>
                <a:gd name="T47" fmla="*/ 62 h 252"/>
                <a:gd name="T48" fmla="*/ 560 w 1120"/>
                <a:gd name="T49" fmla="*/ 0 h 252"/>
                <a:gd name="T50" fmla="*/ 1120 w 1120"/>
                <a:gd name="T51" fmla="*/ 62 h 252"/>
                <a:gd name="T52" fmla="*/ 1120 w 1120"/>
                <a:gd name="T53" fmla="*/ 252 h 252"/>
                <a:gd name="T54" fmla="*/ 1120 w 1120"/>
                <a:gd name="T55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DF5908"/>
                  </a:solidFill>
                  <a:prstDash val="solid"/>
                  <a:round/>
                </a14:hiddenLine>
              </a:ext>
            </a:extLst>
          </p:spPr>
          <p:txBody>
            <a:bodyPr wrap="square" lIns="91440" tIns="45720" rIns="91440" bIns="45720" anchor="ctr">
              <a:normAutofit fontScale="92500" lnSpcReduction="20000"/>
            </a:bodyPr>
            <a:lstStyle/>
            <a:p>
              <a:pPr algn="ctr"/>
            </a:p>
          </p:txBody>
        </p:sp>
        <p:sp>
          <p:nvSpPr>
            <p:cNvPr id="52" name="ïSļîḓê"/>
            <p:cNvSpPr/>
            <p:nvPr/>
          </p:nvSpPr>
          <p:spPr bwMode="gray">
            <a:xfrm>
              <a:off x="4102148" y="969957"/>
              <a:ext cx="3918132" cy="124458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 lIns="91440" tIns="45720" rIns="91440" bIns="45720" anchor="ctr">
              <a:normAutofit/>
            </a:bodyPr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zh-CN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一、质量标准</a:t>
              </a:r>
              <a:br>
                <a:rPr lang="en-US" altLang="zh-CN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altLang="zh-CN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【</a:t>
              </a:r>
              <a:r>
                <a:rPr lang="zh-CN" altLang="en-US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类比：产品性能、指标、工艺</a:t>
              </a:r>
              <a:r>
                <a:rPr lang="en-US" altLang="zh-CN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】</a:t>
              </a:r>
              <a:endParaRPr lang="zh-CN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35" name="肘形连接符 12"/>
            <p:cNvCxnSpPr>
              <a:cxnSpLocks noChangeShapeType="1"/>
              <a:stCxn id="52" idx="2"/>
              <a:endCxn id="56" idx="0"/>
            </p:cNvCxnSpPr>
            <p:nvPr/>
          </p:nvCxnSpPr>
          <p:spPr bwMode="auto">
            <a:xfrm rot="5400000">
              <a:off x="4727789" y="1473349"/>
              <a:ext cx="592237" cy="2074615"/>
            </a:xfrm>
            <a:prstGeom prst="bentConnector3">
              <a:avLst>
                <a:gd name="adj1" fmla="val 50000"/>
              </a:avLst>
            </a:prstGeom>
            <a:ln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3" name="iš1îde"/>
            <p:cNvSpPr/>
            <p:nvPr/>
          </p:nvSpPr>
          <p:spPr bwMode="gray">
            <a:xfrm>
              <a:off x="1546083" y="5061363"/>
              <a:ext cx="2261297" cy="190999"/>
            </a:xfrm>
            <a:custGeom>
              <a:avLst/>
              <a:gdLst>
                <a:gd name="T0" fmla="*/ 1120 w 1120"/>
                <a:gd name="T1" fmla="*/ 252 h 252"/>
                <a:gd name="T2" fmla="*/ 1116 w 1120"/>
                <a:gd name="T3" fmla="*/ 250 h 252"/>
                <a:gd name="T4" fmla="*/ 1100 w 1120"/>
                <a:gd name="T5" fmla="*/ 246 h 252"/>
                <a:gd name="T6" fmla="*/ 1074 w 1120"/>
                <a:gd name="T7" fmla="*/ 240 h 252"/>
                <a:gd name="T8" fmla="*/ 1038 w 1120"/>
                <a:gd name="T9" fmla="*/ 232 h 252"/>
                <a:gd name="T10" fmla="*/ 992 w 1120"/>
                <a:gd name="T11" fmla="*/ 222 h 252"/>
                <a:gd name="T12" fmla="*/ 938 w 1120"/>
                <a:gd name="T13" fmla="*/ 212 h 252"/>
                <a:gd name="T14" fmla="*/ 876 w 1120"/>
                <a:gd name="T15" fmla="*/ 204 h 252"/>
                <a:gd name="T16" fmla="*/ 806 w 1120"/>
                <a:gd name="T17" fmla="*/ 196 h 252"/>
                <a:gd name="T18" fmla="*/ 730 w 1120"/>
                <a:gd name="T19" fmla="*/ 190 h 252"/>
                <a:gd name="T20" fmla="*/ 646 w 1120"/>
                <a:gd name="T21" fmla="*/ 184 h 252"/>
                <a:gd name="T22" fmla="*/ 556 w 1120"/>
                <a:gd name="T23" fmla="*/ 184 h 252"/>
                <a:gd name="T24" fmla="*/ 466 w 1120"/>
                <a:gd name="T25" fmla="*/ 184 h 252"/>
                <a:gd name="T26" fmla="*/ 384 w 1120"/>
                <a:gd name="T27" fmla="*/ 190 h 252"/>
                <a:gd name="T28" fmla="*/ 308 w 1120"/>
                <a:gd name="T29" fmla="*/ 196 h 252"/>
                <a:gd name="T30" fmla="*/ 238 w 1120"/>
                <a:gd name="T31" fmla="*/ 204 h 252"/>
                <a:gd name="T32" fmla="*/ 178 w 1120"/>
                <a:gd name="T33" fmla="*/ 212 h 252"/>
                <a:gd name="T34" fmla="*/ 126 w 1120"/>
                <a:gd name="T35" fmla="*/ 222 h 252"/>
                <a:gd name="T36" fmla="*/ 82 w 1120"/>
                <a:gd name="T37" fmla="*/ 232 h 252"/>
                <a:gd name="T38" fmla="*/ 46 w 1120"/>
                <a:gd name="T39" fmla="*/ 240 h 252"/>
                <a:gd name="T40" fmla="*/ 20 w 1120"/>
                <a:gd name="T41" fmla="*/ 246 h 252"/>
                <a:gd name="T42" fmla="*/ 6 w 1120"/>
                <a:gd name="T43" fmla="*/ 250 h 252"/>
                <a:gd name="T44" fmla="*/ 0 w 1120"/>
                <a:gd name="T45" fmla="*/ 252 h 252"/>
                <a:gd name="T46" fmla="*/ 0 w 1120"/>
                <a:gd name="T47" fmla="*/ 62 h 252"/>
                <a:gd name="T48" fmla="*/ 560 w 1120"/>
                <a:gd name="T49" fmla="*/ 0 h 252"/>
                <a:gd name="T50" fmla="*/ 1120 w 1120"/>
                <a:gd name="T51" fmla="*/ 62 h 252"/>
                <a:gd name="T52" fmla="*/ 1120 w 1120"/>
                <a:gd name="T53" fmla="*/ 252 h 252"/>
                <a:gd name="T54" fmla="*/ 1120 w 1120"/>
                <a:gd name="T55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DF5908"/>
                  </a:solidFill>
                  <a:prstDash val="solid"/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</a:p>
          </p:txBody>
        </p:sp>
        <p:sp>
          <p:nvSpPr>
            <p:cNvPr id="64" name="iṣľîďè"/>
            <p:cNvSpPr/>
            <p:nvPr/>
          </p:nvSpPr>
          <p:spPr>
            <a:xfrm>
              <a:off x="712408" y="4194487"/>
              <a:ext cx="3185795" cy="925830"/>
            </a:xfrm>
            <a:custGeom>
              <a:avLst/>
              <a:gdLst>
                <a:gd name="connsiteX0" fmla="*/ 1224601 w 1224601"/>
                <a:gd name="connsiteY0" fmla="*/ 0 h 536031"/>
                <a:gd name="connsiteX1" fmla="*/ 1224601 w 1224601"/>
                <a:gd name="connsiteY1" fmla="*/ 536031 h 536031"/>
                <a:gd name="connsiteX2" fmla="*/ 0 w 1224601"/>
                <a:gd name="connsiteY2" fmla="*/ 536031 h 536031"/>
                <a:gd name="connsiteX3" fmla="*/ 0 w 1224601"/>
                <a:gd name="connsiteY3" fmla="*/ 0 h 536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4601" h="536031">
                  <a:moveTo>
                    <a:pt x="1224601" y="0"/>
                  </a:moveTo>
                  <a:lnTo>
                    <a:pt x="1224601" y="536031"/>
                  </a:lnTo>
                  <a:lnTo>
                    <a:pt x="0" y="5360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tIns="360000" bIns="360000" anchor="ctr">
              <a:noAutofit/>
            </a:bodyPr>
            <a:lstStyle/>
            <a:p>
              <a:pPr algn="ctr">
                <a:lnSpc>
                  <a:spcPct val="160000"/>
                </a:lnSpc>
              </a:pPr>
              <a:r>
                <a:rPr lang="zh-CN" altLang="en-US" sz="2000" b="1" dirty="0">
                  <a:solidFill>
                    <a:schemeClr val="tx1"/>
                  </a:solidFill>
                </a:rPr>
                <a:t>（</a:t>
              </a:r>
              <a:r>
                <a:rPr lang="en-US" altLang="zh-CN" sz="2000" b="1" dirty="0">
                  <a:solidFill>
                    <a:schemeClr val="tx1"/>
                  </a:solidFill>
                </a:rPr>
                <a:t>1</a:t>
              </a:r>
              <a:r>
                <a:rPr lang="zh-CN" altLang="en-US" sz="2000" b="1" dirty="0">
                  <a:solidFill>
                    <a:schemeClr val="tx1"/>
                  </a:solidFill>
                </a:rPr>
                <a:t>）培养目标（标准）</a:t>
              </a:r>
              <a:endParaRPr lang="en-US" altLang="zh-CN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65" name="îṣḻiḋe"/>
            <p:cNvSpPr/>
            <p:nvPr/>
          </p:nvSpPr>
          <p:spPr bwMode="gray">
            <a:xfrm>
              <a:off x="4216329" y="5020415"/>
              <a:ext cx="2214384" cy="199184"/>
            </a:xfrm>
            <a:custGeom>
              <a:avLst/>
              <a:gdLst>
                <a:gd name="T0" fmla="*/ 1120 w 1120"/>
                <a:gd name="T1" fmla="*/ 252 h 252"/>
                <a:gd name="T2" fmla="*/ 1116 w 1120"/>
                <a:gd name="T3" fmla="*/ 250 h 252"/>
                <a:gd name="T4" fmla="*/ 1100 w 1120"/>
                <a:gd name="T5" fmla="*/ 246 h 252"/>
                <a:gd name="T6" fmla="*/ 1074 w 1120"/>
                <a:gd name="T7" fmla="*/ 240 h 252"/>
                <a:gd name="T8" fmla="*/ 1038 w 1120"/>
                <a:gd name="T9" fmla="*/ 232 h 252"/>
                <a:gd name="T10" fmla="*/ 992 w 1120"/>
                <a:gd name="T11" fmla="*/ 222 h 252"/>
                <a:gd name="T12" fmla="*/ 938 w 1120"/>
                <a:gd name="T13" fmla="*/ 212 h 252"/>
                <a:gd name="T14" fmla="*/ 876 w 1120"/>
                <a:gd name="T15" fmla="*/ 204 h 252"/>
                <a:gd name="T16" fmla="*/ 806 w 1120"/>
                <a:gd name="T17" fmla="*/ 196 h 252"/>
                <a:gd name="T18" fmla="*/ 730 w 1120"/>
                <a:gd name="T19" fmla="*/ 190 h 252"/>
                <a:gd name="T20" fmla="*/ 646 w 1120"/>
                <a:gd name="T21" fmla="*/ 184 h 252"/>
                <a:gd name="T22" fmla="*/ 556 w 1120"/>
                <a:gd name="T23" fmla="*/ 184 h 252"/>
                <a:gd name="T24" fmla="*/ 466 w 1120"/>
                <a:gd name="T25" fmla="*/ 184 h 252"/>
                <a:gd name="T26" fmla="*/ 384 w 1120"/>
                <a:gd name="T27" fmla="*/ 190 h 252"/>
                <a:gd name="T28" fmla="*/ 308 w 1120"/>
                <a:gd name="T29" fmla="*/ 196 h 252"/>
                <a:gd name="T30" fmla="*/ 238 w 1120"/>
                <a:gd name="T31" fmla="*/ 204 h 252"/>
                <a:gd name="T32" fmla="*/ 178 w 1120"/>
                <a:gd name="T33" fmla="*/ 212 h 252"/>
                <a:gd name="T34" fmla="*/ 126 w 1120"/>
                <a:gd name="T35" fmla="*/ 222 h 252"/>
                <a:gd name="T36" fmla="*/ 82 w 1120"/>
                <a:gd name="T37" fmla="*/ 232 h 252"/>
                <a:gd name="T38" fmla="*/ 46 w 1120"/>
                <a:gd name="T39" fmla="*/ 240 h 252"/>
                <a:gd name="T40" fmla="*/ 20 w 1120"/>
                <a:gd name="T41" fmla="*/ 246 h 252"/>
                <a:gd name="T42" fmla="*/ 6 w 1120"/>
                <a:gd name="T43" fmla="*/ 250 h 252"/>
                <a:gd name="T44" fmla="*/ 0 w 1120"/>
                <a:gd name="T45" fmla="*/ 252 h 252"/>
                <a:gd name="T46" fmla="*/ 0 w 1120"/>
                <a:gd name="T47" fmla="*/ 62 h 252"/>
                <a:gd name="T48" fmla="*/ 560 w 1120"/>
                <a:gd name="T49" fmla="*/ 0 h 252"/>
                <a:gd name="T50" fmla="*/ 1120 w 1120"/>
                <a:gd name="T51" fmla="*/ 62 h 252"/>
                <a:gd name="T52" fmla="*/ 1120 w 1120"/>
                <a:gd name="T53" fmla="*/ 252 h 252"/>
                <a:gd name="T54" fmla="*/ 1120 w 1120"/>
                <a:gd name="T55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DF5908"/>
                  </a:solidFill>
                  <a:prstDash val="solid"/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</a:p>
          </p:txBody>
        </p:sp>
        <p:sp>
          <p:nvSpPr>
            <p:cNvPr id="85" name="iṣľîďè"/>
            <p:cNvSpPr/>
            <p:nvPr/>
          </p:nvSpPr>
          <p:spPr>
            <a:xfrm>
              <a:off x="4102038" y="4194487"/>
              <a:ext cx="3244215" cy="925830"/>
            </a:xfrm>
            <a:custGeom>
              <a:avLst/>
              <a:gdLst>
                <a:gd name="connsiteX0" fmla="*/ 1224601 w 1224601"/>
                <a:gd name="connsiteY0" fmla="*/ 0 h 536031"/>
                <a:gd name="connsiteX1" fmla="*/ 1224601 w 1224601"/>
                <a:gd name="connsiteY1" fmla="*/ 536031 h 536031"/>
                <a:gd name="connsiteX2" fmla="*/ 0 w 1224601"/>
                <a:gd name="connsiteY2" fmla="*/ 536031 h 536031"/>
                <a:gd name="connsiteX3" fmla="*/ 0 w 1224601"/>
                <a:gd name="connsiteY3" fmla="*/ 0 h 536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4601" h="536031">
                  <a:moveTo>
                    <a:pt x="1224601" y="0"/>
                  </a:moveTo>
                  <a:lnTo>
                    <a:pt x="1224601" y="536031"/>
                  </a:lnTo>
                  <a:lnTo>
                    <a:pt x="0" y="5360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tIns="360000" bIns="360000" anchor="ctr">
              <a:noAutofit/>
            </a:bodyPr>
            <a:lstStyle/>
            <a:p>
              <a:pPr algn="ctr">
                <a:lnSpc>
                  <a:spcPct val="160000"/>
                </a:lnSpc>
              </a:pPr>
              <a:r>
                <a:rPr lang="zh-CN" altLang="en-US" sz="2000" b="1" dirty="0">
                  <a:solidFill>
                    <a:schemeClr val="tx1"/>
                  </a:solidFill>
                </a:rPr>
                <a:t>（</a:t>
              </a:r>
              <a:r>
                <a:rPr lang="en-US" altLang="zh-CN" sz="2000" b="1" dirty="0">
                  <a:solidFill>
                    <a:schemeClr val="tx1"/>
                  </a:solidFill>
                </a:rPr>
                <a:t>2</a:t>
              </a:r>
              <a:r>
                <a:rPr lang="zh-CN" altLang="en-US" sz="2000" b="1" dirty="0">
                  <a:solidFill>
                    <a:schemeClr val="tx1"/>
                  </a:solidFill>
                </a:rPr>
                <a:t>）教学目标（标准）</a:t>
              </a:r>
              <a:endParaRPr lang="en-US" altLang="zh-CN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91" name="直接连接符 90"/>
            <p:cNvCxnSpPr>
              <a:stCxn id="56" idx="2"/>
            </p:cNvCxnSpPr>
            <p:nvPr/>
          </p:nvCxnSpPr>
          <p:spPr>
            <a:xfrm>
              <a:off x="3986599" y="3529112"/>
              <a:ext cx="0" cy="348351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3" name="直接连接符 92"/>
            <p:cNvCxnSpPr/>
            <p:nvPr/>
          </p:nvCxnSpPr>
          <p:spPr>
            <a:xfrm>
              <a:off x="2193943" y="3859825"/>
              <a:ext cx="3684270" cy="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5" name="直接箭头连接符 94"/>
            <p:cNvCxnSpPr/>
            <p:nvPr/>
          </p:nvCxnSpPr>
          <p:spPr>
            <a:xfrm>
              <a:off x="5938201" y="3877463"/>
              <a:ext cx="0" cy="335563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6" name="直接箭头连接符 95"/>
            <p:cNvCxnSpPr/>
            <p:nvPr/>
          </p:nvCxnSpPr>
          <p:spPr>
            <a:xfrm>
              <a:off x="2194132" y="3876828"/>
              <a:ext cx="0" cy="317559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08" name="直接连接符 107"/>
            <p:cNvCxnSpPr/>
            <p:nvPr/>
          </p:nvCxnSpPr>
          <p:spPr>
            <a:xfrm flipV="1">
              <a:off x="5938092" y="2487557"/>
              <a:ext cx="2248935" cy="22034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09" name="直接箭头连接符 108"/>
            <p:cNvCxnSpPr/>
            <p:nvPr/>
          </p:nvCxnSpPr>
          <p:spPr>
            <a:xfrm>
              <a:off x="8201423" y="2487557"/>
              <a:ext cx="0" cy="308201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4" name="î$ḻîḍe"/>
          <p:cNvSpPr/>
          <p:nvPr/>
        </p:nvSpPr>
        <p:spPr>
          <a:xfrm>
            <a:off x="415290" y="220980"/>
            <a:ext cx="5203190" cy="736600"/>
          </a:xfrm>
          <a:prstGeom prst="roundRect">
            <a:avLst/>
          </a:prstGeom>
          <a:solidFill>
            <a:srgbClr val="F6F8BF"/>
          </a:solidFill>
          <a:ln w="3175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r>
              <a:rPr lang="zh-CN" altLang="en-US" sz="3200" b="1" dirty="0">
                <a:solidFill>
                  <a:srgbClr val="0505D5"/>
                </a:solidFill>
              </a:rPr>
              <a:t>质量保障体系模块内涵</a:t>
            </a:r>
            <a:r>
              <a:rPr lang="zh-CN" altLang="en-US" sz="2400" b="1" dirty="0">
                <a:solidFill>
                  <a:srgbClr val="0505D5"/>
                </a:solidFill>
              </a:rPr>
              <a:t>（</a:t>
            </a:r>
            <a:r>
              <a:rPr lang="en-US" altLang="zh-CN" sz="2400" b="1" dirty="0">
                <a:solidFill>
                  <a:srgbClr val="0505D5"/>
                </a:solidFill>
              </a:rPr>
              <a:t>1</a:t>
            </a:r>
            <a:r>
              <a:rPr lang="zh-CN" altLang="en-US" sz="2400" b="1" dirty="0">
                <a:solidFill>
                  <a:srgbClr val="0505D5"/>
                </a:solidFill>
              </a:rPr>
              <a:t>）</a:t>
            </a:r>
            <a:endParaRPr lang="zh-CN" altLang="en-US" sz="2400" b="1" dirty="0">
              <a:solidFill>
                <a:srgbClr val="0505D5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291027" y="730878"/>
            <a:ext cx="10606405" cy="6170792"/>
            <a:chOff x="805252" y="398773"/>
            <a:chExt cx="10606405" cy="6170792"/>
          </a:xfrm>
        </p:grpSpPr>
        <p:sp>
          <p:nvSpPr>
            <p:cNvPr id="20" name="iš1îde"/>
            <p:cNvSpPr/>
            <p:nvPr/>
          </p:nvSpPr>
          <p:spPr bwMode="gray">
            <a:xfrm>
              <a:off x="902817" y="6377324"/>
              <a:ext cx="4656462" cy="192241"/>
            </a:xfrm>
            <a:custGeom>
              <a:avLst/>
              <a:gdLst>
                <a:gd name="T0" fmla="*/ 1120 w 1120"/>
                <a:gd name="T1" fmla="*/ 252 h 252"/>
                <a:gd name="T2" fmla="*/ 1116 w 1120"/>
                <a:gd name="T3" fmla="*/ 250 h 252"/>
                <a:gd name="T4" fmla="*/ 1100 w 1120"/>
                <a:gd name="T5" fmla="*/ 246 h 252"/>
                <a:gd name="T6" fmla="*/ 1074 w 1120"/>
                <a:gd name="T7" fmla="*/ 240 h 252"/>
                <a:gd name="T8" fmla="*/ 1038 w 1120"/>
                <a:gd name="T9" fmla="*/ 232 h 252"/>
                <a:gd name="T10" fmla="*/ 992 w 1120"/>
                <a:gd name="T11" fmla="*/ 222 h 252"/>
                <a:gd name="T12" fmla="*/ 938 w 1120"/>
                <a:gd name="T13" fmla="*/ 212 h 252"/>
                <a:gd name="T14" fmla="*/ 876 w 1120"/>
                <a:gd name="T15" fmla="*/ 204 h 252"/>
                <a:gd name="T16" fmla="*/ 806 w 1120"/>
                <a:gd name="T17" fmla="*/ 196 h 252"/>
                <a:gd name="T18" fmla="*/ 730 w 1120"/>
                <a:gd name="T19" fmla="*/ 190 h 252"/>
                <a:gd name="T20" fmla="*/ 646 w 1120"/>
                <a:gd name="T21" fmla="*/ 184 h 252"/>
                <a:gd name="T22" fmla="*/ 556 w 1120"/>
                <a:gd name="T23" fmla="*/ 184 h 252"/>
                <a:gd name="T24" fmla="*/ 466 w 1120"/>
                <a:gd name="T25" fmla="*/ 184 h 252"/>
                <a:gd name="T26" fmla="*/ 384 w 1120"/>
                <a:gd name="T27" fmla="*/ 190 h 252"/>
                <a:gd name="T28" fmla="*/ 308 w 1120"/>
                <a:gd name="T29" fmla="*/ 196 h 252"/>
                <a:gd name="T30" fmla="*/ 238 w 1120"/>
                <a:gd name="T31" fmla="*/ 204 h 252"/>
                <a:gd name="T32" fmla="*/ 178 w 1120"/>
                <a:gd name="T33" fmla="*/ 212 h 252"/>
                <a:gd name="T34" fmla="*/ 126 w 1120"/>
                <a:gd name="T35" fmla="*/ 222 h 252"/>
                <a:gd name="T36" fmla="*/ 82 w 1120"/>
                <a:gd name="T37" fmla="*/ 232 h 252"/>
                <a:gd name="T38" fmla="*/ 46 w 1120"/>
                <a:gd name="T39" fmla="*/ 240 h 252"/>
                <a:gd name="T40" fmla="*/ 20 w 1120"/>
                <a:gd name="T41" fmla="*/ 246 h 252"/>
                <a:gd name="T42" fmla="*/ 6 w 1120"/>
                <a:gd name="T43" fmla="*/ 250 h 252"/>
                <a:gd name="T44" fmla="*/ 0 w 1120"/>
                <a:gd name="T45" fmla="*/ 252 h 252"/>
                <a:gd name="T46" fmla="*/ 0 w 1120"/>
                <a:gd name="T47" fmla="*/ 62 h 252"/>
                <a:gd name="T48" fmla="*/ 560 w 1120"/>
                <a:gd name="T49" fmla="*/ 0 h 252"/>
                <a:gd name="T50" fmla="*/ 1120 w 1120"/>
                <a:gd name="T51" fmla="*/ 62 h 252"/>
                <a:gd name="T52" fmla="*/ 1120 w 1120"/>
                <a:gd name="T53" fmla="*/ 252 h 252"/>
                <a:gd name="T54" fmla="*/ 1120 w 1120"/>
                <a:gd name="T55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DF5908"/>
                  </a:solidFill>
                  <a:prstDash val="solid"/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</a:p>
          </p:txBody>
        </p:sp>
        <p:sp>
          <p:nvSpPr>
            <p:cNvPr id="55" name="ïŝľîḑé"/>
            <p:cNvSpPr/>
            <p:nvPr/>
          </p:nvSpPr>
          <p:spPr bwMode="gray">
            <a:xfrm>
              <a:off x="3809255" y="2601570"/>
              <a:ext cx="1900470" cy="285925"/>
            </a:xfrm>
            <a:custGeom>
              <a:avLst/>
              <a:gdLst>
                <a:gd name="T0" fmla="*/ 1120 w 1120"/>
                <a:gd name="T1" fmla="*/ 252 h 252"/>
                <a:gd name="T2" fmla="*/ 1116 w 1120"/>
                <a:gd name="T3" fmla="*/ 250 h 252"/>
                <a:gd name="T4" fmla="*/ 1100 w 1120"/>
                <a:gd name="T5" fmla="*/ 246 h 252"/>
                <a:gd name="T6" fmla="*/ 1074 w 1120"/>
                <a:gd name="T7" fmla="*/ 240 h 252"/>
                <a:gd name="T8" fmla="*/ 1038 w 1120"/>
                <a:gd name="T9" fmla="*/ 232 h 252"/>
                <a:gd name="T10" fmla="*/ 992 w 1120"/>
                <a:gd name="T11" fmla="*/ 222 h 252"/>
                <a:gd name="T12" fmla="*/ 938 w 1120"/>
                <a:gd name="T13" fmla="*/ 212 h 252"/>
                <a:gd name="T14" fmla="*/ 876 w 1120"/>
                <a:gd name="T15" fmla="*/ 204 h 252"/>
                <a:gd name="T16" fmla="*/ 806 w 1120"/>
                <a:gd name="T17" fmla="*/ 196 h 252"/>
                <a:gd name="T18" fmla="*/ 730 w 1120"/>
                <a:gd name="T19" fmla="*/ 190 h 252"/>
                <a:gd name="T20" fmla="*/ 646 w 1120"/>
                <a:gd name="T21" fmla="*/ 184 h 252"/>
                <a:gd name="T22" fmla="*/ 556 w 1120"/>
                <a:gd name="T23" fmla="*/ 184 h 252"/>
                <a:gd name="T24" fmla="*/ 466 w 1120"/>
                <a:gd name="T25" fmla="*/ 184 h 252"/>
                <a:gd name="T26" fmla="*/ 384 w 1120"/>
                <a:gd name="T27" fmla="*/ 190 h 252"/>
                <a:gd name="T28" fmla="*/ 308 w 1120"/>
                <a:gd name="T29" fmla="*/ 196 h 252"/>
                <a:gd name="T30" fmla="*/ 238 w 1120"/>
                <a:gd name="T31" fmla="*/ 204 h 252"/>
                <a:gd name="T32" fmla="*/ 178 w 1120"/>
                <a:gd name="T33" fmla="*/ 212 h 252"/>
                <a:gd name="T34" fmla="*/ 126 w 1120"/>
                <a:gd name="T35" fmla="*/ 222 h 252"/>
                <a:gd name="T36" fmla="*/ 82 w 1120"/>
                <a:gd name="T37" fmla="*/ 232 h 252"/>
                <a:gd name="T38" fmla="*/ 46 w 1120"/>
                <a:gd name="T39" fmla="*/ 240 h 252"/>
                <a:gd name="T40" fmla="*/ 20 w 1120"/>
                <a:gd name="T41" fmla="*/ 246 h 252"/>
                <a:gd name="T42" fmla="*/ 6 w 1120"/>
                <a:gd name="T43" fmla="*/ 250 h 252"/>
                <a:gd name="T44" fmla="*/ 0 w 1120"/>
                <a:gd name="T45" fmla="*/ 252 h 252"/>
                <a:gd name="T46" fmla="*/ 0 w 1120"/>
                <a:gd name="T47" fmla="*/ 62 h 252"/>
                <a:gd name="T48" fmla="*/ 560 w 1120"/>
                <a:gd name="T49" fmla="*/ 0 h 252"/>
                <a:gd name="T50" fmla="*/ 1120 w 1120"/>
                <a:gd name="T51" fmla="*/ 62 h 252"/>
                <a:gd name="T52" fmla="*/ 1120 w 1120"/>
                <a:gd name="T53" fmla="*/ 252 h 252"/>
                <a:gd name="T54" fmla="*/ 1120 w 1120"/>
                <a:gd name="T55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DF5908"/>
                  </a:solidFill>
                  <a:prstDash val="solid"/>
                  <a:round/>
                </a14:hiddenLine>
              </a:ext>
            </a:extLst>
          </p:spPr>
          <p:txBody>
            <a:bodyPr wrap="square" lIns="91440" tIns="45720" rIns="91440" bIns="45720" anchor="ctr">
              <a:normAutofit fontScale="85000" lnSpcReduction="20000"/>
            </a:bodyPr>
            <a:lstStyle/>
            <a:p>
              <a:pPr algn="ctr"/>
            </a:p>
          </p:txBody>
        </p:sp>
        <p:sp>
          <p:nvSpPr>
            <p:cNvPr id="56" name="iṣḷîḋé"/>
            <p:cNvSpPr/>
            <p:nvPr/>
          </p:nvSpPr>
          <p:spPr bwMode="gray">
            <a:xfrm>
              <a:off x="3682058" y="1878721"/>
              <a:ext cx="2154864" cy="7223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bg1"/>
                  </a:solidFill>
                </a:rPr>
                <a:t>1. </a:t>
              </a:r>
              <a:r>
                <a:rPr lang="zh-CN" altLang="en-US" sz="2000" b="1" dirty="0">
                  <a:solidFill>
                    <a:schemeClr val="bg1"/>
                  </a:solidFill>
                </a:rPr>
                <a:t>客观标准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3" name="îšḻíďé"/>
            <p:cNvSpPr/>
            <p:nvPr/>
          </p:nvSpPr>
          <p:spPr bwMode="gray">
            <a:xfrm>
              <a:off x="8911972" y="2592902"/>
              <a:ext cx="1900473" cy="285925"/>
            </a:xfrm>
            <a:custGeom>
              <a:avLst/>
              <a:gdLst>
                <a:gd name="T0" fmla="*/ 1120 w 1120"/>
                <a:gd name="T1" fmla="*/ 252 h 252"/>
                <a:gd name="T2" fmla="*/ 1116 w 1120"/>
                <a:gd name="T3" fmla="*/ 250 h 252"/>
                <a:gd name="T4" fmla="*/ 1100 w 1120"/>
                <a:gd name="T5" fmla="*/ 246 h 252"/>
                <a:gd name="T6" fmla="*/ 1074 w 1120"/>
                <a:gd name="T7" fmla="*/ 240 h 252"/>
                <a:gd name="T8" fmla="*/ 1038 w 1120"/>
                <a:gd name="T9" fmla="*/ 232 h 252"/>
                <a:gd name="T10" fmla="*/ 992 w 1120"/>
                <a:gd name="T11" fmla="*/ 222 h 252"/>
                <a:gd name="T12" fmla="*/ 938 w 1120"/>
                <a:gd name="T13" fmla="*/ 212 h 252"/>
                <a:gd name="T14" fmla="*/ 876 w 1120"/>
                <a:gd name="T15" fmla="*/ 204 h 252"/>
                <a:gd name="T16" fmla="*/ 806 w 1120"/>
                <a:gd name="T17" fmla="*/ 196 h 252"/>
                <a:gd name="T18" fmla="*/ 730 w 1120"/>
                <a:gd name="T19" fmla="*/ 190 h 252"/>
                <a:gd name="T20" fmla="*/ 646 w 1120"/>
                <a:gd name="T21" fmla="*/ 184 h 252"/>
                <a:gd name="T22" fmla="*/ 556 w 1120"/>
                <a:gd name="T23" fmla="*/ 184 h 252"/>
                <a:gd name="T24" fmla="*/ 466 w 1120"/>
                <a:gd name="T25" fmla="*/ 184 h 252"/>
                <a:gd name="T26" fmla="*/ 384 w 1120"/>
                <a:gd name="T27" fmla="*/ 190 h 252"/>
                <a:gd name="T28" fmla="*/ 308 w 1120"/>
                <a:gd name="T29" fmla="*/ 196 h 252"/>
                <a:gd name="T30" fmla="*/ 238 w 1120"/>
                <a:gd name="T31" fmla="*/ 204 h 252"/>
                <a:gd name="T32" fmla="*/ 178 w 1120"/>
                <a:gd name="T33" fmla="*/ 212 h 252"/>
                <a:gd name="T34" fmla="*/ 126 w 1120"/>
                <a:gd name="T35" fmla="*/ 222 h 252"/>
                <a:gd name="T36" fmla="*/ 82 w 1120"/>
                <a:gd name="T37" fmla="*/ 232 h 252"/>
                <a:gd name="T38" fmla="*/ 46 w 1120"/>
                <a:gd name="T39" fmla="*/ 240 h 252"/>
                <a:gd name="T40" fmla="*/ 20 w 1120"/>
                <a:gd name="T41" fmla="*/ 246 h 252"/>
                <a:gd name="T42" fmla="*/ 6 w 1120"/>
                <a:gd name="T43" fmla="*/ 250 h 252"/>
                <a:gd name="T44" fmla="*/ 0 w 1120"/>
                <a:gd name="T45" fmla="*/ 252 h 252"/>
                <a:gd name="T46" fmla="*/ 0 w 1120"/>
                <a:gd name="T47" fmla="*/ 62 h 252"/>
                <a:gd name="T48" fmla="*/ 560 w 1120"/>
                <a:gd name="T49" fmla="*/ 0 h 252"/>
                <a:gd name="T50" fmla="*/ 1120 w 1120"/>
                <a:gd name="T51" fmla="*/ 62 h 252"/>
                <a:gd name="T52" fmla="*/ 1120 w 1120"/>
                <a:gd name="T53" fmla="*/ 252 h 252"/>
                <a:gd name="T54" fmla="*/ 1120 w 1120"/>
                <a:gd name="T55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DF5908"/>
                  </a:solidFill>
                  <a:prstDash val="solid"/>
                  <a:round/>
                </a14:hiddenLine>
              </a:ext>
            </a:extLst>
          </p:spPr>
          <p:txBody>
            <a:bodyPr wrap="square" lIns="91440" tIns="45720" rIns="91440" bIns="45720" anchor="ctr">
              <a:normAutofit fontScale="85000" lnSpcReduction="20000"/>
            </a:bodyPr>
            <a:lstStyle/>
            <a:p>
              <a:pPr algn="ctr"/>
            </a:p>
          </p:txBody>
        </p:sp>
        <p:sp>
          <p:nvSpPr>
            <p:cNvPr id="54" name="iṥḷiḓê"/>
            <p:cNvSpPr/>
            <p:nvPr/>
          </p:nvSpPr>
          <p:spPr bwMode="gray">
            <a:xfrm>
              <a:off x="8785410" y="1879578"/>
              <a:ext cx="2154867" cy="7223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bg1"/>
                  </a:solidFill>
                </a:rPr>
                <a:t>2. </a:t>
              </a:r>
              <a:r>
                <a:rPr lang="zh-CN" altLang="en-US" sz="2000" b="1" dirty="0">
                  <a:solidFill>
                    <a:schemeClr val="bg1"/>
                  </a:solidFill>
                </a:rPr>
                <a:t>过程标准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í$lîḋe"/>
            <p:cNvSpPr/>
            <p:nvPr/>
          </p:nvSpPr>
          <p:spPr bwMode="gray">
            <a:xfrm>
              <a:off x="5603054" y="1228235"/>
              <a:ext cx="3313694" cy="316613"/>
            </a:xfrm>
            <a:custGeom>
              <a:avLst/>
              <a:gdLst>
                <a:gd name="T0" fmla="*/ 1120 w 1120"/>
                <a:gd name="T1" fmla="*/ 252 h 252"/>
                <a:gd name="T2" fmla="*/ 1116 w 1120"/>
                <a:gd name="T3" fmla="*/ 250 h 252"/>
                <a:gd name="T4" fmla="*/ 1100 w 1120"/>
                <a:gd name="T5" fmla="*/ 246 h 252"/>
                <a:gd name="T6" fmla="*/ 1074 w 1120"/>
                <a:gd name="T7" fmla="*/ 240 h 252"/>
                <a:gd name="T8" fmla="*/ 1038 w 1120"/>
                <a:gd name="T9" fmla="*/ 232 h 252"/>
                <a:gd name="T10" fmla="*/ 992 w 1120"/>
                <a:gd name="T11" fmla="*/ 222 h 252"/>
                <a:gd name="T12" fmla="*/ 938 w 1120"/>
                <a:gd name="T13" fmla="*/ 212 h 252"/>
                <a:gd name="T14" fmla="*/ 876 w 1120"/>
                <a:gd name="T15" fmla="*/ 204 h 252"/>
                <a:gd name="T16" fmla="*/ 806 w 1120"/>
                <a:gd name="T17" fmla="*/ 196 h 252"/>
                <a:gd name="T18" fmla="*/ 730 w 1120"/>
                <a:gd name="T19" fmla="*/ 190 h 252"/>
                <a:gd name="T20" fmla="*/ 646 w 1120"/>
                <a:gd name="T21" fmla="*/ 184 h 252"/>
                <a:gd name="T22" fmla="*/ 556 w 1120"/>
                <a:gd name="T23" fmla="*/ 184 h 252"/>
                <a:gd name="T24" fmla="*/ 466 w 1120"/>
                <a:gd name="T25" fmla="*/ 184 h 252"/>
                <a:gd name="T26" fmla="*/ 384 w 1120"/>
                <a:gd name="T27" fmla="*/ 190 h 252"/>
                <a:gd name="T28" fmla="*/ 308 w 1120"/>
                <a:gd name="T29" fmla="*/ 196 h 252"/>
                <a:gd name="T30" fmla="*/ 238 w 1120"/>
                <a:gd name="T31" fmla="*/ 204 h 252"/>
                <a:gd name="T32" fmla="*/ 178 w 1120"/>
                <a:gd name="T33" fmla="*/ 212 h 252"/>
                <a:gd name="T34" fmla="*/ 126 w 1120"/>
                <a:gd name="T35" fmla="*/ 222 h 252"/>
                <a:gd name="T36" fmla="*/ 82 w 1120"/>
                <a:gd name="T37" fmla="*/ 232 h 252"/>
                <a:gd name="T38" fmla="*/ 46 w 1120"/>
                <a:gd name="T39" fmla="*/ 240 h 252"/>
                <a:gd name="T40" fmla="*/ 20 w 1120"/>
                <a:gd name="T41" fmla="*/ 246 h 252"/>
                <a:gd name="T42" fmla="*/ 6 w 1120"/>
                <a:gd name="T43" fmla="*/ 250 h 252"/>
                <a:gd name="T44" fmla="*/ 0 w 1120"/>
                <a:gd name="T45" fmla="*/ 252 h 252"/>
                <a:gd name="T46" fmla="*/ 0 w 1120"/>
                <a:gd name="T47" fmla="*/ 62 h 252"/>
                <a:gd name="T48" fmla="*/ 560 w 1120"/>
                <a:gd name="T49" fmla="*/ 0 h 252"/>
                <a:gd name="T50" fmla="*/ 1120 w 1120"/>
                <a:gd name="T51" fmla="*/ 62 h 252"/>
                <a:gd name="T52" fmla="*/ 1120 w 1120"/>
                <a:gd name="T53" fmla="*/ 252 h 252"/>
                <a:gd name="T54" fmla="*/ 1120 w 1120"/>
                <a:gd name="T55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DF5908"/>
                  </a:solidFill>
                  <a:prstDash val="solid"/>
                  <a:round/>
                </a14:hiddenLine>
              </a:ext>
            </a:extLst>
          </p:spPr>
          <p:txBody>
            <a:bodyPr wrap="square" lIns="91440" tIns="45720" rIns="91440" bIns="45720" anchor="ctr">
              <a:normAutofit fontScale="92500" lnSpcReduction="20000"/>
            </a:bodyPr>
            <a:lstStyle/>
            <a:p>
              <a:pPr algn="ctr"/>
            </a:p>
          </p:txBody>
        </p:sp>
        <p:sp>
          <p:nvSpPr>
            <p:cNvPr id="52" name="ïSļîḓê"/>
            <p:cNvSpPr/>
            <p:nvPr/>
          </p:nvSpPr>
          <p:spPr bwMode="gray">
            <a:xfrm>
              <a:off x="5301052" y="398773"/>
              <a:ext cx="3917950" cy="8293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 lIns="91440" tIns="45720" rIns="91440" bIns="45720" anchor="ctr">
              <a:normAutofit/>
            </a:bodyPr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zh-CN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一、质量标准【核心】</a:t>
              </a:r>
              <a:endParaRPr lang="zh-CN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35" name="肘形连接符 12"/>
            <p:cNvCxnSpPr>
              <a:cxnSpLocks noChangeShapeType="1"/>
              <a:endCxn id="56" idx="0"/>
            </p:cNvCxnSpPr>
            <p:nvPr/>
          </p:nvCxnSpPr>
          <p:spPr bwMode="auto">
            <a:xfrm rot="10800000" flipV="1">
              <a:off x="4759960" y="1374775"/>
              <a:ext cx="1934210" cy="503555"/>
            </a:xfrm>
            <a:prstGeom prst="bentConnector2">
              <a:avLst/>
            </a:prstGeom>
            <a:ln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3" name="iš1îde"/>
            <p:cNvSpPr/>
            <p:nvPr/>
          </p:nvSpPr>
          <p:spPr bwMode="gray">
            <a:xfrm>
              <a:off x="6639040" y="5541553"/>
              <a:ext cx="4656462" cy="190999"/>
            </a:xfrm>
            <a:custGeom>
              <a:avLst/>
              <a:gdLst>
                <a:gd name="T0" fmla="*/ 1120 w 1120"/>
                <a:gd name="T1" fmla="*/ 252 h 252"/>
                <a:gd name="T2" fmla="*/ 1116 w 1120"/>
                <a:gd name="T3" fmla="*/ 250 h 252"/>
                <a:gd name="T4" fmla="*/ 1100 w 1120"/>
                <a:gd name="T5" fmla="*/ 246 h 252"/>
                <a:gd name="T6" fmla="*/ 1074 w 1120"/>
                <a:gd name="T7" fmla="*/ 240 h 252"/>
                <a:gd name="T8" fmla="*/ 1038 w 1120"/>
                <a:gd name="T9" fmla="*/ 232 h 252"/>
                <a:gd name="T10" fmla="*/ 992 w 1120"/>
                <a:gd name="T11" fmla="*/ 222 h 252"/>
                <a:gd name="T12" fmla="*/ 938 w 1120"/>
                <a:gd name="T13" fmla="*/ 212 h 252"/>
                <a:gd name="T14" fmla="*/ 876 w 1120"/>
                <a:gd name="T15" fmla="*/ 204 h 252"/>
                <a:gd name="T16" fmla="*/ 806 w 1120"/>
                <a:gd name="T17" fmla="*/ 196 h 252"/>
                <a:gd name="T18" fmla="*/ 730 w 1120"/>
                <a:gd name="T19" fmla="*/ 190 h 252"/>
                <a:gd name="T20" fmla="*/ 646 w 1120"/>
                <a:gd name="T21" fmla="*/ 184 h 252"/>
                <a:gd name="T22" fmla="*/ 556 w 1120"/>
                <a:gd name="T23" fmla="*/ 184 h 252"/>
                <a:gd name="T24" fmla="*/ 466 w 1120"/>
                <a:gd name="T25" fmla="*/ 184 h 252"/>
                <a:gd name="T26" fmla="*/ 384 w 1120"/>
                <a:gd name="T27" fmla="*/ 190 h 252"/>
                <a:gd name="T28" fmla="*/ 308 w 1120"/>
                <a:gd name="T29" fmla="*/ 196 h 252"/>
                <a:gd name="T30" fmla="*/ 238 w 1120"/>
                <a:gd name="T31" fmla="*/ 204 h 252"/>
                <a:gd name="T32" fmla="*/ 178 w 1120"/>
                <a:gd name="T33" fmla="*/ 212 h 252"/>
                <a:gd name="T34" fmla="*/ 126 w 1120"/>
                <a:gd name="T35" fmla="*/ 222 h 252"/>
                <a:gd name="T36" fmla="*/ 82 w 1120"/>
                <a:gd name="T37" fmla="*/ 232 h 252"/>
                <a:gd name="T38" fmla="*/ 46 w 1120"/>
                <a:gd name="T39" fmla="*/ 240 h 252"/>
                <a:gd name="T40" fmla="*/ 20 w 1120"/>
                <a:gd name="T41" fmla="*/ 246 h 252"/>
                <a:gd name="T42" fmla="*/ 6 w 1120"/>
                <a:gd name="T43" fmla="*/ 250 h 252"/>
                <a:gd name="T44" fmla="*/ 0 w 1120"/>
                <a:gd name="T45" fmla="*/ 252 h 252"/>
                <a:gd name="T46" fmla="*/ 0 w 1120"/>
                <a:gd name="T47" fmla="*/ 62 h 252"/>
                <a:gd name="T48" fmla="*/ 560 w 1120"/>
                <a:gd name="T49" fmla="*/ 0 h 252"/>
                <a:gd name="T50" fmla="*/ 1120 w 1120"/>
                <a:gd name="T51" fmla="*/ 62 h 252"/>
                <a:gd name="T52" fmla="*/ 1120 w 1120"/>
                <a:gd name="T53" fmla="*/ 252 h 252"/>
                <a:gd name="T54" fmla="*/ 1120 w 1120"/>
                <a:gd name="T55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DF5908"/>
                  </a:solidFill>
                  <a:prstDash val="solid"/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</a:p>
          </p:txBody>
        </p:sp>
        <p:sp>
          <p:nvSpPr>
            <p:cNvPr id="64" name="iṣľîďè"/>
            <p:cNvSpPr/>
            <p:nvPr/>
          </p:nvSpPr>
          <p:spPr>
            <a:xfrm>
              <a:off x="805252" y="2976873"/>
              <a:ext cx="5276850" cy="3474720"/>
            </a:xfrm>
            <a:custGeom>
              <a:avLst/>
              <a:gdLst>
                <a:gd name="connsiteX0" fmla="*/ 1224601 w 1224601"/>
                <a:gd name="connsiteY0" fmla="*/ 0 h 536031"/>
                <a:gd name="connsiteX1" fmla="*/ 1224601 w 1224601"/>
                <a:gd name="connsiteY1" fmla="*/ 536031 h 536031"/>
                <a:gd name="connsiteX2" fmla="*/ 0 w 1224601"/>
                <a:gd name="connsiteY2" fmla="*/ 536031 h 536031"/>
                <a:gd name="connsiteX3" fmla="*/ 0 w 1224601"/>
                <a:gd name="connsiteY3" fmla="*/ 0 h 536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4601" h="536031">
                  <a:moveTo>
                    <a:pt x="1224601" y="0"/>
                  </a:moveTo>
                  <a:lnTo>
                    <a:pt x="1224601" y="536031"/>
                  </a:lnTo>
                  <a:lnTo>
                    <a:pt x="0" y="5360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F8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tIns="360000" bIns="360000" anchor="ctr">
              <a:noAutofit/>
            </a:bodyPr>
            <a:lstStyle/>
            <a:p>
              <a:pPr algn="ctr">
                <a:lnSpc>
                  <a:spcPct val="160000"/>
                </a:lnSpc>
              </a:pPr>
              <a:r>
                <a:rPr lang="zh-CN" altLang="en-US" b="1" dirty="0">
                  <a:solidFill>
                    <a:schemeClr val="tx1"/>
                  </a:solidFill>
                </a:rPr>
                <a:t>（</a:t>
              </a:r>
              <a:r>
                <a:rPr lang="en-US" altLang="zh-CN" b="1" dirty="0">
                  <a:solidFill>
                    <a:schemeClr val="tx1"/>
                  </a:solidFill>
                </a:rPr>
                <a:t>1</a:t>
              </a:r>
              <a:r>
                <a:rPr lang="zh-CN" altLang="en-US" b="1" dirty="0">
                  <a:solidFill>
                    <a:schemeClr val="tx1"/>
                  </a:solidFill>
                </a:rPr>
                <a:t>）培养目标（标准）</a:t>
              </a:r>
              <a:endParaRPr lang="en-US" altLang="zh-CN" b="1" dirty="0">
                <a:solidFill>
                  <a:schemeClr val="tx1"/>
                </a:solidFill>
              </a:endParaRPr>
            </a:p>
            <a:p>
              <a:pPr marL="285750" indent="-285750" algn="just">
                <a:lnSpc>
                  <a:spcPct val="160000"/>
                </a:lnSpc>
                <a:buFont typeface="Arial" panose="020B0604020202020204" pitchFamily="34" charset="0"/>
                <a:buChar char="•"/>
              </a:pPr>
              <a:r>
                <a:rPr lang="zh-CN" altLang="en-US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目标：</a:t>
              </a:r>
              <a:r>
                <a:rPr lang="zh-CN" altLang="en-US" sz="1600" b="1" dirty="0">
                  <a:solidFill>
                    <a:schemeClr val="tx1"/>
                  </a:solidFill>
                  <a:latin typeface="+mn-ea"/>
                </a:rPr>
                <a:t>学生毕业时应达到的目标要求；</a:t>
              </a:r>
              <a:endParaRPr lang="en-US" altLang="zh-CN" sz="1600" b="1" dirty="0">
                <a:solidFill>
                  <a:schemeClr val="tx1"/>
                </a:solidFill>
                <a:latin typeface="+mn-ea"/>
              </a:endParaRPr>
            </a:p>
            <a:p>
              <a:pPr marL="285750" indent="-285750" algn="just">
                <a:lnSpc>
                  <a:spcPct val="160000"/>
                </a:lnSpc>
                <a:buFont typeface="Arial" panose="020B0604020202020204" pitchFamily="34" charset="0"/>
                <a:buChar char="•"/>
              </a:pPr>
              <a:r>
                <a:rPr lang="zh-CN" altLang="en-US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核心</a:t>
              </a:r>
              <a:r>
                <a:rPr lang="zh-CN" altLang="en-US" sz="1600" b="1" dirty="0">
                  <a:solidFill>
                    <a:schemeClr val="tx1"/>
                  </a:solidFill>
                  <a:latin typeface="+mn-ea"/>
                </a:rPr>
                <a:t>内容/文件</a:t>
              </a:r>
              <a:r>
                <a:rPr lang="en-US" altLang="zh-CN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【</a:t>
              </a:r>
              <a:r>
                <a:rPr lang="zh-CN" altLang="en-US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培养目标</a:t>
              </a:r>
              <a:r>
                <a:rPr lang="en-US" altLang="zh-CN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/</a:t>
              </a:r>
              <a:r>
                <a:rPr lang="zh-CN" altLang="en-US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毕业要求、专业设置建设、毕业与授位</a:t>
              </a:r>
              <a:r>
                <a:rPr lang="en-US" altLang="zh-CN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】</a:t>
              </a:r>
              <a:endParaRPr lang="en-US" altLang="zh-CN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endParaRPr>
            </a:p>
            <a:p>
              <a:pPr marL="800100" lvl="1" indent="-342900" algn="just">
                <a:lnSpc>
                  <a:spcPct val="160000"/>
                </a:lnSpc>
                <a:buFont typeface="+mj-ea"/>
                <a:buAutoNum type="circleNumDbPlain"/>
              </a:pPr>
              <a:r>
                <a:rPr lang="zh-CN" altLang="en-US" sz="1600" b="1" dirty="0">
                  <a:solidFill>
                    <a:schemeClr val="tx1"/>
                  </a:solidFill>
                  <a:latin typeface="+mn-ea"/>
                </a:rPr>
                <a:t>人才培养方案管理办法</a:t>
              </a:r>
              <a:endParaRPr lang="en-US" altLang="zh-CN" sz="1600" b="1" dirty="0">
                <a:solidFill>
                  <a:schemeClr val="tx1"/>
                </a:solidFill>
                <a:latin typeface="+mn-ea"/>
              </a:endParaRPr>
            </a:p>
            <a:p>
              <a:pPr marL="800100" lvl="1" indent="-342900" algn="just">
                <a:lnSpc>
                  <a:spcPct val="160000"/>
                </a:lnSpc>
                <a:buFont typeface="+mj-ea"/>
                <a:buAutoNum type="circleNumDbPlain"/>
              </a:pPr>
              <a:r>
                <a:rPr lang="zh-CN" altLang="en-US" sz="1600" b="1" dirty="0">
                  <a:solidFill>
                    <a:schemeClr val="tx1"/>
                  </a:solidFill>
                  <a:latin typeface="+mn-ea"/>
                </a:rPr>
                <a:t>才培养方案修订的指导意见</a:t>
              </a:r>
              <a:endParaRPr lang="en-US" altLang="zh-CN" sz="1600" b="1" dirty="0">
                <a:solidFill>
                  <a:srgbClr val="0070C0"/>
                </a:solidFill>
                <a:latin typeface="+mn-ea"/>
              </a:endParaRPr>
            </a:p>
            <a:p>
              <a:pPr marL="800100" lvl="1" indent="-342900" algn="just">
                <a:lnSpc>
                  <a:spcPct val="160000"/>
                </a:lnSpc>
                <a:buFont typeface="+mj-ea"/>
                <a:buAutoNum type="circleNumDbPlain"/>
              </a:pPr>
              <a:r>
                <a:rPr lang="zh-CN" altLang="en-US" sz="1600" b="1" dirty="0">
                  <a:solidFill>
                    <a:schemeClr val="tx1"/>
                  </a:solidFill>
                  <a:latin typeface="+mn-ea"/>
                </a:rPr>
                <a:t>专业设置管理办法</a:t>
              </a:r>
              <a:endParaRPr lang="zh-CN" altLang="en-US" sz="1600" b="1" dirty="0">
                <a:solidFill>
                  <a:schemeClr val="tx1"/>
                </a:solidFill>
                <a:latin typeface="+mn-ea"/>
              </a:endParaRPr>
            </a:p>
            <a:p>
              <a:pPr marL="800100" lvl="1" indent="-342900" algn="just">
                <a:lnSpc>
                  <a:spcPct val="160000"/>
                </a:lnSpc>
                <a:buFont typeface="+mj-ea"/>
                <a:buAutoNum type="circleNumDbPlain"/>
              </a:pPr>
              <a:r>
                <a:rPr lang="en-US" altLang="zh-CN" sz="1600" b="1" dirty="0">
                  <a:solidFill>
                    <a:schemeClr val="tx1"/>
                  </a:solidFill>
                  <a:latin typeface="+mn-ea"/>
                  <a:sym typeface="+mn-ea"/>
                </a:rPr>
                <a:t>......</a:t>
              </a:r>
              <a:endParaRPr lang="en-US" altLang="zh-CN" sz="1600" b="1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91" name="直接连接符 90"/>
            <p:cNvCxnSpPr/>
            <p:nvPr/>
          </p:nvCxnSpPr>
          <p:spPr>
            <a:xfrm>
              <a:off x="4748060" y="2438498"/>
              <a:ext cx="0" cy="326317"/>
            </a:xfrm>
            <a:prstGeom prst="line">
              <a:avLst/>
            </a:prstGeom>
            <a:ln>
              <a:solidFill>
                <a:srgbClr val="B0B0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接连接符 92"/>
            <p:cNvCxnSpPr/>
            <p:nvPr/>
          </p:nvCxnSpPr>
          <p:spPr>
            <a:xfrm flipV="1">
              <a:off x="3355340" y="2758440"/>
              <a:ext cx="5222240" cy="1905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5" name="直接箭头连接符 94"/>
            <p:cNvCxnSpPr/>
            <p:nvPr/>
          </p:nvCxnSpPr>
          <p:spPr>
            <a:xfrm flipH="1">
              <a:off x="8554085" y="2767965"/>
              <a:ext cx="4445" cy="46355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6" name="直接箭头连接符 95"/>
            <p:cNvCxnSpPr/>
            <p:nvPr/>
          </p:nvCxnSpPr>
          <p:spPr>
            <a:xfrm>
              <a:off x="3355340" y="2757805"/>
              <a:ext cx="0" cy="22225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08" name="直接连接符 107"/>
            <p:cNvCxnSpPr/>
            <p:nvPr/>
          </p:nvCxnSpPr>
          <p:spPr>
            <a:xfrm>
              <a:off x="6639161" y="1375162"/>
              <a:ext cx="3036345" cy="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09" name="直接箭头连接符 108"/>
            <p:cNvCxnSpPr/>
            <p:nvPr/>
          </p:nvCxnSpPr>
          <p:spPr>
            <a:xfrm flipH="1">
              <a:off x="9736455" y="1375410"/>
              <a:ext cx="8255" cy="47498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28" name="iṣľîďè"/>
            <p:cNvSpPr/>
            <p:nvPr/>
          </p:nvSpPr>
          <p:spPr>
            <a:xfrm>
              <a:off x="6155127" y="3231508"/>
              <a:ext cx="5256530" cy="2787650"/>
            </a:xfrm>
            <a:custGeom>
              <a:avLst/>
              <a:gdLst>
                <a:gd name="connsiteX0" fmla="*/ 1224601 w 1224601"/>
                <a:gd name="connsiteY0" fmla="*/ 0 h 536031"/>
                <a:gd name="connsiteX1" fmla="*/ 1224601 w 1224601"/>
                <a:gd name="connsiteY1" fmla="*/ 536031 h 536031"/>
                <a:gd name="connsiteX2" fmla="*/ 0 w 1224601"/>
                <a:gd name="connsiteY2" fmla="*/ 536031 h 536031"/>
                <a:gd name="connsiteX3" fmla="*/ 0 w 1224601"/>
                <a:gd name="connsiteY3" fmla="*/ 0 h 536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4601" h="536031">
                  <a:moveTo>
                    <a:pt x="1224601" y="0"/>
                  </a:moveTo>
                  <a:lnTo>
                    <a:pt x="1224601" y="536031"/>
                  </a:lnTo>
                  <a:lnTo>
                    <a:pt x="0" y="5360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F8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tIns="360000" bIns="360000" anchor="ctr">
              <a:noAutofit/>
            </a:bodyPr>
            <a:lstStyle/>
            <a:p>
              <a:pPr algn="ctr">
                <a:lnSpc>
                  <a:spcPct val="160000"/>
                </a:lnSpc>
              </a:pPr>
              <a:r>
                <a:rPr lang="zh-CN" altLang="en-US" b="1" dirty="0">
                  <a:solidFill>
                    <a:schemeClr val="tx1"/>
                  </a:solidFill>
                </a:rPr>
                <a:t>（</a:t>
              </a:r>
              <a:r>
                <a:rPr lang="en-US" altLang="zh-CN" b="1" dirty="0">
                  <a:solidFill>
                    <a:schemeClr val="tx1"/>
                  </a:solidFill>
                </a:rPr>
                <a:t>2</a:t>
              </a:r>
              <a:r>
                <a:rPr lang="zh-CN" altLang="en-US" b="1" dirty="0">
                  <a:solidFill>
                    <a:schemeClr val="tx1"/>
                  </a:solidFill>
                </a:rPr>
                <a:t>）教学目标（标准）</a:t>
              </a:r>
              <a:endParaRPr lang="en-US" altLang="zh-CN" b="1" dirty="0">
                <a:solidFill>
                  <a:schemeClr val="tx1"/>
                </a:solidFill>
              </a:endParaRPr>
            </a:p>
            <a:p>
              <a:pPr marL="285750" indent="-285750" algn="just">
                <a:lnSpc>
                  <a:spcPct val="160000"/>
                </a:lnSpc>
                <a:buFont typeface="Arial" panose="020B0604020202020204" pitchFamily="34" charset="0"/>
                <a:buChar char="•"/>
              </a:pPr>
              <a:r>
                <a:rPr lang="zh-CN" altLang="en-US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目标：</a:t>
              </a:r>
              <a:r>
                <a:rPr lang="zh-CN" altLang="en-US" b="1" dirty="0">
                  <a:solidFill>
                    <a:schemeClr val="tx1"/>
                  </a:solidFill>
                  <a:latin typeface="+mn-ea"/>
                </a:rPr>
                <a:t>课程教学、教学环节应达到的目标要求；</a:t>
              </a:r>
              <a:endParaRPr lang="en-US" altLang="zh-CN" b="1" dirty="0">
                <a:solidFill>
                  <a:schemeClr val="tx1"/>
                </a:solidFill>
                <a:latin typeface="+mn-ea"/>
              </a:endParaRPr>
            </a:p>
            <a:p>
              <a:pPr marL="285750" indent="-285750" algn="just">
                <a:lnSpc>
                  <a:spcPct val="160000"/>
                </a:lnSpc>
                <a:buFont typeface="Arial" panose="020B0604020202020204" pitchFamily="34" charset="0"/>
                <a:buChar char="•"/>
              </a:pPr>
              <a:r>
                <a:rPr lang="zh-CN" altLang="en-US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核心</a:t>
              </a:r>
              <a:r>
                <a:rPr lang="zh-CN" altLang="en-US" b="1" dirty="0">
                  <a:solidFill>
                    <a:schemeClr val="tx1"/>
                  </a:solidFill>
                  <a:latin typeface="+mn-ea"/>
                </a:rPr>
                <a:t>内容/文件：</a:t>
              </a:r>
              <a:endParaRPr lang="en-US" altLang="zh-CN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endParaRPr>
            </a:p>
            <a:p>
              <a:pPr marL="800100" lvl="1" indent="-342900" algn="just">
                <a:lnSpc>
                  <a:spcPct val="160000"/>
                </a:lnSpc>
                <a:buFont typeface="+mj-ea"/>
                <a:buAutoNum type="circleNumDbPlain"/>
              </a:pPr>
              <a:r>
                <a:rPr lang="zh-CN" altLang="en-US" b="1" dirty="0">
                  <a:solidFill>
                    <a:srgbClr val="0070C0"/>
                  </a:solidFill>
                  <a:latin typeface="+mn-ea"/>
                </a:rPr>
                <a:t>课程大纲</a:t>
              </a:r>
              <a:r>
                <a:rPr lang="zh-CN" altLang="en-US" b="1" dirty="0">
                  <a:solidFill>
                    <a:schemeClr val="tx1"/>
                  </a:solidFill>
                  <a:latin typeface="+mn-ea"/>
                </a:rPr>
                <a:t>、</a:t>
              </a:r>
              <a:r>
                <a:rPr lang="zh-CN" altLang="en-US" b="1" dirty="0">
                  <a:solidFill>
                    <a:srgbClr val="0070C0"/>
                  </a:solidFill>
                  <a:latin typeface="+mn-ea"/>
                </a:rPr>
                <a:t>实践教学大纲</a:t>
              </a:r>
              <a:r>
                <a:rPr lang="en-US" altLang="zh-CN" b="1" dirty="0">
                  <a:solidFill>
                    <a:schemeClr val="tx1"/>
                  </a:solidFill>
                  <a:latin typeface="+mn-ea"/>
                  <a:sym typeface="+mn-ea"/>
                </a:rPr>
                <a:t>【</a:t>
              </a:r>
              <a:r>
                <a:rPr lang="zh-CN" altLang="en-US" b="1" dirty="0">
                  <a:solidFill>
                    <a:schemeClr val="tx1"/>
                  </a:solidFill>
                  <a:latin typeface="+mn-ea"/>
                  <a:sym typeface="+mn-ea"/>
                </a:rPr>
                <a:t>含毕业论文、实习实训</a:t>
              </a:r>
              <a:r>
                <a:rPr lang="en-US" altLang="zh-CN" b="1" dirty="0">
                  <a:solidFill>
                    <a:schemeClr val="tx1"/>
                  </a:solidFill>
                  <a:latin typeface="+mn-ea"/>
                  <a:sym typeface="+mn-ea"/>
                </a:rPr>
                <a:t>...</a:t>
              </a:r>
              <a:r>
                <a:rPr lang="en-US" altLang="zh-CN" b="1" dirty="0">
                  <a:solidFill>
                    <a:schemeClr val="tx1"/>
                  </a:solidFill>
                  <a:latin typeface="+mn-ea"/>
                </a:rPr>
                <a:t>】</a:t>
              </a:r>
              <a:endParaRPr lang="en-US" altLang="zh-CN" b="1" dirty="0">
                <a:solidFill>
                  <a:schemeClr val="tx1"/>
                </a:solidFill>
                <a:latin typeface="+mn-ea"/>
              </a:endParaRPr>
            </a:p>
            <a:p>
              <a:pPr marL="800100" lvl="1" indent="-342900" algn="just">
                <a:lnSpc>
                  <a:spcPct val="160000"/>
                </a:lnSpc>
                <a:buFont typeface="+mj-ea"/>
                <a:buAutoNum type="circleNumDbPlain"/>
              </a:pPr>
              <a:r>
                <a:rPr lang="en-US" b="1" dirty="0">
                  <a:solidFill>
                    <a:schemeClr val="tx1"/>
                  </a:solidFill>
                  <a:latin typeface="+mn-ea"/>
                </a:rPr>
                <a:t>......</a:t>
              </a:r>
              <a:endParaRPr lang="en-US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cxnSp>
        <p:nvCxnSpPr>
          <p:cNvPr id="3" name="直接箭头连接符 2"/>
          <p:cNvCxnSpPr/>
          <p:nvPr/>
        </p:nvCxnSpPr>
        <p:spPr>
          <a:xfrm>
            <a:off x="5241925" y="2933700"/>
            <a:ext cx="3810" cy="201930"/>
          </a:xfrm>
          <a:prstGeom prst="straightConnector1">
            <a:avLst/>
          </a:prstGeom>
          <a:ln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" name="î$ḻîḍe"/>
          <p:cNvSpPr/>
          <p:nvPr/>
        </p:nvSpPr>
        <p:spPr>
          <a:xfrm>
            <a:off x="415290" y="220980"/>
            <a:ext cx="5203190" cy="736600"/>
          </a:xfrm>
          <a:prstGeom prst="roundRect">
            <a:avLst/>
          </a:prstGeom>
          <a:solidFill>
            <a:srgbClr val="F6F8BF"/>
          </a:solidFill>
          <a:ln w="3175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r>
              <a:rPr lang="zh-CN" altLang="en-US" sz="3200" b="1" dirty="0">
                <a:solidFill>
                  <a:srgbClr val="0505D5"/>
                </a:solidFill>
              </a:rPr>
              <a:t>质量保障体系模块内涵</a:t>
            </a:r>
            <a:r>
              <a:rPr lang="zh-CN" altLang="en-US" sz="2400" b="1" dirty="0">
                <a:solidFill>
                  <a:srgbClr val="0505D5"/>
                </a:solidFill>
              </a:rPr>
              <a:t>（1）</a:t>
            </a:r>
            <a:endParaRPr lang="zh-CN" altLang="en-US" sz="3200" b="1" dirty="0">
              <a:solidFill>
                <a:srgbClr val="0505D5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5047"/>
</p:tagLst>
</file>

<file path=ppt/tags/tag10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ags/tag11.xml><?xml version="1.0" encoding="utf-8"?>
<p:tagLst xmlns:p="http://schemas.openxmlformats.org/presentationml/2006/main">
  <p:tag name="ISLIDE.DIAGRAM" val="1157"/>
</p:tagLst>
</file>

<file path=ppt/tags/tag12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ags/tag13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ags/tag14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ags/tag15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ags/tag16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ags/tag17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ags/tag18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ags/tag19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5047"/>
</p:tagLst>
</file>

<file path=ppt/tags/tag20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ags/tag21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ags/tag22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ags/tag23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ags/tag24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ags/tag3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  <p:tag name="KSO_WM_TEMPLATE_CATEGORY" val="custom"/>
  <p:tag name="KSO_WM_TEMPLATE_INDEX" val="20185047"/>
  <p:tag name="KSO_WM_TAG_VERSION" val="1.0"/>
  <p:tag name="KSO_WM_TEMPLATE_THUMBS_INDEX" val="1、6、10、16、19、20、23"/>
  <p:tag name="KSO_WM_BEAUTIFY_FLAG" val="#wm#"/>
</p:tagLst>
</file>

<file path=ppt/tags/tag4.xml><?xml version="1.0" encoding="utf-8"?>
<p:tagLst xmlns:p="http://schemas.openxmlformats.org/presentationml/2006/main">
  <p:tag name="KSO_WM_TEMPLATE_CATEGORY" val="custom"/>
  <p:tag name="KSO_WM_TEMPLATE_INDEX" val="20185047"/>
  <p:tag name="KSO_WM_UNIT_TYPE" val="a"/>
  <p:tag name="KSO_WM_UNIT_INDEX" val="1"/>
  <p:tag name="KSO_WM_UNIT_ID" val="custom20185047_1*a*1"/>
  <p:tag name="KSO_WM_UNIT_LAYERLEVEL" val="1"/>
  <p:tag name="KSO_WM_UNIT_VALUE" val="13"/>
  <p:tag name="KSO_WM_UNIT_ISCONTENTSTITLE" val="0"/>
  <p:tag name="KSO_WM_UNIT_HIGHLIGHT" val="0"/>
  <p:tag name="KSO_WM_UNIT_COMPATIBLE" val="0"/>
  <p:tag name="KSO_WM_UNIT_CLEAR" val="0"/>
  <p:tag name="KSO_WM_BEAUTIFY_FLAG" val="#wm#"/>
  <p:tag name="KSO_WM_TAG_VERSION" val="1.0"/>
  <p:tag name="KSO_WM_UNIT_PRESET_TEXT" val="红色欧美商务模板"/>
</p:tagLst>
</file>

<file path=ppt/tags/tag5.xml><?xml version="1.0" encoding="utf-8"?>
<p:tagLst xmlns:p="http://schemas.openxmlformats.org/presentationml/2006/main">
  <p:tag name="KSO_WM_TEMPLATE_CATEGORY" val="custom"/>
  <p:tag name="KSO_WM_TEMPLATE_INDEX" val="20185047"/>
  <p:tag name="KSO_WM_UNIT_TYPE" val="c"/>
  <p:tag name="KSO_WM_UNIT_INDEX" val="1"/>
  <p:tag name="KSO_WM_UNIT_ID" val="custom20185047_1*c*1"/>
  <p:tag name="KSO_WM_UNIT_LAYERLEVEL" val="1"/>
  <p:tag name="KSO_WM_UNIT_VALUE" val="2"/>
  <p:tag name="KSO_WM_UNIT_HIGHLIGHT" val="0"/>
  <p:tag name="KSO_WM_UNIT_COMPATIBLE" val="1"/>
  <p:tag name="KSO_WM_UNIT_CLEAR" val="0"/>
  <p:tag name="KSO_WM_BEAUTIFY_FLAG" val="#wm#"/>
  <p:tag name="KSO_WM_TAG_VERSION" val="1.0"/>
  <p:tag name="KSO_WM_UNIT_PRESET_TEXT" val="2018"/>
</p:tagLst>
</file>

<file path=ppt/tags/tag6.xml><?xml version="1.0" encoding="utf-8"?>
<p:tagLst xmlns:p="http://schemas.openxmlformats.org/presentationml/2006/main">
  <p:tag name="KSO_WM_TEMPLATE_CATEGORY" val="custom"/>
  <p:tag name="KSO_WM_TEMPLATE_INDEX" val="20185047"/>
  <p:tag name="KSO_WM_TAG_VERSION" val="1.0"/>
  <p:tag name="KSO_WM_SLIDE_ID" val="custom20185047_1"/>
  <p:tag name="KSO_WM_SLIDE_INDEX" val="1"/>
  <p:tag name="KSO_WM_SLIDE_ITEM_CNT" val="2"/>
  <p:tag name="KSO_WM_SLIDE_LAYOUT" val="a_b_c"/>
  <p:tag name="KSO_WM_SLIDE_LAYOUT_CNT" val="1_1_1"/>
  <p:tag name="KSO_WM_SLIDE_TYPE" val="title"/>
  <p:tag name="KSO_WM_TEMPLATE_THUMBS_INDEX" val="1、6、10、16、19、20、23、"/>
  <p:tag name="KSO_WM_BEAUTIFY_FLAG" val="#wm#"/>
  <p:tag name="KSO_WM_SLIDE_SUBTYPE" val="pureTxt"/>
</p:tagLst>
</file>

<file path=ppt/tags/tag7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ags/tag8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ags/tag9.xml><?xml version="1.0" encoding="utf-8"?>
<p:tagLst xmlns:p="http://schemas.openxmlformats.org/presentationml/2006/main">
  <p:tag name="KSO_WM_BEAUTIFY_FLAG" val="#wm#"/>
  <p:tag name="KSO_WM_TEMPLATE_CATEGORY" val="custom"/>
  <p:tag name="KSO_WM_TEMPLATE_INDEX" val="20185047"/>
</p:tagLst>
</file>

<file path=ppt/theme/theme1.xml><?xml version="1.0" encoding="utf-8"?>
<a:theme xmlns:a="http://schemas.openxmlformats.org/drawingml/2006/main" name="1_Office 主题">
  <a:themeElements>
    <a:clrScheme name="自定义 120">
      <a:dk1>
        <a:srgbClr val="000000"/>
      </a:dk1>
      <a:lt1>
        <a:srgbClr val="FFFFFF"/>
      </a:lt1>
      <a:dk2>
        <a:srgbClr val="990000"/>
      </a:dk2>
      <a:lt2>
        <a:srgbClr val="FFFFFF"/>
      </a:lt2>
      <a:accent1>
        <a:srgbClr val="990000"/>
      </a:accent1>
      <a:accent2>
        <a:srgbClr val="990000"/>
      </a:accent2>
      <a:accent3>
        <a:srgbClr val="990000"/>
      </a:accent3>
      <a:accent4>
        <a:srgbClr val="990000"/>
      </a:accent4>
      <a:accent5>
        <a:srgbClr val="000000"/>
      </a:accent5>
      <a:accent6>
        <a:srgbClr val="FFFFFF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2644</Words>
  <Application>WPS 演示</Application>
  <PresentationFormat>宽屏</PresentationFormat>
  <Paragraphs>310</Paragraphs>
  <Slides>22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33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  <vt:variant>
        <vt:lpstr>自定义放映</vt:lpstr>
      </vt:variant>
      <vt:variant>
        <vt:i4>0</vt:i4>
      </vt:variant>
    </vt:vector>
  </HeadingPairs>
  <TitlesOfParts>
    <vt:vector size="56" baseType="lpstr">
      <vt:lpstr>Arial</vt:lpstr>
      <vt:lpstr>宋体</vt:lpstr>
      <vt:lpstr>Wingdings</vt:lpstr>
      <vt:lpstr>黑体</vt:lpstr>
      <vt:lpstr>微软雅黑</vt:lpstr>
      <vt:lpstr>Arial Unicode MS</vt:lpstr>
      <vt:lpstr>Calibri</vt:lpstr>
      <vt:lpstr>BatangChe</vt:lpstr>
      <vt:lpstr>新宋体</vt:lpstr>
      <vt:lpstr>楷体</vt:lpstr>
      <vt:lpstr>Dotum</vt:lpstr>
      <vt:lpstr>Aharoni</vt:lpstr>
      <vt:lpstr>AngsanaUPC</vt:lpstr>
      <vt:lpstr>Browallia New</vt:lpstr>
      <vt:lpstr>FrankRuehl</vt:lpstr>
      <vt:lpstr>IrisUPC</vt:lpstr>
      <vt:lpstr>Kartika</vt:lpstr>
      <vt:lpstr>KodchiangUPC</vt:lpstr>
      <vt:lpstr>Lucida Sans Unicode</vt:lpstr>
      <vt:lpstr>Microsoft New Tai Lue</vt:lpstr>
      <vt:lpstr>Miriam Fixed</vt:lpstr>
      <vt:lpstr>Plantagenet Cherokee</vt:lpstr>
      <vt:lpstr>Tahoma</vt:lpstr>
      <vt:lpstr>Vani</vt:lpstr>
      <vt:lpstr>Verdana</vt:lpstr>
      <vt:lpstr>Vijaya</vt:lpstr>
      <vt:lpstr>Webdings</vt:lpstr>
      <vt:lpstr>Wingdings</vt:lpstr>
      <vt:lpstr>仿宋</vt:lpstr>
      <vt:lpstr>方正兰亭超细黑简体</vt:lpstr>
      <vt:lpstr>Calibri</vt:lpstr>
      <vt:lpstr>Times New Roman</vt:lpstr>
      <vt:lpstr>BrowalliaUPC</vt:lpstr>
      <vt:lpstr>1_Office 主题</vt:lpstr>
      <vt:lpstr>新建本科学校培养质量保障体系的思考与实践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谢  谢！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宁静</cp:lastModifiedBy>
  <cp:revision>263</cp:revision>
  <dcterms:created xsi:type="dcterms:W3CDTF">2018-04-11T09:24:00Z</dcterms:created>
  <dcterms:modified xsi:type="dcterms:W3CDTF">2019-09-17T10:33:50Z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2052-10.1.0.7669</vt:lpwstr>
  </property>
  <property fmtid="{D5CDD505-2E9C-101B-9397-08002B2CF9AE}" pid="3" name="KSORubyTemplateID">
    <vt:lpwstr>13</vt:lpwstr>
  </property>
</Properties>
</file>