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media/image18.svg" ContentType="image/svg+xml"/>
  <Override PartName="/ppt/media/image20.svg" ContentType="image/svg+xml"/>
  <Override PartName="/ppt/media/image22.svg" ContentType="image/svg+xml"/>
  <Override PartName="/ppt/media/image24.svg" ContentType="image/svg+xml"/>
  <Override PartName="/ppt/media/image28.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1948" r:id="rId5"/>
    <p:sldId id="1949" r:id="rId6"/>
    <p:sldId id="1950" r:id="rId7"/>
    <p:sldId id="1951" r:id="rId8"/>
    <p:sldId id="1952" r:id="rId9"/>
    <p:sldId id="1953" r:id="rId10"/>
    <p:sldId id="1954" r:id="rId11"/>
    <p:sldId id="1955" r:id="rId12"/>
    <p:sldId id="1956" r:id="rId13"/>
    <p:sldId id="1957" r:id="rId14"/>
    <p:sldId id="1958" r:id="rId15"/>
    <p:sldId id="1961" r:id="rId16"/>
    <p:sldId id="1962" r:id="rId17"/>
    <p:sldId id="1963" r:id="rId18"/>
    <p:sldId id="1964" r:id="rId19"/>
    <p:sldId id="1965" r:id="rId20"/>
    <p:sldId id="1966" r:id="rId21"/>
    <p:sldId id="1967" r:id="rId22"/>
    <p:sldId id="1968" r:id="rId23"/>
    <p:sldId id="1969" r:id="rId24"/>
    <p:sldId id="1970" r:id="rId25"/>
    <p:sldId id="1971" r:id="rId26"/>
    <p:sldId id="1972" r:id="rId27"/>
    <p:sldId id="1973" r:id="rId28"/>
    <p:sldId id="1974" r:id="rId29"/>
    <p:sldId id="1975" r:id="rId30"/>
    <p:sldId id="1976" r:id="rId31"/>
    <p:sldId id="1977" r:id="rId32"/>
    <p:sldId id="1978" r:id="rId33"/>
    <p:sldId id="1979" r:id="rId34"/>
    <p:sldId id="1980" r:id="rId35"/>
    <p:sldId id="1981" r:id="rId36"/>
    <p:sldId id="1982" r:id="rId37"/>
    <p:sldId id="1984" r:id="rId38"/>
    <p:sldId id="1985" r:id="rId39"/>
    <p:sldId id="1990" r:id="rId40"/>
    <p:sldId id="1991" r:id="rId41"/>
    <p:sldId id="1992" r:id="rId42"/>
    <p:sldId id="1993" r:id="rId43"/>
    <p:sldId id="1995" r:id="rId44"/>
    <p:sldId id="1996" r:id="rId45"/>
    <p:sldId id="1997" r:id="rId46"/>
    <p:sldId id="1998" r:id="rId47"/>
    <p:sldId id="1999" r:id="rId48"/>
    <p:sldId id="2000" r:id="rId49"/>
    <p:sldId id="2004" r:id="rId50"/>
    <p:sldId id="2005" r:id="rId51"/>
    <p:sldId id="2006" r:id="rId52"/>
    <p:sldId id="2007" r:id="rId53"/>
    <p:sldId id="2034" r:id="rId54"/>
    <p:sldId id="2035" r:id="rId55"/>
    <p:sldId id="2010" r:id="rId56"/>
    <p:sldId id="2011" r:id="rId57"/>
    <p:sldId id="2012" r:id="rId58"/>
    <p:sldId id="2013" r:id="rId59"/>
    <p:sldId id="2015" r:id="rId60"/>
    <p:sldId id="2016" r:id="rId61"/>
    <p:sldId id="2017" r:id="rId62"/>
    <p:sldId id="2018" r:id="rId63"/>
    <p:sldId id="2030" r:id="rId64"/>
    <p:sldId id="2031" r:id="rId65"/>
    <p:sldId id="2032" r:id="rId66"/>
    <p:sldId id="2033" r:id="rId67"/>
    <p:sldId id="2036" r:id="rId68"/>
    <p:sldId id="2167" r:id="rId69"/>
    <p:sldId id="2160" r:id="rId70"/>
    <p:sldId id="2162" r:id="rId71"/>
    <p:sldId id="1873" r:id="rId72"/>
    <p:sldId id="2082" r:id="rId73"/>
    <p:sldId id="2083" r:id="rId74"/>
    <p:sldId id="2084" r:id="rId75"/>
    <p:sldId id="2037" r:id="rId76"/>
    <p:sldId id="2038" r:id="rId77"/>
    <p:sldId id="2039" r:id="rId78"/>
    <p:sldId id="2041" r:id="rId79"/>
    <p:sldId id="2042" r:id="rId80"/>
    <p:sldId id="2124" r:id="rId81"/>
    <p:sldId id="2125" r:id="rId82"/>
    <p:sldId id="2043" r:id="rId83"/>
    <p:sldId id="2044" r:id="rId84"/>
    <p:sldId id="2045" r:id="rId85"/>
    <p:sldId id="2046" r:id="rId86"/>
    <p:sldId id="2165" r:id="rId87"/>
    <p:sldId id="2166" r:id="rId88"/>
    <p:sldId id="2047" r:id="rId89"/>
    <p:sldId id="2048" r:id="rId90"/>
    <p:sldId id="2049" r:id="rId91"/>
    <p:sldId id="2050" r:id="rId92"/>
    <p:sldId id="2164" r:id="rId93"/>
    <p:sldId id="2051" r:id="rId94"/>
    <p:sldId id="2052" r:id="rId95"/>
    <p:sldId id="2053" r:id="rId96"/>
    <p:sldId id="2054" r:id="rId97"/>
    <p:sldId id="2055" r:id="rId98"/>
    <p:sldId id="2056" r:id="rId99"/>
    <p:sldId id="2057" r:id="rId100"/>
    <p:sldId id="2058" r:id="rId101"/>
    <p:sldId id="2059" r:id="rId102"/>
    <p:sldId id="2060" r:id="rId103"/>
    <p:sldId id="2061" r:id="rId104"/>
    <p:sldId id="2062" r:id="rId105"/>
    <p:sldId id="2063" r:id="rId106"/>
    <p:sldId id="2064" r:id="rId107"/>
    <p:sldId id="2065" r:id="rId108"/>
    <p:sldId id="2066" r:id="rId109"/>
    <p:sldId id="2067" r:id="rId110"/>
    <p:sldId id="2068" r:id="rId111"/>
    <p:sldId id="2069" r:id="rId112"/>
    <p:sldId id="2073" r:id="rId113"/>
    <p:sldId id="2076" r:id="rId114"/>
    <p:sldId id="2079" r:id="rId115"/>
    <p:sldId id="2080" r:id="rId116"/>
    <p:sldId id="1530" r:id="rId117"/>
  </p:sldIdLst>
  <p:sldSz cx="12192000" cy="6858000"/>
  <p:notesSz cx="6858000" cy="9144000"/>
  <p:custDataLst>
    <p:tags r:id="rId1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 Dahui" initials="LD" lastIdx="6" clrIdx="0"/>
  <p:cmAuthor id="2" name="JH" initials="JH" lastIdx="1" clrIdx="1"/>
  <p:cmAuthor id="3" name="18504" initials="18504" lastIdx="1" clrIdx="2"/>
  <p:cmAuthor id="4" name="Wang Lan" initials="WL"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A55"/>
    <a:srgbClr val="56CA95"/>
    <a:srgbClr val="47B6E7"/>
    <a:srgbClr val="9195A0"/>
    <a:srgbClr val="5E6A94"/>
    <a:srgbClr val="FFFFFF"/>
    <a:srgbClr val="C00000"/>
    <a:srgbClr val="0C3490"/>
    <a:srgbClr val="58B6E5"/>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37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2" Type="http://schemas.openxmlformats.org/officeDocument/2006/relationships/tags" Target="tags/tag375.xml"/><Relationship Id="rId121" Type="http://schemas.openxmlformats.org/officeDocument/2006/relationships/commentAuthors" Target="commentAuthors.xml"/><Relationship Id="rId120" Type="http://schemas.openxmlformats.org/officeDocument/2006/relationships/tableStyles" Target="tableStyles.xml"/><Relationship Id="rId12" Type="http://schemas.openxmlformats.org/officeDocument/2006/relationships/slide" Target="slides/slide9.xml"/><Relationship Id="rId119" Type="http://schemas.openxmlformats.org/officeDocument/2006/relationships/viewProps" Target="viewProps.xml"/><Relationship Id="rId118" Type="http://schemas.openxmlformats.org/officeDocument/2006/relationships/presProps" Target="presProps.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2">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3">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65FCA61-C752-4A36-AD43-559A6887607A}" type="doc">
      <dgm:prSet/>
      <dgm:spPr/>
      <dgm:t>
        <a:bodyPr/>
        <a:p>
          <a:endParaRPr altLang="en-US"/>
        </a:p>
      </dgm:t>
    </dgm:pt>
    <dgm:pt modelId="{3E8B4C56-5FE9-4C32-8459-0113515A2E5D}">
      <dgm:prSet phldr="0" custT="0"/>
      <dgm:spPr/>
      <dgm:t>
        <a:bodyPr vert="horz" wrap="square"/>
        <a:p>
          <a:pPr>
            <a:lnSpc>
              <a:spcPct val="100000"/>
            </a:lnSpc>
            <a:spcBef>
              <a:spcPct val="0"/>
            </a:spcBef>
            <a:spcAft>
              <a:spcPct val="35000"/>
            </a:spcAft>
          </a:pPr>
          <a:r>
            <a:rPr lang="zh-CN" b="1" i="0" u="none" baseline="0">
              <a:solidFill>
                <a:schemeClr val="tx1"/>
              </a:solidFill>
              <a:latin typeface="华文中宋" panose="02010600040101010101" charset="-122"/>
              <a:ea typeface="华文中宋" panose="02010600040101010101" charset="-122"/>
              <a:rtl val="0"/>
            </a:rPr>
            <a:t>加强党对财会监督工作的领导</a:t>
          </a:r>
          <a:r>
            <a:rPr lang="zh-CN" altLang="en-US" b="1" i="0" u="none" baseline="0">
              <a:solidFill>
                <a:schemeClr val="tx1"/>
              </a:solidFill>
              <a:latin typeface="华文中宋" panose="02010600040101010101" charset="-122"/>
              <a:ea typeface="华文中宋" panose="02010600040101010101" charset="-122"/>
              <a:rtl val="0"/>
            </a:rPr>
            <a:t/>
          </a:r>
          <a:endParaRPr lang="zh-CN" altLang="en-US" b="1" i="0" u="none" baseline="0">
            <a:solidFill>
              <a:schemeClr val="tx1"/>
            </a:solidFill>
            <a:latin typeface="华文中宋" panose="02010600040101010101" charset="-122"/>
            <a:ea typeface="华文中宋" panose="02010600040101010101" charset="-122"/>
            <a:rtl val="0"/>
          </a:endParaRPr>
        </a:p>
      </dgm:t>
    </dgm:pt>
    <dgm:pt modelId="{EF3285C4-36E0-4E02-8DE6-8F6D819BD70C}" cxnId="{89FF0F03-98AB-4C0C-B198-692EEDA74E3E}" type="parTrans">
      <dgm:prSet/>
      <dgm:spPr/>
    </dgm:pt>
    <dgm:pt modelId="{DA4A7268-7339-4A54-877D-1B924372CAD9}" cxnId="{89FF0F03-98AB-4C0C-B198-692EEDA74E3E}" type="sibTrans">
      <dgm:prSet/>
      <dgm:spPr/>
    </dgm:pt>
    <dgm:pt modelId="{B4985158-81A0-4DCB-B031-5567693D8BFC}">
      <dgm:prSet phldr="0" custT="0"/>
      <dgm:spPr/>
      <dgm:t>
        <a:bodyPr vert="horz" wrap="square"/>
        <a:p>
          <a:pPr>
            <a:lnSpc>
              <a:spcPct val="100000"/>
            </a:lnSpc>
            <a:spcBef>
              <a:spcPct val="0"/>
            </a:spcBef>
            <a:spcAft>
              <a:spcPct val="15000"/>
            </a:spcAft>
          </a:pPr>
          <a:r>
            <a:rPr>
              <a:latin typeface="华文中宋" panose="02010600040101010101" charset="-122"/>
              <a:ea typeface="华文中宋" panose="02010600040101010101" charset="-122"/>
              <a:sym typeface="+mn-ea"/>
            </a:rPr>
            <a:t>各</a:t>
          </a:r>
          <a:r>
            <a:rPr lang="zh-CN">
              <a:latin typeface="华文中宋" panose="02010600040101010101" charset="-122"/>
              <a:ea typeface="华文中宋" panose="02010600040101010101" charset="-122"/>
              <a:sym typeface="+mn-ea"/>
            </a:rPr>
            <a:t>级党委要加强对财会监督工作的领导，保障党中央决策部署落实到位，统筹推动各项工作有序有效开展。</a:t>
          </a:r>
          <a:r>
            <a:rPr lang="en-US" altLang="zh-CN">
              <a:latin typeface="华文中宋" panose="02010600040101010101" charset="-122"/>
              <a:ea typeface="华文中宋" panose="02010600040101010101" charset="-122"/>
              <a:sym typeface="+mn-ea"/>
            </a:rPr>
            <a:t/>
          </a:r>
          <a:endParaRPr lang="en-US" altLang="zh-CN">
            <a:latin typeface="华文中宋" panose="02010600040101010101" charset="-122"/>
            <a:ea typeface="华文中宋" panose="02010600040101010101" charset="-122"/>
            <a:sym typeface="+mn-ea"/>
          </a:endParaRPr>
        </a:p>
      </dgm:t>
    </dgm:pt>
    <dgm:pt modelId="{0F87C2B3-EE8D-493E-B2E9-3576B9B028FC}" cxnId="{4912356C-75D9-4B2D-8F80-E89EBBA7D5CD}" type="parTrans">
      <dgm:prSet/>
      <dgm:spPr/>
    </dgm:pt>
    <dgm:pt modelId="{00410ED7-8491-4915-BF44-D34E0D62C840}" cxnId="{4912356C-75D9-4B2D-8F80-E89EBBA7D5CD}" type="sibTrans">
      <dgm:prSet/>
      <dgm:spPr/>
    </dgm:pt>
    <dgm:pt modelId="{EA5AC738-BA0E-428B-BB02-B6630C4F9F1A}">
      <dgm:prSet phldr="0" custT="0"/>
      <dgm:spPr/>
      <dgm:t>
        <a:bodyPr vert="horz" wrap="square"/>
        <a:p>
          <a:pPr>
            <a:lnSpc>
              <a:spcPct val="100000"/>
            </a:lnSpc>
            <a:spcBef>
              <a:spcPct val="0"/>
            </a:spcBef>
            <a:spcAft>
              <a:spcPct val="35000"/>
            </a:spcAft>
          </a:pPr>
          <a:r>
            <a:rPr lang="en-US" b="1" i="0" u="none" baseline="0">
              <a:solidFill>
                <a:schemeClr val="tx1"/>
              </a:solidFill>
              <a:latin typeface="华文中宋" panose="02010600040101010101" charset="-122"/>
              <a:ea typeface="华文中宋" panose="02010600040101010101" charset="-122"/>
              <a:rtl val="0"/>
            </a:rPr>
            <a:t>依法履行财会监督主责</a:t>
          </a:r>
          <a:r>
            <a:rPr lang="en-US" altLang="en-US" b="1" i="0" u="none" baseline="0">
              <a:solidFill>
                <a:schemeClr val="tx1"/>
              </a:solidFill>
              <a:latin typeface="华文中宋" panose="02010600040101010101" charset="-122"/>
              <a:ea typeface="华文中宋" panose="02010600040101010101" charset="-122"/>
              <a:rtl val="0"/>
            </a:rPr>
            <a:t/>
          </a:r>
          <a:endParaRPr lang="en-US" altLang="en-US" b="1" i="0" u="none" baseline="0">
            <a:solidFill>
              <a:schemeClr val="tx1"/>
            </a:solidFill>
            <a:latin typeface="华文中宋" panose="02010600040101010101" charset="-122"/>
            <a:ea typeface="华文中宋" panose="02010600040101010101" charset="-122"/>
            <a:rtl val="0"/>
          </a:endParaRPr>
        </a:p>
      </dgm:t>
    </dgm:pt>
    <dgm:pt modelId="{D357894B-89B8-42A3-AEC4-69E82BD3E401}" cxnId="{EDE6329E-3637-44FA-97E8-720DDE73BD36}" type="parTrans">
      <dgm:prSet/>
      <dgm:spPr/>
    </dgm:pt>
    <dgm:pt modelId="{7B2E0331-0D80-4FA7-913F-CC2813B01471}" cxnId="{EDE6329E-3637-44FA-97E8-720DDE73BD36}" type="sibTrans">
      <dgm:prSet/>
      <dgm:spPr/>
    </dgm:pt>
    <dgm:pt modelId="{1B31B6AA-7FF4-47F5-9578-FF580D919691}">
      <dgm:prSet phldr="0" custT="0"/>
      <dgm:spPr/>
      <dgm:t>
        <a:bodyPr vert="horz" wrap="square"/>
        <a:p>
          <a:pPr>
            <a:lnSpc>
              <a:spcPct val="100000"/>
            </a:lnSpc>
            <a:spcBef>
              <a:spcPct val="0"/>
            </a:spcBef>
            <a:spcAft>
              <a:spcPct val="15000"/>
            </a:spcAft>
          </a:pPr>
          <a:r>
            <a:rPr>
              <a:latin typeface="华文中宋" panose="02010600040101010101" charset="-122"/>
              <a:ea typeface="华文中宋" panose="02010600040101010101" charset="-122"/>
              <a:cs typeface="华文中宋" panose="02010600040101010101" charset="-122"/>
              <a:sym typeface="+mn-ea"/>
            </a:rPr>
            <a:t>…</a:t>
          </a:r>
          <a:r>
            <a:rPr lang="en-US">
              <a:latin typeface="华文中宋" panose="02010600040101010101" charset="-122"/>
              <a:ea typeface="华文中宋" panose="02010600040101010101" charset="-122"/>
              <a:cs typeface="华文中宋" panose="02010600040101010101" charset="-122"/>
              <a:sym typeface="+mn-ea"/>
            </a:rPr>
            <a:t>…加强对</a:t>
          </a:r>
          <a:r>
            <a:rPr b="1">
              <a:latin typeface="华文中宋" panose="02010600040101010101" charset="-122"/>
              <a:ea typeface="华文中宋" panose="02010600040101010101" charset="-122"/>
              <a:cs typeface="华文中宋" panose="02010600040101010101" charset="-122"/>
              <a:sym typeface="+mn-ea"/>
            </a:rPr>
            <a:t>财</a:t>
          </a:r>
          <a:r>
            <a:rPr lang="en-US" b="1">
              <a:latin typeface="华文中宋" panose="02010600040101010101" charset="-122"/>
              <a:ea typeface="华文中宋" panose="02010600040101010101" charset="-122"/>
              <a:cs typeface="华文中宋" panose="02010600040101010101" charset="-122"/>
              <a:sym typeface="+mn-ea"/>
            </a:rPr>
            <a:t>务管理</a:t>
          </a:r>
          <a:r>
            <a:rPr b="1">
              <a:latin typeface="华文中宋" panose="02010600040101010101" charset="-122"/>
              <a:ea typeface="华文中宋" panose="02010600040101010101" charset="-122"/>
              <a:cs typeface="华文中宋" panose="02010600040101010101" charset="-122"/>
              <a:sym typeface="+mn-ea"/>
            </a:rPr>
            <a:t>、</a:t>
          </a:r>
          <a:r>
            <a:rPr b="1">
              <a:solidFill>
                <a:srgbClr val="FF0000"/>
              </a:solidFill>
              <a:latin typeface="华文中宋" panose="02010600040101010101" charset="-122"/>
              <a:ea typeface="华文中宋" panose="02010600040101010101" charset="-122"/>
              <a:cs typeface="华文中宋" panose="02010600040101010101" charset="-122"/>
              <a:sym typeface="+mn-ea"/>
            </a:rPr>
            <a:t>内</a:t>
          </a:r>
          <a:r>
            <a:rPr lang="en-US" b="1">
              <a:solidFill>
                <a:srgbClr val="FF0000"/>
              </a:solidFill>
              <a:latin typeface="华文中宋" panose="02010600040101010101" charset="-122"/>
              <a:ea typeface="华文中宋" panose="02010600040101010101" charset="-122"/>
              <a:cs typeface="华文中宋" panose="02010600040101010101" charset="-122"/>
              <a:sym typeface="+mn-ea"/>
            </a:rPr>
            <a:t>部</a:t>
          </a:r>
          <a:r>
            <a:rPr lang="en-US" b="1">
              <a:solidFill>
                <a:srgbClr val="FF0000"/>
              </a:solidFill>
              <a:latin typeface="华文中宋" panose="02010600040101010101" charset="-122"/>
              <a:ea typeface="华文中宋" panose="02010600040101010101" charset="-122"/>
              <a:cs typeface="华文中宋" panose="02010600040101010101" charset="-122"/>
              <a:sym typeface="+mn-ea"/>
            </a:rPr>
            <a:t>控制</a:t>
          </a:r>
          <a:r>
            <a:rPr>
              <a:latin typeface="华文中宋" panose="02010600040101010101" charset="-122"/>
              <a:ea typeface="华文中宋" panose="02010600040101010101" charset="-122"/>
              <a:cs typeface="华文中宋" panose="02010600040101010101" charset="-122"/>
              <a:sym typeface="+mn-ea"/>
            </a:rPr>
            <a:t>的</a:t>
          </a:r>
          <a:r>
            <a:rPr lang="en-US">
              <a:latin typeface="华文中宋" panose="02010600040101010101" charset="-122"/>
              <a:ea typeface="华文中宋" panose="02010600040101010101" charset="-122"/>
              <a:cs typeface="华文中宋" panose="02010600040101010101" charset="-122"/>
              <a:sym typeface="+mn-ea"/>
            </a:rPr>
            <a:t>监督，督促指导相关单位规范</a:t>
          </a:r>
          <a:r>
            <a:rPr>
              <a:latin typeface="华文中宋" panose="02010600040101010101" charset="-122"/>
              <a:ea typeface="华文中宋" panose="02010600040101010101" charset="-122"/>
              <a:cs typeface="华文中宋" panose="02010600040101010101" charset="-122"/>
              <a:sym typeface="+mn-ea"/>
            </a:rPr>
            <a:t>财</a:t>
          </a:r>
          <a:r>
            <a:rPr lang="en-US" b="1">
              <a:latin typeface="华文中宋" panose="02010600040101010101" charset="-122"/>
              <a:ea typeface="华文中宋" panose="02010600040101010101" charset="-122"/>
              <a:cs typeface="华文中宋" panose="02010600040101010101" charset="-122"/>
              <a:sym typeface="+mn-ea"/>
            </a:rPr>
            <a:t>务管理</a:t>
          </a:r>
          <a:r>
            <a:rPr>
              <a:latin typeface="华文中宋" panose="02010600040101010101" charset="-122"/>
              <a:ea typeface="华文中宋" panose="02010600040101010101" charset="-122"/>
              <a:cs typeface="华文中宋" panose="02010600040101010101" charset="-122"/>
              <a:sym typeface="+mn-ea"/>
            </a:rPr>
            <a:t>，</a:t>
          </a:r>
          <a:r>
            <a:rPr lang="en-US">
              <a:latin typeface="华文中宋" panose="02010600040101010101" charset="-122"/>
              <a:ea typeface="华文中宋" panose="02010600040101010101" charset="-122"/>
              <a:cs typeface="华文中宋" panose="02010600040101010101" charset="-122"/>
              <a:sym typeface="+mn-ea"/>
            </a:rPr>
            <a:t>提升内部管理水平。</a:t>
          </a:r>
          <a:r>
            <a:rPr lang="en-US">
              <a:latin typeface="华文中宋" panose="02010600040101010101" charset="-122"/>
              <a:ea typeface="华文中宋" panose="02010600040101010101" charset="-122"/>
              <a:cs typeface="华文中宋" panose="02010600040101010101" charset="-122"/>
            </a:rPr>
            <a:t/>
          </a:r>
          <a:endParaRPr lang="en-US">
            <a:latin typeface="华文中宋" panose="02010600040101010101" charset="-122"/>
            <a:ea typeface="华文中宋" panose="02010600040101010101" charset="-122"/>
            <a:cs typeface="华文中宋" panose="02010600040101010101" charset="-122"/>
          </a:endParaRPr>
        </a:p>
      </dgm:t>
    </dgm:pt>
    <dgm:pt modelId="{F2F120F1-86CA-4AE5-89FE-9AC6A3242BDC}" cxnId="{2596E866-F852-4A1F-A39D-459912279FBB}" type="parTrans">
      <dgm:prSet/>
      <dgm:spPr/>
    </dgm:pt>
    <dgm:pt modelId="{B723873A-AFBD-456A-8C29-F958467DC6B8}" cxnId="{2596E866-F852-4A1F-A39D-459912279FBB}" type="sibTrans">
      <dgm:prSet/>
      <dgm:spPr/>
    </dgm:pt>
    <dgm:pt modelId="{4E2C3909-C3FC-4566-AB0A-E5A95F1B1426}">
      <dgm:prSet phldr="0" custT="0"/>
      <dgm:spPr/>
      <dgm:t>
        <a:bodyPr vert="horz" wrap="square"/>
        <a:p>
          <a:pPr>
            <a:lnSpc>
              <a:spcPct val="100000"/>
            </a:lnSpc>
            <a:spcBef>
              <a:spcPct val="0"/>
            </a:spcBef>
            <a:spcAft>
              <a:spcPct val="35000"/>
            </a:spcAft>
          </a:pPr>
          <a:r>
            <a:rPr lang="zh-CN" b="1" i="0" u="none" baseline="0">
              <a:solidFill>
                <a:schemeClr val="tx1"/>
              </a:solidFill>
              <a:latin typeface="华文中宋" panose="02010600040101010101" charset="-122"/>
              <a:ea typeface="华文中宋" panose="02010600040101010101" charset="-122"/>
              <a:rtl val="0"/>
            </a:rPr>
            <a:t>依照法定职责实施部门监督</a:t>
          </a:r>
          <a:r>
            <a:rPr lang="zh-CN" altLang="en-US" b="0" i="0" u="none" baseline="0">
              <a:solidFill>
                <a:schemeClr val="tx1"/>
              </a:solidFill>
              <a:latin typeface="华文中宋" panose="02010600040101010101" charset="-122"/>
              <a:ea typeface="华文中宋" panose="02010600040101010101" charset="-122"/>
              <a:rtl val="0"/>
            </a:rPr>
            <a:t/>
          </a:r>
          <a:endParaRPr lang="zh-CN" altLang="en-US" b="0" i="0" u="none" baseline="0">
            <a:solidFill>
              <a:schemeClr val="tx1"/>
            </a:solidFill>
            <a:latin typeface="华文中宋" panose="02010600040101010101" charset="-122"/>
            <a:ea typeface="华文中宋" panose="02010600040101010101" charset="-122"/>
            <a:rtl val="0"/>
          </a:endParaRPr>
        </a:p>
      </dgm:t>
    </dgm:pt>
    <dgm:pt modelId="{EF3A4684-1DF4-4888-B924-587E7888367D}" cxnId="{4A12F45A-E4A3-4FF0-88DA-8AD90D526F26}" type="parTrans">
      <dgm:prSet/>
      <dgm:spPr/>
    </dgm:pt>
    <dgm:pt modelId="{4E79D082-D4D6-4DF2-8DFA-48743B3AC85A}" cxnId="{4A12F45A-E4A3-4FF0-88DA-8AD90D526F26}" type="sibTrans">
      <dgm:prSet/>
      <dgm:spPr/>
    </dgm:pt>
    <dgm:pt modelId="{657E6A7D-3A40-4D41-AFB0-2C6D88862F8D}">
      <dgm:prSet phldr="0" custT="0"/>
      <dgm:spPr/>
      <dgm:t>
        <a:bodyPr vert="horz" wrap="square"/>
        <a:p>
          <a:pPr>
            <a:lnSpc>
              <a:spcPct val="100000"/>
            </a:lnSpc>
            <a:spcBef>
              <a:spcPct val="0"/>
            </a:spcBef>
            <a:spcAft>
              <a:spcPct val="15000"/>
            </a:spcAft>
          </a:pPr>
          <a:r>
            <a:rPr>
              <a:latin typeface="华文中宋" panose="02010600040101010101" charset="-122"/>
              <a:ea typeface="华文中宋" panose="02010600040101010101" charset="-122"/>
              <a:sym typeface="+mn-ea"/>
            </a:rPr>
            <a:t>有</a:t>
          </a:r>
          <a:r>
            <a:rPr lang="zh-CN">
              <a:solidFill>
                <a:schemeClr val="tx1"/>
              </a:solidFill>
              <a:latin typeface="华文中宋" panose="02010600040101010101" charset="-122"/>
              <a:ea typeface="华文中宋" panose="02010600040101010101" charset="-122"/>
              <a:sym typeface="+mn-ea"/>
            </a:rPr>
            <a:t>关部门要依法依规强化对主管、监管行业系统和单位财会监督工作的督促指导。加强对所属单位预算执行的监督，强化预算约束。</a:t>
          </a:r>
          <a:r>
            <a:rPr lang="en-US" altLang="zh-CN">
              <a:solidFill>
                <a:schemeClr val="tx1"/>
              </a:solidFill>
              <a:latin typeface="华文中宋" panose="02010600040101010101" charset="-122"/>
              <a:ea typeface="华文中宋" panose="02010600040101010101" charset="-122"/>
              <a:sym typeface="+mn-ea"/>
            </a:rPr>
            <a:t>……</a:t>
          </a:r>
          <a:r>
            <a:rPr lang="zh-CN">
              <a:solidFill>
                <a:schemeClr val="tx1"/>
              </a:solidFill>
              <a:latin typeface="华文中宋" panose="02010600040101010101" charset="-122"/>
              <a:ea typeface="华文中宋" panose="02010600040101010101" charset="-122"/>
              <a:sym typeface="+mn-ea"/>
            </a:rPr>
            <a:t>按照会计法赋予的职权对有关单位的</a:t>
          </a:r>
          <a:r>
            <a:rPr b="1">
              <a:latin typeface="华文中宋" panose="02010600040101010101" charset="-122"/>
              <a:ea typeface="华文中宋" panose="02010600040101010101" charset="-122"/>
              <a:sym typeface="+mn-ea"/>
            </a:rPr>
            <a:t>会</a:t>
          </a:r>
          <a:r>
            <a:rPr lang="zh-CN" b="1">
              <a:solidFill>
                <a:schemeClr val="tx1"/>
              </a:solidFill>
              <a:latin typeface="华文中宋" panose="02010600040101010101" charset="-122"/>
              <a:ea typeface="华文中宋" panose="02010600040101010101" charset="-122"/>
              <a:sym typeface="+mn-ea"/>
            </a:rPr>
            <a:t>计资料实施监督</a:t>
          </a:r>
          <a:r>
            <a:rPr>
              <a:latin typeface="华文中宋" panose="02010600040101010101" charset="-122"/>
              <a:ea typeface="华文中宋" panose="02010600040101010101" charset="-122"/>
              <a:sym typeface="+mn-ea"/>
            </a:rPr>
            <a:t>，</a:t>
          </a:r>
          <a:r>
            <a:rPr lang="zh-CN">
              <a:solidFill>
                <a:schemeClr val="tx1"/>
              </a:solidFill>
              <a:latin typeface="华文中宋" panose="02010600040101010101" charset="-122"/>
              <a:ea typeface="华文中宋" panose="02010600040101010101" charset="-122"/>
              <a:sym typeface="+mn-ea"/>
            </a:rPr>
            <a:t>规范会计行为。</a:t>
          </a:r>
          <a:r>
            <a:rPr lang="zh-CN">
              <a:solidFill>
                <a:schemeClr val="tx1"/>
              </a:solidFill>
              <a:latin typeface="华文中宋" panose="02010600040101010101" charset="-122"/>
              <a:ea typeface="华文中宋" panose="02010600040101010101" charset="-122"/>
            </a:rPr>
            <a:t/>
          </a:r>
          <a:endParaRPr lang="zh-CN">
            <a:solidFill>
              <a:schemeClr val="tx1"/>
            </a:solidFill>
            <a:latin typeface="华文中宋" panose="02010600040101010101" charset="-122"/>
            <a:ea typeface="华文中宋" panose="02010600040101010101" charset="-122"/>
          </a:endParaRPr>
        </a:p>
      </dgm:t>
    </dgm:pt>
    <dgm:pt modelId="{AEF0977A-B75D-449B-ADAA-969C8330197B}" cxnId="{15F558D5-BA5F-4286-8FBC-4DBFF187DF15}" type="parTrans">
      <dgm:prSet/>
      <dgm:spPr/>
    </dgm:pt>
    <dgm:pt modelId="{DEEDA761-81AF-4CBC-A8C8-58F0A068EF8E}" cxnId="{15F558D5-BA5F-4286-8FBC-4DBFF187DF15}" type="sibTrans">
      <dgm:prSet/>
      <dgm:spPr/>
    </dgm:pt>
    <dgm:pt modelId="{6A630900-EAE8-421F-9793-CE89DD0D149D}">
      <dgm:prSet phldr="0" custT="0"/>
      <dgm:spPr/>
      <dgm:t>
        <a:bodyPr vert="horz" wrap="square"/>
        <a:p>
          <a:pPr>
            <a:lnSpc>
              <a:spcPct val="100000"/>
            </a:lnSpc>
            <a:spcBef>
              <a:spcPct val="0"/>
            </a:spcBef>
            <a:spcAft>
              <a:spcPct val="35000"/>
            </a:spcAft>
          </a:pPr>
          <a:r>
            <a:rPr lang="en-US" b="1" i="0" u="none" baseline="0">
              <a:solidFill>
                <a:schemeClr val="tx1"/>
              </a:solidFill>
              <a:latin typeface="华文中宋" panose="02010600040101010101" charset="-122"/>
              <a:ea typeface="华文中宋" panose="02010600040101010101" charset="-122"/>
              <a:rtl val="0"/>
            </a:rPr>
            <a:t>进一步加强单位内部监督</a:t>
          </a:r>
          <a:r>
            <a:rPr lang="en-US" altLang="en-US" b="1" i="0" u="none" baseline="0">
              <a:solidFill>
                <a:schemeClr val="tx1"/>
              </a:solidFill>
              <a:latin typeface="华文中宋" panose="02010600040101010101" charset="-122"/>
              <a:ea typeface="华文中宋" panose="02010600040101010101" charset="-122"/>
              <a:rtl val="0"/>
            </a:rPr>
            <a:t/>
          </a:r>
          <a:endParaRPr lang="en-US" altLang="en-US" b="1" i="0" u="none" baseline="0">
            <a:solidFill>
              <a:schemeClr val="tx1"/>
            </a:solidFill>
            <a:latin typeface="华文中宋" panose="02010600040101010101" charset="-122"/>
            <a:ea typeface="华文中宋" panose="02010600040101010101" charset="-122"/>
            <a:rtl val="0"/>
          </a:endParaRPr>
        </a:p>
      </dgm:t>
    </dgm:pt>
    <dgm:pt modelId="{7048F557-7EA7-445D-B94E-2E689E07CEB9}" cxnId="{98E37EB0-88A0-4491-B1FA-7AD634FF0BE8}" type="parTrans">
      <dgm:prSet/>
      <dgm:spPr/>
    </dgm:pt>
    <dgm:pt modelId="{C37D5C4E-7FD5-44E9-AAC5-2E4FC9DE9AF9}" cxnId="{98E37EB0-88A0-4491-B1FA-7AD634FF0BE8}" type="sibTrans">
      <dgm:prSet/>
      <dgm:spPr/>
    </dgm:pt>
    <dgm:pt modelId="{EE7ACDA8-0F21-40C0-A050-E63DC22142C9}">
      <dgm:prSet phldr="0" custT="0"/>
      <dgm:spPr/>
      <dgm:t>
        <a:bodyPr vert="horz" wrap="square"/>
        <a:p>
          <a:pPr>
            <a:lnSpc>
              <a:spcPct val="100000"/>
            </a:lnSpc>
            <a:spcBef>
              <a:spcPct val="0"/>
            </a:spcBef>
            <a:spcAft>
              <a:spcPct val="15000"/>
            </a:spcAft>
          </a:pPr>
          <a:r>
            <a:rPr>
              <a:latin typeface="华文中宋" panose="02010600040101010101" charset="-122"/>
              <a:ea typeface="华文中宋" panose="02010600040101010101" charset="-122"/>
              <a:sym typeface="+mn-ea"/>
            </a:rPr>
            <a:t>各</a:t>
          </a:r>
          <a:r>
            <a:rPr lang="en-US">
              <a:latin typeface="华文中宋" panose="02010600040101010101" charset="-122"/>
              <a:ea typeface="华文中宋" panose="02010600040101010101" charset="-122"/>
              <a:sym typeface="+mn-ea"/>
            </a:rPr>
            <a:t>单位要加强对本单位经济业务、财务管理、会计行为的日常监督。结合自身实际建立权责清晰、约束有力的内部财会监督机制和</a:t>
          </a:r>
          <a:r>
            <a:rPr b="1">
              <a:solidFill>
                <a:srgbClr val="FF0000"/>
              </a:solidFill>
              <a:latin typeface="华文中宋" panose="02010600040101010101" charset="-122"/>
              <a:ea typeface="华文中宋" panose="02010600040101010101" charset="-122"/>
              <a:sym typeface="+mn-ea"/>
            </a:rPr>
            <a:t>内</a:t>
          </a:r>
          <a:r>
            <a:rPr lang="en-US" b="1">
              <a:solidFill>
                <a:srgbClr val="FF0000"/>
              </a:solidFill>
              <a:latin typeface="华文中宋" panose="02010600040101010101" charset="-122"/>
              <a:ea typeface="华文中宋" panose="02010600040101010101" charset="-122"/>
              <a:sym typeface="+mn-ea"/>
            </a:rPr>
            <a:t>部控制</a:t>
          </a:r>
          <a:r>
            <a:rPr b="1">
              <a:latin typeface="华文中宋" panose="02010600040101010101" charset="-122"/>
              <a:ea typeface="华文中宋" panose="02010600040101010101" charset="-122"/>
              <a:sym typeface="+mn-ea"/>
            </a:rPr>
            <a:t>体</a:t>
          </a:r>
          <a:r>
            <a:rPr lang="en-US" b="1">
              <a:latin typeface="华文中宋" panose="02010600040101010101" charset="-122"/>
              <a:ea typeface="华文中宋" panose="02010600040101010101" charset="-122"/>
              <a:sym typeface="+mn-ea"/>
            </a:rPr>
            <a:t>系</a:t>
          </a:r>
          <a:r>
            <a:rPr lang="en-US">
              <a:latin typeface="华文中宋" panose="02010600040101010101" charset="-122"/>
              <a:ea typeface="华文中宋" panose="02010600040101010101" charset="-122"/>
              <a:sym typeface="+mn-ea"/>
            </a:rPr>
            <a:t>，明确内部监督的主体、范围、程序、权责等，落实单位内部财会监督主体责任。</a:t>
          </a:r>
          <a:r>
            <a:rPr lang="en-US">
              <a:latin typeface="华文中宋" panose="02010600040101010101" charset="-122"/>
              <a:ea typeface="华文中宋" panose="02010600040101010101" charset="-122"/>
            </a:rPr>
            <a:t/>
          </a:r>
          <a:endParaRPr lang="en-US">
            <a:latin typeface="华文中宋" panose="02010600040101010101" charset="-122"/>
            <a:ea typeface="华文中宋" panose="02010600040101010101" charset="-122"/>
          </a:endParaRPr>
        </a:p>
      </dgm:t>
    </dgm:pt>
    <dgm:pt modelId="{CD28DAFB-4E93-48DA-8EC7-5659A1449941}" cxnId="{1E045250-459A-4A48-95CB-CBE392A622EB}" type="parTrans">
      <dgm:prSet/>
      <dgm:spPr/>
    </dgm:pt>
    <dgm:pt modelId="{D356878F-A49C-484F-B1A5-83CCC0AE3C45}" cxnId="{1E045250-459A-4A48-95CB-CBE392A622EB}" type="sibTrans">
      <dgm:prSet/>
      <dgm:spPr/>
    </dgm:pt>
    <dgm:pt modelId="{66BBEEC1-8335-492A-80BA-8A776513D1BE}">
      <dgm:prSet phldr="0" custT="0"/>
      <dgm:spPr/>
      <dgm:t>
        <a:bodyPr vert="horz" wrap="square"/>
        <a:p>
          <a:pPr>
            <a:lnSpc>
              <a:spcPct val="100000"/>
            </a:lnSpc>
            <a:spcBef>
              <a:spcPct val="0"/>
            </a:spcBef>
            <a:spcAft>
              <a:spcPct val="35000"/>
            </a:spcAft>
          </a:pPr>
          <a:r>
            <a:rPr lang="en-US" b="1" i="0" u="none" baseline="0">
              <a:solidFill>
                <a:schemeClr val="tx1"/>
              </a:solidFill>
              <a:latin typeface="华文中宋" panose="02010600040101010101" charset="-122"/>
              <a:ea typeface="华文中宋" panose="02010600040101010101" charset="-122"/>
              <a:rtl val="0"/>
            </a:rPr>
            <a:t>发挥中介机构执业监督作用</a:t>
          </a:r>
          <a:r>
            <a:rPr lang="en-US" altLang="en-US" b="1" i="0" u="none" baseline="0">
              <a:solidFill>
                <a:schemeClr val="tx1"/>
              </a:solidFill>
              <a:latin typeface="华文中宋" panose="02010600040101010101" charset="-122"/>
              <a:ea typeface="华文中宋" panose="02010600040101010101" charset="-122"/>
              <a:rtl val="0"/>
            </a:rPr>
            <a:t/>
          </a:r>
          <a:endParaRPr lang="en-US" altLang="en-US" b="1" i="0" u="none" baseline="0">
            <a:solidFill>
              <a:schemeClr val="tx1"/>
            </a:solidFill>
            <a:latin typeface="华文中宋" panose="02010600040101010101" charset="-122"/>
            <a:ea typeface="华文中宋" panose="02010600040101010101" charset="-122"/>
            <a:rtl val="0"/>
          </a:endParaRPr>
        </a:p>
      </dgm:t>
    </dgm:pt>
    <dgm:pt modelId="{0A03E5E9-B657-43BE-AC60-286721D85065}" cxnId="{522D1A1A-7670-41C9-BE7E-54B2D633B47E}" type="parTrans">
      <dgm:prSet/>
      <dgm:spPr/>
    </dgm:pt>
    <dgm:pt modelId="{D2EA33B9-B722-4770-88F4-F66A80D2EDEE}" cxnId="{522D1A1A-7670-41C9-BE7E-54B2D633B47E}" type="sibTrans">
      <dgm:prSet/>
      <dgm:spPr/>
    </dgm:pt>
    <dgm:pt modelId="{94D68527-8971-4503-9A9B-E630D70483B5}">
      <dgm:prSet phldr="0" custT="0"/>
      <dgm:spPr/>
      <dgm:t>
        <a:bodyPr vert="horz" wrap="square"/>
        <a:p>
          <a:pPr>
            <a:lnSpc>
              <a:spcPct val="100000"/>
            </a:lnSpc>
            <a:spcBef>
              <a:spcPct val="0"/>
            </a:spcBef>
            <a:spcAft>
              <a:spcPct val="15000"/>
            </a:spcAft>
          </a:pPr>
          <a:r>
            <a:rPr>
              <a:latin typeface="华文中宋" panose="02010600040101010101" charset="-122"/>
              <a:ea typeface="华文中宋" panose="02010600040101010101" charset="-122"/>
              <a:sym typeface="+mn-ea"/>
            </a:rPr>
            <a:t>切</a:t>
          </a:r>
          <a:r>
            <a:rPr lang="en-US">
              <a:latin typeface="华文中宋" panose="02010600040101010101" charset="-122"/>
              <a:ea typeface="华文中宋" panose="02010600040101010101" charset="-122"/>
              <a:sym typeface="+mn-ea"/>
            </a:rPr>
            <a:t>实加强对执业质量的把控，完善</a:t>
          </a:r>
          <a:r>
            <a:rPr b="1">
              <a:solidFill>
                <a:srgbClr val="FF0000"/>
              </a:solidFill>
              <a:latin typeface="华文中宋" panose="02010600040101010101" charset="-122"/>
              <a:ea typeface="华文中宋" panose="02010600040101010101" charset="-122"/>
              <a:sym typeface="+mn-ea"/>
            </a:rPr>
            <a:t>内</a:t>
          </a:r>
          <a:r>
            <a:rPr lang="en-US" b="1">
              <a:solidFill>
                <a:srgbClr val="FF0000"/>
              </a:solidFill>
              <a:latin typeface="华文中宋" panose="02010600040101010101" charset="-122"/>
              <a:ea typeface="华文中宋" panose="02010600040101010101" charset="-122"/>
              <a:sym typeface="+mn-ea"/>
            </a:rPr>
            <a:t>部控制</a:t>
          </a:r>
          <a:r>
            <a:rPr>
              <a:latin typeface="华文中宋" panose="02010600040101010101" charset="-122"/>
              <a:ea typeface="华文中宋" panose="02010600040101010101" charset="-122"/>
              <a:sym typeface="+mn-ea"/>
            </a:rPr>
            <a:t>制</a:t>
          </a:r>
          <a:r>
            <a:rPr lang="en-US">
              <a:latin typeface="华文中宋" panose="02010600040101010101" charset="-122"/>
              <a:ea typeface="华文中宋" panose="02010600040101010101" charset="-122"/>
              <a:sym typeface="+mn-ea"/>
            </a:rPr>
            <a:t>度，建立内部风险防控机制，加强风险分类防控，提升内部管理水平</a:t>
          </a:r>
          <a:r>
            <a:rPr>
              <a:latin typeface="华文中宋" panose="02010600040101010101" charset="-122"/>
              <a:ea typeface="华文中宋" panose="02010600040101010101" charset="-122"/>
              <a:sym typeface="+mn-ea"/>
            </a:rPr>
            <a:t>。</a:t>
          </a:r>
          <a:r>
            <a:rPr lang="zh-CN">
              <a:latin typeface="华文中宋" panose="02010600040101010101" charset="-122"/>
              <a:ea typeface="华文中宋" panose="02010600040101010101" charset="-122"/>
            </a:rPr>
            <a:t/>
          </a:r>
          <a:endParaRPr lang="zh-CN">
            <a:latin typeface="华文中宋" panose="02010600040101010101" charset="-122"/>
            <a:ea typeface="华文中宋" panose="02010600040101010101" charset="-122"/>
          </a:endParaRPr>
        </a:p>
      </dgm:t>
    </dgm:pt>
    <dgm:pt modelId="{E760B959-7619-48F0-9538-8200941501CE}" cxnId="{57244126-38F9-4AD0-882F-33FB1FC414F8}" type="parTrans">
      <dgm:prSet/>
      <dgm:spPr/>
    </dgm:pt>
    <dgm:pt modelId="{2F15086B-F787-4B7F-A95F-E1EDE065FC3D}" cxnId="{57244126-38F9-4AD0-882F-33FB1FC414F8}" type="sibTrans">
      <dgm:prSet/>
      <dgm:spPr/>
    </dgm:pt>
    <dgm:pt modelId="{85B4483F-11A5-4BE2-A76A-80E462BB1A77}">
      <dgm:prSet phldr="0" custT="0"/>
      <dgm:spPr/>
      <dgm:t>
        <a:bodyPr vert="horz" wrap="square"/>
        <a:p>
          <a:pPr>
            <a:lnSpc>
              <a:spcPct val="100000"/>
            </a:lnSpc>
            <a:spcBef>
              <a:spcPct val="0"/>
            </a:spcBef>
            <a:spcAft>
              <a:spcPct val="35000"/>
            </a:spcAft>
          </a:pPr>
          <a:r>
            <a:rPr lang="en-US" b="1" i="0" u="none" baseline="0">
              <a:solidFill>
                <a:schemeClr val="tx1"/>
              </a:solidFill>
              <a:effectLst/>
              <a:latin typeface="华文中宋" panose="02010600040101010101" charset="-122"/>
              <a:ea typeface="华文中宋" panose="02010600040101010101" charset="-122"/>
              <a:rtl val="0"/>
            </a:rPr>
            <a:t>强化行业协会自律监督作用</a:t>
          </a:r>
          <a:r>
            <a:rPr lang="en-US" altLang="en-US" b="1" i="0" u="none" baseline="0">
              <a:solidFill>
                <a:schemeClr val="tx1"/>
              </a:solidFill>
              <a:effectLst/>
              <a:latin typeface="华文中宋" panose="02010600040101010101" charset="-122"/>
              <a:ea typeface="华文中宋" panose="02010600040101010101" charset="-122"/>
              <a:rtl val="0"/>
            </a:rPr>
            <a:t/>
          </a:r>
          <a:endParaRPr lang="en-US" altLang="en-US" b="1" i="0" u="none" baseline="0">
            <a:solidFill>
              <a:schemeClr val="tx1"/>
            </a:solidFill>
            <a:effectLst/>
            <a:latin typeface="华文中宋" panose="02010600040101010101" charset="-122"/>
            <a:ea typeface="华文中宋" panose="02010600040101010101" charset="-122"/>
            <a:rtl val="0"/>
          </a:endParaRPr>
        </a:p>
      </dgm:t>
    </dgm:pt>
    <dgm:pt modelId="{7D1894A1-7638-49BC-81CC-CF613123B5ED}" cxnId="{77C800E9-1689-4245-9D0A-F6DE8DCE2470}" type="parTrans">
      <dgm:prSet/>
      <dgm:spPr/>
    </dgm:pt>
    <dgm:pt modelId="{BDD2FE7C-7AFE-4BAF-BF4A-E68E18276C73}" cxnId="{77C800E9-1689-4245-9D0A-F6DE8DCE2470}" type="sibTrans">
      <dgm:prSet/>
      <dgm:spPr/>
    </dgm:pt>
    <dgm:pt modelId="{89536329-59D1-4CC2-BCD7-53A4792C60CE}">
      <dgm:prSet phldr="0" custT="0"/>
      <dgm:spPr/>
      <dgm:t>
        <a:bodyPr vert="horz" wrap="square"/>
        <a:p>
          <a:pPr>
            <a:lnSpc>
              <a:spcPct val="100000"/>
            </a:lnSpc>
            <a:spcBef>
              <a:spcPct val="0"/>
            </a:spcBef>
            <a:spcAft>
              <a:spcPct val="15000"/>
            </a:spcAft>
          </a:pPr>
          <a:r>
            <a:rPr>
              <a:latin typeface="华文中宋" panose="02010600040101010101" charset="-122"/>
              <a:ea typeface="华文中宋" panose="02010600040101010101" charset="-122"/>
              <a:sym typeface="+mn-ea"/>
            </a:rPr>
            <a:t>注</a:t>
          </a:r>
          <a:r>
            <a:rPr lang="en-US">
              <a:latin typeface="华文中宋" panose="02010600040101010101" charset="-122"/>
              <a:ea typeface="华文中宋" panose="02010600040101010101" charset="-122"/>
              <a:sym typeface="+mn-ea"/>
            </a:rPr>
            <a:t>册会计师协会、资产评估协会、注册税务师协会、银行业协会、证券业协会等要充分发挥督促引导作用，促进持续提升</a:t>
          </a:r>
          <a:r>
            <a:rPr lang="en-US" b="1">
              <a:latin typeface="华文中宋" panose="02010600040101010101" charset="-122"/>
              <a:ea typeface="华文中宋" panose="02010600040101010101" charset="-122"/>
              <a:sym typeface="+mn-ea"/>
            </a:rPr>
            <a:t>财会信息质量</a:t>
          </a:r>
          <a:r>
            <a:rPr lang="en-US">
              <a:latin typeface="华文中宋" panose="02010600040101010101" charset="-122"/>
              <a:ea typeface="华文中宋" panose="02010600040101010101" charset="-122"/>
              <a:sym typeface="+mn-ea"/>
            </a:rPr>
            <a:t>和</a:t>
          </a:r>
          <a:r>
            <a:rPr b="1">
              <a:solidFill>
                <a:srgbClr val="FF0000"/>
              </a:solidFill>
              <a:latin typeface="华文中宋" panose="02010600040101010101" charset="-122"/>
              <a:ea typeface="华文中宋" panose="02010600040101010101" charset="-122"/>
              <a:sym typeface="+mn-ea"/>
            </a:rPr>
            <a:t>内</a:t>
          </a:r>
          <a:r>
            <a:rPr lang="en-US" b="1">
              <a:solidFill>
                <a:srgbClr val="FF0000"/>
              </a:solidFill>
              <a:latin typeface="华文中宋" panose="02010600040101010101" charset="-122"/>
              <a:ea typeface="华文中宋" panose="02010600040101010101" charset="-122"/>
              <a:sym typeface="+mn-ea"/>
            </a:rPr>
            <a:t>部控制</a:t>
          </a:r>
          <a:r>
            <a:rPr>
              <a:latin typeface="华文中宋" panose="02010600040101010101" charset="-122"/>
              <a:ea typeface="华文中宋" panose="02010600040101010101" charset="-122"/>
              <a:sym typeface="+mn-ea"/>
            </a:rPr>
            <a:t>有</a:t>
          </a:r>
          <a:r>
            <a:rPr lang="en-US">
              <a:latin typeface="华文中宋" panose="02010600040101010101" charset="-122"/>
              <a:ea typeface="华文中宋" panose="02010600040101010101" charset="-122"/>
              <a:sym typeface="+mn-ea"/>
            </a:rPr>
            <a:t>效性。</a:t>
          </a:r>
          <a:r>
            <a:rPr lang="en-US">
              <a:latin typeface="华文中宋" panose="02010600040101010101" charset="-122"/>
              <a:ea typeface="华文中宋" panose="02010600040101010101" charset="-122"/>
            </a:rPr>
            <a:t/>
          </a:r>
          <a:endParaRPr lang="en-US">
            <a:latin typeface="华文中宋" panose="02010600040101010101" charset="-122"/>
            <a:ea typeface="华文中宋" panose="02010600040101010101" charset="-122"/>
          </a:endParaRPr>
        </a:p>
      </dgm:t>
    </dgm:pt>
    <dgm:pt modelId="{B946D1AD-7A41-47DB-94D5-56EE764CA808}" cxnId="{9598BC1F-F1B7-471A-B383-CC17199B8DCF}" type="parTrans">
      <dgm:prSet/>
      <dgm:spPr/>
    </dgm:pt>
    <dgm:pt modelId="{5ABFE647-76CD-479E-99DC-39EC59B62874}" cxnId="{9598BC1F-F1B7-471A-B383-CC17199B8DCF}" type="sibTrans">
      <dgm:prSet/>
      <dgm:spPr/>
    </dgm:pt>
    <dgm:pt modelId="{CF0BCC75-1272-4698-94C1-4B9FA3DD82C1}">
      <dgm:prSet phldr="0" custT="0"/>
      <dgm:spPr/>
      <dgm:t>
        <a:bodyPr vert="horz" wrap="square"/>
        <a:p>
          <a:pPr>
            <a:lnSpc>
              <a:spcPct val="100000"/>
            </a:lnSpc>
            <a:spcBef>
              <a:spcPct val="0"/>
            </a:spcBef>
            <a:spcAft>
              <a:spcPct val="35000"/>
            </a:spcAft>
          </a:pPr>
          <a:r>
            <a:rPr lang="en-US" b="1" i="0" u="none" baseline="0">
              <a:solidFill>
                <a:schemeClr val="tx1"/>
              </a:solidFill>
              <a:latin typeface="华文中宋" panose="02010600040101010101" charset="-122"/>
              <a:ea typeface="华文中宋" panose="02010600040101010101" charset="-122"/>
              <a:rtl val="0"/>
            </a:rPr>
            <a:t>推进财会监督法治建设</a:t>
          </a:r>
          <a:r>
            <a:rPr lang="en-US" altLang="en-US" b="1" i="0" u="none" baseline="0">
              <a:solidFill>
                <a:schemeClr val="tx1"/>
              </a:solidFill>
              <a:latin typeface="华文中宋" panose="02010600040101010101" charset="-122"/>
              <a:ea typeface="华文中宋" panose="02010600040101010101" charset="-122"/>
              <a:rtl val="0"/>
            </a:rPr>
            <a:t/>
          </a:r>
          <a:endParaRPr lang="en-US" altLang="en-US" b="1" i="0" u="none" baseline="0">
            <a:solidFill>
              <a:schemeClr val="tx1"/>
            </a:solidFill>
            <a:latin typeface="华文中宋" panose="02010600040101010101" charset="-122"/>
            <a:ea typeface="华文中宋" panose="02010600040101010101" charset="-122"/>
            <a:rtl val="0"/>
          </a:endParaRPr>
        </a:p>
      </dgm:t>
    </dgm:pt>
    <dgm:pt modelId="{E99033E5-99C5-498E-BCCC-9A882C2911F8}" cxnId="{7C211470-2626-4FC0-B023-03CBB9E8CA3A}" type="parTrans">
      <dgm:prSet/>
      <dgm:spPr/>
    </dgm:pt>
    <dgm:pt modelId="{3C79B800-19D5-411F-8777-052ECA080003}" cxnId="{7C211470-2626-4FC0-B023-03CBB9E8CA3A}" type="sibTrans">
      <dgm:prSet/>
      <dgm:spPr/>
    </dgm:pt>
    <dgm:pt modelId="{BBBF553C-DAE8-42CB-BECE-08BD33B3B990}">
      <dgm:prSet phldr="0" custT="0"/>
      <dgm:spPr/>
      <dgm:t>
        <a:bodyPr vert="horz" wrap="square"/>
        <a:p>
          <a:pPr>
            <a:lnSpc>
              <a:spcPct val="100000"/>
            </a:lnSpc>
            <a:spcBef>
              <a:spcPct val="0"/>
            </a:spcBef>
            <a:spcAft>
              <a:spcPct val="15000"/>
            </a:spcAft>
          </a:pPr>
          <a:r>
            <a:rPr>
              <a:latin typeface="华文中宋" panose="02010600040101010101" charset="-122"/>
              <a:ea typeface="华文中宋" panose="02010600040101010101" charset="-122"/>
              <a:sym typeface="+mn-ea"/>
            </a:rPr>
            <a:t>健</a:t>
          </a:r>
          <a:r>
            <a:rPr lang="en-US">
              <a:latin typeface="华文中宋" panose="02010600040101010101" charset="-122"/>
              <a:ea typeface="华文中宋" panose="02010600040101010101" charset="-122"/>
              <a:sym typeface="+mn-ea"/>
            </a:rPr>
            <a:t>全财政</a:t>
          </a:r>
          <a:r>
            <a:rPr b="1">
              <a:latin typeface="华文中宋" panose="02010600040101010101" charset="-122"/>
              <a:ea typeface="华文中宋" panose="02010600040101010101" charset="-122"/>
              <a:sym typeface="+mn-ea"/>
            </a:rPr>
            <a:t>财</a:t>
          </a:r>
          <a:r>
            <a:rPr lang="en-US" b="1">
              <a:latin typeface="华文中宋" panose="02010600040101010101" charset="-122"/>
              <a:ea typeface="华文中宋" panose="02010600040101010101" charset="-122"/>
              <a:sym typeface="+mn-ea"/>
            </a:rPr>
            <a:t>务管理、资产管理</a:t>
          </a:r>
          <a:r>
            <a:rPr>
              <a:latin typeface="华文中宋" panose="02010600040101010101" charset="-122"/>
              <a:ea typeface="华文中宋" panose="02010600040101010101" charset="-122"/>
              <a:sym typeface="+mn-ea"/>
            </a:rPr>
            <a:t>等</a:t>
          </a:r>
          <a:r>
            <a:rPr lang="en-US">
              <a:latin typeface="华文中宋" panose="02010600040101010101" charset="-122"/>
              <a:ea typeface="华文中宋" panose="02010600040101010101" charset="-122"/>
              <a:sym typeface="+mn-ea"/>
            </a:rPr>
            <a:t>制度，完善</a:t>
          </a:r>
          <a:r>
            <a:rPr b="1">
              <a:solidFill>
                <a:srgbClr val="FF0000"/>
              </a:solidFill>
              <a:latin typeface="华文中宋" panose="02010600040101010101" charset="-122"/>
              <a:ea typeface="华文中宋" panose="02010600040101010101" charset="-122"/>
              <a:sym typeface="+mn-ea"/>
            </a:rPr>
            <a:t>内</a:t>
          </a:r>
          <a:r>
            <a:rPr lang="en-US" b="1">
              <a:solidFill>
                <a:srgbClr val="FF0000"/>
              </a:solidFill>
              <a:latin typeface="华文中宋" panose="02010600040101010101" charset="-122"/>
              <a:ea typeface="华文中宋" panose="02010600040101010101" charset="-122"/>
              <a:sym typeface="+mn-ea"/>
            </a:rPr>
            <a:t>部控制</a:t>
          </a:r>
          <a:r>
            <a:rPr b="1">
              <a:latin typeface="华文中宋" panose="02010600040101010101" charset="-122"/>
              <a:ea typeface="华文中宋" panose="02010600040101010101" charset="-122"/>
              <a:sym typeface="+mn-ea"/>
            </a:rPr>
            <a:t>制</a:t>
          </a:r>
          <a:r>
            <a:rPr lang="en-US" b="1">
              <a:latin typeface="华文中宋" panose="02010600040101010101" charset="-122"/>
              <a:ea typeface="华文中宋" panose="02010600040101010101" charset="-122"/>
              <a:sym typeface="+mn-ea"/>
            </a:rPr>
            <a:t>度体系</a:t>
          </a:r>
          <a:r>
            <a:rPr lang="en-US">
              <a:latin typeface="华文中宋" panose="02010600040101010101" charset="-122"/>
              <a:ea typeface="华文中宋" panose="02010600040101010101" charset="-122"/>
              <a:sym typeface="+mn-ea"/>
            </a:rPr>
            <a:t>。</a:t>
          </a:r>
          <a:r>
            <a:rPr lang="en-US">
              <a:latin typeface="华文中宋" panose="02010600040101010101" charset="-122"/>
              <a:ea typeface="华文中宋" panose="02010600040101010101" charset="-122"/>
            </a:rPr>
            <a:t/>
          </a:r>
          <a:endParaRPr lang="en-US">
            <a:latin typeface="华文中宋" panose="02010600040101010101" charset="-122"/>
            <a:ea typeface="华文中宋" panose="02010600040101010101" charset="-122"/>
          </a:endParaRPr>
        </a:p>
      </dgm:t>
    </dgm:pt>
    <dgm:pt modelId="{5AB72008-96F7-4567-B3BA-CA6AD02536C3}" cxnId="{28806F89-15D3-4D1D-A55B-81E911EBE297}" type="parTrans">
      <dgm:prSet/>
      <dgm:spPr/>
    </dgm:pt>
    <dgm:pt modelId="{84180D20-D0CB-405F-BA76-A8B20BDF5740}" cxnId="{28806F89-15D3-4D1D-A55B-81E911EBE297}" type="sibTrans">
      <dgm:prSet/>
      <dgm:spPr/>
    </dgm:pt>
    <dgm:pt modelId="{68166EC5-7E5B-4730-8E9C-68C8DCEB352D}" type="pres">
      <dgm:prSet presAssocID="{B65FCA61-C752-4A36-AD43-559A6887607A}" presName="Name0" presStyleCnt="0">
        <dgm:presLayoutVars>
          <dgm:dir/>
          <dgm:animLvl val="lvl"/>
          <dgm:resizeHandles val="exact"/>
        </dgm:presLayoutVars>
      </dgm:prSet>
      <dgm:spPr/>
    </dgm:pt>
    <dgm:pt modelId="{724F0363-31EB-4388-8850-C068C4880043}" type="pres">
      <dgm:prSet presAssocID="{3E8B4C56-5FE9-4C32-8459-0113515A2E5D}" presName="composite" presStyleCnt="0"/>
      <dgm:spPr/>
    </dgm:pt>
    <dgm:pt modelId="{A77E43C5-B4B8-46F7-A513-A0F76CD8B123}" type="pres">
      <dgm:prSet presAssocID="{3E8B4C56-5FE9-4C32-8459-0113515A2E5D}" presName="parTx" presStyleLbl="alignNode1" presStyleIdx="0" presStyleCnt="7">
        <dgm:presLayoutVars>
          <dgm:chMax val="0"/>
          <dgm:chPref val="0"/>
          <dgm:bulletEnabled val="1"/>
        </dgm:presLayoutVars>
      </dgm:prSet>
      <dgm:spPr/>
    </dgm:pt>
    <dgm:pt modelId="{1D503E79-3F61-458D-B50C-488B4AA42713}" type="pres">
      <dgm:prSet presAssocID="{3E8B4C56-5FE9-4C32-8459-0113515A2E5D}" presName="desTx" presStyleLbl="alignAccFollowNode1" presStyleIdx="0" presStyleCnt="7">
        <dgm:presLayoutVars>
          <dgm:bulletEnabled val="1"/>
        </dgm:presLayoutVars>
      </dgm:prSet>
      <dgm:spPr/>
    </dgm:pt>
    <dgm:pt modelId="{7EDD567D-CF55-4FB2-8125-29510E52DE42}" type="pres">
      <dgm:prSet presAssocID="{DA4A7268-7339-4A54-877D-1B924372CAD9}" presName="space" presStyleCnt="0"/>
      <dgm:spPr/>
    </dgm:pt>
    <dgm:pt modelId="{2C1A68D1-8F69-44A2-BA7C-83B71A814D74}" type="pres">
      <dgm:prSet presAssocID="{EA5AC738-BA0E-428B-BB02-B6630C4F9F1A}" presName="composite" presStyleCnt="0"/>
      <dgm:spPr/>
    </dgm:pt>
    <dgm:pt modelId="{E3949E79-AC5A-4E9D-A18D-D3F5FFDE73F6}" type="pres">
      <dgm:prSet presAssocID="{EA5AC738-BA0E-428B-BB02-B6630C4F9F1A}" presName="parTx" presStyleLbl="alignNode1" presStyleIdx="1" presStyleCnt="7">
        <dgm:presLayoutVars>
          <dgm:chMax val="0"/>
          <dgm:chPref val="0"/>
          <dgm:bulletEnabled val="1"/>
        </dgm:presLayoutVars>
      </dgm:prSet>
      <dgm:spPr/>
    </dgm:pt>
    <dgm:pt modelId="{BB9392E7-A22D-4379-AD53-EBFE56CB5F6F}" type="pres">
      <dgm:prSet presAssocID="{EA5AC738-BA0E-428B-BB02-B6630C4F9F1A}" presName="desTx" presStyleLbl="alignAccFollowNode1" presStyleIdx="1" presStyleCnt="7">
        <dgm:presLayoutVars>
          <dgm:bulletEnabled val="1"/>
        </dgm:presLayoutVars>
      </dgm:prSet>
      <dgm:spPr/>
    </dgm:pt>
    <dgm:pt modelId="{ED485C61-A5B0-45A2-9C0D-49290D8550D5}" type="pres">
      <dgm:prSet presAssocID="{7B2E0331-0D80-4FA7-913F-CC2813B01471}" presName="space" presStyleCnt="0"/>
      <dgm:spPr/>
    </dgm:pt>
    <dgm:pt modelId="{F4C35204-5AA2-422E-83CC-95227166B5A6}" type="pres">
      <dgm:prSet presAssocID="{4E2C3909-C3FC-4566-AB0A-E5A95F1B1426}" presName="composite" presStyleCnt="0"/>
      <dgm:spPr/>
    </dgm:pt>
    <dgm:pt modelId="{9CFD9F25-0AB9-42F3-AE0D-BBA47FE6D5A8}" type="pres">
      <dgm:prSet presAssocID="{4E2C3909-C3FC-4566-AB0A-E5A95F1B1426}" presName="parTx" presStyleLbl="alignNode1" presStyleIdx="2" presStyleCnt="7">
        <dgm:presLayoutVars>
          <dgm:chMax val="0"/>
          <dgm:chPref val="0"/>
          <dgm:bulletEnabled val="1"/>
        </dgm:presLayoutVars>
      </dgm:prSet>
      <dgm:spPr/>
    </dgm:pt>
    <dgm:pt modelId="{E9F7414D-8FBF-4CE0-8CB6-E9E87A0957AA}" type="pres">
      <dgm:prSet presAssocID="{4E2C3909-C3FC-4566-AB0A-E5A95F1B1426}" presName="desTx" presStyleLbl="alignAccFollowNode1" presStyleIdx="2" presStyleCnt="7">
        <dgm:presLayoutVars>
          <dgm:bulletEnabled val="1"/>
        </dgm:presLayoutVars>
      </dgm:prSet>
      <dgm:spPr/>
    </dgm:pt>
    <dgm:pt modelId="{8393007D-5F2A-4566-ABB0-673F87064DB9}" type="pres">
      <dgm:prSet presAssocID="{4E79D082-D4D6-4DF2-8DFA-48743B3AC85A}" presName="space" presStyleCnt="0"/>
      <dgm:spPr/>
    </dgm:pt>
    <dgm:pt modelId="{1DFEF4B0-6EDD-41B1-BDBF-45BAF04E8706}" type="pres">
      <dgm:prSet presAssocID="{6A630900-EAE8-421F-9793-CE89DD0D149D}" presName="composite" presStyleCnt="0"/>
      <dgm:spPr/>
    </dgm:pt>
    <dgm:pt modelId="{B72ADE9D-F092-468C-A55C-B87A505EF18D}" type="pres">
      <dgm:prSet presAssocID="{6A630900-EAE8-421F-9793-CE89DD0D149D}" presName="parTx" presStyleLbl="alignNode1" presStyleIdx="3" presStyleCnt="7">
        <dgm:presLayoutVars>
          <dgm:chMax val="0"/>
          <dgm:chPref val="0"/>
          <dgm:bulletEnabled val="1"/>
        </dgm:presLayoutVars>
      </dgm:prSet>
      <dgm:spPr/>
    </dgm:pt>
    <dgm:pt modelId="{3F03CBF0-D67E-48B5-BE5A-6745C3803778}" type="pres">
      <dgm:prSet presAssocID="{6A630900-EAE8-421F-9793-CE89DD0D149D}" presName="desTx" presStyleLbl="alignAccFollowNode1" presStyleIdx="3" presStyleCnt="7">
        <dgm:presLayoutVars>
          <dgm:bulletEnabled val="1"/>
        </dgm:presLayoutVars>
      </dgm:prSet>
      <dgm:spPr/>
    </dgm:pt>
    <dgm:pt modelId="{F9C96421-B83A-44B1-A4C7-C205B9FFE331}" type="pres">
      <dgm:prSet presAssocID="{C37D5C4E-7FD5-44E9-AAC5-2E4FC9DE9AF9}" presName="space" presStyleCnt="0"/>
      <dgm:spPr/>
    </dgm:pt>
    <dgm:pt modelId="{8010FF1B-19A1-4D71-8E0E-846A5B1422E5}" type="pres">
      <dgm:prSet presAssocID="{66BBEEC1-8335-492A-80BA-8A776513D1BE}" presName="composite" presStyleCnt="0"/>
      <dgm:spPr/>
    </dgm:pt>
    <dgm:pt modelId="{60531352-3552-4663-9766-5DA9C73B2B25}" type="pres">
      <dgm:prSet presAssocID="{66BBEEC1-8335-492A-80BA-8A776513D1BE}" presName="parTx" presStyleLbl="alignNode1" presStyleIdx="4" presStyleCnt="7">
        <dgm:presLayoutVars>
          <dgm:chMax val="0"/>
          <dgm:chPref val="0"/>
          <dgm:bulletEnabled val="1"/>
        </dgm:presLayoutVars>
      </dgm:prSet>
      <dgm:spPr/>
    </dgm:pt>
    <dgm:pt modelId="{A61B08E3-EC5D-46C7-995E-CBD011A95392}" type="pres">
      <dgm:prSet presAssocID="{66BBEEC1-8335-492A-80BA-8A776513D1BE}" presName="desTx" presStyleLbl="alignAccFollowNode1" presStyleIdx="4" presStyleCnt="7">
        <dgm:presLayoutVars>
          <dgm:bulletEnabled val="1"/>
        </dgm:presLayoutVars>
      </dgm:prSet>
      <dgm:spPr/>
    </dgm:pt>
    <dgm:pt modelId="{56B5103E-BC92-488E-8CB5-0BF69E6ABA90}" type="pres">
      <dgm:prSet presAssocID="{D2EA33B9-B722-4770-88F4-F66A80D2EDEE}" presName="space" presStyleCnt="0"/>
      <dgm:spPr/>
    </dgm:pt>
    <dgm:pt modelId="{DC9FE479-6E32-4D7E-911D-71FE966B11AB}" type="pres">
      <dgm:prSet presAssocID="{85B4483F-11A5-4BE2-A76A-80E462BB1A77}" presName="composite" presStyleCnt="0"/>
      <dgm:spPr/>
    </dgm:pt>
    <dgm:pt modelId="{750CAD34-5BC5-49D4-9D03-20F6C80D68CE}" type="pres">
      <dgm:prSet presAssocID="{85B4483F-11A5-4BE2-A76A-80E462BB1A77}" presName="parTx" presStyleLbl="alignNode1" presStyleIdx="5" presStyleCnt="7">
        <dgm:presLayoutVars>
          <dgm:chMax val="0"/>
          <dgm:chPref val="0"/>
          <dgm:bulletEnabled val="1"/>
        </dgm:presLayoutVars>
      </dgm:prSet>
      <dgm:spPr/>
    </dgm:pt>
    <dgm:pt modelId="{B86A566D-F024-47D4-B782-35F85361F4A1}" type="pres">
      <dgm:prSet presAssocID="{85B4483F-11A5-4BE2-A76A-80E462BB1A77}" presName="desTx" presStyleLbl="alignAccFollowNode1" presStyleIdx="5" presStyleCnt="7">
        <dgm:presLayoutVars>
          <dgm:bulletEnabled val="1"/>
        </dgm:presLayoutVars>
      </dgm:prSet>
      <dgm:spPr/>
    </dgm:pt>
    <dgm:pt modelId="{4723C598-BFB4-46D3-8B03-B24714B9BC0B}" type="pres">
      <dgm:prSet presAssocID="{BDD2FE7C-7AFE-4BAF-BF4A-E68E18276C73}" presName="space" presStyleCnt="0"/>
      <dgm:spPr/>
    </dgm:pt>
    <dgm:pt modelId="{4EA1FA48-7AB8-4F77-BB77-3DC70C05F3BB}" type="pres">
      <dgm:prSet presAssocID="{CF0BCC75-1272-4698-94C1-4B9FA3DD82C1}" presName="composite" presStyleCnt="0"/>
      <dgm:spPr/>
    </dgm:pt>
    <dgm:pt modelId="{8BAB8882-EA31-4126-A522-916CB814EFF0}" type="pres">
      <dgm:prSet presAssocID="{CF0BCC75-1272-4698-94C1-4B9FA3DD82C1}" presName="parTx" presStyleLbl="alignNode1" presStyleIdx="6" presStyleCnt="7">
        <dgm:presLayoutVars>
          <dgm:chMax val="0"/>
          <dgm:chPref val="0"/>
          <dgm:bulletEnabled val="1"/>
        </dgm:presLayoutVars>
      </dgm:prSet>
      <dgm:spPr/>
    </dgm:pt>
    <dgm:pt modelId="{7C4DB2C5-17AF-4375-945E-525DC77D0EBE}" type="pres">
      <dgm:prSet presAssocID="{CF0BCC75-1272-4698-94C1-4B9FA3DD82C1}" presName="desTx" presStyleLbl="alignAccFollowNode1" presStyleIdx="6" presStyleCnt="7">
        <dgm:presLayoutVars>
          <dgm:bulletEnabled val="1"/>
        </dgm:presLayoutVars>
      </dgm:prSet>
      <dgm:spPr/>
    </dgm:pt>
  </dgm:ptLst>
  <dgm:cxnLst>
    <dgm:cxn modelId="{89FF0F03-98AB-4C0C-B198-692EEDA74E3E}" srcId="{B65FCA61-C752-4A36-AD43-559A6887607A}" destId="{3E8B4C56-5FE9-4C32-8459-0113515A2E5D}" srcOrd="0" destOrd="0" parTransId="{EF3285C4-36E0-4E02-8DE6-8F6D819BD70C}" sibTransId="{DA4A7268-7339-4A54-877D-1B924372CAD9}"/>
    <dgm:cxn modelId="{4912356C-75D9-4B2D-8F80-E89EBBA7D5CD}" srcId="{3E8B4C56-5FE9-4C32-8459-0113515A2E5D}" destId="{B4985158-81A0-4DCB-B031-5567693D8BFC}" srcOrd="0" destOrd="0" parTransId="{0F87C2B3-EE8D-493E-B2E9-3576B9B028FC}" sibTransId="{00410ED7-8491-4915-BF44-D34E0D62C840}"/>
    <dgm:cxn modelId="{EDE6329E-3637-44FA-97E8-720DDE73BD36}" srcId="{B65FCA61-C752-4A36-AD43-559A6887607A}" destId="{EA5AC738-BA0E-428B-BB02-B6630C4F9F1A}" srcOrd="1" destOrd="0" parTransId="{D357894B-89B8-42A3-AEC4-69E82BD3E401}" sibTransId="{7B2E0331-0D80-4FA7-913F-CC2813B01471}"/>
    <dgm:cxn modelId="{2596E866-F852-4A1F-A39D-459912279FBB}" srcId="{EA5AC738-BA0E-428B-BB02-B6630C4F9F1A}" destId="{1B31B6AA-7FF4-47F5-9578-FF580D919691}" srcOrd="0" destOrd="1" parTransId="{F2F120F1-86CA-4AE5-89FE-9AC6A3242BDC}" sibTransId="{B723873A-AFBD-456A-8C29-F958467DC6B8}"/>
    <dgm:cxn modelId="{4A12F45A-E4A3-4FF0-88DA-8AD90D526F26}" srcId="{B65FCA61-C752-4A36-AD43-559A6887607A}" destId="{4E2C3909-C3FC-4566-AB0A-E5A95F1B1426}" srcOrd="2" destOrd="0" parTransId="{EF3A4684-1DF4-4888-B924-587E7888367D}" sibTransId="{4E79D082-D4D6-4DF2-8DFA-48743B3AC85A}"/>
    <dgm:cxn modelId="{15F558D5-BA5F-4286-8FBC-4DBFF187DF15}" srcId="{4E2C3909-C3FC-4566-AB0A-E5A95F1B1426}" destId="{657E6A7D-3A40-4D41-AFB0-2C6D88862F8D}" srcOrd="0" destOrd="2" parTransId="{AEF0977A-B75D-449B-ADAA-969C8330197B}" sibTransId="{DEEDA761-81AF-4CBC-A8C8-58F0A068EF8E}"/>
    <dgm:cxn modelId="{98E37EB0-88A0-4491-B1FA-7AD634FF0BE8}" srcId="{B65FCA61-C752-4A36-AD43-559A6887607A}" destId="{6A630900-EAE8-421F-9793-CE89DD0D149D}" srcOrd="3" destOrd="0" parTransId="{7048F557-7EA7-445D-B94E-2E689E07CEB9}" sibTransId="{C37D5C4E-7FD5-44E9-AAC5-2E4FC9DE9AF9}"/>
    <dgm:cxn modelId="{1E045250-459A-4A48-95CB-CBE392A622EB}" srcId="{6A630900-EAE8-421F-9793-CE89DD0D149D}" destId="{EE7ACDA8-0F21-40C0-A050-E63DC22142C9}" srcOrd="0" destOrd="3" parTransId="{CD28DAFB-4E93-48DA-8EC7-5659A1449941}" sibTransId="{D356878F-A49C-484F-B1A5-83CCC0AE3C45}"/>
    <dgm:cxn modelId="{522D1A1A-7670-41C9-BE7E-54B2D633B47E}" srcId="{B65FCA61-C752-4A36-AD43-559A6887607A}" destId="{66BBEEC1-8335-492A-80BA-8A776513D1BE}" srcOrd="4" destOrd="0" parTransId="{0A03E5E9-B657-43BE-AC60-286721D85065}" sibTransId="{D2EA33B9-B722-4770-88F4-F66A80D2EDEE}"/>
    <dgm:cxn modelId="{57244126-38F9-4AD0-882F-33FB1FC414F8}" srcId="{66BBEEC1-8335-492A-80BA-8A776513D1BE}" destId="{94D68527-8971-4503-9A9B-E630D70483B5}" srcOrd="0" destOrd="4" parTransId="{E760B959-7619-48F0-9538-8200941501CE}" sibTransId="{2F15086B-F787-4B7F-A95F-E1EDE065FC3D}"/>
    <dgm:cxn modelId="{77C800E9-1689-4245-9D0A-F6DE8DCE2470}" srcId="{B65FCA61-C752-4A36-AD43-559A6887607A}" destId="{85B4483F-11A5-4BE2-A76A-80E462BB1A77}" srcOrd="5" destOrd="0" parTransId="{7D1894A1-7638-49BC-81CC-CF613123B5ED}" sibTransId="{BDD2FE7C-7AFE-4BAF-BF4A-E68E18276C73}"/>
    <dgm:cxn modelId="{9598BC1F-F1B7-471A-B383-CC17199B8DCF}" srcId="{85B4483F-11A5-4BE2-A76A-80E462BB1A77}" destId="{89536329-59D1-4CC2-BCD7-53A4792C60CE}" srcOrd="0" destOrd="5" parTransId="{B946D1AD-7A41-47DB-94D5-56EE764CA808}" sibTransId="{5ABFE647-76CD-479E-99DC-39EC59B62874}"/>
    <dgm:cxn modelId="{7C211470-2626-4FC0-B023-03CBB9E8CA3A}" srcId="{B65FCA61-C752-4A36-AD43-559A6887607A}" destId="{CF0BCC75-1272-4698-94C1-4B9FA3DD82C1}" srcOrd="6" destOrd="0" parTransId="{E99033E5-99C5-498E-BCCC-9A882C2911F8}" sibTransId="{3C79B800-19D5-411F-8777-052ECA080003}"/>
    <dgm:cxn modelId="{28806F89-15D3-4D1D-A55B-81E911EBE297}" srcId="{CF0BCC75-1272-4698-94C1-4B9FA3DD82C1}" destId="{BBBF553C-DAE8-42CB-BECE-08BD33B3B990}" srcOrd="0" destOrd="6" parTransId="{5AB72008-96F7-4567-B3BA-CA6AD02536C3}" sibTransId="{84180D20-D0CB-405F-BA76-A8B20BDF5740}"/>
    <dgm:cxn modelId="{1429E044-D877-436F-964C-9322F27950C1}" type="presOf" srcId="{B65FCA61-C752-4A36-AD43-559A6887607A}" destId="{68166EC5-7E5B-4730-8E9C-68C8DCEB352D}" srcOrd="0" destOrd="0" presId="urn:microsoft.com/office/officeart/2005/8/layout/hList1"/>
    <dgm:cxn modelId="{2922E35B-9A05-494E-866E-EDF5EC147397}" type="presParOf" srcId="{68166EC5-7E5B-4730-8E9C-68C8DCEB352D}" destId="{724F0363-31EB-4388-8850-C068C4880043}" srcOrd="0" destOrd="0" presId="urn:microsoft.com/office/officeart/2005/8/layout/hList1"/>
    <dgm:cxn modelId="{CCDFC811-75F6-4510-AD40-0CA6615DD110}" type="presParOf" srcId="{724F0363-31EB-4388-8850-C068C4880043}" destId="{A77E43C5-B4B8-46F7-A513-A0F76CD8B123}" srcOrd="0" destOrd="0" presId="urn:microsoft.com/office/officeart/2005/8/layout/hList1"/>
    <dgm:cxn modelId="{45369A10-3474-430A-A89D-33528782081B}" type="presOf" srcId="{3E8B4C56-5FE9-4C32-8459-0113515A2E5D}" destId="{A77E43C5-B4B8-46F7-A513-A0F76CD8B123}" srcOrd="0" destOrd="0" presId="urn:microsoft.com/office/officeart/2005/8/layout/hList1"/>
    <dgm:cxn modelId="{86435076-8A9A-45FE-BB33-693FCEAD964C}" type="presParOf" srcId="{724F0363-31EB-4388-8850-C068C4880043}" destId="{1D503E79-3F61-458D-B50C-488B4AA42713}" srcOrd="1" destOrd="0" presId="urn:microsoft.com/office/officeart/2005/8/layout/hList1"/>
    <dgm:cxn modelId="{D6E5BE36-7D20-42F6-8F3F-5BD6C7EEB785}" type="presOf" srcId="{B4985158-81A0-4DCB-B031-5567693D8BFC}" destId="{1D503E79-3F61-458D-B50C-488B4AA42713}" srcOrd="0" destOrd="0" presId="urn:microsoft.com/office/officeart/2005/8/layout/hList1"/>
    <dgm:cxn modelId="{32F6D44F-5A45-4C35-A566-84165BA7788F}" type="presParOf" srcId="{68166EC5-7E5B-4730-8E9C-68C8DCEB352D}" destId="{7EDD567D-CF55-4FB2-8125-29510E52DE42}" srcOrd="1" destOrd="0" presId="urn:microsoft.com/office/officeart/2005/8/layout/hList1"/>
    <dgm:cxn modelId="{3F1F703F-78E5-4AD1-8D02-BE739D02AC91}" type="presParOf" srcId="{68166EC5-7E5B-4730-8E9C-68C8DCEB352D}" destId="{2C1A68D1-8F69-44A2-BA7C-83B71A814D74}" srcOrd="2" destOrd="0" presId="urn:microsoft.com/office/officeart/2005/8/layout/hList1"/>
    <dgm:cxn modelId="{FE6A47DD-ED41-442F-AB8F-227E6ED29396}" type="presParOf" srcId="{2C1A68D1-8F69-44A2-BA7C-83B71A814D74}" destId="{E3949E79-AC5A-4E9D-A18D-D3F5FFDE73F6}" srcOrd="0" destOrd="2" presId="urn:microsoft.com/office/officeart/2005/8/layout/hList1"/>
    <dgm:cxn modelId="{1A691A74-D7FB-40D0-B3A1-2C462720F6B7}" type="presOf" srcId="{EA5AC738-BA0E-428B-BB02-B6630C4F9F1A}" destId="{E3949E79-AC5A-4E9D-A18D-D3F5FFDE73F6}" srcOrd="0" destOrd="0" presId="urn:microsoft.com/office/officeart/2005/8/layout/hList1"/>
    <dgm:cxn modelId="{DD94D1F9-55EA-48FE-AE3C-81926CA2A909}" type="presParOf" srcId="{2C1A68D1-8F69-44A2-BA7C-83B71A814D74}" destId="{BB9392E7-A22D-4379-AD53-EBFE56CB5F6F}" srcOrd="1" destOrd="2" presId="urn:microsoft.com/office/officeart/2005/8/layout/hList1"/>
    <dgm:cxn modelId="{ABB7EDD1-8F0B-4735-9AC0-AB3D5B041582}" type="presOf" srcId="{1B31B6AA-7FF4-47F5-9578-FF580D919691}" destId="{BB9392E7-A22D-4379-AD53-EBFE56CB5F6F}" srcOrd="0" destOrd="0" presId="urn:microsoft.com/office/officeart/2005/8/layout/hList1"/>
    <dgm:cxn modelId="{117DCD9B-0060-4AD9-9312-66DFAF8A6CE1}" type="presParOf" srcId="{68166EC5-7E5B-4730-8E9C-68C8DCEB352D}" destId="{ED485C61-A5B0-45A2-9C0D-49290D8550D5}" srcOrd="3" destOrd="0" presId="urn:microsoft.com/office/officeart/2005/8/layout/hList1"/>
    <dgm:cxn modelId="{17414460-6459-422F-A5CA-05BE467B1697}" type="presParOf" srcId="{68166EC5-7E5B-4730-8E9C-68C8DCEB352D}" destId="{F4C35204-5AA2-422E-83CC-95227166B5A6}" srcOrd="4" destOrd="0" presId="urn:microsoft.com/office/officeart/2005/8/layout/hList1"/>
    <dgm:cxn modelId="{C9319A97-E70E-4392-9F30-E722973965CF}" type="presParOf" srcId="{F4C35204-5AA2-422E-83CC-95227166B5A6}" destId="{9CFD9F25-0AB9-42F3-AE0D-BBA47FE6D5A8}" srcOrd="0" destOrd="4" presId="urn:microsoft.com/office/officeart/2005/8/layout/hList1"/>
    <dgm:cxn modelId="{974E9C07-7F9B-4CC1-8025-E8D3A1237F09}" type="presOf" srcId="{4E2C3909-C3FC-4566-AB0A-E5A95F1B1426}" destId="{9CFD9F25-0AB9-42F3-AE0D-BBA47FE6D5A8}" srcOrd="0" destOrd="0" presId="urn:microsoft.com/office/officeart/2005/8/layout/hList1"/>
    <dgm:cxn modelId="{70C549FC-BD6F-4BCC-AF69-C9E57945AF9D}" type="presParOf" srcId="{F4C35204-5AA2-422E-83CC-95227166B5A6}" destId="{E9F7414D-8FBF-4CE0-8CB6-E9E87A0957AA}" srcOrd="1" destOrd="4" presId="urn:microsoft.com/office/officeart/2005/8/layout/hList1"/>
    <dgm:cxn modelId="{3C96E13D-BE25-498B-BD9F-059AB4C3E134}" type="presOf" srcId="{657E6A7D-3A40-4D41-AFB0-2C6D88862F8D}" destId="{E9F7414D-8FBF-4CE0-8CB6-E9E87A0957AA}" srcOrd="0" destOrd="0" presId="urn:microsoft.com/office/officeart/2005/8/layout/hList1"/>
    <dgm:cxn modelId="{39F4F1FB-0A6C-4BC0-8F49-97D5FCF6819E}" type="presParOf" srcId="{68166EC5-7E5B-4730-8E9C-68C8DCEB352D}" destId="{8393007D-5F2A-4566-ABB0-673F87064DB9}" srcOrd="5" destOrd="0" presId="urn:microsoft.com/office/officeart/2005/8/layout/hList1"/>
    <dgm:cxn modelId="{57D58C63-7C3A-4481-A2CE-94F23ED81DAC}" type="presParOf" srcId="{68166EC5-7E5B-4730-8E9C-68C8DCEB352D}" destId="{1DFEF4B0-6EDD-41B1-BDBF-45BAF04E8706}" srcOrd="6" destOrd="0" presId="urn:microsoft.com/office/officeart/2005/8/layout/hList1"/>
    <dgm:cxn modelId="{59332622-42B9-4210-BA8A-59D826A273C6}" type="presParOf" srcId="{1DFEF4B0-6EDD-41B1-BDBF-45BAF04E8706}" destId="{B72ADE9D-F092-468C-A55C-B87A505EF18D}" srcOrd="0" destOrd="6" presId="urn:microsoft.com/office/officeart/2005/8/layout/hList1"/>
    <dgm:cxn modelId="{F55A389E-90AB-4DFE-95D4-1163496CE308}" type="presOf" srcId="{6A630900-EAE8-421F-9793-CE89DD0D149D}" destId="{B72ADE9D-F092-468C-A55C-B87A505EF18D}" srcOrd="0" destOrd="0" presId="urn:microsoft.com/office/officeart/2005/8/layout/hList1"/>
    <dgm:cxn modelId="{B784BDB5-9C96-48D7-8992-0274BBEFB3FD}" type="presParOf" srcId="{1DFEF4B0-6EDD-41B1-BDBF-45BAF04E8706}" destId="{3F03CBF0-D67E-48B5-BE5A-6745C3803778}" srcOrd="1" destOrd="6" presId="urn:microsoft.com/office/officeart/2005/8/layout/hList1"/>
    <dgm:cxn modelId="{4A12908B-53E5-4DE7-A89F-D2C0B449794D}" type="presOf" srcId="{EE7ACDA8-0F21-40C0-A050-E63DC22142C9}" destId="{3F03CBF0-D67E-48B5-BE5A-6745C3803778}" srcOrd="0" destOrd="0" presId="urn:microsoft.com/office/officeart/2005/8/layout/hList1"/>
    <dgm:cxn modelId="{8F0E1C14-E18E-4DC4-B397-EA9CD2486D08}" type="presParOf" srcId="{68166EC5-7E5B-4730-8E9C-68C8DCEB352D}" destId="{F9C96421-B83A-44B1-A4C7-C205B9FFE331}" srcOrd="7" destOrd="0" presId="urn:microsoft.com/office/officeart/2005/8/layout/hList1"/>
    <dgm:cxn modelId="{8E64A625-CD31-4F6B-BB56-B396BA877D0F}" type="presParOf" srcId="{68166EC5-7E5B-4730-8E9C-68C8DCEB352D}" destId="{8010FF1B-19A1-4D71-8E0E-846A5B1422E5}" srcOrd="8" destOrd="0" presId="urn:microsoft.com/office/officeart/2005/8/layout/hList1"/>
    <dgm:cxn modelId="{9323BC26-B5E5-46C6-8DAC-6F8F4EACB69F}" type="presParOf" srcId="{8010FF1B-19A1-4D71-8E0E-846A5B1422E5}" destId="{60531352-3552-4663-9766-5DA9C73B2B25}" srcOrd="0" destOrd="8" presId="urn:microsoft.com/office/officeart/2005/8/layout/hList1"/>
    <dgm:cxn modelId="{BB913FDA-8A43-40DE-BE8E-78F8A1997963}" type="presOf" srcId="{66BBEEC1-8335-492A-80BA-8A776513D1BE}" destId="{60531352-3552-4663-9766-5DA9C73B2B25}" srcOrd="0" destOrd="0" presId="urn:microsoft.com/office/officeart/2005/8/layout/hList1"/>
    <dgm:cxn modelId="{A86765B6-8B56-4DFF-BDC4-485189E7EE74}" type="presParOf" srcId="{8010FF1B-19A1-4D71-8E0E-846A5B1422E5}" destId="{A61B08E3-EC5D-46C7-995E-CBD011A95392}" srcOrd="1" destOrd="8" presId="urn:microsoft.com/office/officeart/2005/8/layout/hList1"/>
    <dgm:cxn modelId="{50E8E6FE-144F-4D14-9642-6ABE6174208A}" type="presOf" srcId="{94D68527-8971-4503-9A9B-E630D70483B5}" destId="{A61B08E3-EC5D-46C7-995E-CBD011A95392}" srcOrd="0" destOrd="0" presId="urn:microsoft.com/office/officeart/2005/8/layout/hList1"/>
    <dgm:cxn modelId="{E5DF8684-E555-4ED5-87A7-4D67DC2C7639}" type="presParOf" srcId="{68166EC5-7E5B-4730-8E9C-68C8DCEB352D}" destId="{56B5103E-BC92-488E-8CB5-0BF69E6ABA90}" srcOrd="9" destOrd="0" presId="urn:microsoft.com/office/officeart/2005/8/layout/hList1"/>
    <dgm:cxn modelId="{84151BED-679B-42A0-A15F-BF898911D995}" type="presParOf" srcId="{68166EC5-7E5B-4730-8E9C-68C8DCEB352D}" destId="{DC9FE479-6E32-4D7E-911D-71FE966B11AB}" srcOrd="10" destOrd="0" presId="urn:microsoft.com/office/officeart/2005/8/layout/hList1"/>
    <dgm:cxn modelId="{4594D575-F728-43EB-8101-ACD10EA779EE}" type="presParOf" srcId="{DC9FE479-6E32-4D7E-911D-71FE966B11AB}" destId="{750CAD34-5BC5-49D4-9D03-20F6C80D68CE}" srcOrd="0" destOrd="10" presId="urn:microsoft.com/office/officeart/2005/8/layout/hList1"/>
    <dgm:cxn modelId="{FB42F2B3-4201-42E6-AADB-6A997CA86831}" type="presOf" srcId="{85B4483F-11A5-4BE2-A76A-80E462BB1A77}" destId="{750CAD34-5BC5-49D4-9D03-20F6C80D68CE}" srcOrd="0" destOrd="0" presId="urn:microsoft.com/office/officeart/2005/8/layout/hList1"/>
    <dgm:cxn modelId="{B3708D58-03E6-48D5-904C-CF8351344954}" type="presParOf" srcId="{DC9FE479-6E32-4D7E-911D-71FE966B11AB}" destId="{B86A566D-F024-47D4-B782-35F85361F4A1}" srcOrd="1" destOrd="10" presId="urn:microsoft.com/office/officeart/2005/8/layout/hList1"/>
    <dgm:cxn modelId="{C7C0E277-54F0-43C9-AB0F-336A4AFE7558}" type="presOf" srcId="{89536329-59D1-4CC2-BCD7-53A4792C60CE}" destId="{B86A566D-F024-47D4-B782-35F85361F4A1}" srcOrd="0" destOrd="0" presId="urn:microsoft.com/office/officeart/2005/8/layout/hList1"/>
    <dgm:cxn modelId="{462FBD7A-1C6D-443A-BC7E-2B7A600AF66E}" type="presParOf" srcId="{68166EC5-7E5B-4730-8E9C-68C8DCEB352D}" destId="{4723C598-BFB4-46D3-8B03-B24714B9BC0B}" srcOrd="11" destOrd="0" presId="urn:microsoft.com/office/officeart/2005/8/layout/hList1"/>
    <dgm:cxn modelId="{284A4F77-5C38-4123-881C-A0AE9A3D2609}" type="presParOf" srcId="{68166EC5-7E5B-4730-8E9C-68C8DCEB352D}" destId="{4EA1FA48-7AB8-4F77-BB77-3DC70C05F3BB}" srcOrd="12" destOrd="0" presId="urn:microsoft.com/office/officeart/2005/8/layout/hList1"/>
    <dgm:cxn modelId="{E030378A-6D99-4371-BAA2-D466A7D16203}" type="presParOf" srcId="{4EA1FA48-7AB8-4F77-BB77-3DC70C05F3BB}" destId="{8BAB8882-EA31-4126-A522-916CB814EFF0}" srcOrd="0" destOrd="12" presId="urn:microsoft.com/office/officeart/2005/8/layout/hList1"/>
    <dgm:cxn modelId="{15F9F81B-585F-46D8-964F-966C1829CC3C}" type="presOf" srcId="{CF0BCC75-1272-4698-94C1-4B9FA3DD82C1}" destId="{8BAB8882-EA31-4126-A522-916CB814EFF0}" srcOrd="0" destOrd="0" presId="urn:microsoft.com/office/officeart/2005/8/layout/hList1"/>
    <dgm:cxn modelId="{E46337C9-B49D-4157-A978-61BB89B5A745}" type="presParOf" srcId="{4EA1FA48-7AB8-4F77-BB77-3DC70C05F3BB}" destId="{7C4DB2C5-17AF-4375-945E-525DC77D0EBE}" srcOrd="1" destOrd="12" presId="urn:microsoft.com/office/officeart/2005/8/layout/hList1"/>
    <dgm:cxn modelId="{39B98F16-B10B-4DD9-9C26-0ED16F4CBCD9}" type="presOf" srcId="{BBBF553C-DAE8-42CB-BECE-08BD33B3B990}" destId="{7C4DB2C5-17AF-4375-945E-525DC77D0EBE}" srcOrd="0" destOrd="0" presId="urn:microsoft.com/office/officeart/2005/8/layout/hList1"/>
  </dgm:cxnLst>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B1D179-D23D-41D4-AEEF-E4B9FEB06903}" type="doc">
      <dgm:prSet loTypeId="process" loCatId="process" qsTypeId="urn:microsoft.com/office/officeart/2005/8/quickstyle/simple1#1" qsCatId="simple" csTypeId="urn:microsoft.com/office/officeart/2005/8/colors/accent1_1#1" csCatId="accent1" phldr="0"/>
      <dgm:spPr/>
    </dgm:pt>
    <dgm:pt modelId="{3F25DA44-7F3E-4C17-A40B-7F663FDBEA65}">
      <dgm:prSet phldrT="[文本]" phldr="0" custT="1"/>
      <dgm:spPr/>
      <dgm:t>
        <a:bodyPr vert="horz" wrap="square"/>
        <a:p>
          <a:pPr>
            <a:lnSpc>
              <a:spcPct val="100000"/>
            </a:lnSpc>
            <a:spcBef>
              <a:spcPct val="0"/>
            </a:spcBef>
            <a:spcAft>
              <a:spcPct val="35000"/>
            </a:spcAft>
          </a:pPr>
          <a:r>
            <a:rPr lang="zh-CN" altLang="en-US" sz="2000" b="1" u="sng"/>
            <a:t>内控领导小组</a:t>
          </a:r>
          <a:r>
            <a:rPr lang="en-US" altLang="zh-CN" sz="2000" b="1" u="sng"/>
            <a:t>/</a:t>
          </a:r>
          <a:r>
            <a:rPr lang="zh-CN" altLang="en-US" sz="2000" b="1" u="sng"/>
            <a:t>工作小组</a:t>
          </a:r>
          <a:r>
            <a:rPr lang="zh-CN" altLang="en-US" sz="2000" u="sng"/>
            <a:t/>
          </a:r>
          <a:endParaRPr lang="zh-CN" altLang="en-US" sz="2000" u="sng"/>
        </a:p>
        <a:p>
          <a:pPr>
            <a:lnSpc>
              <a:spcPct val="100000"/>
            </a:lnSpc>
            <a:spcBef>
              <a:spcPct val="0"/>
            </a:spcBef>
            <a:spcAft>
              <a:spcPct val="35000"/>
            </a:spcAft>
          </a:pPr>
          <a:r>
            <a:rPr lang="zh-CN" altLang="en-US" sz="2000"/>
            <a:t>召开专题会议部署</a:t>
          </a:r>
          <a:r>
            <a:rPr sz="2000"/>
            <a:t/>
          </a:r>
          <a:endParaRPr sz="2000"/>
        </a:p>
      </dgm:t>
    </dgm:pt>
    <dgm:pt modelId="{EE9066D1-3403-4469-8E8C-0D40A82430F2}" cxnId="{6A86811C-9886-49A0-9C38-3C584FA6DDC6}" type="parTrans">
      <dgm:prSet/>
      <dgm:spPr/>
      <dgm:t>
        <a:bodyPr/>
        <a:lstStyle/>
        <a:p>
          <a:endParaRPr lang="zh-CN" altLang="en-US"/>
        </a:p>
      </dgm:t>
    </dgm:pt>
    <dgm:pt modelId="{8EC5AF5E-9C9F-410A-A755-A3EA5186F948}" cxnId="{6A86811C-9886-49A0-9C38-3C584FA6DDC6}" type="sibTrans">
      <dgm:prSet phldr="0" custT="1"/>
      <dgm:spPr/>
      <dgm:t>
        <a:bodyPr vert="horz" wrap="square"/>
        <a:p>
          <a:pPr>
            <a:lnSpc>
              <a:spcPct val="100000"/>
            </a:lnSpc>
            <a:spcBef>
              <a:spcPct val="0"/>
            </a:spcBef>
            <a:spcAft>
              <a:spcPct val="35000"/>
            </a:spcAft>
          </a:pPr>
          <a:r>
            <a:rPr lang="zh-CN" altLang="en-US" sz="2000"/>
            <a:t/>
          </a:r>
          <a:endParaRPr lang="zh-CN" altLang="en-US" sz="2000"/>
        </a:p>
      </dgm:t>
    </dgm:pt>
    <dgm:pt modelId="{2E2F4D3A-969C-4DB2-9FA9-5C4A40369351}">
      <dgm:prSet phldrT="[文本]" phldr="0" custT="1"/>
      <dgm:spPr/>
      <dgm:t>
        <a:bodyPr vert="horz" wrap="square"/>
        <a:p>
          <a:pPr>
            <a:lnSpc>
              <a:spcPct val="100000"/>
            </a:lnSpc>
            <a:spcBef>
              <a:spcPct val="0"/>
            </a:spcBef>
            <a:spcAft>
              <a:spcPct val="35000"/>
            </a:spcAft>
          </a:pPr>
          <a:r>
            <a:rPr lang="zh-CN" altLang="en-US" sz="2000" b="1" u="sng" dirty="0">
              <a:sym typeface="+mn-ea"/>
            </a:rPr>
            <a:t>内控工作小组</a:t>
          </a:r>
          <a:r>
            <a:rPr lang="zh-CN" altLang="en-US" sz="2000" u="sng" dirty="0">
              <a:sym typeface="+mn-ea"/>
            </a:rPr>
            <a:t/>
          </a:r>
          <a:endParaRPr lang="zh-CN" altLang="en-US" sz="2000" u="sng" dirty="0">
            <a:sym typeface="+mn-ea"/>
          </a:endParaRPr>
        </a:p>
        <a:p>
          <a:pPr>
            <a:lnSpc>
              <a:spcPct val="100000"/>
            </a:lnSpc>
            <a:spcBef>
              <a:spcPct val="0"/>
            </a:spcBef>
            <a:spcAft>
              <a:spcPct val="35000"/>
            </a:spcAft>
          </a:pPr>
          <a:r>
            <a:rPr lang="zh-CN" altLang="en-US" sz="2000" dirty="0"/>
            <a:t>明确各项指标负责部门及材料提交时间</a:t>
          </a:r>
          <a:r>
            <a:rPr sz="2000"/>
            <a:t/>
          </a:r>
          <a:endParaRPr sz="2000"/>
        </a:p>
      </dgm:t>
    </dgm:pt>
    <dgm:pt modelId="{1E934BFE-4D40-486C-8784-F698A10C4CF5}" cxnId="{2C5CD311-572F-4E88-8B19-2D67F9C6CB4B}" type="parTrans">
      <dgm:prSet/>
      <dgm:spPr/>
      <dgm:t>
        <a:bodyPr/>
        <a:lstStyle/>
        <a:p>
          <a:endParaRPr lang="zh-CN" altLang="en-US"/>
        </a:p>
      </dgm:t>
    </dgm:pt>
    <dgm:pt modelId="{EC1AFF77-9232-4EEB-95CB-85CEAB3B1FC0}" cxnId="{2C5CD311-572F-4E88-8B19-2D67F9C6CB4B}" type="sibTrans">
      <dgm:prSet/>
      <dgm:spPr/>
      <dgm:t>
        <a:bodyPr/>
        <a:lstStyle/>
        <a:p>
          <a:endParaRPr lang="zh-CN" altLang="en-US"/>
        </a:p>
      </dgm:t>
    </dgm:pt>
    <dgm:pt modelId="{BF708676-7EFC-4C81-9D3A-3E677EAC1C7B}" type="pres">
      <dgm:prSet presAssocID="{8EB1D179-D23D-41D4-AEEF-E4B9FEB06903}" presName="Name0" presStyleCnt="0">
        <dgm:presLayoutVars>
          <dgm:dir/>
          <dgm:resizeHandles val="exact"/>
        </dgm:presLayoutVars>
      </dgm:prSet>
      <dgm:spPr/>
    </dgm:pt>
    <dgm:pt modelId="{111DEAC9-5D4C-4A6A-A44E-082A26F60596}" type="pres">
      <dgm:prSet presAssocID="{3F25DA44-7F3E-4C17-A40B-7F663FDBEA65}" presName="node" presStyleLbl="node1" presStyleIdx="0" presStyleCnt="2">
        <dgm:presLayoutVars>
          <dgm:bulletEnabled val="1"/>
        </dgm:presLayoutVars>
      </dgm:prSet>
      <dgm:spPr/>
    </dgm:pt>
    <dgm:pt modelId="{8A5CF0CE-3323-464D-9C63-05C1BDB053F5}" type="pres">
      <dgm:prSet presAssocID="{8EC5AF5E-9C9F-410A-A755-A3EA5186F948}" presName="sibTrans" presStyleLbl="sibTrans2D1" presStyleIdx="0" presStyleCnt="1"/>
      <dgm:spPr/>
    </dgm:pt>
    <dgm:pt modelId="{5FA465F6-7607-499F-BFB2-52F4E071FB67}" type="pres">
      <dgm:prSet presAssocID="{8EC5AF5E-9C9F-410A-A755-A3EA5186F948}" presName="connectorText" presStyleCnt="0"/>
      <dgm:spPr/>
    </dgm:pt>
    <dgm:pt modelId="{552FB8E7-A5FB-4CC3-94C3-CE0BDF19F9F1}" type="pres">
      <dgm:prSet presAssocID="{2E2F4D3A-969C-4DB2-9FA9-5C4A40369351}" presName="node" presStyleLbl="node1" presStyleIdx="1" presStyleCnt="2">
        <dgm:presLayoutVars>
          <dgm:bulletEnabled val="1"/>
        </dgm:presLayoutVars>
      </dgm:prSet>
      <dgm:spPr/>
    </dgm:pt>
  </dgm:ptLst>
  <dgm:cxnLst>
    <dgm:cxn modelId="{6A86811C-9886-49A0-9C38-3C584FA6DDC6}" srcId="{8EB1D179-D23D-41D4-AEEF-E4B9FEB06903}" destId="{3F25DA44-7F3E-4C17-A40B-7F663FDBEA65}" srcOrd="0" destOrd="0" parTransId="{EE9066D1-3403-4469-8E8C-0D40A82430F2}" sibTransId="{8EC5AF5E-9C9F-410A-A755-A3EA5186F948}"/>
    <dgm:cxn modelId="{2C5CD311-572F-4E88-8B19-2D67F9C6CB4B}" srcId="{8EB1D179-D23D-41D4-AEEF-E4B9FEB06903}" destId="{2E2F4D3A-969C-4DB2-9FA9-5C4A40369351}" srcOrd="1" destOrd="0" parTransId="{1E934BFE-4D40-486C-8784-F698A10C4CF5}" sibTransId="{EC1AFF77-9232-4EEB-95CB-85CEAB3B1FC0}"/>
    <dgm:cxn modelId="{FFF5AD9A-C431-4277-9AAE-E27EAC063490}" type="presOf" srcId="{8EB1D179-D23D-41D4-AEEF-E4B9FEB06903}" destId="{BF708676-7EFC-4C81-9D3A-3E677EAC1C7B}" srcOrd="0" destOrd="0" presId="urn:microsoft.com/office/officeart/2005/8/layout/process1"/>
    <dgm:cxn modelId="{A29F14E9-EBF8-42B2-ADDC-B6ACD3EC6156}" type="presParOf" srcId="{BF708676-7EFC-4C81-9D3A-3E677EAC1C7B}" destId="{111DEAC9-5D4C-4A6A-A44E-082A26F60596}" srcOrd="0" destOrd="0" presId="urn:microsoft.com/office/officeart/2005/8/layout/process1"/>
    <dgm:cxn modelId="{0BBCC0A0-6365-4808-9D8E-4EC233C8A2C0}" type="presOf" srcId="{3F25DA44-7F3E-4C17-A40B-7F663FDBEA65}" destId="{111DEAC9-5D4C-4A6A-A44E-082A26F60596}" srcOrd="0" destOrd="0" presId="urn:microsoft.com/office/officeart/2005/8/layout/process1"/>
    <dgm:cxn modelId="{961E5B1B-535A-4E8C-9A67-C296672B519B}" type="presParOf" srcId="{BF708676-7EFC-4C81-9D3A-3E677EAC1C7B}" destId="{8A5CF0CE-3323-464D-9C63-05C1BDB053F5}" srcOrd="1" destOrd="0" presId="urn:microsoft.com/office/officeart/2005/8/layout/process1"/>
    <dgm:cxn modelId="{661A113B-A8C7-4BCC-A7F2-D9297301FEC4}" type="presOf" srcId="{8EC5AF5E-9C9F-410A-A755-A3EA5186F948}" destId="{8A5CF0CE-3323-464D-9C63-05C1BDB053F5}" srcOrd="0" destOrd="0" presId="urn:microsoft.com/office/officeart/2005/8/layout/process1"/>
    <dgm:cxn modelId="{70B63792-3824-47A9-A151-3C6F79902838}" type="presParOf" srcId="{8A5CF0CE-3323-464D-9C63-05C1BDB053F5}" destId="{5FA465F6-7607-499F-BFB2-52F4E071FB67}" srcOrd="0" destOrd="1" presId="urn:microsoft.com/office/officeart/2005/8/layout/process1"/>
    <dgm:cxn modelId="{F60B56F6-367F-4205-84B5-C59FC7D2687D}" type="presOf" srcId="{8EC5AF5E-9C9F-410A-A755-A3EA5186F948}" destId="{5FA465F6-7607-499F-BFB2-52F4E071FB67}" srcOrd="1" destOrd="0" presId="urn:microsoft.com/office/officeart/2005/8/layout/process1"/>
    <dgm:cxn modelId="{AF1A2953-AC12-482D-8573-17137A19D5A8}" type="presParOf" srcId="{BF708676-7EFC-4C81-9D3A-3E677EAC1C7B}" destId="{552FB8E7-A5FB-4CC3-94C3-CE0BDF19F9F1}" srcOrd="2" destOrd="0" presId="urn:microsoft.com/office/officeart/2005/8/layout/process1"/>
    <dgm:cxn modelId="{E3EB1C34-D0B1-45BA-A08A-A9D4F6F25681}" type="presOf" srcId="{2E2F4D3A-969C-4DB2-9FA9-5C4A40369351}" destId="{552FB8E7-A5FB-4CC3-94C3-CE0BDF19F9F1}"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B1D179-D23D-41D4-AEEF-E4B9FEB06903}" type="doc">
      <dgm:prSet loTypeId="process" loCatId="process" qsTypeId="urn:microsoft.com/office/officeart/2005/8/quickstyle/simple1#2" qsCatId="simple" csTypeId="urn:microsoft.com/office/officeart/2005/8/colors/accent1_1#2" csCatId="accent1" phldr="0"/>
      <dgm:spPr/>
    </dgm:pt>
    <dgm:pt modelId="{37B86CFA-59B5-46FA-8A6B-9FB187CE14DF}">
      <dgm:prSet phldrT="[文本]" phldr="0" custT="0"/>
      <dgm:spPr/>
      <dgm:t>
        <a:bodyPr vert="horz" wrap="square"/>
        <a:lstStyle/>
        <a:p>
          <a:pPr>
            <a:lnSpc>
              <a:spcPct val="100000"/>
            </a:lnSpc>
            <a:spcBef>
              <a:spcPct val="0"/>
            </a:spcBef>
            <a:spcAft>
              <a:spcPct val="35000"/>
            </a:spcAft>
          </a:pPr>
          <a:r>
            <a:rPr lang="zh-CN" b="1" u="sng">
              <a:sym typeface="+mn-ea"/>
            </a:rPr>
            <a:t>各部门</a:t>
          </a:r>
          <a:endParaRPr lang="zh-CN" altLang="en-US" u="sng">
            <a:sym typeface="+mn-ea"/>
          </a:endParaRPr>
        </a:p>
        <a:p>
          <a:pPr>
            <a:lnSpc>
              <a:spcPct val="100000"/>
            </a:lnSpc>
            <a:spcBef>
              <a:spcPct val="0"/>
            </a:spcBef>
            <a:spcAft>
              <a:spcPct val="35000"/>
            </a:spcAft>
          </a:pPr>
          <a:r>
            <a:rPr lang="zh-CN" altLang="en-US"/>
            <a:t>对标指标，收集材料</a:t>
          </a:r>
        </a:p>
      </dgm:t>
    </dgm:pt>
    <dgm:pt modelId="{9DABF4F3-A9E6-40B1-A863-AC9409CC14BB}" cxnId="{B1ED6485-BE14-4DF8-ABF6-5233DA282497}" type="parTrans">
      <dgm:prSet/>
      <dgm:spPr/>
    </dgm:pt>
    <dgm:pt modelId="{18EFF3C3-47F9-402B-A3F3-E9310EA281B4}" cxnId="{B1ED6485-BE14-4DF8-ABF6-5233DA282497}" type="sibTrans">
      <dgm:prSet/>
      <dgm:spPr/>
      <dgm:t>
        <a:bodyPr/>
        <a:lstStyle/>
        <a:p>
          <a:endParaRPr lang="zh-CN" altLang="en-US"/>
        </a:p>
      </dgm:t>
    </dgm:pt>
    <dgm:pt modelId="{89854291-D2F7-4702-B3DA-3ED70DD15A7F}">
      <dgm:prSet phldr="0" custT="0"/>
      <dgm:spPr/>
      <dgm:t>
        <a:bodyPr vert="horz" wrap="square"/>
        <a:lstStyle/>
        <a:p>
          <a:pPr>
            <a:lnSpc>
              <a:spcPct val="100000"/>
            </a:lnSpc>
            <a:spcBef>
              <a:spcPct val="0"/>
            </a:spcBef>
            <a:spcAft>
              <a:spcPct val="35000"/>
            </a:spcAft>
          </a:pPr>
          <a:r>
            <a:rPr lang="zh-CN" b="1" u="sng"/>
            <a:t>内控牵头部门</a:t>
          </a:r>
          <a:endParaRPr lang="zh-CN" u="sng"/>
        </a:p>
        <a:p>
          <a:pPr>
            <a:lnSpc>
              <a:spcPct val="100000"/>
            </a:lnSpc>
            <a:spcBef>
              <a:spcPct val="0"/>
            </a:spcBef>
            <a:spcAft>
              <a:spcPct val="35000"/>
            </a:spcAft>
          </a:pPr>
          <a:r>
            <a:rPr lang="zh-CN"/>
            <a:t>归集信息与资料填写报告</a:t>
          </a:r>
        </a:p>
      </dgm:t>
    </dgm:pt>
    <dgm:pt modelId="{4C4D1BA5-BD10-4CB1-8C72-1B4A3C368FB6}" cxnId="{91D81D4C-28DC-4166-BBCD-4D85C3CC0B00}" type="parTrans">
      <dgm:prSet/>
      <dgm:spPr/>
    </dgm:pt>
    <dgm:pt modelId="{0CAED6EB-D2E1-416C-A302-D9E97C80E631}" cxnId="{91D81D4C-28DC-4166-BBCD-4D85C3CC0B00}" type="sibTrans">
      <dgm:prSet/>
      <dgm:spPr/>
      <dgm:t>
        <a:bodyPr/>
        <a:lstStyle/>
        <a:p>
          <a:endParaRPr lang="zh-CN" altLang="en-US"/>
        </a:p>
      </dgm:t>
    </dgm:pt>
    <dgm:pt modelId="{9694FE7B-54D2-4877-B109-4885E55BE34E}">
      <dgm:prSet phldr="0" custT="0"/>
      <dgm:spPr/>
      <dgm:t>
        <a:bodyPr vert="horz" wrap="square"/>
        <a:lstStyle/>
        <a:p>
          <a:pPr>
            <a:lnSpc>
              <a:spcPct val="100000"/>
            </a:lnSpc>
            <a:spcBef>
              <a:spcPct val="0"/>
            </a:spcBef>
            <a:spcAft>
              <a:spcPct val="35000"/>
            </a:spcAft>
          </a:pPr>
          <a:r>
            <a:rPr lang="zh-CN" b="1" u="sng"/>
            <a:t>内控工作小组</a:t>
          </a:r>
          <a:endParaRPr lang="zh-CN"/>
        </a:p>
        <a:p>
          <a:pPr>
            <a:lnSpc>
              <a:spcPct val="100000"/>
            </a:lnSpc>
            <a:spcBef>
              <a:spcPct val="0"/>
            </a:spcBef>
            <a:spcAft>
              <a:spcPct val="35000"/>
            </a:spcAft>
          </a:pPr>
          <a:r>
            <a:rPr lang="zh-CN"/>
            <a:t>审核报告</a:t>
          </a:r>
        </a:p>
      </dgm:t>
    </dgm:pt>
    <dgm:pt modelId="{D16F0AF6-D5CC-4050-99DE-A200358CFA12}" cxnId="{15BFF048-4FA1-49BA-A236-D3EABA800A82}" type="parTrans">
      <dgm:prSet/>
      <dgm:spPr/>
    </dgm:pt>
    <dgm:pt modelId="{ABE65815-C792-4E71-940E-7DE35A5001FD}" cxnId="{15BFF048-4FA1-49BA-A236-D3EABA800A82}" type="sibTrans">
      <dgm:prSet/>
      <dgm:spPr/>
      <dgm:t>
        <a:bodyPr/>
        <a:lstStyle/>
        <a:p>
          <a:endParaRPr lang="zh-CN" altLang="en-US"/>
        </a:p>
      </dgm:t>
    </dgm:pt>
    <dgm:pt modelId="{B0F66E2C-E55A-43CE-8051-161380589D2E}">
      <dgm:prSet phldr="0" custT="0"/>
      <dgm:spPr/>
      <dgm:t>
        <a:bodyPr vert="horz" wrap="square"/>
        <a:lstStyle/>
        <a:p>
          <a:pPr>
            <a:lnSpc>
              <a:spcPct val="100000"/>
            </a:lnSpc>
            <a:spcBef>
              <a:spcPct val="0"/>
            </a:spcBef>
            <a:spcAft>
              <a:spcPct val="35000"/>
            </a:spcAft>
          </a:pPr>
          <a:r>
            <a:rPr lang="zh-CN" b="1" u="sng"/>
            <a:t>内控工作小组</a:t>
          </a:r>
          <a:endParaRPr lang="zh-CN"/>
        </a:p>
        <a:p>
          <a:pPr>
            <a:lnSpc>
              <a:spcPct val="100000"/>
            </a:lnSpc>
            <a:spcBef>
              <a:spcPct val="0"/>
            </a:spcBef>
            <a:spcAft>
              <a:spcPct val="35000"/>
            </a:spcAft>
          </a:pPr>
          <a:r>
            <a:rPr lang="zh-CN"/>
            <a:t>提交主要领导签字、用印后上报</a:t>
          </a:r>
        </a:p>
      </dgm:t>
    </dgm:pt>
    <dgm:pt modelId="{540C240C-C614-4403-AC22-92BAEDD9086E}" cxnId="{B8621818-37E0-4956-8B59-4A2A565F6D4E}" type="parTrans">
      <dgm:prSet/>
      <dgm:spPr/>
    </dgm:pt>
    <dgm:pt modelId="{7F37CEB2-FF2D-44A9-9A8D-58BEF7F58582}" cxnId="{B8621818-37E0-4956-8B59-4A2A565F6D4E}" type="sibTrans">
      <dgm:prSet/>
      <dgm:spPr/>
    </dgm:pt>
    <dgm:pt modelId="{BF708676-7EFC-4C81-9D3A-3E677EAC1C7B}" type="pres">
      <dgm:prSet presAssocID="{8EB1D179-D23D-41D4-AEEF-E4B9FEB06903}" presName="Name0" presStyleCnt="0">
        <dgm:presLayoutVars>
          <dgm:dir/>
          <dgm:resizeHandles val="exact"/>
        </dgm:presLayoutVars>
      </dgm:prSet>
      <dgm:spPr/>
    </dgm:pt>
    <dgm:pt modelId="{A1E15D63-E1FF-4A28-A04F-A2B65927BC31}" type="pres">
      <dgm:prSet presAssocID="{37B86CFA-59B5-46FA-8A6B-9FB187CE14DF}" presName="node" presStyleLbl="node1" presStyleIdx="0" presStyleCnt="4">
        <dgm:presLayoutVars>
          <dgm:bulletEnabled val="1"/>
        </dgm:presLayoutVars>
      </dgm:prSet>
      <dgm:spPr/>
    </dgm:pt>
    <dgm:pt modelId="{EB613CA4-B2A7-4D65-BA55-40FA781E87E4}" type="pres">
      <dgm:prSet presAssocID="{18EFF3C3-47F9-402B-A3F3-E9310EA281B4}" presName="sibTrans" presStyleLbl="sibTrans2D1" presStyleIdx="0" presStyleCnt="3"/>
      <dgm:spPr/>
    </dgm:pt>
    <dgm:pt modelId="{1593850A-8D1B-479C-929F-7DD8ECF796DA}" type="pres">
      <dgm:prSet presAssocID="{18EFF3C3-47F9-402B-A3F3-E9310EA281B4}" presName="connectorText" presStyleLbl="sibTrans2D1" presStyleIdx="0" presStyleCnt="3"/>
      <dgm:spPr/>
    </dgm:pt>
    <dgm:pt modelId="{976450A4-9148-4EE2-9FF5-17556F771A36}" type="pres">
      <dgm:prSet presAssocID="{89854291-D2F7-4702-B3DA-3ED70DD15A7F}" presName="node" presStyleLbl="node1" presStyleIdx="1" presStyleCnt="4">
        <dgm:presLayoutVars>
          <dgm:bulletEnabled val="1"/>
        </dgm:presLayoutVars>
      </dgm:prSet>
      <dgm:spPr/>
    </dgm:pt>
    <dgm:pt modelId="{D607FDA2-81E4-4EB1-907A-ACD0067AFC33}" type="pres">
      <dgm:prSet presAssocID="{0CAED6EB-D2E1-416C-A302-D9E97C80E631}" presName="sibTrans" presStyleLbl="sibTrans2D1" presStyleIdx="1" presStyleCnt="3"/>
      <dgm:spPr/>
    </dgm:pt>
    <dgm:pt modelId="{7FE7E5D6-2641-4A62-B805-F5C4EC3C08E0}" type="pres">
      <dgm:prSet presAssocID="{0CAED6EB-D2E1-416C-A302-D9E97C80E631}" presName="connectorText" presStyleLbl="sibTrans2D1" presStyleIdx="1" presStyleCnt="3"/>
      <dgm:spPr/>
    </dgm:pt>
    <dgm:pt modelId="{26D7B049-1246-4661-9906-FF1946509769}" type="pres">
      <dgm:prSet presAssocID="{9694FE7B-54D2-4877-B109-4885E55BE34E}" presName="node" presStyleLbl="node1" presStyleIdx="2" presStyleCnt="4">
        <dgm:presLayoutVars>
          <dgm:bulletEnabled val="1"/>
        </dgm:presLayoutVars>
      </dgm:prSet>
      <dgm:spPr/>
    </dgm:pt>
    <dgm:pt modelId="{768E5AEE-C5C6-4936-8117-AC6851A4B250}" type="pres">
      <dgm:prSet presAssocID="{ABE65815-C792-4E71-940E-7DE35A5001FD}" presName="sibTrans" presStyleLbl="sibTrans2D1" presStyleIdx="2" presStyleCnt="3"/>
      <dgm:spPr/>
    </dgm:pt>
    <dgm:pt modelId="{DF9D78D0-23CB-454C-A0FE-2AFB5EB0651A}" type="pres">
      <dgm:prSet presAssocID="{ABE65815-C792-4E71-940E-7DE35A5001FD}" presName="connectorText" presStyleLbl="sibTrans2D1" presStyleIdx="2" presStyleCnt="3"/>
      <dgm:spPr/>
    </dgm:pt>
    <dgm:pt modelId="{3C2F9FC5-7C46-47B0-A66F-CD27D3D45F00}" type="pres">
      <dgm:prSet presAssocID="{B0F66E2C-E55A-43CE-8051-161380589D2E}" presName="node" presStyleLbl="node1" presStyleIdx="3" presStyleCnt="4">
        <dgm:presLayoutVars>
          <dgm:bulletEnabled val="1"/>
        </dgm:presLayoutVars>
      </dgm:prSet>
      <dgm:spPr/>
    </dgm:pt>
  </dgm:ptLst>
  <dgm:cxnLst>
    <dgm:cxn modelId="{B8621818-37E0-4956-8B59-4A2A565F6D4E}" srcId="{8EB1D179-D23D-41D4-AEEF-E4B9FEB06903}" destId="{B0F66E2C-E55A-43CE-8051-161380589D2E}" srcOrd="3" destOrd="0" parTransId="{540C240C-C614-4403-AC22-92BAEDD9086E}" sibTransId="{7F37CEB2-FF2D-44A9-9A8D-58BEF7F58582}"/>
    <dgm:cxn modelId="{B8B0B93E-1729-4408-9C96-C0E818CDB3D9}" type="presOf" srcId="{ABE65815-C792-4E71-940E-7DE35A5001FD}" destId="{768E5AEE-C5C6-4936-8117-AC6851A4B250}" srcOrd="0" destOrd="0" presId="urn:microsoft.com/office/officeart/2005/8/layout/process1"/>
    <dgm:cxn modelId="{B3B1ED40-1F77-4D58-96E4-C9B2DA902B84}" type="presOf" srcId="{0CAED6EB-D2E1-416C-A302-D9E97C80E631}" destId="{7FE7E5D6-2641-4A62-B805-F5C4EC3C08E0}" srcOrd="1" destOrd="0" presId="urn:microsoft.com/office/officeart/2005/8/layout/process1"/>
    <dgm:cxn modelId="{D96EE95D-EBBC-476F-B8BF-E14F4C93E84D}" type="presOf" srcId="{B0F66E2C-E55A-43CE-8051-161380589D2E}" destId="{3C2F9FC5-7C46-47B0-A66F-CD27D3D45F00}" srcOrd="0" destOrd="0" presId="urn:microsoft.com/office/officeart/2005/8/layout/process1"/>
    <dgm:cxn modelId="{15BFF048-4FA1-49BA-A236-D3EABA800A82}" srcId="{8EB1D179-D23D-41D4-AEEF-E4B9FEB06903}" destId="{9694FE7B-54D2-4877-B109-4885E55BE34E}" srcOrd="2" destOrd="0" parTransId="{D16F0AF6-D5CC-4050-99DE-A200358CFA12}" sibTransId="{ABE65815-C792-4E71-940E-7DE35A5001FD}"/>
    <dgm:cxn modelId="{11675F4A-2D6E-4848-AA43-C5BAC97917B2}" type="presOf" srcId="{18EFF3C3-47F9-402B-A3F3-E9310EA281B4}" destId="{EB613CA4-B2A7-4D65-BA55-40FA781E87E4}" srcOrd="0" destOrd="0" presId="urn:microsoft.com/office/officeart/2005/8/layout/process1"/>
    <dgm:cxn modelId="{91D81D4C-28DC-4166-BBCD-4D85C3CC0B00}" srcId="{8EB1D179-D23D-41D4-AEEF-E4B9FEB06903}" destId="{89854291-D2F7-4702-B3DA-3ED70DD15A7F}" srcOrd="1" destOrd="0" parTransId="{4C4D1BA5-BD10-4CB1-8C72-1B4A3C368FB6}" sibTransId="{0CAED6EB-D2E1-416C-A302-D9E97C80E631}"/>
    <dgm:cxn modelId="{D051AB79-3972-49BE-AD79-765B1CD1CA21}" type="presOf" srcId="{ABE65815-C792-4E71-940E-7DE35A5001FD}" destId="{DF9D78D0-23CB-454C-A0FE-2AFB5EB0651A}" srcOrd="1" destOrd="0" presId="urn:microsoft.com/office/officeart/2005/8/layout/process1"/>
    <dgm:cxn modelId="{B1ED6485-BE14-4DF8-ABF6-5233DA282497}" srcId="{8EB1D179-D23D-41D4-AEEF-E4B9FEB06903}" destId="{37B86CFA-59B5-46FA-8A6B-9FB187CE14DF}" srcOrd="0" destOrd="0" parTransId="{9DABF4F3-A9E6-40B1-A863-AC9409CC14BB}" sibTransId="{18EFF3C3-47F9-402B-A3F3-E9310EA281B4}"/>
    <dgm:cxn modelId="{013C77A8-68D5-4CB1-92C5-726802D0FC27}" type="presOf" srcId="{37B86CFA-59B5-46FA-8A6B-9FB187CE14DF}" destId="{A1E15D63-E1FF-4A28-A04F-A2B65927BC31}" srcOrd="0" destOrd="0" presId="urn:microsoft.com/office/officeart/2005/8/layout/process1"/>
    <dgm:cxn modelId="{83187EAF-AE8A-47A3-BA75-0200AEDD5F32}" type="presOf" srcId="{18EFF3C3-47F9-402B-A3F3-E9310EA281B4}" destId="{1593850A-8D1B-479C-929F-7DD8ECF796DA}" srcOrd="1" destOrd="0" presId="urn:microsoft.com/office/officeart/2005/8/layout/process1"/>
    <dgm:cxn modelId="{ED85A3B3-2DDE-48C8-A4F9-13948A36C88C}" type="presOf" srcId="{9694FE7B-54D2-4877-B109-4885E55BE34E}" destId="{26D7B049-1246-4661-9906-FF1946509769}" srcOrd="0" destOrd="0" presId="urn:microsoft.com/office/officeart/2005/8/layout/process1"/>
    <dgm:cxn modelId="{82E4BBC3-CD68-4BEF-9A9D-220DC2D15573}" type="presOf" srcId="{8EB1D179-D23D-41D4-AEEF-E4B9FEB06903}" destId="{BF708676-7EFC-4C81-9D3A-3E677EAC1C7B}" srcOrd="0" destOrd="0" presId="urn:microsoft.com/office/officeart/2005/8/layout/process1"/>
    <dgm:cxn modelId="{40EE4CCD-4594-4F6E-A3E4-FF63A5CC8141}" type="presOf" srcId="{89854291-D2F7-4702-B3DA-3ED70DD15A7F}" destId="{976450A4-9148-4EE2-9FF5-17556F771A36}" srcOrd="0" destOrd="0" presId="urn:microsoft.com/office/officeart/2005/8/layout/process1"/>
    <dgm:cxn modelId="{C0702BF6-9692-4A93-9537-1AC270F40E80}" type="presOf" srcId="{0CAED6EB-D2E1-416C-A302-D9E97C80E631}" destId="{D607FDA2-81E4-4EB1-907A-ACD0067AFC33}" srcOrd="0" destOrd="0" presId="urn:microsoft.com/office/officeart/2005/8/layout/process1"/>
    <dgm:cxn modelId="{6E25369B-B8F5-4BBA-BCE4-521307675E59}" type="presParOf" srcId="{BF708676-7EFC-4C81-9D3A-3E677EAC1C7B}" destId="{A1E15D63-E1FF-4A28-A04F-A2B65927BC31}" srcOrd="0" destOrd="0" presId="urn:microsoft.com/office/officeart/2005/8/layout/process1"/>
    <dgm:cxn modelId="{1F0EAE02-720B-49F8-8B51-9498E5AD703A}" type="presParOf" srcId="{BF708676-7EFC-4C81-9D3A-3E677EAC1C7B}" destId="{EB613CA4-B2A7-4D65-BA55-40FA781E87E4}" srcOrd="1" destOrd="0" presId="urn:microsoft.com/office/officeart/2005/8/layout/process1"/>
    <dgm:cxn modelId="{51AA3BBC-6C97-44CF-AAF4-9A4E128022E5}" type="presParOf" srcId="{EB613CA4-B2A7-4D65-BA55-40FA781E87E4}" destId="{1593850A-8D1B-479C-929F-7DD8ECF796DA}" srcOrd="0" destOrd="0" presId="urn:microsoft.com/office/officeart/2005/8/layout/process1"/>
    <dgm:cxn modelId="{BE37BD47-2DA3-4EAB-9798-0ECCEA0E3AA4}" type="presParOf" srcId="{BF708676-7EFC-4C81-9D3A-3E677EAC1C7B}" destId="{976450A4-9148-4EE2-9FF5-17556F771A36}" srcOrd="2" destOrd="0" presId="urn:microsoft.com/office/officeart/2005/8/layout/process1"/>
    <dgm:cxn modelId="{F6E7530F-BB41-4ED0-825E-59E46710782D}" type="presParOf" srcId="{BF708676-7EFC-4C81-9D3A-3E677EAC1C7B}" destId="{D607FDA2-81E4-4EB1-907A-ACD0067AFC33}" srcOrd="3" destOrd="0" presId="urn:microsoft.com/office/officeart/2005/8/layout/process1"/>
    <dgm:cxn modelId="{665CDA02-8D9F-46C9-843D-8C50171B3AAA}" type="presParOf" srcId="{D607FDA2-81E4-4EB1-907A-ACD0067AFC33}" destId="{7FE7E5D6-2641-4A62-B805-F5C4EC3C08E0}" srcOrd="0" destOrd="0" presId="urn:microsoft.com/office/officeart/2005/8/layout/process1"/>
    <dgm:cxn modelId="{677304C0-45E7-4A9C-93C6-F517774BA3B2}" type="presParOf" srcId="{BF708676-7EFC-4C81-9D3A-3E677EAC1C7B}" destId="{26D7B049-1246-4661-9906-FF1946509769}" srcOrd="4" destOrd="0" presId="urn:microsoft.com/office/officeart/2005/8/layout/process1"/>
    <dgm:cxn modelId="{A6D50C63-02F8-453D-B340-FC1DCB69989E}" type="presParOf" srcId="{BF708676-7EFC-4C81-9D3A-3E677EAC1C7B}" destId="{768E5AEE-C5C6-4936-8117-AC6851A4B250}" srcOrd="5" destOrd="0" presId="urn:microsoft.com/office/officeart/2005/8/layout/process1"/>
    <dgm:cxn modelId="{CD1ED77A-C37F-45EC-8D50-6AA559D2111C}" type="presParOf" srcId="{768E5AEE-C5C6-4936-8117-AC6851A4B250}" destId="{DF9D78D0-23CB-454C-A0FE-2AFB5EB0651A}" srcOrd="0" destOrd="0" presId="urn:microsoft.com/office/officeart/2005/8/layout/process1"/>
    <dgm:cxn modelId="{1B46D380-181D-46A5-A49B-A781F5609064}" type="presParOf" srcId="{BF708676-7EFC-4C81-9D3A-3E677EAC1C7B}" destId="{3C2F9FC5-7C46-47B0-A66F-CD27D3D45F00}"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B1D179-D23D-41D4-AEEF-E4B9FEB06903}" type="doc">
      <dgm:prSet loTypeId="process" loCatId="process" qsTypeId="urn:microsoft.com/office/officeart/2005/8/quickstyle/simple1#3" qsCatId="simple" csTypeId="urn:microsoft.com/office/officeart/2005/8/colors/accent1_1#3" csCatId="accent1" phldr="0"/>
      <dgm:spPr/>
    </dgm:pt>
    <dgm:pt modelId="{785E876D-F9AE-4FD1-BD95-DC0CB5EF5E95}">
      <dgm:prSet phldr="0" custT="1"/>
      <dgm:spPr/>
      <dgm:t>
        <a:bodyPr vert="horz" wrap="square"/>
        <a:p>
          <a:pPr>
            <a:lnSpc>
              <a:spcPct val="100000"/>
            </a:lnSpc>
            <a:spcBef>
              <a:spcPct val="0"/>
            </a:spcBef>
            <a:spcAft>
              <a:spcPct val="35000"/>
            </a:spcAft>
          </a:pPr>
          <a:r>
            <a:rPr lang="zh-CN" sz="1800" b="1" u="sng"/>
            <a:t>内控工作小组</a:t>
          </a:r>
          <a:r>
            <a:rPr lang="zh-CN" sz="1800" u="sng"/>
            <a:t/>
          </a:r>
          <a:endParaRPr lang="zh-CN" sz="1800" u="sng"/>
        </a:p>
        <a:p>
          <a:pPr>
            <a:lnSpc>
              <a:spcPct val="100000"/>
            </a:lnSpc>
            <a:spcBef>
              <a:spcPct val="0"/>
            </a:spcBef>
            <a:spcAft>
              <a:spcPct val="35000"/>
            </a:spcAft>
          </a:pPr>
          <a:r>
            <a:rPr lang="zh-CN" sz="1800"/>
            <a:t>根据报告情况，制定整改计划</a:t>
          </a:r>
          <a:r>
            <a:rPr sz="1800"/>
            <a:t/>
          </a:r>
          <a:endParaRPr sz="1800"/>
        </a:p>
      </dgm:t>
    </dgm:pt>
    <dgm:pt modelId="{54D24557-B1ED-4E28-A876-C99757F7789C}" cxnId="{FB50D342-4616-469B-AB88-FE6107D67F4E}" type="parTrans">
      <dgm:prSet/>
      <dgm:spPr/>
    </dgm:pt>
    <dgm:pt modelId="{846CA14F-5D39-4625-8DC8-48AA91AF62B9}" cxnId="{FB50D342-4616-469B-AB88-FE6107D67F4E}" type="sibTrans">
      <dgm:prSet phldr="0" custT="1"/>
      <dgm:spPr/>
      <dgm:t>
        <a:bodyPr vert="horz" wrap="square"/>
        <a:p>
          <a:pPr>
            <a:lnSpc>
              <a:spcPct val="100000"/>
            </a:lnSpc>
            <a:spcBef>
              <a:spcPct val="0"/>
            </a:spcBef>
            <a:spcAft>
              <a:spcPct val="35000"/>
            </a:spcAft>
          </a:pPr>
          <a:r>
            <a:rPr lang="zh-CN" altLang="en-US" sz="1800"/>
            <a:t/>
          </a:r>
          <a:endParaRPr lang="zh-CN" altLang="en-US" sz="1800"/>
        </a:p>
      </dgm:t>
    </dgm:pt>
    <dgm:pt modelId="{B5700CB4-48AA-4B80-BA22-9C86FDDAD8C1}">
      <dgm:prSet phldr="0" custT="1"/>
      <dgm:spPr/>
      <dgm:t>
        <a:bodyPr vert="horz" wrap="square"/>
        <a:p>
          <a:pPr algn="ctr">
            <a:lnSpc>
              <a:spcPct val="100000"/>
            </a:lnSpc>
            <a:spcBef>
              <a:spcPct val="0"/>
            </a:spcBef>
            <a:spcAft>
              <a:spcPct val="35000"/>
            </a:spcAft>
          </a:pPr>
          <a:r>
            <a:rPr lang="zh-CN" sz="1800" b="1" u="sng"/>
            <a:t>内控领导小组</a:t>
          </a:r>
          <a:r>
            <a:rPr lang="zh-CN" sz="1800" u="sng"/>
            <a:t/>
          </a:r>
          <a:endParaRPr lang="zh-CN" sz="1800" u="sng"/>
        </a:p>
        <a:p>
          <a:pPr>
            <a:lnSpc>
              <a:spcPct val="100000"/>
            </a:lnSpc>
            <a:spcBef>
              <a:spcPct val="0"/>
            </a:spcBef>
            <a:spcAft>
              <a:spcPct val="35000"/>
            </a:spcAft>
          </a:pPr>
          <a:r>
            <a:rPr lang="zh-CN" sz="1800"/>
            <a:t>审议整改计划</a:t>
          </a:r>
          <a:r>
            <a:rPr sz="1800"/>
            <a:t/>
          </a:r>
          <a:endParaRPr sz="1800"/>
        </a:p>
      </dgm:t>
    </dgm:pt>
    <dgm:pt modelId="{A3DA4695-3960-4C09-ABA6-C626FAA0701A}" cxnId="{5262E00C-EDC7-4584-9DCF-AA64F3674B4D}" type="parTrans">
      <dgm:prSet/>
      <dgm:spPr/>
    </dgm:pt>
    <dgm:pt modelId="{37EDE47F-A584-44C8-863A-7B2CF01E4EFD}" cxnId="{5262E00C-EDC7-4584-9DCF-AA64F3674B4D}" type="sibTrans">
      <dgm:prSet phldr="0" custT="1"/>
      <dgm:spPr/>
      <dgm:t>
        <a:bodyPr vert="horz" wrap="square"/>
        <a:p>
          <a:pPr>
            <a:lnSpc>
              <a:spcPct val="100000"/>
            </a:lnSpc>
            <a:spcBef>
              <a:spcPct val="0"/>
            </a:spcBef>
            <a:spcAft>
              <a:spcPct val="35000"/>
            </a:spcAft>
          </a:pPr>
          <a:r>
            <a:rPr lang="zh-CN" altLang="en-US" sz="1800"/>
            <a:t/>
          </a:r>
          <a:endParaRPr lang="zh-CN" altLang="en-US" sz="1800"/>
        </a:p>
      </dgm:t>
    </dgm:pt>
    <dgm:pt modelId="{0561CBBF-D6E9-4810-AA22-F31537B5AA7E}">
      <dgm:prSet phldr="0" custT="1"/>
      <dgm:spPr/>
      <dgm:t>
        <a:bodyPr vert="horz" wrap="square"/>
        <a:p>
          <a:pPr>
            <a:lnSpc>
              <a:spcPct val="100000"/>
            </a:lnSpc>
            <a:spcBef>
              <a:spcPct val="0"/>
            </a:spcBef>
            <a:spcAft>
              <a:spcPct val="35000"/>
            </a:spcAft>
          </a:pPr>
          <a:r>
            <a:rPr lang="zh-CN" sz="1800" b="1" u="sng"/>
            <a:t>各部门</a:t>
          </a:r>
          <a:r>
            <a:rPr lang="zh-CN" sz="1800" u="sng"/>
            <a:t/>
          </a:r>
          <a:endParaRPr lang="zh-CN" sz="1800" u="sng"/>
        </a:p>
        <a:p>
          <a:pPr>
            <a:lnSpc>
              <a:spcPct val="100000"/>
            </a:lnSpc>
            <a:spcBef>
              <a:spcPct val="0"/>
            </a:spcBef>
            <a:spcAft>
              <a:spcPct val="35000"/>
            </a:spcAft>
          </a:pPr>
          <a:r>
            <a:rPr lang="zh-CN" sz="1800"/>
            <a:t>整改和完善</a:t>
          </a:r>
          <a:r>
            <a:rPr sz="1800"/>
            <a:t/>
          </a:r>
          <a:endParaRPr sz="1800"/>
        </a:p>
      </dgm:t>
    </dgm:pt>
    <dgm:pt modelId="{27E2A0DF-B5DE-44EB-B9A0-E705F64C2F5D}" cxnId="{43FBCCE1-F0DB-4560-8D22-F963D7B53759}" type="parTrans">
      <dgm:prSet/>
      <dgm:spPr/>
    </dgm:pt>
    <dgm:pt modelId="{90EC4303-8C0F-4906-BB8B-2E02136576A1}" cxnId="{43FBCCE1-F0DB-4560-8D22-F963D7B53759}" type="sibTrans">
      <dgm:prSet phldr="0" custT="1"/>
      <dgm:spPr/>
      <dgm:t>
        <a:bodyPr vert="horz" wrap="square"/>
        <a:p>
          <a:pPr>
            <a:lnSpc>
              <a:spcPct val="100000"/>
            </a:lnSpc>
            <a:spcBef>
              <a:spcPct val="0"/>
            </a:spcBef>
            <a:spcAft>
              <a:spcPct val="35000"/>
            </a:spcAft>
          </a:pPr>
          <a:r>
            <a:rPr lang="zh-CN" altLang="en-US" sz="1800"/>
            <a:t/>
          </a:r>
          <a:endParaRPr lang="zh-CN" altLang="en-US" sz="1800"/>
        </a:p>
      </dgm:t>
    </dgm:pt>
    <dgm:pt modelId="{40542CC1-78B4-476E-8A11-6CE65D8CF0B6}">
      <dgm:prSet phldr="0" custT="1"/>
      <dgm:spPr/>
      <dgm:t>
        <a:bodyPr vert="horz" wrap="square"/>
        <a:p>
          <a:pPr>
            <a:lnSpc>
              <a:spcPct val="100000"/>
            </a:lnSpc>
            <a:spcBef>
              <a:spcPct val="0"/>
            </a:spcBef>
            <a:spcAft>
              <a:spcPct val="35000"/>
            </a:spcAft>
          </a:pPr>
          <a:r>
            <a:rPr lang="zh-CN" sz="1800" b="1" u="sng"/>
            <a:t>内控工作小组</a:t>
          </a:r>
          <a:r>
            <a:rPr lang="zh-CN" sz="1800" b="1" u="sng"/>
            <a:t/>
          </a:r>
          <a:endParaRPr lang="zh-CN" sz="1800" b="1" u="sng"/>
        </a:p>
        <a:p>
          <a:pPr>
            <a:lnSpc>
              <a:spcPct val="100000"/>
            </a:lnSpc>
            <a:spcBef>
              <a:spcPct val="0"/>
            </a:spcBef>
            <a:spcAft>
              <a:spcPct val="35000"/>
            </a:spcAft>
          </a:pPr>
          <a:r>
            <a:rPr lang="zh-CN" sz="1800"/>
            <a:t>跟踪整改情况</a:t>
          </a:r>
          <a:r>
            <a:rPr sz="1800"/>
            <a:t/>
          </a:r>
          <a:endParaRPr sz="1800"/>
        </a:p>
      </dgm:t>
    </dgm:pt>
    <dgm:pt modelId="{0DA8A196-B623-461D-B84D-2261A131E785}" cxnId="{60D8C795-5DF4-48CB-9C25-2F51DACF661F}" type="parTrans">
      <dgm:prSet/>
      <dgm:spPr/>
    </dgm:pt>
    <dgm:pt modelId="{BD473BDD-E6AD-42EE-A662-1B4BAA83C074}" cxnId="{60D8C795-5DF4-48CB-9C25-2F51DACF661F}" type="sibTrans">
      <dgm:prSet/>
      <dgm:spPr/>
    </dgm:pt>
    <dgm:pt modelId="{BF708676-7EFC-4C81-9D3A-3E677EAC1C7B}" type="pres">
      <dgm:prSet presAssocID="{8EB1D179-D23D-41D4-AEEF-E4B9FEB06903}" presName="Name0" presStyleCnt="0">
        <dgm:presLayoutVars>
          <dgm:dir/>
          <dgm:resizeHandles val="exact"/>
        </dgm:presLayoutVars>
      </dgm:prSet>
      <dgm:spPr/>
    </dgm:pt>
    <dgm:pt modelId="{99507B1D-A8B9-4E66-B914-1EF810413BF0}" type="pres">
      <dgm:prSet presAssocID="{785E876D-F9AE-4FD1-BD95-DC0CB5EF5E95}" presName="node" presStyleLbl="node1" presStyleIdx="0" presStyleCnt="4">
        <dgm:presLayoutVars>
          <dgm:bulletEnabled val="1"/>
        </dgm:presLayoutVars>
      </dgm:prSet>
      <dgm:spPr/>
    </dgm:pt>
    <dgm:pt modelId="{53D00D1A-9843-40CF-8F23-D6F841F5732C}" type="pres">
      <dgm:prSet presAssocID="{846CA14F-5D39-4625-8DC8-48AA91AF62B9}" presName="sibTrans" presStyleLbl="sibTrans2D1" presStyleIdx="0" presStyleCnt="3"/>
      <dgm:spPr/>
    </dgm:pt>
    <dgm:pt modelId="{8CC09CA8-BDB5-4759-95D5-2652C7FD06D4}" type="pres">
      <dgm:prSet presAssocID="{846CA14F-5D39-4625-8DC8-48AA91AF62B9}" presName="connectorText" presStyleCnt="0"/>
      <dgm:spPr/>
    </dgm:pt>
    <dgm:pt modelId="{01E8812A-16C2-4856-9453-DB02A8FCB0D9}" type="pres">
      <dgm:prSet presAssocID="{B5700CB4-48AA-4B80-BA22-9C86FDDAD8C1}" presName="node" presStyleLbl="node1" presStyleIdx="1" presStyleCnt="4">
        <dgm:presLayoutVars>
          <dgm:bulletEnabled val="1"/>
        </dgm:presLayoutVars>
      </dgm:prSet>
      <dgm:spPr/>
    </dgm:pt>
    <dgm:pt modelId="{F12D846A-26DE-48D8-847E-22DAC3162E14}" type="pres">
      <dgm:prSet presAssocID="{37EDE47F-A584-44C8-863A-7B2CF01E4EFD}" presName="sibTrans" presStyleLbl="sibTrans2D1" presStyleIdx="1" presStyleCnt="3"/>
      <dgm:spPr/>
    </dgm:pt>
    <dgm:pt modelId="{3220972E-38D3-4BFA-9CE0-702D1C2571CA}" type="pres">
      <dgm:prSet presAssocID="{37EDE47F-A584-44C8-863A-7B2CF01E4EFD}" presName="connectorText" presStyleCnt="0"/>
      <dgm:spPr/>
    </dgm:pt>
    <dgm:pt modelId="{65DCA90C-80E6-456F-BD01-10A0E3FB3FF7}" type="pres">
      <dgm:prSet presAssocID="{0561CBBF-D6E9-4810-AA22-F31537B5AA7E}" presName="node" presStyleLbl="node1" presStyleIdx="2" presStyleCnt="4">
        <dgm:presLayoutVars>
          <dgm:bulletEnabled val="1"/>
        </dgm:presLayoutVars>
      </dgm:prSet>
      <dgm:spPr/>
    </dgm:pt>
    <dgm:pt modelId="{34375483-5D8F-41A9-AAE3-525699D8154B}" type="pres">
      <dgm:prSet presAssocID="{90EC4303-8C0F-4906-BB8B-2E02136576A1}" presName="sibTrans" presStyleLbl="sibTrans2D1" presStyleIdx="2" presStyleCnt="3"/>
      <dgm:spPr/>
    </dgm:pt>
    <dgm:pt modelId="{B6CFF480-1173-4C56-8905-A99C4CF3C90A}" type="pres">
      <dgm:prSet presAssocID="{90EC4303-8C0F-4906-BB8B-2E02136576A1}" presName="connectorText" presStyleCnt="0"/>
      <dgm:spPr/>
    </dgm:pt>
    <dgm:pt modelId="{14E4DD0A-8178-476E-A03A-B1F28C26CE71}" type="pres">
      <dgm:prSet presAssocID="{40542CC1-78B4-476E-8A11-6CE65D8CF0B6}" presName="node" presStyleLbl="node1" presStyleIdx="3" presStyleCnt="4">
        <dgm:presLayoutVars>
          <dgm:bulletEnabled val="1"/>
        </dgm:presLayoutVars>
      </dgm:prSet>
      <dgm:spPr/>
    </dgm:pt>
  </dgm:ptLst>
  <dgm:cxnLst>
    <dgm:cxn modelId="{FB50D342-4616-469B-AB88-FE6107D67F4E}" srcId="{8EB1D179-D23D-41D4-AEEF-E4B9FEB06903}" destId="{785E876D-F9AE-4FD1-BD95-DC0CB5EF5E95}" srcOrd="0" destOrd="0" parTransId="{54D24557-B1ED-4E28-A876-C99757F7789C}" sibTransId="{846CA14F-5D39-4625-8DC8-48AA91AF62B9}"/>
    <dgm:cxn modelId="{5262E00C-EDC7-4584-9DCF-AA64F3674B4D}" srcId="{8EB1D179-D23D-41D4-AEEF-E4B9FEB06903}" destId="{B5700CB4-48AA-4B80-BA22-9C86FDDAD8C1}" srcOrd="1" destOrd="0" parTransId="{A3DA4695-3960-4C09-ABA6-C626FAA0701A}" sibTransId="{37EDE47F-A584-44C8-863A-7B2CF01E4EFD}"/>
    <dgm:cxn modelId="{43FBCCE1-F0DB-4560-8D22-F963D7B53759}" srcId="{8EB1D179-D23D-41D4-AEEF-E4B9FEB06903}" destId="{0561CBBF-D6E9-4810-AA22-F31537B5AA7E}" srcOrd="2" destOrd="0" parTransId="{27E2A0DF-B5DE-44EB-B9A0-E705F64C2F5D}" sibTransId="{90EC4303-8C0F-4906-BB8B-2E02136576A1}"/>
    <dgm:cxn modelId="{60D8C795-5DF4-48CB-9C25-2F51DACF661F}" srcId="{8EB1D179-D23D-41D4-AEEF-E4B9FEB06903}" destId="{40542CC1-78B4-476E-8A11-6CE65D8CF0B6}" srcOrd="3" destOrd="0" parTransId="{0DA8A196-B623-461D-B84D-2261A131E785}" sibTransId="{BD473BDD-E6AD-42EE-A662-1B4BAA83C074}"/>
    <dgm:cxn modelId="{A674E6A7-6842-4A27-8716-9CE6982D22D7}" type="presOf" srcId="{8EB1D179-D23D-41D4-AEEF-E4B9FEB06903}" destId="{BF708676-7EFC-4C81-9D3A-3E677EAC1C7B}" srcOrd="0" destOrd="0" presId="urn:microsoft.com/office/officeart/2005/8/layout/process1"/>
    <dgm:cxn modelId="{C2E2E45B-A5E6-4801-85A4-AA25644C357C}" type="presParOf" srcId="{BF708676-7EFC-4C81-9D3A-3E677EAC1C7B}" destId="{99507B1D-A8B9-4E66-B914-1EF810413BF0}" srcOrd="0" destOrd="0" presId="urn:microsoft.com/office/officeart/2005/8/layout/process1"/>
    <dgm:cxn modelId="{0A5459B0-FE10-4804-B0A1-C127C5BF5720}" type="presOf" srcId="{785E876D-F9AE-4FD1-BD95-DC0CB5EF5E95}" destId="{99507B1D-A8B9-4E66-B914-1EF810413BF0}" srcOrd="0" destOrd="0" presId="urn:microsoft.com/office/officeart/2005/8/layout/process1"/>
    <dgm:cxn modelId="{32347A20-79C2-475F-91EB-E40E2EFAEDA4}" type="presParOf" srcId="{BF708676-7EFC-4C81-9D3A-3E677EAC1C7B}" destId="{53D00D1A-9843-40CF-8F23-D6F841F5732C}" srcOrd="1" destOrd="0" presId="urn:microsoft.com/office/officeart/2005/8/layout/process1"/>
    <dgm:cxn modelId="{3877F0DB-3700-4C3E-B7A7-BFA3A8162DD8}" type="presOf" srcId="{846CA14F-5D39-4625-8DC8-48AA91AF62B9}" destId="{53D00D1A-9843-40CF-8F23-D6F841F5732C}" srcOrd="0" destOrd="0" presId="urn:microsoft.com/office/officeart/2005/8/layout/process1"/>
    <dgm:cxn modelId="{5AF3EAE2-DBA2-42B1-BBA6-24EA102FD9A9}" type="presParOf" srcId="{53D00D1A-9843-40CF-8F23-D6F841F5732C}" destId="{8CC09CA8-BDB5-4759-95D5-2652C7FD06D4}" srcOrd="0" destOrd="1" presId="urn:microsoft.com/office/officeart/2005/8/layout/process1"/>
    <dgm:cxn modelId="{D63FC4FF-3C3F-4A26-B2C7-D4358D8C3A0F}" type="presOf" srcId="{846CA14F-5D39-4625-8DC8-48AA91AF62B9}" destId="{8CC09CA8-BDB5-4759-95D5-2652C7FD06D4}" srcOrd="1" destOrd="0" presId="urn:microsoft.com/office/officeart/2005/8/layout/process1"/>
    <dgm:cxn modelId="{8AB59607-7B92-498A-A069-492DECF7611C}" type="presParOf" srcId="{BF708676-7EFC-4C81-9D3A-3E677EAC1C7B}" destId="{01E8812A-16C2-4856-9453-DB02A8FCB0D9}" srcOrd="2" destOrd="0" presId="urn:microsoft.com/office/officeart/2005/8/layout/process1"/>
    <dgm:cxn modelId="{07CFB158-85BA-4F09-8302-173E379568BC}" type="presOf" srcId="{B5700CB4-48AA-4B80-BA22-9C86FDDAD8C1}" destId="{01E8812A-16C2-4856-9453-DB02A8FCB0D9}" srcOrd="0" destOrd="0" presId="urn:microsoft.com/office/officeart/2005/8/layout/process1"/>
    <dgm:cxn modelId="{C973D305-E705-476D-AB3E-A6C2966C8857}" type="presParOf" srcId="{BF708676-7EFC-4C81-9D3A-3E677EAC1C7B}" destId="{F12D846A-26DE-48D8-847E-22DAC3162E14}" srcOrd="3" destOrd="0" presId="urn:microsoft.com/office/officeart/2005/8/layout/process1"/>
    <dgm:cxn modelId="{4BFBA6F7-979C-4D06-AA15-C4A83C961254}" type="presOf" srcId="{37EDE47F-A584-44C8-863A-7B2CF01E4EFD}" destId="{F12D846A-26DE-48D8-847E-22DAC3162E14}" srcOrd="0" destOrd="0" presId="urn:microsoft.com/office/officeart/2005/8/layout/process1"/>
    <dgm:cxn modelId="{D5C0C8BE-802F-4BF7-94E7-B2A0EB61061F}" type="presParOf" srcId="{F12D846A-26DE-48D8-847E-22DAC3162E14}" destId="{3220972E-38D3-4BFA-9CE0-702D1C2571CA}" srcOrd="0" destOrd="3" presId="urn:microsoft.com/office/officeart/2005/8/layout/process1"/>
    <dgm:cxn modelId="{5953723D-619B-4EE1-8AFB-A98490F8C5CC}" type="presOf" srcId="{37EDE47F-A584-44C8-863A-7B2CF01E4EFD}" destId="{3220972E-38D3-4BFA-9CE0-702D1C2571CA}" srcOrd="1" destOrd="0" presId="urn:microsoft.com/office/officeart/2005/8/layout/process1"/>
    <dgm:cxn modelId="{32302D86-48FD-4080-BAC9-1E741622754E}" type="presParOf" srcId="{BF708676-7EFC-4C81-9D3A-3E677EAC1C7B}" destId="{65DCA90C-80E6-456F-BD01-10A0E3FB3FF7}" srcOrd="4" destOrd="0" presId="urn:microsoft.com/office/officeart/2005/8/layout/process1"/>
    <dgm:cxn modelId="{313C4BF4-CE52-45DA-A4F6-754CCB0A1354}" type="presOf" srcId="{0561CBBF-D6E9-4810-AA22-F31537B5AA7E}" destId="{65DCA90C-80E6-456F-BD01-10A0E3FB3FF7}" srcOrd="0" destOrd="0" presId="urn:microsoft.com/office/officeart/2005/8/layout/process1"/>
    <dgm:cxn modelId="{4334B564-4421-444C-B3D9-FD07A016308C}" type="presParOf" srcId="{BF708676-7EFC-4C81-9D3A-3E677EAC1C7B}" destId="{34375483-5D8F-41A9-AAE3-525699D8154B}" srcOrd="5" destOrd="0" presId="urn:microsoft.com/office/officeart/2005/8/layout/process1"/>
    <dgm:cxn modelId="{A4195A10-C48C-45AE-84CD-B2EB4F71517F}" type="presOf" srcId="{90EC4303-8C0F-4906-BB8B-2E02136576A1}" destId="{34375483-5D8F-41A9-AAE3-525699D8154B}" srcOrd="0" destOrd="0" presId="urn:microsoft.com/office/officeart/2005/8/layout/process1"/>
    <dgm:cxn modelId="{8F2E5E05-9DD8-49D5-A9C2-F2BDDF03128A}" type="presParOf" srcId="{34375483-5D8F-41A9-AAE3-525699D8154B}" destId="{B6CFF480-1173-4C56-8905-A99C4CF3C90A}" srcOrd="0" destOrd="5" presId="urn:microsoft.com/office/officeart/2005/8/layout/process1"/>
    <dgm:cxn modelId="{801BDDE4-CDFD-4486-8D3A-FBA681EF30D0}" type="presOf" srcId="{90EC4303-8C0F-4906-BB8B-2E02136576A1}" destId="{B6CFF480-1173-4C56-8905-A99C4CF3C90A}" srcOrd="1" destOrd="0" presId="urn:microsoft.com/office/officeart/2005/8/layout/process1"/>
    <dgm:cxn modelId="{6C360E43-3212-4912-AD93-9A94167DBB44}" type="presParOf" srcId="{BF708676-7EFC-4C81-9D3A-3E677EAC1C7B}" destId="{14E4DD0A-8178-476E-A03A-B1F28C26CE71}" srcOrd="6" destOrd="0" presId="urn:microsoft.com/office/officeart/2005/8/layout/process1"/>
    <dgm:cxn modelId="{6495D7D8-B179-4AE0-AC7D-BD08E59234DC}" type="presOf" srcId="{40542CC1-78B4-476E-8A11-6CE65D8CF0B6}" destId="{14E4DD0A-8178-476E-A03A-B1F28C26CE71}" srcOrd="0"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1675814-F93D-49AF-BE9D-D9E10357E89C}" type="doc">
      <dgm:prSet loTypeId="cycle" loCatId="cycle" qsTypeId="urn:microsoft.com/office/officeart/2005/8/quickstyle/simple1" qsCatId="simple" csTypeId="urn:microsoft.com/office/officeart/2005/8/colors/accent1_2" csCatId="accent1" phldr="0"/>
      <dgm:spPr/>
      <dgm:t>
        <a:bodyPr/>
        <a:p>
          <a:endParaRPr lang="zh-CN" altLang="en-US"/>
        </a:p>
      </dgm:t>
    </dgm:pt>
    <dgm:pt modelId="{19128D80-C668-4E2D-ADE5-4D8C214258F7}">
      <dgm:prSet phldrT="[文本]" phldr="0" custT="1"/>
      <dgm:spPr/>
      <dgm:t>
        <a:bodyPr vert="horz" wrap="square"/>
        <a:p>
          <a:pPr>
            <a:lnSpc>
              <a:spcPct val="100000"/>
            </a:lnSpc>
            <a:spcBef>
              <a:spcPct val="0"/>
            </a:spcBef>
            <a:spcAft>
              <a:spcPct val="35000"/>
            </a:spcAft>
          </a:pPr>
          <a:r>
            <a:rPr lang="en-US" altLang="zh-CN" sz="1800"/>
            <a:t>1.</a:t>
          </a:r>
          <a:r>
            <a:rPr lang="zh-CN" altLang="en-US" sz="1800"/>
            <a:t>风险评估</a:t>
          </a:r>
          <a:r>
            <a:rPr lang="zh-CN" altLang="en-US" sz="1800"/>
            <a:t/>
          </a:r>
          <a:endParaRPr lang="zh-CN" altLang="en-US" sz="1800"/>
        </a:p>
      </dgm:t>
    </dgm:pt>
    <dgm:pt modelId="{DE0F27FA-73BB-4EA4-9778-8D9EBA925AF5}" cxnId="{F8ECA600-D071-496F-BF0E-6C055D4B938E}" type="parTrans">
      <dgm:prSet/>
      <dgm:spPr/>
      <dgm:t>
        <a:bodyPr/>
        <a:p>
          <a:endParaRPr lang="zh-CN" altLang="en-US"/>
        </a:p>
      </dgm:t>
    </dgm:pt>
    <dgm:pt modelId="{86A670AC-FF76-4079-9596-4A9A0BA8F624}" cxnId="{F8ECA600-D071-496F-BF0E-6C055D4B938E}" type="sibTrans">
      <dgm:prSet/>
      <dgm:spPr/>
      <dgm:t>
        <a:bodyPr/>
        <a:p>
          <a:endParaRPr lang="zh-CN" altLang="en-US"/>
        </a:p>
      </dgm:t>
    </dgm:pt>
    <dgm:pt modelId="{FB525A3D-67C1-409F-B27A-CD75D02395B7}">
      <dgm:prSet phldrT="[文本]" phldr="0" custT="1"/>
      <dgm:spPr/>
      <dgm:t>
        <a:bodyPr vert="horz" wrap="square"/>
        <a:p>
          <a:pPr>
            <a:lnSpc>
              <a:spcPct val="100000"/>
            </a:lnSpc>
            <a:spcBef>
              <a:spcPct val="0"/>
            </a:spcBef>
            <a:spcAft>
              <a:spcPct val="35000"/>
            </a:spcAft>
          </a:pPr>
          <a:r>
            <a:rPr lang="en-US" altLang="zh-CN" sz="1800"/>
            <a:t>2.</a:t>
          </a:r>
          <a:r>
            <a:rPr lang="zh-CN" altLang="en-US" sz="1800"/>
            <a:t>优化流程</a:t>
          </a:r>
          <a:r>
            <a:rPr lang="zh-CN" altLang="en-US" sz="1800"/>
            <a:t/>
          </a:r>
          <a:endParaRPr lang="zh-CN" altLang="en-US" sz="1800"/>
        </a:p>
      </dgm:t>
    </dgm:pt>
    <dgm:pt modelId="{660A7B3A-2EEC-4431-855B-9AC956FBBA1C}" cxnId="{28233BB7-77C0-47B6-8B9D-4D63BABAD0DB}" type="parTrans">
      <dgm:prSet/>
      <dgm:spPr/>
      <dgm:t>
        <a:bodyPr/>
        <a:p>
          <a:endParaRPr lang="zh-CN" altLang="en-US"/>
        </a:p>
      </dgm:t>
    </dgm:pt>
    <dgm:pt modelId="{1AB63EA3-9EE1-467A-9AED-AA4865BC6583}" cxnId="{28233BB7-77C0-47B6-8B9D-4D63BABAD0DB}" type="sibTrans">
      <dgm:prSet/>
      <dgm:spPr/>
      <dgm:t>
        <a:bodyPr/>
        <a:p>
          <a:endParaRPr lang="zh-CN" altLang="en-US"/>
        </a:p>
      </dgm:t>
    </dgm:pt>
    <dgm:pt modelId="{EE1B1B8E-DEE5-4FD1-B749-CB4814574F41}">
      <dgm:prSet phldrT="[文本]" phldr="0" custT="1"/>
      <dgm:spPr/>
      <dgm:t>
        <a:bodyPr vert="horz" wrap="square"/>
        <a:p>
          <a:pPr>
            <a:lnSpc>
              <a:spcPct val="100000"/>
            </a:lnSpc>
            <a:spcBef>
              <a:spcPct val="0"/>
            </a:spcBef>
            <a:spcAft>
              <a:spcPct val="35000"/>
            </a:spcAft>
          </a:pPr>
          <a:r>
            <a:rPr lang="en-US" altLang="zh-CN" sz="1800"/>
            <a:t>3.</a:t>
          </a:r>
          <a:r>
            <a:rPr lang="zh-CN" altLang="en-US" sz="1800"/>
            <a:t>完善制度</a:t>
          </a:r>
          <a:r>
            <a:rPr lang="zh-CN" altLang="en-US" sz="1800"/>
            <a:t/>
          </a:r>
          <a:endParaRPr lang="zh-CN" altLang="en-US" sz="1800"/>
        </a:p>
      </dgm:t>
    </dgm:pt>
    <dgm:pt modelId="{1BAC8C82-524D-4513-A1AC-09A55CE1C974}" cxnId="{96832D93-EBA4-4E0C-B100-974BA24B1028}" type="parTrans">
      <dgm:prSet/>
      <dgm:spPr/>
      <dgm:t>
        <a:bodyPr/>
        <a:p>
          <a:endParaRPr lang="zh-CN" altLang="en-US"/>
        </a:p>
      </dgm:t>
    </dgm:pt>
    <dgm:pt modelId="{10B193D5-E874-4D7F-9CA6-82825E87DC0E}" cxnId="{96832D93-EBA4-4E0C-B100-974BA24B1028}" type="sibTrans">
      <dgm:prSet/>
      <dgm:spPr/>
      <dgm:t>
        <a:bodyPr/>
        <a:p>
          <a:endParaRPr lang="zh-CN" altLang="en-US"/>
        </a:p>
      </dgm:t>
    </dgm:pt>
    <dgm:pt modelId="{49AFFE84-C0D6-4DE5-8A1B-BD56866F9594}">
      <dgm:prSet phldrT="[文本]" phldr="0" custT="1"/>
      <dgm:spPr/>
      <dgm:t>
        <a:bodyPr vert="horz" wrap="square"/>
        <a:p>
          <a:pPr>
            <a:lnSpc>
              <a:spcPct val="100000"/>
            </a:lnSpc>
            <a:spcBef>
              <a:spcPct val="0"/>
            </a:spcBef>
            <a:spcAft>
              <a:spcPct val="35000"/>
            </a:spcAft>
          </a:pPr>
          <a:r>
            <a:rPr lang="en-US" altLang="zh-CN" sz="1800"/>
            <a:t>4.</a:t>
          </a:r>
          <a:r>
            <a:rPr lang="zh-CN" altLang="en-US" sz="1800"/>
            <a:t>督促执行</a:t>
          </a:r>
          <a:r>
            <a:rPr lang="zh-CN" altLang="en-US" sz="1800"/>
            <a:t/>
          </a:r>
          <a:endParaRPr lang="zh-CN" altLang="en-US" sz="1800"/>
        </a:p>
      </dgm:t>
    </dgm:pt>
    <dgm:pt modelId="{3C9FBC6B-50ED-4757-8C5B-89419165D5AF}" cxnId="{AD50EAC9-7605-4B36-B0AC-275B6673880C}" type="parTrans">
      <dgm:prSet/>
      <dgm:spPr/>
      <dgm:t>
        <a:bodyPr/>
        <a:p>
          <a:endParaRPr lang="zh-CN" altLang="en-US"/>
        </a:p>
      </dgm:t>
    </dgm:pt>
    <dgm:pt modelId="{ADF435FD-1EEC-4111-B0E5-FE82C78372EF}" cxnId="{AD50EAC9-7605-4B36-B0AC-275B6673880C}" type="sibTrans">
      <dgm:prSet/>
      <dgm:spPr/>
      <dgm:t>
        <a:bodyPr/>
        <a:p>
          <a:endParaRPr lang="zh-CN" altLang="en-US"/>
        </a:p>
      </dgm:t>
    </dgm:pt>
    <dgm:pt modelId="{19218FDC-B00F-4BB9-A0D7-A816B0A24887}">
      <dgm:prSet phldrT="[文本]" phldr="0" custT="1"/>
      <dgm:spPr/>
      <dgm:t>
        <a:bodyPr vert="horz" wrap="square"/>
        <a:p>
          <a:pPr>
            <a:lnSpc>
              <a:spcPct val="100000"/>
            </a:lnSpc>
            <a:spcBef>
              <a:spcPct val="0"/>
            </a:spcBef>
            <a:spcAft>
              <a:spcPct val="35000"/>
            </a:spcAft>
          </a:pPr>
          <a:r>
            <a:rPr lang="en-US" altLang="zh-CN" sz="1800">
              <a:sym typeface="+mn-ea"/>
            </a:rPr>
            <a:t>5.</a:t>
          </a:r>
          <a:r>
            <a:rPr lang="zh-CN" altLang="en-US" sz="1800"/>
            <a:t>内控</a:t>
          </a:r>
          <a:r>
            <a:rPr lang="zh-CN" altLang="en-US" sz="1800"/>
            <a:t>评价</a:t>
          </a:r>
          <a:r>
            <a:rPr lang="zh-CN" altLang="en-US" sz="1800"/>
            <a:t/>
          </a:r>
          <a:endParaRPr lang="zh-CN" altLang="en-US" sz="1800"/>
        </a:p>
      </dgm:t>
    </dgm:pt>
    <dgm:pt modelId="{372FFAD0-285E-433E-8567-06E0DDFA82F0}" cxnId="{233E7223-B074-46C8-9107-5B40627AD6D9}" type="parTrans">
      <dgm:prSet/>
      <dgm:spPr/>
      <dgm:t>
        <a:bodyPr/>
        <a:p>
          <a:endParaRPr lang="zh-CN" altLang="en-US"/>
        </a:p>
      </dgm:t>
    </dgm:pt>
    <dgm:pt modelId="{C51FBF8F-5459-4C3F-AA37-75120837A52D}" cxnId="{233E7223-B074-46C8-9107-5B40627AD6D9}" type="sibTrans">
      <dgm:prSet/>
      <dgm:spPr/>
      <dgm:t>
        <a:bodyPr/>
        <a:p>
          <a:endParaRPr lang="zh-CN" altLang="en-US"/>
        </a:p>
      </dgm:t>
    </dgm:pt>
    <dgm:pt modelId="{8F483899-E69D-49E9-AFAD-248DEA394C36}" type="pres">
      <dgm:prSet presAssocID="{61675814-F93D-49AF-BE9D-D9E10357E89C}" presName="cycle" presStyleCnt="0">
        <dgm:presLayoutVars>
          <dgm:dir/>
          <dgm:resizeHandles val="exact"/>
        </dgm:presLayoutVars>
      </dgm:prSet>
      <dgm:spPr/>
    </dgm:pt>
    <dgm:pt modelId="{0C7D36D6-1AA8-4919-A9DE-300F574FC64F}" type="pres">
      <dgm:prSet presAssocID="{19128D80-C668-4E2D-ADE5-4D8C214258F7}" presName="node" presStyleLbl="node1" presStyleIdx="0" presStyleCnt="5">
        <dgm:presLayoutVars>
          <dgm:bulletEnabled val="1"/>
        </dgm:presLayoutVars>
      </dgm:prSet>
      <dgm:spPr/>
    </dgm:pt>
    <dgm:pt modelId="{58F22B57-56EB-4243-8851-A6A77508F8BD}" type="pres">
      <dgm:prSet presAssocID="{19128D80-C668-4E2D-ADE5-4D8C214258F7}" presName="spNode" presStyleCnt="0"/>
      <dgm:spPr/>
    </dgm:pt>
    <dgm:pt modelId="{B26405B1-C8B6-441C-A596-CEB708F554F8}" type="pres">
      <dgm:prSet presAssocID="{86A670AC-FF76-4079-9596-4A9A0BA8F624}" presName="sibTrans" presStyleLbl="sibTrans1D1" presStyleIdx="0" presStyleCnt="5"/>
      <dgm:spPr/>
    </dgm:pt>
    <dgm:pt modelId="{0901F604-F9EC-4D76-A6ED-BA32352C5A98}" type="pres">
      <dgm:prSet presAssocID="{FB525A3D-67C1-409F-B27A-CD75D02395B7}" presName="node" presStyleLbl="node1" presStyleIdx="1" presStyleCnt="5">
        <dgm:presLayoutVars>
          <dgm:bulletEnabled val="1"/>
        </dgm:presLayoutVars>
      </dgm:prSet>
      <dgm:spPr/>
    </dgm:pt>
    <dgm:pt modelId="{4E4C2EC6-DF0C-4115-81BC-B86C27D576E6}" type="pres">
      <dgm:prSet presAssocID="{FB525A3D-67C1-409F-B27A-CD75D02395B7}" presName="spNode" presStyleCnt="0"/>
      <dgm:spPr/>
    </dgm:pt>
    <dgm:pt modelId="{5B35789F-BCCE-4841-A4C6-2EA3CF032314}" type="pres">
      <dgm:prSet presAssocID="{1AB63EA3-9EE1-467A-9AED-AA4865BC6583}" presName="sibTrans" presStyleLbl="sibTrans1D1" presStyleIdx="1" presStyleCnt="5"/>
      <dgm:spPr/>
    </dgm:pt>
    <dgm:pt modelId="{9FF9719A-5B20-43F5-A219-1ADBC30214AD}" type="pres">
      <dgm:prSet presAssocID="{EE1B1B8E-DEE5-4FD1-B749-CB4814574F41}" presName="node" presStyleLbl="node1" presStyleIdx="2" presStyleCnt="5">
        <dgm:presLayoutVars>
          <dgm:bulletEnabled val="1"/>
        </dgm:presLayoutVars>
      </dgm:prSet>
      <dgm:spPr/>
    </dgm:pt>
    <dgm:pt modelId="{933AA802-040A-4E70-BCF0-622F53BD9066}" type="pres">
      <dgm:prSet presAssocID="{EE1B1B8E-DEE5-4FD1-B749-CB4814574F41}" presName="spNode" presStyleCnt="0"/>
      <dgm:spPr/>
    </dgm:pt>
    <dgm:pt modelId="{E94B8C4B-C366-48BF-8697-8C04F1C25124}" type="pres">
      <dgm:prSet presAssocID="{10B193D5-E874-4D7F-9CA6-82825E87DC0E}" presName="sibTrans" presStyleLbl="sibTrans1D1" presStyleIdx="2" presStyleCnt="5"/>
      <dgm:spPr/>
    </dgm:pt>
    <dgm:pt modelId="{D3EADAB4-143F-49B5-8573-A79F4FA79E2C}" type="pres">
      <dgm:prSet presAssocID="{49AFFE84-C0D6-4DE5-8A1B-BD56866F9594}" presName="node" presStyleLbl="node1" presStyleIdx="3" presStyleCnt="5">
        <dgm:presLayoutVars>
          <dgm:bulletEnabled val="1"/>
        </dgm:presLayoutVars>
      </dgm:prSet>
      <dgm:spPr/>
    </dgm:pt>
    <dgm:pt modelId="{BCBF9FA4-7A1B-460F-AE30-22FC02697592}" type="pres">
      <dgm:prSet presAssocID="{49AFFE84-C0D6-4DE5-8A1B-BD56866F9594}" presName="spNode" presStyleCnt="0"/>
      <dgm:spPr/>
    </dgm:pt>
    <dgm:pt modelId="{D2FB9AAA-02FE-4314-A268-2F3D8E512C5C}" type="pres">
      <dgm:prSet presAssocID="{ADF435FD-1EEC-4111-B0E5-FE82C78372EF}" presName="sibTrans" presStyleLbl="sibTrans1D1" presStyleIdx="3" presStyleCnt="5"/>
      <dgm:spPr/>
    </dgm:pt>
    <dgm:pt modelId="{1BF2D754-8785-43BB-B33B-E8E13EA73F30}" type="pres">
      <dgm:prSet presAssocID="{19218FDC-B00F-4BB9-A0D7-A816B0A24887}" presName="node" presStyleLbl="node1" presStyleIdx="4" presStyleCnt="5">
        <dgm:presLayoutVars>
          <dgm:bulletEnabled val="1"/>
        </dgm:presLayoutVars>
      </dgm:prSet>
      <dgm:spPr/>
    </dgm:pt>
    <dgm:pt modelId="{EB9B5FEF-A577-4F93-AF7E-A5B8942027E5}" type="pres">
      <dgm:prSet presAssocID="{19218FDC-B00F-4BB9-A0D7-A816B0A24887}" presName="spNode" presStyleCnt="0"/>
      <dgm:spPr/>
    </dgm:pt>
    <dgm:pt modelId="{45BBA764-932B-4A31-9891-7437D938FD2C}" type="pres">
      <dgm:prSet presAssocID="{C51FBF8F-5459-4C3F-AA37-75120837A52D}" presName="sibTrans" presStyleLbl="sibTrans1D1" presStyleIdx="4" presStyleCnt="5"/>
      <dgm:spPr/>
    </dgm:pt>
  </dgm:ptLst>
  <dgm:cxnLst>
    <dgm:cxn modelId="{F8ECA600-D071-496F-BF0E-6C055D4B938E}" srcId="{61675814-F93D-49AF-BE9D-D9E10357E89C}" destId="{19128D80-C668-4E2D-ADE5-4D8C214258F7}" srcOrd="0" destOrd="0" parTransId="{DE0F27FA-73BB-4EA4-9778-8D9EBA925AF5}" sibTransId="{86A670AC-FF76-4079-9596-4A9A0BA8F624}"/>
    <dgm:cxn modelId="{28233BB7-77C0-47B6-8B9D-4D63BABAD0DB}" srcId="{61675814-F93D-49AF-BE9D-D9E10357E89C}" destId="{FB525A3D-67C1-409F-B27A-CD75D02395B7}" srcOrd="1" destOrd="0" parTransId="{660A7B3A-2EEC-4431-855B-9AC956FBBA1C}" sibTransId="{1AB63EA3-9EE1-467A-9AED-AA4865BC6583}"/>
    <dgm:cxn modelId="{96832D93-EBA4-4E0C-B100-974BA24B1028}" srcId="{61675814-F93D-49AF-BE9D-D9E10357E89C}" destId="{EE1B1B8E-DEE5-4FD1-B749-CB4814574F41}" srcOrd="2" destOrd="0" parTransId="{1BAC8C82-524D-4513-A1AC-09A55CE1C974}" sibTransId="{10B193D5-E874-4D7F-9CA6-82825E87DC0E}"/>
    <dgm:cxn modelId="{AD50EAC9-7605-4B36-B0AC-275B6673880C}" srcId="{61675814-F93D-49AF-BE9D-D9E10357E89C}" destId="{49AFFE84-C0D6-4DE5-8A1B-BD56866F9594}" srcOrd="3" destOrd="0" parTransId="{3C9FBC6B-50ED-4757-8C5B-89419165D5AF}" sibTransId="{ADF435FD-1EEC-4111-B0E5-FE82C78372EF}"/>
    <dgm:cxn modelId="{233E7223-B074-46C8-9107-5B40627AD6D9}" srcId="{61675814-F93D-49AF-BE9D-D9E10357E89C}" destId="{19218FDC-B00F-4BB9-A0D7-A816B0A24887}" srcOrd="4" destOrd="0" parTransId="{372FFAD0-285E-433E-8567-06E0DDFA82F0}" sibTransId="{C51FBF8F-5459-4C3F-AA37-75120837A52D}"/>
    <dgm:cxn modelId="{8E8D048B-A5ED-43CC-9A65-21C85A75BC39}" type="presOf" srcId="{61675814-F93D-49AF-BE9D-D9E10357E89C}" destId="{8F483899-E69D-49E9-AFAD-248DEA394C36}" srcOrd="0" destOrd="0" presId="urn:microsoft.com/office/officeart/2005/8/layout/cycle5"/>
    <dgm:cxn modelId="{87E336D1-11C0-4667-8A41-40839F06EF5F}" type="presParOf" srcId="{8F483899-E69D-49E9-AFAD-248DEA394C36}" destId="{0C7D36D6-1AA8-4919-A9DE-300F574FC64F}" srcOrd="0" destOrd="0" presId="urn:microsoft.com/office/officeart/2005/8/layout/cycle5"/>
    <dgm:cxn modelId="{1C6B6AD9-FC54-4F45-AA0F-8B53F12BEF73}" type="presOf" srcId="{19128D80-C668-4E2D-ADE5-4D8C214258F7}" destId="{0C7D36D6-1AA8-4919-A9DE-300F574FC64F}" srcOrd="0" destOrd="0" presId="urn:microsoft.com/office/officeart/2005/8/layout/cycle5"/>
    <dgm:cxn modelId="{97E5638E-7960-49F6-AE8A-51852B734E73}" type="presParOf" srcId="{8F483899-E69D-49E9-AFAD-248DEA394C36}" destId="{58F22B57-56EB-4243-8851-A6A77508F8BD}" srcOrd="1" destOrd="0" presId="urn:microsoft.com/office/officeart/2005/8/layout/cycle5"/>
    <dgm:cxn modelId="{9442DDF6-ACB0-4F9E-A80E-4B11982D7E69}" type="presParOf" srcId="{8F483899-E69D-49E9-AFAD-248DEA394C36}" destId="{B26405B1-C8B6-441C-A596-CEB708F554F8}" srcOrd="2" destOrd="0" presId="urn:microsoft.com/office/officeart/2005/8/layout/cycle5"/>
    <dgm:cxn modelId="{6FEAE6DD-17B4-4732-8365-35240942372B}" type="presOf" srcId="{86A670AC-FF76-4079-9596-4A9A0BA8F624}" destId="{B26405B1-C8B6-441C-A596-CEB708F554F8}" srcOrd="0" destOrd="0" presId="urn:microsoft.com/office/officeart/2005/8/layout/cycle5"/>
    <dgm:cxn modelId="{6B6D3D7B-7F35-4092-A09D-F35B665CC269}" type="presParOf" srcId="{8F483899-E69D-49E9-AFAD-248DEA394C36}" destId="{0901F604-F9EC-4D76-A6ED-BA32352C5A98}" srcOrd="3" destOrd="0" presId="urn:microsoft.com/office/officeart/2005/8/layout/cycle5"/>
    <dgm:cxn modelId="{86F5EA7B-70EC-49F3-B005-A90C81080501}" type="presOf" srcId="{FB525A3D-67C1-409F-B27A-CD75D02395B7}" destId="{0901F604-F9EC-4D76-A6ED-BA32352C5A98}" srcOrd="0" destOrd="0" presId="urn:microsoft.com/office/officeart/2005/8/layout/cycle5"/>
    <dgm:cxn modelId="{7EC53D9E-5FAF-4A0B-8D9F-8B94C7308C96}" type="presParOf" srcId="{8F483899-E69D-49E9-AFAD-248DEA394C36}" destId="{4E4C2EC6-DF0C-4115-81BC-B86C27D576E6}" srcOrd="4" destOrd="0" presId="urn:microsoft.com/office/officeart/2005/8/layout/cycle5"/>
    <dgm:cxn modelId="{90C18831-807D-46DF-81AD-72F0D3DDC300}" type="presParOf" srcId="{8F483899-E69D-49E9-AFAD-248DEA394C36}" destId="{5B35789F-BCCE-4841-A4C6-2EA3CF032314}" srcOrd="5" destOrd="0" presId="urn:microsoft.com/office/officeart/2005/8/layout/cycle5"/>
    <dgm:cxn modelId="{D398A8B1-9340-4947-ADE6-D488B4052F35}" type="presOf" srcId="{1AB63EA3-9EE1-467A-9AED-AA4865BC6583}" destId="{5B35789F-BCCE-4841-A4C6-2EA3CF032314}" srcOrd="0" destOrd="0" presId="urn:microsoft.com/office/officeart/2005/8/layout/cycle5"/>
    <dgm:cxn modelId="{96523712-F2FA-45D2-B068-8D6922F09512}" type="presParOf" srcId="{8F483899-E69D-49E9-AFAD-248DEA394C36}" destId="{9FF9719A-5B20-43F5-A219-1ADBC30214AD}" srcOrd="6" destOrd="0" presId="urn:microsoft.com/office/officeart/2005/8/layout/cycle5"/>
    <dgm:cxn modelId="{0BA1027C-9999-4B7D-82C0-B82F33CA5580}" type="presOf" srcId="{EE1B1B8E-DEE5-4FD1-B749-CB4814574F41}" destId="{9FF9719A-5B20-43F5-A219-1ADBC30214AD}" srcOrd="0" destOrd="0" presId="urn:microsoft.com/office/officeart/2005/8/layout/cycle5"/>
    <dgm:cxn modelId="{6DE85876-1C82-4984-B082-31F2A264B4DA}" type="presParOf" srcId="{8F483899-E69D-49E9-AFAD-248DEA394C36}" destId="{933AA802-040A-4E70-BCF0-622F53BD9066}" srcOrd="7" destOrd="0" presId="urn:microsoft.com/office/officeart/2005/8/layout/cycle5"/>
    <dgm:cxn modelId="{52B16BF0-F0AE-49A5-AD59-D53A1460E786}" type="presParOf" srcId="{8F483899-E69D-49E9-AFAD-248DEA394C36}" destId="{E94B8C4B-C366-48BF-8697-8C04F1C25124}" srcOrd="8" destOrd="0" presId="urn:microsoft.com/office/officeart/2005/8/layout/cycle5"/>
    <dgm:cxn modelId="{3F11D419-00D0-48D4-982A-7150D282914F}" type="presOf" srcId="{10B193D5-E874-4D7F-9CA6-82825E87DC0E}" destId="{E94B8C4B-C366-48BF-8697-8C04F1C25124}" srcOrd="0" destOrd="0" presId="urn:microsoft.com/office/officeart/2005/8/layout/cycle5"/>
    <dgm:cxn modelId="{2AF34FF5-D79A-4787-9203-5AD5A1626DFF}" type="presParOf" srcId="{8F483899-E69D-49E9-AFAD-248DEA394C36}" destId="{D3EADAB4-143F-49B5-8573-A79F4FA79E2C}" srcOrd="9" destOrd="0" presId="urn:microsoft.com/office/officeart/2005/8/layout/cycle5"/>
    <dgm:cxn modelId="{34602E9C-2E29-4B4D-B524-217D8B4BD49C}" type="presOf" srcId="{49AFFE84-C0D6-4DE5-8A1B-BD56866F9594}" destId="{D3EADAB4-143F-49B5-8573-A79F4FA79E2C}" srcOrd="0" destOrd="0" presId="urn:microsoft.com/office/officeart/2005/8/layout/cycle5"/>
    <dgm:cxn modelId="{4E760243-7AD1-480E-ACD2-BB605C6E59E2}" type="presParOf" srcId="{8F483899-E69D-49E9-AFAD-248DEA394C36}" destId="{BCBF9FA4-7A1B-460F-AE30-22FC02697592}" srcOrd="10" destOrd="0" presId="urn:microsoft.com/office/officeart/2005/8/layout/cycle5"/>
    <dgm:cxn modelId="{300BED84-2769-49D2-A5C0-4871D06874EE}" type="presParOf" srcId="{8F483899-E69D-49E9-AFAD-248DEA394C36}" destId="{D2FB9AAA-02FE-4314-A268-2F3D8E512C5C}" srcOrd="11" destOrd="0" presId="urn:microsoft.com/office/officeart/2005/8/layout/cycle5"/>
    <dgm:cxn modelId="{467A2BFB-2F29-436E-9D21-F9C5E606F1B7}" type="presOf" srcId="{ADF435FD-1EEC-4111-B0E5-FE82C78372EF}" destId="{D2FB9AAA-02FE-4314-A268-2F3D8E512C5C}" srcOrd="0" destOrd="0" presId="urn:microsoft.com/office/officeart/2005/8/layout/cycle5"/>
    <dgm:cxn modelId="{7F307729-C6DF-48A7-955E-EBAE68B372B3}" type="presParOf" srcId="{8F483899-E69D-49E9-AFAD-248DEA394C36}" destId="{1BF2D754-8785-43BB-B33B-E8E13EA73F30}" srcOrd="12" destOrd="0" presId="urn:microsoft.com/office/officeart/2005/8/layout/cycle5"/>
    <dgm:cxn modelId="{902B99EC-3B84-4323-B3CA-5AE17381DAFB}" type="presOf" srcId="{19218FDC-B00F-4BB9-A0D7-A816B0A24887}" destId="{1BF2D754-8785-43BB-B33B-E8E13EA73F30}" srcOrd="0" destOrd="0" presId="urn:microsoft.com/office/officeart/2005/8/layout/cycle5"/>
    <dgm:cxn modelId="{AB9A7CC9-1879-4E7D-A697-284580707DDB}" type="presParOf" srcId="{8F483899-E69D-49E9-AFAD-248DEA394C36}" destId="{EB9B5FEF-A577-4F93-AF7E-A5B8942027E5}" srcOrd="13" destOrd="0" presId="urn:microsoft.com/office/officeart/2005/8/layout/cycle5"/>
    <dgm:cxn modelId="{23030124-20C3-48F3-8EED-C85682FE9A53}" type="presParOf" srcId="{8F483899-E69D-49E9-AFAD-248DEA394C36}" destId="{45BBA764-932B-4A31-9891-7437D938FD2C}" srcOrd="14" destOrd="0" presId="urn:microsoft.com/office/officeart/2005/8/layout/cycle5"/>
    <dgm:cxn modelId="{EC7A1EEB-8192-4334-9CC5-FA1A863945C4}" type="presOf" srcId="{C51FBF8F-5459-4C3F-AA37-75120837A52D}" destId="{45BBA764-932B-4A31-9891-7437D938FD2C}" srcOrd="0" destOrd="0" presId="urn:microsoft.com/office/officeart/2005/8/layout/cycle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CA7B40-9EB7-4C77-8556-119F053A3BC1}" type="doc">
      <dgm:prSet loTypeId="process" loCatId="process" qsTypeId="urn:microsoft.com/office/officeart/2005/8/quickstyle/simple1" qsCatId="simple" csTypeId="urn:microsoft.com/office/officeart/2005/8/colors/accent4_1" csCatId="accent1" phldr="0"/>
      <dgm:spPr/>
    </dgm:pt>
    <dgm:pt modelId="{7166A9DB-20D7-41DA-B6C7-4E91D46FE0EA}">
      <dgm:prSet phldrT="[文本]" phldr="0" custT="1"/>
      <dgm:spPr/>
      <dgm:t>
        <a:bodyPr vert="horz" wrap="square"/>
        <a:p>
          <a:pPr>
            <a:lnSpc>
              <a:spcPct val="100000"/>
            </a:lnSpc>
            <a:spcBef>
              <a:spcPct val="0"/>
            </a:spcBef>
            <a:spcAft>
              <a:spcPct val="35000"/>
            </a:spcAft>
          </a:pPr>
          <a:r>
            <a:rPr lang="zh-CN" altLang="en-US" sz="1800"/>
            <a:t>客观上存在漏洞</a:t>
          </a:r>
          <a:r>
            <a:rPr lang="zh-CN" altLang="en-US" sz="1800"/>
            <a:t/>
          </a:r>
          <a:endParaRPr lang="zh-CN" altLang="en-US" sz="1800"/>
        </a:p>
      </dgm:t>
    </dgm:pt>
    <dgm:pt modelId="{408890A2-EC03-4CB7-8006-30F7A6F0770D}" cxnId="{D8934327-6FB0-4D32-A10A-841AFA66B8E6}" type="parTrans">
      <dgm:prSet/>
      <dgm:spPr/>
    </dgm:pt>
    <dgm:pt modelId="{581D0B67-AC66-4DBF-B99A-8C26BE060068}" cxnId="{D8934327-6FB0-4D32-A10A-841AFA66B8E6}" type="sibTrans">
      <dgm:prSet/>
      <dgm:spPr/>
      <dgm:t>
        <a:bodyPr/>
        <a:p>
          <a:endParaRPr lang="zh-CN" altLang="en-US"/>
        </a:p>
      </dgm:t>
    </dgm:pt>
    <dgm:pt modelId="{6185F46A-CE7B-4D19-AD38-021F06F11723}">
      <dgm:prSet phldrT="[文本]" phldr="0" custT="1"/>
      <dgm:spPr/>
      <dgm:t>
        <a:bodyPr vert="horz" wrap="square"/>
        <a:p>
          <a:pPr>
            <a:lnSpc>
              <a:spcPct val="100000"/>
            </a:lnSpc>
            <a:spcBef>
              <a:spcPct val="0"/>
            </a:spcBef>
            <a:spcAft>
              <a:spcPct val="35000"/>
            </a:spcAft>
          </a:pPr>
          <a:r>
            <a:rPr lang="zh-CN" altLang="en-US" sz="1800"/>
            <a:t>非主观故意犯错</a:t>
          </a:r>
          <a:r>
            <a:rPr lang="zh-CN" altLang="en-US" sz="1800"/>
            <a:t/>
          </a:r>
          <a:endParaRPr lang="zh-CN" altLang="en-US" sz="1800"/>
        </a:p>
        <a:p>
          <a:pPr>
            <a:lnSpc>
              <a:spcPct val="100000"/>
            </a:lnSpc>
            <a:spcBef>
              <a:spcPct val="0"/>
            </a:spcBef>
            <a:spcAft>
              <a:spcPct val="35000"/>
            </a:spcAft>
          </a:pPr>
          <a:r>
            <a:rPr lang="zh-CN" altLang="en-US" sz="1800"/>
            <a:t>但没有被发现或矫正</a:t>
          </a:r>
          <a:r>
            <a:rPr lang="zh-CN" altLang="en-US" sz="1800"/>
            <a:t/>
          </a:r>
          <a:endParaRPr lang="zh-CN" altLang="en-US" sz="1800"/>
        </a:p>
      </dgm:t>
    </dgm:pt>
    <dgm:pt modelId="{ED707A62-C95F-489D-A288-204A854541E1}" cxnId="{014DBD4D-464E-4E7F-82B7-E704D8844E44}" type="parTrans">
      <dgm:prSet/>
      <dgm:spPr/>
    </dgm:pt>
    <dgm:pt modelId="{209F9C23-F1DF-401B-A4AD-306C9EB4247C}" cxnId="{014DBD4D-464E-4E7F-82B7-E704D8844E44}" type="sibTrans">
      <dgm:prSet/>
      <dgm:spPr/>
      <dgm:t>
        <a:bodyPr/>
        <a:p>
          <a:endParaRPr lang="zh-CN" altLang="en-US"/>
        </a:p>
      </dgm:t>
    </dgm:pt>
    <dgm:pt modelId="{9D4F7890-BC71-471E-AB1B-9F598D752858}">
      <dgm:prSet phldrT="[文本]" phldr="0" custT="1"/>
      <dgm:spPr/>
      <dgm:t>
        <a:bodyPr vert="horz" wrap="square"/>
        <a:p>
          <a:pPr>
            <a:lnSpc>
              <a:spcPct val="100000"/>
            </a:lnSpc>
            <a:spcBef>
              <a:spcPct val="0"/>
            </a:spcBef>
            <a:spcAft>
              <a:spcPct val="35000"/>
            </a:spcAft>
          </a:pPr>
          <a:r>
            <a:rPr lang="zh-CN" altLang="en-US" sz="1800"/>
            <a:t>客观上</a:t>
          </a:r>
          <a:r>
            <a:rPr lang="zh-CN" altLang="en-US" sz="1800"/>
            <a:t>漏洞一直存在</a:t>
          </a:r>
          <a:r>
            <a:rPr lang="zh-CN" altLang="en-US" sz="1800"/>
            <a:t/>
          </a:r>
          <a:endParaRPr lang="zh-CN" altLang="en-US" sz="1800"/>
        </a:p>
      </dgm:t>
    </dgm:pt>
    <dgm:pt modelId="{8A81A9A1-3D17-4B5E-823A-F4C61634A717}" cxnId="{F5F4991B-41F4-418F-B554-8EF4FB8B3A60}" type="parTrans">
      <dgm:prSet/>
      <dgm:spPr/>
    </dgm:pt>
    <dgm:pt modelId="{A02D4AB0-BE01-45C2-BD3E-6766ADB3B021}" cxnId="{F5F4991B-41F4-418F-B554-8EF4FB8B3A60}" type="sibTrans">
      <dgm:prSet/>
      <dgm:spPr/>
    </dgm:pt>
    <dgm:pt modelId="{7331525E-C698-440E-8638-90A3F6FA755F}">
      <dgm:prSet phldr="0" custT="1"/>
      <dgm:spPr/>
      <dgm:t>
        <a:bodyPr vert="horz" wrap="square"/>
        <a:p>
          <a:pPr>
            <a:lnSpc>
              <a:spcPct val="100000"/>
            </a:lnSpc>
            <a:spcBef>
              <a:spcPct val="0"/>
            </a:spcBef>
            <a:spcAft>
              <a:spcPct val="35000"/>
            </a:spcAft>
          </a:pPr>
          <a:r>
            <a:rPr lang="zh-CN" sz="1800"/>
            <a:t>主观上存在压力和借口，主动利用机会</a:t>
          </a:r>
          <a:r>
            <a:rPr lang="zh-CN" sz="1800"/>
            <a:t/>
          </a:r>
          <a:endParaRPr lang="zh-CN" sz="1800"/>
        </a:p>
      </dgm:t>
    </dgm:pt>
    <dgm:pt modelId="{11C937C0-9F4C-4291-AB0C-CABAFF77C678}" cxnId="{64146937-B4A1-4CA0-AB7C-52E75B7AB99C}" type="parTrans">
      <dgm:prSet/>
      <dgm:spPr/>
    </dgm:pt>
    <dgm:pt modelId="{CB2CE75D-7E58-43DC-B8BE-BDECDFE7F6F8}" cxnId="{64146937-B4A1-4CA0-AB7C-52E75B7AB99C}" type="sibTrans">
      <dgm:prSet/>
      <dgm:spPr/>
    </dgm:pt>
    <dgm:pt modelId="{CC20B49D-77E4-4B2D-AF0A-7CD7E8EE98B7}">
      <dgm:prSet phldr="0" custT="0"/>
      <dgm:spPr/>
      <dgm:t>
        <a:bodyPr vert="horz" wrap="square"/>
        <a:p>
          <a:pPr>
            <a:lnSpc>
              <a:spcPct val="100000"/>
            </a:lnSpc>
            <a:spcBef>
              <a:spcPct val="0"/>
            </a:spcBef>
            <a:spcAft>
              <a:spcPct val="35000"/>
            </a:spcAft>
          </a:pPr>
          <a:r>
            <a:rPr lang="zh-CN"/>
            <a:t>问题产生，掩盖问题，被查或被举报</a:t>
          </a:r>
          <a:endParaRPr lang="zh-CN"/>
        </a:p>
      </dgm:t>
    </dgm:pt>
    <dgm:pt modelId="{91178CBD-A936-4858-AD34-9E17EE6F3963}" cxnId="{3FFE7377-3574-41FF-865C-F24D3D71DAD7}" type="parTrans">
      <dgm:prSet/>
      <dgm:spPr/>
    </dgm:pt>
    <dgm:pt modelId="{F110A422-C528-4083-B113-73B62D69A2A4}" cxnId="{3FFE7377-3574-41FF-865C-F24D3D71DAD7}" type="sibTrans">
      <dgm:prSet/>
      <dgm:spPr/>
    </dgm:pt>
    <dgm:pt modelId="{7E3F7EC5-1729-4088-BB09-36E02E33A0BF}" type="pres">
      <dgm:prSet presAssocID="{A4CA7B40-9EB7-4C77-8556-119F053A3BC1}" presName="linearFlow" presStyleCnt="0">
        <dgm:presLayoutVars>
          <dgm:resizeHandles val="exact"/>
        </dgm:presLayoutVars>
      </dgm:prSet>
      <dgm:spPr/>
    </dgm:pt>
    <dgm:pt modelId="{E17E57AF-0587-449A-A755-B1B96DEF2BD2}" type="pres">
      <dgm:prSet presAssocID="{7166A9DB-20D7-41DA-B6C7-4E91D46FE0EA}" presName="node" presStyleLbl="node1" presStyleIdx="0" presStyleCnt="5">
        <dgm:presLayoutVars>
          <dgm:bulletEnabled val="1"/>
        </dgm:presLayoutVars>
      </dgm:prSet>
      <dgm:spPr/>
    </dgm:pt>
    <dgm:pt modelId="{11477A19-6F59-488F-BD44-5E3FBE8E3386}" type="pres">
      <dgm:prSet presAssocID="{581D0B67-AC66-4DBF-B99A-8C26BE060068}" presName="sibTrans" presStyleLbl="sibTrans2D1" presStyleIdx="0" presStyleCnt="4"/>
      <dgm:spPr/>
    </dgm:pt>
    <dgm:pt modelId="{1FA9844B-FD2C-4DAF-BE12-A8E3C3B7E384}" type="pres">
      <dgm:prSet presAssocID="{581D0B67-AC66-4DBF-B99A-8C26BE060068}" presName="connectorText" presStyleCnt="0"/>
      <dgm:spPr/>
    </dgm:pt>
    <dgm:pt modelId="{353C71C7-5E8B-4565-86BF-B755B524B25E}" type="pres">
      <dgm:prSet presAssocID="{6185F46A-CE7B-4D19-AD38-021F06F11723}" presName="node" presStyleLbl="node1" presStyleIdx="1" presStyleCnt="5">
        <dgm:presLayoutVars>
          <dgm:bulletEnabled val="1"/>
        </dgm:presLayoutVars>
      </dgm:prSet>
      <dgm:spPr/>
    </dgm:pt>
    <dgm:pt modelId="{06ECC167-6368-4F79-84C6-65D90B9BC4A6}" type="pres">
      <dgm:prSet presAssocID="{209F9C23-F1DF-401B-A4AD-306C9EB4247C}" presName="sibTrans" presStyleLbl="sibTrans2D1" presStyleIdx="1" presStyleCnt="4"/>
      <dgm:spPr/>
    </dgm:pt>
    <dgm:pt modelId="{1AF533A8-48F1-4B19-9CD9-5A2DB7199B85}" type="pres">
      <dgm:prSet presAssocID="{209F9C23-F1DF-401B-A4AD-306C9EB4247C}" presName="connectorText" presStyleCnt="0"/>
      <dgm:spPr/>
    </dgm:pt>
    <dgm:pt modelId="{93DEFB83-998E-4F52-9267-01422D869D93}" type="pres">
      <dgm:prSet presAssocID="{9D4F7890-BC71-471E-AB1B-9F598D752858}" presName="node" presStyleLbl="node1" presStyleIdx="2" presStyleCnt="5">
        <dgm:presLayoutVars>
          <dgm:bulletEnabled val="1"/>
        </dgm:presLayoutVars>
      </dgm:prSet>
      <dgm:spPr/>
    </dgm:pt>
    <dgm:pt modelId="{DB23F18E-A438-4D32-A1FA-AF0AEB915E81}" type="pres">
      <dgm:prSet presAssocID="{A02D4AB0-BE01-45C2-BD3E-6766ADB3B021}" presName="sibTrans" presStyleLbl="sibTrans2D1" presStyleIdx="2" presStyleCnt="4"/>
      <dgm:spPr/>
    </dgm:pt>
    <dgm:pt modelId="{3DD48522-EB54-4C9E-B4C3-A4C003BFD2B6}" type="pres">
      <dgm:prSet presAssocID="{A02D4AB0-BE01-45C2-BD3E-6766ADB3B021}" presName="connectorText" presStyleCnt="0"/>
      <dgm:spPr/>
    </dgm:pt>
    <dgm:pt modelId="{AB100CB4-A9A5-40BE-8404-D1A2E554FF9F}" type="pres">
      <dgm:prSet presAssocID="{7331525E-C698-440E-8638-90A3F6FA755F}" presName="node" presStyleLbl="node1" presStyleIdx="3" presStyleCnt="5">
        <dgm:presLayoutVars>
          <dgm:bulletEnabled val="1"/>
        </dgm:presLayoutVars>
      </dgm:prSet>
      <dgm:spPr/>
    </dgm:pt>
    <dgm:pt modelId="{1BD18BA1-5A7A-4C09-BC89-C849E1866F21}" type="pres">
      <dgm:prSet presAssocID="{CB2CE75D-7E58-43DC-B8BE-BDECDFE7F6F8}" presName="sibTrans" presStyleLbl="sibTrans2D1" presStyleIdx="3" presStyleCnt="4"/>
      <dgm:spPr/>
    </dgm:pt>
    <dgm:pt modelId="{68BCC92D-F833-41FD-916C-357E4B6F0DBB}" type="pres">
      <dgm:prSet presAssocID="{CB2CE75D-7E58-43DC-B8BE-BDECDFE7F6F8}" presName="connectorText" presStyleCnt="0"/>
      <dgm:spPr/>
    </dgm:pt>
    <dgm:pt modelId="{0E09AAC0-16E9-42DF-BC8D-C66CB54196DC}" type="pres">
      <dgm:prSet presAssocID="{CC20B49D-77E4-4B2D-AF0A-7CD7E8EE98B7}" presName="node" presStyleLbl="node1" presStyleIdx="4" presStyleCnt="5">
        <dgm:presLayoutVars>
          <dgm:bulletEnabled val="1"/>
        </dgm:presLayoutVars>
      </dgm:prSet>
      <dgm:spPr/>
    </dgm:pt>
  </dgm:ptLst>
  <dgm:cxnLst>
    <dgm:cxn modelId="{D8934327-6FB0-4D32-A10A-841AFA66B8E6}" srcId="{A4CA7B40-9EB7-4C77-8556-119F053A3BC1}" destId="{7166A9DB-20D7-41DA-B6C7-4E91D46FE0EA}" srcOrd="0" destOrd="0" parTransId="{408890A2-EC03-4CB7-8006-30F7A6F0770D}" sibTransId="{581D0B67-AC66-4DBF-B99A-8C26BE060068}"/>
    <dgm:cxn modelId="{014DBD4D-464E-4E7F-82B7-E704D8844E44}" srcId="{A4CA7B40-9EB7-4C77-8556-119F053A3BC1}" destId="{6185F46A-CE7B-4D19-AD38-021F06F11723}" srcOrd="1" destOrd="0" parTransId="{ED707A62-C95F-489D-A288-204A854541E1}" sibTransId="{209F9C23-F1DF-401B-A4AD-306C9EB4247C}"/>
    <dgm:cxn modelId="{F5F4991B-41F4-418F-B554-8EF4FB8B3A60}" srcId="{A4CA7B40-9EB7-4C77-8556-119F053A3BC1}" destId="{9D4F7890-BC71-471E-AB1B-9F598D752858}" srcOrd="2" destOrd="0" parTransId="{8A81A9A1-3D17-4B5E-823A-F4C61634A717}" sibTransId="{A02D4AB0-BE01-45C2-BD3E-6766ADB3B021}"/>
    <dgm:cxn modelId="{64146937-B4A1-4CA0-AB7C-52E75B7AB99C}" srcId="{A4CA7B40-9EB7-4C77-8556-119F053A3BC1}" destId="{7331525E-C698-440E-8638-90A3F6FA755F}" srcOrd="3" destOrd="0" parTransId="{11C937C0-9F4C-4291-AB0C-CABAFF77C678}" sibTransId="{CB2CE75D-7E58-43DC-B8BE-BDECDFE7F6F8}"/>
    <dgm:cxn modelId="{3FFE7377-3574-41FF-865C-F24D3D71DAD7}" srcId="{A4CA7B40-9EB7-4C77-8556-119F053A3BC1}" destId="{CC20B49D-77E4-4B2D-AF0A-7CD7E8EE98B7}" srcOrd="4" destOrd="0" parTransId="{91178CBD-A936-4858-AD34-9E17EE6F3963}" sibTransId="{F110A422-C528-4083-B113-73B62D69A2A4}"/>
    <dgm:cxn modelId="{2A217426-CE12-43E8-ACF7-027C7548DC97}" type="presOf" srcId="{A4CA7B40-9EB7-4C77-8556-119F053A3BC1}" destId="{7E3F7EC5-1729-4088-BB09-36E02E33A0BF}" srcOrd="0" destOrd="0" presId="urn:microsoft.com/office/officeart/2005/8/layout/process2"/>
    <dgm:cxn modelId="{BE43AE4F-CAE4-4E7D-BE9E-9F9976AF6384}" type="presParOf" srcId="{7E3F7EC5-1729-4088-BB09-36E02E33A0BF}" destId="{E17E57AF-0587-449A-A755-B1B96DEF2BD2}" srcOrd="0" destOrd="0" presId="urn:microsoft.com/office/officeart/2005/8/layout/process2"/>
    <dgm:cxn modelId="{F956D308-EC57-4950-A11E-7C3D7B231157}" type="presOf" srcId="{7166A9DB-20D7-41DA-B6C7-4E91D46FE0EA}" destId="{E17E57AF-0587-449A-A755-B1B96DEF2BD2}" srcOrd="0" destOrd="0" presId="urn:microsoft.com/office/officeart/2005/8/layout/process2"/>
    <dgm:cxn modelId="{5659DFA4-6D3D-43EE-863A-265AD96A001B}" type="presParOf" srcId="{7E3F7EC5-1729-4088-BB09-36E02E33A0BF}" destId="{11477A19-6F59-488F-BD44-5E3FBE8E3386}" srcOrd="1" destOrd="0" presId="urn:microsoft.com/office/officeart/2005/8/layout/process2"/>
    <dgm:cxn modelId="{7430B6CD-3DF2-40AE-8A2B-CC82287F58E3}" type="presOf" srcId="{581D0B67-AC66-4DBF-B99A-8C26BE060068}" destId="{11477A19-6F59-488F-BD44-5E3FBE8E3386}" srcOrd="0" destOrd="0" presId="urn:microsoft.com/office/officeart/2005/8/layout/process2"/>
    <dgm:cxn modelId="{F475AFB1-9B9C-4336-97A3-72126E91F58B}" type="presParOf" srcId="{11477A19-6F59-488F-BD44-5E3FBE8E3386}" destId="{1FA9844B-FD2C-4DAF-BE12-A8E3C3B7E384}" srcOrd="0" destOrd="1" presId="urn:microsoft.com/office/officeart/2005/8/layout/process2"/>
    <dgm:cxn modelId="{869D2C95-B8E5-4FF7-983A-D04FFB098EA9}" type="presOf" srcId="{581D0B67-AC66-4DBF-B99A-8C26BE060068}" destId="{1FA9844B-FD2C-4DAF-BE12-A8E3C3B7E384}" srcOrd="1" destOrd="0" presId="urn:microsoft.com/office/officeart/2005/8/layout/process2"/>
    <dgm:cxn modelId="{3D3E69AC-B890-47F2-B0C0-66085845E965}" type="presParOf" srcId="{7E3F7EC5-1729-4088-BB09-36E02E33A0BF}" destId="{353C71C7-5E8B-4565-86BF-B755B524B25E}" srcOrd="2" destOrd="0" presId="urn:microsoft.com/office/officeart/2005/8/layout/process2"/>
    <dgm:cxn modelId="{05F216B5-05E5-4519-9EBC-AFBB0531FDBE}" type="presOf" srcId="{6185F46A-CE7B-4D19-AD38-021F06F11723}" destId="{353C71C7-5E8B-4565-86BF-B755B524B25E}" srcOrd="0" destOrd="0" presId="urn:microsoft.com/office/officeart/2005/8/layout/process2"/>
    <dgm:cxn modelId="{12E4314E-AB9A-400C-A7FC-95E40D272E40}" type="presParOf" srcId="{7E3F7EC5-1729-4088-BB09-36E02E33A0BF}" destId="{06ECC167-6368-4F79-84C6-65D90B9BC4A6}" srcOrd="3" destOrd="0" presId="urn:microsoft.com/office/officeart/2005/8/layout/process2"/>
    <dgm:cxn modelId="{12E6B949-AE7D-41D3-BD02-D425706E5F61}" type="presOf" srcId="{209F9C23-F1DF-401B-A4AD-306C9EB4247C}" destId="{06ECC167-6368-4F79-84C6-65D90B9BC4A6}" srcOrd="0" destOrd="0" presId="urn:microsoft.com/office/officeart/2005/8/layout/process2"/>
    <dgm:cxn modelId="{AB7606DA-8662-40D1-B89D-B195747E119C}" type="presParOf" srcId="{06ECC167-6368-4F79-84C6-65D90B9BC4A6}" destId="{1AF533A8-48F1-4B19-9CD9-5A2DB7199B85}" srcOrd="0" destOrd="3" presId="urn:microsoft.com/office/officeart/2005/8/layout/process2"/>
    <dgm:cxn modelId="{BA80F323-0C11-46EA-AEFE-0E167BD19DB7}" type="presOf" srcId="{209F9C23-F1DF-401B-A4AD-306C9EB4247C}" destId="{1AF533A8-48F1-4B19-9CD9-5A2DB7199B85}" srcOrd="1" destOrd="0" presId="urn:microsoft.com/office/officeart/2005/8/layout/process2"/>
    <dgm:cxn modelId="{C6F4305E-477C-4BE6-BF88-FA917ADCE6CD}" type="presParOf" srcId="{7E3F7EC5-1729-4088-BB09-36E02E33A0BF}" destId="{93DEFB83-998E-4F52-9267-01422D869D93}" srcOrd="4" destOrd="0" presId="urn:microsoft.com/office/officeart/2005/8/layout/process2"/>
    <dgm:cxn modelId="{0064FB9A-C23E-488D-AC66-68434D0E611F}" type="presOf" srcId="{9D4F7890-BC71-471E-AB1B-9F598D752858}" destId="{93DEFB83-998E-4F52-9267-01422D869D93}" srcOrd="0" destOrd="0" presId="urn:microsoft.com/office/officeart/2005/8/layout/process2"/>
    <dgm:cxn modelId="{67B3FB43-D480-40AF-A1E8-C12ECB33D363}" type="presParOf" srcId="{7E3F7EC5-1729-4088-BB09-36E02E33A0BF}" destId="{DB23F18E-A438-4D32-A1FA-AF0AEB915E81}" srcOrd="5" destOrd="0" presId="urn:microsoft.com/office/officeart/2005/8/layout/process2"/>
    <dgm:cxn modelId="{7C5B5084-71A4-4B18-AA8C-EBC14155AB28}" type="presOf" srcId="{A02D4AB0-BE01-45C2-BD3E-6766ADB3B021}" destId="{DB23F18E-A438-4D32-A1FA-AF0AEB915E81}" srcOrd="0" destOrd="0" presId="urn:microsoft.com/office/officeart/2005/8/layout/process2"/>
    <dgm:cxn modelId="{C31904CA-DE38-4AE4-A8AE-9A3F0D8B8516}" type="presParOf" srcId="{DB23F18E-A438-4D32-A1FA-AF0AEB915E81}" destId="{3DD48522-EB54-4C9E-B4C3-A4C003BFD2B6}" srcOrd="0" destOrd="5" presId="urn:microsoft.com/office/officeart/2005/8/layout/process2"/>
    <dgm:cxn modelId="{15391422-71A2-443B-AAF1-56DCC7EC4117}" type="presOf" srcId="{A02D4AB0-BE01-45C2-BD3E-6766ADB3B021}" destId="{3DD48522-EB54-4C9E-B4C3-A4C003BFD2B6}" srcOrd="1" destOrd="0" presId="urn:microsoft.com/office/officeart/2005/8/layout/process2"/>
    <dgm:cxn modelId="{3BA1F7FE-923D-4970-BF9D-F2703DBDCA19}" type="presParOf" srcId="{7E3F7EC5-1729-4088-BB09-36E02E33A0BF}" destId="{AB100CB4-A9A5-40BE-8404-D1A2E554FF9F}" srcOrd="6" destOrd="0" presId="urn:microsoft.com/office/officeart/2005/8/layout/process2"/>
    <dgm:cxn modelId="{8D192AC0-8849-42B3-8820-A2857CE1FDF8}" type="presOf" srcId="{7331525E-C698-440E-8638-90A3F6FA755F}" destId="{AB100CB4-A9A5-40BE-8404-D1A2E554FF9F}" srcOrd="0" destOrd="0" presId="urn:microsoft.com/office/officeart/2005/8/layout/process2"/>
    <dgm:cxn modelId="{45DD4E93-E4CD-4B82-BF1C-126DD6F6027A}" type="presParOf" srcId="{7E3F7EC5-1729-4088-BB09-36E02E33A0BF}" destId="{1BD18BA1-5A7A-4C09-BC89-C849E1866F21}" srcOrd="7" destOrd="0" presId="urn:microsoft.com/office/officeart/2005/8/layout/process2"/>
    <dgm:cxn modelId="{E3299209-5E10-4851-AC53-76160E0537DA}" type="presOf" srcId="{CB2CE75D-7E58-43DC-B8BE-BDECDFE7F6F8}" destId="{1BD18BA1-5A7A-4C09-BC89-C849E1866F21}" srcOrd="0" destOrd="0" presId="urn:microsoft.com/office/officeart/2005/8/layout/process2"/>
    <dgm:cxn modelId="{8133302F-7B50-4862-918F-C17CD36197C6}" type="presParOf" srcId="{1BD18BA1-5A7A-4C09-BC89-C849E1866F21}" destId="{68BCC92D-F833-41FD-916C-357E4B6F0DBB}" srcOrd="0" destOrd="7" presId="urn:microsoft.com/office/officeart/2005/8/layout/process2"/>
    <dgm:cxn modelId="{9230ABEA-4E52-439A-BE9B-62810AD08A02}" type="presOf" srcId="{CB2CE75D-7E58-43DC-B8BE-BDECDFE7F6F8}" destId="{68BCC92D-F833-41FD-916C-357E4B6F0DBB}" srcOrd="1" destOrd="0" presId="urn:microsoft.com/office/officeart/2005/8/layout/process2"/>
    <dgm:cxn modelId="{EFAF27EF-60BC-4CA2-B55B-D36D2ED9E858}" type="presParOf" srcId="{7E3F7EC5-1729-4088-BB09-36E02E33A0BF}" destId="{0E09AAC0-16E9-42DF-BC8D-C66CB54196DC}" srcOrd="8" destOrd="0" presId="urn:microsoft.com/office/officeart/2005/8/layout/process2"/>
    <dgm:cxn modelId="{23751F70-5F34-4F12-9594-CE940C10F9DA}" type="presOf" srcId="{CC20B49D-77E4-4B2D-AF0A-7CD7E8EE98B7}" destId="{0E09AAC0-16E9-42DF-BC8D-C66CB54196DC}" srcOrd="0" destOrd="0" presId="urn:microsoft.com/office/officeart/2005/8/layout/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675814-F93D-49AF-BE9D-D9E10357E89C}" type="doc">
      <dgm:prSet loTypeId="cycle" loCatId="cycle" qsTypeId="urn:microsoft.com/office/officeart/2005/8/quickstyle/simple1" qsCatId="simple" csTypeId="urn:microsoft.com/office/officeart/2005/8/colors/accent1_1" csCatId="accent1" phldr="0"/>
      <dgm:spPr/>
      <dgm:t>
        <a:bodyPr/>
        <a:p>
          <a:endParaRPr lang="zh-CN" altLang="en-US"/>
        </a:p>
      </dgm:t>
    </dgm:pt>
    <dgm:pt modelId="{19128D80-C668-4E2D-ADE5-4D8C214258F7}">
      <dgm:prSet phldrT="[文本]" phldr="0" custT="0"/>
      <dgm:spPr/>
      <dgm:t>
        <a:bodyPr vert="horz" wrap="square"/>
        <a:p>
          <a:pPr>
            <a:lnSpc>
              <a:spcPct val="100000"/>
            </a:lnSpc>
            <a:spcBef>
              <a:spcPct val="0"/>
            </a:spcBef>
            <a:spcAft>
              <a:spcPct val="35000"/>
            </a:spcAft>
          </a:pPr>
          <a:r>
            <a:rPr lang="zh-CN" altLang="en-US">
              <a:latin typeface="华文中宋" panose="02010600040101010101" charset="-122"/>
              <a:ea typeface="华文中宋" panose="02010600040101010101" charset="-122"/>
            </a:rPr>
            <a:t>科长：</a:t>
          </a:r>
          <a:r>
            <a:rPr lang="zh-CN" altLang="en-US">
              <a:latin typeface="华文中宋" panose="02010600040101010101" charset="-122"/>
              <a:ea typeface="华文中宋" panose="02010600040101010101" charset="-122"/>
            </a:rPr>
            <a:t>这些问题</a:t>
          </a:r>
          <a:r>
            <a:rPr lang="zh-CN" altLang="en-US">
              <a:latin typeface="华文中宋" panose="02010600040101010101" charset="-122"/>
              <a:ea typeface="华文中宋" panose="02010600040101010101" charset="-122"/>
            </a:rPr>
            <a:t>说白了，</a:t>
          </a:r>
          <a:r>
            <a:rPr lang="zh-CN" altLang="en-US">
              <a:latin typeface="华文中宋" panose="02010600040101010101" charset="-122"/>
              <a:ea typeface="华文中宋" panose="02010600040101010101" charset="-122"/>
            </a:rPr>
            <a:t>一对就能对出来</a:t>
          </a:r>
          <a:r>
            <a:rPr lang="zh-CN" altLang="en-US">
              <a:latin typeface="华文中宋" panose="02010600040101010101" charset="-122"/>
              <a:ea typeface="华文中宋" panose="02010600040101010101" charset="-122"/>
            </a:rPr>
            <a:t/>
          </a:r>
          <a:endParaRPr lang="zh-CN" altLang="en-US">
            <a:latin typeface="华文中宋" panose="02010600040101010101" charset="-122"/>
            <a:ea typeface="华文中宋" panose="02010600040101010101" charset="-122"/>
          </a:endParaRPr>
        </a:p>
      </dgm:t>
    </dgm:pt>
    <dgm:pt modelId="{DE0F27FA-73BB-4EA4-9778-8D9EBA925AF5}" cxnId="{DA9E8254-F291-411B-9F69-5B141BECB2F6}" type="parTrans">
      <dgm:prSet/>
      <dgm:spPr/>
      <dgm:t>
        <a:bodyPr/>
        <a:p>
          <a:endParaRPr lang="zh-CN" altLang="en-US"/>
        </a:p>
      </dgm:t>
    </dgm:pt>
    <dgm:pt modelId="{86A670AC-FF76-4079-9596-4A9A0BA8F624}" cxnId="{DA9E8254-F291-411B-9F69-5B141BECB2F6}" type="sibTrans">
      <dgm:prSet/>
      <dgm:spPr/>
      <dgm:t>
        <a:bodyPr/>
        <a:p>
          <a:endParaRPr lang="zh-CN" altLang="en-US"/>
        </a:p>
      </dgm:t>
    </dgm:pt>
    <dgm:pt modelId="{FB525A3D-67C1-409F-B27A-CD75D02395B7}">
      <dgm:prSet phldrT="[文本]" phldr="0" custT="0"/>
      <dgm:spPr/>
      <dgm:t>
        <a:bodyPr vert="horz" wrap="square"/>
        <a:p>
          <a:pPr>
            <a:lnSpc>
              <a:spcPct val="100000"/>
            </a:lnSpc>
            <a:spcBef>
              <a:spcPct val="0"/>
            </a:spcBef>
            <a:spcAft>
              <a:spcPct val="35000"/>
            </a:spcAft>
          </a:pPr>
          <a:r>
            <a:rPr lang="zh-CN" altLang="en-US">
              <a:latin typeface="华文中宋" panose="02010600040101010101" charset="-122"/>
              <a:ea typeface="华文中宋" panose="02010600040101010101" charset="-122"/>
            </a:rPr>
            <a:t>纪检：</a:t>
          </a:r>
          <a:r>
            <a:rPr lang="zh-CN" altLang="en-US">
              <a:latin typeface="华文中宋" panose="02010600040101010101" charset="-122"/>
              <a:ea typeface="华文中宋" panose="02010600040101010101" charset="-122"/>
            </a:rPr>
            <a:t>那你为什么不对账</a:t>
          </a:r>
          <a:r>
            <a:rPr lang="zh-CN" altLang="en-US">
              <a:latin typeface="华文中宋" panose="02010600040101010101" charset="-122"/>
              <a:ea typeface="华文中宋" panose="02010600040101010101" charset="-122"/>
            </a:rPr>
            <a:t/>
          </a:r>
          <a:endParaRPr lang="zh-CN" altLang="en-US">
            <a:latin typeface="华文中宋" panose="02010600040101010101" charset="-122"/>
            <a:ea typeface="华文中宋" panose="02010600040101010101" charset="-122"/>
          </a:endParaRPr>
        </a:p>
      </dgm:t>
    </dgm:pt>
    <dgm:pt modelId="{660A7B3A-2EEC-4431-855B-9AC956FBBA1C}" cxnId="{AB07075C-10AA-41E2-8116-FFFFE988B67C}" type="parTrans">
      <dgm:prSet/>
      <dgm:spPr/>
      <dgm:t>
        <a:bodyPr/>
        <a:p>
          <a:endParaRPr lang="zh-CN" altLang="en-US"/>
        </a:p>
      </dgm:t>
    </dgm:pt>
    <dgm:pt modelId="{1AB63EA3-9EE1-467A-9AED-AA4865BC6583}" cxnId="{AB07075C-10AA-41E2-8116-FFFFE988B67C}" type="sibTrans">
      <dgm:prSet/>
      <dgm:spPr/>
      <dgm:t>
        <a:bodyPr/>
        <a:p>
          <a:endParaRPr lang="zh-CN" altLang="en-US"/>
        </a:p>
      </dgm:t>
    </dgm:pt>
    <dgm:pt modelId="{EE1B1B8E-DEE5-4FD1-B749-CB4814574F41}">
      <dgm:prSet phldrT="[文本]" phldr="0" custT="0"/>
      <dgm:spPr/>
      <dgm:t>
        <a:bodyPr vert="horz" wrap="square"/>
        <a:p>
          <a:pPr>
            <a:lnSpc>
              <a:spcPct val="100000"/>
            </a:lnSpc>
            <a:spcBef>
              <a:spcPct val="0"/>
            </a:spcBef>
            <a:spcAft>
              <a:spcPct val="35000"/>
            </a:spcAft>
          </a:pPr>
          <a:r>
            <a:rPr lang="zh-CN" altLang="en-US">
              <a:latin typeface="华文中宋" panose="02010600040101010101" charset="-122"/>
              <a:ea typeface="华文中宋" panose="02010600040101010101" charset="-122"/>
            </a:rPr>
            <a:t>科长：</a:t>
          </a:r>
          <a:r>
            <a:rPr lang="zh-CN" altLang="en-US">
              <a:latin typeface="华文中宋" panose="02010600040101010101" charset="-122"/>
              <a:ea typeface="华文中宋" panose="02010600040101010101" charset="-122"/>
            </a:rPr>
            <a:t>因为我觉得不可能有人这么干</a:t>
          </a:r>
          <a:r>
            <a:rPr lang="zh-CN" altLang="en-US">
              <a:latin typeface="华文中宋" panose="02010600040101010101" charset="-122"/>
              <a:ea typeface="华文中宋" panose="02010600040101010101" charset="-122"/>
            </a:rPr>
            <a:t/>
          </a:r>
          <a:endParaRPr lang="zh-CN" altLang="en-US">
            <a:latin typeface="华文中宋" panose="02010600040101010101" charset="-122"/>
            <a:ea typeface="华文中宋" panose="02010600040101010101" charset="-122"/>
          </a:endParaRPr>
        </a:p>
      </dgm:t>
    </dgm:pt>
    <dgm:pt modelId="{1BAC8C82-524D-4513-A1AC-09A55CE1C974}" cxnId="{7A6AA39B-E8BB-424A-A193-ECCD19749132}" type="parTrans">
      <dgm:prSet/>
      <dgm:spPr/>
      <dgm:t>
        <a:bodyPr/>
        <a:p>
          <a:endParaRPr lang="zh-CN" altLang="en-US"/>
        </a:p>
      </dgm:t>
    </dgm:pt>
    <dgm:pt modelId="{10B193D5-E874-4D7F-9CA6-82825E87DC0E}" cxnId="{7A6AA39B-E8BB-424A-A193-ECCD19749132}" type="sibTrans">
      <dgm:prSet/>
      <dgm:spPr/>
      <dgm:t>
        <a:bodyPr/>
        <a:p>
          <a:endParaRPr lang="zh-CN" altLang="en-US"/>
        </a:p>
      </dgm:t>
    </dgm:pt>
    <dgm:pt modelId="{49AFFE84-C0D6-4DE5-8A1B-BD56866F9594}">
      <dgm:prSet phldrT="[文本]" phldr="0" custT="0"/>
      <dgm:spPr/>
      <dgm:t>
        <a:bodyPr vert="horz" wrap="square"/>
        <a:p>
          <a:pPr>
            <a:lnSpc>
              <a:spcPct val="100000"/>
            </a:lnSpc>
            <a:spcBef>
              <a:spcPct val="0"/>
            </a:spcBef>
            <a:spcAft>
              <a:spcPct val="35000"/>
            </a:spcAft>
          </a:pPr>
          <a:r>
            <a:rPr lang="zh-CN" altLang="en-US">
              <a:latin typeface="华文中宋" panose="02010600040101010101" charset="-122"/>
              <a:ea typeface="华文中宋" panose="02010600040101010101" charset="-122"/>
            </a:rPr>
            <a:t>纪检：</a:t>
          </a:r>
          <a:r>
            <a:rPr lang="zh-CN" altLang="en-US">
              <a:latin typeface="华文中宋" panose="02010600040101010101" charset="-122"/>
              <a:ea typeface="华文中宋" panose="02010600040101010101" charset="-122"/>
            </a:rPr>
            <a:t>为什么你会这么觉得</a:t>
          </a:r>
          <a:r>
            <a:rPr lang="zh-CN" altLang="en-US">
              <a:latin typeface="华文中宋" panose="02010600040101010101" charset="-122"/>
              <a:ea typeface="华文中宋" panose="02010600040101010101" charset="-122"/>
            </a:rPr>
            <a:t/>
          </a:r>
          <a:endParaRPr lang="zh-CN" altLang="en-US">
            <a:latin typeface="华文中宋" panose="02010600040101010101" charset="-122"/>
            <a:ea typeface="华文中宋" panose="02010600040101010101" charset="-122"/>
          </a:endParaRPr>
        </a:p>
      </dgm:t>
    </dgm:pt>
    <dgm:pt modelId="{3C9FBC6B-50ED-4757-8C5B-89419165D5AF}" cxnId="{47FA70D2-A0C0-49BF-A059-E4FF8FB6429C}" type="parTrans">
      <dgm:prSet/>
      <dgm:spPr/>
      <dgm:t>
        <a:bodyPr/>
        <a:p>
          <a:endParaRPr lang="zh-CN" altLang="en-US"/>
        </a:p>
      </dgm:t>
    </dgm:pt>
    <dgm:pt modelId="{ADF435FD-1EEC-4111-B0E5-FE82C78372EF}" cxnId="{47FA70D2-A0C0-49BF-A059-E4FF8FB6429C}" type="sibTrans">
      <dgm:prSet/>
      <dgm:spPr/>
      <dgm:t>
        <a:bodyPr/>
        <a:p>
          <a:endParaRPr lang="zh-CN" altLang="en-US"/>
        </a:p>
      </dgm:t>
    </dgm:pt>
    <dgm:pt modelId="{8F483899-E69D-49E9-AFAD-248DEA394C36}" type="pres">
      <dgm:prSet presAssocID="{61675814-F93D-49AF-BE9D-D9E10357E89C}" presName="cycle" presStyleCnt="0">
        <dgm:presLayoutVars>
          <dgm:dir/>
          <dgm:resizeHandles val="exact"/>
        </dgm:presLayoutVars>
      </dgm:prSet>
      <dgm:spPr/>
    </dgm:pt>
    <dgm:pt modelId="{0C7D36D6-1AA8-4919-A9DE-300F574FC64F}" type="pres">
      <dgm:prSet presAssocID="{19128D80-C668-4E2D-ADE5-4D8C214258F7}" presName="node" presStyleLbl="node1" presStyleIdx="0" presStyleCnt="4">
        <dgm:presLayoutVars>
          <dgm:bulletEnabled val="1"/>
        </dgm:presLayoutVars>
      </dgm:prSet>
      <dgm:spPr/>
    </dgm:pt>
    <dgm:pt modelId="{58F22B57-56EB-4243-8851-A6A77508F8BD}" type="pres">
      <dgm:prSet presAssocID="{19128D80-C668-4E2D-ADE5-4D8C214258F7}" presName="spNode" presStyleCnt="0"/>
      <dgm:spPr/>
    </dgm:pt>
    <dgm:pt modelId="{B26405B1-C8B6-441C-A596-CEB708F554F8}" type="pres">
      <dgm:prSet presAssocID="{86A670AC-FF76-4079-9596-4A9A0BA8F624}" presName="sibTrans" presStyleLbl="sibTrans1D1" presStyleIdx="0" presStyleCnt="4"/>
      <dgm:spPr/>
    </dgm:pt>
    <dgm:pt modelId="{0901F604-F9EC-4D76-A6ED-BA32352C5A98}" type="pres">
      <dgm:prSet presAssocID="{FB525A3D-67C1-409F-B27A-CD75D02395B7}" presName="node" presStyleLbl="node1" presStyleIdx="1" presStyleCnt="4">
        <dgm:presLayoutVars>
          <dgm:bulletEnabled val="1"/>
        </dgm:presLayoutVars>
      </dgm:prSet>
      <dgm:spPr/>
    </dgm:pt>
    <dgm:pt modelId="{4E4C2EC6-DF0C-4115-81BC-B86C27D576E6}" type="pres">
      <dgm:prSet presAssocID="{FB525A3D-67C1-409F-B27A-CD75D02395B7}" presName="spNode" presStyleCnt="0"/>
      <dgm:spPr/>
    </dgm:pt>
    <dgm:pt modelId="{5B35789F-BCCE-4841-A4C6-2EA3CF032314}" type="pres">
      <dgm:prSet presAssocID="{1AB63EA3-9EE1-467A-9AED-AA4865BC6583}" presName="sibTrans" presStyleLbl="sibTrans1D1" presStyleIdx="1" presStyleCnt="4"/>
      <dgm:spPr/>
    </dgm:pt>
    <dgm:pt modelId="{9FF9719A-5B20-43F5-A219-1ADBC30214AD}" type="pres">
      <dgm:prSet presAssocID="{EE1B1B8E-DEE5-4FD1-B749-CB4814574F41}" presName="node" presStyleLbl="node1" presStyleIdx="2" presStyleCnt="4">
        <dgm:presLayoutVars>
          <dgm:bulletEnabled val="1"/>
        </dgm:presLayoutVars>
      </dgm:prSet>
      <dgm:spPr/>
    </dgm:pt>
    <dgm:pt modelId="{933AA802-040A-4E70-BCF0-622F53BD9066}" type="pres">
      <dgm:prSet presAssocID="{EE1B1B8E-DEE5-4FD1-B749-CB4814574F41}" presName="spNode" presStyleCnt="0"/>
      <dgm:spPr/>
    </dgm:pt>
    <dgm:pt modelId="{E94B8C4B-C366-48BF-8697-8C04F1C25124}" type="pres">
      <dgm:prSet presAssocID="{10B193D5-E874-4D7F-9CA6-82825E87DC0E}" presName="sibTrans" presStyleLbl="sibTrans1D1" presStyleIdx="2" presStyleCnt="4"/>
      <dgm:spPr/>
    </dgm:pt>
    <dgm:pt modelId="{D3EADAB4-143F-49B5-8573-A79F4FA79E2C}" type="pres">
      <dgm:prSet presAssocID="{49AFFE84-C0D6-4DE5-8A1B-BD56866F9594}" presName="node" presStyleLbl="node1" presStyleIdx="3" presStyleCnt="4">
        <dgm:presLayoutVars>
          <dgm:bulletEnabled val="1"/>
        </dgm:presLayoutVars>
      </dgm:prSet>
      <dgm:spPr/>
    </dgm:pt>
    <dgm:pt modelId="{BCBF9FA4-7A1B-460F-AE30-22FC02697592}" type="pres">
      <dgm:prSet presAssocID="{49AFFE84-C0D6-4DE5-8A1B-BD56866F9594}" presName="spNode" presStyleCnt="0"/>
      <dgm:spPr/>
    </dgm:pt>
    <dgm:pt modelId="{D2FB9AAA-02FE-4314-A268-2F3D8E512C5C}" type="pres">
      <dgm:prSet presAssocID="{ADF435FD-1EEC-4111-B0E5-FE82C78372EF}" presName="sibTrans" presStyleLbl="sibTrans1D1" presStyleIdx="3" presStyleCnt="4"/>
      <dgm:spPr/>
    </dgm:pt>
  </dgm:ptLst>
  <dgm:cxnLst>
    <dgm:cxn modelId="{DA9E8254-F291-411B-9F69-5B141BECB2F6}" srcId="{61675814-F93D-49AF-BE9D-D9E10357E89C}" destId="{19128D80-C668-4E2D-ADE5-4D8C214258F7}" srcOrd="0" destOrd="0" parTransId="{DE0F27FA-73BB-4EA4-9778-8D9EBA925AF5}" sibTransId="{86A670AC-FF76-4079-9596-4A9A0BA8F624}"/>
    <dgm:cxn modelId="{AB07075C-10AA-41E2-8116-FFFFE988B67C}" srcId="{61675814-F93D-49AF-BE9D-D9E10357E89C}" destId="{FB525A3D-67C1-409F-B27A-CD75D02395B7}" srcOrd="1" destOrd="0" parTransId="{660A7B3A-2EEC-4431-855B-9AC956FBBA1C}" sibTransId="{1AB63EA3-9EE1-467A-9AED-AA4865BC6583}"/>
    <dgm:cxn modelId="{7A6AA39B-E8BB-424A-A193-ECCD19749132}" srcId="{61675814-F93D-49AF-BE9D-D9E10357E89C}" destId="{EE1B1B8E-DEE5-4FD1-B749-CB4814574F41}" srcOrd="2" destOrd="0" parTransId="{1BAC8C82-524D-4513-A1AC-09A55CE1C974}" sibTransId="{10B193D5-E874-4D7F-9CA6-82825E87DC0E}"/>
    <dgm:cxn modelId="{47FA70D2-A0C0-49BF-A059-E4FF8FB6429C}" srcId="{61675814-F93D-49AF-BE9D-D9E10357E89C}" destId="{49AFFE84-C0D6-4DE5-8A1B-BD56866F9594}" srcOrd="3" destOrd="0" parTransId="{3C9FBC6B-50ED-4757-8C5B-89419165D5AF}" sibTransId="{ADF435FD-1EEC-4111-B0E5-FE82C78372EF}"/>
    <dgm:cxn modelId="{A56EC580-7D55-4088-86A8-5351573C0E9D}" type="presOf" srcId="{61675814-F93D-49AF-BE9D-D9E10357E89C}" destId="{8F483899-E69D-49E9-AFAD-248DEA394C36}" srcOrd="0" destOrd="0" presId="urn:microsoft.com/office/officeart/2005/8/layout/cycle5"/>
    <dgm:cxn modelId="{FD9E302A-2B1F-47A4-A5B3-8F84D3899CB1}" type="presParOf" srcId="{8F483899-E69D-49E9-AFAD-248DEA394C36}" destId="{0C7D36D6-1AA8-4919-A9DE-300F574FC64F}" srcOrd="0" destOrd="0" presId="urn:microsoft.com/office/officeart/2005/8/layout/cycle5"/>
    <dgm:cxn modelId="{AD11E75B-E439-4556-B93A-A873D6C94339}" type="presOf" srcId="{19128D80-C668-4E2D-ADE5-4D8C214258F7}" destId="{0C7D36D6-1AA8-4919-A9DE-300F574FC64F}" srcOrd="0" destOrd="0" presId="urn:microsoft.com/office/officeart/2005/8/layout/cycle5"/>
    <dgm:cxn modelId="{5F74644A-E80D-4064-90EB-5FCC244083D6}" type="presParOf" srcId="{8F483899-E69D-49E9-AFAD-248DEA394C36}" destId="{58F22B57-56EB-4243-8851-A6A77508F8BD}" srcOrd="1" destOrd="0" presId="urn:microsoft.com/office/officeart/2005/8/layout/cycle5"/>
    <dgm:cxn modelId="{FB90F09A-4683-46AD-A64A-CA2A83269B8E}" type="presParOf" srcId="{8F483899-E69D-49E9-AFAD-248DEA394C36}" destId="{B26405B1-C8B6-441C-A596-CEB708F554F8}" srcOrd="2" destOrd="0" presId="urn:microsoft.com/office/officeart/2005/8/layout/cycle5"/>
    <dgm:cxn modelId="{278D3534-D1BB-450C-8AC0-3C5B03E9F049}" type="presOf" srcId="{86A670AC-FF76-4079-9596-4A9A0BA8F624}" destId="{B26405B1-C8B6-441C-A596-CEB708F554F8}" srcOrd="0" destOrd="0" presId="urn:microsoft.com/office/officeart/2005/8/layout/cycle5"/>
    <dgm:cxn modelId="{25F7196F-8FCE-4CBB-9968-2C4639FDDBF2}" type="presParOf" srcId="{8F483899-E69D-49E9-AFAD-248DEA394C36}" destId="{0901F604-F9EC-4D76-A6ED-BA32352C5A98}" srcOrd="3" destOrd="0" presId="urn:microsoft.com/office/officeart/2005/8/layout/cycle5"/>
    <dgm:cxn modelId="{225C8831-0EB4-40B5-A188-F7724D276438}" type="presOf" srcId="{FB525A3D-67C1-409F-B27A-CD75D02395B7}" destId="{0901F604-F9EC-4D76-A6ED-BA32352C5A98}" srcOrd="0" destOrd="0" presId="urn:microsoft.com/office/officeart/2005/8/layout/cycle5"/>
    <dgm:cxn modelId="{D692AAD6-F7C0-4BE7-B5D0-8D3AEC9963E4}" type="presParOf" srcId="{8F483899-E69D-49E9-AFAD-248DEA394C36}" destId="{4E4C2EC6-DF0C-4115-81BC-B86C27D576E6}" srcOrd="4" destOrd="0" presId="urn:microsoft.com/office/officeart/2005/8/layout/cycle5"/>
    <dgm:cxn modelId="{820D1750-0A7F-45FD-9837-135B0367F212}" type="presParOf" srcId="{8F483899-E69D-49E9-AFAD-248DEA394C36}" destId="{5B35789F-BCCE-4841-A4C6-2EA3CF032314}" srcOrd="5" destOrd="0" presId="urn:microsoft.com/office/officeart/2005/8/layout/cycle5"/>
    <dgm:cxn modelId="{FF0B24E3-F587-478C-AA2F-71B32DF4915C}" type="presOf" srcId="{1AB63EA3-9EE1-467A-9AED-AA4865BC6583}" destId="{5B35789F-BCCE-4841-A4C6-2EA3CF032314}" srcOrd="0" destOrd="0" presId="urn:microsoft.com/office/officeart/2005/8/layout/cycle5"/>
    <dgm:cxn modelId="{6985EE00-237D-40DE-9415-C5B138B14C4B}" type="presParOf" srcId="{8F483899-E69D-49E9-AFAD-248DEA394C36}" destId="{9FF9719A-5B20-43F5-A219-1ADBC30214AD}" srcOrd="6" destOrd="0" presId="urn:microsoft.com/office/officeart/2005/8/layout/cycle5"/>
    <dgm:cxn modelId="{36B850F6-8291-4F38-B65D-79C417C26EC3}" type="presOf" srcId="{EE1B1B8E-DEE5-4FD1-B749-CB4814574F41}" destId="{9FF9719A-5B20-43F5-A219-1ADBC30214AD}" srcOrd="0" destOrd="0" presId="urn:microsoft.com/office/officeart/2005/8/layout/cycle5"/>
    <dgm:cxn modelId="{E6FF7340-9086-43D4-9F7F-10A120D9BC4E}" type="presParOf" srcId="{8F483899-E69D-49E9-AFAD-248DEA394C36}" destId="{933AA802-040A-4E70-BCF0-622F53BD9066}" srcOrd="7" destOrd="0" presId="urn:microsoft.com/office/officeart/2005/8/layout/cycle5"/>
    <dgm:cxn modelId="{89A6F7B7-2B94-4DB1-9B6E-B1D0A2B7A57D}" type="presParOf" srcId="{8F483899-E69D-49E9-AFAD-248DEA394C36}" destId="{E94B8C4B-C366-48BF-8697-8C04F1C25124}" srcOrd="8" destOrd="0" presId="urn:microsoft.com/office/officeart/2005/8/layout/cycle5"/>
    <dgm:cxn modelId="{E645625B-EB8F-4BEE-BD37-27792A2AE6CF}" type="presOf" srcId="{10B193D5-E874-4D7F-9CA6-82825E87DC0E}" destId="{E94B8C4B-C366-48BF-8697-8C04F1C25124}" srcOrd="0" destOrd="0" presId="urn:microsoft.com/office/officeart/2005/8/layout/cycle5"/>
    <dgm:cxn modelId="{A7096F2A-FB34-4358-B1E1-6564B953E5B3}" type="presParOf" srcId="{8F483899-E69D-49E9-AFAD-248DEA394C36}" destId="{D3EADAB4-143F-49B5-8573-A79F4FA79E2C}" srcOrd="9" destOrd="0" presId="urn:microsoft.com/office/officeart/2005/8/layout/cycle5"/>
    <dgm:cxn modelId="{C979E2A3-CFF5-4B29-83AA-CF267A86E42A}" type="presOf" srcId="{49AFFE84-C0D6-4DE5-8A1B-BD56866F9594}" destId="{D3EADAB4-143F-49B5-8573-A79F4FA79E2C}" srcOrd="0" destOrd="0" presId="urn:microsoft.com/office/officeart/2005/8/layout/cycle5"/>
    <dgm:cxn modelId="{D3CA2E1E-3A2C-42E4-830C-5DFDAC69BF23}" type="presParOf" srcId="{8F483899-E69D-49E9-AFAD-248DEA394C36}" destId="{BCBF9FA4-7A1B-460F-AE30-22FC02697592}" srcOrd="10" destOrd="0" presId="urn:microsoft.com/office/officeart/2005/8/layout/cycle5"/>
    <dgm:cxn modelId="{46E217B7-18AF-4F08-9091-99DF2BFA1356}" type="presParOf" srcId="{8F483899-E69D-49E9-AFAD-248DEA394C36}" destId="{D2FB9AAA-02FE-4314-A268-2F3D8E512C5C}" srcOrd="11" destOrd="0" presId="urn:microsoft.com/office/officeart/2005/8/layout/cycle5"/>
    <dgm:cxn modelId="{67F9D100-4CE1-4738-985E-11FC9A635120}" type="presOf" srcId="{ADF435FD-1EEC-4111-B0E5-FE82C78372EF}" destId="{D2FB9AAA-02FE-4314-A268-2F3D8E512C5C}" srcOrd="0" destOrd="0" presId="urn:microsoft.com/office/officeart/2005/8/layout/cycle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CA7B40-9EB7-4C77-8556-119F053A3BC1}" type="doc">
      <dgm:prSet loTypeId="process" loCatId="process" qsTypeId="urn:microsoft.com/office/officeart/2005/8/quickstyle/simple1" qsCatId="simple" csTypeId="urn:microsoft.com/office/officeart/2005/8/colors/accent1_1" csCatId="accent1" phldr="0"/>
      <dgm:spPr/>
    </dgm:pt>
    <dgm:pt modelId="{7166A9DB-20D7-41DA-B6C7-4E91D46FE0EA}">
      <dgm:prSet phldrT="[文本]" phldr="0" custT="1"/>
      <dgm:spPr/>
      <dgm:t>
        <a:bodyPr vert="horz" wrap="square"/>
        <a:p>
          <a:pPr>
            <a:lnSpc>
              <a:spcPct val="100000"/>
            </a:lnSpc>
            <a:spcBef>
              <a:spcPct val="0"/>
            </a:spcBef>
            <a:spcAft>
              <a:spcPct val="35000"/>
            </a:spcAft>
          </a:pPr>
          <a:r>
            <a:rPr lang="zh-CN" altLang="en-US" sz="2400">
              <a:latin typeface="华文中宋" panose="02010600040101010101" charset="-122"/>
              <a:ea typeface="华文中宋" panose="02010600040101010101" charset="-122"/>
            </a:rPr>
            <a:t>资产管理岗</a:t>
          </a:r>
          <a:r>
            <a:rPr lang="zh-CN" altLang="en-US" sz="2400">
              <a:latin typeface="华文中宋" panose="02010600040101010101" charset="-122"/>
              <a:ea typeface="华文中宋" panose="02010600040101010101" charset="-122"/>
            </a:rPr>
            <a:t>整理台账</a:t>
          </a:r>
          <a:r>
            <a:rPr lang="zh-CN" altLang="en-US" sz="2400">
              <a:latin typeface="华文中宋" panose="02010600040101010101" charset="-122"/>
              <a:ea typeface="华文中宋" panose="02010600040101010101" charset="-122"/>
            </a:rPr>
            <a:t/>
          </a:r>
          <a:endParaRPr lang="zh-CN" altLang="en-US" sz="2400">
            <a:latin typeface="华文中宋" panose="02010600040101010101" charset="-122"/>
            <a:ea typeface="华文中宋" panose="02010600040101010101" charset="-122"/>
          </a:endParaRPr>
        </a:p>
      </dgm:t>
    </dgm:pt>
    <dgm:pt modelId="{408890A2-EC03-4CB7-8006-30F7A6F0770D}" cxnId="{75E39CC8-8BC0-40AC-BC70-FC8ACA049302}" type="parTrans">
      <dgm:prSet/>
      <dgm:spPr/>
    </dgm:pt>
    <dgm:pt modelId="{581D0B67-AC66-4DBF-B99A-8C26BE060068}" cxnId="{75E39CC8-8BC0-40AC-BC70-FC8ACA049302}" type="sibTrans">
      <dgm:prSet phldr="0" custT="1"/>
      <dgm:spPr/>
      <dgm:t>
        <a:bodyPr vert="horz" wrap="square"/>
        <a:p>
          <a:pPr>
            <a:lnSpc>
              <a:spcPct val="100000"/>
            </a:lnSpc>
            <a:spcBef>
              <a:spcPct val="0"/>
            </a:spcBef>
            <a:spcAft>
              <a:spcPct val="35000"/>
            </a:spcAft>
          </a:pPr>
          <a:r>
            <a:rPr lang="zh-CN" altLang="en-US" sz="2400">
              <a:latin typeface="华文中宋" panose="02010600040101010101" charset="-122"/>
              <a:ea typeface="华文中宋" panose="02010600040101010101" charset="-122"/>
            </a:rPr>
            <a:t/>
          </a:r>
          <a:endParaRPr lang="zh-CN" altLang="en-US" sz="2400">
            <a:latin typeface="华文中宋" panose="02010600040101010101" charset="-122"/>
            <a:ea typeface="华文中宋" panose="02010600040101010101" charset="-122"/>
          </a:endParaRPr>
        </a:p>
      </dgm:t>
    </dgm:pt>
    <dgm:pt modelId="{6185F46A-CE7B-4D19-AD38-021F06F11723}">
      <dgm:prSet phldrT="[文本]" phldr="0" custT="1"/>
      <dgm:spPr/>
      <dgm:t>
        <a:bodyPr vert="horz" wrap="square"/>
        <a:p>
          <a:pPr>
            <a:lnSpc>
              <a:spcPct val="100000"/>
            </a:lnSpc>
            <a:spcBef>
              <a:spcPct val="0"/>
            </a:spcBef>
            <a:spcAft>
              <a:spcPct val="35000"/>
            </a:spcAft>
          </a:pPr>
          <a:r>
            <a:rPr lang="zh-CN" altLang="en-US" sz="2400">
              <a:latin typeface="华文中宋" panose="02010600040101010101" charset="-122"/>
              <a:ea typeface="华文中宋" panose="02010600040101010101" charset="-122"/>
            </a:rPr>
            <a:t>派人对照台账逐一盘点</a:t>
          </a:r>
          <a:r>
            <a:rPr lang="zh-CN" altLang="en-US" sz="2400">
              <a:latin typeface="华文中宋" panose="02010600040101010101" charset="-122"/>
              <a:ea typeface="华文中宋" panose="02010600040101010101" charset="-122"/>
            </a:rPr>
            <a:t/>
          </a:r>
          <a:endParaRPr lang="zh-CN" altLang="en-US" sz="2400">
            <a:latin typeface="华文中宋" panose="02010600040101010101" charset="-122"/>
            <a:ea typeface="华文中宋" panose="02010600040101010101" charset="-122"/>
          </a:endParaRPr>
        </a:p>
      </dgm:t>
    </dgm:pt>
    <dgm:pt modelId="{ED707A62-C95F-489D-A288-204A854541E1}" cxnId="{92BC52E7-3DA0-46D3-A4BD-C82FA21C846F}" type="parTrans">
      <dgm:prSet/>
      <dgm:spPr/>
    </dgm:pt>
    <dgm:pt modelId="{209F9C23-F1DF-401B-A4AD-306C9EB4247C}" cxnId="{92BC52E7-3DA0-46D3-A4BD-C82FA21C846F}" type="sibTrans">
      <dgm:prSet phldr="0" custT="1"/>
      <dgm:spPr/>
      <dgm:t>
        <a:bodyPr vert="horz" wrap="square"/>
        <a:p>
          <a:pPr>
            <a:lnSpc>
              <a:spcPct val="100000"/>
            </a:lnSpc>
            <a:spcBef>
              <a:spcPct val="0"/>
            </a:spcBef>
            <a:spcAft>
              <a:spcPct val="35000"/>
            </a:spcAft>
          </a:pPr>
          <a:r>
            <a:rPr lang="zh-CN" altLang="en-US" sz="2400">
              <a:latin typeface="华文中宋" panose="02010600040101010101" charset="-122"/>
              <a:ea typeface="华文中宋" panose="02010600040101010101" charset="-122"/>
            </a:rPr>
            <a:t/>
          </a:r>
          <a:endParaRPr lang="zh-CN" altLang="en-US" sz="2400">
            <a:latin typeface="华文中宋" panose="02010600040101010101" charset="-122"/>
            <a:ea typeface="华文中宋" panose="02010600040101010101" charset="-122"/>
          </a:endParaRPr>
        </a:p>
      </dgm:t>
    </dgm:pt>
    <dgm:pt modelId="{9D4F7890-BC71-471E-AB1B-9F598D752858}">
      <dgm:prSet phldrT="[文本]" phldr="0" custT="1"/>
      <dgm:spPr/>
      <dgm:t>
        <a:bodyPr vert="horz" wrap="square"/>
        <a:p>
          <a:pPr>
            <a:lnSpc>
              <a:spcPct val="100000"/>
            </a:lnSpc>
            <a:spcBef>
              <a:spcPct val="0"/>
            </a:spcBef>
            <a:spcAft>
              <a:spcPct val="35000"/>
            </a:spcAft>
          </a:pPr>
          <a:r>
            <a:rPr lang="zh-CN" altLang="en-US" sz="2400">
              <a:latin typeface="华文中宋" panose="02010600040101010101" charset="-122"/>
              <a:ea typeface="华文中宋" panose="02010600040101010101" charset="-122"/>
            </a:rPr>
            <a:t>盘盈盘亏逐一核实</a:t>
          </a:r>
          <a:r>
            <a:rPr lang="zh-CN" altLang="en-US" sz="2400">
              <a:latin typeface="华文中宋" panose="02010600040101010101" charset="-122"/>
              <a:ea typeface="华文中宋" panose="02010600040101010101" charset="-122"/>
            </a:rPr>
            <a:t/>
          </a:r>
          <a:endParaRPr lang="zh-CN" altLang="en-US" sz="2400">
            <a:latin typeface="华文中宋" panose="02010600040101010101" charset="-122"/>
            <a:ea typeface="华文中宋" panose="02010600040101010101" charset="-122"/>
          </a:endParaRPr>
        </a:p>
      </dgm:t>
    </dgm:pt>
    <dgm:pt modelId="{8A81A9A1-3D17-4B5E-823A-F4C61634A717}" cxnId="{478A6C7B-008C-47CD-991A-A7B4C995ABD7}" type="parTrans">
      <dgm:prSet/>
      <dgm:spPr/>
    </dgm:pt>
    <dgm:pt modelId="{A02D4AB0-BE01-45C2-BD3E-6766ADB3B021}" cxnId="{478A6C7B-008C-47CD-991A-A7B4C995ABD7}" type="sibTrans">
      <dgm:prSet phldr="0" custT="1"/>
      <dgm:spPr/>
      <dgm:t>
        <a:bodyPr vert="horz" wrap="square"/>
        <a:p>
          <a:pPr>
            <a:lnSpc>
              <a:spcPct val="100000"/>
            </a:lnSpc>
            <a:spcBef>
              <a:spcPct val="0"/>
            </a:spcBef>
            <a:spcAft>
              <a:spcPct val="35000"/>
            </a:spcAft>
          </a:pPr>
          <a:r>
            <a:rPr sz="2400">
              <a:latin typeface="华文中宋" panose="02010600040101010101" charset="-122"/>
              <a:ea typeface="华文中宋" panose="02010600040101010101" charset="-122"/>
            </a:rPr>
            <a:t/>
          </a:r>
          <a:endParaRPr sz="2400">
            <a:latin typeface="华文中宋" panose="02010600040101010101" charset="-122"/>
            <a:ea typeface="华文中宋" panose="02010600040101010101" charset="-122"/>
          </a:endParaRPr>
        </a:p>
      </dgm:t>
    </dgm:pt>
    <dgm:pt modelId="{7E01EB00-A5DF-4E53-9167-9E5DBDD3630B}">
      <dgm:prSet phldr="0" custT="1"/>
      <dgm:spPr/>
      <dgm:t>
        <a:bodyPr vert="horz" wrap="square"/>
        <a:p>
          <a:pPr>
            <a:lnSpc>
              <a:spcPct val="100000"/>
            </a:lnSpc>
            <a:spcBef>
              <a:spcPct val="0"/>
            </a:spcBef>
            <a:spcAft>
              <a:spcPct val="35000"/>
            </a:spcAft>
          </a:pPr>
          <a:r>
            <a:rPr lang="zh-CN" sz="2400">
              <a:latin typeface="华文中宋" panose="02010600040101010101" charset="-122"/>
              <a:ea typeface="华文中宋" panose="02010600040101010101" charset="-122"/>
            </a:rPr>
            <a:t>形成盘点结果</a:t>
          </a:r>
          <a:r>
            <a:rPr lang="zh-CN" sz="2400">
              <a:latin typeface="华文中宋" panose="02010600040101010101" charset="-122"/>
              <a:ea typeface="华文中宋" panose="02010600040101010101" charset="-122"/>
            </a:rPr>
            <a:t/>
          </a:r>
          <a:endParaRPr lang="zh-CN" sz="2400">
            <a:latin typeface="华文中宋" panose="02010600040101010101" charset="-122"/>
            <a:ea typeface="华文中宋" panose="02010600040101010101" charset="-122"/>
          </a:endParaRPr>
        </a:p>
      </dgm:t>
    </dgm:pt>
    <dgm:pt modelId="{F80C3A7C-6CC8-47B2-B38F-D276071988DB}" cxnId="{90F27FF7-1F1F-49F9-8A4F-D22A0E9FD680}" type="parTrans">
      <dgm:prSet/>
      <dgm:spPr/>
    </dgm:pt>
    <dgm:pt modelId="{4D4011D4-DCF6-49DC-9F2E-421040683609}" cxnId="{90F27FF7-1F1F-49F9-8A4F-D22A0E9FD680}" type="sibTrans">
      <dgm:prSet/>
      <dgm:spPr/>
    </dgm:pt>
    <dgm:pt modelId="{7E3F7EC5-1729-4088-BB09-36E02E33A0BF}" type="pres">
      <dgm:prSet presAssocID="{A4CA7B40-9EB7-4C77-8556-119F053A3BC1}" presName="linearFlow" presStyleCnt="0">
        <dgm:presLayoutVars>
          <dgm:resizeHandles val="exact"/>
        </dgm:presLayoutVars>
      </dgm:prSet>
      <dgm:spPr/>
    </dgm:pt>
    <dgm:pt modelId="{E17E57AF-0587-449A-A755-B1B96DEF2BD2}" type="pres">
      <dgm:prSet presAssocID="{7166A9DB-20D7-41DA-B6C7-4E91D46FE0EA}" presName="node" presStyleLbl="node1" presStyleIdx="0" presStyleCnt="4">
        <dgm:presLayoutVars>
          <dgm:bulletEnabled val="1"/>
        </dgm:presLayoutVars>
      </dgm:prSet>
      <dgm:spPr/>
    </dgm:pt>
    <dgm:pt modelId="{11477A19-6F59-488F-BD44-5E3FBE8E3386}" type="pres">
      <dgm:prSet presAssocID="{581D0B67-AC66-4DBF-B99A-8C26BE060068}" presName="sibTrans" presStyleLbl="sibTrans2D1" presStyleIdx="0" presStyleCnt="3"/>
      <dgm:spPr/>
    </dgm:pt>
    <dgm:pt modelId="{1FA9844B-FD2C-4DAF-BE12-A8E3C3B7E384}" type="pres">
      <dgm:prSet presAssocID="{581D0B67-AC66-4DBF-B99A-8C26BE060068}" presName="connectorText" presStyleCnt="0"/>
      <dgm:spPr/>
    </dgm:pt>
    <dgm:pt modelId="{353C71C7-5E8B-4565-86BF-B755B524B25E}" type="pres">
      <dgm:prSet presAssocID="{6185F46A-CE7B-4D19-AD38-021F06F11723}" presName="node" presStyleLbl="node1" presStyleIdx="1" presStyleCnt="4">
        <dgm:presLayoutVars>
          <dgm:bulletEnabled val="1"/>
        </dgm:presLayoutVars>
      </dgm:prSet>
      <dgm:spPr/>
    </dgm:pt>
    <dgm:pt modelId="{06ECC167-6368-4F79-84C6-65D90B9BC4A6}" type="pres">
      <dgm:prSet presAssocID="{209F9C23-F1DF-401B-A4AD-306C9EB4247C}" presName="sibTrans" presStyleLbl="sibTrans2D1" presStyleIdx="1" presStyleCnt="3"/>
      <dgm:spPr/>
    </dgm:pt>
    <dgm:pt modelId="{1AF533A8-48F1-4B19-9CD9-5A2DB7199B85}" type="pres">
      <dgm:prSet presAssocID="{209F9C23-F1DF-401B-A4AD-306C9EB4247C}" presName="connectorText" presStyleCnt="0"/>
      <dgm:spPr/>
    </dgm:pt>
    <dgm:pt modelId="{93DEFB83-998E-4F52-9267-01422D869D93}" type="pres">
      <dgm:prSet presAssocID="{9D4F7890-BC71-471E-AB1B-9F598D752858}" presName="node" presStyleLbl="node1" presStyleIdx="2" presStyleCnt="4">
        <dgm:presLayoutVars>
          <dgm:bulletEnabled val="1"/>
        </dgm:presLayoutVars>
      </dgm:prSet>
      <dgm:spPr/>
    </dgm:pt>
    <dgm:pt modelId="{C6ED6F59-F6A4-4D35-85D7-E376D818D88E}" type="pres">
      <dgm:prSet presAssocID="{A02D4AB0-BE01-45C2-BD3E-6766ADB3B021}" presName="sibTrans" presStyleLbl="sibTrans2D1" presStyleIdx="2" presStyleCnt="3"/>
      <dgm:spPr/>
    </dgm:pt>
    <dgm:pt modelId="{AC2FED3C-209E-453F-85DB-39053606FF45}" type="pres">
      <dgm:prSet presAssocID="{A02D4AB0-BE01-45C2-BD3E-6766ADB3B021}" presName="connectorText" presStyleCnt="0"/>
      <dgm:spPr/>
    </dgm:pt>
    <dgm:pt modelId="{247EC3EC-E207-4452-9DC9-B45405A65A1C}" type="pres">
      <dgm:prSet presAssocID="{7E01EB00-A5DF-4E53-9167-9E5DBDD3630B}" presName="node" presStyleLbl="node1" presStyleIdx="3" presStyleCnt="4">
        <dgm:presLayoutVars>
          <dgm:bulletEnabled val="1"/>
        </dgm:presLayoutVars>
      </dgm:prSet>
      <dgm:spPr/>
    </dgm:pt>
  </dgm:ptLst>
  <dgm:cxnLst>
    <dgm:cxn modelId="{75E39CC8-8BC0-40AC-BC70-FC8ACA049302}" srcId="{A4CA7B40-9EB7-4C77-8556-119F053A3BC1}" destId="{7166A9DB-20D7-41DA-B6C7-4E91D46FE0EA}" srcOrd="0" destOrd="0" parTransId="{408890A2-EC03-4CB7-8006-30F7A6F0770D}" sibTransId="{581D0B67-AC66-4DBF-B99A-8C26BE060068}"/>
    <dgm:cxn modelId="{92BC52E7-3DA0-46D3-A4BD-C82FA21C846F}" srcId="{A4CA7B40-9EB7-4C77-8556-119F053A3BC1}" destId="{6185F46A-CE7B-4D19-AD38-021F06F11723}" srcOrd="1" destOrd="0" parTransId="{ED707A62-C95F-489D-A288-204A854541E1}" sibTransId="{209F9C23-F1DF-401B-A4AD-306C9EB4247C}"/>
    <dgm:cxn modelId="{478A6C7B-008C-47CD-991A-A7B4C995ABD7}" srcId="{A4CA7B40-9EB7-4C77-8556-119F053A3BC1}" destId="{9D4F7890-BC71-471E-AB1B-9F598D752858}" srcOrd="2" destOrd="0" parTransId="{8A81A9A1-3D17-4B5E-823A-F4C61634A717}" sibTransId="{A02D4AB0-BE01-45C2-BD3E-6766ADB3B021}"/>
    <dgm:cxn modelId="{90F27FF7-1F1F-49F9-8A4F-D22A0E9FD680}" srcId="{A4CA7B40-9EB7-4C77-8556-119F053A3BC1}" destId="{7E01EB00-A5DF-4E53-9167-9E5DBDD3630B}" srcOrd="3" destOrd="0" parTransId="{F80C3A7C-6CC8-47B2-B38F-D276071988DB}" sibTransId="{4D4011D4-DCF6-49DC-9F2E-421040683609}"/>
    <dgm:cxn modelId="{406AF479-448D-4DF9-AC39-9ADA47D6A36F}" type="presOf" srcId="{A4CA7B40-9EB7-4C77-8556-119F053A3BC1}" destId="{7E3F7EC5-1729-4088-BB09-36E02E33A0BF}" srcOrd="0" destOrd="0" presId="urn:microsoft.com/office/officeart/2005/8/layout/process2"/>
    <dgm:cxn modelId="{65CBF5CF-5ABD-45FC-91D3-2F3046DC1162}" type="presParOf" srcId="{7E3F7EC5-1729-4088-BB09-36E02E33A0BF}" destId="{E17E57AF-0587-449A-A755-B1B96DEF2BD2}" srcOrd="0" destOrd="0" presId="urn:microsoft.com/office/officeart/2005/8/layout/process2"/>
    <dgm:cxn modelId="{70CB4C0F-5734-4032-A191-378853EDF67E}" type="presOf" srcId="{7166A9DB-20D7-41DA-B6C7-4E91D46FE0EA}" destId="{E17E57AF-0587-449A-A755-B1B96DEF2BD2}" srcOrd="0" destOrd="0" presId="urn:microsoft.com/office/officeart/2005/8/layout/process2"/>
    <dgm:cxn modelId="{A4FF9DA9-3329-48F5-8BD5-CE8217CC3615}" type="presParOf" srcId="{7E3F7EC5-1729-4088-BB09-36E02E33A0BF}" destId="{11477A19-6F59-488F-BD44-5E3FBE8E3386}" srcOrd="1" destOrd="0" presId="urn:microsoft.com/office/officeart/2005/8/layout/process2"/>
    <dgm:cxn modelId="{A605E9DA-3A8E-47DF-8863-C3097061E329}" type="presOf" srcId="{581D0B67-AC66-4DBF-B99A-8C26BE060068}" destId="{11477A19-6F59-488F-BD44-5E3FBE8E3386}" srcOrd="0" destOrd="0" presId="urn:microsoft.com/office/officeart/2005/8/layout/process2"/>
    <dgm:cxn modelId="{6DF2F351-15A4-49EA-BDE8-1DD5B98BDC52}" type="presParOf" srcId="{11477A19-6F59-488F-BD44-5E3FBE8E3386}" destId="{1FA9844B-FD2C-4DAF-BE12-A8E3C3B7E384}" srcOrd="0" destOrd="1" presId="urn:microsoft.com/office/officeart/2005/8/layout/process2"/>
    <dgm:cxn modelId="{AF5BED42-C0B8-4183-A460-B0EC0916ABDC}" type="presOf" srcId="{581D0B67-AC66-4DBF-B99A-8C26BE060068}" destId="{1FA9844B-FD2C-4DAF-BE12-A8E3C3B7E384}" srcOrd="1" destOrd="0" presId="urn:microsoft.com/office/officeart/2005/8/layout/process2"/>
    <dgm:cxn modelId="{86A75D28-56C2-432F-BB36-810179935785}" type="presParOf" srcId="{7E3F7EC5-1729-4088-BB09-36E02E33A0BF}" destId="{353C71C7-5E8B-4565-86BF-B755B524B25E}" srcOrd="2" destOrd="0" presId="urn:microsoft.com/office/officeart/2005/8/layout/process2"/>
    <dgm:cxn modelId="{04AD4A3D-48B0-422B-9006-AB5770462EEC}" type="presOf" srcId="{6185F46A-CE7B-4D19-AD38-021F06F11723}" destId="{353C71C7-5E8B-4565-86BF-B755B524B25E}" srcOrd="0" destOrd="0" presId="urn:microsoft.com/office/officeart/2005/8/layout/process2"/>
    <dgm:cxn modelId="{411E0D90-0B18-4361-B5F5-3DA96B045B54}" type="presParOf" srcId="{7E3F7EC5-1729-4088-BB09-36E02E33A0BF}" destId="{06ECC167-6368-4F79-84C6-65D90B9BC4A6}" srcOrd="3" destOrd="0" presId="urn:microsoft.com/office/officeart/2005/8/layout/process2"/>
    <dgm:cxn modelId="{595C9D36-5576-48E3-9CEE-0670022F98E2}" type="presOf" srcId="{209F9C23-F1DF-401B-A4AD-306C9EB4247C}" destId="{06ECC167-6368-4F79-84C6-65D90B9BC4A6}" srcOrd="0" destOrd="0" presId="urn:microsoft.com/office/officeart/2005/8/layout/process2"/>
    <dgm:cxn modelId="{1EE51E67-99DC-4D28-ADAC-1E856F933A0B}" type="presParOf" srcId="{06ECC167-6368-4F79-84C6-65D90B9BC4A6}" destId="{1AF533A8-48F1-4B19-9CD9-5A2DB7199B85}" srcOrd="0" destOrd="3" presId="urn:microsoft.com/office/officeart/2005/8/layout/process2"/>
    <dgm:cxn modelId="{49FFA334-1D51-420E-8D0F-2E872DA02785}" type="presOf" srcId="{209F9C23-F1DF-401B-A4AD-306C9EB4247C}" destId="{1AF533A8-48F1-4B19-9CD9-5A2DB7199B85}" srcOrd="1" destOrd="0" presId="urn:microsoft.com/office/officeart/2005/8/layout/process2"/>
    <dgm:cxn modelId="{C8F6477F-8EA6-4ADE-8A57-139E7DE5A980}" type="presParOf" srcId="{7E3F7EC5-1729-4088-BB09-36E02E33A0BF}" destId="{93DEFB83-998E-4F52-9267-01422D869D93}" srcOrd="4" destOrd="0" presId="urn:microsoft.com/office/officeart/2005/8/layout/process2"/>
    <dgm:cxn modelId="{1F04006B-AFAC-4AA1-87EE-A5F2D20F4640}" type="presOf" srcId="{9D4F7890-BC71-471E-AB1B-9F598D752858}" destId="{93DEFB83-998E-4F52-9267-01422D869D93}" srcOrd="0" destOrd="0" presId="urn:microsoft.com/office/officeart/2005/8/layout/process2"/>
    <dgm:cxn modelId="{D5D449DF-D5D4-40D8-8354-1742185A9D82}" type="presParOf" srcId="{7E3F7EC5-1729-4088-BB09-36E02E33A0BF}" destId="{C6ED6F59-F6A4-4D35-85D7-E376D818D88E}" srcOrd="5" destOrd="0" presId="urn:microsoft.com/office/officeart/2005/8/layout/process2"/>
    <dgm:cxn modelId="{041EBD1D-15B5-4EE8-8836-DB90C42B1C17}" type="presOf" srcId="{A02D4AB0-BE01-45C2-BD3E-6766ADB3B021}" destId="{C6ED6F59-F6A4-4D35-85D7-E376D818D88E}" srcOrd="0" destOrd="0" presId="urn:microsoft.com/office/officeart/2005/8/layout/process2"/>
    <dgm:cxn modelId="{897F534E-7BE8-457A-9E98-C1B4C1EAFEC5}" type="presParOf" srcId="{C6ED6F59-F6A4-4D35-85D7-E376D818D88E}" destId="{AC2FED3C-209E-453F-85DB-39053606FF45}" srcOrd="0" destOrd="5" presId="urn:microsoft.com/office/officeart/2005/8/layout/process2"/>
    <dgm:cxn modelId="{3FF35F72-6857-4CB4-A6AF-7FF52F7FEC24}" type="presOf" srcId="{A02D4AB0-BE01-45C2-BD3E-6766ADB3B021}" destId="{AC2FED3C-209E-453F-85DB-39053606FF45}" srcOrd="1" destOrd="0" presId="urn:microsoft.com/office/officeart/2005/8/layout/process2"/>
    <dgm:cxn modelId="{3A174B39-B9C4-47CE-91E9-39402E822ED3}" type="presParOf" srcId="{7E3F7EC5-1729-4088-BB09-36E02E33A0BF}" destId="{247EC3EC-E207-4452-9DC9-B45405A65A1C}" srcOrd="6" destOrd="0" presId="urn:microsoft.com/office/officeart/2005/8/layout/process2"/>
    <dgm:cxn modelId="{6ED188A1-2769-42C7-8D95-111034E220E4}" type="presOf" srcId="{7E01EB00-A5DF-4E53-9167-9E5DBDD3630B}" destId="{247EC3EC-E207-4452-9DC9-B45405A65A1C}" srcOrd="0" destOrd="0" presId="urn:microsoft.com/office/officeart/2005/8/layout/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CA7B40-9EB7-4C77-8556-119F053A3BC1}" type="doc">
      <dgm:prSet loTypeId="process" loCatId="process" qsTypeId="urn:microsoft.com/office/officeart/2005/8/quickstyle/simple1" qsCatId="simple" csTypeId="urn:microsoft.com/office/officeart/2005/8/colors/accent3_1" csCatId="accent1" phldr="0"/>
      <dgm:spPr/>
    </dgm:pt>
    <dgm:pt modelId="{7166A9DB-20D7-41DA-B6C7-4E91D46FE0EA}">
      <dgm:prSet phldrT="[文本]" phldr="0" custT="1"/>
      <dgm:spPr/>
      <dgm:t>
        <a:bodyPr vert="horz" wrap="square"/>
        <a:p>
          <a:pPr>
            <a:lnSpc>
              <a:spcPct val="100000"/>
            </a:lnSpc>
            <a:spcBef>
              <a:spcPct val="0"/>
            </a:spcBef>
            <a:spcAft>
              <a:spcPct val="35000"/>
            </a:spcAft>
          </a:pPr>
          <a:r>
            <a:rPr lang="zh-CN" altLang="en-US" sz="2000">
              <a:latin typeface="华文中宋" panose="02010600040101010101" charset="-122"/>
              <a:ea typeface="华文中宋" panose="02010600040101010101" charset="-122"/>
            </a:rPr>
            <a:t>资产管理岗</a:t>
          </a:r>
          <a:r>
            <a:rPr lang="zh-CN" altLang="en-US" sz="2000">
              <a:latin typeface="华文中宋" panose="02010600040101010101" charset="-122"/>
              <a:ea typeface="华文中宋" panose="02010600040101010101" charset="-122"/>
            </a:rPr>
            <a:t>整理台账</a:t>
          </a:r>
          <a:r>
            <a:rPr lang="zh-CN" altLang="en-US" sz="2000">
              <a:latin typeface="华文中宋" panose="02010600040101010101" charset="-122"/>
              <a:ea typeface="华文中宋" panose="02010600040101010101" charset="-122"/>
            </a:rPr>
            <a:t/>
          </a:r>
          <a:endParaRPr lang="zh-CN" altLang="en-US" sz="2000">
            <a:latin typeface="华文中宋" panose="02010600040101010101" charset="-122"/>
            <a:ea typeface="华文中宋" panose="02010600040101010101" charset="-122"/>
          </a:endParaRPr>
        </a:p>
      </dgm:t>
    </dgm:pt>
    <dgm:pt modelId="{408890A2-EC03-4CB7-8006-30F7A6F0770D}" cxnId="{B9778501-20DD-4982-AE6F-15E0AFCF3F79}" type="parTrans">
      <dgm:prSet/>
      <dgm:spPr/>
    </dgm:pt>
    <dgm:pt modelId="{581D0B67-AC66-4DBF-B99A-8C26BE060068}" cxnId="{B9778501-20DD-4982-AE6F-15E0AFCF3F79}" type="sibTrans">
      <dgm:prSet phldr="0" custT="1"/>
      <dgm:spPr/>
      <dgm:t>
        <a:bodyPr vert="horz" wrap="square"/>
        <a:p>
          <a:pPr>
            <a:lnSpc>
              <a:spcPct val="100000"/>
            </a:lnSpc>
            <a:spcBef>
              <a:spcPct val="0"/>
            </a:spcBef>
            <a:spcAft>
              <a:spcPct val="35000"/>
            </a:spcAft>
          </a:pPr>
          <a:r>
            <a:rPr lang="zh-CN" altLang="en-US" sz="2000">
              <a:latin typeface="华文中宋" panose="02010600040101010101" charset="-122"/>
              <a:ea typeface="华文中宋" panose="02010600040101010101" charset="-122"/>
            </a:rPr>
            <a:t/>
          </a:r>
          <a:endParaRPr lang="zh-CN" altLang="en-US" sz="2000">
            <a:latin typeface="华文中宋" panose="02010600040101010101" charset="-122"/>
            <a:ea typeface="华文中宋" panose="02010600040101010101" charset="-122"/>
          </a:endParaRPr>
        </a:p>
      </dgm:t>
    </dgm:pt>
    <dgm:pt modelId="{6185F46A-CE7B-4D19-AD38-021F06F11723}">
      <dgm:prSet phldrT="[文本]" phldr="0" custT="1"/>
      <dgm:spPr/>
      <dgm:t>
        <a:bodyPr vert="horz" wrap="square"/>
        <a:p>
          <a:pPr>
            <a:lnSpc>
              <a:spcPct val="100000"/>
            </a:lnSpc>
            <a:spcBef>
              <a:spcPct val="0"/>
            </a:spcBef>
            <a:spcAft>
              <a:spcPct val="35000"/>
            </a:spcAft>
          </a:pPr>
          <a:r>
            <a:rPr lang="zh-CN" altLang="en-US" sz="2000">
              <a:latin typeface="华文中宋" panose="02010600040101010101" charset="-122"/>
              <a:ea typeface="华文中宋" panose="02010600040101010101" charset="-122"/>
            </a:rPr>
            <a:t>分人发放资产确认表</a:t>
          </a:r>
          <a:r>
            <a:rPr lang="zh-CN" altLang="en-US" sz="2000">
              <a:latin typeface="华文中宋" panose="02010600040101010101" charset="-122"/>
              <a:ea typeface="华文中宋" panose="02010600040101010101" charset="-122"/>
            </a:rPr>
            <a:t/>
          </a:r>
          <a:endParaRPr lang="zh-CN" altLang="en-US" sz="2000">
            <a:latin typeface="华文中宋" panose="02010600040101010101" charset="-122"/>
            <a:ea typeface="华文中宋" panose="02010600040101010101" charset="-122"/>
          </a:endParaRPr>
        </a:p>
      </dgm:t>
    </dgm:pt>
    <dgm:pt modelId="{ED707A62-C95F-489D-A288-204A854541E1}" cxnId="{583349B9-98D6-4DEB-8F27-B60E805264D3}" type="parTrans">
      <dgm:prSet/>
      <dgm:spPr/>
    </dgm:pt>
    <dgm:pt modelId="{209F9C23-F1DF-401B-A4AD-306C9EB4247C}" cxnId="{583349B9-98D6-4DEB-8F27-B60E805264D3}" type="sibTrans">
      <dgm:prSet phldr="0" custT="1"/>
      <dgm:spPr/>
      <dgm:t>
        <a:bodyPr vert="horz" wrap="square"/>
        <a:p>
          <a:pPr>
            <a:lnSpc>
              <a:spcPct val="100000"/>
            </a:lnSpc>
            <a:spcBef>
              <a:spcPct val="0"/>
            </a:spcBef>
            <a:spcAft>
              <a:spcPct val="35000"/>
            </a:spcAft>
          </a:pPr>
          <a:r>
            <a:rPr lang="zh-CN" altLang="en-US" sz="2000">
              <a:latin typeface="华文中宋" panose="02010600040101010101" charset="-122"/>
              <a:ea typeface="华文中宋" panose="02010600040101010101" charset="-122"/>
            </a:rPr>
            <a:t/>
          </a:r>
          <a:endParaRPr lang="zh-CN" altLang="en-US" sz="2000">
            <a:latin typeface="华文中宋" panose="02010600040101010101" charset="-122"/>
            <a:ea typeface="华文中宋" panose="02010600040101010101" charset="-122"/>
          </a:endParaRPr>
        </a:p>
      </dgm:t>
    </dgm:pt>
    <dgm:pt modelId="{9D4F7890-BC71-471E-AB1B-9F598D752858}">
      <dgm:prSet phldrT="[文本]" phldr="0" custT="1"/>
      <dgm:spPr/>
      <dgm:t>
        <a:bodyPr vert="horz" wrap="square"/>
        <a:p>
          <a:pPr>
            <a:lnSpc>
              <a:spcPct val="100000"/>
            </a:lnSpc>
            <a:spcBef>
              <a:spcPct val="0"/>
            </a:spcBef>
            <a:spcAft>
              <a:spcPct val="35000"/>
            </a:spcAft>
          </a:pPr>
          <a:r>
            <a:rPr lang="zh-CN" altLang="en-US" sz="2000">
              <a:latin typeface="华文中宋" panose="02010600040101010101" charset="-122"/>
              <a:ea typeface="华文中宋" panose="02010600040101010101" charset="-122"/>
            </a:rPr>
            <a:t>资产使用人签字确认</a:t>
          </a:r>
          <a:r>
            <a:rPr lang="zh-CN" altLang="en-US" sz="2000">
              <a:latin typeface="华文中宋" panose="02010600040101010101" charset="-122"/>
              <a:ea typeface="华文中宋" panose="02010600040101010101" charset="-122"/>
            </a:rPr>
            <a:t/>
          </a:r>
          <a:endParaRPr lang="zh-CN" altLang="en-US" sz="2000">
            <a:latin typeface="华文中宋" panose="02010600040101010101" charset="-122"/>
            <a:ea typeface="华文中宋" panose="02010600040101010101" charset="-122"/>
          </a:endParaRPr>
        </a:p>
      </dgm:t>
    </dgm:pt>
    <dgm:pt modelId="{8A81A9A1-3D17-4B5E-823A-F4C61634A717}" cxnId="{ABEA4AEF-7FB4-40D7-AE73-3C3828CFC35A}" type="parTrans">
      <dgm:prSet/>
      <dgm:spPr/>
    </dgm:pt>
    <dgm:pt modelId="{A02D4AB0-BE01-45C2-BD3E-6766ADB3B021}" cxnId="{ABEA4AEF-7FB4-40D7-AE73-3C3828CFC35A}" type="sibTrans">
      <dgm:prSet phldr="0" custT="1"/>
      <dgm:spPr/>
      <dgm:t>
        <a:bodyPr vert="horz" wrap="square"/>
        <a:p>
          <a:pPr>
            <a:lnSpc>
              <a:spcPct val="100000"/>
            </a:lnSpc>
            <a:spcBef>
              <a:spcPct val="0"/>
            </a:spcBef>
            <a:spcAft>
              <a:spcPct val="35000"/>
            </a:spcAft>
          </a:pPr>
          <a:r>
            <a:rPr sz="2000">
              <a:latin typeface="华文中宋" panose="02010600040101010101" charset="-122"/>
              <a:ea typeface="华文中宋" panose="02010600040101010101" charset="-122"/>
            </a:rPr>
            <a:t/>
          </a:r>
          <a:endParaRPr sz="2000">
            <a:latin typeface="华文中宋" panose="02010600040101010101" charset="-122"/>
            <a:ea typeface="华文中宋" panose="02010600040101010101" charset="-122"/>
          </a:endParaRPr>
        </a:p>
      </dgm:t>
    </dgm:pt>
    <dgm:pt modelId="{7E01EB00-A5DF-4E53-9167-9E5DBDD3630B}">
      <dgm:prSet phldr="0" custT="1"/>
      <dgm:spPr/>
      <dgm:t>
        <a:bodyPr vert="horz" wrap="square"/>
        <a:p>
          <a:pPr>
            <a:lnSpc>
              <a:spcPct val="100000"/>
            </a:lnSpc>
            <a:spcBef>
              <a:spcPct val="0"/>
            </a:spcBef>
            <a:spcAft>
              <a:spcPct val="35000"/>
            </a:spcAft>
          </a:pPr>
          <a:r>
            <a:rPr lang="zh-CN" sz="2000">
              <a:latin typeface="华文中宋" panose="02010600040101010101" charset="-122"/>
              <a:ea typeface="华文中宋" panose="02010600040101010101" charset="-122"/>
            </a:rPr>
            <a:t>抽盘</a:t>
          </a:r>
          <a:r>
            <a:rPr lang="zh-CN" sz="2000">
              <a:latin typeface="华文中宋" panose="02010600040101010101" charset="-122"/>
              <a:ea typeface="华文中宋" panose="02010600040101010101" charset="-122"/>
            </a:rPr>
            <a:t/>
          </a:r>
          <a:endParaRPr lang="zh-CN" sz="2000">
            <a:latin typeface="华文中宋" panose="02010600040101010101" charset="-122"/>
            <a:ea typeface="华文中宋" panose="02010600040101010101" charset="-122"/>
          </a:endParaRPr>
        </a:p>
      </dgm:t>
    </dgm:pt>
    <dgm:pt modelId="{F80C3A7C-6CC8-47B2-B38F-D276071988DB}" cxnId="{AD63054C-501E-4660-B469-CFEDAAAF96AE}" type="parTrans">
      <dgm:prSet/>
      <dgm:spPr/>
    </dgm:pt>
    <dgm:pt modelId="{4D4011D4-DCF6-49DC-9F2E-421040683609}" cxnId="{AD63054C-501E-4660-B469-CFEDAAAF96AE}" type="sibTrans">
      <dgm:prSet phldr="0" custT="1"/>
      <dgm:spPr/>
      <dgm:t>
        <a:bodyPr vert="horz" wrap="square"/>
        <a:p>
          <a:pPr>
            <a:lnSpc>
              <a:spcPct val="100000"/>
            </a:lnSpc>
            <a:spcBef>
              <a:spcPct val="0"/>
            </a:spcBef>
            <a:spcAft>
              <a:spcPct val="35000"/>
            </a:spcAft>
          </a:pPr>
          <a:r>
            <a:rPr sz="2000"/>
            <a:t/>
          </a:r>
          <a:endParaRPr sz="2000"/>
        </a:p>
      </dgm:t>
    </dgm:pt>
    <dgm:pt modelId="{C8AB5280-A445-4767-B1E4-8EE1E14154C3}">
      <dgm:prSet phldr="0" custT="1"/>
      <dgm:spPr/>
      <dgm:t>
        <a:bodyPr vert="horz" wrap="square"/>
        <a:p>
          <a:pPr>
            <a:lnSpc>
              <a:spcPct val="100000"/>
            </a:lnSpc>
            <a:spcBef>
              <a:spcPct val="0"/>
            </a:spcBef>
            <a:spcAft>
              <a:spcPct val="35000"/>
            </a:spcAft>
          </a:pPr>
          <a:r>
            <a:rPr lang="zh-CN" sz="2000">
              <a:latin typeface="华文中宋" panose="02010600040101010101" charset="-122"/>
              <a:ea typeface="华文中宋" panose="02010600040101010101" charset="-122"/>
            </a:rPr>
            <a:t>形成盘点结果</a:t>
          </a:r>
          <a:r>
            <a:rPr lang="zh-CN" sz="2000">
              <a:latin typeface="华文中宋" panose="02010600040101010101" charset="-122"/>
              <a:ea typeface="华文中宋" panose="02010600040101010101" charset="-122"/>
            </a:rPr>
            <a:t/>
          </a:r>
          <a:endParaRPr lang="zh-CN" sz="2000">
            <a:latin typeface="华文中宋" panose="02010600040101010101" charset="-122"/>
            <a:ea typeface="华文中宋" panose="02010600040101010101" charset="-122"/>
          </a:endParaRPr>
        </a:p>
      </dgm:t>
    </dgm:pt>
    <dgm:pt modelId="{51D859A9-6BCF-4383-8CB4-49B6CAE4F2F3}" cxnId="{8E40EE97-D80D-40E0-8BFD-BFD2C4864DD6}" type="parTrans">
      <dgm:prSet/>
      <dgm:spPr/>
    </dgm:pt>
    <dgm:pt modelId="{71502511-FC90-4E81-990F-7D62EFF28961}" cxnId="{8E40EE97-D80D-40E0-8BFD-BFD2C4864DD6}" type="sibTrans">
      <dgm:prSet/>
      <dgm:spPr/>
    </dgm:pt>
    <dgm:pt modelId="{7E3F7EC5-1729-4088-BB09-36E02E33A0BF}" type="pres">
      <dgm:prSet presAssocID="{A4CA7B40-9EB7-4C77-8556-119F053A3BC1}" presName="linearFlow" presStyleCnt="0">
        <dgm:presLayoutVars>
          <dgm:resizeHandles val="exact"/>
        </dgm:presLayoutVars>
      </dgm:prSet>
      <dgm:spPr/>
    </dgm:pt>
    <dgm:pt modelId="{E17E57AF-0587-449A-A755-B1B96DEF2BD2}" type="pres">
      <dgm:prSet presAssocID="{7166A9DB-20D7-41DA-B6C7-4E91D46FE0EA}" presName="node" presStyleLbl="node1" presStyleIdx="0" presStyleCnt="5">
        <dgm:presLayoutVars>
          <dgm:bulletEnabled val="1"/>
        </dgm:presLayoutVars>
      </dgm:prSet>
      <dgm:spPr/>
    </dgm:pt>
    <dgm:pt modelId="{11477A19-6F59-488F-BD44-5E3FBE8E3386}" type="pres">
      <dgm:prSet presAssocID="{581D0B67-AC66-4DBF-B99A-8C26BE060068}" presName="sibTrans" presStyleLbl="sibTrans2D1" presStyleIdx="0" presStyleCnt="4"/>
      <dgm:spPr/>
    </dgm:pt>
    <dgm:pt modelId="{1FA9844B-FD2C-4DAF-BE12-A8E3C3B7E384}" type="pres">
      <dgm:prSet presAssocID="{581D0B67-AC66-4DBF-B99A-8C26BE060068}" presName="connectorText" presStyleCnt="0"/>
      <dgm:spPr/>
    </dgm:pt>
    <dgm:pt modelId="{353C71C7-5E8B-4565-86BF-B755B524B25E}" type="pres">
      <dgm:prSet presAssocID="{6185F46A-CE7B-4D19-AD38-021F06F11723}" presName="node" presStyleLbl="node1" presStyleIdx="1" presStyleCnt="5">
        <dgm:presLayoutVars>
          <dgm:bulletEnabled val="1"/>
        </dgm:presLayoutVars>
      </dgm:prSet>
      <dgm:spPr/>
    </dgm:pt>
    <dgm:pt modelId="{06ECC167-6368-4F79-84C6-65D90B9BC4A6}" type="pres">
      <dgm:prSet presAssocID="{209F9C23-F1DF-401B-A4AD-306C9EB4247C}" presName="sibTrans" presStyleLbl="sibTrans2D1" presStyleIdx="1" presStyleCnt="4"/>
      <dgm:spPr/>
    </dgm:pt>
    <dgm:pt modelId="{1AF533A8-48F1-4B19-9CD9-5A2DB7199B85}" type="pres">
      <dgm:prSet presAssocID="{209F9C23-F1DF-401B-A4AD-306C9EB4247C}" presName="connectorText" presStyleCnt="0"/>
      <dgm:spPr/>
    </dgm:pt>
    <dgm:pt modelId="{93DEFB83-998E-4F52-9267-01422D869D93}" type="pres">
      <dgm:prSet presAssocID="{9D4F7890-BC71-471E-AB1B-9F598D752858}" presName="node" presStyleLbl="node1" presStyleIdx="2" presStyleCnt="5">
        <dgm:presLayoutVars>
          <dgm:bulletEnabled val="1"/>
        </dgm:presLayoutVars>
      </dgm:prSet>
      <dgm:spPr/>
    </dgm:pt>
    <dgm:pt modelId="{C6ED6F59-F6A4-4D35-85D7-E376D818D88E}" type="pres">
      <dgm:prSet presAssocID="{A02D4AB0-BE01-45C2-BD3E-6766ADB3B021}" presName="sibTrans" presStyleLbl="sibTrans2D1" presStyleIdx="2" presStyleCnt="4"/>
      <dgm:spPr/>
    </dgm:pt>
    <dgm:pt modelId="{AC2FED3C-209E-453F-85DB-39053606FF45}" type="pres">
      <dgm:prSet presAssocID="{A02D4AB0-BE01-45C2-BD3E-6766ADB3B021}" presName="connectorText" presStyleCnt="0"/>
      <dgm:spPr/>
    </dgm:pt>
    <dgm:pt modelId="{247EC3EC-E207-4452-9DC9-B45405A65A1C}" type="pres">
      <dgm:prSet presAssocID="{7E01EB00-A5DF-4E53-9167-9E5DBDD3630B}" presName="node" presStyleLbl="node1" presStyleIdx="3" presStyleCnt="5">
        <dgm:presLayoutVars>
          <dgm:bulletEnabled val="1"/>
        </dgm:presLayoutVars>
      </dgm:prSet>
      <dgm:spPr/>
    </dgm:pt>
    <dgm:pt modelId="{598616F4-D37D-4BDD-990A-98CE5823B094}" type="pres">
      <dgm:prSet presAssocID="{4D4011D4-DCF6-49DC-9F2E-421040683609}" presName="sibTrans" presStyleLbl="sibTrans2D1" presStyleIdx="3" presStyleCnt="4"/>
      <dgm:spPr/>
    </dgm:pt>
    <dgm:pt modelId="{6CAD92E4-48D8-4AA8-A261-C407B1047B7B}" type="pres">
      <dgm:prSet presAssocID="{4D4011D4-DCF6-49DC-9F2E-421040683609}" presName="connectorText" presStyleCnt="0"/>
      <dgm:spPr/>
    </dgm:pt>
    <dgm:pt modelId="{62E8A69A-159F-49CE-9F8E-90375468D716}" type="pres">
      <dgm:prSet presAssocID="{C8AB5280-A445-4767-B1E4-8EE1E14154C3}" presName="node" presStyleLbl="node1" presStyleIdx="4" presStyleCnt="5">
        <dgm:presLayoutVars>
          <dgm:bulletEnabled val="1"/>
        </dgm:presLayoutVars>
      </dgm:prSet>
      <dgm:spPr/>
    </dgm:pt>
  </dgm:ptLst>
  <dgm:cxnLst>
    <dgm:cxn modelId="{B9778501-20DD-4982-AE6F-15E0AFCF3F79}" srcId="{A4CA7B40-9EB7-4C77-8556-119F053A3BC1}" destId="{7166A9DB-20D7-41DA-B6C7-4E91D46FE0EA}" srcOrd="0" destOrd="0" parTransId="{408890A2-EC03-4CB7-8006-30F7A6F0770D}" sibTransId="{581D0B67-AC66-4DBF-B99A-8C26BE060068}"/>
    <dgm:cxn modelId="{583349B9-98D6-4DEB-8F27-B60E805264D3}" srcId="{A4CA7B40-9EB7-4C77-8556-119F053A3BC1}" destId="{6185F46A-CE7B-4D19-AD38-021F06F11723}" srcOrd="1" destOrd="0" parTransId="{ED707A62-C95F-489D-A288-204A854541E1}" sibTransId="{209F9C23-F1DF-401B-A4AD-306C9EB4247C}"/>
    <dgm:cxn modelId="{ABEA4AEF-7FB4-40D7-AE73-3C3828CFC35A}" srcId="{A4CA7B40-9EB7-4C77-8556-119F053A3BC1}" destId="{9D4F7890-BC71-471E-AB1B-9F598D752858}" srcOrd="2" destOrd="0" parTransId="{8A81A9A1-3D17-4B5E-823A-F4C61634A717}" sibTransId="{A02D4AB0-BE01-45C2-BD3E-6766ADB3B021}"/>
    <dgm:cxn modelId="{AD63054C-501E-4660-B469-CFEDAAAF96AE}" srcId="{A4CA7B40-9EB7-4C77-8556-119F053A3BC1}" destId="{7E01EB00-A5DF-4E53-9167-9E5DBDD3630B}" srcOrd="3" destOrd="0" parTransId="{F80C3A7C-6CC8-47B2-B38F-D276071988DB}" sibTransId="{4D4011D4-DCF6-49DC-9F2E-421040683609}"/>
    <dgm:cxn modelId="{8E40EE97-D80D-40E0-8BFD-BFD2C4864DD6}" srcId="{A4CA7B40-9EB7-4C77-8556-119F053A3BC1}" destId="{C8AB5280-A445-4767-B1E4-8EE1E14154C3}" srcOrd="4" destOrd="0" parTransId="{51D859A9-6BCF-4383-8CB4-49B6CAE4F2F3}" sibTransId="{71502511-FC90-4E81-990F-7D62EFF28961}"/>
    <dgm:cxn modelId="{0B21763A-6FB6-4A92-90B6-7EC20DBAAD2E}" type="presOf" srcId="{A4CA7B40-9EB7-4C77-8556-119F053A3BC1}" destId="{7E3F7EC5-1729-4088-BB09-36E02E33A0BF}" srcOrd="0" destOrd="0" presId="urn:microsoft.com/office/officeart/2005/8/layout/process2"/>
    <dgm:cxn modelId="{FBF39E1B-A0D0-4C2C-A2E3-677A962C89BC}" type="presParOf" srcId="{7E3F7EC5-1729-4088-BB09-36E02E33A0BF}" destId="{E17E57AF-0587-449A-A755-B1B96DEF2BD2}" srcOrd="0" destOrd="0" presId="urn:microsoft.com/office/officeart/2005/8/layout/process2"/>
    <dgm:cxn modelId="{0B990238-FE05-4D60-BD9E-84C2C40A0663}" type="presOf" srcId="{7166A9DB-20D7-41DA-B6C7-4E91D46FE0EA}" destId="{E17E57AF-0587-449A-A755-B1B96DEF2BD2}" srcOrd="0" destOrd="0" presId="urn:microsoft.com/office/officeart/2005/8/layout/process2"/>
    <dgm:cxn modelId="{479FEEE9-386C-4B81-8E53-C50CB7E446E3}" type="presParOf" srcId="{7E3F7EC5-1729-4088-BB09-36E02E33A0BF}" destId="{11477A19-6F59-488F-BD44-5E3FBE8E3386}" srcOrd="1" destOrd="0" presId="urn:microsoft.com/office/officeart/2005/8/layout/process2"/>
    <dgm:cxn modelId="{B2739A76-F131-49F2-A3AA-69823C9036E5}" type="presOf" srcId="{581D0B67-AC66-4DBF-B99A-8C26BE060068}" destId="{11477A19-6F59-488F-BD44-5E3FBE8E3386}" srcOrd="0" destOrd="0" presId="urn:microsoft.com/office/officeart/2005/8/layout/process2"/>
    <dgm:cxn modelId="{498813B1-B9B2-4D0D-9413-E793FB7EFA00}" type="presParOf" srcId="{11477A19-6F59-488F-BD44-5E3FBE8E3386}" destId="{1FA9844B-FD2C-4DAF-BE12-A8E3C3B7E384}" srcOrd="0" destOrd="1" presId="urn:microsoft.com/office/officeart/2005/8/layout/process2"/>
    <dgm:cxn modelId="{430C65D0-23F2-4351-B657-049645721FF8}" type="presOf" srcId="{581D0B67-AC66-4DBF-B99A-8C26BE060068}" destId="{1FA9844B-FD2C-4DAF-BE12-A8E3C3B7E384}" srcOrd="1" destOrd="0" presId="urn:microsoft.com/office/officeart/2005/8/layout/process2"/>
    <dgm:cxn modelId="{1465FBD3-4B6F-496B-B750-446403EA8072}" type="presParOf" srcId="{7E3F7EC5-1729-4088-BB09-36E02E33A0BF}" destId="{353C71C7-5E8B-4565-86BF-B755B524B25E}" srcOrd="2" destOrd="0" presId="urn:microsoft.com/office/officeart/2005/8/layout/process2"/>
    <dgm:cxn modelId="{BCE9F206-5E66-4D97-989F-612D9B3ABA94}" type="presOf" srcId="{6185F46A-CE7B-4D19-AD38-021F06F11723}" destId="{353C71C7-5E8B-4565-86BF-B755B524B25E}" srcOrd="0" destOrd="0" presId="urn:microsoft.com/office/officeart/2005/8/layout/process2"/>
    <dgm:cxn modelId="{6F31FF04-ADB1-43C6-A91E-6F3221C3AD93}" type="presParOf" srcId="{7E3F7EC5-1729-4088-BB09-36E02E33A0BF}" destId="{06ECC167-6368-4F79-84C6-65D90B9BC4A6}" srcOrd="3" destOrd="0" presId="urn:microsoft.com/office/officeart/2005/8/layout/process2"/>
    <dgm:cxn modelId="{B8EA63E3-D8F8-4F52-A07C-E7106A422017}" type="presOf" srcId="{209F9C23-F1DF-401B-A4AD-306C9EB4247C}" destId="{06ECC167-6368-4F79-84C6-65D90B9BC4A6}" srcOrd="0" destOrd="0" presId="urn:microsoft.com/office/officeart/2005/8/layout/process2"/>
    <dgm:cxn modelId="{2D97B6AB-9709-4E28-AA5F-605AE839EA10}" type="presParOf" srcId="{06ECC167-6368-4F79-84C6-65D90B9BC4A6}" destId="{1AF533A8-48F1-4B19-9CD9-5A2DB7199B85}" srcOrd="0" destOrd="3" presId="urn:microsoft.com/office/officeart/2005/8/layout/process2"/>
    <dgm:cxn modelId="{B41B3619-628C-441E-BF08-4FB604FFFCAC}" type="presOf" srcId="{209F9C23-F1DF-401B-A4AD-306C9EB4247C}" destId="{1AF533A8-48F1-4B19-9CD9-5A2DB7199B85}" srcOrd="1" destOrd="0" presId="urn:microsoft.com/office/officeart/2005/8/layout/process2"/>
    <dgm:cxn modelId="{3A07D66F-6809-4365-B3B9-E2D37568B6E9}" type="presParOf" srcId="{7E3F7EC5-1729-4088-BB09-36E02E33A0BF}" destId="{93DEFB83-998E-4F52-9267-01422D869D93}" srcOrd="4" destOrd="0" presId="urn:microsoft.com/office/officeart/2005/8/layout/process2"/>
    <dgm:cxn modelId="{A07CF0BB-D1BB-4270-81E5-701CBF90F56A}" type="presOf" srcId="{9D4F7890-BC71-471E-AB1B-9F598D752858}" destId="{93DEFB83-998E-4F52-9267-01422D869D93}" srcOrd="0" destOrd="0" presId="urn:microsoft.com/office/officeart/2005/8/layout/process2"/>
    <dgm:cxn modelId="{D5F620FC-4E6F-4E60-890C-AC5344CCAFAC}" type="presParOf" srcId="{7E3F7EC5-1729-4088-BB09-36E02E33A0BF}" destId="{C6ED6F59-F6A4-4D35-85D7-E376D818D88E}" srcOrd="5" destOrd="0" presId="urn:microsoft.com/office/officeart/2005/8/layout/process2"/>
    <dgm:cxn modelId="{35D5FFEE-672B-490C-9D19-1EFFA607EA47}" type="presOf" srcId="{A02D4AB0-BE01-45C2-BD3E-6766ADB3B021}" destId="{C6ED6F59-F6A4-4D35-85D7-E376D818D88E}" srcOrd="0" destOrd="0" presId="urn:microsoft.com/office/officeart/2005/8/layout/process2"/>
    <dgm:cxn modelId="{20B0771E-C218-47F3-9B74-0BB9203BFA6D}" type="presParOf" srcId="{C6ED6F59-F6A4-4D35-85D7-E376D818D88E}" destId="{AC2FED3C-209E-453F-85DB-39053606FF45}" srcOrd="0" destOrd="5" presId="urn:microsoft.com/office/officeart/2005/8/layout/process2"/>
    <dgm:cxn modelId="{7ECE935C-764F-4AC8-B67C-92286DF724B9}" type="presOf" srcId="{A02D4AB0-BE01-45C2-BD3E-6766ADB3B021}" destId="{AC2FED3C-209E-453F-85DB-39053606FF45}" srcOrd="1" destOrd="0" presId="urn:microsoft.com/office/officeart/2005/8/layout/process2"/>
    <dgm:cxn modelId="{F9634D1B-B3B6-44D1-B776-8713219792D4}" type="presParOf" srcId="{7E3F7EC5-1729-4088-BB09-36E02E33A0BF}" destId="{247EC3EC-E207-4452-9DC9-B45405A65A1C}" srcOrd="6" destOrd="0" presId="urn:microsoft.com/office/officeart/2005/8/layout/process2"/>
    <dgm:cxn modelId="{26814025-03B0-44E1-97A3-8950A897381C}" type="presOf" srcId="{7E01EB00-A5DF-4E53-9167-9E5DBDD3630B}" destId="{247EC3EC-E207-4452-9DC9-B45405A65A1C}" srcOrd="0" destOrd="0" presId="urn:microsoft.com/office/officeart/2005/8/layout/process2"/>
    <dgm:cxn modelId="{26F27CC2-C432-4795-9B58-406E66C46136}" type="presParOf" srcId="{7E3F7EC5-1729-4088-BB09-36E02E33A0BF}" destId="{598616F4-D37D-4BDD-990A-98CE5823B094}" srcOrd="7" destOrd="0" presId="urn:microsoft.com/office/officeart/2005/8/layout/process2"/>
    <dgm:cxn modelId="{D6A72CD6-AD7E-4E65-A45E-4D4311DBC22E}" type="presOf" srcId="{4D4011D4-DCF6-49DC-9F2E-421040683609}" destId="{598616F4-D37D-4BDD-990A-98CE5823B094}" srcOrd="0" destOrd="0" presId="urn:microsoft.com/office/officeart/2005/8/layout/process2"/>
    <dgm:cxn modelId="{F5470991-495A-475B-A8D0-6BC77E4020F0}" type="presParOf" srcId="{598616F4-D37D-4BDD-990A-98CE5823B094}" destId="{6CAD92E4-48D8-4AA8-A261-C407B1047B7B}" srcOrd="0" destOrd="7" presId="urn:microsoft.com/office/officeart/2005/8/layout/process2"/>
    <dgm:cxn modelId="{23020DBC-E01B-4BCB-9324-AFD22765727E}" type="presOf" srcId="{4D4011D4-DCF6-49DC-9F2E-421040683609}" destId="{6CAD92E4-48D8-4AA8-A261-C407B1047B7B}" srcOrd="1" destOrd="0" presId="urn:microsoft.com/office/officeart/2005/8/layout/process2"/>
    <dgm:cxn modelId="{9EFDBB3C-8AFB-4DFF-8DD7-2A837B1B24C5}" type="presParOf" srcId="{7E3F7EC5-1729-4088-BB09-36E02E33A0BF}" destId="{62E8A69A-159F-49CE-9F8E-90375468D716}" srcOrd="8" destOrd="0" presId="urn:microsoft.com/office/officeart/2005/8/layout/process2"/>
    <dgm:cxn modelId="{4E1AE130-7B34-48E8-ADC4-FE297F4C48FB}" type="presOf" srcId="{C8AB5280-A445-4767-B1E4-8EE1E14154C3}" destId="{62E8A69A-159F-49CE-9F8E-90375468D716}" srcOrd="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12EB57-9D1A-4267-B4CD-CCAA367503C2}" type="doc">
      <dgm:prSet qsTypeId="urn:microsoft.com/office/officeart/2005/8/quickstyle/simple5" csTypeId="urn:microsoft.com/office/officeart/2005/8/colors/accent1_1"/>
      <dgm:spPr/>
      <dgm:t>
        <a:bodyPr/>
        <a:p>
          <a:endParaRPr altLang="en-US"/>
        </a:p>
      </dgm:t>
    </dgm:pt>
    <dgm:pt modelId="{6B6E514F-2025-4444-A020-549DA6A3A8EE}">
      <dgm:prSet phldr="0" custT="0"/>
      <dgm:spPr/>
      <dgm:t>
        <a:bodyPr vert="horz" wrap="square"/>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健全内控组织</a:t>
          </a:r>
          <a:endParaRPr lang="zh-CN" b="0" i="0" u="none" baseline="0">
            <a:latin typeface="华文中宋" panose="02010600040101010101" charset="-122"/>
            <a:ea typeface="华文中宋" panose="02010600040101010101" charset="-122"/>
            <a:rtl val="0"/>
          </a:endParaRPr>
        </a:p>
        <a:p>
          <a:pPr>
            <a:lnSpc>
              <a:spcPct val="100000"/>
            </a:lnSpc>
            <a:spcBef>
              <a:spcPct val="0"/>
            </a:spcBef>
            <a:spcAft>
              <a:spcPct val="35000"/>
            </a:spcAft>
          </a:pPr>
          <a:r>
            <a:rPr lang="zh-CN">
              <a:latin typeface="华文中宋" panose="02010600040101010101" charset="-122"/>
              <a:ea typeface="华文中宋" panose="02010600040101010101" charset="-122"/>
            </a:rPr>
            <a:t>上下齐心</a:t>
          </a:r>
          <a:r>
            <a:rPr lang="zh-CN">
              <a:latin typeface="华文中宋" panose="02010600040101010101" charset="-122"/>
              <a:ea typeface="华文中宋" panose="02010600040101010101" charset="-122"/>
            </a:rPr>
            <a:t/>
          </a:r>
          <a:endParaRPr lang="zh-CN">
            <a:latin typeface="华文中宋" panose="02010600040101010101" charset="-122"/>
            <a:ea typeface="华文中宋" panose="02010600040101010101" charset="-122"/>
          </a:endParaRPr>
        </a:p>
      </dgm:t>
    </dgm:pt>
    <dgm:pt modelId="{A229ACDA-6361-46BB-9E49-0B0E82649946}" cxnId="{217834AC-4BEB-442E-BBE4-912414E4DFB8}" type="parTrans">
      <dgm:prSet/>
      <dgm:spPr/>
    </dgm:pt>
    <dgm:pt modelId="{AB56A862-569D-4091-9071-7778F1B700F7}" cxnId="{217834AC-4BEB-442E-BBE4-912414E4DFB8}" type="sibTrans">
      <dgm:prSet/>
      <dgm:spPr/>
    </dgm:pt>
    <dgm:pt modelId="{34CEF048-735E-48E4-B81D-9186D71E5581}">
      <dgm:prSet phldr="0" custT="0"/>
      <dgm:spPr/>
      <dgm:t>
        <a:bodyPr vert="horz" wrap="square"/>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风险评估</a:t>
          </a:r>
          <a:endParaRPr lang="zh-CN" b="0" i="0" u="none" baseline="0">
            <a:latin typeface="华文中宋" panose="02010600040101010101" charset="-122"/>
            <a:ea typeface="华文中宋" panose="02010600040101010101" charset="-122"/>
            <a:rtl val="0"/>
          </a:endParaRPr>
        </a:p>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识别风险</a:t>
          </a:r>
          <a:r>
            <a:rPr altLang="en-US">
              <a:latin typeface="华文中宋" panose="02010600040101010101" charset="-122"/>
              <a:ea typeface="华文中宋" panose="02010600040101010101" charset="-122"/>
            </a:rPr>
            <a:t/>
          </a:r>
          <a:endParaRPr altLang="en-US">
            <a:latin typeface="华文中宋" panose="02010600040101010101" charset="-122"/>
            <a:ea typeface="华文中宋" panose="02010600040101010101" charset="-122"/>
          </a:endParaRPr>
        </a:p>
      </dgm:t>
    </dgm:pt>
    <dgm:pt modelId="{A3132443-0206-44BF-AD07-9503935426AB}" cxnId="{D59E44BF-B11A-44B0-9DDE-6B3949AEC36F}" type="parTrans">
      <dgm:prSet/>
      <dgm:spPr/>
    </dgm:pt>
    <dgm:pt modelId="{59134F4B-4036-47E0-89C2-721602B87731}" cxnId="{D59E44BF-B11A-44B0-9DDE-6B3949AEC36F}" type="sibTrans">
      <dgm:prSet/>
      <dgm:spPr/>
    </dgm:pt>
    <dgm:pt modelId="{336AA08A-0EFB-4124-927C-D439E2BB82A2}">
      <dgm:prSet phldr="0" custT="0"/>
      <dgm:spPr/>
      <dgm:t>
        <a:bodyPr vert="horz" wrap="square"/>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完善决策机制</a:t>
          </a:r>
          <a:endParaRPr lang="zh-CN" b="0" i="0" u="none" baseline="0">
            <a:latin typeface="华文中宋" panose="02010600040101010101" charset="-122"/>
            <a:ea typeface="华文中宋" panose="02010600040101010101" charset="-122"/>
            <a:rtl val="0"/>
          </a:endParaRPr>
        </a:p>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做正确的事</a:t>
          </a:r>
          <a:r>
            <a:rPr altLang="en-US">
              <a:latin typeface="华文中宋" panose="02010600040101010101" charset="-122"/>
              <a:ea typeface="华文中宋" panose="02010600040101010101" charset="-122"/>
            </a:rPr>
            <a:t/>
          </a:r>
          <a:endParaRPr altLang="en-US">
            <a:latin typeface="华文中宋" panose="02010600040101010101" charset="-122"/>
            <a:ea typeface="华文中宋" panose="02010600040101010101" charset="-122"/>
          </a:endParaRPr>
        </a:p>
      </dgm:t>
    </dgm:pt>
    <dgm:pt modelId="{84F74BAA-BAC6-4AFB-AA1A-2B25DF0A5654}" cxnId="{0E0B55E8-E059-4800-AA76-0C8248FCE536}" type="parTrans">
      <dgm:prSet/>
      <dgm:spPr/>
    </dgm:pt>
    <dgm:pt modelId="{7BE8D16F-257C-4B91-B654-FF2DD981ACEB}" cxnId="{0E0B55E8-E059-4800-AA76-0C8248FCE536}" type="sibTrans">
      <dgm:prSet/>
      <dgm:spPr/>
    </dgm:pt>
    <dgm:pt modelId="{BCE2EDE3-9627-4338-82E4-354FE2EF3CC2}">
      <dgm:prSet phldr="0" custT="0"/>
      <dgm:spPr/>
      <dgm:t>
        <a:bodyPr vert="horz" wrap="square"/>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建立</a:t>
          </a:r>
          <a:r>
            <a:rPr lang="zh-CN" b="0" i="0" u="none" baseline="0">
              <a:latin typeface="华文中宋" panose="02010600040101010101" charset="-122"/>
              <a:ea typeface="华文中宋" panose="02010600040101010101" charset="-122"/>
              <a:rtl val="0"/>
            </a:rPr>
            <a:t>授权机制</a:t>
          </a:r>
          <a:endParaRPr lang="zh-CN" b="0" i="0" u="none" baseline="0">
            <a:latin typeface="华文中宋" panose="02010600040101010101" charset="-122"/>
            <a:ea typeface="华文中宋" panose="02010600040101010101" charset="-122"/>
            <a:rtl val="0"/>
          </a:endParaRPr>
        </a:p>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确定管理幅度</a:t>
          </a:r>
          <a:r>
            <a:rPr altLang="en-US">
              <a:latin typeface="华文中宋" panose="02010600040101010101" charset="-122"/>
              <a:ea typeface="华文中宋" panose="02010600040101010101" charset="-122"/>
            </a:rPr>
            <a:t/>
          </a:r>
          <a:endParaRPr altLang="en-US">
            <a:latin typeface="华文中宋" panose="02010600040101010101" charset="-122"/>
            <a:ea typeface="华文中宋" panose="02010600040101010101" charset="-122"/>
          </a:endParaRPr>
        </a:p>
      </dgm:t>
    </dgm:pt>
    <dgm:pt modelId="{44E777B9-A53B-48EF-8C69-34A605648828}" cxnId="{649BAD54-981B-45F1-96FB-E28C69E8D23F}" type="parTrans">
      <dgm:prSet/>
      <dgm:spPr/>
    </dgm:pt>
    <dgm:pt modelId="{7193D6D3-4FE5-49CC-B286-37CA09B21DE3}" cxnId="{649BAD54-981B-45F1-96FB-E28C69E8D23F}" type="sibTrans">
      <dgm:prSet/>
      <dgm:spPr/>
    </dgm:pt>
    <dgm:pt modelId="{3D80CC90-3588-4FA2-A2B9-544BF49F7604}">
      <dgm:prSet phldr="0" custT="0"/>
      <dgm:spPr/>
      <dgm:t>
        <a:bodyPr vert="horz" wrap="square"/>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执行</a:t>
          </a:r>
          <a:r>
            <a:rPr lang="zh-CN" b="0" i="0" u="none" baseline="0">
              <a:latin typeface="华文中宋" panose="02010600040101010101" charset="-122"/>
              <a:ea typeface="华文中宋" panose="02010600040101010101" charset="-122"/>
              <a:rtl val="0"/>
            </a:rPr>
            <a:t>岗位轮换</a:t>
          </a:r>
          <a:endParaRPr lang="zh-CN" b="0" i="0" u="none" baseline="0">
            <a:latin typeface="华文中宋" panose="02010600040101010101" charset="-122"/>
            <a:ea typeface="华文中宋" panose="02010600040101010101" charset="-122"/>
            <a:rtl val="0"/>
          </a:endParaRPr>
        </a:p>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防范舞弊</a:t>
          </a:r>
          <a:r>
            <a:rPr altLang="en-US">
              <a:latin typeface="华文中宋" panose="02010600040101010101" charset="-122"/>
              <a:ea typeface="华文中宋" panose="02010600040101010101" charset="-122"/>
            </a:rPr>
            <a:t/>
          </a:r>
          <a:endParaRPr altLang="en-US">
            <a:latin typeface="华文中宋" panose="02010600040101010101" charset="-122"/>
            <a:ea typeface="华文中宋" panose="02010600040101010101" charset="-122"/>
          </a:endParaRPr>
        </a:p>
      </dgm:t>
    </dgm:pt>
    <dgm:pt modelId="{177EA2B1-8FCC-40AB-BE23-55F1B01D3462}" cxnId="{559DCEF9-0CF8-43DD-97E6-9F0822E85C3C}" type="parTrans">
      <dgm:prSet/>
      <dgm:spPr/>
    </dgm:pt>
    <dgm:pt modelId="{6BEFC7A4-4355-43D5-942F-5843DE7EC391}" cxnId="{559DCEF9-0CF8-43DD-97E6-9F0822E85C3C}" type="sibTrans">
      <dgm:prSet/>
      <dgm:spPr/>
    </dgm:pt>
    <dgm:pt modelId="{B2B60FDA-2CD2-4789-BC31-CEA0308B84D8}">
      <dgm:prSet phldr="0" custT="0"/>
      <dgm:spPr/>
      <dgm:t>
        <a:bodyPr vert="horz" wrap="square"/>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健全</a:t>
          </a:r>
          <a:r>
            <a:rPr lang="zh-CN" b="0" i="0" u="none" baseline="0">
              <a:latin typeface="华文中宋" panose="02010600040101010101" charset="-122"/>
              <a:ea typeface="华文中宋" panose="02010600040101010101" charset="-122"/>
              <a:rtl val="0"/>
            </a:rPr>
            <a:t>内部制度</a:t>
          </a:r>
          <a:endParaRPr lang="zh-CN" b="0" i="0" u="none" baseline="0">
            <a:latin typeface="华文中宋" panose="02010600040101010101" charset="-122"/>
            <a:ea typeface="华文中宋" panose="02010600040101010101" charset="-122"/>
            <a:rtl val="0"/>
          </a:endParaRPr>
        </a:p>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固化规则</a:t>
          </a:r>
          <a:r>
            <a:rPr altLang="en-US">
              <a:latin typeface="华文中宋" panose="02010600040101010101" charset="-122"/>
              <a:ea typeface="华文中宋" panose="02010600040101010101" charset="-122"/>
            </a:rPr>
            <a:t/>
          </a:r>
          <a:endParaRPr altLang="en-US">
            <a:latin typeface="华文中宋" panose="02010600040101010101" charset="-122"/>
            <a:ea typeface="华文中宋" panose="02010600040101010101" charset="-122"/>
          </a:endParaRPr>
        </a:p>
      </dgm:t>
    </dgm:pt>
    <dgm:pt modelId="{0066D17D-8D3D-4BD9-8EDC-E9304E31762C}" cxnId="{D2D9012A-EFFB-48A6-BB76-3C8D308A9CCC}" type="parTrans">
      <dgm:prSet/>
      <dgm:spPr/>
    </dgm:pt>
    <dgm:pt modelId="{50D3CEC4-B42E-46BD-A634-F7613A3A3E66}" cxnId="{D2D9012A-EFFB-48A6-BB76-3C8D308A9CCC}" type="sibTrans">
      <dgm:prSet/>
      <dgm:spPr/>
    </dgm:pt>
    <dgm:pt modelId="{2418112B-7BC9-4FA5-B51D-F4725980C9DF}">
      <dgm:prSet phldr="0" custT="0"/>
      <dgm:spPr/>
      <dgm:t>
        <a:bodyPr vert="horz" wrap="square"/>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建立执行标准</a:t>
          </a:r>
          <a:endParaRPr lang="zh-CN" b="0" i="0" u="none" baseline="0">
            <a:latin typeface="华文中宋" panose="02010600040101010101" charset="-122"/>
            <a:ea typeface="华文中宋" panose="02010600040101010101" charset="-122"/>
            <a:rtl val="0"/>
          </a:endParaRPr>
        </a:p>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正确做事</a:t>
          </a:r>
          <a:r>
            <a:rPr altLang="en-US">
              <a:latin typeface="华文中宋" panose="02010600040101010101" charset="-122"/>
              <a:ea typeface="华文中宋" panose="02010600040101010101" charset="-122"/>
            </a:rPr>
            <a:t/>
          </a:r>
          <a:endParaRPr altLang="en-US">
            <a:latin typeface="华文中宋" panose="02010600040101010101" charset="-122"/>
            <a:ea typeface="华文中宋" panose="02010600040101010101" charset="-122"/>
          </a:endParaRPr>
        </a:p>
      </dgm:t>
    </dgm:pt>
    <dgm:pt modelId="{D08D0AAE-D7CA-48D0-9369-C28E3E80E6B1}" cxnId="{CEB51864-AADF-4A09-B25F-146EB18D970A}" type="parTrans">
      <dgm:prSet/>
      <dgm:spPr/>
    </dgm:pt>
    <dgm:pt modelId="{C3C83F1B-84C1-4216-B1AE-0F9049C7E3CC}" cxnId="{CEB51864-AADF-4A09-B25F-146EB18D970A}" type="sibTrans">
      <dgm:prSet/>
      <dgm:spPr/>
    </dgm:pt>
    <dgm:pt modelId="{30ED8B1D-C7FB-4D6A-9428-920999003E7A}">
      <dgm:prSet phldr="0" custT="0"/>
      <dgm:spPr/>
      <dgm:t>
        <a:bodyPr vert="horz" wrap="square"/>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梳理</a:t>
          </a:r>
          <a:r>
            <a:rPr lang="zh-CN" b="0" i="0" u="none" baseline="0">
              <a:latin typeface="华文中宋" panose="02010600040101010101" charset="-122"/>
              <a:ea typeface="华文中宋" panose="02010600040101010101" charset="-122"/>
              <a:rtl val="0"/>
            </a:rPr>
            <a:t>岗位职责各司其职</a:t>
          </a:r>
          <a:r>
            <a:rPr altLang="en-US">
              <a:latin typeface="华文中宋" panose="02010600040101010101" charset="-122"/>
              <a:ea typeface="华文中宋" panose="02010600040101010101" charset="-122"/>
            </a:rPr>
            <a:t/>
          </a:r>
          <a:endParaRPr altLang="en-US">
            <a:latin typeface="华文中宋" panose="02010600040101010101" charset="-122"/>
            <a:ea typeface="华文中宋" panose="02010600040101010101" charset="-122"/>
          </a:endParaRPr>
        </a:p>
      </dgm:t>
    </dgm:pt>
    <dgm:pt modelId="{05E65846-87EB-4DD7-8352-3E21938018E9}" cxnId="{AA157AE9-6B96-474A-89AF-C13801A1813E}" type="parTrans">
      <dgm:prSet/>
      <dgm:spPr/>
    </dgm:pt>
    <dgm:pt modelId="{7CF6ACB4-19FC-4EED-810A-9442A9316132}" cxnId="{AA157AE9-6B96-474A-89AF-C13801A1813E}" type="sibTrans">
      <dgm:prSet/>
      <dgm:spPr/>
    </dgm:pt>
    <dgm:pt modelId="{0DA43BF1-C584-4EA0-848B-DABB5D382828}">
      <dgm:prSet phldr="0" custT="0"/>
      <dgm:spPr/>
      <dgm:t>
        <a:bodyPr vert="horz" wrap="square"/>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建立</a:t>
          </a:r>
          <a:r>
            <a:rPr lang="zh-CN" b="0" i="0" u="none" baseline="0">
              <a:latin typeface="华文中宋" panose="02010600040101010101" charset="-122"/>
              <a:ea typeface="华文中宋" panose="02010600040101010101" charset="-122"/>
              <a:rtl val="0"/>
            </a:rPr>
            <a:t>表单</a:t>
          </a:r>
          <a:endParaRPr lang="zh-CN" b="0" i="0" u="none" baseline="0">
            <a:latin typeface="华文中宋" panose="02010600040101010101" charset="-122"/>
            <a:ea typeface="华文中宋" panose="02010600040101010101" charset="-122"/>
            <a:rtl val="0"/>
          </a:endParaRPr>
        </a:p>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推动落地</a:t>
          </a:r>
          <a:r>
            <a:rPr altLang="en-US">
              <a:latin typeface="华文中宋" panose="02010600040101010101" charset="-122"/>
              <a:ea typeface="华文中宋" panose="02010600040101010101" charset="-122"/>
            </a:rPr>
            <a:t/>
          </a:r>
          <a:endParaRPr altLang="en-US">
            <a:latin typeface="华文中宋" panose="02010600040101010101" charset="-122"/>
            <a:ea typeface="华文中宋" panose="02010600040101010101" charset="-122"/>
          </a:endParaRPr>
        </a:p>
      </dgm:t>
    </dgm:pt>
    <dgm:pt modelId="{1A8B3631-759B-4D0A-8BE1-5EBA2115B207}" cxnId="{6504EB00-671A-49F7-BE85-45C7CC40D7CF}" type="parTrans">
      <dgm:prSet/>
      <dgm:spPr/>
    </dgm:pt>
    <dgm:pt modelId="{363002AA-016A-46E9-A691-962E0C9999AD}" cxnId="{6504EB00-671A-49F7-BE85-45C7CC40D7CF}" type="sibTrans">
      <dgm:prSet/>
      <dgm:spPr/>
    </dgm:pt>
    <dgm:pt modelId="{40F6A24C-9FA0-4D37-B085-EE3E384986BD}">
      <dgm:prSet phldr="0" custT="0"/>
      <dgm:spPr/>
      <dgm:t>
        <a:bodyPr vert="horz" wrap="square"/>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评价跟踪</a:t>
          </a:r>
          <a:endParaRPr lang="zh-CN" b="0" i="0" u="none" baseline="0">
            <a:latin typeface="华文中宋" panose="02010600040101010101" charset="-122"/>
            <a:ea typeface="华文中宋" panose="02010600040101010101" charset="-122"/>
            <a:rtl val="0"/>
          </a:endParaRPr>
        </a:p>
        <a:p>
          <a:pPr>
            <a:lnSpc>
              <a:spcPct val="100000"/>
            </a:lnSpc>
            <a:spcBef>
              <a:spcPct val="0"/>
            </a:spcBef>
            <a:spcAft>
              <a:spcPct val="35000"/>
            </a:spcAft>
          </a:pPr>
          <a:r>
            <a:rPr lang="zh-CN" b="0" i="0" u="none" baseline="0">
              <a:latin typeface="华文中宋" panose="02010600040101010101" charset="-122"/>
              <a:ea typeface="华文中宋" panose="02010600040101010101" charset="-122"/>
              <a:rtl val="0"/>
            </a:rPr>
            <a:t>持续优化</a:t>
          </a:r>
          <a:r>
            <a:rPr altLang="en-US">
              <a:latin typeface="华文中宋" panose="02010600040101010101" charset="-122"/>
              <a:ea typeface="华文中宋" panose="02010600040101010101" charset="-122"/>
            </a:rPr>
            <a:t/>
          </a:r>
          <a:endParaRPr altLang="en-US">
            <a:latin typeface="华文中宋" panose="02010600040101010101" charset="-122"/>
            <a:ea typeface="华文中宋" panose="02010600040101010101" charset="-122"/>
          </a:endParaRPr>
        </a:p>
      </dgm:t>
    </dgm:pt>
    <dgm:pt modelId="{ADB1CE6B-8C8C-4F5E-B0A0-592BC83A7E25}" cxnId="{33808909-BD50-4E37-9DAA-9E2F32EC7D2D}" type="parTrans">
      <dgm:prSet/>
      <dgm:spPr/>
    </dgm:pt>
    <dgm:pt modelId="{C9630680-8CE2-45B2-9BE9-89EF0CB55ED5}" cxnId="{33808909-BD50-4E37-9DAA-9E2F32EC7D2D}" type="sibTrans">
      <dgm:prSet/>
      <dgm:spPr/>
    </dgm:pt>
    <dgm:pt modelId="{9B926A5F-4867-4845-AFCF-7F71ECFE2676}" type="pres">
      <dgm:prSet presAssocID="{6912EB57-9D1A-4267-B4CD-CCAA367503C2}" presName="diagram" presStyleCnt="0">
        <dgm:presLayoutVars>
          <dgm:dir/>
          <dgm:resizeHandles val="exact"/>
        </dgm:presLayoutVars>
      </dgm:prSet>
      <dgm:spPr/>
    </dgm:pt>
    <dgm:pt modelId="{3C335B24-293E-4A73-8128-3B1687B6B136}" type="pres">
      <dgm:prSet presAssocID="{6B6E514F-2025-4444-A020-549DA6A3A8EE}" presName="node" presStyleLbl="node1" presStyleIdx="0" presStyleCnt="10">
        <dgm:presLayoutVars>
          <dgm:bulletEnabled val="1"/>
        </dgm:presLayoutVars>
      </dgm:prSet>
      <dgm:spPr/>
    </dgm:pt>
    <dgm:pt modelId="{7BCB5C36-A697-4EC6-9B9D-4D6277C693C5}" type="pres">
      <dgm:prSet presAssocID="{AB56A862-569D-4091-9071-7778F1B700F7}" presName="sibTrans" presStyleCnt="0"/>
      <dgm:spPr/>
    </dgm:pt>
    <dgm:pt modelId="{E95DB54D-A1ED-4BD7-96D0-50C177F89F25}" type="pres">
      <dgm:prSet presAssocID="{34CEF048-735E-48E4-B81D-9186D71E5581}" presName="node" presStyleLbl="node1" presStyleIdx="1" presStyleCnt="10">
        <dgm:presLayoutVars>
          <dgm:bulletEnabled val="1"/>
        </dgm:presLayoutVars>
      </dgm:prSet>
      <dgm:spPr/>
    </dgm:pt>
    <dgm:pt modelId="{AAFD0431-C1BC-4CE4-87D9-BF51FFB0A274}" type="pres">
      <dgm:prSet presAssocID="{59134F4B-4036-47E0-89C2-721602B87731}" presName="sibTrans" presStyleCnt="0"/>
      <dgm:spPr/>
    </dgm:pt>
    <dgm:pt modelId="{C983258B-5591-40E4-BC21-A5BABD5C0DD2}" type="pres">
      <dgm:prSet presAssocID="{336AA08A-0EFB-4124-927C-D439E2BB82A2}" presName="node" presStyleLbl="node1" presStyleIdx="2" presStyleCnt="10">
        <dgm:presLayoutVars>
          <dgm:bulletEnabled val="1"/>
        </dgm:presLayoutVars>
      </dgm:prSet>
      <dgm:spPr/>
    </dgm:pt>
    <dgm:pt modelId="{7E0B24F7-1F1D-44BE-A47E-37A7FB2E6773}" type="pres">
      <dgm:prSet presAssocID="{7BE8D16F-257C-4B91-B654-FF2DD981ACEB}" presName="sibTrans" presStyleCnt="0"/>
      <dgm:spPr/>
    </dgm:pt>
    <dgm:pt modelId="{B672F600-15F1-42E3-BB51-E132AD417725}" type="pres">
      <dgm:prSet presAssocID="{BCE2EDE3-9627-4338-82E4-354FE2EF3CC2}" presName="node" presStyleLbl="node1" presStyleIdx="3" presStyleCnt="10">
        <dgm:presLayoutVars>
          <dgm:bulletEnabled val="1"/>
        </dgm:presLayoutVars>
      </dgm:prSet>
      <dgm:spPr/>
    </dgm:pt>
    <dgm:pt modelId="{BC735BDC-46C2-4571-99C0-3F6181F9C150}" type="pres">
      <dgm:prSet presAssocID="{7193D6D3-4FE5-49CC-B286-37CA09B21DE3}" presName="sibTrans" presStyleCnt="0"/>
      <dgm:spPr/>
    </dgm:pt>
    <dgm:pt modelId="{2C147ACA-0554-4690-9CE2-6C9061B4C634}" type="pres">
      <dgm:prSet presAssocID="{3D80CC90-3588-4FA2-A2B9-544BF49F7604}" presName="node" presStyleLbl="node1" presStyleIdx="4" presStyleCnt="10">
        <dgm:presLayoutVars>
          <dgm:bulletEnabled val="1"/>
        </dgm:presLayoutVars>
      </dgm:prSet>
      <dgm:spPr/>
    </dgm:pt>
    <dgm:pt modelId="{8AF04321-8FE7-4BEB-AA66-985B41AFE67C}" type="pres">
      <dgm:prSet presAssocID="{6BEFC7A4-4355-43D5-942F-5843DE7EC391}" presName="sibTrans" presStyleCnt="0"/>
      <dgm:spPr/>
    </dgm:pt>
    <dgm:pt modelId="{86BE50B0-46A4-4B50-8EB3-BD5A407806EA}" type="pres">
      <dgm:prSet presAssocID="{B2B60FDA-2CD2-4789-BC31-CEA0308B84D8}" presName="node" presStyleLbl="node1" presStyleIdx="5" presStyleCnt="10">
        <dgm:presLayoutVars>
          <dgm:bulletEnabled val="1"/>
        </dgm:presLayoutVars>
      </dgm:prSet>
      <dgm:spPr/>
    </dgm:pt>
    <dgm:pt modelId="{1FF46865-B78E-4BB7-B63B-637CC00CF60F}" type="pres">
      <dgm:prSet presAssocID="{50D3CEC4-B42E-46BD-A634-F7613A3A3E66}" presName="sibTrans" presStyleCnt="0"/>
      <dgm:spPr/>
    </dgm:pt>
    <dgm:pt modelId="{6AB492FC-4ED4-4A9A-9200-B806B9ADC68C}" type="pres">
      <dgm:prSet presAssocID="{2418112B-7BC9-4FA5-B51D-F4725980C9DF}" presName="node" presStyleLbl="node1" presStyleIdx="6" presStyleCnt="10">
        <dgm:presLayoutVars>
          <dgm:bulletEnabled val="1"/>
        </dgm:presLayoutVars>
      </dgm:prSet>
      <dgm:spPr/>
    </dgm:pt>
    <dgm:pt modelId="{9D081438-D48C-42E8-BC26-F66E0485960D}" type="pres">
      <dgm:prSet presAssocID="{C3C83F1B-84C1-4216-B1AE-0F9049C7E3CC}" presName="sibTrans" presStyleCnt="0"/>
      <dgm:spPr/>
    </dgm:pt>
    <dgm:pt modelId="{8FD3FA74-60DC-4730-A8DC-9C7452A90DEB}" type="pres">
      <dgm:prSet presAssocID="{30ED8B1D-C7FB-4D6A-9428-920999003E7A}" presName="node" presStyleLbl="node1" presStyleIdx="7" presStyleCnt="10">
        <dgm:presLayoutVars>
          <dgm:bulletEnabled val="1"/>
        </dgm:presLayoutVars>
      </dgm:prSet>
      <dgm:spPr/>
    </dgm:pt>
    <dgm:pt modelId="{31E7658E-69CD-4F29-B3C5-6B51D881F209}" type="pres">
      <dgm:prSet presAssocID="{7CF6ACB4-19FC-4EED-810A-9442A9316132}" presName="sibTrans" presStyleCnt="0"/>
      <dgm:spPr/>
    </dgm:pt>
    <dgm:pt modelId="{4E016456-CD73-41E5-852D-4A9DD8675F6F}" type="pres">
      <dgm:prSet presAssocID="{0DA43BF1-C584-4EA0-848B-DABB5D382828}" presName="node" presStyleLbl="node1" presStyleIdx="8" presStyleCnt="10">
        <dgm:presLayoutVars>
          <dgm:bulletEnabled val="1"/>
        </dgm:presLayoutVars>
      </dgm:prSet>
      <dgm:spPr/>
    </dgm:pt>
    <dgm:pt modelId="{27C8B84C-A885-4910-9A42-D8FFC7A1439C}" type="pres">
      <dgm:prSet presAssocID="{363002AA-016A-46E9-A691-962E0C9999AD}" presName="sibTrans" presStyleCnt="0"/>
      <dgm:spPr/>
    </dgm:pt>
    <dgm:pt modelId="{534A1216-9AB6-4DB3-A6DB-F747D2CAECA9}" type="pres">
      <dgm:prSet presAssocID="{40F6A24C-9FA0-4D37-B085-EE3E384986BD}" presName="node" presStyleLbl="node1" presStyleIdx="9" presStyleCnt="10">
        <dgm:presLayoutVars>
          <dgm:bulletEnabled val="1"/>
        </dgm:presLayoutVars>
      </dgm:prSet>
      <dgm:spPr/>
    </dgm:pt>
  </dgm:ptLst>
  <dgm:cxnLst>
    <dgm:cxn modelId="{217834AC-4BEB-442E-BBE4-912414E4DFB8}" srcId="{6912EB57-9D1A-4267-B4CD-CCAA367503C2}" destId="{6B6E514F-2025-4444-A020-549DA6A3A8EE}" srcOrd="0" destOrd="0" parTransId="{A229ACDA-6361-46BB-9E49-0B0E82649946}" sibTransId="{AB56A862-569D-4091-9071-7778F1B700F7}"/>
    <dgm:cxn modelId="{D59E44BF-B11A-44B0-9DDE-6B3949AEC36F}" srcId="{6912EB57-9D1A-4267-B4CD-CCAA367503C2}" destId="{34CEF048-735E-48E4-B81D-9186D71E5581}" srcOrd="1" destOrd="0" parTransId="{A3132443-0206-44BF-AD07-9503935426AB}" sibTransId="{59134F4B-4036-47E0-89C2-721602B87731}"/>
    <dgm:cxn modelId="{0E0B55E8-E059-4800-AA76-0C8248FCE536}" srcId="{6912EB57-9D1A-4267-B4CD-CCAA367503C2}" destId="{336AA08A-0EFB-4124-927C-D439E2BB82A2}" srcOrd="2" destOrd="0" parTransId="{84F74BAA-BAC6-4AFB-AA1A-2B25DF0A5654}" sibTransId="{7BE8D16F-257C-4B91-B654-FF2DD981ACEB}"/>
    <dgm:cxn modelId="{649BAD54-981B-45F1-96FB-E28C69E8D23F}" srcId="{6912EB57-9D1A-4267-B4CD-CCAA367503C2}" destId="{BCE2EDE3-9627-4338-82E4-354FE2EF3CC2}" srcOrd="3" destOrd="0" parTransId="{44E777B9-A53B-48EF-8C69-34A605648828}" sibTransId="{7193D6D3-4FE5-49CC-B286-37CA09B21DE3}"/>
    <dgm:cxn modelId="{559DCEF9-0CF8-43DD-97E6-9F0822E85C3C}" srcId="{6912EB57-9D1A-4267-B4CD-CCAA367503C2}" destId="{3D80CC90-3588-4FA2-A2B9-544BF49F7604}" srcOrd="4" destOrd="0" parTransId="{177EA2B1-8FCC-40AB-BE23-55F1B01D3462}" sibTransId="{6BEFC7A4-4355-43D5-942F-5843DE7EC391}"/>
    <dgm:cxn modelId="{D2D9012A-EFFB-48A6-BB76-3C8D308A9CCC}" srcId="{6912EB57-9D1A-4267-B4CD-CCAA367503C2}" destId="{B2B60FDA-2CD2-4789-BC31-CEA0308B84D8}" srcOrd="5" destOrd="0" parTransId="{0066D17D-8D3D-4BD9-8EDC-E9304E31762C}" sibTransId="{50D3CEC4-B42E-46BD-A634-F7613A3A3E66}"/>
    <dgm:cxn modelId="{CEB51864-AADF-4A09-B25F-146EB18D970A}" srcId="{6912EB57-9D1A-4267-B4CD-CCAA367503C2}" destId="{2418112B-7BC9-4FA5-B51D-F4725980C9DF}" srcOrd="6" destOrd="0" parTransId="{D08D0AAE-D7CA-48D0-9369-C28E3E80E6B1}" sibTransId="{C3C83F1B-84C1-4216-B1AE-0F9049C7E3CC}"/>
    <dgm:cxn modelId="{AA157AE9-6B96-474A-89AF-C13801A1813E}" srcId="{6912EB57-9D1A-4267-B4CD-CCAA367503C2}" destId="{30ED8B1D-C7FB-4D6A-9428-920999003E7A}" srcOrd="7" destOrd="0" parTransId="{05E65846-87EB-4DD7-8352-3E21938018E9}" sibTransId="{7CF6ACB4-19FC-4EED-810A-9442A9316132}"/>
    <dgm:cxn modelId="{6504EB00-671A-49F7-BE85-45C7CC40D7CF}" srcId="{6912EB57-9D1A-4267-B4CD-CCAA367503C2}" destId="{0DA43BF1-C584-4EA0-848B-DABB5D382828}" srcOrd="8" destOrd="0" parTransId="{1A8B3631-759B-4D0A-8BE1-5EBA2115B207}" sibTransId="{363002AA-016A-46E9-A691-962E0C9999AD}"/>
    <dgm:cxn modelId="{33808909-BD50-4E37-9DAA-9E2F32EC7D2D}" srcId="{6912EB57-9D1A-4267-B4CD-CCAA367503C2}" destId="{40F6A24C-9FA0-4D37-B085-EE3E384986BD}" srcOrd="9" destOrd="0" parTransId="{ADB1CE6B-8C8C-4F5E-B0A0-592BC83A7E25}" sibTransId="{C9630680-8CE2-45B2-9BE9-89EF0CB55ED5}"/>
    <dgm:cxn modelId="{9E827BA0-FA32-4980-9722-91C071EDB274}" type="presOf" srcId="{6912EB57-9D1A-4267-B4CD-CCAA367503C2}" destId="{9B926A5F-4867-4845-AFCF-7F71ECFE2676}" srcOrd="0" destOrd="0" presId="urn:microsoft.com/office/officeart/2005/8/layout/default"/>
    <dgm:cxn modelId="{A93CEF05-7879-4A9B-9978-A9F623E812FB}" type="presParOf" srcId="{9B926A5F-4867-4845-AFCF-7F71ECFE2676}" destId="{3C335B24-293E-4A73-8128-3B1687B6B136}" srcOrd="0" destOrd="0" presId="urn:microsoft.com/office/officeart/2005/8/layout/default"/>
    <dgm:cxn modelId="{9BF6CA48-AFA9-417F-88E6-6725262326E7}" type="presOf" srcId="{6B6E514F-2025-4444-A020-549DA6A3A8EE}" destId="{3C335B24-293E-4A73-8128-3B1687B6B136}" srcOrd="0" destOrd="0" presId="urn:microsoft.com/office/officeart/2005/8/layout/default"/>
    <dgm:cxn modelId="{8DB374D0-FEA0-4B19-984E-5A85DD06F7F6}" type="presParOf" srcId="{9B926A5F-4867-4845-AFCF-7F71ECFE2676}" destId="{7BCB5C36-A697-4EC6-9B9D-4D6277C693C5}" srcOrd="1" destOrd="0" presId="urn:microsoft.com/office/officeart/2005/8/layout/default"/>
    <dgm:cxn modelId="{58768D70-C4BE-4FD5-B64D-996B8E412F4F}" type="presParOf" srcId="{9B926A5F-4867-4845-AFCF-7F71ECFE2676}" destId="{E95DB54D-A1ED-4BD7-96D0-50C177F89F25}" srcOrd="2" destOrd="0" presId="urn:microsoft.com/office/officeart/2005/8/layout/default"/>
    <dgm:cxn modelId="{B82028B0-3240-4F22-9AFD-823B962C8333}" type="presOf" srcId="{34CEF048-735E-48E4-B81D-9186D71E5581}" destId="{E95DB54D-A1ED-4BD7-96D0-50C177F89F25}" srcOrd="0" destOrd="0" presId="urn:microsoft.com/office/officeart/2005/8/layout/default"/>
    <dgm:cxn modelId="{C049942C-C5A8-4A2D-B6F9-B6953BFC9953}" type="presParOf" srcId="{9B926A5F-4867-4845-AFCF-7F71ECFE2676}" destId="{AAFD0431-C1BC-4CE4-87D9-BF51FFB0A274}" srcOrd="3" destOrd="0" presId="urn:microsoft.com/office/officeart/2005/8/layout/default"/>
    <dgm:cxn modelId="{3223FFE2-0DE6-4CCC-83C9-CDEF7304E19D}" type="presParOf" srcId="{9B926A5F-4867-4845-AFCF-7F71ECFE2676}" destId="{C983258B-5591-40E4-BC21-A5BABD5C0DD2}" srcOrd="4" destOrd="0" presId="urn:microsoft.com/office/officeart/2005/8/layout/default"/>
    <dgm:cxn modelId="{24A7006F-1E1D-4C4E-AC02-8FFA994DCA8D}" type="presOf" srcId="{336AA08A-0EFB-4124-927C-D439E2BB82A2}" destId="{C983258B-5591-40E4-BC21-A5BABD5C0DD2}" srcOrd="0" destOrd="0" presId="urn:microsoft.com/office/officeart/2005/8/layout/default"/>
    <dgm:cxn modelId="{1ED49155-1793-46B9-9946-8E3603F3F218}" type="presParOf" srcId="{9B926A5F-4867-4845-AFCF-7F71ECFE2676}" destId="{7E0B24F7-1F1D-44BE-A47E-37A7FB2E6773}" srcOrd="5" destOrd="0" presId="urn:microsoft.com/office/officeart/2005/8/layout/default"/>
    <dgm:cxn modelId="{26DD9FE7-69CC-47FF-BEBE-1FE3326C8667}" type="presParOf" srcId="{9B926A5F-4867-4845-AFCF-7F71ECFE2676}" destId="{B672F600-15F1-42E3-BB51-E132AD417725}" srcOrd="6" destOrd="0" presId="urn:microsoft.com/office/officeart/2005/8/layout/default"/>
    <dgm:cxn modelId="{6932BFEC-71B4-440F-ACA0-E666719B4C53}" type="presOf" srcId="{BCE2EDE3-9627-4338-82E4-354FE2EF3CC2}" destId="{B672F600-15F1-42E3-BB51-E132AD417725}" srcOrd="0" destOrd="0" presId="urn:microsoft.com/office/officeart/2005/8/layout/default"/>
    <dgm:cxn modelId="{8D3296FC-7DC1-4D1B-A58D-B76F60BF5777}" type="presParOf" srcId="{9B926A5F-4867-4845-AFCF-7F71ECFE2676}" destId="{BC735BDC-46C2-4571-99C0-3F6181F9C150}" srcOrd="7" destOrd="0" presId="urn:microsoft.com/office/officeart/2005/8/layout/default"/>
    <dgm:cxn modelId="{E72E409D-BD79-4305-BEC6-89873B7CDA7C}" type="presParOf" srcId="{9B926A5F-4867-4845-AFCF-7F71ECFE2676}" destId="{2C147ACA-0554-4690-9CE2-6C9061B4C634}" srcOrd="8" destOrd="0" presId="urn:microsoft.com/office/officeart/2005/8/layout/default"/>
    <dgm:cxn modelId="{5F9BEDF9-DB99-43B3-834D-AF3713B0876C}" type="presOf" srcId="{3D80CC90-3588-4FA2-A2B9-544BF49F7604}" destId="{2C147ACA-0554-4690-9CE2-6C9061B4C634}" srcOrd="0" destOrd="0" presId="urn:microsoft.com/office/officeart/2005/8/layout/default"/>
    <dgm:cxn modelId="{6936A140-21B7-40BD-8F21-8071358FE493}" type="presParOf" srcId="{9B926A5F-4867-4845-AFCF-7F71ECFE2676}" destId="{8AF04321-8FE7-4BEB-AA66-985B41AFE67C}" srcOrd="9" destOrd="0" presId="urn:microsoft.com/office/officeart/2005/8/layout/default"/>
    <dgm:cxn modelId="{0CC1A311-3A54-48C2-8561-0BCF5E311809}" type="presParOf" srcId="{9B926A5F-4867-4845-AFCF-7F71ECFE2676}" destId="{86BE50B0-46A4-4B50-8EB3-BD5A407806EA}" srcOrd="10" destOrd="0" presId="urn:microsoft.com/office/officeart/2005/8/layout/default"/>
    <dgm:cxn modelId="{201DAF92-1F8B-4C1D-9525-9AA97E94A86C}" type="presOf" srcId="{B2B60FDA-2CD2-4789-BC31-CEA0308B84D8}" destId="{86BE50B0-46A4-4B50-8EB3-BD5A407806EA}" srcOrd="0" destOrd="0" presId="urn:microsoft.com/office/officeart/2005/8/layout/default"/>
    <dgm:cxn modelId="{65DB7782-7A97-463D-9573-CAEC272E593D}" type="presParOf" srcId="{9B926A5F-4867-4845-AFCF-7F71ECFE2676}" destId="{1FF46865-B78E-4BB7-B63B-637CC00CF60F}" srcOrd="11" destOrd="0" presId="urn:microsoft.com/office/officeart/2005/8/layout/default"/>
    <dgm:cxn modelId="{78771696-BC33-4C4F-8A4D-4CC37E4A7601}" type="presParOf" srcId="{9B926A5F-4867-4845-AFCF-7F71ECFE2676}" destId="{6AB492FC-4ED4-4A9A-9200-B806B9ADC68C}" srcOrd="12" destOrd="0" presId="urn:microsoft.com/office/officeart/2005/8/layout/default"/>
    <dgm:cxn modelId="{F2D1DCC8-B104-4C79-A67D-8A22EA8EA3C2}" type="presOf" srcId="{2418112B-7BC9-4FA5-B51D-F4725980C9DF}" destId="{6AB492FC-4ED4-4A9A-9200-B806B9ADC68C}" srcOrd="0" destOrd="0" presId="urn:microsoft.com/office/officeart/2005/8/layout/default"/>
    <dgm:cxn modelId="{4D6B1CDA-1ABC-4963-A962-C012C86FBF7D}" type="presParOf" srcId="{9B926A5F-4867-4845-AFCF-7F71ECFE2676}" destId="{9D081438-D48C-42E8-BC26-F66E0485960D}" srcOrd="13" destOrd="0" presId="urn:microsoft.com/office/officeart/2005/8/layout/default"/>
    <dgm:cxn modelId="{42456DC2-30EE-4DAC-A297-8AD530B539EB}" type="presParOf" srcId="{9B926A5F-4867-4845-AFCF-7F71ECFE2676}" destId="{8FD3FA74-60DC-4730-A8DC-9C7452A90DEB}" srcOrd="14" destOrd="0" presId="urn:microsoft.com/office/officeart/2005/8/layout/default"/>
    <dgm:cxn modelId="{74634C86-D64A-40A0-A10D-516865E36A5E}" type="presOf" srcId="{30ED8B1D-C7FB-4D6A-9428-920999003E7A}" destId="{8FD3FA74-60DC-4730-A8DC-9C7452A90DEB}" srcOrd="0" destOrd="0" presId="urn:microsoft.com/office/officeart/2005/8/layout/default"/>
    <dgm:cxn modelId="{23E02050-DDC5-420C-AA50-97E5C5CE3FEA}" type="presParOf" srcId="{9B926A5F-4867-4845-AFCF-7F71ECFE2676}" destId="{31E7658E-69CD-4F29-B3C5-6B51D881F209}" srcOrd="15" destOrd="0" presId="urn:microsoft.com/office/officeart/2005/8/layout/default"/>
    <dgm:cxn modelId="{A9BDC0FE-66E8-4DB2-928B-1C15D8DE5E72}" type="presParOf" srcId="{9B926A5F-4867-4845-AFCF-7F71ECFE2676}" destId="{4E016456-CD73-41E5-852D-4A9DD8675F6F}" srcOrd="16" destOrd="0" presId="urn:microsoft.com/office/officeart/2005/8/layout/default"/>
    <dgm:cxn modelId="{905AEA01-2B94-4661-99DC-B179A57AEA76}" type="presOf" srcId="{0DA43BF1-C584-4EA0-848B-DABB5D382828}" destId="{4E016456-CD73-41E5-852D-4A9DD8675F6F}" srcOrd="0" destOrd="0" presId="urn:microsoft.com/office/officeart/2005/8/layout/default"/>
    <dgm:cxn modelId="{66DEE327-4CF1-487C-ACC5-2D3D1CCC4EE1}" type="presParOf" srcId="{9B926A5F-4867-4845-AFCF-7F71ECFE2676}" destId="{27C8B84C-A885-4910-9A42-D8FFC7A1439C}" srcOrd="17" destOrd="0" presId="urn:microsoft.com/office/officeart/2005/8/layout/default"/>
    <dgm:cxn modelId="{51E29B0E-81B9-4BB1-AA0A-11715603FE2A}" type="presParOf" srcId="{9B926A5F-4867-4845-AFCF-7F71ECFE2676}" destId="{534A1216-9AB6-4DB3-A6DB-F747D2CAECA9}" srcOrd="18" destOrd="0" presId="urn:microsoft.com/office/officeart/2005/8/layout/default"/>
    <dgm:cxn modelId="{890A40AE-C9F8-4BE9-8ED9-23842758044E}" type="presOf" srcId="{40F6A24C-9FA0-4D37-B085-EE3E384986BD}" destId="{534A1216-9AB6-4DB3-A6DB-F747D2CAECA9}" srcOrd="0" destOrd="0" presId="urn:microsoft.com/office/officeart/2005/8/layout/default"/>
  </dgm:cxnLst>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B1D179-D23D-41D4-AEEF-E4B9FEB06903}" type="doc">
      <dgm:prSet loTypeId="process" loCatId="process" qsTypeId="urn:microsoft.com/office/officeart/2005/8/quickstyle/simple1" qsCatId="simple" csTypeId="urn:microsoft.com/office/officeart/2005/8/colors/colorful1" csCatId="accent1" phldr="0"/>
      <dgm:spPr/>
    </dgm:pt>
    <dgm:pt modelId="{3F25DA44-7F3E-4C17-A40B-7F663FDBEA65}">
      <dgm:prSet phldrT="[文本]" phldr="0" custT="1"/>
      <dgm:spPr/>
      <dgm:t>
        <a:bodyPr vert="horz" wrap="square"/>
        <a:p>
          <a:pPr>
            <a:lnSpc>
              <a:spcPct val="100000"/>
            </a:lnSpc>
            <a:spcBef>
              <a:spcPct val="0"/>
            </a:spcBef>
            <a:spcAft>
              <a:spcPct val="35000"/>
            </a:spcAft>
          </a:pPr>
          <a:r>
            <a:rPr lang="zh-CN" altLang="en-US" sz="1800" b="1">
              <a:latin typeface="华文中宋" panose="02010600040101010101" charset="-122"/>
              <a:ea typeface="华文中宋" panose="02010600040101010101" charset="-122"/>
            </a:rPr>
            <a:t>管理规范化</a:t>
          </a:r>
          <a:r>
            <a:rPr lang="zh-CN" altLang="en-US" sz="1800" b="1">
              <a:latin typeface="华文中宋" panose="02010600040101010101" charset="-122"/>
              <a:ea typeface="华文中宋" panose="02010600040101010101" charset="-122"/>
            </a:rPr>
            <a:t/>
          </a:r>
          <a:endParaRPr lang="zh-CN" altLang="en-US" sz="1800" b="1">
            <a:latin typeface="华文中宋" panose="02010600040101010101" charset="-122"/>
            <a:ea typeface="华文中宋" panose="02010600040101010101" charset="-122"/>
          </a:endParaRPr>
        </a:p>
      </dgm:t>
    </dgm:pt>
    <dgm:pt modelId="{EE9066D1-3403-4469-8E8C-0D40A82430F2}" cxnId="{51470A6B-E64A-4C9D-8136-E80817C85995}" type="parTrans">
      <dgm:prSet/>
      <dgm:spPr/>
    </dgm:pt>
    <dgm:pt modelId="{8EC5AF5E-9C9F-410A-A755-A3EA5186F948}" cxnId="{51470A6B-E64A-4C9D-8136-E80817C85995}" type="sibTrans">
      <dgm:prSet phldr="0" custT="1"/>
      <dgm:spPr/>
      <dgm:t>
        <a:bodyPr vert="horz" wrap="square"/>
        <a:p>
          <a:pPr>
            <a:lnSpc>
              <a:spcPct val="100000"/>
            </a:lnSpc>
            <a:spcBef>
              <a:spcPct val="0"/>
            </a:spcBef>
            <a:spcAft>
              <a:spcPct val="35000"/>
            </a:spcAft>
          </a:pPr>
          <a:r>
            <a:rPr lang="zh-CN" altLang="en-US" sz="1800">
              <a:latin typeface="华文中宋" panose="02010600040101010101" charset="-122"/>
              <a:ea typeface="华文中宋" panose="02010600040101010101" charset="-122"/>
            </a:rPr>
            <a:t/>
          </a:r>
          <a:endParaRPr lang="zh-CN" altLang="en-US" sz="1800">
            <a:latin typeface="华文中宋" panose="02010600040101010101" charset="-122"/>
            <a:ea typeface="华文中宋" panose="02010600040101010101" charset="-122"/>
          </a:endParaRPr>
        </a:p>
      </dgm:t>
    </dgm:pt>
    <dgm:pt modelId="{2E2F4D3A-969C-4DB2-9FA9-5C4A40369351}">
      <dgm:prSet phldrT="[文本]" phldr="0" custT="1"/>
      <dgm:spPr/>
      <dgm:t>
        <a:bodyPr vert="horz" wrap="square"/>
        <a:p>
          <a:pPr>
            <a:lnSpc>
              <a:spcPct val="100000"/>
            </a:lnSpc>
            <a:spcBef>
              <a:spcPct val="0"/>
            </a:spcBef>
            <a:spcAft>
              <a:spcPct val="35000"/>
            </a:spcAft>
          </a:pPr>
          <a:r>
            <a:rPr lang="zh-CN" altLang="en-US" sz="1800" b="1">
              <a:latin typeface="华文中宋" panose="02010600040101010101" charset="-122"/>
              <a:ea typeface="华文中宋" panose="02010600040101010101" charset="-122"/>
            </a:rPr>
            <a:t>规范制度化</a:t>
          </a:r>
          <a:r>
            <a:rPr lang="zh-CN" altLang="en-US" sz="1800" b="1">
              <a:latin typeface="华文中宋" panose="02010600040101010101" charset="-122"/>
              <a:ea typeface="华文中宋" panose="02010600040101010101" charset="-122"/>
            </a:rPr>
            <a:t/>
          </a:r>
          <a:endParaRPr lang="zh-CN" altLang="en-US" sz="1800" b="1">
            <a:latin typeface="华文中宋" panose="02010600040101010101" charset="-122"/>
            <a:ea typeface="华文中宋" panose="02010600040101010101" charset="-122"/>
          </a:endParaRPr>
        </a:p>
      </dgm:t>
    </dgm:pt>
    <dgm:pt modelId="{1E934BFE-4D40-486C-8784-F698A10C4CF5}" cxnId="{AAAB7A7F-38A5-466A-819F-B466673F199A}" type="parTrans">
      <dgm:prSet/>
      <dgm:spPr/>
    </dgm:pt>
    <dgm:pt modelId="{EC1AFF77-9232-4EEB-95CB-85CEAB3B1FC0}" cxnId="{AAAB7A7F-38A5-466A-819F-B466673F199A}" type="sibTrans">
      <dgm:prSet phldr="0" custT="1"/>
      <dgm:spPr/>
      <dgm:t>
        <a:bodyPr vert="horz" wrap="square"/>
        <a:p>
          <a:pPr>
            <a:lnSpc>
              <a:spcPct val="100000"/>
            </a:lnSpc>
            <a:spcBef>
              <a:spcPct val="0"/>
            </a:spcBef>
            <a:spcAft>
              <a:spcPct val="35000"/>
            </a:spcAft>
          </a:pPr>
          <a:r>
            <a:rPr lang="zh-CN" altLang="en-US" sz="1800">
              <a:latin typeface="华文中宋" panose="02010600040101010101" charset="-122"/>
              <a:ea typeface="华文中宋" panose="02010600040101010101" charset="-122"/>
            </a:rPr>
            <a:t/>
          </a:r>
          <a:endParaRPr lang="zh-CN" altLang="en-US" sz="1800">
            <a:latin typeface="华文中宋" panose="02010600040101010101" charset="-122"/>
            <a:ea typeface="华文中宋" panose="02010600040101010101" charset="-122"/>
          </a:endParaRPr>
        </a:p>
      </dgm:t>
    </dgm:pt>
    <dgm:pt modelId="{37B86CFA-59B5-46FA-8A6B-9FB187CE14DF}">
      <dgm:prSet phldrT="[文本]" phldr="0" custT="1"/>
      <dgm:spPr/>
      <dgm:t>
        <a:bodyPr vert="horz" wrap="square"/>
        <a:p>
          <a:pPr>
            <a:lnSpc>
              <a:spcPct val="100000"/>
            </a:lnSpc>
            <a:spcBef>
              <a:spcPct val="0"/>
            </a:spcBef>
            <a:spcAft>
              <a:spcPct val="35000"/>
            </a:spcAft>
          </a:pPr>
          <a:r>
            <a:rPr lang="zh-CN" altLang="en-US" sz="1800" b="1">
              <a:latin typeface="华文中宋" panose="02010600040101010101" charset="-122"/>
              <a:ea typeface="华文中宋" panose="02010600040101010101" charset="-122"/>
            </a:rPr>
            <a:t>制度流程化</a:t>
          </a:r>
          <a:r>
            <a:rPr lang="zh-CN" altLang="en-US" sz="1800" b="1">
              <a:latin typeface="华文中宋" panose="02010600040101010101" charset="-122"/>
              <a:ea typeface="华文中宋" panose="02010600040101010101" charset="-122"/>
            </a:rPr>
            <a:t/>
          </a:r>
          <a:endParaRPr lang="zh-CN" altLang="en-US" sz="1800" b="1">
            <a:latin typeface="华文中宋" panose="02010600040101010101" charset="-122"/>
            <a:ea typeface="华文中宋" panose="02010600040101010101" charset="-122"/>
          </a:endParaRPr>
        </a:p>
      </dgm:t>
    </dgm:pt>
    <dgm:pt modelId="{9DABF4F3-A9E6-40B1-A863-AC9409CC14BB}" cxnId="{53A1DA7C-03F7-4A44-BF05-D5C049488F8F}" type="parTrans">
      <dgm:prSet/>
      <dgm:spPr/>
    </dgm:pt>
    <dgm:pt modelId="{18EFF3C3-47F9-402B-A3F3-E9310EA281B4}" cxnId="{53A1DA7C-03F7-4A44-BF05-D5C049488F8F}" type="sibTrans">
      <dgm:prSet phldr="0" custT="1"/>
      <dgm:spPr/>
      <dgm:t>
        <a:bodyPr vert="horz" wrap="square"/>
        <a:p>
          <a:pPr>
            <a:lnSpc>
              <a:spcPct val="100000"/>
            </a:lnSpc>
            <a:spcBef>
              <a:spcPct val="0"/>
            </a:spcBef>
            <a:spcAft>
              <a:spcPct val="35000"/>
            </a:spcAft>
          </a:pPr>
          <a:r>
            <a:rPr sz="1800">
              <a:latin typeface="华文中宋" panose="02010600040101010101" charset="-122"/>
              <a:ea typeface="华文中宋" panose="02010600040101010101" charset="-122"/>
            </a:rPr>
            <a:t/>
          </a:r>
          <a:endParaRPr sz="1800">
            <a:latin typeface="华文中宋" panose="02010600040101010101" charset="-122"/>
            <a:ea typeface="华文中宋" panose="02010600040101010101" charset="-122"/>
          </a:endParaRPr>
        </a:p>
      </dgm:t>
    </dgm:pt>
    <dgm:pt modelId="{8366F9E9-45E5-4083-9632-7695CB17FD74}">
      <dgm:prSet phldr="0" custT="1"/>
      <dgm:spPr/>
      <dgm:t>
        <a:bodyPr vert="horz" wrap="square"/>
        <a:p>
          <a:pPr>
            <a:lnSpc>
              <a:spcPct val="100000"/>
            </a:lnSpc>
            <a:spcBef>
              <a:spcPct val="0"/>
            </a:spcBef>
            <a:spcAft>
              <a:spcPct val="35000"/>
            </a:spcAft>
          </a:pPr>
          <a:r>
            <a:rPr lang="zh-CN" sz="1800" b="1">
              <a:latin typeface="华文中宋" panose="02010600040101010101" charset="-122"/>
              <a:ea typeface="华文中宋" panose="02010600040101010101" charset="-122"/>
            </a:rPr>
            <a:t>流程标准化</a:t>
          </a:r>
          <a:r>
            <a:rPr lang="zh-CN" sz="1800" b="1">
              <a:latin typeface="华文中宋" panose="02010600040101010101" charset="-122"/>
              <a:ea typeface="华文中宋" panose="02010600040101010101" charset="-122"/>
            </a:rPr>
            <a:t/>
          </a:r>
          <a:endParaRPr lang="zh-CN" sz="1800" b="1">
            <a:latin typeface="华文中宋" panose="02010600040101010101" charset="-122"/>
            <a:ea typeface="华文中宋" panose="02010600040101010101" charset="-122"/>
          </a:endParaRPr>
        </a:p>
      </dgm:t>
    </dgm:pt>
    <dgm:pt modelId="{5B6EFBF8-5C10-4FAB-9F0E-DFF611705CC8}" cxnId="{95692E02-4365-4BD5-AEAA-7AC36C09BB7C}" type="parTrans">
      <dgm:prSet/>
      <dgm:spPr/>
    </dgm:pt>
    <dgm:pt modelId="{66CB05B0-85F7-4945-83DC-72EC221D0911}" cxnId="{95692E02-4365-4BD5-AEAA-7AC36C09BB7C}" type="sibTrans">
      <dgm:prSet phldr="0" custT="1"/>
      <dgm:spPr/>
      <dgm:t>
        <a:bodyPr vert="horz" wrap="square"/>
        <a:p>
          <a:pPr>
            <a:lnSpc>
              <a:spcPct val="100000"/>
            </a:lnSpc>
            <a:spcBef>
              <a:spcPct val="0"/>
            </a:spcBef>
            <a:spcAft>
              <a:spcPct val="35000"/>
            </a:spcAft>
          </a:pPr>
          <a:r>
            <a:rPr sz="1800">
              <a:latin typeface="华文中宋" panose="02010600040101010101" charset="-122"/>
              <a:ea typeface="华文中宋" panose="02010600040101010101" charset="-122"/>
            </a:rPr>
            <a:t/>
          </a:r>
          <a:endParaRPr sz="1800">
            <a:latin typeface="华文中宋" panose="02010600040101010101" charset="-122"/>
            <a:ea typeface="华文中宋" panose="02010600040101010101" charset="-122"/>
          </a:endParaRPr>
        </a:p>
      </dgm:t>
    </dgm:pt>
    <dgm:pt modelId="{0BECBC50-AC4B-4529-8C41-68E766AB2970}">
      <dgm:prSet phldr="0" custT="1"/>
      <dgm:spPr/>
      <dgm:t>
        <a:bodyPr vert="horz" wrap="square"/>
        <a:p>
          <a:pPr>
            <a:lnSpc>
              <a:spcPct val="100000"/>
            </a:lnSpc>
            <a:spcBef>
              <a:spcPct val="0"/>
            </a:spcBef>
            <a:spcAft>
              <a:spcPct val="35000"/>
            </a:spcAft>
          </a:pPr>
          <a:r>
            <a:rPr lang="zh-CN" sz="1800" b="1">
              <a:latin typeface="华文中宋" panose="02010600040101010101" charset="-122"/>
              <a:ea typeface="华文中宋" panose="02010600040101010101" charset="-122"/>
            </a:rPr>
            <a:t>标准表单化</a:t>
          </a:r>
          <a:r>
            <a:rPr lang="zh-CN" sz="1800" b="1">
              <a:latin typeface="华文中宋" panose="02010600040101010101" charset="-122"/>
              <a:ea typeface="华文中宋" panose="02010600040101010101" charset="-122"/>
            </a:rPr>
            <a:t/>
          </a:r>
          <a:endParaRPr lang="zh-CN" sz="1800" b="1">
            <a:latin typeface="华文中宋" panose="02010600040101010101" charset="-122"/>
            <a:ea typeface="华文中宋" panose="02010600040101010101" charset="-122"/>
          </a:endParaRPr>
        </a:p>
      </dgm:t>
    </dgm:pt>
    <dgm:pt modelId="{0B6598EF-EEAE-4519-BDAD-DC33E0C7D2A0}" cxnId="{30AFD5C6-F05E-4AD3-B4D4-1323168977B4}" type="parTrans">
      <dgm:prSet/>
      <dgm:spPr/>
    </dgm:pt>
    <dgm:pt modelId="{AA4CB1EF-6C9D-4930-B9FD-E3E2E4666C05}" cxnId="{30AFD5C6-F05E-4AD3-B4D4-1323168977B4}" type="sibTrans">
      <dgm:prSet phldr="0" custT="1"/>
      <dgm:spPr/>
      <dgm:t>
        <a:bodyPr vert="horz" wrap="square"/>
        <a:p>
          <a:pPr>
            <a:lnSpc>
              <a:spcPct val="100000"/>
            </a:lnSpc>
            <a:spcBef>
              <a:spcPct val="0"/>
            </a:spcBef>
            <a:spcAft>
              <a:spcPct val="35000"/>
            </a:spcAft>
          </a:pPr>
          <a:r>
            <a:rPr sz="1800">
              <a:latin typeface="华文中宋" panose="02010600040101010101" charset="-122"/>
              <a:ea typeface="华文中宋" panose="02010600040101010101" charset="-122"/>
            </a:rPr>
            <a:t/>
          </a:r>
          <a:endParaRPr sz="1800">
            <a:latin typeface="华文中宋" panose="02010600040101010101" charset="-122"/>
            <a:ea typeface="华文中宋" panose="02010600040101010101" charset="-122"/>
          </a:endParaRPr>
        </a:p>
      </dgm:t>
    </dgm:pt>
    <dgm:pt modelId="{A72F2A2C-C8D4-4DB9-9544-61EF5A377733}">
      <dgm:prSet phldr="0" custT="1"/>
      <dgm:spPr/>
      <dgm:t>
        <a:bodyPr vert="horz" wrap="square"/>
        <a:p>
          <a:pPr>
            <a:lnSpc>
              <a:spcPct val="100000"/>
            </a:lnSpc>
            <a:spcBef>
              <a:spcPct val="0"/>
            </a:spcBef>
            <a:spcAft>
              <a:spcPct val="35000"/>
            </a:spcAft>
          </a:pPr>
          <a:r>
            <a:rPr lang="zh-CN" sz="1800" b="1">
              <a:latin typeface="华文中宋" panose="02010600040101010101" charset="-122"/>
              <a:ea typeface="华文中宋" panose="02010600040101010101" charset="-122"/>
            </a:rPr>
            <a:t>表单信息化</a:t>
          </a:r>
          <a:r>
            <a:rPr lang="zh-CN" sz="1800" b="1">
              <a:latin typeface="华文中宋" panose="02010600040101010101" charset="-122"/>
              <a:ea typeface="华文中宋" panose="02010600040101010101" charset="-122"/>
            </a:rPr>
            <a:t/>
          </a:r>
          <a:endParaRPr lang="zh-CN" sz="1800" b="1">
            <a:latin typeface="华文中宋" panose="02010600040101010101" charset="-122"/>
            <a:ea typeface="华文中宋" panose="02010600040101010101" charset="-122"/>
          </a:endParaRPr>
        </a:p>
      </dgm:t>
    </dgm:pt>
    <dgm:pt modelId="{010DDB2D-14E9-43B3-8B62-4B6AE36B2DBE}" cxnId="{4508CF86-5208-4A17-A7C5-447D22AF5C98}" type="parTrans">
      <dgm:prSet/>
      <dgm:spPr/>
    </dgm:pt>
    <dgm:pt modelId="{7318B0FB-1286-4555-98A0-6DB5A5868660}" cxnId="{4508CF86-5208-4A17-A7C5-447D22AF5C98}" type="sibTrans">
      <dgm:prSet/>
      <dgm:spPr/>
    </dgm:pt>
    <dgm:pt modelId="{BF708676-7EFC-4C81-9D3A-3E677EAC1C7B}" type="pres">
      <dgm:prSet presAssocID="{8EB1D179-D23D-41D4-AEEF-E4B9FEB06903}" presName="Name0" presStyleCnt="0">
        <dgm:presLayoutVars>
          <dgm:dir/>
          <dgm:resizeHandles val="exact"/>
        </dgm:presLayoutVars>
      </dgm:prSet>
      <dgm:spPr/>
    </dgm:pt>
    <dgm:pt modelId="{111DEAC9-5D4C-4A6A-A44E-082A26F60596}" type="pres">
      <dgm:prSet presAssocID="{3F25DA44-7F3E-4C17-A40B-7F663FDBEA65}" presName="node" presStyleLbl="node1" presStyleIdx="0" presStyleCnt="6">
        <dgm:presLayoutVars>
          <dgm:bulletEnabled val="1"/>
        </dgm:presLayoutVars>
      </dgm:prSet>
      <dgm:spPr/>
    </dgm:pt>
    <dgm:pt modelId="{8A5CF0CE-3323-464D-9C63-05C1BDB053F5}" type="pres">
      <dgm:prSet presAssocID="{8EC5AF5E-9C9F-410A-A755-A3EA5186F948}" presName="sibTrans" presStyleLbl="sibTrans2D1" presStyleIdx="0" presStyleCnt="5"/>
      <dgm:spPr/>
    </dgm:pt>
    <dgm:pt modelId="{5FA465F6-7607-499F-BFB2-52F4E071FB67}" type="pres">
      <dgm:prSet presAssocID="{8EC5AF5E-9C9F-410A-A755-A3EA5186F948}" presName="connectorText" presStyleCnt="0"/>
      <dgm:spPr/>
    </dgm:pt>
    <dgm:pt modelId="{552FB8E7-A5FB-4CC3-94C3-CE0BDF19F9F1}" type="pres">
      <dgm:prSet presAssocID="{2E2F4D3A-969C-4DB2-9FA9-5C4A40369351}" presName="node" presStyleLbl="node1" presStyleIdx="1" presStyleCnt="6">
        <dgm:presLayoutVars>
          <dgm:bulletEnabled val="1"/>
        </dgm:presLayoutVars>
      </dgm:prSet>
      <dgm:spPr/>
    </dgm:pt>
    <dgm:pt modelId="{353C3794-50AA-4D44-83C9-CE28317C3317}" type="pres">
      <dgm:prSet presAssocID="{EC1AFF77-9232-4EEB-95CB-85CEAB3B1FC0}" presName="sibTrans" presStyleLbl="sibTrans2D1" presStyleIdx="1" presStyleCnt="5"/>
      <dgm:spPr/>
    </dgm:pt>
    <dgm:pt modelId="{5AFF040D-0639-4120-9E39-DA822CF9F321}" type="pres">
      <dgm:prSet presAssocID="{EC1AFF77-9232-4EEB-95CB-85CEAB3B1FC0}" presName="connectorText" presStyleCnt="0"/>
      <dgm:spPr/>
    </dgm:pt>
    <dgm:pt modelId="{A1E15D63-E1FF-4A28-A04F-A2B65927BC31}" type="pres">
      <dgm:prSet presAssocID="{37B86CFA-59B5-46FA-8A6B-9FB187CE14DF}" presName="node" presStyleLbl="node1" presStyleIdx="2" presStyleCnt="6">
        <dgm:presLayoutVars>
          <dgm:bulletEnabled val="1"/>
        </dgm:presLayoutVars>
      </dgm:prSet>
      <dgm:spPr/>
    </dgm:pt>
    <dgm:pt modelId="{3C97515C-1CD8-4C78-A530-6AEF315CD6A4}" type="pres">
      <dgm:prSet presAssocID="{18EFF3C3-47F9-402B-A3F3-E9310EA281B4}" presName="sibTrans" presStyleLbl="sibTrans2D1" presStyleIdx="2" presStyleCnt="5"/>
      <dgm:spPr/>
    </dgm:pt>
    <dgm:pt modelId="{3CE7F1A1-42E3-4112-9708-DE45A4D5A4C8}" type="pres">
      <dgm:prSet presAssocID="{18EFF3C3-47F9-402B-A3F3-E9310EA281B4}" presName="connectorText" presStyleCnt="0"/>
      <dgm:spPr/>
    </dgm:pt>
    <dgm:pt modelId="{B4D1E037-FDFD-48B1-B0A7-6E999A720D50}" type="pres">
      <dgm:prSet presAssocID="{8366F9E9-45E5-4083-9632-7695CB17FD74}" presName="node" presStyleLbl="node1" presStyleIdx="3" presStyleCnt="6">
        <dgm:presLayoutVars>
          <dgm:bulletEnabled val="1"/>
        </dgm:presLayoutVars>
      </dgm:prSet>
      <dgm:spPr/>
    </dgm:pt>
    <dgm:pt modelId="{A2917818-8D14-40D2-B5C6-EA4DA737958D}" type="pres">
      <dgm:prSet presAssocID="{66CB05B0-85F7-4945-83DC-72EC221D0911}" presName="sibTrans" presStyleLbl="sibTrans2D1" presStyleIdx="3" presStyleCnt="5"/>
      <dgm:spPr/>
    </dgm:pt>
    <dgm:pt modelId="{88E0BFC8-1525-4642-B15D-4B1C014482F6}" type="pres">
      <dgm:prSet presAssocID="{66CB05B0-85F7-4945-83DC-72EC221D0911}" presName="connectorText" presStyleCnt="0"/>
      <dgm:spPr/>
    </dgm:pt>
    <dgm:pt modelId="{4BC6CF8F-535E-46B8-84D1-5D2FE21A7136}" type="pres">
      <dgm:prSet presAssocID="{0BECBC50-AC4B-4529-8C41-68E766AB2970}" presName="node" presStyleLbl="node1" presStyleIdx="4" presStyleCnt="6">
        <dgm:presLayoutVars>
          <dgm:bulletEnabled val="1"/>
        </dgm:presLayoutVars>
      </dgm:prSet>
      <dgm:spPr/>
    </dgm:pt>
    <dgm:pt modelId="{1FE698D2-0576-4674-81AC-203E3ABA77BA}" type="pres">
      <dgm:prSet presAssocID="{AA4CB1EF-6C9D-4930-B9FD-E3E2E4666C05}" presName="sibTrans" presStyleLbl="sibTrans2D1" presStyleIdx="4" presStyleCnt="5"/>
      <dgm:spPr/>
    </dgm:pt>
    <dgm:pt modelId="{02E6E267-D8CF-48DF-89DC-B7EACC4D23B5}" type="pres">
      <dgm:prSet presAssocID="{AA4CB1EF-6C9D-4930-B9FD-E3E2E4666C05}" presName="connectorText" presStyleCnt="0"/>
      <dgm:spPr/>
    </dgm:pt>
    <dgm:pt modelId="{D1DB1B66-23F3-4A0F-8EB8-102DE48382D7}" type="pres">
      <dgm:prSet presAssocID="{A72F2A2C-C8D4-4DB9-9544-61EF5A377733}" presName="node" presStyleLbl="node1" presStyleIdx="5" presStyleCnt="6">
        <dgm:presLayoutVars>
          <dgm:bulletEnabled val="1"/>
        </dgm:presLayoutVars>
      </dgm:prSet>
      <dgm:spPr/>
    </dgm:pt>
  </dgm:ptLst>
  <dgm:cxnLst>
    <dgm:cxn modelId="{51470A6B-E64A-4C9D-8136-E80817C85995}" srcId="{8EB1D179-D23D-41D4-AEEF-E4B9FEB06903}" destId="{3F25DA44-7F3E-4C17-A40B-7F663FDBEA65}" srcOrd="0" destOrd="0" parTransId="{EE9066D1-3403-4469-8E8C-0D40A82430F2}" sibTransId="{8EC5AF5E-9C9F-410A-A755-A3EA5186F948}"/>
    <dgm:cxn modelId="{AAAB7A7F-38A5-466A-819F-B466673F199A}" srcId="{8EB1D179-D23D-41D4-AEEF-E4B9FEB06903}" destId="{2E2F4D3A-969C-4DB2-9FA9-5C4A40369351}" srcOrd="1" destOrd="0" parTransId="{1E934BFE-4D40-486C-8784-F698A10C4CF5}" sibTransId="{EC1AFF77-9232-4EEB-95CB-85CEAB3B1FC0}"/>
    <dgm:cxn modelId="{53A1DA7C-03F7-4A44-BF05-D5C049488F8F}" srcId="{8EB1D179-D23D-41D4-AEEF-E4B9FEB06903}" destId="{37B86CFA-59B5-46FA-8A6B-9FB187CE14DF}" srcOrd="2" destOrd="0" parTransId="{9DABF4F3-A9E6-40B1-A863-AC9409CC14BB}" sibTransId="{18EFF3C3-47F9-402B-A3F3-E9310EA281B4}"/>
    <dgm:cxn modelId="{95692E02-4365-4BD5-AEAA-7AC36C09BB7C}" srcId="{8EB1D179-D23D-41D4-AEEF-E4B9FEB06903}" destId="{8366F9E9-45E5-4083-9632-7695CB17FD74}" srcOrd="3" destOrd="0" parTransId="{5B6EFBF8-5C10-4FAB-9F0E-DFF611705CC8}" sibTransId="{66CB05B0-85F7-4945-83DC-72EC221D0911}"/>
    <dgm:cxn modelId="{30AFD5C6-F05E-4AD3-B4D4-1323168977B4}" srcId="{8EB1D179-D23D-41D4-AEEF-E4B9FEB06903}" destId="{0BECBC50-AC4B-4529-8C41-68E766AB2970}" srcOrd="4" destOrd="0" parTransId="{0B6598EF-EEAE-4519-BDAD-DC33E0C7D2A0}" sibTransId="{AA4CB1EF-6C9D-4930-B9FD-E3E2E4666C05}"/>
    <dgm:cxn modelId="{4508CF86-5208-4A17-A7C5-447D22AF5C98}" srcId="{8EB1D179-D23D-41D4-AEEF-E4B9FEB06903}" destId="{A72F2A2C-C8D4-4DB9-9544-61EF5A377733}" srcOrd="5" destOrd="0" parTransId="{010DDB2D-14E9-43B3-8B62-4B6AE36B2DBE}" sibTransId="{7318B0FB-1286-4555-98A0-6DB5A5868660}"/>
    <dgm:cxn modelId="{D9DD0539-3E7B-4A51-9C87-90660FB7EA9D}" type="presOf" srcId="{8EB1D179-D23D-41D4-AEEF-E4B9FEB06903}" destId="{BF708676-7EFC-4C81-9D3A-3E677EAC1C7B}" srcOrd="0" destOrd="0" presId="urn:microsoft.com/office/officeart/2005/8/layout/process1"/>
    <dgm:cxn modelId="{20FC7BE9-6A20-4069-B59D-29017B491EF2}" type="presParOf" srcId="{BF708676-7EFC-4C81-9D3A-3E677EAC1C7B}" destId="{111DEAC9-5D4C-4A6A-A44E-082A26F60596}" srcOrd="0" destOrd="0" presId="urn:microsoft.com/office/officeart/2005/8/layout/process1"/>
    <dgm:cxn modelId="{9758C69E-3822-4533-AB4A-86AE03660006}" type="presOf" srcId="{3F25DA44-7F3E-4C17-A40B-7F663FDBEA65}" destId="{111DEAC9-5D4C-4A6A-A44E-082A26F60596}" srcOrd="0" destOrd="0" presId="urn:microsoft.com/office/officeart/2005/8/layout/process1"/>
    <dgm:cxn modelId="{E59FE558-253A-4913-9F56-677B14E6AA89}" type="presParOf" srcId="{BF708676-7EFC-4C81-9D3A-3E677EAC1C7B}" destId="{8A5CF0CE-3323-464D-9C63-05C1BDB053F5}" srcOrd="1" destOrd="0" presId="urn:microsoft.com/office/officeart/2005/8/layout/process1"/>
    <dgm:cxn modelId="{E844677D-6CB4-46C8-A28C-1B44E9798BEF}" type="presOf" srcId="{8EC5AF5E-9C9F-410A-A755-A3EA5186F948}" destId="{8A5CF0CE-3323-464D-9C63-05C1BDB053F5}" srcOrd="0" destOrd="0" presId="urn:microsoft.com/office/officeart/2005/8/layout/process1"/>
    <dgm:cxn modelId="{0B657194-48BC-4120-9077-683BC639AD29}" type="presParOf" srcId="{8A5CF0CE-3323-464D-9C63-05C1BDB053F5}" destId="{5FA465F6-7607-499F-BFB2-52F4E071FB67}" srcOrd="0" destOrd="1" presId="urn:microsoft.com/office/officeart/2005/8/layout/process1"/>
    <dgm:cxn modelId="{A6C22427-4BCC-41E4-87E7-412391C59866}" type="presOf" srcId="{8EC5AF5E-9C9F-410A-A755-A3EA5186F948}" destId="{5FA465F6-7607-499F-BFB2-52F4E071FB67}" srcOrd="1" destOrd="0" presId="urn:microsoft.com/office/officeart/2005/8/layout/process1"/>
    <dgm:cxn modelId="{1D863AD2-30BB-490C-A32F-F4DAD5C58B5D}" type="presParOf" srcId="{BF708676-7EFC-4C81-9D3A-3E677EAC1C7B}" destId="{552FB8E7-A5FB-4CC3-94C3-CE0BDF19F9F1}" srcOrd="2" destOrd="0" presId="urn:microsoft.com/office/officeart/2005/8/layout/process1"/>
    <dgm:cxn modelId="{11B9888D-A648-48A8-A2A0-B11DBCB7125C}" type="presOf" srcId="{2E2F4D3A-969C-4DB2-9FA9-5C4A40369351}" destId="{552FB8E7-A5FB-4CC3-94C3-CE0BDF19F9F1}" srcOrd="0" destOrd="0" presId="urn:microsoft.com/office/officeart/2005/8/layout/process1"/>
    <dgm:cxn modelId="{0F2F1F5B-0367-431B-B7C4-90DF3DA21ED9}" type="presParOf" srcId="{BF708676-7EFC-4C81-9D3A-3E677EAC1C7B}" destId="{353C3794-50AA-4D44-83C9-CE28317C3317}" srcOrd="3" destOrd="0" presId="urn:microsoft.com/office/officeart/2005/8/layout/process1"/>
    <dgm:cxn modelId="{D0C16032-4500-467D-80DD-9CD2D5455C3A}" type="presOf" srcId="{EC1AFF77-9232-4EEB-95CB-85CEAB3B1FC0}" destId="{353C3794-50AA-4D44-83C9-CE28317C3317}" srcOrd="0" destOrd="0" presId="urn:microsoft.com/office/officeart/2005/8/layout/process1"/>
    <dgm:cxn modelId="{FE0C7C92-9593-4392-85DC-EE58F7A2ED6D}" type="presParOf" srcId="{353C3794-50AA-4D44-83C9-CE28317C3317}" destId="{5AFF040D-0639-4120-9E39-DA822CF9F321}" srcOrd="0" destOrd="3" presId="urn:microsoft.com/office/officeart/2005/8/layout/process1"/>
    <dgm:cxn modelId="{39E31CC5-2B58-489A-BE20-C9F0337C2999}" type="presOf" srcId="{EC1AFF77-9232-4EEB-95CB-85CEAB3B1FC0}" destId="{5AFF040D-0639-4120-9E39-DA822CF9F321}" srcOrd="1" destOrd="0" presId="urn:microsoft.com/office/officeart/2005/8/layout/process1"/>
    <dgm:cxn modelId="{229C1386-DD47-4832-9C53-7B9188478EFE}" type="presParOf" srcId="{BF708676-7EFC-4C81-9D3A-3E677EAC1C7B}" destId="{A1E15D63-E1FF-4A28-A04F-A2B65927BC31}" srcOrd="4" destOrd="0" presId="urn:microsoft.com/office/officeart/2005/8/layout/process1"/>
    <dgm:cxn modelId="{58A6A4D3-3948-4921-9D7B-C2D053DF8F12}" type="presOf" srcId="{37B86CFA-59B5-46FA-8A6B-9FB187CE14DF}" destId="{A1E15D63-E1FF-4A28-A04F-A2B65927BC31}" srcOrd="0" destOrd="0" presId="urn:microsoft.com/office/officeart/2005/8/layout/process1"/>
    <dgm:cxn modelId="{E6A1D45F-266D-4848-84B9-0E4449DCABE1}" type="presParOf" srcId="{BF708676-7EFC-4C81-9D3A-3E677EAC1C7B}" destId="{3C97515C-1CD8-4C78-A530-6AEF315CD6A4}" srcOrd="5" destOrd="0" presId="urn:microsoft.com/office/officeart/2005/8/layout/process1"/>
    <dgm:cxn modelId="{7EBE613A-8D41-4F5D-8EA2-6EA0891E6713}" type="presOf" srcId="{18EFF3C3-47F9-402B-A3F3-E9310EA281B4}" destId="{3C97515C-1CD8-4C78-A530-6AEF315CD6A4}" srcOrd="0" destOrd="0" presId="urn:microsoft.com/office/officeart/2005/8/layout/process1"/>
    <dgm:cxn modelId="{78F2B2EB-C6C8-4985-825F-7E351761B80D}" type="presParOf" srcId="{3C97515C-1CD8-4C78-A530-6AEF315CD6A4}" destId="{3CE7F1A1-42E3-4112-9708-DE45A4D5A4C8}" srcOrd="0" destOrd="5" presId="urn:microsoft.com/office/officeart/2005/8/layout/process1"/>
    <dgm:cxn modelId="{3FD163CB-4856-4A0E-917B-9B4333B9D677}" type="presOf" srcId="{18EFF3C3-47F9-402B-A3F3-E9310EA281B4}" destId="{3CE7F1A1-42E3-4112-9708-DE45A4D5A4C8}" srcOrd="1" destOrd="0" presId="urn:microsoft.com/office/officeart/2005/8/layout/process1"/>
    <dgm:cxn modelId="{1AAE567E-CD8C-4708-82C6-3C49217D6A3C}" type="presParOf" srcId="{BF708676-7EFC-4C81-9D3A-3E677EAC1C7B}" destId="{B4D1E037-FDFD-48B1-B0A7-6E999A720D50}" srcOrd="6" destOrd="0" presId="urn:microsoft.com/office/officeart/2005/8/layout/process1"/>
    <dgm:cxn modelId="{9E00AE31-0EAC-4141-B4CD-D433D9A2FCE7}" type="presOf" srcId="{8366F9E9-45E5-4083-9632-7695CB17FD74}" destId="{B4D1E037-FDFD-48B1-B0A7-6E999A720D50}" srcOrd="0" destOrd="0" presId="urn:microsoft.com/office/officeart/2005/8/layout/process1"/>
    <dgm:cxn modelId="{34116FC3-58EC-4612-827E-48420011688B}" type="presParOf" srcId="{BF708676-7EFC-4C81-9D3A-3E677EAC1C7B}" destId="{A2917818-8D14-40D2-B5C6-EA4DA737958D}" srcOrd="7" destOrd="0" presId="urn:microsoft.com/office/officeart/2005/8/layout/process1"/>
    <dgm:cxn modelId="{FC4E866E-D17E-4EE3-89A8-C86EF32FA358}" type="presOf" srcId="{66CB05B0-85F7-4945-83DC-72EC221D0911}" destId="{A2917818-8D14-40D2-B5C6-EA4DA737958D}" srcOrd="0" destOrd="0" presId="urn:microsoft.com/office/officeart/2005/8/layout/process1"/>
    <dgm:cxn modelId="{27EE33E1-C2BF-4938-BD02-40722BEDCA3E}" type="presParOf" srcId="{A2917818-8D14-40D2-B5C6-EA4DA737958D}" destId="{88E0BFC8-1525-4642-B15D-4B1C014482F6}" srcOrd="0" destOrd="7" presId="urn:microsoft.com/office/officeart/2005/8/layout/process1"/>
    <dgm:cxn modelId="{904C2EB2-4D2F-41A9-B526-EBC32D973FF9}" type="presOf" srcId="{66CB05B0-85F7-4945-83DC-72EC221D0911}" destId="{88E0BFC8-1525-4642-B15D-4B1C014482F6}" srcOrd="1" destOrd="0" presId="urn:microsoft.com/office/officeart/2005/8/layout/process1"/>
    <dgm:cxn modelId="{AD7DF97C-177E-4C28-BEF4-68D20EF5A810}" type="presParOf" srcId="{BF708676-7EFC-4C81-9D3A-3E677EAC1C7B}" destId="{4BC6CF8F-535E-46B8-84D1-5D2FE21A7136}" srcOrd="8" destOrd="0" presId="urn:microsoft.com/office/officeart/2005/8/layout/process1"/>
    <dgm:cxn modelId="{9C6ECF83-3424-4A62-BF09-2CB348C7C0FA}" type="presOf" srcId="{0BECBC50-AC4B-4529-8C41-68E766AB2970}" destId="{4BC6CF8F-535E-46B8-84D1-5D2FE21A7136}" srcOrd="0" destOrd="0" presId="urn:microsoft.com/office/officeart/2005/8/layout/process1"/>
    <dgm:cxn modelId="{C945C737-E81A-4082-955B-41F666C70119}" type="presParOf" srcId="{BF708676-7EFC-4C81-9D3A-3E677EAC1C7B}" destId="{1FE698D2-0576-4674-81AC-203E3ABA77BA}" srcOrd="9" destOrd="0" presId="urn:microsoft.com/office/officeart/2005/8/layout/process1"/>
    <dgm:cxn modelId="{0D2C9FD5-32D6-42FF-856F-F52AE3AD3800}" type="presOf" srcId="{AA4CB1EF-6C9D-4930-B9FD-E3E2E4666C05}" destId="{1FE698D2-0576-4674-81AC-203E3ABA77BA}" srcOrd="0" destOrd="0" presId="urn:microsoft.com/office/officeart/2005/8/layout/process1"/>
    <dgm:cxn modelId="{03C8A839-B795-413C-B48C-138DCC5120D5}" type="presParOf" srcId="{1FE698D2-0576-4674-81AC-203E3ABA77BA}" destId="{02E6E267-D8CF-48DF-89DC-B7EACC4D23B5}" srcOrd="0" destOrd="9" presId="urn:microsoft.com/office/officeart/2005/8/layout/process1"/>
    <dgm:cxn modelId="{458548AA-7263-49E9-B342-F0DFB149D172}" type="presOf" srcId="{AA4CB1EF-6C9D-4930-B9FD-E3E2E4666C05}" destId="{02E6E267-D8CF-48DF-89DC-B7EACC4D23B5}" srcOrd="1" destOrd="0" presId="urn:microsoft.com/office/officeart/2005/8/layout/process1"/>
    <dgm:cxn modelId="{10A1A34B-3E7D-4653-8CD8-4D75E3C3F4FA}" type="presParOf" srcId="{BF708676-7EFC-4C81-9D3A-3E677EAC1C7B}" destId="{D1DB1B66-23F3-4A0F-8EB8-102DE48382D7}" srcOrd="10" destOrd="0" presId="urn:microsoft.com/office/officeart/2005/8/layout/process1"/>
    <dgm:cxn modelId="{0350BDF3-2DB3-44BD-8DBE-8ECA462499E2}" type="presOf" srcId="{A72F2A2C-C8D4-4DB9-9544-61EF5A377733}" destId="{D1DB1B66-23F3-4A0F-8EB8-102DE48382D7}"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CA7B40-9EB7-4C77-8556-119F053A3BC1}" type="doc">
      <dgm:prSet loTypeId="process" loCatId="process" qsTypeId="urn:microsoft.com/office/officeart/2005/8/quickstyle/simple1" qsCatId="simple" csTypeId="urn:microsoft.com/office/officeart/2005/8/colors/accent1_1" csCatId="accent1" phldr="0"/>
      <dgm:spPr/>
    </dgm:pt>
    <dgm:pt modelId="{7166A9DB-20D7-41DA-B6C7-4E91D46FE0EA}">
      <dgm:prSet phldrT="[文本]" phldr="0" custT="1"/>
      <dgm:spPr/>
      <dgm:t>
        <a:bodyPr vert="horz" wrap="square"/>
        <a:p>
          <a:pPr>
            <a:lnSpc>
              <a:spcPct val="100000"/>
            </a:lnSpc>
            <a:spcBef>
              <a:spcPct val="0"/>
            </a:spcBef>
            <a:spcAft>
              <a:spcPct val="35000"/>
            </a:spcAft>
          </a:pPr>
          <a:r>
            <a:rPr lang="zh-CN" altLang="en-US" sz="2400">
              <a:latin typeface="华文中宋" panose="02010600040101010101" charset="-122"/>
              <a:ea typeface="华文中宋" panose="02010600040101010101" charset="-122"/>
            </a:rPr>
            <a:t>资产管理岗</a:t>
          </a:r>
          <a:r>
            <a:rPr lang="zh-CN" altLang="en-US" sz="2400">
              <a:latin typeface="华文中宋" panose="02010600040101010101" charset="-122"/>
              <a:ea typeface="华文中宋" panose="02010600040101010101" charset="-122"/>
            </a:rPr>
            <a:t>整理台账</a:t>
          </a:r>
          <a:r>
            <a:rPr lang="zh-CN" altLang="en-US" sz="2400">
              <a:latin typeface="华文中宋" panose="02010600040101010101" charset="-122"/>
              <a:ea typeface="华文中宋" panose="02010600040101010101" charset="-122"/>
            </a:rPr>
            <a:t/>
          </a:r>
          <a:endParaRPr lang="zh-CN" altLang="en-US" sz="2400">
            <a:latin typeface="华文中宋" panose="02010600040101010101" charset="-122"/>
            <a:ea typeface="华文中宋" panose="02010600040101010101" charset="-122"/>
          </a:endParaRPr>
        </a:p>
      </dgm:t>
    </dgm:pt>
    <dgm:pt modelId="{408890A2-EC03-4CB7-8006-30F7A6F0770D}" cxnId="{75E39CC8-8BC0-40AC-BC70-FC8ACA049302}" type="parTrans">
      <dgm:prSet/>
      <dgm:spPr/>
    </dgm:pt>
    <dgm:pt modelId="{581D0B67-AC66-4DBF-B99A-8C26BE060068}" cxnId="{75E39CC8-8BC0-40AC-BC70-FC8ACA049302}" type="sibTrans">
      <dgm:prSet phldr="0" custT="1"/>
      <dgm:spPr/>
      <dgm:t>
        <a:bodyPr vert="horz" wrap="square"/>
        <a:p>
          <a:pPr>
            <a:lnSpc>
              <a:spcPct val="100000"/>
            </a:lnSpc>
            <a:spcBef>
              <a:spcPct val="0"/>
            </a:spcBef>
            <a:spcAft>
              <a:spcPct val="35000"/>
            </a:spcAft>
          </a:pPr>
          <a:r>
            <a:rPr lang="zh-CN" altLang="en-US" sz="2400">
              <a:latin typeface="华文中宋" panose="02010600040101010101" charset="-122"/>
              <a:ea typeface="华文中宋" panose="02010600040101010101" charset="-122"/>
            </a:rPr>
            <a:t/>
          </a:r>
          <a:endParaRPr lang="zh-CN" altLang="en-US" sz="2400">
            <a:latin typeface="华文中宋" panose="02010600040101010101" charset="-122"/>
            <a:ea typeface="华文中宋" panose="02010600040101010101" charset="-122"/>
          </a:endParaRPr>
        </a:p>
      </dgm:t>
    </dgm:pt>
    <dgm:pt modelId="{6185F46A-CE7B-4D19-AD38-021F06F11723}">
      <dgm:prSet phldrT="[文本]" phldr="0" custT="1"/>
      <dgm:spPr/>
      <dgm:t>
        <a:bodyPr vert="horz" wrap="square"/>
        <a:p>
          <a:pPr>
            <a:lnSpc>
              <a:spcPct val="100000"/>
            </a:lnSpc>
            <a:spcBef>
              <a:spcPct val="0"/>
            </a:spcBef>
            <a:spcAft>
              <a:spcPct val="35000"/>
            </a:spcAft>
          </a:pPr>
          <a:r>
            <a:rPr lang="zh-CN" altLang="en-US" sz="2400">
              <a:latin typeface="华文中宋" panose="02010600040101010101" charset="-122"/>
              <a:ea typeface="华文中宋" panose="02010600040101010101" charset="-122"/>
            </a:rPr>
            <a:t>派人对照台账逐一盘点</a:t>
          </a:r>
          <a:r>
            <a:rPr lang="zh-CN" altLang="en-US" sz="2400">
              <a:latin typeface="华文中宋" panose="02010600040101010101" charset="-122"/>
              <a:ea typeface="华文中宋" panose="02010600040101010101" charset="-122"/>
            </a:rPr>
            <a:t/>
          </a:r>
          <a:endParaRPr lang="zh-CN" altLang="en-US" sz="2400">
            <a:latin typeface="华文中宋" panose="02010600040101010101" charset="-122"/>
            <a:ea typeface="华文中宋" panose="02010600040101010101" charset="-122"/>
          </a:endParaRPr>
        </a:p>
      </dgm:t>
    </dgm:pt>
    <dgm:pt modelId="{ED707A62-C95F-489D-A288-204A854541E1}" cxnId="{92BC52E7-3DA0-46D3-A4BD-C82FA21C846F}" type="parTrans">
      <dgm:prSet/>
      <dgm:spPr/>
    </dgm:pt>
    <dgm:pt modelId="{209F9C23-F1DF-401B-A4AD-306C9EB4247C}" cxnId="{92BC52E7-3DA0-46D3-A4BD-C82FA21C846F}" type="sibTrans">
      <dgm:prSet phldr="0" custT="1"/>
      <dgm:spPr/>
      <dgm:t>
        <a:bodyPr vert="horz" wrap="square"/>
        <a:p>
          <a:pPr>
            <a:lnSpc>
              <a:spcPct val="100000"/>
            </a:lnSpc>
            <a:spcBef>
              <a:spcPct val="0"/>
            </a:spcBef>
            <a:spcAft>
              <a:spcPct val="35000"/>
            </a:spcAft>
          </a:pPr>
          <a:r>
            <a:rPr lang="zh-CN" altLang="en-US" sz="2400">
              <a:latin typeface="华文中宋" panose="02010600040101010101" charset="-122"/>
              <a:ea typeface="华文中宋" panose="02010600040101010101" charset="-122"/>
            </a:rPr>
            <a:t/>
          </a:r>
          <a:endParaRPr lang="zh-CN" altLang="en-US" sz="2400">
            <a:latin typeface="华文中宋" panose="02010600040101010101" charset="-122"/>
            <a:ea typeface="华文中宋" panose="02010600040101010101" charset="-122"/>
          </a:endParaRPr>
        </a:p>
      </dgm:t>
    </dgm:pt>
    <dgm:pt modelId="{9D4F7890-BC71-471E-AB1B-9F598D752858}">
      <dgm:prSet phldrT="[文本]" phldr="0" custT="1"/>
      <dgm:spPr/>
      <dgm:t>
        <a:bodyPr vert="horz" wrap="square"/>
        <a:p>
          <a:pPr>
            <a:lnSpc>
              <a:spcPct val="100000"/>
            </a:lnSpc>
            <a:spcBef>
              <a:spcPct val="0"/>
            </a:spcBef>
            <a:spcAft>
              <a:spcPct val="35000"/>
            </a:spcAft>
          </a:pPr>
          <a:r>
            <a:rPr lang="zh-CN" altLang="en-US" sz="2400">
              <a:latin typeface="华文中宋" panose="02010600040101010101" charset="-122"/>
              <a:ea typeface="华文中宋" panose="02010600040101010101" charset="-122"/>
            </a:rPr>
            <a:t>盘盈盘亏逐一核实</a:t>
          </a:r>
          <a:r>
            <a:rPr lang="zh-CN" altLang="en-US" sz="2400">
              <a:latin typeface="华文中宋" panose="02010600040101010101" charset="-122"/>
              <a:ea typeface="华文中宋" panose="02010600040101010101" charset="-122"/>
            </a:rPr>
            <a:t/>
          </a:r>
          <a:endParaRPr lang="zh-CN" altLang="en-US" sz="2400">
            <a:latin typeface="华文中宋" panose="02010600040101010101" charset="-122"/>
            <a:ea typeface="华文中宋" panose="02010600040101010101" charset="-122"/>
          </a:endParaRPr>
        </a:p>
      </dgm:t>
    </dgm:pt>
    <dgm:pt modelId="{8A81A9A1-3D17-4B5E-823A-F4C61634A717}" cxnId="{478A6C7B-008C-47CD-991A-A7B4C995ABD7}" type="parTrans">
      <dgm:prSet/>
      <dgm:spPr/>
    </dgm:pt>
    <dgm:pt modelId="{A02D4AB0-BE01-45C2-BD3E-6766ADB3B021}" cxnId="{478A6C7B-008C-47CD-991A-A7B4C995ABD7}" type="sibTrans">
      <dgm:prSet phldr="0" custT="1"/>
      <dgm:spPr/>
      <dgm:t>
        <a:bodyPr vert="horz" wrap="square"/>
        <a:p>
          <a:pPr>
            <a:lnSpc>
              <a:spcPct val="100000"/>
            </a:lnSpc>
            <a:spcBef>
              <a:spcPct val="0"/>
            </a:spcBef>
            <a:spcAft>
              <a:spcPct val="35000"/>
            </a:spcAft>
          </a:pPr>
          <a:r>
            <a:rPr sz="2400">
              <a:latin typeface="华文中宋" panose="02010600040101010101" charset="-122"/>
              <a:ea typeface="华文中宋" panose="02010600040101010101" charset="-122"/>
            </a:rPr>
            <a:t/>
          </a:r>
          <a:endParaRPr sz="2400">
            <a:latin typeface="华文中宋" panose="02010600040101010101" charset="-122"/>
            <a:ea typeface="华文中宋" panose="02010600040101010101" charset="-122"/>
          </a:endParaRPr>
        </a:p>
      </dgm:t>
    </dgm:pt>
    <dgm:pt modelId="{7E01EB00-A5DF-4E53-9167-9E5DBDD3630B}">
      <dgm:prSet phldr="0" custT="1"/>
      <dgm:spPr/>
      <dgm:t>
        <a:bodyPr vert="horz" wrap="square"/>
        <a:p>
          <a:pPr>
            <a:lnSpc>
              <a:spcPct val="100000"/>
            </a:lnSpc>
            <a:spcBef>
              <a:spcPct val="0"/>
            </a:spcBef>
            <a:spcAft>
              <a:spcPct val="35000"/>
            </a:spcAft>
          </a:pPr>
          <a:r>
            <a:rPr lang="zh-CN" sz="2400">
              <a:latin typeface="华文中宋" panose="02010600040101010101" charset="-122"/>
              <a:ea typeface="华文中宋" panose="02010600040101010101" charset="-122"/>
            </a:rPr>
            <a:t>形成盘点结果</a:t>
          </a:r>
          <a:r>
            <a:rPr lang="zh-CN" sz="2400">
              <a:latin typeface="华文中宋" panose="02010600040101010101" charset="-122"/>
              <a:ea typeface="华文中宋" panose="02010600040101010101" charset="-122"/>
            </a:rPr>
            <a:t/>
          </a:r>
          <a:endParaRPr lang="zh-CN" sz="2400">
            <a:latin typeface="华文中宋" panose="02010600040101010101" charset="-122"/>
            <a:ea typeface="华文中宋" panose="02010600040101010101" charset="-122"/>
          </a:endParaRPr>
        </a:p>
      </dgm:t>
    </dgm:pt>
    <dgm:pt modelId="{F80C3A7C-6CC8-47B2-B38F-D276071988DB}" cxnId="{90F27FF7-1F1F-49F9-8A4F-D22A0E9FD680}" type="parTrans">
      <dgm:prSet/>
      <dgm:spPr/>
    </dgm:pt>
    <dgm:pt modelId="{4D4011D4-DCF6-49DC-9F2E-421040683609}" cxnId="{90F27FF7-1F1F-49F9-8A4F-D22A0E9FD680}" type="sibTrans">
      <dgm:prSet/>
      <dgm:spPr/>
    </dgm:pt>
    <dgm:pt modelId="{7E3F7EC5-1729-4088-BB09-36E02E33A0BF}" type="pres">
      <dgm:prSet presAssocID="{A4CA7B40-9EB7-4C77-8556-119F053A3BC1}" presName="linearFlow" presStyleCnt="0">
        <dgm:presLayoutVars>
          <dgm:resizeHandles val="exact"/>
        </dgm:presLayoutVars>
      </dgm:prSet>
      <dgm:spPr/>
    </dgm:pt>
    <dgm:pt modelId="{E17E57AF-0587-449A-A755-B1B96DEF2BD2}" type="pres">
      <dgm:prSet presAssocID="{7166A9DB-20D7-41DA-B6C7-4E91D46FE0EA}" presName="node" presStyleLbl="node1" presStyleIdx="0" presStyleCnt="4">
        <dgm:presLayoutVars>
          <dgm:bulletEnabled val="1"/>
        </dgm:presLayoutVars>
      </dgm:prSet>
      <dgm:spPr/>
    </dgm:pt>
    <dgm:pt modelId="{11477A19-6F59-488F-BD44-5E3FBE8E3386}" type="pres">
      <dgm:prSet presAssocID="{581D0B67-AC66-4DBF-B99A-8C26BE060068}" presName="sibTrans" presStyleLbl="sibTrans2D1" presStyleIdx="0" presStyleCnt="3"/>
      <dgm:spPr/>
    </dgm:pt>
    <dgm:pt modelId="{1FA9844B-FD2C-4DAF-BE12-A8E3C3B7E384}" type="pres">
      <dgm:prSet presAssocID="{581D0B67-AC66-4DBF-B99A-8C26BE060068}" presName="connectorText" presStyleCnt="0"/>
      <dgm:spPr/>
    </dgm:pt>
    <dgm:pt modelId="{353C71C7-5E8B-4565-86BF-B755B524B25E}" type="pres">
      <dgm:prSet presAssocID="{6185F46A-CE7B-4D19-AD38-021F06F11723}" presName="node" presStyleLbl="node1" presStyleIdx="1" presStyleCnt="4">
        <dgm:presLayoutVars>
          <dgm:bulletEnabled val="1"/>
        </dgm:presLayoutVars>
      </dgm:prSet>
      <dgm:spPr/>
    </dgm:pt>
    <dgm:pt modelId="{06ECC167-6368-4F79-84C6-65D90B9BC4A6}" type="pres">
      <dgm:prSet presAssocID="{209F9C23-F1DF-401B-A4AD-306C9EB4247C}" presName="sibTrans" presStyleLbl="sibTrans2D1" presStyleIdx="1" presStyleCnt="3"/>
      <dgm:spPr/>
    </dgm:pt>
    <dgm:pt modelId="{1AF533A8-48F1-4B19-9CD9-5A2DB7199B85}" type="pres">
      <dgm:prSet presAssocID="{209F9C23-F1DF-401B-A4AD-306C9EB4247C}" presName="connectorText" presStyleCnt="0"/>
      <dgm:spPr/>
    </dgm:pt>
    <dgm:pt modelId="{93DEFB83-998E-4F52-9267-01422D869D93}" type="pres">
      <dgm:prSet presAssocID="{9D4F7890-BC71-471E-AB1B-9F598D752858}" presName="node" presStyleLbl="node1" presStyleIdx="2" presStyleCnt="4">
        <dgm:presLayoutVars>
          <dgm:bulletEnabled val="1"/>
        </dgm:presLayoutVars>
      </dgm:prSet>
      <dgm:spPr/>
    </dgm:pt>
    <dgm:pt modelId="{C6ED6F59-F6A4-4D35-85D7-E376D818D88E}" type="pres">
      <dgm:prSet presAssocID="{A02D4AB0-BE01-45C2-BD3E-6766ADB3B021}" presName="sibTrans" presStyleLbl="sibTrans2D1" presStyleIdx="2" presStyleCnt="3"/>
      <dgm:spPr/>
    </dgm:pt>
    <dgm:pt modelId="{AC2FED3C-209E-453F-85DB-39053606FF45}" type="pres">
      <dgm:prSet presAssocID="{A02D4AB0-BE01-45C2-BD3E-6766ADB3B021}" presName="connectorText" presStyleCnt="0"/>
      <dgm:spPr/>
    </dgm:pt>
    <dgm:pt modelId="{247EC3EC-E207-4452-9DC9-B45405A65A1C}" type="pres">
      <dgm:prSet presAssocID="{7E01EB00-A5DF-4E53-9167-9E5DBDD3630B}" presName="node" presStyleLbl="node1" presStyleIdx="3" presStyleCnt="4">
        <dgm:presLayoutVars>
          <dgm:bulletEnabled val="1"/>
        </dgm:presLayoutVars>
      </dgm:prSet>
      <dgm:spPr/>
    </dgm:pt>
  </dgm:ptLst>
  <dgm:cxnLst>
    <dgm:cxn modelId="{75E39CC8-8BC0-40AC-BC70-FC8ACA049302}" srcId="{A4CA7B40-9EB7-4C77-8556-119F053A3BC1}" destId="{7166A9DB-20D7-41DA-B6C7-4E91D46FE0EA}" srcOrd="0" destOrd="0" parTransId="{408890A2-EC03-4CB7-8006-30F7A6F0770D}" sibTransId="{581D0B67-AC66-4DBF-B99A-8C26BE060068}"/>
    <dgm:cxn modelId="{92BC52E7-3DA0-46D3-A4BD-C82FA21C846F}" srcId="{A4CA7B40-9EB7-4C77-8556-119F053A3BC1}" destId="{6185F46A-CE7B-4D19-AD38-021F06F11723}" srcOrd="1" destOrd="0" parTransId="{ED707A62-C95F-489D-A288-204A854541E1}" sibTransId="{209F9C23-F1DF-401B-A4AD-306C9EB4247C}"/>
    <dgm:cxn modelId="{478A6C7B-008C-47CD-991A-A7B4C995ABD7}" srcId="{A4CA7B40-9EB7-4C77-8556-119F053A3BC1}" destId="{9D4F7890-BC71-471E-AB1B-9F598D752858}" srcOrd="2" destOrd="0" parTransId="{8A81A9A1-3D17-4B5E-823A-F4C61634A717}" sibTransId="{A02D4AB0-BE01-45C2-BD3E-6766ADB3B021}"/>
    <dgm:cxn modelId="{90F27FF7-1F1F-49F9-8A4F-D22A0E9FD680}" srcId="{A4CA7B40-9EB7-4C77-8556-119F053A3BC1}" destId="{7E01EB00-A5DF-4E53-9167-9E5DBDD3630B}" srcOrd="3" destOrd="0" parTransId="{F80C3A7C-6CC8-47B2-B38F-D276071988DB}" sibTransId="{4D4011D4-DCF6-49DC-9F2E-421040683609}"/>
    <dgm:cxn modelId="{406AF479-448D-4DF9-AC39-9ADA47D6A36F}" type="presOf" srcId="{A4CA7B40-9EB7-4C77-8556-119F053A3BC1}" destId="{7E3F7EC5-1729-4088-BB09-36E02E33A0BF}" srcOrd="0" destOrd="0" presId="urn:microsoft.com/office/officeart/2005/8/layout/process2"/>
    <dgm:cxn modelId="{65CBF5CF-5ABD-45FC-91D3-2F3046DC1162}" type="presParOf" srcId="{7E3F7EC5-1729-4088-BB09-36E02E33A0BF}" destId="{E17E57AF-0587-449A-A755-B1B96DEF2BD2}" srcOrd="0" destOrd="0" presId="urn:microsoft.com/office/officeart/2005/8/layout/process2"/>
    <dgm:cxn modelId="{70CB4C0F-5734-4032-A191-378853EDF67E}" type="presOf" srcId="{7166A9DB-20D7-41DA-B6C7-4E91D46FE0EA}" destId="{E17E57AF-0587-449A-A755-B1B96DEF2BD2}" srcOrd="0" destOrd="0" presId="urn:microsoft.com/office/officeart/2005/8/layout/process2"/>
    <dgm:cxn modelId="{A4FF9DA9-3329-48F5-8BD5-CE8217CC3615}" type="presParOf" srcId="{7E3F7EC5-1729-4088-BB09-36E02E33A0BF}" destId="{11477A19-6F59-488F-BD44-5E3FBE8E3386}" srcOrd="1" destOrd="0" presId="urn:microsoft.com/office/officeart/2005/8/layout/process2"/>
    <dgm:cxn modelId="{A605E9DA-3A8E-47DF-8863-C3097061E329}" type="presOf" srcId="{581D0B67-AC66-4DBF-B99A-8C26BE060068}" destId="{11477A19-6F59-488F-BD44-5E3FBE8E3386}" srcOrd="0" destOrd="0" presId="urn:microsoft.com/office/officeart/2005/8/layout/process2"/>
    <dgm:cxn modelId="{6DF2F351-15A4-49EA-BDE8-1DD5B98BDC52}" type="presParOf" srcId="{11477A19-6F59-488F-BD44-5E3FBE8E3386}" destId="{1FA9844B-FD2C-4DAF-BE12-A8E3C3B7E384}" srcOrd="0" destOrd="1" presId="urn:microsoft.com/office/officeart/2005/8/layout/process2"/>
    <dgm:cxn modelId="{AF5BED42-C0B8-4183-A460-B0EC0916ABDC}" type="presOf" srcId="{581D0B67-AC66-4DBF-B99A-8C26BE060068}" destId="{1FA9844B-FD2C-4DAF-BE12-A8E3C3B7E384}" srcOrd="1" destOrd="0" presId="urn:microsoft.com/office/officeart/2005/8/layout/process2"/>
    <dgm:cxn modelId="{86A75D28-56C2-432F-BB36-810179935785}" type="presParOf" srcId="{7E3F7EC5-1729-4088-BB09-36E02E33A0BF}" destId="{353C71C7-5E8B-4565-86BF-B755B524B25E}" srcOrd="2" destOrd="0" presId="urn:microsoft.com/office/officeart/2005/8/layout/process2"/>
    <dgm:cxn modelId="{04AD4A3D-48B0-422B-9006-AB5770462EEC}" type="presOf" srcId="{6185F46A-CE7B-4D19-AD38-021F06F11723}" destId="{353C71C7-5E8B-4565-86BF-B755B524B25E}" srcOrd="0" destOrd="0" presId="urn:microsoft.com/office/officeart/2005/8/layout/process2"/>
    <dgm:cxn modelId="{411E0D90-0B18-4361-B5F5-3DA96B045B54}" type="presParOf" srcId="{7E3F7EC5-1729-4088-BB09-36E02E33A0BF}" destId="{06ECC167-6368-4F79-84C6-65D90B9BC4A6}" srcOrd="3" destOrd="0" presId="urn:microsoft.com/office/officeart/2005/8/layout/process2"/>
    <dgm:cxn modelId="{595C9D36-5576-48E3-9CEE-0670022F98E2}" type="presOf" srcId="{209F9C23-F1DF-401B-A4AD-306C9EB4247C}" destId="{06ECC167-6368-4F79-84C6-65D90B9BC4A6}" srcOrd="0" destOrd="0" presId="urn:microsoft.com/office/officeart/2005/8/layout/process2"/>
    <dgm:cxn modelId="{1EE51E67-99DC-4D28-ADAC-1E856F933A0B}" type="presParOf" srcId="{06ECC167-6368-4F79-84C6-65D90B9BC4A6}" destId="{1AF533A8-48F1-4B19-9CD9-5A2DB7199B85}" srcOrd="0" destOrd="3" presId="urn:microsoft.com/office/officeart/2005/8/layout/process2"/>
    <dgm:cxn modelId="{49FFA334-1D51-420E-8D0F-2E872DA02785}" type="presOf" srcId="{209F9C23-F1DF-401B-A4AD-306C9EB4247C}" destId="{1AF533A8-48F1-4B19-9CD9-5A2DB7199B85}" srcOrd="1" destOrd="0" presId="urn:microsoft.com/office/officeart/2005/8/layout/process2"/>
    <dgm:cxn modelId="{C8F6477F-8EA6-4ADE-8A57-139E7DE5A980}" type="presParOf" srcId="{7E3F7EC5-1729-4088-BB09-36E02E33A0BF}" destId="{93DEFB83-998E-4F52-9267-01422D869D93}" srcOrd="4" destOrd="0" presId="urn:microsoft.com/office/officeart/2005/8/layout/process2"/>
    <dgm:cxn modelId="{1F04006B-AFAC-4AA1-87EE-A5F2D20F4640}" type="presOf" srcId="{9D4F7890-BC71-471E-AB1B-9F598D752858}" destId="{93DEFB83-998E-4F52-9267-01422D869D93}" srcOrd="0" destOrd="0" presId="urn:microsoft.com/office/officeart/2005/8/layout/process2"/>
    <dgm:cxn modelId="{D5D449DF-D5D4-40D8-8354-1742185A9D82}" type="presParOf" srcId="{7E3F7EC5-1729-4088-BB09-36E02E33A0BF}" destId="{C6ED6F59-F6A4-4D35-85D7-E376D818D88E}" srcOrd="5" destOrd="0" presId="urn:microsoft.com/office/officeart/2005/8/layout/process2"/>
    <dgm:cxn modelId="{041EBD1D-15B5-4EE8-8836-DB90C42B1C17}" type="presOf" srcId="{A02D4AB0-BE01-45C2-BD3E-6766ADB3B021}" destId="{C6ED6F59-F6A4-4D35-85D7-E376D818D88E}" srcOrd="0" destOrd="0" presId="urn:microsoft.com/office/officeart/2005/8/layout/process2"/>
    <dgm:cxn modelId="{897F534E-7BE8-457A-9E98-C1B4C1EAFEC5}" type="presParOf" srcId="{C6ED6F59-F6A4-4D35-85D7-E376D818D88E}" destId="{AC2FED3C-209E-453F-85DB-39053606FF45}" srcOrd="0" destOrd="5" presId="urn:microsoft.com/office/officeart/2005/8/layout/process2"/>
    <dgm:cxn modelId="{3FF35F72-6857-4CB4-A6AF-7FF52F7FEC24}" type="presOf" srcId="{A02D4AB0-BE01-45C2-BD3E-6766ADB3B021}" destId="{AC2FED3C-209E-453F-85DB-39053606FF45}" srcOrd="1" destOrd="0" presId="urn:microsoft.com/office/officeart/2005/8/layout/process2"/>
    <dgm:cxn modelId="{3A174B39-B9C4-47CE-91E9-39402E822ED3}" type="presParOf" srcId="{7E3F7EC5-1729-4088-BB09-36E02E33A0BF}" destId="{247EC3EC-E207-4452-9DC9-B45405A65A1C}" srcOrd="6" destOrd="0" presId="urn:microsoft.com/office/officeart/2005/8/layout/process2"/>
    <dgm:cxn modelId="{6ED188A1-2769-42C7-8D95-111034E220E4}" type="presOf" srcId="{7E01EB00-A5DF-4E53-9167-9E5DBDD3630B}" destId="{247EC3EC-E207-4452-9DC9-B45405A65A1C}" srcOrd="0" destOrd="0" presId="urn:microsoft.com/office/officeart/2005/8/layout/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CA7B40-9EB7-4C77-8556-119F053A3BC1}" type="doc">
      <dgm:prSet loTypeId="process" loCatId="process" qsTypeId="urn:microsoft.com/office/officeart/2005/8/quickstyle/simple1" qsCatId="simple" csTypeId="urn:microsoft.com/office/officeart/2005/8/colors/accent3_1" csCatId="accent1" phldr="0"/>
      <dgm:spPr/>
    </dgm:pt>
    <dgm:pt modelId="{7166A9DB-20D7-41DA-B6C7-4E91D46FE0EA}">
      <dgm:prSet phldrT="[文本]" phldr="0" custT="1"/>
      <dgm:spPr/>
      <dgm:t>
        <a:bodyPr vert="horz" wrap="square"/>
        <a:p>
          <a:pPr>
            <a:lnSpc>
              <a:spcPct val="100000"/>
            </a:lnSpc>
            <a:spcBef>
              <a:spcPct val="0"/>
            </a:spcBef>
            <a:spcAft>
              <a:spcPct val="35000"/>
            </a:spcAft>
          </a:pPr>
          <a:r>
            <a:rPr lang="zh-CN" altLang="en-US" sz="2000">
              <a:latin typeface="华文中宋" panose="02010600040101010101" charset="-122"/>
              <a:ea typeface="华文中宋" panose="02010600040101010101" charset="-122"/>
            </a:rPr>
            <a:t>资产管理岗</a:t>
          </a:r>
          <a:r>
            <a:rPr lang="zh-CN" altLang="en-US" sz="2000">
              <a:latin typeface="华文中宋" panose="02010600040101010101" charset="-122"/>
              <a:ea typeface="华文中宋" panose="02010600040101010101" charset="-122"/>
            </a:rPr>
            <a:t>整理台账</a:t>
          </a:r>
          <a:r>
            <a:rPr lang="zh-CN" altLang="en-US" sz="2000">
              <a:latin typeface="华文中宋" panose="02010600040101010101" charset="-122"/>
              <a:ea typeface="华文中宋" panose="02010600040101010101" charset="-122"/>
            </a:rPr>
            <a:t/>
          </a:r>
          <a:endParaRPr lang="zh-CN" altLang="en-US" sz="2000">
            <a:latin typeface="华文中宋" panose="02010600040101010101" charset="-122"/>
            <a:ea typeface="华文中宋" panose="02010600040101010101" charset="-122"/>
          </a:endParaRPr>
        </a:p>
      </dgm:t>
    </dgm:pt>
    <dgm:pt modelId="{408890A2-EC03-4CB7-8006-30F7A6F0770D}" cxnId="{B9778501-20DD-4982-AE6F-15E0AFCF3F79}" type="parTrans">
      <dgm:prSet/>
      <dgm:spPr/>
    </dgm:pt>
    <dgm:pt modelId="{581D0B67-AC66-4DBF-B99A-8C26BE060068}" cxnId="{B9778501-20DD-4982-AE6F-15E0AFCF3F79}" type="sibTrans">
      <dgm:prSet phldr="0" custT="1"/>
      <dgm:spPr/>
      <dgm:t>
        <a:bodyPr vert="horz" wrap="square"/>
        <a:p>
          <a:pPr>
            <a:lnSpc>
              <a:spcPct val="100000"/>
            </a:lnSpc>
            <a:spcBef>
              <a:spcPct val="0"/>
            </a:spcBef>
            <a:spcAft>
              <a:spcPct val="35000"/>
            </a:spcAft>
          </a:pPr>
          <a:r>
            <a:rPr lang="zh-CN" altLang="en-US" sz="2000">
              <a:latin typeface="华文中宋" panose="02010600040101010101" charset="-122"/>
              <a:ea typeface="华文中宋" panose="02010600040101010101" charset="-122"/>
            </a:rPr>
            <a:t/>
          </a:r>
          <a:endParaRPr lang="zh-CN" altLang="en-US" sz="2000">
            <a:latin typeface="华文中宋" panose="02010600040101010101" charset="-122"/>
            <a:ea typeface="华文中宋" panose="02010600040101010101" charset="-122"/>
          </a:endParaRPr>
        </a:p>
      </dgm:t>
    </dgm:pt>
    <dgm:pt modelId="{6185F46A-CE7B-4D19-AD38-021F06F11723}">
      <dgm:prSet phldrT="[文本]" phldr="0" custT="1"/>
      <dgm:spPr/>
      <dgm:t>
        <a:bodyPr vert="horz" wrap="square"/>
        <a:p>
          <a:pPr>
            <a:lnSpc>
              <a:spcPct val="100000"/>
            </a:lnSpc>
            <a:spcBef>
              <a:spcPct val="0"/>
            </a:spcBef>
            <a:spcAft>
              <a:spcPct val="35000"/>
            </a:spcAft>
          </a:pPr>
          <a:r>
            <a:rPr lang="zh-CN" altLang="en-US" sz="2000">
              <a:latin typeface="华文中宋" panose="02010600040101010101" charset="-122"/>
              <a:ea typeface="华文中宋" panose="02010600040101010101" charset="-122"/>
            </a:rPr>
            <a:t>分人发放资产确认表</a:t>
          </a:r>
          <a:r>
            <a:rPr lang="zh-CN" altLang="en-US" sz="2000">
              <a:latin typeface="华文中宋" panose="02010600040101010101" charset="-122"/>
              <a:ea typeface="华文中宋" panose="02010600040101010101" charset="-122"/>
            </a:rPr>
            <a:t/>
          </a:r>
          <a:endParaRPr lang="zh-CN" altLang="en-US" sz="2000">
            <a:latin typeface="华文中宋" panose="02010600040101010101" charset="-122"/>
            <a:ea typeface="华文中宋" panose="02010600040101010101" charset="-122"/>
          </a:endParaRPr>
        </a:p>
      </dgm:t>
    </dgm:pt>
    <dgm:pt modelId="{ED707A62-C95F-489D-A288-204A854541E1}" cxnId="{583349B9-98D6-4DEB-8F27-B60E805264D3}" type="parTrans">
      <dgm:prSet/>
      <dgm:spPr/>
    </dgm:pt>
    <dgm:pt modelId="{209F9C23-F1DF-401B-A4AD-306C9EB4247C}" cxnId="{583349B9-98D6-4DEB-8F27-B60E805264D3}" type="sibTrans">
      <dgm:prSet phldr="0" custT="1"/>
      <dgm:spPr/>
      <dgm:t>
        <a:bodyPr vert="horz" wrap="square"/>
        <a:p>
          <a:pPr>
            <a:lnSpc>
              <a:spcPct val="100000"/>
            </a:lnSpc>
            <a:spcBef>
              <a:spcPct val="0"/>
            </a:spcBef>
            <a:spcAft>
              <a:spcPct val="35000"/>
            </a:spcAft>
          </a:pPr>
          <a:r>
            <a:rPr lang="zh-CN" altLang="en-US" sz="2000">
              <a:latin typeface="华文中宋" panose="02010600040101010101" charset="-122"/>
              <a:ea typeface="华文中宋" panose="02010600040101010101" charset="-122"/>
            </a:rPr>
            <a:t/>
          </a:r>
          <a:endParaRPr lang="zh-CN" altLang="en-US" sz="2000">
            <a:latin typeface="华文中宋" panose="02010600040101010101" charset="-122"/>
            <a:ea typeface="华文中宋" panose="02010600040101010101" charset="-122"/>
          </a:endParaRPr>
        </a:p>
      </dgm:t>
    </dgm:pt>
    <dgm:pt modelId="{9D4F7890-BC71-471E-AB1B-9F598D752858}">
      <dgm:prSet phldrT="[文本]" phldr="0" custT="1"/>
      <dgm:spPr/>
      <dgm:t>
        <a:bodyPr vert="horz" wrap="square"/>
        <a:p>
          <a:pPr>
            <a:lnSpc>
              <a:spcPct val="100000"/>
            </a:lnSpc>
            <a:spcBef>
              <a:spcPct val="0"/>
            </a:spcBef>
            <a:spcAft>
              <a:spcPct val="35000"/>
            </a:spcAft>
          </a:pPr>
          <a:r>
            <a:rPr lang="zh-CN" altLang="en-US" sz="2000">
              <a:latin typeface="华文中宋" panose="02010600040101010101" charset="-122"/>
              <a:ea typeface="华文中宋" panose="02010600040101010101" charset="-122"/>
            </a:rPr>
            <a:t>资产使用人签字确认</a:t>
          </a:r>
          <a:r>
            <a:rPr lang="zh-CN" altLang="en-US" sz="2000">
              <a:latin typeface="华文中宋" panose="02010600040101010101" charset="-122"/>
              <a:ea typeface="华文中宋" panose="02010600040101010101" charset="-122"/>
            </a:rPr>
            <a:t/>
          </a:r>
          <a:endParaRPr lang="zh-CN" altLang="en-US" sz="2000">
            <a:latin typeface="华文中宋" panose="02010600040101010101" charset="-122"/>
            <a:ea typeface="华文中宋" panose="02010600040101010101" charset="-122"/>
          </a:endParaRPr>
        </a:p>
      </dgm:t>
    </dgm:pt>
    <dgm:pt modelId="{8A81A9A1-3D17-4B5E-823A-F4C61634A717}" cxnId="{ABEA4AEF-7FB4-40D7-AE73-3C3828CFC35A}" type="parTrans">
      <dgm:prSet/>
      <dgm:spPr/>
    </dgm:pt>
    <dgm:pt modelId="{A02D4AB0-BE01-45C2-BD3E-6766ADB3B021}" cxnId="{ABEA4AEF-7FB4-40D7-AE73-3C3828CFC35A}" type="sibTrans">
      <dgm:prSet phldr="0" custT="1"/>
      <dgm:spPr/>
      <dgm:t>
        <a:bodyPr vert="horz" wrap="square"/>
        <a:p>
          <a:pPr>
            <a:lnSpc>
              <a:spcPct val="100000"/>
            </a:lnSpc>
            <a:spcBef>
              <a:spcPct val="0"/>
            </a:spcBef>
            <a:spcAft>
              <a:spcPct val="35000"/>
            </a:spcAft>
          </a:pPr>
          <a:r>
            <a:rPr sz="2000">
              <a:latin typeface="华文中宋" panose="02010600040101010101" charset="-122"/>
              <a:ea typeface="华文中宋" panose="02010600040101010101" charset="-122"/>
            </a:rPr>
            <a:t/>
          </a:r>
          <a:endParaRPr sz="2000">
            <a:latin typeface="华文中宋" panose="02010600040101010101" charset="-122"/>
            <a:ea typeface="华文中宋" panose="02010600040101010101" charset="-122"/>
          </a:endParaRPr>
        </a:p>
      </dgm:t>
    </dgm:pt>
    <dgm:pt modelId="{7E01EB00-A5DF-4E53-9167-9E5DBDD3630B}">
      <dgm:prSet phldr="0" custT="1"/>
      <dgm:spPr/>
      <dgm:t>
        <a:bodyPr vert="horz" wrap="square"/>
        <a:p>
          <a:pPr>
            <a:lnSpc>
              <a:spcPct val="100000"/>
            </a:lnSpc>
            <a:spcBef>
              <a:spcPct val="0"/>
            </a:spcBef>
            <a:spcAft>
              <a:spcPct val="35000"/>
            </a:spcAft>
          </a:pPr>
          <a:r>
            <a:rPr lang="zh-CN" sz="2000">
              <a:latin typeface="华文中宋" panose="02010600040101010101" charset="-122"/>
              <a:ea typeface="华文中宋" panose="02010600040101010101" charset="-122"/>
            </a:rPr>
            <a:t>抽盘</a:t>
          </a:r>
          <a:r>
            <a:rPr lang="zh-CN" sz="2000">
              <a:latin typeface="华文中宋" panose="02010600040101010101" charset="-122"/>
              <a:ea typeface="华文中宋" panose="02010600040101010101" charset="-122"/>
            </a:rPr>
            <a:t/>
          </a:r>
          <a:endParaRPr lang="zh-CN" sz="2000">
            <a:latin typeface="华文中宋" panose="02010600040101010101" charset="-122"/>
            <a:ea typeface="华文中宋" panose="02010600040101010101" charset="-122"/>
          </a:endParaRPr>
        </a:p>
      </dgm:t>
    </dgm:pt>
    <dgm:pt modelId="{F80C3A7C-6CC8-47B2-B38F-D276071988DB}" cxnId="{AD63054C-501E-4660-B469-CFEDAAAF96AE}" type="parTrans">
      <dgm:prSet/>
      <dgm:spPr/>
    </dgm:pt>
    <dgm:pt modelId="{4D4011D4-DCF6-49DC-9F2E-421040683609}" cxnId="{AD63054C-501E-4660-B469-CFEDAAAF96AE}" type="sibTrans">
      <dgm:prSet phldr="0" custT="1"/>
      <dgm:spPr/>
      <dgm:t>
        <a:bodyPr vert="horz" wrap="square"/>
        <a:p>
          <a:pPr>
            <a:lnSpc>
              <a:spcPct val="100000"/>
            </a:lnSpc>
            <a:spcBef>
              <a:spcPct val="0"/>
            </a:spcBef>
            <a:spcAft>
              <a:spcPct val="35000"/>
            </a:spcAft>
          </a:pPr>
          <a:r>
            <a:rPr sz="2000"/>
            <a:t/>
          </a:r>
          <a:endParaRPr sz="2000"/>
        </a:p>
      </dgm:t>
    </dgm:pt>
    <dgm:pt modelId="{C8AB5280-A445-4767-B1E4-8EE1E14154C3}">
      <dgm:prSet phldr="0" custT="1"/>
      <dgm:spPr/>
      <dgm:t>
        <a:bodyPr vert="horz" wrap="square"/>
        <a:p>
          <a:pPr>
            <a:lnSpc>
              <a:spcPct val="100000"/>
            </a:lnSpc>
            <a:spcBef>
              <a:spcPct val="0"/>
            </a:spcBef>
            <a:spcAft>
              <a:spcPct val="35000"/>
            </a:spcAft>
          </a:pPr>
          <a:r>
            <a:rPr lang="zh-CN" sz="2000">
              <a:latin typeface="华文中宋" panose="02010600040101010101" charset="-122"/>
              <a:ea typeface="华文中宋" panose="02010600040101010101" charset="-122"/>
            </a:rPr>
            <a:t>形成盘点结果</a:t>
          </a:r>
          <a:r>
            <a:rPr lang="zh-CN" sz="2000">
              <a:latin typeface="华文中宋" panose="02010600040101010101" charset="-122"/>
              <a:ea typeface="华文中宋" panose="02010600040101010101" charset="-122"/>
            </a:rPr>
            <a:t/>
          </a:r>
          <a:endParaRPr lang="zh-CN" sz="2000">
            <a:latin typeface="华文中宋" panose="02010600040101010101" charset="-122"/>
            <a:ea typeface="华文中宋" panose="02010600040101010101" charset="-122"/>
          </a:endParaRPr>
        </a:p>
      </dgm:t>
    </dgm:pt>
    <dgm:pt modelId="{51D859A9-6BCF-4383-8CB4-49B6CAE4F2F3}" cxnId="{8E40EE97-D80D-40E0-8BFD-BFD2C4864DD6}" type="parTrans">
      <dgm:prSet/>
      <dgm:spPr/>
    </dgm:pt>
    <dgm:pt modelId="{71502511-FC90-4E81-990F-7D62EFF28961}" cxnId="{8E40EE97-D80D-40E0-8BFD-BFD2C4864DD6}" type="sibTrans">
      <dgm:prSet/>
      <dgm:spPr/>
    </dgm:pt>
    <dgm:pt modelId="{7E3F7EC5-1729-4088-BB09-36E02E33A0BF}" type="pres">
      <dgm:prSet presAssocID="{A4CA7B40-9EB7-4C77-8556-119F053A3BC1}" presName="linearFlow" presStyleCnt="0">
        <dgm:presLayoutVars>
          <dgm:resizeHandles val="exact"/>
        </dgm:presLayoutVars>
      </dgm:prSet>
      <dgm:spPr/>
    </dgm:pt>
    <dgm:pt modelId="{E17E57AF-0587-449A-A755-B1B96DEF2BD2}" type="pres">
      <dgm:prSet presAssocID="{7166A9DB-20D7-41DA-B6C7-4E91D46FE0EA}" presName="node" presStyleLbl="node1" presStyleIdx="0" presStyleCnt="5">
        <dgm:presLayoutVars>
          <dgm:bulletEnabled val="1"/>
        </dgm:presLayoutVars>
      </dgm:prSet>
      <dgm:spPr/>
    </dgm:pt>
    <dgm:pt modelId="{11477A19-6F59-488F-BD44-5E3FBE8E3386}" type="pres">
      <dgm:prSet presAssocID="{581D0B67-AC66-4DBF-B99A-8C26BE060068}" presName="sibTrans" presStyleLbl="sibTrans2D1" presStyleIdx="0" presStyleCnt="4"/>
      <dgm:spPr/>
    </dgm:pt>
    <dgm:pt modelId="{1FA9844B-FD2C-4DAF-BE12-A8E3C3B7E384}" type="pres">
      <dgm:prSet presAssocID="{581D0B67-AC66-4DBF-B99A-8C26BE060068}" presName="connectorText" presStyleCnt="0"/>
      <dgm:spPr/>
    </dgm:pt>
    <dgm:pt modelId="{353C71C7-5E8B-4565-86BF-B755B524B25E}" type="pres">
      <dgm:prSet presAssocID="{6185F46A-CE7B-4D19-AD38-021F06F11723}" presName="node" presStyleLbl="node1" presStyleIdx="1" presStyleCnt="5">
        <dgm:presLayoutVars>
          <dgm:bulletEnabled val="1"/>
        </dgm:presLayoutVars>
      </dgm:prSet>
      <dgm:spPr/>
    </dgm:pt>
    <dgm:pt modelId="{06ECC167-6368-4F79-84C6-65D90B9BC4A6}" type="pres">
      <dgm:prSet presAssocID="{209F9C23-F1DF-401B-A4AD-306C9EB4247C}" presName="sibTrans" presStyleLbl="sibTrans2D1" presStyleIdx="1" presStyleCnt="4"/>
      <dgm:spPr/>
    </dgm:pt>
    <dgm:pt modelId="{1AF533A8-48F1-4B19-9CD9-5A2DB7199B85}" type="pres">
      <dgm:prSet presAssocID="{209F9C23-F1DF-401B-A4AD-306C9EB4247C}" presName="connectorText" presStyleCnt="0"/>
      <dgm:spPr/>
    </dgm:pt>
    <dgm:pt modelId="{93DEFB83-998E-4F52-9267-01422D869D93}" type="pres">
      <dgm:prSet presAssocID="{9D4F7890-BC71-471E-AB1B-9F598D752858}" presName="node" presStyleLbl="node1" presStyleIdx="2" presStyleCnt="5">
        <dgm:presLayoutVars>
          <dgm:bulletEnabled val="1"/>
        </dgm:presLayoutVars>
      </dgm:prSet>
      <dgm:spPr/>
    </dgm:pt>
    <dgm:pt modelId="{C6ED6F59-F6A4-4D35-85D7-E376D818D88E}" type="pres">
      <dgm:prSet presAssocID="{A02D4AB0-BE01-45C2-BD3E-6766ADB3B021}" presName="sibTrans" presStyleLbl="sibTrans2D1" presStyleIdx="2" presStyleCnt="4"/>
      <dgm:spPr/>
    </dgm:pt>
    <dgm:pt modelId="{AC2FED3C-209E-453F-85DB-39053606FF45}" type="pres">
      <dgm:prSet presAssocID="{A02D4AB0-BE01-45C2-BD3E-6766ADB3B021}" presName="connectorText" presStyleCnt="0"/>
      <dgm:spPr/>
    </dgm:pt>
    <dgm:pt modelId="{247EC3EC-E207-4452-9DC9-B45405A65A1C}" type="pres">
      <dgm:prSet presAssocID="{7E01EB00-A5DF-4E53-9167-9E5DBDD3630B}" presName="node" presStyleLbl="node1" presStyleIdx="3" presStyleCnt="5">
        <dgm:presLayoutVars>
          <dgm:bulletEnabled val="1"/>
        </dgm:presLayoutVars>
      </dgm:prSet>
      <dgm:spPr/>
    </dgm:pt>
    <dgm:pt modelId="{598616F4-D37D-4BDD-990A-98CE5823B094}" type="pres">
      <dgm:prSet presAssocID="{4D4011D4-DCF6-49DC-9F2E-421040683609}" presName="sibTrans" presStyleLbl="sibTrans2D1" presStyleIdx="3" presStyleCnt="4"/>
      <dgm:spPr/>
    </dgm:pt>
    <dgm:pt modelId="{6CAD92E4-48D8-4AA8-A261-C407B1047B7B}" type="pres">
      <dgm:prSet presAssocID="{4D4011D4-DCF6-49DC-9F2E-421040683609}" presName="connectorText" presStyleCnt="0"/>
      <dgm:spPr/>
    </dgm:pt>
    <dgm:pt modelId="{62E8A69A-159F-49CE-9F8E-90375468D716}" type="pres">
      <dgm:prSet presAssocID="{C8AB5280-A445-4767-B1E4-8EE1E14154C3}" presName="node" presStyleLbl="node1" presStyleIdx="4" presStyleCnt="5">
        <dgm:presLayoutVars>
          <dgm:bulletEnabled val="1"/>
        </dgm:presLayoutVars>
      </dgm:prSet>
      <dgm:spPr/>
    </dgm:pt>
  </dgm:ptLst>
  <dgm:cxnLst>
    <dgm:cxn modelId="{B9778501-20DD-4982-AE6F-15E0AFCF3F79}" srcId="{A4CA7B40-9EB7-4C77-8556-119F053A3BC1}" destId="{7166A9DB-20D7-41DA-B6C7-4E91D46FE0EA}" srcOrd="0" destOrd="0" parTransId="{408890A2-EC03-4CB7-8006-30F7A6F0770D}" sibTransId="{581D0B67-AC66-4DBF-B99A-8C26BE060068}"/>
    <dgm:cxn modelId="{583349B9-98D6-4DEB-8F27-B60E805264D3}" srcId="{A4CA7B40-9EB7-4C77-8556-119F053A3BC1}" destId="{6185F46A-CE7B-4D19-AD38-021F06F11723}" srcOrd="1" destOrd="0" parTransId="{ED707A62-C95F-489D-A288-204A854541E1}" sibTransId="{209F9C23-F1DF-401B-A4AD-306C9EB4247C}"/>
    <dgm:cxn modelId="{ABEA4AEF-7FB4-40D7-AE73-3C3828CFC35A}" srcId="{A4CA7B40-9EB7-4C77-8556-119F053A3BC1}" destId="{9D4F7890-BC71-471E-AB1B-9F598D752858}" srcOrd="2" destOrd="0" parTransId="{8A81A9A1-3D17-4B5E-823A-F4C61634A717}" sibTransId="{A02D4AB0-BE01-45C2-BD3E-6766ADB3B021}"/>
    <dgm:cxn modelId="{AD63054C-501E-4660-B469-CFEDAAAF96AE}" srcId="{A4CA7B40-9EB7-4C77-8556-119F053A3BC1}" destId="{7E01EB00-A5DF-4E53-9167-9E5DBDD3630B}" srcOrd="3" destOrd="0" parTransId="{F80C3A7C-6CC8-47B2-B38F-D276071988DB}" sibTransId="{4D4011D4-DCF6-49DC-9F2E-421040683609}"/>
    <dgm:cxn modelId="{8E40EE97-D80D-40E0-8BFD-BFD2C4864DD6}" srcId="{A4CA7B40-9EB7-4C77-8556-119F053A3BC1}" destId="{C8AB5280-A445-4767-B1E4-8EE1E14154C3}" srcOrd="4" destOrd="0" parTransId="{51D859A9-6BCF-4383-8CB4-49B6CAE4F2F3}" sibTransId="{71502511-FC90-4E81-990F-7D62EFF28961}"/>
    <dgm:cxn modelId="{0B21763A-6FB6-4A92-90B6-7EC20DBAAD2E}" type="presOf" srcId="{A4CA7B40-9EB7-4C77-8556-119F053A3BC1}" destId="{7E3F7EC5-1729-4088-BB09-36E02E33A0BF}" srcOrd="0" destOrd="0" presId="urn:microsoft.com/office/officeart/2005/8/layout/process2"/>
    <dgm:cxn modelId="{FBF39E1B-A0D0-4C2C-A2E3-677A962C89BC}" type="presParOf" srcId="{7E3F7EC5-1729-4088-BB09-36E02E33A0BF}" destId="{E17E57AF-0587-449A-A755-B1B96DEF2BD2}" srcOrd="0" destOrd="0" presId="urn:microsoft.com/office/officeart/2005/8/layout/process2"/>
    <dgm:cxn modelId="{0B990238-FE05-4D60-BD9E-84C2C40A0663}" type="presOf" srcId="{7166A9DB-20D7-41DA-B6C7-4E91D46FE0EA}" destId="{E17E57AF-0587-449A-A755-B1B96DEF2BD2}" srcOrd="0" destOrd="0" presId="urn:microsoft.com/office/officeart/2005/8/layout/process2"/>
    <dgm:cxn modelId="{479FEEE9-386C-4B81-8E53-C50CB7E446E3}" type="presParOf" srcId="{7E3F7EC5-1729-4088-BB09-36E02E33A0BF}" destId="{11477A19-6F59-488F-BD44-5E3FBE8E3386}" srcOrd="1" destOrd="0" presId="urn:microsoft.com/office/officeart/2005/8/layout/process2"/>
    <dgm:cxn modelId="{B2739A76-F131-49F2-A3AA-69823C9036E5}" type="presOf" srcId="{581D0B67-AC66-4DBF-B99A-8C26BE060068}" destId="{11477A19-6F59-488F-BD44-5E3FBE8E3386}" srcOrd="0" destOrd="0" presId="urn:microsoft.com/office/officeart/2005/8/layout/process2"/>
    <dgm:cxn modelId="{498813B1-B9B2-4D0D-9413-E793FB7EFA00}" type="presParOf" srcId="{11477A19-6F59-488F-BD44-5E3FBE8E3386}" destId="{1FA9844B-FD2C-4DAF-BE12-A8E3C3B7E384}" srcOrd="0" destOrd="1" presId="urn:microsoft.com/office/officeart/2005/8/layout/process2"/>
    <dgm:cxn modelId="{430C65D0-23F2-4351-B657-049645721FF8}" type="presOf" srcId="{581D0B67-AC66-4DBF-B99A-8C26BE060068}" destId="{1FA9844B-FD2C-4DAF-BE12-A8E3C3B7E384}" srcOrd="1" destOrd="0" presId="urn:microsoft.com/office/officeart/2005/8/layout/process2"/>
    <dgm:cxn modelId="{1465FBD3-4B6F-496B-B750-446403EA8072}" type="presParOf" srcId="{7E3F7EC5-1729-4088-BB09-36E02E33A0BF}" destId="{353C71C7-5E8B-4565-86BF-B755B524B25E}" srcOrd="2" destOrd="0" presId="urn:microsoft.com/office/officeart/2005/8/layout/process2"/>
    <dgm:cxn modelId="{BCE9F206-5E66-4D97-989F-612D9B3ABA94}" type="presOf" srcId="{6185F46A-CE7B-4D19-AD38-021F06F11723}" destId="{353C71C7-5E8B-4565-86BF-B755B524B25E}" srcOrd="0" destOrd="0" presId="urn:microsoft.com/office/officeart/2005/8/layout/process2"/>
    <dgm:cxn modelId="{6F31FF04-ADB1-43C6-A91E-6F3221C3AD93}" type="presParOf" srcId="{7E3F7EC5-1729-4088-BB09-36E02E33A0BF}" destId="{06ECC167-6368-4F79-84C6-65D90B9BC4A6}" srcOrd="3" destOrd="0" presId="urn:microsoft.com/office/officeart/2005/8/layout/process2"/>
    <dgm:cxn modelId="{B8EA63E3-D8F8-4F52-A07C-E7106A422017}" type="presOf" srcId="{209F9C23-F1DF-401B-A4AD-306C9EB4247C}" destId="{06ECC167-6368-4F79-84C6-65D90B9BC4A6}" srcOrd="0" destOrd="0" presId="urn:microsoft.com/office/officeart/2005/8/layout/process2"/>
    <dgm:cxn modelId="{2D97B6AB-9709-4E28-AA5F-605AE839EA10}" type="presParOf" srcId="{06ECC167-6368-4F79-84C6-65D90B9BC4A6}" destId="{1AF533A8-48F1-4B19-9CD9-5A2DB7199B85}" srcOrd="0" destOrd="3" presId="urn:microsoft.com/office/officeart/2005/8/layout/process2"/>
    <dgm:cxn modelId="{B41B3619-628C-441E-BF08-4FB604FFFCAC}" type="presOf" srcId="{209F9C23-F1DF-401B-A4AD-306C9EB4247C}" destId="{1AF533A8-48F1-4B19-9CD9-5A2DB7199B85}" srcOrd="1" destOrd="0" presId="urn:microsoft.com/office/officeart/2005/8/layout/process2"/>
    <dgm:cxn modelId="{3A07D66F-6809-4365-B3B9-E2D37568B6E9}" type="presParOf" srcId="{7E3F7EC5-1729-4088-BB09-36E02E33A0BF}" destId="{93DEFB83-998E-4F52-9267-01422D869D93}" srcOrd="4" destOrd="0" presId="urn:microsoft.com/office/officeart/2005/8/layout/process2"/>
    <dgm:cxn modelId="{A07CF0BB-D1BB-4270-81E5-701CBF90F56A}" type="presOf" srcId="{9D4F7890-BC71-471E-AB1B-9F598D752858}" destId="{93DEFB83-998E-4F52-9267-01422D869D93}" srcOrd="0" destOrd="0" presId="urn:microsoft.com/office/officeart/2005/8/layout/process2"/>
    <dgm:cxn modelId="{D5F620FC-4E6F-4E60-890C-AC5344CCAFAC}" type="presParOf" srcId="{7E3F7EC5-1729-4088-BB09-36E02E33A0BF}" destId="{C6ED6F59-F6A4-4D35-85D7-E376D818D88E}" srcOrd="5" destOrd="0" presId="urn:microsoft.com/office/officeart/2005/8/layout/process2"/>
    <dgm:cxn modelId="{35D5FFEE-672B-490C-9D19-1EFFA607EA47}" type="presOf" srcId="{A02D4AB0-BE01-45C2-BD3E-6766ADB3B021}" destId="{C6ED6F59-F6A4-4D35-85D7-E376D818D88E}" srcOrd="0" destOrd="0" presId="urn:microsoft.com/office/officeart/2005/8/layout/process2"/>
    <dgm:cxn modelId="{20B0771E-C218-47F3-9B74-0BB9203BFA6D}" type="presParOf" srcId="{C6ED6F59-F6A4-4D35-85D7-E376D818D88E}" destId="{AC2FED3C-209E-453F-85DB-39053606FF45}" srcOrd="0" destOrd="5" presId="urn:microsoft.com/office/officeart/2005/8/layout/process2"/>
    <dgm:cxn modelId="{7ECE935C-764F-4AC8-B67C-92286DF724B9}" type="presOf" srcId="{A02D4AB0-BE01-45C2-BD3E-6766ADB3B021}" destId="{AC2FED3C-209E-453F-85DB-39053606FF45}" srcOrd="1" destOrd="0" presId="urn:microsoft.com/office/officeart/2005/8/layout/process2"/>
    <dgm:cxn modelId="{F9634D1B-B3B6-44D1-B776-8713219792D4}" type="presParOf" srcId="{7E3F7EC5-1729-4088-BB09-36E02E33A0BF}" destId="{247EC3EC-E207-4452-9DC9-B45405A65A1C}" srcOrd="6" destOrd="0" presId="urn:microsoft.com/office/officeart/2005/8/layout/process2"/>
    <dgm:cxn modelId="{26814025-03B0-44E1-97A3-8950A897381C}" type="presOf" srcId="{7E01EB00-A5DF-4E53-9167-9E5DBDD3630B}" destId="{247EC3EC-E207-4452-9DC9-B45405A65A1C}" srcOrd="0" destOrd="0" presId="urn:microsoft.com/office/officeart/2005/8/layout/process2"/>
    <dgm:cxn modelId="{26F27CC2-C432-4795-9B58-406E66C46136}" type="presParOf" srcId="{7E3F7EC5-1729-4088-BB09-36E02E33A0BF}" destId="{598616F4-D37D-4BDD-990A-98CE5823B094}" srcOrd="7" destOrd="0" presId="urn:microsoft.com/office/officeart/2005/8/layout/process2"/>
    <dgm:cxn modelId="{D6A72CD6-AD7E-4E65-A45E-4D4311DBC22E}" type="presOf" srcId="{4D4011D4-DCF6-49DC-9F2E-421040683609}" destId="{598616F4-D37D-4BDD-990A-98CE5823B094}" srcOrd="0" destOrd="0" presId="urn:microsoft.com/office/officeart/2005/8/layout/process2"/>
    <dgm:cxn modelId="{F5470991-495A-475B-A8D0-6BC77E4020F0}" type="presParOf" srcId="{598616F4-D37D-4BDD-990A-98CE5823B094}" destId="{6CAD92E4-48D8-4AA8-A261-C407B1047B7B}" srcOrd="0" destOrd="7" presId="urn:microsoft.com/office/officeart/2005/8/layout/process2"/>
    <dgm:cxn modelId="{23020DBC-E01B-4BCB-9324-AFD22765727E}" type="presOf" srcId="{4D4011D4-DCF6-49DC-9F2E-421040683609}" destId="{6CAD92E4-48D8-4AA8-A261-C407B1047B7B}" srcOrd="1" destOrd="0" presId="urn:microsoft.com/office/officeart/2005/8/layout/process2"/>
    <dgm:cxn modelId="{9EFDBB3C-8AFB-4DFF-8DD7-2A837B1B24C5}" type="presParOf" srcId="{7E3F7EC5-1729-4088-BB09-36E02E33A0BF}" destId="{62E8A69A-159F-49CE-9F8E-90375468D716}" srcOrd="8" destOrd="0" presId="urn:microsoft.com/office/officeart/2005/8/layout/process2"/>
    <dgm:cxn modelId="{4E1AE130-7B34-48E8-ADC4-FE297F4C48FB}" type="presOf" srcId="{C8AB5280-A445-4767-B1E4-8EE1E14154C3}" destId="{62E8A69A-159F-49CE-9F8E-90375468D716}" srcOrd="0"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545570" cy="4608195"/>
        <a:chOff x="0" y="0"/>
        <a:chExt cx="11545570" cy="4608195"/>
      </a:xfrm>
    </dsp:grpSpPr>
    <dsp:sp modelId="{A77E43C5-B4B8-46F7-A513-A0F76CD8B123}">
      <dsp:nvSpPr>
        <dsp:cNvPr id="3" name="矩形 2"/>
        <dsp:cNvSpPr/>
      </dsp:nvSpPr>
      <dsp:spPr bwMode="white">
        <a:xfrm>
          <a:off x="0" y="233680"/>
          <a:ext cx="1472649" cy="540385"/>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99568" tIns="56896" rIns="99568" bIns="56896"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b="1" i="0" u="none" baseline="0">
              <a:solidFill>
                <a:schemeClr val="tx1"/>
              </a:solidFill>
              <a:latin typeface="华文中宋" panose="02010600040101010101" charset="-122"/>
              <a:ea typeface="华文中宋" panose="02010600040101010101" charset="-122"/>
              <a:rtl val="0"/>
            </a:rPr>
            <a:t>加强党对财会监督工作的领导</a:t>
          </a:r>
          <a:endParaRPr lang="zh-CN" altLang="en-US" b="1" i="0" u="none" baseline="0">
            <a:solidFill>
              <a:schemeClr val="tx1"/>
            </a:solidFill>
            <a:latin typeface="华文中宋" panose="02010600040101010101" charset="-122"/>
            <a:ea typeface="华文中宋" panose="02010600040101010101" charset="-122"/>
            <a:rtl val="0"/>
          </a:endParaRPr>
        </a:p>
      </dsp:txBody>
      <dsp:txXfrm>
        <a:off x="0" y="233680"/>
        <a:ext cx="1472649" cy="540385"/>
      </dsp:txXfrm>
    </dsp:sp>
    <dsp:sp modelId="{1D503E79-3F61-458D-B50C-488B4AA42713}">
      <dsp:nvSpPr>
        <dsp:cNvPr id="4" name="矩形 3"/>
        <dsp:cNvSpPr/>
      </dsp:nvSpPr>
      <dsp:spPr bwMode="white">
        <a:xfrm>
          <a:off x="0" y="774065"/>
          <a:ext cx="1472649" cy="360045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74676" tIns="74676" rIns="99568" bIns="112014"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a:solidFill>
                <a:schemeClr val="dk1"/>
              </a:solidFill>
              <a:latin typeface="华文中宋" panose="02010600040101010101" charset="-122"/>
              <a:ea typeface="华文中宋" panose="02010600040101010101" charset="-122"/>
              <a:sym typeface="+mn-ea"/>
            </a:rPr>
            <a:t>各</a:t>
          </a:r>
          <a:r>
            <a:rPr lang="zh-CN">
              <a:solidFill>
                <a:schemeClr val="dk1"/>
              </a:solidFill>
              <a:latin typeface="华文中宋" panose="02010600040101010101" charset="-122"/>
              <a:ea typeface="华文中宋" panose="02010600040101010101" charset="-122"/>
              <a:sym typeface="+mn-ea"/>
            </a:rPr>
            <a:t>级党委要加强对财会监督工作的领导，保障党中央决策部署落实到位，统筹推动各项工作有序有效开展。</a:t>
          </a:r>
          <a:endParaRPr lang="en-US" altLang="zh-CN">
            <a:solidFill>
              <a:schemeClr val="dk1"/>
            </a:solidFill>
            <a:latin typeface="华文中宋" panose="02010600040101010101" charset="-122"/>
            <a:ea typeface="华文中宋" panose="02010600040101010101" charset="-122"/>
            <a:sym typeface="+mn-ea"/>
          </a:endParaRPr>
        </a:p>
      </dsp:txBody>
      <dsp:txXfrm>
        <a:off x="0" y="774065"/>
        <a:ext cx="1472649" cy="3600450"/>
      </dsp:txXfrm>
    </dsp:sp>
    <dsp:sp modelId="{E3949E79-AC5A-4E9D-A18D-D3F5FFDE73F6}">
      <dsp:nvSpPr>
        <dsp:cNvPr id="5" name="矩形 4"/>
        <dsp:cNvSpPr/>
      </dsp:nvSpPr>
      <dsp:spPr bwMode="white">
        <a:xfrm>
          <a:off x="1678820" y="233680"/>
          <a:ext cx="1472649" cy="540385"/>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99568" tIns="56896" rIns="99568" bIns="56896"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b="1" i="0" u="none" baseline="0">
              <a:solidFill>
                <a:schemeClr val="tx1"/>
              </a:solidFill>
              <a:latin typeface="华文中宋" panose="02010600040101010101" charset="-122"/>
              <a:ea typeface="华文中宋" panose="02010600040101010101" charset="-122"/>
              <a:rtl val="0"/>
            </a:rPr>
            <a:t>依法履行财会监督主责</a:t>
          </a:r>
          <a:endParaRPr lang="en-US" altLang="en-US" b="1" i="0" u="none" baseline="0">
            <a:solidFill>
              <a:schemeClr val="tx1"/>
            </a:solidFill>
            <a:latin typeface="华文中宋" panose="02010600040101010101" charset="-122"/>
            <a:ea typeface="华文中宋" panose="02010600040101010101" charset="-122"/>
            <a:rtl val="0"/>
          </a:endParaRPr>
        </a:p>
      </dsp:txBody>
      <dsp:txXfrm>
        <a:off x="1678820" y="233680"/>
        <a:ext cx="1472649" cy="540385"/>
      </dsp:txXfrm>
    </dsp:sp>
    <dsp:sp modelId="{BB9392E7-A22D-4379-AD53-EBFE56CB5F6F}">
      <dsp:nvSpPr>
        <dsp:cNvPr id="6" name="矩形 5"/>
        <dsp:cNvSpPr/>
      </dsp:nvSpPr>
      <dsp:spPr bwMode="white">
        <a:xfrm>
          <a:off x="1678820" y="774065"/>
          <a:ext cx="1472649" cy="360045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74676" tIns="74676" rIns="99568" bIns="112014"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a:solidFill>
                <a:schemeClr val="dk1"/>
              </a:solidFill>
              <a:latin typeface="华文中宋" panose="02010600040101010101" charset="-122"/>
              <a:ea typeface="华文中宋" panose="02010600040101010101" charset="-122"/>
              <a:cs typeface="华文中宋" panose="02010600040101010101" charset="-122"/>
              <a:sym typeface="+mn-ea"/>
            </a:rPr>
            <a:t>…</a:t>
          </a:r>
          <a:r>
            <a:rPr lang="en-US">
              <a:solidFill>
                <a:schemeClr val="dk1"/>
              </a:solidFill>
              <a:latin typeface="华文中宋" panose="02010600040101010101" charset="-122"/>
              <a:ea typeface="华文中宋" panose="02010600040101010101" charset="-122"/>
              <a:cs typeface="华文中宋" panose="02010600040101010101" charset="-122"/>
              <a:sym typeface="+mn-ea"/>
            </a:rPr>
            <a:t>…加强对</a:t>
          </a:r>
          <a:r>
            <a:rPr b="1">
              <a:solidFill>
                <a:schemeClr val="dk1"/>
              </a:solidFill>
              <a:latin typeface="华文中宋" panose="02010600040101010101" charset="-122"/>
              <a:ea typeface="华文中宋" panose="02010600040101010101" charset="-122"/>
              <a:cs typeface="华文中宋" panose="02010600040101010101" charset="-122"/>
              <a:sym typeface="+mn-ea"/>
            </a:rPr>
            <a:t>财</a:t>
          </a:r>
          <a:r>
            <a:rPr lang="en-US" b="1">
              <a:solidFill>
                <a:schemeClr val="dk1"/>
              </a:solidFill>
              <a:latin typeface="华文中宋" panose="02010600040101010101" charset="-122"/>
              <a:ea typeface="华文中宋" panose="02010600040101010101" charset="-122"/>
              <a:cs typeface="华文中宋" panose="02010600040101010101" charset="-122"/>
              <a:sym typeface="+mn-ea"/>
            </a:rPr>
            <a:t>务管理</a:t>
          </a:r>
          <a:r>
            <a:rPr b="1">
              <a:solidFill>
                <a:schemeClr val="dk1"/>
              </a:solidFill>
              <a:latin typeface="华文中宋" panose="02010600040101010101" charset="-122"/>
              <a:ea typeface="华文中宋" panose="02010600040101010101" charset="-122"/>
              <a:cs typeface="华文中宋" panose="02010600040101010101" charset="-122"/>
              <a:sym typeface="+mn-ea"/>
            </a:rPr>
            <a:t>、</a:t>
          </a:r>
          <a:r>
            <a:rPr b="1">
              <a:solidFill>
                <a:srgbClr val="FF0000"/>
              </a:solidFill>
              <a:latin typeface="华文中宋" panose="02010600040101010101" charset="-122"/>
              <a:ea typeface="华文中宋" panose="02010600040101010101" charset="-122"/>
              <a:cs typeface="华文中宋" panose="02010600040101010101" charset="-122"/>
              <a:sym typeface="+mn-ea"/>
            </a:rPr>
            <a:t>内</a:t>
          </a:r>
          <a:r>
            <a:rPr lang="en-US" b="1">
              <a:solidFill>
                <a:srgbClr val="FF0000"/>
              </a:solidFill>
              <a:latin typeface="华文中宋" panose="02010600040101010101" charset="-122"/>
              <a:ea typeface="华文中宋" panose="02010600040101010101" charset="-122"/>
              <a:cs typeface="华文中宋" panose="02010600040101010101" charset="-122"/>
              <a:sym typeface="+mn-ea"/>
            </a:rPr>
            <a:t>部</a:t>
          </a:r>
          <a:r>
            <a:rPr lang="en-US" b="1">
              <a:solidFill>
                <a:srgbClr val="FF0000"/>
              </a:solidFill>
              <a:latin typeface="华文中宋" panose="02010600040101010101" charset="-122"/>
              <a:ea typeface="华文中宋" panose="02010600040101010101" charset="-122"/>
              <a:cs typeface="华文中宋" panose="02010600040101010101" charset="-122"/>
              <a:sym typeface="+mn-ea"/>
            </a:rPr>
            <a:t>控制</a:t>
          </a:r>
          <a:r>
            <a:rPr>
              <a:solidFill>
                <a:schemeClr val="dk1"/>
              </a:solidFill>
              <a:latin typeface="华文中宋" panose="02010600040101010101" charset="-122"/>
              <a:ea typeface="华文中宋" panose="02010600040101010101" charset="-122"/>
              <a:cs typeface="华文中宋" panose="02010600040101010101" charset="-122"/>
              <a:sym typeface="+mn-ea"/>
            </a:rPr>
            <a:t>的</a:t>
          </a:r>
          <a:r>
            <a:rPr lang="en-US">
              <a:solidFill>
                <a:schemeClr val="dk1"/>
              </a:solidFill>
              <a:latin typeface="华文中宋" panose="02010600040101010101" charset="-122"/>
              <a:ea typeface="华文中宋" panose="02010600040101010101" charset="-122"/>
              <a:cs typeface="华文中宋" panose="02010600040101010101" charset="-122"/>
              <a:sym typeface="+mn-ea"/>
            </a:rPr>
            <a:t>监督，督促指导相关单位规范</a:t>
          </a:r>
          <a:r>
            <a:rPr>
              <a:solidFill>
                <a:schemeClr val="dk1"/>
              </a:solidFill>
              <a:latin typeface="华文中宋" panose="02010600040101010101" charset="-122"/>
              <a:ea typeface="华文中宋" panose="02010600040101010101" charset="-122"/>
              <a:cs typeface="华文中宋" panose="02010600040101010101" charset="-122"/>
              <a:sym typeface="+mn-ea"/>
            </a:rPr>
            <a:t>财</a:t>
          </a:r>
          <a:r>
            <a:rPr lang="en-US" b="1">
              <a:solidFill>
                <a:schemeClr val="dk1"/>
              </a:solidFill>
              <a:latin typeface="华文中宋" panose="02010600040101010101" charset="-122"/>
              <a:ea typeface="华文中宋" panose="02010600040101010101" charset="-122"/>
              <a:cs typeface="华文中宋" panose="02010600040101010101" charset="-122"/>
              <a:sym typeface="+mn-ea"/>
            </a:rPr>
            <a:t>务管理</a:t>
          </a:r>
          <a:r>
            <a:rPr>
              <a:solidFill>
                <a:schemeClr val="dk1"/>
              </a:solidFill>
              <a:latin typeface="华文中宋" panose="02010600040101010101" charset="-122"/>
              <a:ea typeface="华文中宋" panose="02010600040101010101" charset="-122"/>
              <a:cs typeface="华文中宋" panose="02010600040101010101" charset="-122"/>
              <a:sym typeface="+mn-ea"/>
            </a:rPr>
            <a:t>，</a:t>
          </a:r>
          <a:r>
            <a:rPr lang="en-US">
              <a:solidFill>
                <a:schemeClr val="dk1"/>
              </a:solidFill>
              <a:latin typeface="华文中宋" panose="02010600040101010101" charset="-122"/>
              <a:ea typeface="华文中宋" panose="02010600040101010101" charset="-122"/>
              <a:cs typeface="华文中宋" panose="02010600040101010101" charset="-122"/>
              <a:sym typeface="+mn-ea"/>
            </a:rPr>
            <a:t>提升内部管理水平。</a:t>
          </a:r>
          <a:endParaRPr lang="en-US">
            <a:solidFill>
              <a:schemeClr val="dk1"/>
            </a:solidFill>
            <a:latin typeface="华文中宋" panose="02010600040101010101" charset="-122"/>
            <a:ea typeface="华文中宋" panose="02010600040101010101" charset="-122"/>
            <a:cs typeface="华文中宋" panose="02010600040101010101" charset="-122"/>
          </a:endParaRPr>
        </a:p>
      </dsp:txBody>
      <dsp:txXfrm>
        <a:off x="1678820" y="774065"/>
        <a:ext cx="1472649" cy="3600450"/>
      </dsp:txXfrm>
    </dsp:sp>
    <dsp:sp modelId="{9CFD9F25-0AB9-42F3-AE0D-BBA47FE6D5A8}">
      <dsp:nvSpPr>
        <dsp:cNvPr id="7" name="矩形 6"/>
        <dsp:cNvSpPr/>
      </dsp:nvSpPr>
      <dsp:spPr bwMode="white">
        <a:xfrm>
          <a:off x="3357640" y="233680"/>
          <a:ext cx="1472649" cy="540385"/>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99568" tIns="56896" rIns="99568" bIns="56896"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b="1" i="0" u="none" baseline="0">
              <a:solidFill>
                <a:schemeClr val="tx1"/>
              </a:solidFill>
              <a:latin typeface="华文中宋" panose="02010600040101010101" charset="-122"/>
              <a:ea typeface="华文中宋" panose="02010600040101010101" charset="-122"/>
              <a:rtl val="0"/>
            </a:rPr>
            <a:t>依照法定职责实施部门监督</a:t>
          </a:r>
          <a:endParaRPr lang="zh-CN" altLang="en-US" b="0" i="0" u="none" baseline="0">
            <a:solidFill>
              <a:schemeClr val="tx1"/>
            </a:solidFill>
            <a:latin typeface="华文中宋" panose="02010600040101010101" charset="-122"/>
            <a:ea typeface="华文中宋" panose="02010600040101010101" charset="-122"/>
            <a:rtl val="0"/>
          </a:endParaRPr>
        </a:p>
      </dsp:txBody>
      <dsp:txXfrm>
        <a:off x="3357640" y="233680"/>
        <a:ext cx="1472649" cy="540385"/>
      </dsp:txXfrm>
    </dsp:sp>
    <dsp:sp modelId="{E9F7414D-8FBF-4CE0-8CB6-E9E87A0957AA}">
      <dsp:nvSpPr>
        <dsp:cNvPr id="8" name="矩形 7"/>
        <dsp:cNvSpPr/>
      </dsp:nvSpPr>
      <dsp:spPr bwMode="white">
        <a:xfrm>
          <a:off x="3357640" y="774065"/>
          <a:ext cx="1472649" cy="360045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74676" tIns="74676" rIns="99568" bIns="112014"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a:solidFill>
                <a:schemeClr val="dk1"/>
              </a:solidFill>
              <a:latin typeface="华文中宋" panose="02010600040101010101" charset="-122"/>
              <a:ea typeface="华文中宋" panose="02010600040101010101" charset="-122"/>
              <a:sym typeface="+mn-ea"/>
            </a:rPr>
            <a:t>有</a:t>
          </a:r>
          <a:r>
            <a:rPr lang="zh-CN">
              <a:solidFill>
                <a:schemeClr val="tx1"/>
              </a:solidFill>
              <a:latin typeface="华文中宋" panose="02010600040101010101" charset="-122"/>
              <a:ea typeface="华文中宋" panose="02010600040101010101" charset="-122"/>
              <a:sym typeface="+mn-ea"/>
            </a:rPr>
            <a:t>关部门要依法依规强化对主管、监管行业系统和单位财会监督工作的督促指导。加强对所属单位预算执行的监督，强化预算约束。</a:t>
          </a:r>
          <a:r>
            <a:rPr lang="en-US" altLang="zh-CN">
              <a:solidFill>
                <a:schemeClr val="tx1"/>
              </a:solidFill>
              <a:latin typeface="华文中宋" panose="02010600040101010101" charset="-122"/>
              <a:ea typeface="华文中宋" panose="02010600040101010101" charset="-122"/>
              <a:sym typeface="+mn-ea"/>
            </a:rPr>
            <a:t>……</a:t>
          </a:r>
          <a:r>
            <a:rPr lang="zh-CN">
              <a:solidFill>
                <a:schemeClr val="tx1"/>
              </a:solidFill>
              <a:latin typeface="华文中宋" panose="02010600040101010101" charset="-122"/>
              <a:ea typeface="华文中宋" panose="02010600040101010101" charset="-122"/>
              <a:sym typeface="+mn-ea"/>
            </a:rPr>
            <a:t>按照会计法赋予的职权对有关单位的</a:t>
          </a:r>
          <a:r>
            <a:rPr b="1">
              <a:solidFill>
                <a:schemeClr val="dk1"/>
              </a:solidFill>
              <a:latin typeface="华文中宋" panose="02010600040101010101" charset="-122"/>
              <a:ea typeface="华文中宋" panose="02010600040101010101" charset="-122"/>
              <a:sym typeface="+mn-ea"/>
            </a:rPr>
            <a:t>会</a:t>
          </a:r>
          <a:r>
            <a:rPr lang="zh-CN" b="1">
              <a:solidFill>
                <a:schemeClr val="tx1"/>
              </a:solidFill>
              <a:latin typeface="华文中宋" panose="02010600040101010101" charset="-122"/>
              <a:ea typeface="华文中宋" panose="02010600040101010101" charset="-122"/>
              <a:sym typeface="+mn-ea"/>
            </a:rPr>
            <a:t>计资料实施监督</a:t>
          </a:r>
          <a:r>
            <a:rPr>
              <a:solidFill>
                <a:schemeClr val="dk1"/>
              </a:solidFill>
              <a:latin typeface="华文中宋" panose="02010600040101010101" charset="-122"/>
              <a:ea typeface="华文中宋" panose="02010600040101010101" charset="-122"/>
              <a:sym typeface="+mn-ea"/>
            </a:rPr>
            <a:t>，</a:t>
          </a:r>
          <a:r>
            <a:rPr lang="zh-CN">
              <a:solidFill>
                <a:schemeClr val="tx1"/>
              </a:solidFill>
              <a:latin typeface="华文中宋" panose="02010600040101010101" charset="-122"/>
              <a:ea typeface="华文中宋" panose="02010600040101010101" charset="-122"/>
              <a:sym typeface="+mn-ea"/>
            </a:rPr>
            <a:t>规范会计行为。</a:t>
          </a:r>
          <a:endParaRPr lang="zh-CN">
            <a:solidFill>
              <a:schemeClr val="tx1"/>
            </a:solidFill>
            <a:latin typeface="华文中宋" panose="02010600040101010101" charset="-122"/>
            <a:ea typeface="华文中宋" panose="02010600040101010101" charset="-122"/>
          </a:endParaRPr>
        </a:p>
      </dsp:txBody>
      <dsp:txXfrm>
        <a:off x="3357640" y="774065"/>
        <a:ext cx="1472649" cy="3600450"/>
      </dsp:txXfrm>
    </dsp:sp>
    <dsp:sp modelId="{B72ADE9D-F092-468C-A55C-B87A505EF18D}">
      <dsp:nvSpPr>
        <dsp:cNvPr id="9" name="矩形 8"/>
        <dsp:cNvSpPr/>
      </dsp:nvSpPr>
      <dsp:spPr bwMode="white">
        <a:xfrm>
          <a:off x="5036460" y="233680"/>
          <a:ext cx="1472649" cy="540385"/>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99568" tIns="56896" rIns="99568" bIns="56896"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b="1" i="0" u="none" baseline="0">
              <a:solidFill>
                <a:schemeClr val="tx1"/>
              </a:solidFill>
              <a:latin typeface="华文中宋" panose="02010600040101010101" charset="-122"/>
              <a:ea typeface="华文中宋" panose="02010600040101010101" charset="-122"/>
              <a:rtl val="0"/>
            </a:rPr>
            <a:t>进一步加强单位内部监督</a:t>
          </a:r>
          <a:endParaRPr lang="en-US" altLang="en-US" b="1" i="0" u="none" baseline="0">
            <a:solidFill>
              <a:schemeClr val="tx1"/>
            </a:solidFill>
            <a:latin typeface="华文中宋" panose="02010600040101010101" charset="-122"/>
            <a:ea typeface="华文中宋" panose="02010600040101010101" charset="-122"/>
            <a:rtl val="0"/>
          </a:endParaRPr>
        </a:p>
      </dsp:txBody>
      <dsp:txXfrm>
        <a:off x="5036460" y="233680"/>
        <a:ext cx="1472649" cy="540385"/>
      </dsp:txXfrm>
    </dsp:sp>
    <dsp:sp modelId="{3F03CBF0-D67E-48B5-BE5A-6745C3803778}">
      <dsp:nvSpPr>
        <dsp:cNvPr id="10" name="矩形 9"/>
        <dsp:cNvSpPr/>
      </dsp:nvSpPr>
      <dsp:spPr bwMode="white">
        <a:xfrm>
          <a:off x="5036460" y="774065"/>
          <a:ext cx="1472649" cy="360045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74676" tIns="74676" rIns="99568" bIns="112014"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a:solidFill>
                <a:schemeClr val="dk1"/>
              </a:solidFill>
              <a:latin typeface="华文中宋" panose="02010600040101010101" charset="-122"/>
              <a:ea typeface="华文中宋" panose="02010600040101010101" charset="-122"/>
              <a:sym typeface="+mn-ea"/>
            </a:rPr>
            <a:t>各</a:t>
          </a:r>
          <a:r>
            <a:rPr lang="en-US">
              <a:solidFill>
                <a:schemeClr val="dk1"/>
              </a:solidFill>
              <a:latin typeface="华文中宋" panose="02010600040101010101" charset="-122"/>
              <a:ea typeface="华文中宋" panose="02010600040101010101" charset="-122"/>
              <a:sym typeface="+mn-ea"/>
            </a:rPr>
            <a:t>单位要加强对本单位经济业务、财务管理、会计行为的日常监督。结合自身实际建立权责清晰、约束有力的内部财会监督机制和</a:t>
          </a:r>
          <a:r>
            <a:rPr b="1">
              <a:solidFill>
                <a:srgbClr val="FF0000"/>
              </a:solidFill>
              <a:latin typeface="华文中宋" panose="02010600040101010101" charset="-122"/>
              <a:ea typeface="华文中宋" panose="02010600040101010101" charset="-122"/>
              <a:sym typeface="+mn-ea"/>
            </a:rPr>
            <a:t>内</a:t>
          </a:r>
          <a:r>
            <a:rPr lang="en-US" b="1">
              <a:solidFill>
                <a:srgbClr val="FF0000"/>
              </a:solidFill>
              <a:latin typeface="华文中宋" panose="02010600040101010101" charset="-122"/>
              <a:ea typeface="华文中宋" panose="02010600040101010101" charset="-122"/>
              <a:sym typeface="+mn-ea"/>
            </a:rPr>
            <a:t>部控制</a:t>
          </a:r>
          <a:r>
            <a:rPr b="1">
              <a:solidFill>
                <a:schemeClr val="dk1"/>
              </a:solidFill>
              <a:latin typeface="华文中宋" panose="02010600040101010101" charset="-122"/>
              <a:ea typeface="华文中宋" panose="02010600040101010101" charset="-122"/>
              <a:sym typeface="+mn-ea"/>
            </a:rPr>
            <a:t>体</a:t>
          </a:r>
          <a:r>
            <a:rPr lang="en-US" b="1">
              <a:solidFill>
                <a:schemeClr val="dk1"/>
              </a:solidFill>
              <a:latin typeface="华文中宋" panose="02010600040101010101" charset="-122"/>
              <a:ea typeface="华文中宋" panose="02010600040101010101" charset="-122"/>
              <a:sym typeface="+mn-ea"/>
            </a:rPr>
            <a:t>系</a:t>
          </a:r>
          <a:r>
            <a:rPr lang="en-US">
              <a:solidFill>
                <a:schemeClr val="dk1"/>
              </a:solidFill>
              <a:latin typeface="华文中宋" panose="02010600040101010101" charset="-122"/>
              <a:ea typeface="华文中宋" panose="02010600040101010101" charset="-122"/>
              <a:sym typeface="+mn-ea"/>
            </a:rPr>
            <a:t>，明确内部监督的主体、范围、程序、权责等，落实单位内部财会监督主体责任。</a:t>
          </a:r>
          <a:endParaRPr lang="en-US">
            <a:solidFill>
              <a:schemeClr val="dk1"/>
            </a:solidFill>
            <a:latin typeface="华文中宋" panose="02010600040101010101" charset="-122"/>
            <a:ea typeface="华文中宋" panose="02010600040101010101" charset="-122"/>
          </a:endParaRPr>
        </a:p>
      </dsp:txBody>
      <dsp:txXfrm>
        <a:off x="5036460" y="774065"/>
        <a:ext cx="1472649" cy="3600450"/>
      </dsp:txXfrm>
    </dsp:sp>
    <dsp:sp modelId="{60531352-3552-4663-9766-5DA9C73B2B25}">
      <dsp:nvSpPr>
        <dsp:cNvPr id="11" name="矩形 10"/>
        <dsp:cNvSpPr/>
      </dsp:nvSpPr>
      <dsp:spPr bwMode="white">
        <a:xfrm>
          <a:off x="6715281" y="233680"/>
          <a:ext cx="1472649" cy="540385"/>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99568" tIns="56896" rIns="99568" bIns="56896"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b="1" i="0" u="none" baseline="0">
              <a:solidFill>
                <a:schemeClr val="tx1"/>
              </a:solidFill>
              <a:latin typeface="华文中宋" panose="02010600040101010101" charset="-122"/>
              <a:ea typeface="华文中宋" panose="02010600040101010101" charset="-122"/>
              <a:rtl val="0"/>
            </a:rPr>
            <a:t>发挥中介机构执业监督作用</a:t>
          </a:r>
          <a:endParaRPr lang="en-US" altLang="en-US" b="1" i="0" u="none" baseline="0">
            <a:solidFill>
              <a:schemeClr val="tx1"/>
            </a:solidFill>
            <a:latin typeface="华文中宋" panose="02010600040101010101" charset="-122"/>
            <a:ea typeface="华文中宋" panose="02010600040101010101" charset="-122"/>
            <a:rtl val="0"/>
          </a:endParaRPr>
        </a:p>
      </dsp:txBody>
      <dsp:txXfrm>
        <a:off x="6715281" y="233680"/>
        <a:ext cx="1472649" cy="540385"/>
      </dsp:txXfrm>
    </dsp:sp>
    <dsp:sp modelId="{A61B08E3-EC5D-46C7-995E-CBD011A95392}">
      <dsp:nvSpPr>
        <dsp:cNvPr id="12" name="矩形 11"/>
        <dsp:cNvSpPr/>
      </dsp:nvSpPr>
      <dsp:spPr bwMode="white">
        <a:xfrm>
          <a:off x="6715281" y="774065"/>
          <a:ext cx="1472649" cy="360045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74676" tIns="74676" rIns="99568" bIns="112014"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a:solidFill>
                <a:schemeClr val="dk1"/>
              </a:solidFill>
              <a:latin typeface="华文中宋" panose="02010600040101010101" charset="-122"/>
              <a:ea typeface="华文中宋" panose="02010600040101010101" charset="-122"/>
              <a:sym typeface="+mn-ea"/>
            </a:rPr>
            <a:t>切</a:t>
          </a:r>
          <a:r>
            <a:rPr lang="en-US">
              <a:solidFill>
                <a:schemeClr val="dk1"/>
              </a:solidFill>
              <a:latin typeface="华文中宋" panose="02010600040101010101" charset="-122"/>
              <a:ea typeface="华文中宋" panose="02010600040101010101" charset="-122"/>
              <a:sym typeface="+mn-ea"/>
            </a:rPr>
            <a:t>实加强对执业质量的把控，完善</a:t>
          </a:r>
          <a:r>
            <a:rPr b="1">
              <a:solidFill>
                <a:srgbClr val="FF0000"/>
              </a:solidFill>
              <a:latin typeface="华文中宋" panose="02010600040101010101" charset="-122"/>
              <a:ea typeface="华文中宋" panose="02010600040101010101" charset="-122"/>
              <a:sym typeface="+mn-ea"/>
            </a:rPr>
            <a:t>内</a:t>
          </a:r>
          <a:r>
            <a:rPr lang="en-US" b="1">
              <a:solidFill>
                <a:srgbClr val="FF0000"/>
              </a:solidFill>
              <a:latin typeface="华文中宋" panose="02010600040101010101" charset="-122"/>
              <a:ea typeface="华文中宋" panose="02010600040101010101" charset="-122"/>
              <a:sym typeface="+mn-ea"/>
            </a:rPr>
            <a:t>部控制</a:t>
          </a:r>
          <a:r>
            <a:rPr>
              <a:solidFill>
                <a:schemeClr val="dk1"/>
              </a:solidFill>
              <a:latin typeface="华文中宋" panose="02010600040101010101" charset="-122"/>
              <a:ea typeface="华文中宋" panose="02010600040101010101" charset="-122"/>
              <a:sym typeface="+mn-ea"/>
            </a:rPr>
            <a:t>制</a:t>
          </a:r>
          <a:r>
            <a:rPr lang="en-US">
              <a:solidFill>
                <a:schemeClr val="dk1"/>
              </a:solidFill>
              <a:latin typeface="华文中宋" panose="02010600040101010101" charset="-122"/>
              <a:ea typeface="华文中宋" panose="02010600040101010101" charset="-122"/>
              <a:sym typeface="+mn-ea"/>
            </a:rPr>
            <a:t>度，建立内部风险防控机制，加强风险分类防控，提升内部管理水平</a:t>
          </a:r>
          <a:r>
            <a:rPr>
              <a:solidFill>
                <a:schemeClr val="dk1"/>
              </a:solidFill>
              <a:latin typeface="华文中宋" panose="02010600040101010101" charset="-122"/>
              <a:ea typeface="华文中宋" panose="02010600040101010101" charset="-122"/>
              <a:sym typeface="+mn-ea"/>
            </a:rPr>
            <a:t>。</a:t>
          </a:r>
          <a:endParaRPr lang="zh-CN">
            <a:solidFill>
              <a:schemeClr val="dk1"/>
            </a:solidFill>
            <a:latin typeface="华文中宋" panose="02010600040101010101" charset="-122"/>
            <a:ea typeface="华文中宋" panose="02010600040101010101" charset="-122"/>
          </a:endParaRPr>
        </a:p>
      </dsp:txBody>
      <dsp:txXfrm>
        <a:off x="6715281" y="774065"/>
        <a:ext cx="1472649" cy="3600450"/>
      </dsp:txXfrm>
    </dsp:sp>
    <dsp:sp modelId="{750CAD34-5BC5-49D4-9D03-20F6C80D68CE}">
      <dsp:nvSpPr>
        <dsp:cNvPr id="13" name="矩形 12"/>
        <dsp:cNvSpPr/>
      </dsp:nvSpPr>
      <dsp:spPr bwMode="white">
        <a:xfrm>
          <a:off x="8394101" y="233680"/>
          <a:ext cx="1472649" cy="540385"/>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99568" tIns="56896" rIns="99568" bIns="56896"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b="1" i="0" u="none" baseline="0">
              <a:solidFill>
                <a:schemeClr val="tx1"/>
              </a:solidFill>
              <a:effectLst/>
              <a:latin typeface="华文中宋" panose="02010600040101010101" charset="-122"/>
              <a:ea typeface="华文中宋" panose="02010600040101010101" charset="-122"/>
              <a:rtl val="0"/>
            </a:rPr>
            <a:t>强化行业协会自律监督作用</a:t>
          </a:r>
          <a:endParaRPr lang="en-US" altLang="en-US" b="1" i="0" u="none" baseline="0">
            <a:solidFill>
              <a:schemeClr val="tx1"/>
            </a:solidFill>
            <a:effectLst/>
            <a:latin typeface="华文中宋" panose="02010600040101010101" charset="-122"/>
            <a:ea typeface="华文中宋" panose="02010600040101010101" charset="-122"/>
            <a:rtl val="0"/>
          </a:endParaRPr>
        </a:p>
      </dsp:txBody>
      <dsp:txXfrm>
        <a:off x="8394101" y="233680"/>
        <a:ext cx="1472649" cy="540385"/>
      </dsp:txXfrm>
    </dsp:sp>
    <dsp:sp modelId="{B86A566D-F024-47D4-B782-35F85361F4A1}">
      <dsp:nvSpPr>
        <dsp:cNvPr id="14" name="矩形 13"/>
        <dsp:cNvSpPr/>
      </dsp:nvSpPr>
      <dsp:spPr bwMode="white">
        <a:xfrm>
          <a:off x="8394101" y="774065"/>
          <a:ext cx="1472649" cy="360045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74676" tIns="74676" rIns="99568" bIns="112014"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a:solidFill>
                <a:schemeClr val="dk1"/>
              </a:solidFill>
              <a:latin typeface="华文中宋" panose="02010600040101010101" charset="-122"/>
              <a:ea typeface="华文中宋" panose="02010600040101010101" charset="-122"/>
              <a:sym typeface="+mn-ea"/>
            </a:rPr>
            <a:t>注</a:t>
          </a:r>
          <a:r>
            <a:rPr lang="en-US">
              <a:solidFill>
                <a:schemeClr val="dk1"/>
              </a:solidFill>
              <a:latin typeface="华文中宋" panose="02010600040101010101" charset="-122"/>
              <a:ea typeface="华文中宋" panose="02010600040101010101" charset="-122"/>
              <a:sym typeface="+mn-ea"/>
            </a:rPr>
            <a:t>册会计师协会、资产评估协会、注册税务师协会、银行业协会、证券业协会等要充分发挥督促引导作用，促进持续提升</a:t>
          </a:r>
          <a:r>
            <a:rPr lang="en-US" b="1">
              <a:solidFill>
                <a:schemeClr val="dk1"/>
              </a:solidFill>
              <a:latin typeface="华文中宋" panose="02010600040101010101" charset="-122"/>
              <a:ea typeface="华文中宋" panose="02010600040101010101" charset="-122"/>
              <a:sym typeface="+mn-ea"/>
            </a:rPr>
            <a:t>财会信息质量</a:t>
          </a:r>
          <a:r>
            <a:rPr lang="en-US">
              <a:solidFill>
                <a:schemeClr val="dk1"/>
              </a:solidFill>
              <a:latin typeface="华文中宋" panose="02010600040101010101" charset="-122"/>
              <a:ea typeface="华文中宋" panose="02010600040101010101" charset="-122"/>
              <a:sym typeface="+mn-ea"/>
            </a:rPr>
            <a:t>和</a:t>
          </a:r>
          <a:r>
            <a:rPr b="1">
              <a:solidFill>
                <a:srgbClr val="FF0000"/>
              </a:solidFill>
              <a:latin typeface="华文中宋" panose="02010600040101010101" charset="-122"/>
              <a:ea typeface="华文中宋" panose="02010600040101010101" charset="-122"/>
              <a:sym typeface="+mn-ea"/>
            </a:rPr>
            <a:t>内</a:t>
          </a:r>
          <a:r>
            <a:rPr lang="en-US" b="1">
              <a:solidFill>
                <a:srgbClr val="FF0000"/>
              </a:solidFill>
              <a:latin typeface="华文中宋" panose="02010600040101010101" charset="-122"/>
              <a:ea typeface="华文中宋" panose="02010600040101010101" charset="-122"/>
              <a:sym typeface="+mn-ea"/>
            </a:rPr>
            <a:t>部控制</a:t>
          </a:r>
          <a:r>
            <a:rPr>
              <a:solidFill>
                <a:schemeClr val="dk1"/>
              </a:solidFill>
              <a:latin typeface="华文中宋" panose="02010600040101010101" charset="-122"/>
              <a:ea typeface="华文中宋" panose="02010600040101010101" charset="-122"/>
              <a:sym typeface="+mn-ea"/>
            </a:rPr>
            <a:t>有</a:t>
          </a:r>
          <a:r>
            <a:rPr lang="en-US">
              <a:solidFill>
                <a:schemeClr val="dk1"/>
              </a:solidFill>
              <a:latin typeface="华文中宋" panose="02010600040101010101" charset="-122"/>
              <a:ea typeface="华文中宋" panose="02010600040101010101" charset="-122"/>
              <a:sym typeface="+mn-ea"/>
            </a:rPr>
            <a:t>效性。</a:t>
          </a:r>
          <a:endParaRPr lang="en-US">
            <a:solidFill>
              <a:schemeClr val="dk1"/>
            </a:solidFill>
            <a:latin typeface="华文中宋" panose="02010600040101010101" charset="-122"/>
            <a:ea typeface="华文中宋" panose="02010600040101010101" charset="-122"/>
          </a:endParaRPr>
        </a:p>
      </dsp:txBody>
      <dsp:txXfrm>
        <a:off x="8394101" y="774065"/>
        <a:ext cx="1472649" cy="3600450"/>
      </dsp:txXfrm>
    </dsp:sp>
    <dsp:sp modelId="{8BAB8882-EA31-4126-A522-916CB814EFF0}">
      <dsp:nvSpPr>
        <dsp:cNvPr id="15" name="矩形 14"/>
        <dsp:cNvSpPr/>
      </dsp:nvSpPr>
      <dsp:spPr bwMode="white">
        <a:xfrm>
          <a:off x="10072921" y="233680"/>
          <a:ext cx="1472649" cy="540385"/>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99568" tIns="56896" rIns="99568" bIns="56896"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b="1" i="0" u="none" baseline="0">
              <a:solidFill>
                <a:schemeClr val="tx1"/>
              </a:solidFill>
              <a:latin typeface="华文中宋" panose="02010600040101010101" charset="-122"/>
              <a:ea typeface="华文中宋" panose="02010600040101010101" charset="-122"/>
              <a:rtl val="0"/>
            </a:rPr>
            <a:t>推进财会监督法治建设</a:t>
          </a:r>
          <a:endParaRPr lang="en-US" altLang="en-US" b="1" i="0" u="none" baseline="0">
            <a:solidFill>
              <a:schemeClr val="tx1"/>
            </a:solidFill>
            <a:latin typeface="华文中宋" panose="02010600040101010101" charset="-122"/>
            <a:ea typeface="华文中宋" panose="02010600040101010101" charset="-122"/>
            <a:rtl val="0"/>
          </a:endParaRPr>
        </a:p>
      </dsp:txBody>
      <dsp:txXfrm>
        <a:off x="10072921" y="233680"/>
        <a:ext cx="1472649" cy="540385"/>
      </dsp:txXfrm>
    </dsp:sp>
    <dsp:sp modelId="{7C4DB2C5-17AF-4375-945E-525DC77D0EBE}">
      <dsp:nvSpPr>
        <dsp:cNvPr id="16" name="矩形 15"/>
        <dsp:cNvSpPr/>
      </dsp:nvSpPr>
      <dsp:spPr bwMode="white">
        <a:xfrm>
          <a:off x="10072921" y="774065"/>
          <a:ext cx="1472649" cy="360045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74676" tIns="74676" rIns="99568" bIns="112014" anchor="t"/>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1">
            <a:lnSpc>
              <a:spcPct val="100000"/>
            </a:lnSpc>
            <a:spcBef>
              <a:spcPct val="0"/>
            </a:spcBef>
            <a:spcAft>
              <a:spcPct val="15000"/>
            </a:spcAft>
            <a:buChar char="•"/>
          </a:pPr>
          <a:r>
            <a:rPr>
              <a:solidFill>
                <a:schemeClr val="dk1"/>
              </a:solidFill>
              <a:latin typeface="华文中宋" panose="02010600040101010101" charset="-122"/>
              <a:ea typeface="华文中宋" panose="02010600040101010101" charset="-122"/>
              <a:sym typeface="+mn-ea"/>
            </a:rPr>
            <a:t>健</a:t>
          </a:r>
          <a:r>
            <a:rPr lang="en-US">
              <a:solidFill>
                <a:schemeClr val="dk1"/>
              </a:solidFill>
              <a:latin typeface="华文中宋" panose="02010600040101010101" charset="-122"/>
              <a:ea typeface="华文中宋" panose="02010600040101010101" charset="-122"/>
              <a:sym typeface="+mn-ea"/>
            </a:rPr>
            <a:t>全财政</a:t>
          </a:r>
          <a:r>
            <a:rPr b="1">
              <a:solidFill>
                <a:schemeClr val="dk1"/>
              </a:solidFill>
              <a:latin typeface="华文中宋" panose="02010600040101010101" charset="-122"/>
              <a:ea typeface="华文中宋" panose="02010600040101010101" charset="-122"/>
              <a:sym typeface="+mn-ea"/>
            </a:rPr>
            <a:t>财</a:t>
          </a:r>
          <a:r>
            <a:rPr lang="en-US" b="1">
              <a:solidFill>
                <a:schemeClr val="dk1"/>
              </a:solidFill>
              <a:latin typeface="华文中宋" panose="02010600040101010101" charset="-122"/>
              <a:ea typeface="华文中宋" panose="02010600040101010101" charset="-122"/>
              <a:sym typeface="+mn-ea"/>
            </a:rPr>
            <a:t>务管理、资产管理</a:t>
          </a:r>
          <a:r>
            <a:rPr>
              <a:solidFill>
                <a:schemeClr val="dk1"/>
              </a:solidFill>
              <a:latin typeface="华文中宋" panose="02010600040101010101" charset="-122"/>
              <a:ea typeface="华文中宋" panose="02010600040101010101" charset="-122"/>
              <a:sym typeface="+mn-ea"/>
            </a:rPr>
            <a:t>等</a:t>
          </a:r>
          <a:r>
            <a:rPr lang="en-US">
              <a:solidFill>
                <a:schemeClr val="dk1"/>
              </a:solidFill>
              <a:latin typeface="华文中宋" panose="02010600040101010101" charset="-122"/>
              <a:ea typeface="华文中宋" panose="02010600040101010101" charset="-122"/>
              <a:sym typeface="+mn-ea"/>
            </a:rPr>
            <a:t>制度，完善</a:t>
          </a:r>
          <a:r>
            <a:rPr b="1">
              <a:solidFill>
                <a:srgbClr val="FF0000"/>
              </a:solidFill>
              <a:latin typeface="华文中宋" panose="02010600040101010101" charset="-122"/>
              <a:ea typeface="华文中宋" panose="02010600040101010101" charset="-122"/>
              <a:sym typeface="+mn-ea"/>
            </a:rPr>
            <a:t>内</a:t>
          </a:r>
          <a:r>
            <a:rPr lang="en-US" b="1">
              <a:solidFill>
                <a:srgbClr val="FF0000"/>
              </a:solidFill>
              <a:latin typeface="华文中宋" panose="02010600040101010101" charset="-122"/>
              <a:ea typeface="华文中宋" panose="02010600040101010101" charset="-122"/>
              <a:sym typeface="+mn-ea"/>
            </a:rPr>
            <a:t>部控制</a:t>
          </a:r>
          <a:r>
            <a:rPr b="1">
              <a:solidFill>
                <a:schemeClr val="dk1"/>
              </a:solidFill>
              <a:latin typeface="华文中宋" panose="02010600040101010101" charset="-122"/>
              <a:ea typeface="华文中宋" panose="02010600040101010101" charset="-122"/>
              <a:sym typeface="+mn-ea"/>
            </a:rPr>
            <a:t>制</a:t>
          </a:r>
          <a:r>
            <a:rPr lang="en-US" b="1">
              <a:solidFill>
                <a:schemeClr val="dk1"/>
              </a:solidFill>
              <a:latin typeface="华文中宋" panose="02010600040101010101" charset="-122"/>
              <a:ea typeface="华文中宋" panose="02010600040101010101" charset="-122"/>
              <a:sym typeface="+mn-ea"/>
            </a:rPr>
            <a:t>度体系</a:t>
          </a:r>
          <a:r>
            <a:rPr lang="en-US">
              <a:solidFill>
                <a:schemeClr val="dk1"/>
              </a:solidFill>
              <a:latin typeface="华文中宋" panose="02010600040101010101" charset="-122"/>
              <a:ea typeface="华文中宋" panose="02010600040101010101" charset="-122"/>
              <a:sym typeface="+mn-ea"/>
            </a:rPr>
            <a:t>。</a:t>
          </a:r>
          <a:endParaRPr lang="en-US">
            <a:solidFill>
              <a:schemeClr val="dk1"/>
            </a:solidFill>
            <a:latin typeface="华文中宋" panose="02010600040101010101" charset="-122"/>
            <a:ea typeface="华文中宋" panose="02010600040101010101" charset="-122"/>
          </a:endParaRPr>
        </a:p>
      </dsp:txBody>
      <dsp:txXfrm>
        <a:off x="10072921" y="774065"/>
        <a:ext cx="1472649" cy="36004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705975" cy="1167130"/>
        <a:chOff x="0" y="0"/>
        <a:chExt cx="9705975" cy="1167130"/>
      </a:xfrm>
    </dsp:grpSpPr>
    <dsp:sp modelId="{111DEAC9-5D4C-4A6A-A44E-082A26F60596}">
      <dsp:nvSpPr>
        <dsp:cNvPr id="3" name="圆角矩形 2"/>
        <dsp:cNvSpPr/>
      </dsp:nvSpPr>
      <dsp:spPr bwMode="white">
        <a:xfrm>
          <a:off x="0" y="0"/>
          <a:ext cx="4044156" cy="1167130"/>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u="sng">
              <a:solidFill>
                <a:schemeClr val="dk1"/>
              </a:solidFill>
            </a:rPr>
            <a:t>内控领导小组</a:t>
          </a:r>
          <a:r>
            <a:rPr lang="en-US" altLang="zh-CN" sz="2000" b="1" u="sng">
              <a:solidFill>
                <a:schemeClr val="dk1"/>
              </a:solidFill>
            </a:rPr>
            <a:t>/</a:t>
          </a:r>
          <a:r>
            <a:rPr lang="zh-CN" altLang="en-US" sz="2000" b="1" u="sng">
              <a:solidFill>
                <a:schemeClr val="dk1"/>
              </a:solidFill>
            </a:rPr>
            <a:t>工作小组</a:t>
          </a:r>
          <a:endParaRPr lang="zh-CN" altLang="en-US" sz="2000" u="sng">
            <a:solidFill>
              <a:schemeClr val="dk1"/>
            </a:solidFill>
          </a:endParaRPr>
        </a:p>
        <a:p>
          <a:pPr lvl="0">
            <a:lnSpc>
              <a:spcPct val="100000"/>
            </a:lnSpc>
            <a:spcBef>
              <a:spcPct val="0"/>
            </a:spcBef>
            <a:spcAft>
              <a:spcPct val="35000"/>
            </a:spcAft>
          </a:pPr>
          <a:r>
            <a:rPr lang="zh-CN" altLang="en-US" sz="2000">
              <a:solidFill>
                <a:schemeClr val="dk1"/>
              </a:solidFill>
            </a:rPr>
            <a:t>召开专题会议部署</a:t>
          </a:r>
          <a:endParaRPr sz="2000">
            <a:solidFill>
              <a:schemeClr val="dk1"/>
            </a:solidFill>
          </a:endParaRPr>
        </a:p>
      </dsp:txBody>
      <dsp:txXfrm>
        <a:off x="0" y="0"/>
        <a:ext cx="4044156" cy="1167130"/>
      </dsp:txXfrm>
    </dsp:sp>
    <dsp:sp modelId="{8A5CF0CE-3323-464D-9C63-05C1BDB053F5}">
      <dsp:nvSpPr>
        <dsp:cNvPr id="4" name="右箭头 3"/>
        <dsp:cNvSpPr/>
      </dsp:nvSpPr>
      <dsp:spPr bwMode="white">
        <a:xfrm>
          <a:off x="4424307" y="82090"/>
          <a:ext cx="857361" cy="100295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endParaRPr>
        </a:p>
      </dsp:txBody>
      <dsp:txXfrm>
        <a:off x="4424307" y="82090"/>
        <a:ext cx="857361" cy="1002951"/>
      </dsp:txXfrm>
    </dsp:sp>
    <dsp:sp modelId="{552FB8E7-A5FB-4CC3-94C3-CE0BDF19F9F1}">
      <dsp:nvSpPr>
        <dsp:cNvPr id="5" name="圆角矩形 4"/>
        <dsp:cNvSpPr/>
      </dsp:nvSpPr>
      <dsp:spPr bwMode="white">
        <a:xfrm>
          <a:off x="5661819" y="0"/>
          <a:ext cx="4044156" cy="1167130"/>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u="sng" dirty="0">
              <a:solidFill>
                <a:schemeClr val="dk1"/>
              </a:solidFill>
              <a:sym typeface="+mn-ea"/>
            </a:rPr>
            <a:t>内控工作小组</a:t>
          </a:r>
          <a:endParaRPr lang="zh-CN" altLang="en-US" sz="2000" u="sng" dirty="0">
            <a:solidFill>
              <a:schemeClr val="dk1"/>
            </a:solidFill>
            <a:sym typeface="+mn-ea"/>
          </a:endParaRPr>
        </a:p>
        <a:p>
          <a:pPr lvl="0">
            <a:lnSpc>
              <a:spcPct val="100000"/>
            </a:lnSpc>
            <a:spcBef>
              <a:spcPct val="0"/>
            </a:spcBef>
            <a:spcAft>
              <a:spcPct val="35000"/>
            </a:spcAft>
          </a:pPr>
          <a:r>
            <a:rPr lang="zh-CN" altLang="en-US" sz="2000" dirty="0">
              <a:solidFill>
                <a:schemeClr val="dk1"/>
              </a:solidFill>
            </a:rPr>
            <a:t>明确各项指标负责部门及材料提交时间</a:t>
          </a:r>
          <a:endParaRPr sz="2000">
            <a:solidFill>
              <a:schemeClr val="dk1"/>
            </a:solidFill>
          </a:endParaRPr>
        </a:p>
      </dsp:txBody>
      <dsp:txXfrm>
        <a:off x="5661819" y="0"/>
        <a:ext cx="4044156" cy="11671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843135" cy="1470660"/>
        <a:chOff x="0" y="0"/>
        <a:chExt cx="9843135" cy="1470660"/>
      </a:xfrm>
    </dsp:grpSpPr>
    <dsp:sp modelId="{A1E15D63-E1FF-4A28-A04F-A2B65927BC31}">
      <dsp:nvSpPr>
        <dsp:cNvPr id="3" name="圆角矩形 2"/>
        <dsp:cNvSpPr/>
      </dsp:nvSpPr>
      <dsp:spPr bwMode="white">
        <a:xfrm>
          <a:off x="0" y="145733"/>
          <a:ext cx="1892911" cy="117919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b="1" u="sng">
              <a:solidFill>
                <a:schemeClr val="dk1"/>
              </a:solidFill>
              <a:sym typeface="+mn-ea"/>
            </a:rPr>
            <a:t>各部门</a:t>
          </a:r>
          <a:endParaRPr lang="zh-CN" altLang="en-US" u="sng">
            <a:solidFill>
              <a:schemeClr val="dk1"/>
            </a:solidFill>
            <a:sym typeface="+mn-ea"/>
          </a:endParaRPr>
        </a:p>
        <a:p>
          <a:pPr lvl="0">
            <a:lnSpc>
              <a:spcPct val="100000"/>
            </a:lnSpc>
            <a:spcBef>
              <a:spcPct val="0"/>
            </a:spcBef>
            <a:spcAft>
              <a:spcPct val="35000"/>
            </a:spcAft>
          </a:pPr>
          <a:r>
            <a:rPr lang="zh-CN" altLang="en-US">
              <a:solidFill>
                <a:schemeClr val="dk1"/>
              </a:solidFill>
            </a:rPr>
            <a:t>对标指标，收集材料</a:t>
          </a:r>
          <a:endParaRPr>
            <a:solidFill>
              <a:schemeClr val="dk1"/>
            </a:solidFill>
          </a:endParaRPr>
        </a:p>
      </dsp:txBody>
      <dsp:txXfrm>
        <a:off x="0" y="145733"/>
        <a:ext cx="1892911" cy="1179195"/>
      </dsp:txXfrm>
    </dsp:sp>
    <dsp:sp modelId="{EB613CA4-B2A7-4D65-BA55-40FA781E87E4}">
      <dsp:nvSpPr>
        <dsp:cNvPr id="4" name="右箭头 3"/>
        <dsp:cNvSpPr/>
      </dsp:nvSpPr>
      <dsp:spPr bwMode="white">
        <a:xfrm>
          <a:off x="2070844" y="500609"/>
          <a:ext cx="401297" cy="469442"/>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endParaRPr lang="zh-CN" altLang="en-US">
            <a:solidFill>
              <a:schemeClr val="dk1"/>
            </a:solidFill>
          </a:endParaRPr>
        </a:p>
      </dsp:txBody>
      <dsp:txXfrm>
        <a:off x="2070844" y="500609"/>
        <a:ext cx="401297" cy="469442"/>
      </dsp:txXfrm>
    </dsp:sp>
    <dsp:sp modelId="{976450A4-9148-4EE2-9FF5-17556F771A36}">
      <dsp:nvSpPr>
        <dsp:cNvPr id="5" name="圆角矩形 4"/>
        <dsp:cNvSpPr/>
      </dsp:nvSpPr>
      <dsp:spPr bwMode="white">
        <a:xfrm>
          <a:off x="2650075" y="145733"/>
          <a:ext cx="1892911" cy="117919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b="1" u="sng">
              <a:solidFill>
                <a:schemeClr val="dk1"/>
              </a:solidFill>
            </a:rPr>
            <a:t>内控牵头部门</a:t>
          </a:r>
          <a:endParaRPr lang="zh-CN" u="sng">
            <a:solidFill>
              <a:schemeClr val="dk1"/>
            </a:solidFill>
          </a:endParaRPr>
        </a:p>
        <a:p>
          <a:pPr lvl="0">
            <a:lnSpc>
              <a:spcPct val="100000"/>
            </a:lnSpc>
            <a:spcBef>
              <a:spcPct val="0"/>
            </a:spcBef>
            <a:spcAft>
              <a:spcPct val="35000"/>
            </a:spcAft>
          </a:pPr>
          <a:r>
            <a:rPr lang="zh-CN">
              <a:solidFill>
                <a:schemeClr val="dk1"/>
              </a:solidFill>
            </a:rPr>
            <a:t>归集信息与资料填写报告</a:t>
          </a:r>
          <a:endParaRPr>
            <a:solidFill>
              <a:schemeClr val="dk1"/>
            </a:solidFill>
          </a:endParaRPr>
        </a:p>
      </dsp:txBody>
      <dsp:txXfrm>
        <a:off x="2650075" y="145733"/>
        <a:ext cx="1892911" cy="1179195"/>
      </dsp:txXfrm>
    </dsp:sp>
    <dsp:sp modelId="{D607FDA2-81E4-4EB1-907A-ACD0067AFC33}">
      <dsp:nvSpPr>
        <dsp:cNvPr id="6" name="右箭头 5"/>
        <dsp:cNvSpPr/>
      </dsp:nvSpPr>
      <dsp:spPr bwMode="white">
        <a:xfrm>
          <a:off x="4720919" y="500609"/>
          <a:ext cx="401297" cy="469442"/>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endParaRPr lang="zh-CN" altLang="en-US">
            <a:solidFill>
              <a:schemeClr val="dk1"/>
            </a:solidFill>
          </a:endParaRPr>
        </a:p>
      </dsp:txBody>
      <dsp:txXfrm>
        <a:off x="4720919" y="500609"/>
        <a:ext cx="401297" cy="469442"/>
      </dsp:txXfrm>
    </dsp:sp>
    <dsp:sp modelId="{26D7B049-1246-4661-9906-FF1946509769}">
      <dsp:nvSpPr>
        <dsp:cNvPr id="7" name="圆角矩形 6"/>
        <dsp:cNvSpPr/>
      </dsp:nvSpPr>
      <dsp:spPr bwMode="white">
        <a:xfrm>
          <a:off x="5300150" y="145733"/>
          <a:ext cx="1892911" cy="117919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b="1" u="sng">
              <a:solidFill>
                <a:schemeClr val="dk1"/>
              </a:solidFill>
            </a:rPr>
            <a:t>内控工作小组</a:t>
          </a:r>
          <a:endParaRPr lang="zh-CN">
            <a:solidFill>
              <a:schemeClr val="dk1"/>
            </a:solidFill>
          </a:endParaRPr>
        </a:p>
        <a:p>
          <a:pPr lvl="0">
            <a:lnSpc>
              <a:spcPct val="100000"/>
            </a:lnSpc>
            <a:spcBef>
              <a:spcPct val="0"/>
            </a:spcBef>
            <a:spcAft>
              <a:spcPct val="35000"/>
            </a:spcAft>
          </a:pPr>
          <a:r>
            <a:rPr lang="zh-CN">
              <a:solidFill>
                <a:schemeClr val="dk1"/>
              </a:solidFill>
            </a:rPr>
            <a:t>审核报告</a:t>
          </a:r>
          <a:endParaRPr>
            <a:solidFill>
              <a:schemeClr val="dk1"/>
            </a:solidFill>
          </a:endParaRPr>
        </a:p>
      </dsp:txBody>
      <dsp:txXfrm>
        <a:off x="5300150" y="145733"/>
        <a:ext cx="1892911" cy="1179195"/>
      </dsp:txXfrm>
    </dsp:sp>
    <dsp:sp modelId="{768E5AEE-C5C6-4936-8117-AC6851A4B250}">
      <dsp:nvSpPr>
        <dsp:cNvPr id="8" name="右箭头 7"/>
        <dsp:cNvSpPr/>
      </dsp:nvSpPr>
      <dsp:spPr bwMode="white">
        <a:xfrm>
          <a:off x="7370994" y="500609"/>
          <a:ext cx="401297" cy="469442"/>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endParaRPr lang="zh-CN" altLang="en-US">
            <a:solidFill>
              <a:schemeClr val="dk1"/>
            </a:solidFill>
          </a:endParaRPr>
        </a:p>
      </dsp:txBody>
      <dsp:txXfrm>
        <a:off x="7370994" y="500609"/>
        <a:ext cx="401297" cy="469442"/>
      </dsp:txXfrm>
    </dsp:sp>
    <dsp:sp modelId="{3C2F9FC5-7C46-47B0-A66F-CD27D3D45F00}">
      <dsp:nvSpPr>
        <dsp:cNvPr id="9" name="圆角矩形 8"/>
        <dsp:cNvSpPr/>
      </dsp:nvSpPr>
      <dsp:spPr bwMode="white">
        <a:xfrm>
          <a:off x="7950224" y="145733"/>
          <a:ext cx="1892911" cy="117919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b="1" u="sng">
              <a:solidFill>
                <a:schemeClr val="dk1"/>
              </a:solidFill>
            </a:rPr>
            <a:t>内控工作小组</a:t>
          </a:r>
          <a:endParaRPr lang="zh-CN">
            <a:solidFill>
              <a:schemeClr val="dk1"/>
            </a:solidFill>
          </a:endParaRPr>
        </a:p>
        <a:p>
          <a:pPr lvl="0">
            <a:lnSpc>
              <a:spcPct val="100000"/>
            </a:lnSpc>
            <a:spcBef>
              <a:spcPct val="0"/>
            </a:spcBef>
            <a:spcAft>
              <a:spcPct val="35000"/>
            </a:spcAft>
          </a:pPr>
          <a:r>
            <a:rPr lang="zh-CN">
              <a:solidFill>
                <a:schemeClr val="dk1"/>
              </a:solidFill>
            </a:rPr>
            <a:t>提交主要领导签字、用印后上报</a:t>
          </a:r>
          <a:endParaRPr>
            <a:solidFill>
              <a:schemeClr val="dk1"/>
            </a:solidFill>
          </a:endParaRPr>
        </a:p>
      </dsp:txBody>
      <dsp:txXfrm>
        <a:off x="7950224" y="145733"/>
        <a:ext cx="1892911" cy="11791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843135" cy="1166495"/>
        <a:chOff x="0" y="0"/>
        <a:chExt cx="9843135" cy="1166495"/>
      </a:xfrm>
    </dsp:grpSpPr>
    <dsp:sp modelId="{99507B1D-A8B9-4E66-B914-1EF810413BF0}">
      <dsp:nvSpPr>
        <dsp:cNvPr id="3" name="圆角矩形 2"/>
        <dsp:cNvSpPr/>
      </dsp:nvSpPr>
      <dsp:spPr bwMode="white">
        <a:xfrm>
          <a:off x="0" y="15374"/>
          <a:ext cx="1892911" cy="1135746"/>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1800" b="1" u="sng">
              <a:solidFill>
                <a:schemeClr val="dk1"/>
              </a:solidFill>
            </a:rPr>
            <a:t>内控工作小组</a:t>
          </a:r>
          <a:endParaRPr lang="zh-CN" sz="1800" u="sng">
            <a:solidFill>
              <a:schemeClr val="dk1"/>
            </a:solidFill>
          </a:endParaRPr>
        </a:p>
        <a:p>
          <a:pPr lvl="0">
            <a:lnSpc>
              <a:spcPct val="100000"/>
            </a:lnSpc>
            <a:spcBef>
              <a:spcPct val="0"/>
            </a:spcBef>
            <a:spcAft>
              <a:spcPct val="35000"/>
            </a:spcAft>
          </a:pPr>
          <a:r>
            <a:rPr lang="zh-CN" sz="1800">
              <a:solidFill>
                <a:schemeClr val="dk1"/>
              </a:solidFill>
            </a:rPr>
            <a:t>根据报告情况，制定整改计划</a:t>
          </a:r>
          <a:endParaRPr sz="1800">
            <a:solidFill>
              <a:schemeClr val="dk1"/>
            </a:solidFill>
          </a:endParaRPr>
        </a:p>
      </dsp:txBody>
      <dsp:txXfrm>
        <a:off x="0" y="15374"/>
        <a:ext cx="1892911" cy="1135746"/>
      </dsp:txXfrm>
    </dsp:sp>
    <dsp:sp modelId="{53D00D1A-9843-40CF-8F23-D6F841F5732C}">
      <dsp:nvSpPr>
        <dsp:cNvPr id="4" name="右箭头 3"/>
        <dsp:cNvSpPr/>
      </dsp:nvSpPr>
      <dsp:spPr bwMode="white">
        <a:xfrm>
          <a:off x="2070844" y="348527"/>
          <a:ext cx="401297" cy="469442"/>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800">
            <a:solidFill>
              <a:schemeClr val="dk1"/>
            </a:solidFill>
          </a:endParaRPr>
        </a:p>
      </dsp:txBody>
      <dsp:txXfrm>
        <a:off x="2070844" y="348527"/>
        <a:ext cx="401297" cy="469442"/>
      </dsp:txXfrm>
    </dsp:sp>
    <dsp:sp modelId="{01E8812A-16C2-4856-9453-DB02A8FCB0D9}">
      <dsp:nvSpPr>
        <dsp:cNvPr id="5" name="圆角矩形 4"/>
        <dsp:cNvSpPr/>
      </dsp:nvSpPr>
      <dsp:spPr bwMode="white">
        <a:xfrm>
          <a:off x="2650075" y="15374"/>
          <a:ext cx="1892911" cy="1135746"/>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sz="1800" b="1" u="sng">
              <a:solidFill>
                <a:schemeClr val="dk1"/>
              </a:solidFill>
            </a:rPr>
            <a:t>内控领导小组</a:t>
          </a:r>
          <a:endParaRPr lang="zh-CN" sz="1800" u="sng">
            <a:solidFill>
              <a:schemeClr val="dk1"/>
            </a:solidFill>
          </a:endParaRPr>
        </a:p>
        <a:p>
          <a:pPr lvl="0">
            <a:lnSpc>
              <a:spcPct val="100000"/>
            </a:lnSpc>
            <a:spcBef>
              <a:spcPct val="0"/>
            </a:spcBef>
            <a:spcAft>
              <a:spcPct val="35000"/>
            </a:spcAft>
          </a:pPr>
          <a:r>
            <a:rPr lang="zh-CN" sz="1800">
              <a:solidFill>
                <a:schemeClr val="dk1"/>
              </a:solidFill>
            </a:rPr>
            <a:t>审议整改计划</a:t>
          </a:r>
          <a:endParaRPr sz="1800">
            <a:solidFill>
              <a:schemeClr val="dk1"/>
            </a:solidFill>
          </a:endParaRPr>
        </a:p>
      </dsp:txBody>
      <dsp:txXfrm>
        <a:off x="2650075" y="15374"/>
        <a:ext cx="1892911" cy="1135746"/>
      </dsp:txXfrm>
    </dsp:sp>
    <dsp:sp modelId="{F12D846A-26DE-48D8-847E-22DAC3162E14}">
      <dsp:nvSpPr>
        <dsp:cNvPr id="6" name="右箭头 5"/>
        <dsp:cNvSpPr/>
      </dsp:nvSpPr>
      <dsp:spPr bwMode="white">
        <a:xfrm>
          <a:off x="4720919" y="348527"/>
          <a:ext cx="401297" cy="469442"/>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800">
            <a:solidFill>
              <a:schemeClr val="dk1"/>
            </a:solidFill>
          </a:endParaRPr>
        </a:p>
      </dsp:txBody>
      <dsp:txXfrm>
        <a:off x="4720919" y="348527"/>
        <a:ext cx="401297" cy="469442"/>
      </dsp:txXfrm>
    </dsp:sp>
    <dsp:sp modelId="{65DCA90C-80E6-456F-BD01-10A0E3FB3FF7}">
      <dsp:nvSpPr>
        <dsp:cNvPr id="7" name="圆角矩形 6"/>
        <dsp:cNvSpPr/>
      </dsp:nvSpPr>
      <dsp:spPr bwMode="white">
        <a:xfrm>
          <a:off x="5300150" y="15374"/>
          <a:ext cx="1892911" cy="1135746"/>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1800" b="1" u="sng">
              <a:solidFill>
                <a:schemeClr val="dk1"/>
              </a:solidFill>
            </a:rPr>
            <a:t>各部门</a:t>
          </a:r>
          <a:endParaRPr lang="zh-CN" sz="1800" u="sng">
            <a:solidFill>
              <a:schemeClr val="dk1"/>
            </a:solidFill>
          </a:endParaRPr>
        </a:p>
        <a:p>
          <a:pPr lvl="0">
            <a:lnSpc>
              <a:spcPct val="100000"/>
            </a:lnSpc>
            <a:spcBef>
              <a:spcPct val="0"/>
            </a:spcBef>
            <a:spcAft>
              <a:spcPct val="35000"/>
            </a:spcAft>
          </a:pPr>
          <a:r>
            <a:rPr lang="zh-CN" sz="1800">
              <a:solidFill>
                <a:schemeClr val="dk1"/>
              </a:solidFill>
            </a:rPr>
            <a:t>整改和完善</a:t>
          </a:r>
          <a:endParaRPr sz="1800">
            <a:solidFill>
              <a:schemeClr val="dk1"/>
            </a:solidFill>
          </a:endParaRPr>
        </a:p>
      </dsp:txBody>
      <dsp:txXfrm>
        <a:off x="5300150" y="15374"/>
        <a:ext cx="1892911" cy="1135746"/>
      </dsp:txXfrm>
    </dsp:sp>
    <dsp:sp modelId="{34375483-5D8F-41A9-AAE3-525699D8154B}">
      <dsp:nvSpPr>
        <dsp:cNvPr id="8" name="右箭头 7"/>
        <dsp:cNvSpPr/>
      </dsp:nvSpPr>
      <dsp:spPr bwMode="white">
        <a:xfrm>
          <a:off x="7370994" y="348527"/>
          <a:ext cx="401297" cy="469442"/>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800">
            <a:solidFill>
              <a:schemeClr val="dk1"/>
            </a:solidFill>
          </a:endParaRPr>
        </a:p>
      </dsp:txBody>
      <dsp:txXfrm>
        <a:off x="7370994" y="348527"/>
        <a:ext cx="401297" cy="469442"/>
      </dsp:txXfrm>
    </dsp:sp>
    <dsp:sp modelId="{14E4DD0A-8178-476E-A03A-B1F28C26CE71}">
      <dsp:nvSpPr>
        <dsp:cNvPr id="9" name="圆角矩形 8"/>
        <dsp:cNvSpPr/>
      </dsp:nvSpPr>
      <dsp:spPr bwMode="white">
        <a:xfrm>
          <a:off x="7950224" y="15374"/>
          <a:ext cx="1892911" cy="1135746"/>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1800" b="1" u="sng">
              <a:solidFill>
                <a:schemeClr val="dk1"/>
              </a:solidFill>
            </a:rPr>
            <a:t>内控工作小组</a:t>
          </a:r>
          <a:endParaRPr lang="zh-CN" sz="1800" b="1" u="sng">
            <a:solidFill>
              <a:schemeClr val="dk1"/>
            </a:solidFill>
          </a:endParaRPr>
        </a:p>
        <a:p>
          <a:pPr lvl="0">
            <a:lnSpc>
              <a:spcPct val="100000"/>
            </a:lnSpc>
            <a:spcBef>
              <a:spcPct val="0"/>
            </a:spcBef>
            <a:spcAft>
              <a:spcPct val="35000"/>
            </a:spcAft>
          </a:pPr>
          <a:r>
            <a:rPr lang="zh-CN" sz="1800">
              <a:solidFill>
                <a:schemeClr val="dk1"/>
              </a:solidFill>
            </a:rPr>
            <a:t>跟踪整改情况</a:t>
          </a:r>
          <a:endParaRPr sz="1800">
            <a:solidFill>
              <a:schemeClr val="dk1"/>
            </a:solidFill>
          </a:endParaRPr>
        </a:p>
      </dsp:txBody>
      <dsp:txXfrm>
        <a:off x="7950224" y="15374"/>
        <a:ext cx="1892911" cy="1135746"/>
      </dsp:txXfrm>
    </dsp:sp>
  </dsp:spTree>
</dsp:drawing>
</file>

<file path=ppt/diagrams/drawing1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165090" cy="4498340"/>
        <a:chOff x="0" y="0"/>
        <a:chExt cx="5165090" cy="4498340"/>
      </a:xfrm>
    </dsp:grpSpPr>
    <dsp:sp modelId="{0C7D36D6-1AA8-4919-A9DE-300F574FC64F}">
      <dsp:nvSpPr>
        <dsp:cNvPr id="3" name="圆角矩形 2"/>
        <dsp:cNvSpPr/>
      </dsp:nvSpPr>
      <dsp:spPr bwMode="white">
        <a:xfrm>
          <a:off x="1842692" y="0"/>
          <a:ext cx="1479705" cy="961808"/>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800"/>
            <a:t>1.</a:t>
          </a:r>
          <a:r>
            <a:rPr lang="zh-CN" altLang="en-US" sz="1800"/>
            <a:t>风险评估</a:t>
          </a:r>
          <a:endParaRPr lang="zh-CN" altLang="en-US" sz="1800"/>
        </a:p>
      </dsp:txBody>
      <dsp:txXfrm>
        <a:off x="1842692" y="0"/>
        <a:ext cx="1479705" cy="961808"/>
      </dsp:txXfrm>
    </dsp:sp>
    <dsp:sp modelId="{B26405B1-C8B6-441C-A596-CEB708F554F8}">
      <dsp:nvSpPr>
        <dsp:cNvPr id="4" name="弧形 3"/>
        <dsp:cNvSpPr/>
      </dsp:nvSpPr>
      <dsp:spPr bwMode="white">
        <a:xfrm>
          <a:off x="662609" y="480904"/>
          <a:ext cx="3839871" cy="3839871"/>
        </a:xfrm>
        <a:prstGeom prst="arc">
          <a:avLst>
            <a:gd name="adj1" fmla="val 17959699"/>
            <a:gd name="adj2" fmla="val 19158981"/>
          </a:avLst>
        </a:prstGeom>
        <a:ln>
          <a:tailEnd type="arrow" w="lg" len="med"/>
        </a:ln>
      </dsp:spPr>
      <dsp:style>
        <a:lnRef idx="1">
          <a:schemeClr val="accent1"/>
        </a:lnRef>
        <a:fillRef idx="0">
          <a:schemeClr val="accent1"/>
        </a:fillRef>
        <a:effectRef idx="0">
          <a:scrgbClr r="0" g="0" b="0"/>
        </a:effectRef>
        <a:fontRef idx="minor"/>
      </dsp:style>
      <dsp:txXfrm>
        <a:off x="662609" y="480904"/>
        <a:ext cx="3839871" cy="3839871"/>
      </dsp:txXfrm>
    </dsp:sp>
    <dsp:sp modelId="{0901F604-F9EC-4D76-A6ED-BA32352C5A98}">
      <dsp:nvSpPr>
        <dsp:cNvPr id="5" name="圆角矩形 4"/>
        <dsp:cNvSpPr/>
      </dsp:nvSpPr>
      <dsp:spPr bwMode="white">
        <a:xfrm>
          <a:off x="3668660" y="1326643"/>
          <a:ext cx="1479705" cy="961808"/>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800"/>
            <a:t>2.</a:t>
          </a:r>
          <a:r>
            <a:rPr lang="zh-CN" altLang="en-US" sz="1800"/>
            <a:t>优化流程</a:t>
          </a:r>
          <a:endParaRPr lang="zh-CN" altLang="en-US" sz="1800"/>
        </a:p>
      </dsp:txBody>
      <dsp:txXfrm>
        <a:off x="3668660" y="1326643"/>
        <a:ext cx="1479705" cy="961808"/>
      </dsp:txXfrm>
    </dsp:sp>
    <dsp:sp modelId="{5B35789F-BCCE-4841-A4C6-2EA3CF032314}">
      <dsp:nvSpPr>
        <dsp:cNvPr id="6" name="弧形 5"/>
        <dsp:cNvSpPr/>
      </dsp:nvSpPr>
      <dsp:spPr bwMode="white">
        <a:xfrm>
          <a:off x="662609" y="480904"/>
          <a:ext cx="3839871" cy="3839871"/>
        </a:xfrm>
        <a:prstGeom prst="arc">
          <a:avLst>
            <a:gd name="adj1" fmla="val 246374"/>
            <a:gd name="adj2" fmla="val 1589556"/>
          </a:avLst>
        </a:prstGeom>
        <a:ln>
          <a:tailEnd type="arrow" w="lg" len="med"/>
        </a:ln>
      </dsp:spPr>
      <dsp:style>
        <a:lnRef idx="1">
          <a:schemeClr val="accent1"/>
        </a:lnRef>
        <a:fillRef idx="0">
          <a:schemeClr val="accent1"/>
        </a:fillRef>
        <a:effectRef idx="0">
          <a:scrgbClr r="0" g="0" b="0"/>
        </a:effectRef>
        <a:fontRef idx="minor"/>
      </dsp:style>
      <dsp:txXfrm>
        <a:off x="662609" y="480904"/>
        <a:ext cx="3839871" cy="3839871"/>
      </dsp:txXfrm>
    </dsp:sp>
    <dsp:sp modelId="{9FF9719A-5B20-43F5-A219-1ADBC30214AD}">
      <dsp:nvSpPr>
        <dsp:cNvPr id="7" name="圆角矩形 6"/>
        <dsp:cNvSpPr/>
      </dsp:nvSpPr>
      <dsp:spPr bwMode="white">
        <a:xfrm>
          <a:off x="2971202" y="3473196"/>
          <a:ext cx="1479705" cy="961808"/>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800"/>
            <a:t>3.</a:t>
          </a:r>
          <a:r>
            <a:rPr lang="zh-CN" altLang="en-US" sz="1800"/>
            <a:t>完善制度</a:t>
          </a:r>
          <a:endParaRPr lang="zh-CN" altLang="en-US" sz="1800"/>
        </a:p>
      </dsp:txBody>
      <dsp:txXfrm>
        <a:off x="2971202" y="3473196"/>
        <a:ext cx="1479705" cy="961808"/>
      </dsp:txXfrm>
    </dsp:sp>
    <dsp:sp modelId="{E94B8C4B-C366-48BF-8697-8C04F1C25124}">
      <dsp:nvSpPr>
        <dsp:cNvPr id="8" name="弧形 7"/>
        <dsp:cNvSpPr/>
      </dsp:nvSpPr>
      <dsp:spPr bwMode="white">
        <a:xfrm>
          <a:off x="662609" y="480904"/>
          <a:ext cx="3839871" cy="3839871"/>
        </a:xfrm>
        <a:prstGeom prst="arc">
          <a:avLst>
            <a:gd name="adj1" fmla="val 4979547"/>
            <a:gd name="adj2" fmla="val 5820452"/>
          </a:avLst>
        </a:prstGeom>
        <a:ln>
          <a:tailEnd type="arrow" w="lg" len="med"/>
        </a:ln>
      </dsp:spPr>
      <dsp:style>
        <a:lnRef idx="1">
          <a:schemeClr val="accent1"/>
        </a:lnRef>
        <a:fillRef idx="0">
          <a:schemeClr val="accent1"/>
        </a:fillRef>
        <a:effectRef idx="0">
          <a:scrgbClr r="0" g="0" b="0"/>
        </a:effectRef>
        <a:fontRef idx="minor"/>
      </dsp:style>
      <dsp:txXfrm>
        <a:off x="662609" y="480904"/>
        <a:ext cx="3839871" cy="3839871"/>
      </dsp:txXfrm>
    </dsp:sp>
    <dsp:sp modelId="{D3EADAB4-143F-49B5-8573-A79F4FA79E2C}">
      <dsp:nvSpPr>
        <dsp:cNvPr id="9" name="圆角矩形 8"/>
        <dsp:cNvSpPr/>
      </dsp:nvSpPr>
      <dsp:spPr bwMode="white">
        <a:xfrm>
          <a:off x="714183" y="3473196"/>
          <a:ext cx="1479705" cy="961808"/>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800"/>
            <a:t>4.</a:t>
          </a:r>
          <a:r>
            <a:rPr lang="zh-CN" altLang="en-US" sz="1800"/>
            <a:t>督促执行</a:t>
          </a:r>
          <a:endParaRPr lang="zh-CN" altLang="en-US" sz="1800"/>
        </a:p>
      </dsp:txBody>
      <dsp:txXfrm>
        <a:off x="714183" y="3473196"/>
        <a:ext cx="1479705" cy="961808"/>
      </dsp:txXfrm>
    </dsp:sp>
    <dsp:sp modelId="{D2FB9AAA-02FE-4314-A268-2F3D8E512C5C}">
      <dsp:nvSpPr>
        <dsp:cNvPr id="10" name="弧形 9"/>
        <dsp:cNvSpPr/>
      </dsp:nvSpPr>
      <dsp:spPr bwMode="white">
        <a:xfrm>
          <a:off x="662609" y="480904"/>
          <a:ext cx="3839871" cy="3839871"/>
        </a:xfrm>
        <a:prstGeom prst="arc">
          <a:avLst>
            <a:gd name="adj1" fmla="val 9210443"/>
            <a:gd name="adj2" fmla="val 10553625"/>
          </a:avLst>
        </a:prstGeom>
        <a:ln>
          <a:tailEnd type="arrow" w="lg" len="med"/>
        </a:ln>
      </dsp:spPr>
      <dsp:style>
        <a:lnRef idx="1">
          <a:schemeClr val="accent1"/>
        </a:lnRef>
        <a:fillRef idx="0">
          <a:schemeClr val="accent1"/>
        </a:fillRef>
        <a:effectRef idx="0">
          <a:scrgbClr r="0" g="0" b="0"/>
        </a:effectRef>
        <a:fontRef idx="minor"/>
      </dsp:style>
      <dsp:txXfrm>
        <a:off x="662609" y="480904"/>
        <a:ext cx="3839871" cy="3839871"/>
      </dsp:txXfrm>
    </dsp:sp>
    <dsp:sp modelId="{1BF2D754-8785-43BB-B33B-E8E13EA73F30}">
      <dsp:nvSpPr>
        <dsp:cNvPr id="11" name="圆角矩形 10"/>
        <dsp:cNvSpPr/>
      </dsp:nvSpPr>
      <dsp:spPr bwMode="white">
        <a:xfrm>
          <a:off x="16725" y="1326643"/>
          <a:ext cx="1479705" cy="961808"/>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800">
              <a:sym typeface="+mn-ea"/>
            </a:rPr>
            <a:t>5.</a:t>
          </a:r>
          <a:r>
            <a:rPr lang="zh-CN" altLang="en-US" sz="1800"/>
            <a:t>内控</a:t>
          </a:r>
          <a:r>
            <a:rPr lang="zh-CN" altLang="en-US" sz="1800"/>
            <a:t>评价</a:t>
          </a:r>
          <a:endParaRPr lang="zh-CN" altLang="en-US" sz="1800"/>
        </a:p>
      </dsp:txBody>
      <dsp:txXfrm>
        <a:off x="16725" y="1326643"/>
        <a:ext cx="1479705" cy="961808"/>
      </dsp:txXfrm>
    </dsp:sp>
    <dsp:sp modelId="{45BBA764-932B-4A31-9891-7437D938FD2C}">
      <dsp:nvSpPr>
        <dsp:cNvPr id="12" name="弧形 11"/>
        <dsp:cNvSpPr/>
      </dsp:nvSpPr>
      <dsp:spPr bwMode="white">
        <a:xfrm>
          <a:off x="662609" y="480904"/>
          <a:ext cx="3839871" cy="3839871"/>
        </a:xfrm>
        <a:prstGeom prst="arc">
          <a:avLst>
            <a:gd name="adj1" fmla="val 13241018"/>
            <a:gd name="adj2" fmla="val 14440300"/>
          </a:avLst>
        </a:prstGeom>
        <a:ln>
          <a:tailEnd type="arrow" w="lg" len="med"/>
        </a:ln>
      </dsp:spPr>
      <dsp:style>
        <a:lnRef idx="1">
          <a:schemeClr val="accent1"/>
        </a:lnRef>
        <a:fillRef idx="0">
          <a:schemeClr val="accent1"/>
        </a:fillRef>
        <a:effectRef idx="0">
          <a:scrgbClr r="0" g="0" b="0"/>
        </a:effectRef>
        <a:fontRef idx="minor"/>
      </dsp:style>
      <dsp:txXfrm>
        <a:off x="662609" y="480904"/>
        <a:ext cx="3839871" cy="3839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165725" cy="5149215"/>
        <a:chOff x="0" y="0"/>
        <a:chExt cx="5165725" cy="5149215"/>
      </a:xfrm>
    </dsp:grpSpPr>
    <dsp:sp modelId="{E17E57AF-0587-449A-A755-B1B96DEF2BD2}">
      <dsp:nvSpPr>
        <dsp:cNvPr id="3" name="圆角矩形 2"/>
        <dsp:cNvSpPr/>
      </dsp:nvSpPr>
      <dsp:spPr bwMode="white">
        <a:xfrm>
          <a:off x="1111658" y="0"/>
          <a:ext cx="2942409" cy="735602"/>
        </a:xfrm>
        <a:prstGeom prst="roundRect">
          <a:avLst>
            <a:gd name="adj" fmla="val 10000"/>
          </a:avLst>
        </a:prstGeom>
      </dsp:spPr>
      <dsp:style>
        <a:lnRef idx="2">
          <a:schemeClr val="accent4">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sz="1800">
              <a:solidFill>
                <a:schemeClr val="dk1"/>
              </a:solidFill>
            </a:rPr>
            <a:t>客观上存在漏洞</a:t>
          </a:r>
          <a:endParaRPr lang="zh-CN" altLang="en-US" sz="1800">
            <a:solidFill>
              <a:schemeClr val="dk1"/>
            </a:solidFill>
          </a:endParaRPr>
        </a:p>
      </dsp:txBody>
      <dsp:txXfrm>
        <a:off x="1111658" y="0"/>
        <a:ext cx="2942409" cy="735602"/>
      </dsp:txXfrm>
    </dsp:sp>
    <dsp:sp modelId="{11477A19-6F59-488F-BD44-5E3FBE8E3386}">
      <dsp:nvSpPr>
        <dsp:cNvPr id="4" name="右箭头 3"/>
        <dsp:cNvSpPr/>
      </dsp:nvSpPr>
      <dsp:spPr bwMode="white">
        <a:xfrm rot="5399999">
          <a:off x="2444937" y="753992"/>
          <a:ext cx="275851" cy="331021"/>
        </a:xfrm>
        <a:prstGeom prst="rightArrow">
          <a:avLst>
            <a:gd name="adj1" fmla="val 60000"/>
            <a:gd name="adj2" fmla="val 50000"/>
          </a:avLst>
        </a:prstGeom>
      </dsp:spPr>
      <dsp:style>
        <a:lnRef idx="0">
          <a:schemeClr val="accent4">
            <a:tint val="60000"/>
          </a:schemeClr>
        </a:lnRef>
        <a:fillRef idx="1">
          <a:schemeClr val="accent4">
            <a:tint val="60000"/>
          </a:schemeClr>
        </a:fillRef>
        <a:effectRef idx="0">
          <a:scrgbClr r="0" g="0" b="0"/>
        </a:effectRef>
        <a:fontRef idx="minor">
          <a:schemeClr val="lt1"/>
        </a:fontRef>
      </dsp:style>
      <dsp:txBody>
        <a:bodyPr rot="-5400000"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endParaRPr lang="zh-CN" altLang="en-US">
            <a:solidFill>
              <a:schemeClr val="dk1"/>
            </a:solidFill>
          </a:endParaRPr>
        </a:p>
      </dsp:txBody>
      <dsp:txXfrm rot="5399999">
        <a:off x="2444937" y="753992"/>
        <a:ext cx="275851" cy="331021"/>
      </dsp:txXfrm>
    </dsp:sp>
    <dsp:sp modelId="{353C71C7-5E8B-4565-86BF-B755B524B25E}">
      <dsp:nvSpPr>
        <dsp:cNvPr id="5" name="圆角矩形 4"/>
        <dsp:cNvSpPr/>
      </dsp:nvSpPr>
      <dsp:spPr bwMode="white">
        <a:xfrm>
          <a:off x="1111658" y="1103403"/>
          <a:ext cx="2942409" cy="735602"/>
        </a:xfrm>
        <a:prstGeom prst="roundRect">
          <a:avLst>
            <a:gd name="adj" fmla="val 10000"/>
          </a:avLst>
        </a:prstGeom>
      </dsp:spPr>
      <dsp:style>
        <a:lnRef idx="2">
          <a:schemeClr val="accent4">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sz="1800">
              <a:solidFill>
                <a:schemeClr val="dk1"/>
              </a:solidFill>
            </a:rPr>
            <a:t>非主观故意犯错</a:t>
          </a:r>
          <a:endParaRPr lang="zh-CN" altLang="en-US" sz="1800">
            <a:solidFill>
              <a:schemeClr val="dk1"/>
            </a:solidFill>
          </a:endParaRPr>
        </a:p>
        <a:p>
          <a:pPr lvl="0">
            <a:lnSpc>
              <a:spcPct val="100000"/>
            </a:lnSpc>
            <a:spcBef>
              <a:spcPct val="0"/>
            </a:spcBef>
            <a:spcAft>
              <a:spcPct val="35000"/>
            </a:spcAft>
          </a:pPr>
          <a:r>
            <a:rPr lang="zh-CN" altLang="en-US" sz="1800">
              <a:solidFill>
                <a:schemeClr val="dk1"/>
              </a:solidFill>
            </a:rPr>
            <a:t>但没有被发现或矫正</a:t>
          </a:r>
          <a:endParaRPr lang="zh-CN" altLang="en-US" sz="1800">
            <a:solidFill>
              <a:schemeClr val="dk1"/>
            </a:solidFill>
          </a:endParaRPr>
        </a:p>
      </dsp:txBody>
      <dsp:txXfrm>
        <a:off x="1111658" y="1103403"/>
        <a:ext cx="2942409" cy="735602"/>
      </dsp:txXfrm>
    </dsp:sp>
    <dsp:sp modelId="{06ECC167-6368-4F79-84C6-65D90B9BC4A6}">
      <dsp:nvSpPr>
        <dsp:cNvPr id="6" name="右箭头 5"/>
        <dsp:cNvSpPr/>
      </dsp:nvSpPr>
      <dsp:spPr bwMode="white">
        <a:xfrm rot="5399999">
          <a:off x="2444937" y="1857395"/>
          <a:ext cx="275851" cy="331021"/>
        </a:xfrm>
        <a:prstGeom prst="rightArrow">
          <a:avLst>
            <a:gd name="adj1" fmla="val 60000"/>
            <a:gd name="adj2" fmla="val 50000"/>
          </a:avLst>
        </a:prstGeom>
      </dsp:spPr>
      <dsp:style>
        <a:lnRef idx="0">
          <a:schemeClr val="accent4">
            <a:tint val="60000"/>
          </a:schemeClr>
        </a:lnRef>
        <a:fillRef idx="1">
          <a:schemeClr val="accent4">
            <a:tint val="60000"/>
          </a:schemeClr>
        </a:fillRef>
        <a:effectRef idx="0">
          <a:scrgbClr r="0" g="0" b="0"/>
        </a:effectRef>
        <a:fontRef idx="minor">
          <a:schemeClr val="lt1"/>
        </a:fontRef>
      </dsp:style>
      <dsp:txBody>
        <a:bodyPr rot="-5400000"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endParaRPr lang="zh-CN" altLang="en-US">
            <a:solidFill>
              <a:schemeClr val="dk1"/>
            </a:solidFill>
          </a:endParaRPr>
        </a:p>
      </dsp:txBody>
      <dsp:txXfrm rot="5399999">
        <a:off x="2444937" y="1857395"/>
        <a:ext cx="275851" cy="331021"/>
      </dsp:txXfrm>
    </dsp:sp>
    <dsp:sp modelId="{93DEFB83-998E-4F52-9267-01422D869D93}">
      <dsp:nvSpPr>
        <dsp:cNvPr id="7" name="圆角矩形 6"/>
        <dsp:cNvSpPr/>
      </dsp:nvSpPr>
      <dsp:spPr bwMode="white">
        <a:xfrm>
          <a:off x="1111658" y="2206806"/>
          <a:ext cx="2942409" cy="735602"/>
        </a:xfrm>
        <a:prstGeom prst="roundRect">
          <a:avLst>
            <a:gd name="adj" fmla="val 10000"/>
          </a:avLst>
        </a:prstGeom>
      </dsp:spPr>
      <dsp:style>
        <a:lnRef idx="2">
          <a:schemeClr val="accent4">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sz="1800">
              <a:solidFill>
                <a:schemeClr val="dk1"/>
              </a:solidFill>
            </a:rPr>
            <a:t>客观上</a:t>
          </a:r>
          <a:r>
            <a:rPr lang="zh-CN" altLang="en-US" sz="1800">
              <a:solidFill>
                <a:schemeClr val="dk1"/>
              </a:solidFill>
            </a:rPr>
            <a:t>漏洞一直存在</a:t>
          </a:r>
          <a:endParaRPr lang="zh-CN" altLang="en-US" sz="1800">
            <a:solidFill>
              <a:schemeClr val="dk1"/>
            </a:solidFill>
          </a:endParaRPr>
        </a:p>
      </dsp:txBody>
      <dsp:txXfrm>
        <a:off x="1111658" y="2206806"/>
        <a:ext cx="2942409" cy="735602"/>
      </dsp:txXfrm>
    </dsp:sp>
    <dsp:sp modelId="{DB23F18E-A438-4D32-A1FA-AF0AEB915E81}">
      <dsp:nvSpPr>
        <dsp:cNvPr id="8" name="右箭头 7"/>
        <dsp:cNvSpPr/>
      </dsp:nvSpPr>
      <dsp:spPr bwMode="white">
        <a:xfrm rot="5399999">
          <a:off x="2444937" y="2960799"/>
          <a:ext cx="275851" cy="331021"/>
        </a:xfrm>
        <a:prstGeom prst="rightArrow">
          <a:avLst>
            <a:gd name="adj1" fmla="val 60000"/>
            <a:gd name="adj2" fmla="val 50000"/>
          </a:avLst>
        </a:prstGeom>
      </dsp:spPr>
      <dsp:style>
        <a:lnRef idx="0">
          <a:schemeClr val="accent4">
            <a:tint val="60000"/>
          </a:schemeClr>
        </a:lnRef>
        <a:fillRef idx="1">
          <a:schemeClr val="accent4">
            <a:tint val="60000"/>
          </a:schemeClr>
        </a:fillRef>
        <a:effectRef idx="0">
          <a:scrgbClr r="0" g="0" b="0"/>
        </a:effectRef>
        <a:fontRef idx="minor">
          <a:schemeClr val="lt1"/>
        </a:fontRef>
      </dsp:style>
      <dsp:txBody>
        <a:bodyPr rot="-5400000"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endParaRPr>
            <a:solidFill>
              <a:schemeClr val="dk1"/>
            </a:solidFill>
          </a:endParaRPr>
        </a:p>
      </dsp:txBody>
      <dsp:txXfrm rot="5399999">
        <a:off x="2444937" y="2960799"/>
        <a:ext cx="275851" cy="331021"/>
      </dsp:txXfrm>
    </dsp:sp>
    <dsp:sp modelId="{AB100CB4-A9A5-40BE-8404-D1A2E554FF9F}">
      <dsp:nvSpPr>
        <dsp:cNvPr id="9" name="圆角矩形 8"/>
        <dsp:cNvSpPr/>
      </dsp:nvSpPr>
      <dsp:spPr bwMode="white">
        <a:xfrm>
          <a:off x="1111658" y="3310210"/>
          <a:ext cx="2942409" cy="735602"/>
        </a:xfrm>
        <a:prstGeom prst="roundRect">
          <a:avLst>
            <a:gd name="adj" fmla="val 10000"/>
          </a:avLst>
        </a:prstGeom>
      </dsp:spPr>
      <dsp:style>
        <a:lnRef idx="2">
          <a:schemeClr val="accent4">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sz="1800">
              <a:solidFill>
                <a:schemeClr val="dk1"/>
              </a:solidFill>
            </a:rPr>
            <a:t>主观上存在压力和借口，主动利用机会</a:t>
          </a:r>
          <a:endParaRPr lang="zh-CN" sz="1800">
            <a:solidFill>
              <a:schemeClr val="dk1"/>
            </a:solidFill>
          </a:endParaRPr>
        </a:p>
      </dsp:txBody>
      <dsp:txXfrm>
        <a:off x="1111658" y="3310210"/>
        <a:ext cx="2942409" cy="735602"/>
      </dsp:txXfrm>
    </dsp:sp>
    <dsp:sp modelId="{1BD18BA1-5A7A-4C09-BC89-C849E1866F21}">
      <dsp:nvSpPr>
        <dsp:cNvPr id="10" name="右箭头 9"/>
        <dsp:cNvSpPr/>
      </dsp:nvSpPr>
      <dsp:spPr bwMode="white">
        <a:xfrm rot="5399999">
          <a:off x="2444937" y="4064202"/>
          <a:ext cx="275851" cy="331021"/>
        </a:xfrm>
        <a:prstGeom prst="rightArrow">
          <a:avLst>
            <a:gd name="adj1" fmla="val 60000"/>
            <a:gd name="adj2" fmla="val 50000"/>
          </a:avLst>
        </a:prstGeom>
      </dsp:spPr>
      <dsp:style>
        <a:lnRef idx="0">
          <a:schemeClr val="accent4">
            <a:tint val="60000"/>
          </a:schemeClr>
        </a:lnRef>
        <a:fillRef idx="1">
          <a:schemeClr val="accent4">
            <a:tint val="60000"/>
          </a:schemeClr>
        </a:fillRef>
        <a:effectRef idx="0">
          <a:scrgbClr r="0" g="0" b="0"/>
        </a:effectRef>
        <a:fontRef idx="minor">
          <a:schemeClr val="lt1"/>
        </a:fontRef>
      </dsp:style>
      <dsp:txBody>
        <a:bodyPr rot="-5400000"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endParaRPr>
            <a:solidFill>
              <a:schemeClr val="dk1"/>
            </a:solidFill>
          </a:endParaRPr>
        </a:p>
      </dsp:txBody>
      <dsp:txXfrm rot="5399999">
        <a:off x="2444937" y="4064202"/>
        <a:ext cx="275851" cy="331021"/>
      </dsp:txXfrm>
    </dsp:sp>
    <dsp:sp modelId="{0E09AAC0-16E9-42DF-BC8D-C66CB54196DC}">
      <dsp:nvSpPr>
        <dsp:cNvPr id="11" name="圆角矩形 10"/>
        <dsp:cNvSpPr/>
      </dsp:nvSpPr>
      <dsp:spPr bwMode="white">
        <a:xfrm>
          <a:off x="1111658" y="4413613"/>
          <a:ext cx="2942409" cy="735602"/>
        </a:xfrm>
        <a:prstGeom prst="roundRect">
          <a:avLst>
            <a:gd name="adj" fmla="val 10000"/>
          </a:avLst>
        </a:prstGeom>
      </dsp:spPr>
      <dsp:style>
        <a:lnRef idx="2">
          <a:schemeClr val="accent4">
            <a:shade val="80000"/>
          </a:schemeClr>
        </a:lnRef>
        <a:fillRef idx="1">
          <a:schemeClr val="lt1"/>
        </a:fillRef>
        <a:effectRef idx="0">
          <a:scrgbClr r="0" g="0" b="0"/>
        </a:effectRef>
        <a:fontRef idx="minor">
          <a:schemeClr val="lt1"/>
        </a:fontRef>
      </dsp:style>
      <dsp:txBody>
        <a:bodyPr vert="horz" wrap="square" lIns="64769" tIns="64769" rIns="64769" bIns="64769"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solidFill>
                <a:schemeClr val="dk1"/>
              </a:solidFill>
            </a:rPr>
            <a:t>问题产生，掩盖问题，被查或被举报</a:t>
          </a:r>
          <a:endParaRPr lang="zh-CN">
            <a:solidFill>
              <a:schemeClr val="dk1"/>
            </a:solidFill>
          </a:endParaRPr>
        </a:p>
      </dsp:txBody>
      <dsp:txXfrm>
        <a:off x="1111658" y="4413613"/>
        <a:ext cx="2942409" cy="735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462395" cy="4635500"/>
        <a:chOff x="0" y="0"/>
        <a:chExt cx="6462395" cy="4635500"/>
      </a:xfrm>
    </dsp:grpSpPr>
    <dsp:sp modelId="{0C7D36D6-1AA8-4919-A9DE-300F574FC64F}">
      <dsp:nvSpPr>
        <dsp:cNvPr id="3" name="圆角矩形 2"/>
        <dsp:cNvSpPr/>
      </dsp:nvSpPr>
      <dsp:spPr bwMode="white">
        <a:xfrm>
          <a:off x="2402125" y="0"/>
          <a:ext cx="1658145" cy="1077794"/>
        </a:xfrm>
        <a:prstGeom prst="roundRect">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a:solidFill>
                <a:schemeClr val="dk1"/>
              </a:solidFill>
              <a:latin typeface="华文中宋" panose="02010600040101010101" charset="-122"/>
              <a:ea typeface="华文中宋" panose="02010600040101010101" charset="-122"/>
            </a:rPr>
            <a:t>科长：</a:t>
          </a:r>
          <a:r>
            <a:rPr lang="zh-CN" altLang="en-US">
              <a:solidFill>
                <a:schemeClr val="dk1"/>
              </a:solidFill>
              <a:latin typeface="华文中宋" panose="02010600040101010101" charset="-122"/>
              <a:ea typeface="华文中宋" panose="02010600040101010101" charset="-122"/>
            </a:rPr>
            <a:t>这些问题</a:t>
          </a:r>
          <a:r>
            <a:rPr lang="zh-CN" altLang="en-US">
              <a:solidFill>
                <a:schemeClr val="dk1"/>
              </a:solidFill>
              <a:latin typeface="华文中宋" panose="02010600040101010101" charset="-122"/>
              <a:ea typeface="华文中宋" panose="02010600040101010101" charset="-122"/>
            </a:rPr>
            <a:t>说白了，</a:t>
          </a:r>
          <a:r>
            <a:rPr lang="zh-CN" altLang="en-US">
              <a:solidFill>
                <a:schemeClr val="dk1"/>
              </a:solidFill>
              <a:latin typeface="华文中宋" panose="02010600040101010101" charset="-122"/>
              <a:ea typeface="华文中宋" panose="02010600040101010101" charset="-122"/>
            </a:rPr>
            <a:t>一对就能对出来</a:t>
          </a:r>
          <a:endParaRPr lang="zh-CN" altLang="en-US">
            <a:solidFill>
              <a:schemeClr val="dk1"/>
            </a:solidFill>
            <a:latin typeface="华文中宋" panose="02010600040101010101" charset="-122"/>
            <a:ea typeface="华文中宋" panose="02010600040101010101" charset="-122"/>
          </a:endParaRPr>
        </a:p>
      </dsp:txBody>
      <dsp:txXfrm>
        <a:off x="2402125" y="0"/>
        <a:ext cx="1658145" cy="1077794"/>
      </dsp:txXfrm>
    </dsp:sp>
    <dsp:sp modelId="{B26405B1-C8B6-441C-A596-CEB708F554F8}">
      <dsp:nvSpPr>
        <dsp:cNvPr id="4" name="弧形 3"/>
        <dsp:cNvSpPr/>
      </dsp:nvSpPr>
      <dsp:spPr bwMode="white">
        <a:xfrm>
          <a:off x="1452345" y="538897"/>
          <a:ext cx="3557706" cy="3557706"/>
        </a:xfrm>
        <a:prstGeom prst="arc">
          <a:avLst>
            <a:gd name="adj1" fmla="val 18401804"/>
            <a:gd name="adj2" fmla="val 20006891"/>
          </a:avLst>
        </a:prstGeom>
        <a:ln>
          <a:tailEnd type="arrow" w="lg" len="med"/>
        </a:ln>
      </dsp:spPr>
      <dsp:style>
        <a:lnRef idx="1">
          <a:schemeClr val="accent1"/>
        </a:lnRef>
        <a:fillRef idx="0">
          <a:schemeClr val="accent1"/>
        </a:fillRef>
        <a:effectRef idx="0">
          <a:scrgbClr r="0" g="0" b="0"/>
        </a:effectRef>
        <a:fontRef idx="minor"/>
      </dsp:style>
      <dsp:txXfrm>
        <a:off x="1452345" y="538897"/>
        <a:ext cx="3557706" cy="3557706"/>
      </dsp:txXfrm>
    </dsp:sp>
    <dsp:sp modelId="{0901F604-F9EC-4D76-A6ED-BA32352C5A98}">
      <dsp:nvSpPr>
        <dsp:cNvPr id="5" name="圆角矩形 4"/>
        <dsp:cNvSpPr/>
      </dsp:nvSpPr>
      <dsp:spPr bwMode="white">
        <a:xfrm>
          <a:off x="4180978" y="1778853"/>
          <a:ext cx="1658145" cy="1077794"/>
        </a:xfrm>
        <a:prstGeom prst="roundRect">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a:solidFill>
                <a:schemeClr val="dk1"/>
              </a:solidFill>
              <a:latin typeface="华文中宋" panose="02010600040101010101" charset="-122"/>
              <a:ea typeface="华文中宋" panose="02010600040101010101" charset="-122"/>
            </a:rPr>
            <a:t>纪检：</a:t>
          </a:r>
          <a:r>
            <a:rPr lang="zh-CN" altLang="en-US">
              <a:solidFill>
                <a:schemeClr val="dk1"/>
              </a:solidFill>
              <a:latin typeface="华文中宋" panose="02010600040101010101" charset="-122"/>
              <a:ea typeface="华文中宋" panose="02010600040101010101" charset="-122"/>
            </a:rPr>
            <a:t>那你为什么不对账</a:t>
          </a:r>
          <a:endParaRPr lang="zh-CN" altLang="en-US">
            <a:solidFill>
              <a:schemeClr val="dk1"/>
            </a:solidFill>
            <a:latin typeface="华文中宋" panose="02010600040101010101" charset="-122"/>
            <a:ea typeface="华文中宋" panose="02010600040101010101" charset="-122"/>
          </a:endParaRPr>
        </a:p>
      </dsp:txBody>
      <dsp:txXfrm>
        <a:off x="4180978" y="1778853"/>
        <a:ext cx="1658145" cy="1077794"/>
      </dsp:txXfrm>
    </dsp:sp>
    <dsp:sp modelId="{5B35789F-BCCE-4841-A4C6-2EA3CF032314}">
      <dsp:nvSpPr>
        <dsp:cNvPr id="6" name="弧形 5"/>
        <dsp:cNvSpPr/>
      </dsp:nvSpPr>
      <dsp:spPr bwMode="white">
        <a:xfrm>
          <a:off x="1452345" y="538897"/>
          <a:ext cx="3557706" cy="3557706"/>
        </a:xfrm>
        <a:prstGeom prst="arc">
          <a:avLst>
            <a:gd name="adj1" fmla="val 1593108"/>
            <a:gd name="adj2" fmla="val 3198195"/>
          </a:avLst>
        </a:prstGeom>
        <a:ln>
          <a:tailEnd type="arrow" w="lg" len="med"/>
        </a:ln>
      </dsp:spPr>
      <dsp:style>
        <a:lnRef idx="1">
          <a:schemeClr val="accent1"/>
        </a:lnRef>
        <a:fillRef idx="0">
          <a:schemeClr val="accent1"/>
        </a:fillRef>
        <a:effectRef idx="0">
          <a:scrgbClr r="0" g="0" b="0"/>
        </a:effectRef>
        <a:fontRef idx="minor"/>
      </dsp:style>
      <dsp:txXfrm>
        <a:off x="1452345" y="538897"/>
        <a:ext cx="3557706" cy="3557706"/>
      </dsp:txXfrm>
    </dsp:sp>
    <dsp:sp modelId="{9FF9719A-5B20-43F5-A219-1ADBC30214AD}">
      <dsp:nvSpPr>
        <dsp:cNvPr id="7" name="圆角矩形 6"/>
        <dsp:cNvSpPr/>
      </dsp:nvSpPr>
      <dsp:spPr bwMode="white">
        <a:xfrm>
          <a:off x="2402125" y="3557706"/>
          <a:ext cx="1658145" cy="1077794"/>
        </a:xfrm>
        <a:prstGeom prst="roundRect">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a:solidFill>
                <a:schemeClr val="dk1"/>
              </a:solidFill>
              <a:latin typeface="华文中宋" panose="02010600040101010101" charset="-122"/>
              <a:ea typeface="华文中宋" panose="02010600040101010101" charset="-122"/>
            </a:rPr>
            <a:t>科长：</a:t>
          </a:r>
          <a:r>
            <a:rPr lang="zh-CN" altLang="en-US">
              <a:solidFill>
                <a:schemeClr val="dk1"/>
              </a:solidFill>
              <a:latin typeface="华文中宋" panose="02010600040101010101" charset="-122"/>
              <a:ea typeface="华文中宋" panose="02010600040101010101" charset="-122"/>
            </a:rPr>
            <a:t>因为我觉得不可能有人这么干</a:t>
          </a:r>
          <a:endParaRPr lang="zh-CN" altLang="en-US">
            <a:solidFill>
              <a:schemeClr val="dk1"/>
            </a:solidFill>
            <a:latin typeface="华文中宋" panose="02010600040101010101" charset="-122"/>
            <a:ea typeface="华文中宋" panose="02010600040101010101" charset="-122"/>
          </a:endParaRPr>
        </a:p>
      </dsp:txBody>
      <dsp:txXfrm>
        <a:off x="2402125" y="3557706"/>
        <a:ext cx="1658145" cy="1077794"/>
      </dsp:txXfrm>
    </dsp:sp>
    <dsp:sp modelId="{E94B8C4B-C366-48BF-8697-8C04F1C25124}">
      <dsp:nvSpPr>
        <dsp:cNvPr id="8" name="弧形 7"/>
        <dsp:cNvSpPr/>
      </dsp:nvSpPr>
      <dsp:spPr bwMode="white">
        <a:xfrm>
          <a:off x="1452345" y="538897"/>
          <a:ext cx="3557706" cy="3557706"/>
        </a:xfrm>
        <a:prstGeom prst="arc">
          <a:avLst>
            <a:gd name="adj1" fmla="val 7601804"/>
            <a:gd name="adj2" fmla="val 9206891"/>
          </a:avLst>
        </a:prstGeom>
        <a:ln>
          <a:tailEnd type="arrow" w="lg" len="med"/>
        </a:ln>
      </dsp:spPr>
      <dsp:style>
        <a:lnRef idx="1">
          <a:schemeClr val="accent1"/>
        </a:lnRef>
        <a:fillRef idx="0">
          <a:schemeClr val="accent1"/>
        </a:fillRef>
        <a:effectRef idx="0">
          <a:scrgbClr r="0" g="0" b="0"/>
        </a:effectRef>
        <a:fontRef idx="minor"/>
      </dsp:style>
      <dsp:txXfrm>
        <a:off x="1452345" y="538897"/>
        <a:ext cx="3557706" cy="3557706"/>
      </dsp:txXfrm>
    </dsp:sp>
    <dsp:sp modelId="{D3EADAB4-143F-49B5-8573-A79F4FA79E2C}">
      <dsp:nvSpPr>
        <dsp:cNvPr id="9" name="圆角矩形 8"/>
        <dsp:cNvSpPr/>
      </dsp:nvSpPr>
      <dsp:spPr bwMode="white">
        <a:xfrm>
          <a:off x="623272" y="1778853"/>
          <a:ext cx="1658145" cy="1077794"/>
        </a:xfrm>
        <a:prstGeom prst="roundRect">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a:solidFill>
                <a:schemeClr val="dk1"/>
              </a:solidFill>
              <a:latin typeface="华文中宋" panose="02010600040101010101" charset="-122"/>
              <a:ea typeface="华文中宋" panose="02010600040101010101" charset="-122"/>
            </a:rPr>
            <a:t>纪检：</a:t>
          </a:r>
          <a:r>
            <a:rPr lang="zh-CN" altLang="en-US">
              <a:solidFill>
                <a:schemeClr val="dk1"/>
              </a:solidFill>
              <a:latin typeface="华文中宋" panose="02010600040101010101" charset="-122"/>
              <a:ea typeface="华文中宋" panose="02010600040101010101" charset="-122"/>
            </a:rPr>
            <a:t>为什么你会这么觉得</a:t>
          </a:r>
          <a:endParaRPr lang="zh-CN" altLang="en-US">
            <a:solidFill>
              <a:schemeClr val="dk1"/>
            </a:solidFill>
            <a:latin typeface="华文中宋" panose="02010600040101010101" charset="-122"/>
            <a:ea typeface="华文中宋" panose="02010600040101010101" charset="-122"/>
          </a:endParaRPr>
        </a:p>
      </dsp:txBody>
      <dsp:txXfrm>
        <a:off x="623272" y="1778853"/>
        <a:ext cx="1658145" cy="1077794"/>
      </dsp:txXfrm>
    </dsp:sp>
    <dsp:sp modelId="{D2FB9AAA-02FE-4314-A268-2F3D8E512C5C}">
      <dsp:nvSpPr>
        <dsp:cNvPr id="10" name="弧形 9"/>
        <dsp:cNvSpPr/>
      </dsp:nvSpPr>
      <dsp:spPr bwMode="white">
        <a:xfrm>
          <a:off x="1452345" y="538897"/>
          <a:ext cx="3557706" cy="3557706"/>
        </a:xfrm>
        <a:prstGeom prst="arc">
          <a:avLst>
            <a:gd name="adj1" fmla="val 12393108"/>
            <a:gd name="adj2" fmla="val 13998195"/>
          </a:avLst>
        </a:prstGeom>
        <a:ln>
          <a:tailEnd type="arrow" w="lg" len="med"/>
        </a:ln>
      </dsp:spPr>
      <dsp:style>
        <a:lnRef idx="1">
          <a:schemeClr val="accent1"/>
        </a:lnRef>
        <a:fillRef idx="0">
          <a:schemeClr val="accent1"/>
        </a:fillRef>
        <a:effectRef idx="0">
          <a:scrgbClr r="0" g="0" b="0"/>
        </a:effectRef>
        <a:fontRef idx="minor"/>
      </dsp:style>
      <dsp:txXfrm>
        <a:off x="1452345" y="538897"/>
        <a:ext cx="3557706" cy="3557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864610" cy="4637405"/>
        <a:chOff x="0" y="0"/>
        <a:chExt cx="3864610" cy="4637405"/>
      </a:xfrm>
    </dsp:grpSpPr>
    <dsp:sp modelId="{E17E57AF-0587-449A-A755-B1B96DEF2BD2}">
      <dsp:nvSpPr>
        <dsp:cNvPr id="3" name="圆角矩形 2"/>
        <dsp:cNvSpPr/>
      </dsp:nvSpPr>
      <dsp:spPr bwMode="white">
        <a:xfrm>
          <a:off x="292418" y="0"/>
          <a:ext cx="3279775" cy="84316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华文中宋" panose="02010600040101010101" charset="-122"/>
              <a:ea typeface="华文中宋" panose="02010600040101010101" charset="-122"/>
            </a:rPr>
            <a:t>资产管理岗</a:t>
          </a:r>
          <a:r>
            <a:rPr lang="zh-CN" altLang="en-US" sz="2400">
              <a:solidFill>
                <a:schemeClr val="dk1"/>
              </a:solidFill>
              <a:latin typeface="华文中宋" panose="02010600040101010101" charset="-122"/>
              <a:ea typeface="华文中宋" panose="02010600040101010101" charset="-122"/>
            </a:rPr>
            <a:t>整理台账</a:t>
          </a:r>
          <a:endParaRPr lang="zh-CN" altLang="en-US" sz="2400">
            <a:solidFill>
              <a:schemeClr val="dk1"/>
            </a:solidFill>
            <a:latin typeface="华文中宋" panose="02010600040101010101" charset="-122"/>
            <a:ea typeface="华文中宋" panose="02010600040101010101" charset="-122"/>
          </a:endParaRPr>
        </a:p>
      </dsp:txBody>
      <dsp:txXfrm>
        <a:off x="292418" y="0"/>
        <a:ext cx="3279775" cy="843165"/>
      </dsp:txXfrm>
    </dsp:sp>
    <dsp:sp modelId="{11477A19-6F59-488F-BD44-5E3FBE8E3386}">
      <dsp:nvSpPr>
        <dsp:cNvPr id="4" name="右箭头 3"/>
        <dsp:cNvSpPr/>
      </dsp:nvSpPr>
      <dsp:spPr bwMode="white">
        <a:xfrm rot="5399999">
          <a:off x="1774212" y="864244"/>
          <a:ext cx="316187" cy="379424"/>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400">
            <a:solidFill>
              <a:schemeClr val="dk1"/>
            </a:solidFill>
            <a:latin typeface="华文中宋" panose="02010600040101010101" charset="-122"/>
            <a:ea typeface="华文中宋" panose="02010600040101010101" charset="-122"/>
          </a:endParaRPr>
        </a:p>
      </dsp:txBody>
      <dsp:txXfrm rot="5399999">
        <a:off x="1774212" y="864244"/>
        <a:ext cx="316187" cy="379424"/>
      </dsp:txXfrm>
    </dsp:sp>
    <dsp:sp modelId="{353C71C7-5E8B-4565-86BF-B755B524B25E}">
      <dsp:nvSpPr>
        <dsp:cNvPr id="5" name="圆角矩形 4"/>
        <dsp:cNvSpPr/>
      </dsp:nvSpPr>
      <dsp:spPr bwMode="white">
        <a:xfrm>
          <a:off x="292418" y="1264747"/>
          <a:ext cx="3279775" cy="84316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华文中宋" panose="02010600040101010101" charset="-122"/>
              <a:ea typeface="华文中宋" panose="02010600040101010101" charset="-122"/>
            </a:rPr>
            <a:t>派人对照台账逐一盘点</a:t>
          </a:r>
          <a:endParaRPr lang="zh-CN" altLang="en-US" sz="2400">
            <a:solidFill>
              <a:schemeClr val="dk1"/>
            </a:solidFill>
            <a:latin typeface="华文中宋" panose="02010600040101010101" charset="-122"/>
            <a:ea typeface="华文中宋" panose="02010600040101010101" charset="-122"/>
          </a:endParaRPr>
        </a:p>
      </dsp:txBody>
      <dsp:txXfrm>
        <a:off x="292418" y="1264747"/>
        <a:ext cx="3279775" cy="843165"/>
      </dsp:txXfrm>
    </dsp:sp>
    <dsp:sp modelId="{06ECC167-6368-4F79-84C6-65D90B9BC4A6}">
      <dsp:nvSpPr>
        <dsp:cNvPr id="6" name="右箭头 5"/>
        <dsp:cNvSpPr/>
      </dsp:nvSpPr>
      <dsp:spPr bwMode="white">
        <a:xfrm rot="5399999">
          <a:off x="1774212" y="2128990"/>
          <a:ext cx="316187" cy="379424"/>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400">
            <a:solidFill>
              <a:schemeClr val="dk1"/>
            </a:solidFill>
            <a:latin typeface="华文中宋" panose="02010600040101010101" charset="-122"/>
            <a:ea typeface="华文中宋" panose="02010600040101010101" charset="-122"/>
          </a:endParaRPr>
        </a:p>
      </dsp:txBody>
      <dsp:txXfrm rot="5399999">
        <a:off x="1774212" y="2128990"/>
        <a:ext cx="316187" cy="379424"/>
      </dsp:txXfrm>
    </dsp:sp>
    <dsp:sp modelId="{93DEFB83-998E-4F52-9267-01422D869D93}">
      <dsp:nvSpPr>
        <dsp:cNvPr id="7" name="圆角矩形 6"/>
        <dsp:cNvSpPr/>
      </dsp:nvSpPr>
      <dsp:spPr bwMode="white">
        <a:xfrm>
          <a:off x="292418" y="2529494"/>
          <a:ext cx="3279775" cy="84316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华文中宋" panose="02010600040101010101" charset="-122"/>
              <a:ea typeface="华文中宋" panose="02010600040101010101" charset="-122"/>
            </a:rPr>
            <a:t>盘盈盘亏逐一核实</a:t>
          </a:r>
          <a:endParaRPr lang="zh-CN" altLang="en-US" sz="2400">
            <a:solidFill>
              <a:schemeClr val="dk1"/>
            </a:solidFill>
            <a:latin typeface="华文中宋" panose="02010600040101010101" charset="-122"/>
            <a:ea typeface="华文中宋" panose="02010600040101010101" charset="-122"/>
          </a:endParaRPr>
        </a:p>
      </dsp:txBody>
      <dsp:txXfrm>
        <a:off x="292418" y="2529494"/>
        <a:ext cx="3279775" cy="843165"/>
      </dsp:txXfrm>
    </dsp:sp>
    <dsp:sp modelId="{C6ED6F59-F6A4-4D35-85D7-E376D818D88E}">
      <dsp:nvSpPr>
        <dsp:cNvPr id="8" name="右箭头 7"/>
        <dsp:cNvSpPr/>
      </dsp:nvSpPr>
      <dsp:spPr bwMode="white">
        <a:xfrm rot="5399999">
          <a:off x="1774212" y="3393737"/>
          <a:ext cx="316187" cy="379424"/>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sz="2400">
            <a:solidFill>
              <a:schemeClr val="dk1"/>
            </a:solidFill>
            <a:latin typeface="华文中宋" panose="02010600040101010101" charset="-122"/>
            <a:ea typeface="华文中宋" panose="02010600040101010101" charset="-122"/>
          </a:endParaRPr>
        </a:p>
      </dsp:txBody>
      <dsp:txXfrm rot="5399999">
        <a:off x="1774212" y="3393737"/>
        <a:ext cx="316187" cy="379424"/>
      </dsp:txXfrm>
    </dsp:sp>
    <dsp:sp modelId="{247EC3EC-E207-4452-9DC9-B45405A65A1C}">
      <dsp:nvSpPr>
        <dsp:cNvPr id="9" name="圆角矩形 8"/>
        <dsp:cNvSpPr/>
      </dsp:nvSpPr>
      <dsp:spPr bwMode="white">
        <a:xfrm>
          <a:off x="292418" y="3794240"/>
          <a:ext cx="3279775" cy="84316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2400">
              <a:solidFill>
                <a:schemeClr val="dk1"/>
              </a:solidFill>
              <a:latin typeface="华文中宋" panose="02010600040101010101" charset="-122"/>
              <a:ea typeface="华文中宋" panose="02010600040101010101" charset="-122"/>
            </a:rPr>
            <a:t>形成盘点结果</a:t>
          </a:r>
          <a:endParaRPr lang="zh-CN" sz="2400">
            <a:solidFill>
              <a:schemeClr val="dk1"/>
            </a:solidFill>
            <a:latin typeface="华文中宋" panose="02010600040101010101" charset="-122"/>
            <a:ea typeface="华文中宋" panose="02010600040101010101" charset="-122"/>
          </a:endParaRPr>
        </a:p>
      </dsp:txBody>
      <dsp:txXfrm>
        <a:off x="292418" y="3794240"/>
        <a:ext cx="3279775" cy="843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294380" cy="4637405"/>
        <a:chOff x="0" y="0"/>
        <a:chExt cx="3294380" cy="4637405"/>
      </a:xfrm>
    </dsp:grpSpPr>
    <dsp:sp modelId="{E17E57AF-0587-449A-A755-B1B96DEF2BD2}">
      <dsp:nvSpPr>
        <dsp:cNvPr id="3" name="圆角矩形 2"/>
        <dsp:cNvSpPr/>
      </dsp:nvSpPr>
      <dsp:spPr bwMode="white">
        <a:xfrm>
          <a:off x="408305" y="0"/>
          <a:ext cx="2477770" cy="662486"/>
        </a:xfrm>
        <a:prstGeom prst="roundRect">
          <a:avLst>
            <a:gd name="adj" fmla="val 10000"/>
          </a:avLst>
        </a:prstGeom>
      </dsp:spPr>
      <dsp:style>
        <a:lnRef idx="2">
          <a:schemeClr val="accent3">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latin typeface="华文中宋" panose="02010600040101010101" charset="-122"/>
              <a:ea typeface="华文中宋" panose="02010600040101010101" charset="-122"/>
            </a:rPr>
            <a:t>资产管理岗</a:t>
          </a:r>
          <a:r>
            <a:rPr lang="zh-CN" altLang="en-US" sz="2000">
              <a:solidFill>
                <a:schemeClr val="dk1"/>
              </a:solidFill>
              <a:latin typeface="华文中宋" panose="02010600040101010101" charset="-122"/>
              <a:ea typeface="华文中宋" panose="02010600040101010101" charset="-122"/>
            </a:rPr>
            <a:t>整理台账</a:t>
          </a:r>
          <a:endParaRPr lang="zh-CN" altLang="en-US" sz="2000">
            <a:solidFill>
              <a:schemeClr val="dk1"/>
            </a:solidFill>
            <a:latin typeface="华文中宋" panose="02010600040101010101" charset="-122"/>
            <a:ea typeface="华文中宋" panose="02010600040101010101" charset="-122"/>
          </a:endParaRPr>
        </a:p>
      </dsp:txBody>
      <dsp:txXfrm>
        <a:off x="408305" y="0"/>
        <a:ext cx="2477770" cy="662486"/>
      </dsp:txXfrm>
    </dsp:sp>
    <dsp:sp modelId="{11477A19-6F59-488F-BD44-5E3FBE8E3386}">
      <dsp:nvSpPr>
        <dsp:cNvPr id="4" name="右箭头 3"/>
        <dsp:cNvSpPr/>
      </dsp:nvSpPr>
      <dsp:spPr bwMode="white">
        <a:xfrm rot="5399999">
          <a:off x="1522974" y="679049"/>
          <a:ext cx="248432" cy="298119"/>
        </a:xfrm>
        <a:prstGeom prst="rightArrow">
          <a:avLst>
            <a:gd name="adj1" fmla="val 60000"/>
            <a:gd name="adj2" fmla="val 50000"/>
          </a:avLst>
        </a:prstGeom>
      </dsp:spPr>
      <dsp:style>
        <a:lnRef idx="0">
          <a:schemeClr val="accent3">
            <a:tint val="60000"/>
          </a:schemeClr>
        </a:lnRef>
        <a:fillRef idx="1">
          <a:schemeClr val="accent3">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华文中宋" panose="02010600040101010101" charset="-122"/>
            <a:ea typeface="华文中宋" panose="02010600040101010101" charset="-122"/>
          </a:endParaRPr>
        </a:p>
      </dsp:txBody>
      <dsp:txXfrm rot="5399999">
        <a:off x="1522974" y="679049"/>
        <a:ext cx="248432" cy="298119"/>
      </dsp:txXfrm>
    </dsp:sp>
    <dsp:sp modelId="{353C71C7-5E8B-4565-86BF-B755B524B25E}">
      <dsp:nvSpPr>
        <dsp:cNvPr id="5" name="圆角矩形 4"/>
        <dsp:cNvSpPr/>
      </dsp:nvSpPr>
      <dsp:spPr bwMode="white">
        <a:xfrm>
          <a:off x="408305" y="993730"/>
          <a:ext cx="2477770" cy="662486"/>
        </a:xfrm>
        <a:prstGeom prst="roundRect">
          <a:avLst>
            <a:gd name="adj" fmla="val 10000"/>
          </a:avLst>
        </a:prstGeom>
      </dsp:spPr>
      <dsp:style>
        <a:lnRef idx="2">
          <a:schemeClr val="accent3">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latin typeface="华文中宋" panose="02010600040101010101" charset="-122"/>
              <a:ea typeface="华文中宋" panose="02010600040101010101" charset="-122"/>
            </a:rPr>
            <a:t>分人发放资产确认表</a:t>
          </a:r>
          <a:endParaRPr lang="zh-CN" altLang="en-US" sz="2000">
            <a:solidFill>
              <a:schemeClr val="dk1"/>
            </a:solidFill>
            <a:latin typeface="华文中宋" panose="02010600040101010101" charset="-122"/>
            <a:ea typeface="华文中宋" panose="02010600040101010101" charset="-122"/>
          </a:endParaRPr>
        </a:p>
      </dsp:txBody>
      <dsp:txXfrm>
        <a:off x="408305" y="993730"/>
        <a:ext cx="2477770" cy="662486"/>
      </dsp:txXfrm>
    </dsp:sp>
    <dsp:sp modelId="{06ECC167-6368-4F79-84C6-65D90B9BC4A6}">
      <dsp:nvSpPr>
        <dsp:cNvPr id="6" name="右箭头 5"/>
        <dsp:cNvSpPr/>
      </dsp:nvSpPr>
      <dsp:spPr bwMode="white">
        <a:xfrm rot="5399999">
          <a:off x="1522974" y="1672778"/>
          <a:ext cx="248432" cy="298119"/>
        </a:xfrm>
        <a:prstGeom prst="rightArrow">
          <a:avLst>
            <a:gd name="adj1" fmla="val 60000"/>
            <a:gd name="adj2" fmla="val 50000"/>
          </a:avLst>
        </a:prstGeom>
      </dsp:spPr>
      <dsp:style>
        <a:lnRef idx="0">
          <a:schemeClr val="accent3">
            <a:tint val="60000"/>
          </a:schemeClr>
        </a:lnRef>
        <a:fillRef idx="1">
          <a:schemeClr val="accent3">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华文中宋" panose="02010600040101010101" charset="-122"/>
            <a:ea typeface="华文中宋" panose="02010600040101010101" charset="-122"/>
          </a:endParaRPr>
        </a:p>
      </dsp:txBody>
      <dsp:txXfrm rot="5399999">
        <a:off x="1522974" y="1672778"/>
        <a:ext cx="248432" cy="298119"/>
      </dsp:txXfrm>
    </dsp:sp>
    <dsp:sp modelId="{93DEFB83-998E-4F52-9267-01422D869D93}">
      <dsp:nvSpPr>
        <dsp:cNvPr id="7" name="圆角矩形 6"/>
        <dsp:cNvSpPr/>
      </dsp:nvSpPr>
      <dsp:spPr bwMode="white">
        <a:xfrm>
          <a:off x="408305" y="1987459"/>
          <a:ext cx="2477770" cy="662486"/>
        </a:xfrm>
        <a:prstGeom prst="roundRect">
          <a:avLst>
            <a:gd name="adj" fmla="val 10000"/>
          </a:avLst>
        </a:prstGeom>
      </dsp:spPr>
      <dsp:style>
        <a:lnRef idx="2">
          <a:schemeClr val="accent3">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latin typeface="华文中宋" panose="02010600040101010101" charset="-122"/>
              <a:ea typeface="华文中宋" panose="02010600040101010101" charset="-122"/>
            </a:rPr>
            <a:t>资产使用人签字确认</a:t>
          </a:r>
          <a:endParaRPr lang="zh-CN" altLang="en-US" sz="2000">
            <a:solidFill>
              <a:schemeClr val="dk1"/>
            </a:solidFill>
            <a:latin typeface="华文中宋" panose="02010600040101010101" charset="-122"/>
            <a:ea typeface="华文中宋" panose="02010600040101010101" charset="-122"/>
          </a:endParaRPr>
        </a:p>
      </dsp:txBody>
      <dsp:txXfrm>
        <a:off x="408305" y="1987459"/>
        <a:ext cx="2477770" cy="662486"/>
      </dsp:txXfrm>
    </dsp:sp>
    <dsp:sp modelId="{C6ED6F59-F6A4-4D35-85D7-E376D818D88E}">
      <dsp:nvSpPr>
        <dsp:cNvPr id="8" name="右箭头 7"/>
        <dsp:cNvSpPr/>
      </dsp:nvSpPr>
      <dsp:spPr bwMode="white">
        <a:xfrm rot="5399999">
          <a:off x="1522974" y="2666508"/>
          <a:ext cx="248432" cy="298119"/>
        </a:xfrm>
        <a:prstGeom prst="rightArrow">
          <a:avLst>
            <a:gd name="adj1" fmla="val 60000"/>
            <a:gd name="adj2" fmla="val 50000"/>
          </a:avLst>
        </a:prstGeom>
      </dsp:spPr>
      <dsp:style>
        <a:lnRef idx="0">
          <a:schemeClr val="accent3">
            <a:tint val="60000"/>
          </a:schemeClr>
        </a:lnRef>
        <a:fillRef idx="1">
          <a:schemeClr val="accent3">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sz="2000">
            <a:solidFill>
              <a:schemeClr val="dk1"/>
            </a:solidFill>
            <a:latin typeface="华文中宋" panose="02010600040101010101" charset="-122"/>
            <a:ea typeface="华文中宋" panose="02010600040101010101" charset="-122"/>
          </a:endParaRPr>
        </a:p>
      </dsp:txBody>
      <dsp:txXfrm rot="5399999">
        <a:off x="1522974" y="2666508"/>
        <a:ext cx="248432" cy="298119"/>
      </dsp:txXfrm>
    </dsp:sp>
    <dsp:sp modelId="{247EC3EC-E207-4452-9DC9-B45405A65A1C}">
      <dsp:nvSpPr>
        <dsp:cNvPr id="9" name="圆角矩形 8"/>
        <dsp:cNvSpPr/>
      </dsp:nvSpPr>
      <dsp:spPr bwMode="white">
        <a:xfrm>
          <a:off x="408305" y="2981189"/>
          <a:ext cx="2477770" cy="662486"/>
        </a:xfrm>
        <a:prstGeom prst="roundRect">
          <a:avLst>
            <a:gd name="adj" fmla="val 10000"/>
          </a:avLst>
        </a:prstGeom>
      </dsp:spPr>
      <dsp:style>
        <a:lnRef idx="2">
          <a:schemeClr val="accent3">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2000">
              <a:solidFill>
                <a:schemeClr val="dk1"/>
              </a:solidFill>
              <a:latin typeface="华文中宋" panose="02010600040101010101" charset="-122"/>
              <a:ea typeface="华文中宋" panose="02010600040101010101" charset="-122"/>
            </a:rPr>
            <a:t>抽盘</a:t>
          </a:r>
          <a:endParaRPr lang="zh-CN" sz="2000">
            <a:solidFill>
              <a:schemeClr val="dk1"/>
            </a:solidFill>
            <a:latin typeface="华文中宋" panose="02010600040101010101" charset="-122"/>
            <a:ea typeface="华文中宋" panose="02010600040101010101" charset="-122"/>
          </a:endParaRPr>
        </a:p>
      </dsp:txBody>
      <dsp:txXfrm>
        <a:off x="408305" y="2981189"/>
        <a:ext cx="2477770" cy="662486"/>
      </dsp:txXfrm>
    </dsp:sp>
    <dsp:sp modelId="{598616F4-D37D-4BDD-990A-98CE5823B094}">
      <dsp:nvSpPr>
        <dsp:cNvPr id="10" name="右箭头 9"/>
        <dsp:cNvSpPr/>
      </dsp:nvSpPr>
      <dsp:spPr bwMode="white">
        <a:xfrm rot="5399999">
          <a:off x="1522974" y="3660238"/>
          <a:ext cx="248432" cy="298119"/>
        </a:xfrm>
        <a:prstGeom prst="rightArrow">
          <a:avLst>
            <a:gd name="adj1" fmla="val 60000"/>
            <a:gd name="adj2" fmla="val 50000"/>
          </a:avLst>
        </a:prstGeom>
      </dsp:spPr>
      <dsp:style>
        <a:lnRef idx="0">
          <a:schemeClr val="accent3">
            <a:tint val="60000"/>
          </a:schemeClr>
        </a:lnRef>
        <a:fillRef idx="1">
          <a:schemeClr val="accent3">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sz="2000">
            <a:solidFill>
              <a:schemeClr val="dk1"/>
            </a:solidFill>
          </a:endParaRPr>
        </a:p>
      </dsp:txBody>
      <dsp:txXfrm rot="5399999">
        <a:off x="1522974" y="3660238"/>
        <a:ext cx="248432" cy="298119"/>
      </dsp:txXfrm>
    </dsp:sp>
    <dsp:sp modelId="{62E8A69A-159F-49CE-9F8E-90375468D716}">
      <dsp:nvSpPr>
        <dsp:cNvPr id="11" name="圆角矩形 10"/>
        <dsp:cNvSpPr/>
      </dsp:nvSpPr>
      <dsp:spPr bwMode="white">
        <a:xfrm>
          <a:off x="408305" y="3974919"/>
          <a:ext cx="2477770" cy="662486"/>
        </a:xfrm>
        <a:prstGeom prst="roundRect">
          <a:avLst>
            <a:gd name="adj" fmla="val 10000"/>
          </a:avLst>
        </a:prstGeom>
      </dsp:spPr>
      <dsp:style>
        <a:lnRef idx="2">
          <a:schemeClr val="accent3">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2000">
              <a:solidFill>
                <a:schemeClr val="dk1"/>
              </a:solidFill>
              <a:latin typeface="华文中宋" panose="02010600040101010101" charset="-122"/>
              <a:ea typeface="华文中宋" panose="02010600040101010101" charset="-122"/>
            </a:rPr>
            <a:t>形成盘点结果</a:t>
          </a:r>
          <a:endParaRPr lang="zh-CN" sz="2000">
            <a:solidFill>
              <a:schemeClr val="dk1"/>
            </a:solidFill>
            <a:latin typeface="华文中宋" panose="02010600040101010101" charset="-122"/>
            <a:ea typeface="华文中宋" panose="02010600040101010101" charset="-122"/>
          </a:endParaRPr>
        </a:p>
      </dsp:txBody>
      <dsp:txXfrm>
        <a:off x="408305" y="3974919"/>
        <a:ext cx="2477770" cy="662486"/>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968990" cy="3375025"/>
        <a:chOff x="0" y="0"/>
        <a:chExt cx="10968990" cy="3375025"/>
      </a:xfrm>
    </dsp:grpSpPr>
    <dsp:sp modelId="{3C335B24-293E-4A73-8128-3B1687B6B136}">
      <dsp:nvSpPr>
        <dsp:cNvPr id="3" name="矩形 2"/>
        <dsp:cNvSpPr/>
      </dsp:nvSpPr>
      <dsp:spPr bwMode="white">
        <a:xfrm>
          <a:off x="18210" y="369680"/>
          <a:ext cx="2029906" cy="1217944"/>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vert="horz" wrap="square" lIns="91439" tIns="91439" rIns="91439" bIns="91439"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健全内控组织</a:t>
          </a:r>
          <a:endParaRPr lang="zh-CN" b="0" i="0" u="none" baseline="0">
            <a:solidFill>
              <a:schemeClr val="dk1"/>
            </a:solidFill>
            <a:latin typeface="华文中宋" panose="02010600040101010101" charset="-122"/>
            <a:ea typeface="华文中宋" panose="02010600040101010101" charset="-122"/>
            <a:rtl val="0"/>
          </a:endParaRPr>
        </a:p>
        <a:p>
          <a:pPr lvl="0">
            <a:lnSpc>
              <a:spcPct val="100000"/>
            </a:lnSpc>
            <a:spcBef>
              <a:spcPct val="0"/>
            </a:spcBef>
            <a:spcAft>
              <a:spcPct val="35000"/>
            </a:spcAft>
          </a:pPr>
          <a:r>
            <a:rPr lang="zh-CN">
              <a:solidFill>
                <a:schemeClr val="dk1"/>
              </a:solidFill>
              <a:latin typeface="华文中宋" panose="02010600040101010101" charset="-122"/>
              <a:ea typeface="华文中宋" panose="02010600040101010101" charset="-122"/>
            </a:rPr>
            <a:t>上下齐心</a:t>
          </a:r>
          <a:endParaRPr lang="zh-CN">
            <a:solidFill>
              <a:schemeClr val="dk1"/>
            </a:solidFill>
            <a:latin typeface="华文中宋" panose="02010600040101010101" charset="-122"/>
            <a:ea typeface="华文中宋" panose="02010600040101010101" charset="-122"/>
          </a:endParaRPr>
        </a:p>
      </dsp:txBody>
      <dsp:txXfrm>
        <a:off x="18210" y="369680"/>
        <a:ext cx="2029906" cy="1217944"/>
      </dsp:txXfrm>
    </dsp:sp>
    <dsp:sp modelId="{E95DB54D-A1ED-4BD7-96D0-50C177F89F25}">
      <dsp:nvSpPr>
        <dsp:cNvPr id="4" name="矩形 3"/>
        <dsp:cNvSpPr/>
      </dsp:nvSpPr>
      <dsp:spPr bwMode="white">
        <a:xfrm>
          <a:off x="2251107" y="369680"/>
          <a:ext cx="2029906" cy="1217944"/>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vert="horz" wrap="square" lIns="91439" tIns="91439" rIns="91439" bIns="91439"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风险评估</a:t>
          </a:r>
          <a:endParaRPr lang="zh-CN" b="0" i="0" u="none" baseline="0">
            <a:solidFill>
              <a:schemeClr val="dk1"/>
            </a:solidFill>
            <a:latin typeface="华文中宋" panose="02010600040101010101" charset="-122"/>
            <a:ea typeface="华文中宋" panose="02010600040101010101" charset="-122"/>
            <a:rtl val="0"/>
          </a:endParaRPr>
        </a:p>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识别风险</a:t>
          </a:r>
          <a:endParaRPr altLang="en-US">
            <a:solidFill>
              <a:schemeClr val="dk1"/>
            </a:solidFill>
            <a:latin typeface="华文中宋" panose="02010600040101010101" charset="-122"/>
            <a:ea typeface="华文中宋" panose="02010600040101010101" charset="-122"/>
          </a:endParaRPr>
        </a:p>
      </dsp:txBody>
      <dsp:txXfrm>
        <a:off x="2251107" y="369680"/>
        <a:ext cx="2029906" cy="1217944"/>
      </dsp:txXfrm>
    </dsp:sp>
    <dsp:sp modelId="{C983258B-5591-40E4-BC21-A5BABD5C0DD2}">
      <dsp:nvSpPr>
        <dsp:cNvPr id="5" name="矩形 4"/>
        <dsp:cNvSpPr/>
      </dsp:nvSpPr>
      <dsp:spPr bwMode="white">
        <a:xfrm>
          <a:off x="4484003" y="369680"/>
          <a:ext cx="2029906" cy="1217944"/>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vert="horz" wrap="square" lIns="91439" tIns="91439" rIns="91439" bIns="91439"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完善决策机制</a:t>
          </a:r>
          <a:endParaRPr lang="zh-CN" b="0" i="0" u="none" baseline="0">
            <a:solidFill>
              <a:schemeClr val="dk1"/>
            </a:solidFill>
            <a:latin typeface="华文中宋" panose="02010600040101010101" charset="-122"/>
            <a:ea typeface="华文中宋" panose="02010600040101010101" charset="-122"/>
            <a:rtl val="0"/>
          </a:endParaRPr>
        </a:p>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做正确的事</a:t>
          </a:r>
          <a:endParaRPr altLang="en-US">
            <a:solidFill>
              <a:schemeClr val="dk1"/>
            </a:solidFill>
            <a:latin typeface="华文中宋" panose="02010600040101010101" charset="-122"/>
            <a:ea typeface="华文中宋" panose="02010600040101010101" charset="-122"/>
          </a:endParaRPr>
        </a:p>
      </dsp:txBody>
      <dsp:txXfrm>
        <a:off x="4484003" y="369680"/>
        <a:ext cx="2029906" cy="1217944"/>
      </dsp:txXfrm>
    </dsp:sp>
    <dsp:sp modelId="{B672F600-15F1-42E3-BB51-E132AD417725}">
      <dsp:nvSpPr>
        <dsp:cNvPr id="6" name="矩形 5"/>
        <dsp:cNvSpPr/>
      </dsp:nvSpPr>
      <dsp:spPr bwMode="white">
        <a:xfrm>
          <a:off x="6716900" y="369680"/>
          <a:ext cx="2029906" cy="1217944"/>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vert="horz" wrap="square" lIns="91439" tIns="91439" rIns="91439" bIns="91439"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建立</a:t>
          </a:r>
          <a:r>
            <a:rPr lang="zh-CN" b="0" i="0" u="none" baseline="0">
              <a:solidFill>
                <a:schemeClr val="dk1"/>
              </a:solidFill>
              <a:latin typeface="华文中宋" panose="02010600040101010101" charset="-122"/>
              <a:ea typeface="华文中宋" panose="02010600040101010101" charset="-122"/>
              <a:rtl val="0"/>
            </a:rPr>
            <a:t>授权机制</a:t>
          </a:r>
          <a:endParaRPr lang="zh-CN" b="0" i="0" u="none" baseline="0">
            <a:solidFill>
              <a:schemeClr val="dk1"/>
            </a:solidFill>
            <a:latin typeface="华文中宋" panose="02010600040101010101" charset="-122"/>
            <a:ea typeface="华文中宋" panose="02010600040101010101" charset="-122"/>
            <a:rtl val="0"/>
          </a:endParaRPr>
        </a:p>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确定管理幅度</a:t>
          </a:r>
          <a:endParaRPr altLang="en-US">
            <a:solidFill>
              <a:schemeClr val="dk1"/>
            </a:solidFill>
            <a:latin typeface="华文中宋" panose="02010600040101010101" charset="-122"/>
            <a:ea typeface="华文中宋" panose="02010600040101010101" charset="-122"/>
          </a:endParaRPr>
        </a:p>
      </dsp:txBody>
      <dsp:txXfrm>
        <a:off x="6716900" y="369680"/>
        <a:ext cx="2029906" cy="1217944"/>
      </dsp:txXfrm>
    </dsp:sp>
    <dsp:sp modelId="{2C147ACA-0554-4690-9CE2-6C9061B4C634}">
      <dsp:nvSpPr>
        <dsp:cNvPr id="7" name="矩形 6"/>
        <dsp:cNvSpPr/>
      </dsp:nvSpPr>
      <dsp:spPr bwMode="white">
        <a:xfrm>
          <a:off x="8949796" y="369680"/>
          <a:ext cx="2029906" cy="1217944"/>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vert="horz" wrap="square" lIns="91439" tIns="91439" rIns="91439" bIns="91439"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执行</a:t>
          </a:r>
          <a:r>
            <a:rPr lang="zh-CN" b="0" i="0" u="none" baseline="0">
              <a:solidFill>
                <a:schemeClr val="dk1"/>
              </a:solidFill>
              <a:latin typeface="华文中宋" panose="02010600040101010101" charset="-122"/>
              <a:ea typeface="华文中宋" panose="02010600040101010101" charset="-122"/>
              <a:rtl val="0"/>
            </a:rPr>
            <a:t>岗位轮换</a:t>
          </a:r>
          <a:endParaRPr lang="zh-CN" b="0" i="0" u="none" baseline="0">
            <a:solidFill>
              <a:schemeClr val="dk1"/>
            </a:solidFill>
            <a:latin typeface="华文中宋" panose="02010600040101010101" charset="-122"/>
            <a:ea typeface="华文中宋" panose="02010600040101010101" charset="-122"/>
            <a:rtl val="0"/>
          </a:endParaRPr>
        </a:p>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防范舞弊</a:t>
          </a:r>
          <a:endParaRPr altLang="en-US">
            <a:solidFill>
              <a:schemeClr val="dk1"/>
            </a:solidFill>
            <a:latin typeface="华文中宋" panose="02010600040101010101" charset="-122"/>
            <a:ea typeface="华文中宋" panose="02010600040101010101" charset="-122"/>
          </a:endParaRPr>
        </a:p>
      </dsp:txBody>
      <dsp:txXfrm>
        <a:off x="8949796" y="369680"/>
        <a:ext cx="2029906" cy="1217944"/>
      </dsp:txXfrm>
    </dsp:sp>
    <dsp:sp modelId="{86BE50B0-46A4-4B50-8EB3-BD5A407806EA}">
      <dsp:nvSpPr>
        <dsp:cNvPr id="8" name="矩形 7"/>
        <dsp:cNvSpPr/>
      </dsp:nvSpPr>
      <dsp:spPr bwMode="white">
        <a:xfrm>
          <a:off x="18210" y="1787401"/>
          <a:ext cx="2029906" cy="1217944"/>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vert="horz" wrap="square" lIns="91439" tIns="91439" rIns="91439" bIns="91439"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健全</a:t>
          </a:r>
          <a:r>
            <a:rPr lang="zh-CN" b="0" i="0" u="none" baseline="0">
              <a:solidFill>
                <a:schemeClr val="dk1"/>
              </a:solidFill>
              <a:latin typeface="华文中宋" panose="02010600040101010101" charset="-122"/>
              <a:ea typeface="华文中宋" panose="02010600040101010101" charset="-122"/>
              <a:rtl val="0"/>
            </a:rPr>
            <a:t>内部制度</a:t>
          </a:r>
          <a:endParaRPr lang="zh-CN" b="0" i="0" u="none" baseline="0">
            <a:solidFill>
              <a:schemeClr val="dk1"/>
            </a:solidFill>
            <a:latin typeface="华文中宋" panose="02010600040101010101" charset="-122"/>
            <a:ea typeface="华文中宋" panose="02010600040101010101" charset="-122"/>
            <a:rtl val="0"/>
          </a:endParaRPr>
        </a:p>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固化规则</a:t>
          </a:r>
          <a:endParaRPr altLang="en-US">
            <a:solidFill>
              <a:schemeClr val="dk1"/>
            </a:solidFill>
            <a:latin typeface="华文中宋" panose="02010600040101010101" charset="-122"/>
            <a:ea typeface="华文中宋" panose="02010600040101010101" charset="-122"/>
          </a:endParaRPr>
        </a:p>
      </dsp:txBody>
      <dsp:txXfrm>
        <a:off x="18210" y="1787401"/>
        <a:ext cx="2029906" cy="1217944"/>
      </dsp:txXfrm>
    </dsp:sp>
    <dsp:sp modelId="{6AB492FC-4ED4-4A9A-9200-B806B9ADC68C}">
      <dsp:nvSpPr>
        <dsp:cNvPr id="9" name="矩形 8"/>
        <dsp:cNvSpPr/>
      </dsp:nvSpPr>
      <dsp:spPr bwMode="white">
        <a:xfrm>
          <a:off x="2251107" y="1787401"/>
          <a:ext cx="2029906" cy="1217944"/>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vert="horz" wrap="square" lIns="91439" tIns="91439" rIns="91439" bIns="91439"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建立执行标准</a:t>
          </a:r>
          <a:endParaRPr lang="zh-CN" b="0" i="0" u="none" baseline="0">
            <a:solidFill>
              <a:schemeClr val="dk1"/>
            </a:solidFill>
            <a:latin typeface="华文中宋" panose="02010600040101010101" charset="-122"/>
            <a:ea typeface="华文中宋" panose="02010600040101010101" charset="-122"/>
            <a:rtl val="0"/>
          </a:endParaRPr>
        </a:p>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正确做事</a:t>
          </a:r>
          <a:endParaRPr altLang="en-US">
            <a:solidFill>
              <a:schemeClr val="dk1"/>
            </a:solidFill>
            <a:latin typeface="华文中宋" panose="02010600040101010101" charset="-122"/>
            <a:ea typeface="华文中宋" panose="02010600040101010101" charset="-122"/>
          </a:endParaRPr>
        </a:p>
      </dsp:txBody>
      <dsp:txXfrm>
        <a:off x="2251107" y="1787401"/>
        <a:ext cx="2029906" cy="1217944"/>
      </dsp:txXfrm>
    </dsp:sp>
    <dsp:sp modelId="{8FD3FA74-60DC-4730-A8DC-9C7452A90DEB}">
      <dsp:nvSpPr>
        <dsp:cNvPr id="10" name="矩形 9"/>
        <dsp:cNvSpPr/>
      </dsp:nvSpPr>
      <dsp:spPr bwMode="white">
        <a:xfrm>
          <a:off x="4484003" y="1787401"/>
          <a:ext cx="2029906" cy="1217944"/>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vert="horz" wrap="square" lIns="91439" tIns="91439" rIns="91439" bIns="91439"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梳理</a:t>
          </a:r>
          <a:r>
            <a:rPr lang="zh-CN" b="0" i="0" u="none" baseline="0">
              <a:solidFill>
                <a:schemeClr val="dk1"/>
              </a:solidFill>
              <a:latin typeface="华文中宋" panose="02010600040101010101" charset="-122"/>
              <a:ea typeface="华文中宋" panose="02010600040101010101" charset="-122"/>
              <a:rtl val="0"/>
            </a:rPr>
            <a:t>岗位职责各司其职</a:t>
          </a:r>
          <a:endParaRPr altLang="en-US">
            <a:solidFill>
              <a:schemeClr val="dk1"/>
            </a:solidFill>
            <a:latin typeface="华文中宋" panose="02010600040101010101" charset="-122"/>
            <a:ea typeface="华文中宋" panose="02010600040101010101" charset="-122"/>
          </a:endParaRPr>
        </a:p>
      </dsp:txBody>
      <dsp:txXfrm>
        <a:off x="4484003" y="1787401"/>
        <a:ext cx="2029906" cy="1217944"/>
      </dsp:txXfrm>
    </dsp:sp>
    <dsp:sp modelId="{4E016456-CD73-41E5-852D-4A9DD8675F6F}">
      <dsp:nvSpPr>
        <dsp:cNvPr id="11" name="矩形 10"/>
        <dsp:cNvSpPr/>
      </dsp:nvSpPr>
      <dsp:spPr bwMode="white">
        <a:xfrm>
          <a:off x="6716900" y="1787401"/>
          <a:ext cx="2029906" cy="1217944"/>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vert="horz" wrap="square" lIns="91439" tIns="91439" rIns="91439" bIns="91439"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建立</a:t>
          </a:r>
          <a:r>
            <a:rPr lang="zh-CN" b="0" i="0" u="none" baseline="0">
              <a:solidFill>
                <a:schemeClr val="dk1"/>
              </a:solidFill>
              <a:latin typeface="华文中宋" panose="02010600040101010101" charset="-122"/>
              <a:ea typeface="华文中宋" panose="02010600040101010101" charset="-122"/>
              <a:rtl val="0"/>
            </a:rPr>
            <a:t>表单</a:t>
          </a:r>
          <a:endParaRPr lang="zh-CN" b="0" i="0" u="none" baseline="0">
            <a:solidFill>
              <a:schemeClr val="dk1"/>
            </a:solidFill>
            <a:latin typeface="华文中宋" panose="02010600040101010101" charset="-122"/>
            <a:ea typeface="华文中宋" panose="02010600040101010101" charset="-122"/>
            <a:rtl val="0"/>
          </a:endParaRPr>
        </a:p>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推动落地</a:t>
          </a:r>
          <a:endParaRPr altLang="en-US">
            <a:solidFill>
              <a:schemeClr val="dk1"/>
            </a:solidFill>
            <a:latin typeface="华文中宋" panose="02010600040101010101" charset="-122"/>
            <a:ea typeface="华文中宋" panose="02010600040101010101" charset="-122"/>
          </a:endParaRPr>
        </a:p>
      </dsp:txBody>
      <dsp:txXfrm>
        <a:off x="6716900" y="1787401"/>
        <a:ext cx="2029906" cy="1217944"/>
      </dsp:txXfrm>
    </dsp:sp>
    <dsp:sp modelId="{534A1216-9AB6-4DB3-A6DB-F747D2CAECA9}">
      <dsp:nvSpPr>
        <dsp:cNvPr id="12" name="矩形 11"/>
        <dsp:cNvSpPr/>
      </dsp:nvSpPr>
      <dsp:spPr bwMode="white">
        <a:xfrm>
          <a:off x="8949796" y="1787401"/>
          <a:ext cx="2029906" cy="1217944"/>
        </a:xfrm>
        <a:prstGeom prst="rect">
          <a:avLst/>
        </a:prstGeom>
      </dsp:spPr>
      <dsp:style>
        <a:lnRef idx="0">
          <a:schemeClr val="accent1">
            <a:shade val="80000"/>
          </a:schemeClr>
        </a:lnRef>
        <a:fillRef idx="3">
          <a:schemeClr val="lt1"/>
        </a:fillRef>
        <a:effectRef idx="3">
          <a:scrgbClr r="0" g="0" b="0"/>
        </a:effectRef>
        <a:fontRef idx="minor">
          <a:schemeClr val="lt1"/>
        </a:fontRef>
      </dsp:style>
      <dsp:txBody>
        <a:bodyPr vert="horz" wrap="square" lIns="91439" tIns="91439" rIns="91439" bIns="91439"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评价跟踪</a:t>
          </a:r>
          <a:endParaRPr lang="zh-CN" b="0" i="0" u="none" baseline="0">
            <a:solidFill>
              <a:schemeClr val="dk1"/>
            </a:solidFill>
            <a:latin typeface="华文中宋" panose="02010600040101010101" charset="-122"/>
            <a:ea typeface="华文中宋" panose="02010600040101010101" charset="-122"/>
            <a:rtl val="0"/>
          </a:endParaRPr>
        </a:p>
        <a:p>
          <a:pPr lvl="0">
            <a:lnSpc>
              <a:spcPct val="100000"/>
            </a:lnSpc>
            <a:spcBef>
              <a:spcPct val="0"/>
            </a:spcBef>
            <a:spcAft>
              <a:spcPct val="35000"/>
            </a:spcAft>
          </a:pPr>
          <a:r>
            <a:rPr lang="zh-CN" b="0" i="0" u="none" baseline="0">
              <a:solidFill>
                <a:schemeClr val="dk1"/>
              </a:solidFill>
              <a:latin typeface="华文中宋" panose="02010600040101010101" charset="-122"/>
              <a:ea typeface="华文中宋" panose="02010600040101010101" charset="-122"/>
              <a:rtl val="0"/>
            </a:rPr>
            <a:t>持续优化</a:t>
          </a:r>
          <a:endParaRPr altLang="en-US">
            <a:solidFill>
              <a:schemeClr val="dk1"/>
            </a:solidFill>
            <a:latin typeface="华文中宋" panose="02010600040101010101" charset="-122"/>
            <a:ea typeface="华文中宋" panose="02010600040101010101" charset="-122"/>
          </a:endParaRPr>
        </a:p>
      </dsp:txBody>
      <dsp:txXfrm>
        <a:off x="8949796" y="1787401"/>
        <a:ext cx="2029906" cy="1217944"/>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968990" cy="1081405"/>
        <a:chOff x="0" y="0"/>
        <a:chExt cx="10968990" cy="1081405"/>
      </a:xfrm>
    </dsp:grpSpPr>
    <dsp:sp modelId="{111DEAC9-5D4C-4A6A-A44E-082A26F60596}">
      <dsp:nvSpPr>
        <dsp:cNvPr id="3" name="圆角矩形 2"/>
        <dsp:cNvSpPr/>
      </dsp:nvSpPr>
      <dsp:spPr bwMode="white">
        <a:xfrm>
          <a:off x="0" y="129365"/>
          <a:ext cx="1371124" cy="822674"/>
        </a:xfrm>
        <a:prstGeom prst="roundRect">
          <a:avLst>
            <a:gd name="adj" fmla="val 10000"/>
          </a:avLst>
        </a:prstGeom>
      </dsp:spPr>
      <dsp:style>
        <a:lnRef idx="2">
          <a:schemeClr val="lt1"/>
        </a:lnRef>
        <a:fillRef idx="1">
          <a:schemeClr val="accent2"/>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a:latin typeface="华文中宋" panose="02010600040101010101" charset="-122"/>
              <a:ea typeface="华文中宋" panose="02010600040101010101" charset="-122"/>
            </a:rPr>
            <a:t>管理规范化</a:t>
          </a:r>
          <a:endParaRPr lang="zh-CN" altLang="en-US" sz="1800" b="1">
            <a:latin typeface="华文中宋" panose="02010600040101010101" charset="-122"/>
            <a:ea typeface="华文中宋" panose="02010600040101010101" charset="-122"/>
          </a:endParaRPr>
        </a:p>
      </dsp:txBody>
      <dsp:txXfrm>
        <a:off x="0" y="129365"/>
        <a:ext cx="1371124" cy="822674"/>
      </dsp:txXfrm>
    </dsp:sp>
    <dsp:sp modelId="{8A5CF0CE-3323-464D-9C63-05C1BDB053F5}">
      <dsp:nvSpPr>
        <dsp:cNvPr id="4" name="右箭头 3"/>
        <dsp:cNvSpPr/>
      </dsp:nvSpPr>
      <dsp:spPr bwMode="white">
        <a:xfrm>
          <a:off x="1500009" y="370683"/>
          <a:ext cx="290678" cy="340039"/>
        </a:xfrm>
        <a:prstGeom prst="rightArrow">
          <a:avLst>
            <a:gd name="adj1" fmla="val 60000"/>
            <a:gd name="adj2" fmla="val 50000"/>
          </a:avLst>
        </a:prstGeom>
      </dsp:spPr>
      <dsp:style>
        <a:lnRef idx="0">
          <a:schemeClr val="lt1">
            <a:hueOff val="0"/>
            <a:satOff val="0"/>
            <a:lumOff val="0"/>
            <a:alpha val="100000"/>
          </a:schemeClr>
        </a:lnRef>
        <a:fillRef idx="1">
          <a:schemeClr val="accent2"/>
        </a:fillRef>
        <a:effectRef idx="0">
          <a:scrgbClr r="0" g="0" b="0"/>
        </a:effectRef>
        <a:fontRef idx="minor">
          <a:schemeClr val="lt1"/>
        </a:fontRef>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800">
            <a:latin typeface="华文中宋" panose="02010600040101010101" charset="-122"/>
            <a:ea typeface="华文中宋" panose="02010600040101010101" charset="-122"/>
          </a:endParaRPr>
        </a:p>
      </dsp:txBody>
      <dsp:txXfrm>
        <a:off x="1500009" y="370683"/>
        <a:ext cx="290678" cy="340039"/>
      </dsp:txXfrm>
    </dsp:sp>
    <dsp:sp modelId="{552FB8E7-A5FB-4CC3-94C3-CE0BDF19F9F1}">
      <dsp:nvSpPr>
        <dsp:cNvPr id="5" name="圆角矩形 4"/>
        <dsp:cNvSpPr/>
      </dsp:nvSpPr>
      <dsp:spPr bwMode="white">
        <a:xfrm>
          <a:off x="1919573" y="129365"/>
          <a:ext cx="1371124" cy="822674"/>
        </a:xfrm>
        <a:prstGeom prst="roundRect">
          <a:avLst>
            <a:gd name="adj" fmla="val 10000"/>
          </a:avLst>
        </a:prstGeom>
      </dsp:spPr>
      <dsp:style>
        <a:lnRef idx="2">
          <a:schemeClr val="lt1"/>
        </a:lnRef>
        <a:fillRef idx="1">
          <a:schemeClr val="accent3"/>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a:latin typeface="华文中宋" panose="02010600040101010101" charset="-122"/>
              <a:ea typeface="华文中宋" panose="02010600040101010101" charset="-122"/>
            </a:rPr>
            <a:t>规范制度化</a:t>
          </a:r>
          <a:endParaRPr lang="zh-CN" altLang="en-US" sz="1800" b="1">
            <a:latin typeface="华文中宋" panose="02010600040101010101" charset="-122"/>
            <a:ea typeface="华文中宋" panose="02010600040101010101" charset="-122"/>
          </a:endParaRPr>
        </a:p>
      </dsp:txBody>
      <dsp:txXfrm>
        <a:off x="1919573" y="129365"/>
        <a:ext cx="1371124" cy="822674"/>
      </dsp:txXfrm>
    </dsp:sp>
    <dsp:sp modelId="{353C3794-50AA-4D44-83C9-CE28317C3317}">
      <dsp:nvSpPr>
        <dsp:cNvPr id="6" name="右箭头 5"/>
        <dsp:cNvSpPr/>
      </dsp:nvSpPr>
      <dsp:spPr bwMode="white">
        <a:xfrm>
          <a:off x="3419583" y="370683"/>
          <a:ext cx="290678" cy="340039"/>
        </a:xfrm>
        <a:prstGeom prst="rightArrow">
          <a:avLst>
            <a:gd name="adj1" fmla="val 60000"/>
            <a:gd name="adj2" fmla="val 50000"/>
          </a:avLst>
        </a:prstGeom>
      </dsp:spPr>
      <dsp:style>
        <a:lnRef idx="0">
          <a:schemeClr val="lt1">
            <a:hueOff val="0"/>
            <a:satOff val="0"/>
            <a:lumOff val="0"/>
            <a:alpha val="100000"/>
          </a:schemeClr>
        </a:lnRef>
        <a:fillRef idx="1">
          <a:schemeClr val="accent3"/>
        </a:fillRef>
        <a:effectRef idx="0">
          <a:scrgbClr r="0" g="0" b="0"/>
        </a:effectRef>
        <a:fontRef idx="minor">
          <a:schemeClr val="lt1"/>
        </a:fontRef>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800">
            <a:latin typeface="华文中宋" panose="02010600040101010101" charset="-122"/>
            <a:ea typeface="华文中宋" panose="02010600040101010101" charset="-122"/>
          </a:endParaRPr>
        </a:p>
      </dsp:txBody>
      <dsp:txXfrm>
        <a:off x="3419583" y="370683"/>
        <a:ext cx="290678" cy="340039"/>
      </dsp:txXfrm>
    </dsp:sp>
    <dsp:sp modelId="{A1E15D63-E1FF-4A28-A04F-A2B65927BC31}">
      <dsp:nvSpPr>
        <dsp:cNvPr id="7" name="圆角矩形 6"/>
        <dsp:cNvSpPr/>
      </dsp:nvSpPr>
      <dsp:spPr bwMode="white">
        <a:xfrm>
          <a:off x="3839147" y="129365"/>
          <a:ext cx="1371124" cy="822674"/>
        </a:xfrm>
        <a:prstGeom prst="roundRect">
          <a:avLst>
            <a:gd name="adj" fmla="val 10000"/>
          </a:avLst>
        </a:prstGeom>
      </dsp:spPr>
      <dsp:style>
        <a:lnRef idx="2">
          <a:schemeClr val="lt1"/>
        </a:lnRef>
        <a:fillRef idx="1">
          <a:schemeClr val="accent4"/>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a:latin typeface="华文中宋" panose="02010600040101010101" charset="-122"/>
              <a:ea typeface="华文中宋" panose="02010600040101010101" charset="-122"/>
            </a:rPr>
            <a:t>制度流程化</a:t>
          </a:r>
          <a:endParaRPr lang="zh-CN" altLang="en-US" sz="1800" b="1">
            <a:latin typeface="华文中宋" panose="02010600040101010101" charset="-122"/>
            <a:ea typeface="华文中宋" panose="02010600040101010101" charset="-122"/>
          </a:endParaRPr>
        </a:p>
      </dsp:txBody>
      <dsp:txXfrm>
        <a:off x="3839147" y="129365"/>
        <a:ext cx="1371124" cy="822674"/>
      </dsp:txXfrm>
    </dsp:sp>
    <dsp:sp modelId="{3C97515C-1CD8-4C78-A530-6AEF315CD6A4}">
      <dsp:nvSpPr>
        <dsp:cNvPr id="8" name="右箭头 7"/>
        <dsp:cNvSpPr/>
      </dsp:nvSpPr>
      <dsp:spPr bwMode="white">
        <a:xfrm>
          <a:off x="5339156" y="370683"/>
          <a:ext cx="290678" cy="340039"/>
        </a:xfrm>
        <a:prstGeom prst="rightArrow">
          <a:avLst>
            <a:gd name="adj1" fmla="val 60000"/>
            <a:gd name="adj2" fmla="val 50000"/>
          </a:avLst>
        </a:prstGeom>
      </dsp:spPr>
      <dsp:style>
        <a:lnRef idx="0">
          <a:schemeClr val="lt1">
            <a:hueOff val="0"/>
            <a:satOff val="0"/>
            <a:lumOff val="0"/>
            <a:alpha val="100000"/>
          </a:schemeClr>
        </a:lnRef>
        <a:fillRef idx="1">
          <a:schemeClr val="accent4"/>
        </a:fillRef>
        <a:effectRef idx="0">
          <a:scrgbClr r="0" g="0" b="0"/>
        </a:effectRef>
        <a:fontRef idx="minor">
          <a:schemeClr val="lt1"/>
        </a:fontRef>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sz="1800">
            <a:latin typeface="华文中宋" panose="02010600040101010101" charset="-122"/>
            <a:ea typeface="华文中宋" panose="02010600040101010101" charset="-122"/>
          </a:endParaRPr>
        </a:p>
      </dsp:txBody>
      <dsp:txXfrm>
        <a:off x="5339156" y="370683"/>
        <a:ext cx="290678" cy="340039"/>
      </dsp:txXfrm>
    </dsp:sp>
    <dsp:sp modelId="{B4D1E037-FDFD-48B1-B0A7-6E999A720D50}">
      <dsp:nvSpPr>
        <dsp:cNvPr id="9" name="圆角矩形 8"/>
        <dsp:cNvSpPr/>
      </dsp:nvSpPr>
      <dsp:spPr bwMode="white">
        <a:xfrm>
          <a:off x="5758720" y="129365"/>
          <a:ext cx="1371124" cy="82267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1800" b="1">
              <a:latin typeface="华文中宋" panose="02010600040101010101" charset="-122"/>
              <a:ea typeface="华文中宋" panose="02010600040101010101" charset="-122"/>
            </a:rPr>
            <a:t>流程标准化</a:t>
          </a:r>
          <a:endParaRPr lang="zh-CN" sz="1800" b="1">
            <a:latin typeface="华文中宋" panose="02010600040101010101" charset="-122"/>
            <a:ea typeface="华文中宋" panose="02010600040101010101" charset="-122"/>
          </a:endParaRPr>
        </a:p>
      </dsp:txBody>
      <dsp:txXfrm>
        <a:off x="5758720" y="129365"/>
        <a:ext cx="1371124" cy="822674"/>
      </dsp:txXfrm>
    </dsp:sp>
    <dsp:sp modelId="{A2917818-8D14-40D2-B5C6-EA4DA737958D}">
      <dsp:nvSpPr>
        <dsp:cNvPr id="10" name="右箭头 9"/>
        <dsp:cNvSpPr/>
      </dsp:nvSpPr>
      <dsp:spPr bwMode="white">
        <a:xfrm>
          <a:off x="7258729" y="370683"/>
          <a:ext cx="290678" cy="340039"/>
        </a:xfrm>
        <a:prstGeom prst="rightArrow">
          <a:avLst>
            <a:gd name="adj1" fmla="val 60000"/>
            <a:gd name="adj2" fmla="val 50000"/>
          </a:avLst>
        </a:prstGeom>
      </dsp:spPr>
      <dsp:style>
        <a:lnRef idx="0">
          <a:schemeClr val="lt1">
            <a:hueOff val="0"/>
            <a:satOff val="0"/>
            <a:lumOff val="0"/>
            <a:alpha val="100000"/>
          </a:schemeClr>
        </a:lnRef>
        <a:fillRef idx="1">
          <a:schemeClr val="accent5"/>
        </a:fillRef>
        <a:effectRef idx="0">
          <a:scrgbClr r="0" g="0" b="0"/>
        </a:effectRef>
        <a:fontRef idx="minor">
          <a:schemeClr val="lt1"/>
        </a:fontRef>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sz="1800">
            <a:latin typeface="华文中宋" panose="02010600040101010101" charset="-122"/>
            <a:ea typeface="华文中宋" panose="02010600040101010101" charset="-122"/>
          </a:endParaRPr>
        </a:p>
      </dsp:txBody>
      <dsp:txXfrm>
        <a:off x="7258729" y="370683"/>
        <a:ext cx="290678" cy="340039"/>
      </dsp:txXfrm>
    </dsp:sp>
    <dsp:sp modelId="{4BC6CF8F-535E-46B8-84D1-5D2FE21A7136}">
      <dsp:nvSpPr>
        <dsp:cNvPr id="11" name="圆角矩形 10"/>
        <dsp:cNvSpPr/>
      </dsp:nvSpPr>
      <dsp:spPr bwMode="white">
        <a:xfrm>
          <a:off x="7678293" y="129365"/>
          <a:ext cx="1371124" cy="822674"/>
        </a:xfrm>
        <a:prstGeom prst="roundRect">
          <a:avLst>
            <a:gd name="adj" fmla="val 10000"/>
          </a:avLst>
        </a:prstGeom>
      </dsp:spPr>
      <dsp:style>
        <a:lnRef idx="2">
          <a:schemeClr val="lt1"/>
        </a:lnRef>
        <a:fillRef idx="1">
          <a:schemeClr val="accent6"/>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1800" b="1">
              <a:latin typeface="华文中宋" panose="02010600040101010101" charset="-122"/>
              <a:ea typeface="华文中宋" panose="02010600040101010101" charset="-122"/>
            </a:rPr>
            <a:t>标准表单化</a:t>
          </a:r>
          <a:endParaRPr lang="zh-CN" sz="1800" b="1">
            <a:latin typeface="华文中宋" panose="02010600040101010101" charset="-122"/>
            <a:ea typeface="华文中宋" panose="02010600040101010101" charset="-122"/>
          </a:endParaRPr>
        </a:p>
      </dsp:txBody>
      <dsp:txXfrm>
        <a:off x="7678293" y="129365"/>
        <a:ext cx="1371124" cy="822674"/>
      </dsp:txXfrm>
    </dsp:sp>
    <dsp:sp modelId="{1FE698D2-0576-4674-81AC-203E3ABA77BA}">
      <dsp:nvSpPr>
        <dsp:cNvPr id="12" name="右箭头 11"/>
        <dsp:cNvSpPr/>
      </dsp:nvSpPr>
      <dsp:spPr bwMode="white">
        <a:xfrm>
          <a:off x="9178302" y="370683"/>
          <a:ext cx="290678" cy="340039"/>
        </a:xfrm>
        <a:prstGeom prst="rightArrow">
          <a:avLst>
            <a:gd name="adj1" fmla="val 60000"/>
            <a:gd name="adj2" fmla="val 50000"/>
          </a:avLst>
        </a:prstGeom>
      </dsp:spPr>
      <dsp:style>
        <a:lnRef idx="0">
          <a:schemeClr val="lt1">
            <a:hueOff val="0"/>
            <a:satOff val="0"/>
            <a:lumOff val="0"/>
            <a:alpha val="100000"/>
          </a:schemeClr>
        </a:lnRef>
        <a:fillRef idx="1">
          <a:schemeClr val="accent6"/>
        </a:fillRef>
        <a:effectRef idx="0">
          <a:scrgbClr r="0" g="0" b="0"/>
        </a:effectRef>
        <a:fontRef idx="minor">
          <a:schemeClr val="lt1"/>
        </a:fontRef>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sz="1800">
            <a:latin typeface="华文中宋" panose="02010600040101010101" charset="-122"/>
            <a:ea typeface="华文中宋" panose="02010600040101010101" charset="-122"/>
          </a:endParaRPr>
        </a:p>
      </dsp:txBody>
      <dsp:txXfrm>
        <a:off x="9178302" y="370683"/>
        <a:ext cx="290678" cy="340039"/>
      </dsp:txXfrm>
    </dsp:sp>
    <dsp:sp modelId="{D1DB1B66-23F3-4A0F-8EB8-102DE48382D7}">
      <dsp:nvSpPr>
        <dsp:cNvPr id="13" name="圆角矩形 12"/>
        <dsp:cNvSpPr/>
      </dsp:nvSpPr>
      <dsp:spPr bwMode="white">
        <a:xfrm>
          <a:off x="9597866" y="129365"/>
          <a:ext cx="1371124" cy="822674"/>
        </a:xfrm>
        <a:prstGeom prst="roundRect">
          <a:avLst>
            <a:gd name="adj" fmla="val 10000"/>
          </a:avLst>
        </a:prstGeom>
      </dsp:spPr>
      <dsp:style>
        <a:lnRef idx="2">
          <a:schemeClr val="lt1"/>
        </a:lnRef>
        <a:fillRef idx="1">
          <a:schemeClr val="accent2"/>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1800" b="1">
              <a:latin typeface="华文中宋" panose="02010600040101010101" charset="-122"/>
              <a:ea typeface="华文中宋" panose="02010600040101010101" charset="-122"/>
            </a:rPr>
            <a:t>表单信息化</a:t>
          </a:r>
          <a:endParaRPr lang="zh-CN" sz="1800" b="1">
            <a:latin typeface="华文中宋" panose="02010600040101010101" charset="-122"/>
            <a:ea typeface="华文中宋" panose="02010600040101010101" charset="-122"/>
          </a:endParaRPr>
        </a:p>
      </dsp:txBody>
      <dsp:txXfrm>
        <a:off x="9597866" y="129365"/>
        <a:ext cx="1371124" cy="822674"/>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864610" cy="4637405"/>
        <a:chOff x="0" y="0"/>
        <a:chExt cx="3864610" cy="4637405"/>
      </a:xfrm>
    </dsp:grpSpPr>
    <dsp:sp modelId="{E17E57AF-0587-449A-A755-B1B96DEF2BD2}">
      <dsp:nvSpPr>
        <dsp:cNvPr id="3" name="圆角矩形 2"/>
        <dsp:cNvSpPr/>
      </dsp:nvSpPr>
      <dsp:spPr bwMode="white">
        <a:xfrm>
          <a:off x="292418" y="0"/>
          <a:ext cx="3279775" cy="84316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华文中宋" panose="02010600040101010101" charset="-122"/>
              <a:ea typeface="华文中宋" panose="02010600040101010101" charset="-122"/>
            </a:rPr>
            <a:t>资产管理岗</a:t>
          </a:r>
          <a:r>
            <a:rPr lang="zh-CN" altLang="en-US" sz="2400">
              <a:solidFill>
                <a:schemeClr val="dk1"/>
              </a:solidFill>
              <a:latin typeface="华文中宋" panose="02010600040101010101" charset="-122"/>
              <a:ea typeface="华文中宋" panose="02010600040101010101" charset="-122"/>
            </a:rPr>
            <a:t>整理台账</a:t>
          </a:r>
          <a:endParaRPr lang="zh-CN" altLang="en-US" sz="2400">
            <a:solidFill>
              <a:schemeClr val="dk1"/>
            </a:solidFill>
            <a:latin typeface="华文中宋" panose="02010600040101010101" charset="-122"/>
            <a:ea typeface="华文中宋" panose="02010600040101010101" charset="-122"/>
          </a:endParaRPr>
        </a:p>
      </dsp:txBody>
      <dsp:txXfrm>
        <a:off x="292418" y="0"/>
        <a:ext cx="3279775" cy="843165"/>
      </dsp:txXfrm>
    </dsp:sp>
    <dsp:sp modelId="{11477A19-6F59-488F-BD44-5E3FBE8E3386}">
      <dsp:nvSpPr>
        <dsp:cNvPr id="4" name="右箭头 3"/>
        <dsp:cNvSpPr/>
      </dsp:nvSpPr>
      <dsp:spPr bwMode="white">
        <a:xfrm rot="5399999">
          <a:off x="1774212" y="864244"/>
          <a:ext cx="316187" cy="379424"/>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400">
            <a:solidFill>
              <a:schemeClr val="dk1"/>
            </a:solidFill>
            <a:latin typeface="华文中宋" panose="02010600040101010101" charset="-122"/>
            <a:ea typeface="华文中宋" panose="02010600040101010101" charset="-122"/>
          </a:endParaRPr>
        </a:p>
      </dsp:txBody>
      <dsp:txXfrm rot="5399999">
        <a:off x="1774212" y="864244"/>
        <a:ext cx="316187" cy="379424"/>
      </dsp:txXfrm>
    </dsp:sp>
    <dsp:sp modelId="{353C71C7-5E8B-4565-86BF-B755B524B25E}">
      <dsp:nvSpPr>
        <dsp:cNvPr id="5" name="圆角矩形 4"/>
        <dsp:cNvSpPr/>
      </dsp:nvSpPr>
      <dsp:spPr bwMode="white">
        <a:xfrm>
          <a:off x="292418" y="1264747"/>
          <a:ext cx="3279775" cy="84316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华文中宋" panose="02010600040101010101" charset="-122"/>
              <a:ea typeface="华文中宋" panose="02010600040101010101" charset="-122"/>
            </a:rPr>
            <a:t>派人对照台账逐一盘点</a:t>
          </a:r>
          <a:endParaRPr lang="zh-CN" altLang="en-US" sz="2400">
            <a:solidFill>
              <a:schemeClr val="dk1"/>
            </a:solidFill>
            <a:latin typeface="华文中宋" panose="02010600040101010101" charset="-122"/>
            <a:ea typeface="华文中宋" panose="02010600040101010101" charset="-122"/>
          </a:endParaRPr>
        </a:p>
      </dsp:txBody>
      <dsp:txXfrm>
        <a:off x="292418" y="1264747"/>
        <a:ext cx="3279775" cy="843165"/>
      </dsp:txXfrm>
    </dsp:sp>
    <dsp:sp modelId="{06ECC167-6368-4F79-84C6-65D90B9BC4A6}">
      <dsp:nvSpPr>
        <dsp:cNvPr id="6" name="右箭头 5"/>
        <dsp:cNvSpPr/>
      </dsp:nvSpPr>
      <dsp:spPr bwMode="white">
        <a:xfrm rot="5399999">
          <a:off x="1774212" y="2128990"/>
          <a:ext cx="316187" cy="379424"/>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400">
            <a:solidFill>
              <a:schemeClr val="dk1"/>
            </a:solidFill>
            <a:latin typeface="华文中宋" panose="02010600040101010101" charset="-122"/>
            <a:ea typeface="华文中宋" panose="02010600040101010101" charset="-122"/>
          </a:endParaRPr>
        </a:p>
      </dsp:txBody>
      <dsp:txXfrm rot="5399999">
        <a:off x="1774212" y="2128990"/>
        <a:ext cx="316187" cy="379424"/>
      </dsp:txXfrm>
    </dsp:sp>
    <dsp:sp modelId="{93DEFB83-998E-4F52-9267-01422D869D93}">
      <dsp:nvSpPr>
        <dsp:cNvPr id="7" name="圆角矩形 6"/>
        <dsp:cNvSpPr/>
      </dsp:nvSpPr>
      <dsp:spPr bwMode="white">
        <a:xfrm>
          <a:off x="292418" y="2529494"/>
          <a:ext cx="3279775" cy="84316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华文中宋" panose="02010600040101010101" charset="-122"/>
              <a:ea typeface="华文中宋" panose="02010600040101010101" charset="-122"/>
            </a:rPr>
            <a:t>盘盈盘亏逐一核实</a:t>
          </a:r>
          <a:endParaRPr lang="zh-CN" altLang="en-US" sz="2400">
            <a:solidFill>
              <a:schemeClr val="dk1"/>
            </a:solidFill>
            <a:latin typeface="华文中宋" panose="02010600040101010101" charset="-122"/>
            <a:ea typeface="华文中宋" panose="02010600040101010101" charset="-122"/>
          </a:endParaRPr>
        </a:p>
      </dsp:txBody>
      <dsp:txXfrm>
        <a:off x="292418" y="2529494"/>
        <a:ext cx="3279775" cy="843165"/>
      </dsp:txXfrm>
    </dsp:sp>
    <dsp:sp modelId="{C6ED6F59-F6A4-4D35-85D7-E376D818D88E}">
      <dsp:nvSpPr>
        <dsp:cNvPr id="8" name="右箭头 7"/>
        <dsp:cNvSpPr/>
      </dsp:nvSpPr>
      <dsp:spPr bwMode="white">
        <a:xfrm rot="5399999">
          <a:off x="1774212" y="3393737"/>
          <a:ext cx="316187" cy="379424"/>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sz="2400">
            <a:solidFill>
              <a:schemeClr val="dk1"/>
            </a:solidFill>
            <a:latin typeface="华文中宋" panose="02010600040101010101" charset="-122"/>
            <a:ea typeface="华文中宋" panose="02010600040101010101" charset="-122"/>
          </a:endParaRPr>
        </a:p>
      </dsp:txBody>
      <dsp:txXfrm rot="5399999">
        <a:off x="1774212" y="3393737"/>
        <a:ext cx="316187" cy="379424"/>
      </dsp:txXfrm>
    </dsp:sp>
    <dsp:sp modelId="{247EC3EC-E207-4452-9DC9-B45405A65A1C}">
      <dsp:nvSpPr>
        <dsp:cNvPr id="9" name="圆角矩形 8"/>
        <dsp:cNvSpPr/>
      </dsp:nvSpPr>
      <dsp:spPr bwMode="white">
        <a:xfrm>
          <a:off x="292418" y="3794240"/>
          <a:ext cx="3279775" cy="843165"/>
        </a:xfrm>
        <a:prstGeom prst="roundRect">
          <a:avLst>
            <a:gd name="adj" fmla="val 10000"/>
          </a:avLst>
        </a:prstGeom>
      </dsp:spPr>
      <dsp:style>
        <a:lnRef idx="2">
          <a:schemeClr val="accent1">
            <a:shade val="80000"/>
          </a:schemeClr>
        </a:lnRef>
        <a:fillRef idx="1">
          <a:schemeClr val="lt1"/>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2400">
              <a:solidFill>
                <a:schemeClr val="dk1"/>
              </a:solidFill>
              <a:latin typeface="华文中宋" panose="02010600040101010101" charset="-122"/>
              <a:ea typeface="华文中宋" panose="02010600040101010101" charset="-122"/>
            </a:rPr>
            <a:t>形成盘点结果</a:t>
          </a:r>
          <a:endParaRPr lang="zh-CN" sz="2400">
            <a:solidFill>
              <a:schemeClr val="dk1"/>
            </a:solidFill>
            <a:latin typeface="华文中宋" panose="02010600040101010101" charset="-122"/>
            <a:ea typeface="华文中宋" panose="02010600040101010101" charset="-122"/>
          </a:endParaRPr>
        </a:p>
      </dsp:txBody>
      <dsp:txXfrm>
        <a:off x="292418" y="3794240"/>
        <a:ext cx="3279775" cy="843165"/>
      </dsp:txXfrm>
    </dsp:sp>
  </dsp:spTree>
</dsp:drawing>
</file>

<file path=ppt/diagrams/drawing9.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294380" cy="4637405"/>
        <a:chOff x="0" y="0"/>
        <a:chExt cx="3294380" cy="4637405"/>
      </a:xfrm>
    </dsp:grpSpPr>
    <dsp:sp modelId="{E17E57AF-0587-449A-A755-B1B96DEF2BD2}">
      <dsp:nvSpPr>
        <dsp:cNvPr id="3" name="圆角矩形 2"/>
        <dsp:cNvSpPr/>
      </dsp:nvSpPr>
      <dsp:spPr bwMode="white">
        <a:xfrm>
          <a:off x="408305" y="0"/>
          <a:ext cx="2477770" cy="662486"/>
        </a:xfrm>
        <a:prstGeom prst="roundRect">
          <a:avLst>
            <a:gd name="adj" fmla="val 10000"/>
          </a:avLst>
        </a:prstGeom>
      </dsp:spPr>
      <dsp:style>
        <a:lnRef idx="2">
          <a:schemeClr val="accent3">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latin typeface="华文中宋" panose="02010600040101010101" charset="-122"/>
              <a:ea typeface="华文中宋" panose="02010600040101010101" charset="-122"/>
            </a:rPr>
            <a:t>资产管理岗</a:t>
          </a:r>
          <a:r>
            <a:rPr lang="zh-CN" altLang="en-US" sz="2000">
              <a:solidFill>
                <a:schemeClr val="dk1"/>
              </a:solidFill>
              <a:latin typeface="华文中宋" panose="02010600040101010101" charset="-122"/>
              <a:ea typeface="华文中宋" panose="02010600040101010101" charset="-122"/>
            </a:rPr>
            <a:t>整理台账</a:t>
          </a:r>
          <a:endParaRPr lang="zh-CN" altLang="en-US" sz="2000">
            <a:solidFill>
              <a:schemeClr val="dk1"/>
            </a:solidFill>
            <a:latin typeface="华文中宋" panose="02010600040101010101" charset="-122"/>
            <a:ea typeface="华文中宋" panose="02010600040101010101" charset="-122"/>
          </a:endParaRPr>
        </a:p>
      </dsp:txBody>
      <dsp:txXfrm>
        <a:off x="408305" y="0"/>
        <a:ext cx="2477770" cy="662486"/>
      </dsp:txXfrm>
    </dsp:sp>
    <dsp:sp modelId="{11477A19-6F59-488F-BD44-5E3FBE8E3386}">
      <dsp:nvSpPr>
        <dsp:cNvPr id="4" name="右箭头 3"/>
        <dsp:cNvSpPr/>
      </dsp:nvSpPr>
      <dsp:spPr bwMode="white">
        <a:xfrm rot="5399999">
          <a:off x="1522974" y="679049"/>
          <a:ext cx="248432" cy="298119"/>
        </a:xfrm>
        <a:prstGeom prst="rightArrow">
          <a:avLst>
            <a:gd name="adj1" fmla="val 60000"/>
            <a:gd name="adj2" fmla="val 50000"/>
          </a:avLst>
        </a:prstGeom>
      </dsp:spPr>
      <dsp:style>
        <a:lnRef idx="0">
          <a:schemeClr val="accent3">
            <a:tint val="60000"/>
          </a:schemeClr>
        </a:lnRef>
        <a:fillRef idx="1">
          <a:schemeClr val="accent3">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华文中宋" panose="02010600040101010101" charset="-122"/>
            <a:ea typeface="华文中宋" panose="02010600040101010101" charset="-122"/>
          </a:endParaRPr>
        </a:p>
      </dsp:txBody>
      <dsp:txXfrm rot="5399999">
        <a:off x="1522974" y="679049"/>
        <a:ext cx="248432" cy="298119"/>
      </dsp:txXfrm>
    </dsp:sp>
    <dsp:sp modelId="{353C71C7-5E8B-4565-86BF-B755B524B25E}">
      <dsp:nvSpPr>
        <dsp:cNvPr id="5" name="圆角矩形 4"/>
        <dsp:cNvSpPr/>
      </dsp:nvSpPr>
      <dsp:spPr bwMode="white">
        <a:xfrm>
          <a:off x="408305" y="993730"/>
          <a:ext cx="2477770" cy="662486"/>
        </a:xfrm>
        <a:prstGeom prst="roundRect">
          <a:avLst>
            <a:gd name="adj" fmla="val 10000"/>
          </a:avLst>
        </a:prstGeom>
      </dsp:spPr>
      <dsp:style>
        <a:lnRef idx="2">
          <a:schemeClr val="accent3">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latin typeface="华文中宋" panose="02010600040101010101" charset="-122"/>
              <a:ea typeface="华文中宋" panose="02010600040101010101" charset="-122"/>
            </a:rPr>
            <a:t>分人发放资产确认表</a:t>
          </a:r>
          <a:endParaRPr lang="zh-CN" altLang="en-US" sz="2000">
            <a:solidFill>
              <a:schemeClr val="dk1"/>
            </a:solidFill>
            <a:latin typeface="华文中宋" panose="02010600040101010101" charset="-122"/>
            <a:ea typeface="华文中宋" panose="02010600040101010101" charset="-122"/>
          </a:endParaRPr>
        </a:p>
      </dsp:txBody>
      <dsp:txXfrm>
        <a:off x="408305" y="993730"/>
        <a:ext cx="2477770" cy="662486"/>
      </dsp:txXfrm>
    </dsp:sp>
    <dsp:sp modelId="{06ECC167-6368-4F79-84C6-65D90B9BC4A6}">
      <dsp:nvSpPr>
        <dsp:cNvPr id="6" name="右箭头 5"/>
        <dsp:cNvSpPr/>
      </dsp:nvSpPr>
      <dsp:spPr bwMode="white">
        <a:xfrm rot="5399999">
          <a:off x="1522974" y="1672778"/>
          <a:ext cx="248432" cy="298119"/>
        </a:xfrm>
        <a:prstGeom prst="rightArrow">
          <a:avLst>
            <a:gd name="adj1" fmla="val 60000"/>
            <a:gd name="adj2" fmla="val 50000"/>
          </a:avLst>
        </a:prstGeom>
      </dsp:spPr>
      <dsp:style>
        <a:lnRef idx="0">
          <a:schemeClr val="accent3">
            <a:tint val="60000"/>
          </a:schemeClr>
        </a:lnRef>
        <a:fillRef idx="1">
          <a:schemeClr val="accent3">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华文中宋" panose="02010600040101010101" charset="-122"/>
            <a:ea typeface="华文中宋" panose="02010600040101010101" charset="-122"/>
          </a:endParaRPr>
        </a:p>
      </dsp:txBody>
      <dsp:txXfrm rot="5399999">
        <a:off x="1522974" y="1672778"/>
        <a:ext cx="248432" cy="298119"/>
      </dsp:txXfrm>
    </dsp:sp>
    <dsp:sp modelId="{93DEFB83-998E-4F52-9267-01422D869D93}">
      <dsp:nvSpPr>
        <dsp:cNvPr id="7" name="圆角矩形 6"/>
        <dsp:cNvSpPr/>
      </dsp:nvSpPr>
      <dsp:spPr bwMode="white">
        <a:xfrm>
          <a:off x="408305" y="1987459"/>
          <a:ext cx="2477770" cy="662486"/>
        </a:xfrm>
        <a:prstGeom prst="roundRect">
          <a:avLst>
            <a:gd name="adj" fmla="val 10000"/>
          </a:avLst>
        </a:prstGeom>
      </dsp:spPr>
      <dsp:style>
        <a:lnRef idx="2">
          <a:schemeClr val="accent3">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dk1"/>
              </a:solidFill>
              <a:latin typeface="华文中宋" panose="02010600040101010101" charset="-122"/>
              <a:ea typeface="华文中宋" panose="02010600040101010101" charset="-122"/>
            </a:rPr>
            <a:t>资产使用人签字确认</a:t>
          </a:r>
          <a:endParaRPr lang="zh-CN" altLang="en-US" sz="2000">
            <a:solidFill>
              <a:schemeClr val="dk1"/>
            </a:solidFill>
            <a:latin typeface="华文中宋" panose="02010600040101010101" charset="-122"/>
            <a:ea typeface="华文中宋" panose="02010600040101010101" charset="-122"/>
          </a:endParaRPr>
        </a:p>
      </dsp:txBody>
      <dsp:txXfrm>
        <a:off x="408305" y="1987459"/>
        <a:ext cx="2477770" cy="662486"/>
      </dsp:txXfrm>
    </dsp:sp>
    <dsp:sp modelId="{C6ED6F59-F6A4-4D35-85D7-E376D818D88E}">
      <dsp:nvSpPr>
        <dsp:cNvPr id="8" name="右箭头 7"/>
        <dsp:cNvSpPr/>
      </dsp:nvSpPr>
      <dsp:spPr bwMode="white">
        <a:xfrm rot="5399999">
          <a:off x="1522974" y="2666508"/>
          <a:ext cx="248432" cy="298119"/>
        </a:xfrm>
        <a:prstGeom prst="rightArrow">
          <a:avLst>
            <a:gd name="adj1" fmla="val 60000"/>
            <a:gd name="adj2" fmla="val 50000"/>
          </a:avLst>
        </a:prstGeom>
      </dsp:spPr>
      <dsp:style>
        <a:lnRef idx="0">
          <a:schemeClr val="accent3">
            <a:tint val="60000"/>
          </a:schemeClr>
        </a:lnRef>
        <a:fillRef idx="1">
          <a:schemeClr val="accent3">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sz="2000">
            <a:solidFill>
              <a:schemeClr val="dk1"/>
            </a:solidFill>
            <a:latin typeface="华文中宋" panose="02010600040101010101" charset="-122"/>
            <a:ea typeface="华文中宋" panose="02010600040101010101" charset="-122"/>
          </a:endParaRPr>
        </a:p>
      </dsp:txBody>
      <dsp:txXfrm rot="5399999">
        <a:off x="1522974" y="2666508"/>
        <a:ext cx="248432" cy="298119"/>
      </dsp:txXfrm>
    </dsp:sp>
    <dsp:sp modelId="{247EC3EC-E207-4452-9DC9-B45405A65A1C}">
      <dsp:nvSpPr>
        <dsp:cNvPr id="9" name="圆角矩形 8"/>
        <dsp:cNvSpPr/>
      </dsp:nvSpPr>
      <dsp:spPr bwMode="white">
        <a:xfrm>
          <a:off x="408305" y="2981189"/>
          <a:ext cx="2477770" cy="662486"/>
        </a:xfrm>
        <a:prstGeom prst="roundRect">
          <a:avLst>
            <a:gd name="adj" fmla="val 10000"/>
          </a:avLst>
        </a:prstGeom>
      </dsp:spPr>
      <dsp:style>
        <a:lnRef idx="2">
          <a:schemeClr val="accent3">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2000">
              <a:solidFill>
                <a:schemeClr val="dk1"/>
              </a:solidFill>
              <a:latin typeface="华文中宋" panose="02010600040101010101" charset="-122"/>
              <a:ea typeface="华文中宋" panose="02010600040101010101" charset="-122"/>
            </a:rPr>
            <a:t>抽盘</a:t>
          </a:r>
          <a:endParaRPr lang="zh-CN" sz="2000">
            <a:solidFill>
              <a:schemeClr val="dk1"/>
            </a:solidFill>
            <a:latin typeface="华文中宋" panose="02010600040101010101" charset="-122"/>
            <a:ea typeface="华文中宋" panose="02010600040101010101" charset="-122"/>
          </a:endParaRPr>
        </a:p>
      </dsp:txBody>
      <dsp:txXfrm>
        <a:off x="408305" y="2981189"/>
        <a:ext cx="2477770" cy="662486"/>
      </dsp:txXfrm>
    </dsp:sp>
    <dsp:sp modelId="{598616F4-D37D-4BDD-990A-98CE5823B094}">
      <dsp:nvSpPr>
        <dsp:cNvPr id="10" name="右箭头 9"/>
        <dsp:cNvSpPr/>
      </dsp:nvSpPr>
      <dsp:spPr bwMode="white">
        <a:xfrm rot="5399999">
          <a:off x="1522974" y="3660238"/>
          <a:ext cx="248432" cy="298119"/>
        </a:xfrm>
        <a:prstGeom prst="rightArrow">
          <a:avLst>
            <a:gd name="adj1" fmla="val 60000"/>
            <a:gd name="adj2" fmla="val 50000"/>
          </a:avLst>
        </a:prstGeom>
      </dsp:spPr>
      <dsp:style>
        <a:lnRef idx="0">
          <a:schemeClr val="accent3">
            <a:tint val="60000"/>
          </a:schemeClr>
        </a:lnRef>
        <a:fillRef idx="1">
          <a:schemeClr val="accent3">
            <a:tint val="60000"/>
          </a:schemeClr>
        </a:fillRef>
        <a:effectRef idx="0">
          <a:scrgbClr r="0" g="0" b="0"/>
        </a:effectRef>
        <a:fontRef idx="minor">
          <a:schemeClr val="lt1"/>
        </a:fontRef>
      </dsp:style>
      <dsp:txBody>
        <a:bodyPr rot="-5400000"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sz="2000">
            <a:solidFill>
              <a:schemeClr val="dk1"/>
            </a:solidFill>
          </a:endParaRPr>
        </a:p>
      </dsp:txBody>
      <dsp:txXfrm rot="5399999">
        <a:off x="1522974" y="3660238"/>
        <a:ext cx="248432" cy="298119"/>
      </dsp:txXfrm>
    </dsp:sp>
    <dsp:sp modelId="{62E8A69A-159F-49CE-9F8E-90375468D716}">
      <dsp:nvSpPr>
        <dsp:cNvPr id="11" name="圆角矩形 10"/>
        <dsp:cNvSpPr/>
      </dsp:nvSpPr>
      <dsp:spPr bwMode="white">
        <a:xfrm>
          <a:off x="408305" y="3974919"/>
          <a:ext cx="2477770" cy="662486"/>
        </a:xfrm>
        <a:prstGeom prst="roundRect">
          <a:avLst>
            <a:gd name="adj" fmla="val 10000"/>
          </a:avLst>
        </a:prstGeom>
      </dsp:spPr>
      <dsp:style>
        <a:lnRef idx="2">
          <a:schemeClr val="accent3">
            <a:shade val="80000"/>
          </a:schemeClr>
        </a:lnRef>
        <a:fillRef idx="1">
          <a:schemeClr val="lt1"/>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2000">
              <a:solidFill>
                <a:schemeClr val="dk1"/>
              </a:solidFill>
              <a:latin typeface="华文中宋" panose="02010600040101010101" charset="-122"/>
              <a:ea typeface="华文中宋" panose="02010600040101010101" charset="-122"/>
            </a:rPr>
            <a:t>形成盘点结果</a:t>
          </a:r>
          <a:endParaRPr lang="zh-CN" sz="2000">
            <a:solidFill>
              <a:schemeClr val="dk1"/>
            </a:solidFill>
            <a:latin typeface="华文中宋" panose="02010600040101010101" charset="-122"/>
            <a:ea typeface="华文中宋" panose="02010600040101010101" charset="-122"/>
          </a:endParaRPr>
        </a:p>
      </dsp:txBody>
      <dsp:txXfrm>
        <a:off x="408305" y="3974919"/>
        <a:ext cx="2477770" cy="66248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rSet csTypeId="urn:microsoft.com/office/officeart/2005/8/colors/accent6_5"/>
        </dgm:pt>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rSet csTypeId="urn:microsoft.com/office/officeart/2005/8/colors/accent6_5"/>
        </dgm:pt>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602" name="幻灯片图像占位符 1"/>
          <p:cNvSpPr>
            <a:spLocks noGrp="1" noRot="1" noChangeAspect="1"/>
          </p:cNvSpPr>
          <p:nvPr>
            <p:ph type="sldImg"/>
          </p:nvPr>
        </p:nvSpPr>
        <p:spPr/>
      </p:sp>
      <p:sp>
        <p:nvSpPr>
          <p:cNvPr id="1048603" name="备注占位符 2"/>
          <p:cNvSpPr>
            <a:spLocks noGrp="1"/>
          </p:cNvSpPr>
          <p:nvPr>
            <p:ph type="body" idx="1"/>
          </p:nvPr>
        </p:nvSpPr>
        <p:spPr/>
        <p:txBody>
          <a:bodyPr/>
          <a:p>
            <a:endParaRPr lang="zh-CN" altLang="en-US" dirty="0"/>
          </a:p>
        </p:txBody>
      </p:sp>
      <p:sp>
        <p:nvSpPr>
          <p:cNvPr id="1048604" name="灯片编号占位符 3"/>
          <p:cNvSpPr>
            <a:spLocks noGrp="1"/>
          </p:cNvSpPr>
          <p:nvPr>
            <p:ph type="sldNum" sz="quarter" idx="5"/>
          </p:nvPr>
        </p:nvSpPr>
        <p:spPr/>
        <p:txBody>
          <a:bodyPr/>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602" name="幻灯片图像占位符 1"/>
          <p:cNvSpPr>
            <a:spLocks noGrp="1" noRot="1" noChangeAspect="1"/>
          </p:cNvSpPr>
          <p:nvPr>
            <p:ph type="sldImg"/>
          </p:nvPr>
        </p:nvSpPr>
        <p:spPr/>
      </p:sp>
      <p:sp>
        <p:nvSpPr>
          <p:cNvPr id="1048603" name="备注占位符 2"/>
          <p:cNvSpPr>
            <a:spLocks noGrp="1"/>
          </p:cNvSpPr>
          <p:nvPr>
            <p:ph type="body" idx="1"/>
          </p:nvPr>
        </p:nvSpPr>
        <p:spPr/>
        <p:txBody>
          <a:bodyPr/>
          <a:p>
            <a:endParaRPr lang="zh-CN" altLang="en-US" dirty="0"/>
          </a:p>
        </p:txBody>
      </p:sp>
      <p:sp>
        <p:nvSpPr>
          <p:cNvPr id="1048604" name="灯片编号占位符 3"/>
          <p:cNvSpPr>
            <a:spLocks noGrp="1"/>
          </p:cNvSpPr>
          <p:nvPr>
            <p:ph type="sldNum" sz="quarter" idx="5"/>
          </p:nvPr>
        </p:nvSpPr>
        <p:spPr/>
        <p:txBody>
          <a:bodyPr/>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图片">
    <p:spTree>
      <p:nvGrpSpPr>
        <p:cNvPr id="1" name=""/>
        <p:cNvGrpSpPr/>
        <p:nvPr/>
      </p:nvGrpSpPr>
      <p:grpSpPr>
        <a:xfrm>
          <a:off x="0" y="0"/>
          <a:ext cx="0" cy="0"/>
          <a:chOff x="0" y="0"/>
          <a:chExt cx="0" cy="0"/>
        </a:xfrm>
      </p:grpSpPr>
      <p:sp>
        <p:nvSpPr>
          <p:cNvPr id="6" name="文本占位符 1"/>
          <p:cNvSpPr>
            <a:spLocks noGrp="1"/>
          </p:cNvSpPr>
          <p:nvPr>
            <p:ph type="body" sz="quarter" idx="10" hasCustomPrompt="1"/>
          </p:nvPr>
        </p:nvSpPr>
        <p:spPr>
          <a:xfrm>
            <a:off x="866841" y="643431"/>
            <a:ext cx="10458317" cy="569493"/>
          </a:xfrm>
        </p:spPr>
        <p:txBody>
          <a:bodyPr>
            <a:noAutofit/>
          </a:bodyPr>
          <a:lstStyle>
            <a:lvl1pPr marL="0" indent="0">
              <a:buNone/>
              <a:defRPr sz="3200" b="1">
                <a:solidFill>
                  <a:srgbClr val="3A75BB"/>
                </a:solidFill>
                <a:latin typeface="微软雅黑" panose="020B0503020204020204" charset="-122"/>
                <a:ea typeface="微软雅黑" panose="020B0503020204020204" charset="-122"/>
              </a:defRPr>
            </a:lvl1pPr>
          </a:lstStyle>
          <a:p>
            <a:r>
              <a:rPr kumimoji="1" lang="zh-CN" altLang="en-US" dirty="0"/>
              <a:t>单击此处添加标题</a:t>
            </a:r>
            <a:endParaRPr kumimoji="1" lang="zh-CN" altLang="en-US" dirty="0"/>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图片">
    <p:spTree>
      <p:nvGrpSpPr>
        <p:cNvPr id="1" name=""/>
        <p:cNvGrpSpPr/>
        <p:nvPr/>
      </p:nvGrpSpPr>
      <p:grpSpPr>
        <a:xfrm>
          <a:off x="0" y="0"/>
          <a:ext cx="0" cy="0"/>
          <a:chOff x="0" y="0"/>
          <a:chExt cx="0" cy="0"/>
        </a:xfrm>
      </p:grpSpPr>
      <p:sp>
        <p:nvSpPr>
          <p:cNvPr id="6" name="文本占位符 1"/>
          <p:cNvSpPr>
            <a:spLocks noGrp="1"/>
          </p:cNvSpPr>
          <p:nvPr>
            <p:ph type="body" sz="quarter" idx="10" hasCustomPrompt="1"/>
          </p:nvPr>
        </p:nvSpPr>
        <p:spPr>
          <a:xfrm>
            <a:off x="957969" y="624381"/>
            <a:ext cx="10458317" cy="569493"/>
          </a:xfrm>
        </p:spPr>
        <p:txBody>
          <a:bodyPr>
            <a:noAutofit/>
          </a:bodyPr>
          <a:lstStyle>
            <a:lvl1pPr marL="0" indent="0">
              <a:buNone/>
              <a:defRPr sz="3200" b="1">
                <a:solidFill>
                  <a:srgbClr val="3A75BB"/>
                </a:solidFill>
                <a:latin typeface="微软雅黑" panose="020B0503020204020204" charset="-122"/>
                <a:ea typeface="微软雅黑" panose="020B0503020204020204" charset="-122"/>
              </a:defRPr>
            </a:lvl1pPr>
          </a:lstStyle>
          <a:p>
            <a:r>
              <a:rPr kumimoji="1" lang="zh-CN" altLang="en-US" dirty="0"/>
              <a:t>单击此处添加标题</a:t>
            </a:r>
            <a:endParaRPr kumimoji="1" lang="zh-CN" altLang="en-US" dirty="0"/>
          </a:p>
        </p:txBody>
      </p:sp>
      <p:sp>
        <p:nvSpPr>
          <p:cNvPr id="3" name="文本占位符 2"/>
          <p:cNvSpPr>
            <a:spLocks noGrp="1"/>
          </p:cNvSpPr>
          <p:nvPr>
            <p:ph type="body" sz="quarter" idx="11" hasCustomPrompt="1"/>
          </p:nvPr>
        </p:nvSpPr>
        <p:spPr>
          <a:xfrm>
            <a:off x="957969" y="2007909"/>
            <a:ext cx="10276065" cy="3781832"/>
          </a:xfrm>
        </p:spPr>
        <p:txBody>
          <a:bodyPr>
            <a:normAutofit/>
          </a:bodyPr>
          <a:lstStyle>
            <a:lvl1pPr marL="0" indent="0">
              <a:buNone/>
              <a:defRPr sz="2400">
                <a:solidFill>
                  <a:schemeClr val="tx1">
                    <a:lumMod val="75000"/>
                    <a:lumOff val="25000"/>
                  </a:schemeClr>
                </a:solidFill>
                <a:latin typeface="微软雅黑" panose="020B0503020204020204" charset="-122"/>
                <a:ea typeface="微软雅黑" panose="020B0503020204020204" charset="-122"/>
              </a:defRPr>
            </a:lvl1pPr>
          </a:lstStyle>
          <a:p>
            <a:r>
              <a:rPr kumimoji="1" lang="zh-CN" altLang="en-US" dirty="0"/>
              <a:t>点击添加文本</a:t>
            </a:r>
            <a:endParaRPr kumimoji="1" lang="zh-CN" altLang="en-US" dirty="0"/>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图片">
    <p:spTree>
      <p:nvGrpSpPr>
        <p:cNvPr id="1" name=""/>
        <p:cNvGrpSpPr/>
        <p:nvPr/>
      </p:nvGrpSpPr>
      <p:grpSpPr>
        <a:xfrm>
          <a:off x="0" y="0"/>
          <a:ext cx="0" cy="0"/>
          <a:chOff x="0" y="0"/>
          <a:chExt cx="0" cy="0"/>
        </a:xfrm>
      </p:grpSpPr>
      <p:sp>
        <p:nvSpPr>
          <p:cNvPr id="6" name="文本占位符 1"/>
          <p:cNvSpPr>
            <a:spLocks noGrp="1"/>
          </p:cNvSpPr>
          <p:nvPr>
            <p:ph type="body" sz="quarter" idx="10" hasCustomPrompt="1"/>
          </p:nvPr>
        </p:nvSpPr>
        <p:spPr>
          <a:xfrm>
            <a:off x="957984" y="596440"/>
            <a:ext cx="10396451" cy="569493"/>
          </a:xfrm>
        </p:spPr>
        <p:txBody>
          <a:bodyPr>
            <a:noAutofit/>
          </a:bodyPr>
          <a:lstStyle>
            <a:lvl1pPr marL="0" indent="0">
              <a:buNone/>
              <a:defRPr sz="3200" b="1">
                <a:solidFill>
                  <a:srgbClr val="274B9D"/>
                </a:solidFill>
                <a:latin typeface="微软雅黑" panose="020B0503020204020204" charset="-122"/>
                <a:ea typeface="微软雅黑" panose="020B0503020204020204" charset="-122"/>
              </a:defRPr>
            </a:lvl1pPr>
          </a:lstStyle>
          <a:p>
            <a:r>
              <a:rPr kumimoji="1" lang="zh-CN" altLang="en-US" dirty="0"/>
              <a:t>单击此处添加标题</a:t>
            </a:r>
            <a:endParaRPr kumimoji="1" lang="zh-CN" altLang="en-US" dirty="0"/>
          </a:p>
        </p:txBody>
      </p:sp>
      <p:sp>
        <p:nvSpPr>
          <p:cNvPr id="3" name="文本占位符 2"/>
          <p:cNvSpPr>
            <a:spLocks noGrp="1"/>
          </p:cNvSpPr>
          <p:nvPr>
            <p:ph type="body" sz="quarter" idx="11" hasCustomPrompt="1"/>
          </p:nvPr>
        </p:nvSpPr>
        <p:spPr>
          <a:xfrm>
            <a:off x="957967" y="2007909"/>
            <a:ext cx="10276065" cy="3781832"/>
          </a:xfrm>
        </p:spPr>
        <p:txBody>
          <a:bodyPr>
            <a:normAutofit/>
          </a:bodyPr>
          <a:lstStyle>
            <a:lvl1pPr marL="0" indent="0">
              <a:lnSpc>
                <a:spcPct val="120000"/>
              </a:lnSpc>
              <a:buNone/>
              <a:defRPr sz="2400">
                <a:solidFill>
                  <a:schemeClr val="tx1">
                    <a:lumMod val="75000"/>
                    <a:lumOff val="25000"/>
                  </a:schemeClr>
                </a:solidFill>
                <a:latin typeface="微软雅黑" panose="020B0503020204020204" charset="-122"/>
                <a:ea typeface="微软雅黑" panose="020B0503020204020204" charset="-122"/>
              </a:defRPr>
            </a:lvl1pPr>
          </a:lstStyle>
          <a:p>
            <a:r>
              <a:rPr kumimoji="1" lang="zh-CN" altLang="en-US" dirty="0"/>
              <a:t>点击添加文本</a:t>
            </a:r>
            <a:endParaRPr kumimoji="1" lang="zh-CN" altLang="en-US" dirty="0"/>
          </a:p>
        </p:txBody>
      </p:sp>
      <p:sp>
        <p:nvSpPr>
          <p:cNvPr id="4" name="文本占位符 1"/>
          <p:cNvSpPr>
            <a:spLocks noGrp="1"/>
          </p:cNvSpPr>
          <p:nvPr>
            <p:ph type="body" sz="quarter" idx="12" hasCustomPrompt="1"/>
          </p:nvPr>
        </p:nvSpPr>
        <p:spPr>
          <a:xfrm>
            <a:off x="957967" y="1436914"/>
            <a:ext cx="10276065" cy="439198"/>
          </a:xfrm>
        </p:spPr>
        <p:txBody>
          <a:bodyPr>
            <a:noAutofit/>
          </a:bodyPr>
          <a:lstStyle>
            <a:lvl1pPr marL="0" indent="0">
              <a:buNone/>
              <a:defRPr sz="2000" b="1">
                <a:solidFill>
                  <a:schemeClr val="tx1"/>
                </a:solidFill>
                <a:latin typeface="微软雅黑" panose="020B0503020204020204" charset="-122"/>
                <a:ea typeface="微软雅黑" panose="020B0503020204020204" charset="-122"/>
              </a:defRPr>
            </a:lvl1pPr>
          </a:lstStyle>
          <a:p>
            <a:r>
              <a:rPr kumimoji="1" lang="zh-CN" altLang="en-US" dirty="0"/>
              <a:t>单击此处添加副标题</a:t>
            </a:r>
            <a:endParaRPr kumimoji="1" lang="zh-CN" altLang="en-US" dirty="0"/>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62.xml"/><Relationship Id="rId20" Type="http://schemas.openxmlformats.org/officeDocument/2006/relationships/tags" Target="../tags/tag61.xml"/><Relationship Id="rId2" Type="http://schemas.openxmlformats.org/officeDocument/2006/relationships/slideLayout" Target="../slideLayouts/slideLayout2.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image" Target="../media/image1.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solidFill>
              </a:defRPr>
            </a:lvl1pPr>
          </a:lstStyle>
          <a:p>
            <a:fld id="{49AE70B2-8BF9-45C0-BB95-33D1B9D3A854}" type="slidenum">
              <a:rPr lang="zh-CN" altLang="en-US" smtClean="0"/>
            </a:fld>
            <a:endParaRPr lang="zh-CN" altLang="en-US" dirty="0"/>
          </a:p>
        </p:txBody>
      </p:sp>
    </p:spTree>
    <p:custDataLst>
      <p:tags r:id="rId2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1" Type="http://schemas.openxmlformats.org/officeDocument/2006/relationships/slideLayout" Target="../slideLayouts/slideLayout2.xml"/><Relationship Id="rId10" Type="http://schemas.openxmlformats.org/officeDocument/2006/relationships/tags" Target="../tags/tag83.xml"/><Relationship Id="rId1" Type="http://schemas.openxmlformats.org/officeDocument/2006/relationships/image" Target="../media/image11.png"/></Relationships>
</file>

<file path=ppt/slides/_rels/slide10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image" Target="../media/image75.png"/><Relationship Id="rId1" Type="http://schemas.openxmlformats.org/officeDocument/2006/relationships/tags" Target="../tags/tag333.xml"/></Relationships>
</file>

<file path=ppt/slides/_rels/slide10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image" Target="../media/image75.png"/><Relationship Id="rId3" Type="http://schemas.openxmlformats.org/officeDocument/2006/relationships/tags" Target="../tags/tag338.xml"/><Relationship Id="rId2" Type="http://schemas.openxmlformats.org/officeDocument/2006/relationships/image" Target="../media/image76.png"/><Relationship Id="rId1" Type="http://schemas.openxmlformats.org/officeDocument/2006/relationships/tags" Target="../tags/tag337.xml"/></Relationships>
</file>

<file path=ppt/slides/_rels/slide10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45.xml"/><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image" Target="../media/image75.png"/><Relationship Id="rId1" Type="http://schemas.openxmlformats.org/officeDocument/2006/relationships/tags" Target="../tags/tag342.xml"/></Relationships>
</file>

<file path=ppt/slides/_rels/slide10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image" Target="../media/image75.png"/><Relationship Id="rId1" Type="http://schemas.openxmlformats.org/officeDocument/2006/relationships/tags" Target="../tags/tag346.xml"/></Relationships>
</file>

<file path=ppt/slides/_rels/slide10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53.xml"/><Relationship Id="rId4" Type="http://schemas.openxmlformats.org/officeDocument/2006/relationships/tags" Target="../tags/tag352.xml"/><Relationship Id="rId3" Type="http://schemas.openxmlformats.org/officeDocument/2006/relationships/tags" Target="../tags/tag351.xml"/><Relationship Id="rId2" Type="http://schemas.openxmlformats.org/officeDocument/2006/relationships/image" Target="../media/image75.png"/><Relationship Id="rId1" Type="http://schemas.openxmlformats.org/officeDocument/2006/relationships/tags" Target="../tags/tag350.xml"/></Relationships>
</file>

<file path=ppt/slides/_rels/slide10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56.xml"/><Relationship Id="rId3" Type="http://schemas.openxmlformats.org/officeDocument/2006/relationships/tags" Target="../tags/tag355.xml"/><Relationship Id="rId2" Type="http://schemas.openxmlformats.org/officeDocument/2006/relationships/image" Target="../media/image77.png"/><Relationship Id="rId1" Type="http://schemas.openxmlformats.org/officeDocument/2006/relationships/tags" Target="../tags/tag354.xml"/></Relationships>
</file>

<file path=ppt/slides/_rels/slide10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59.xml"/><Relationship Id="rId4" Type="http://schemas.openxmlformats.org/officeDocument/2006/relationships/image" Target="../media/image65.png"/><Relationship Id="rId3" Type="http://schemas.openxmlformats.org/officeDocument/2006/relationships/tags" Target="../tags/tag358.xml"/><Relationship Id="rId2" Type="http://schemas.openxmlformats.org/officeDocument/2006/relationships/image" Target="../media/image78.png"/><Relationship Id="rId1" Type="http://schemas.openxmlformats.org/officeDocument/2006/relationships/tags" Target="../tags/tag357.xml"/></Relationships>
</file>

<file path=ppt/slides/_rels/slide10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62.xml"/><Relationship Id="rId4" Type="http://schemas.openxmlformats.org/officeDocument/2006/relationships/image" Target="../media/image68.png"/><Relationship Id="rId3" Type="http://schemas.openxmlformats.org/officeDocument/2006/relationships/tags" Target="../tags/tag361.xml"/><Relationship Id="rId2" Type="http://schemas.openxmlformats.org/officeDocument/2006/relationships/image" Target="../media/image79.png"/><Relationship Id="rId1" Type="http://schemas.openxmlformats.org/officeDocument/2006/relationships/tags" Target="../tags/tag360.xml"/></Relationships>
</file>

<file path=ppt/slides/_rels/slide10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image" Target="../media/image80.png"/><Relationship Id="rId1" Type="http://schemas.openxmlformats.org/officeDocument/2006/relationships/tags" Target="../tags/tag363.xml"/></Relationships>
</file>

<file path=ppt/slides/_rels/slide10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image" Target="../media/image81.png"/><Relationship Id="rId1" Type="http://schemas.openxmlformats.org/officeDocument/2006/relationships/tags" Target="../tags/tag366.xml"/></Relationships>
</file>

<file path=ppt/slides/_rels/slide11.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12.png"/><Relationship Id="rId12" Type="http://schemas.openxmlformats.org/officeDocument/2006/relationships/slideLayout" Target="../slideLayouts/slideLayout2.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4.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1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image" Target="../media/image82.png"/><Relationship Id="rId1" Type="http://schemas.openxmlformats.org/officeDocument/2006/relationships/tags" Target="../tags/tag37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4.xml"/><Relationship Id="rId1" Type="http://schemas.openxmlformats.org/officeDocument/2006/relationships/tags" Target="../tags/tag37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tags" Target="../tags/tag9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7.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8.sv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tags" Target="../tags/tag98.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image" Target="../media/image25.png"/><Relationship Id="rId1" Type="http://schemas.openxmlformats.org/officeDocument/2006/relationships/tags" Target="../tags/tag10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sv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109.xml"/><Relationship Id="rId7" Type="http://schemas.openxmlformats.org/officeDocument/2006/relationships/image" Target="../media/image32.png"/><Relationship Id="rId6" Type="http://schemas.openxmlformats.org/officeDocument/2006/relationships/tags" Target="../tags/tag108.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0" Type="http://schemas.openxmlformats.org/officeDocument/2006/relationships/slideLayout" Target="../slideLayouts/slideLayout2.xml"/><Relationship Id="rId1"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1" Type="http://schemas.openxmlformats.org/officeDocument/2006/relationships/slideLayout" Target="../slideLayouts/slideLayout2.xml"/><Relationship Id="rId20" Type="http://schemas.openxmlformats.org/officeDocument/2006/relationships/tags" Target="../tags/tag132.xml"/><Relationship Id="rId2" Type="http://schemas.openxmlformats.org/officeDocument/2006/relationships/tags" Target="../tags/tag114.xml"/><Relationship Id="rId19" Type="http://schemas.openxmlformats.org/officeDocument/2006/relationships/tags" Target="../tags/tag131.xml"/><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39.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image" Target="../media/image45.svg"/><Relationship Id="rId7" Type="http://schemas.openxmlformats.org/officeDocument/2006/relationships/image" Target="../media/image44.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3" Type="http://schemas.openxmlformats.org/officeDocument/2006/relationships/image" Target="../media/image40.png"/><Relationship Id="rId2" Type="http://schemas.openxmlformats.org/officeDocument/2006/relationships/image" Target="../media/image39.svg"/><Relationship Id="rId10" Type="http://schemas.openxmlformats.org/officeDocument/2006/relationships/slideLayout" Target="../slideLayouts/slideLayout2.xml"/><Relationship Id="rId1"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8.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tags" Target="../tags/tag1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tags" Target="../tags/tag14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47.png"/></Relationships>
</file>

<file path=ppt/slides/_rels/slide4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5.xml"/><Relationship Id="rId2" Type="http://schemas.openxmlformats.org/officeDocument/2006/relationships/image" Target="../media/image48.png"/><Relationship Id="rId1" Type="http://schemas.openxmlformats.org/officeDocument/2006/relationships/tags" Target="../tags/tag154.xml"/></Relationships>
</file>

<file path=ppt/slides/_rels/slide52.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tags" Target="../tags/tag160.xml"/><Relationship Id="rId7" Type="http://schemas.openxmlformats.org/officeDocument/2006/relationships/image" Target="../media/image51.png"/><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image" Target="../media/image50.png"/><Relationship Id="rId3" Type="http://schemas.openxmlformats.org/officeDocument/2006/relationships/tags" Target="../tags/tag157.xml"/><Relationship Id="rId2" Type="http://schemas.openxmlformats.org/officeDocument/2006/relationships/image" Target="../media/image49.png"/><Relationship Id="rId11" Type="http://schemas.openxmlformats.org/officeDocument/2006/relationships/slideLayout" Target="../slideLayouts/slideLayout2.xml"/><Relationship Id="rId10" Type="http://schemas.openxmlformats.org/officeDocument/2006/relationships/tags" Target="../tags/tag161.xml"/><Relationship Id="rId1" Type="http://schemas.openxmlformats.org/officeDocument/2006/relationships/tags" Target="../tags/tag156.xml"/></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image" Target="../media/image53.png"/><Relationship Id="rId1" Type="http://schemas.openxmlformats.org/officeDocument/2006/relationships/tags" Target="../tags/tag16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65.xml"/></Relationships>
</file>

<file path=ppt/slides/_rels/slide55.xml.rels><?xml version="1.0" encoding="UTF-8" standalone="yes"?>
<Relationships xmlns="http://schemas.openxmlformats.org/package/2006/relationships"><Relationship Id="rId9" Type="http://schemas.openxmlformats.org/officeDocument/2006/relationships/diagramColors" Target="../diagrams/colors5.xml"/><Relationship Id="rId8" Type="http://schemas.openxmlformats.org/officeDocument/2006/relationships/diagramQuickStyle" Target="../diagrams/quickStyle5.xml"/><Relationship Id="rId7" Type="http://schemas.openxmlformats.org/officeDocument/2006/relationships/diagramLayout" Target="../diagrams/layout5.xml"/><Relationship Id="rId6" Type="http://schemas.openxmlformats.org/officeDocument/2006/relationships/diagramData" Target="../diagrams/data5.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2" Type="http://schemas.openxmlformats.org/officeDocument/2006/relationships/slideLayout" Target="../slideLayouts/slideLayout4.xml"/><Relationship Id="rId11" Type="http://schemas.openxmlformats.org/officeDocument/2006/relationships/tags" Target="../tags/tag166.xml"/><Relationship Id="rId10" Type="http://schemas.microsoft.com/office/2007/relationships/diagramDrawing" Target="../diagrams/drawing5.xml"/><Relationship Id="rId1" Type="http://schemas.openxmlformats.org/officeDocument/2006/relationships/diagramData" Target="../diagrams/data4.xml"/></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png"/><Relationship Id="rId3" Type="http://schemas.openxmlformats.org/officeDocument/2006/relationships/tags" Target="../tags/tag168.xml"/><Relationship Id="rId2" Type="http://schemas.openxmlformats.org/officeDocument/2006/relationships/image" Target="../media/image54.png"/><Relationship Id="rId1" Type="http://schemas.openxmlformats.org/officeDocument/2006/relationships/tags" Target="../tags/tag16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0.xml"/><Relationship Id="rId1" Type="http://schemas.openxmlformats.org/officeDocument/2006/relationships/tags" Target="../tags/tag169.xml"/></Relationships>
</file>

<file path=ppt/slides/_rels/slide58.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tags" Target="../tags/tag175.xml"/><Relationship Id="rId7" Type="http://schemas.openxmlformats.org/officeDocument/2006/relationships/image" Target="../media/image58.png"/><Relationship Id="rId6" Type="http://schemas.openxmlformats.org/officeDocument/2006/relationships/tags" Target="../tags/tag174.xml"/><Relationship Id="rId5" Type="http://schemas.openxmlformats.org/officeDocument/2006/relationships/image" Target="../media/image57.png"/><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image" Target="../media/image56.png"/><Relationship Id="rId14" Type="http://schemas.openxmlformats.org/officeDocument/2006/relationships/slideLayout" Target="../slideLayouts/slideLayout2.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image" Target="../media/image60.png"/><Relationship Id="rId10" Type="http://schemas.openxmlformats.org/officeDocument/2006/relationships/tags" Target="../tags/tag176.xml"/><Relationship Id="rId1" Type="http://schemas.openxmlformats.org/officeDocument/2006/relationships/tags" Target="../tags/tag171.xml"/></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2.png"/><Relationship Id="rId3" Type="http://schemas.openxmlformats.org/officeDocument/2006/relationships/tags" Target="../tags/tag180.xml"/><Relationship Id="rId2" Type="http://schemas.openxmlformats.org/officeDocument/2006/relationships/image" Target="../media/image61.png"/><Relationship Id="rId1" Type="http://schemas.openxmlformats.org/officeDocument/2006/relationships/tags" Target="../tags/tag179.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7.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4.png"/><Relationship Id="rId1" Type="http://schemas.openxmlformats.org/officeDocument/2006/relationships/tags" Target="../tags/tag6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s>
</file>

<file path=ppt/slides/_rels/slide62.xml.rels><?xml version="1.0" encoding="UTF-8" standalone="yes"?>
<Relationships xmlns="http://schemas.openxmlformats.org/package/2006/relationships"><Relationship Id="rId9" Type="http://schemas.openxmlformats.org/officeDocument/2006/relationships/diagramQuickStyle" Target="../diagrams/quickStyle7.xml"/><Relationship Id="rId8" Type="http://schemas.openxmlformats.org/officeDocument/2006/relationships/diagramLayout" Target="../diagrams/layout7.xml"/><Relationship Id="rId7" Type="http://schemas.openxmlformats.org/officeDocument/2006/relationships/diagramData" Target="../diagrams/data7.xml"/><Relationship Id="rId6" Type="http://schemas.openxmlformats.org/officeDocument/2006/relationships/tags" Target="../tags/tag186.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1" Type="http://schemas.openxmlformats.org/officeDocument/2006/relationships/slideLayout" Target="../slideLayouts/slideLayout2.xml"/><Relationship Id="rId20" Type="http://schemas.openxmlformats.org/officeDocument/2006/relationships/tags" Target="../tags/tag195.xml"/><Relationship Id="rId2" Type="http://schemas.openxmlformats.org/officeDocument/2006/relationships/diagramLayout" Target="../diagrams/layout6.xml"/><Relationship Id="rId19" Type="http://schemas.openxmlformats.org/officeDocument/2006/relationships/tags" Target="../tags/tag194.xml"/><Relationship Id="rId18" Type="http://schemas.openxmlformats.org/officeDocument/2006/relationships/tags" Target="../tags/tag193.xml"/><Relationship Id="rId17" Type="http://schemas.openxmlformats.org/officeDocument/2006/relationships/tags" Target="../tags/tag192.xml"/><Relationship Id="rId16" Type="http://schemas.openxmlformats.org/officeDocument/2006/relationships/tags" Target="../tags/tag191.xml"/><Relationship Id="rId15" Type="http://schemas.openxmlformats.org/officeDocument/2006/relationships/tags" Target="../tags/tag190.xml"/><Relationship Id="rId14" Type="http://schemas.openxmlformats.org/officeDocument/2006/relationships/tags" Target="../tags/tag189.xml"/><Relationship Id="rId13" Type="http://schemas.openxmlformats.org/officeDocument/2006/relationships/tags" Target="../tags/tag188.xml"/><Relationship Id="rId12" Type="http://schemas.openxmlformats.org/officeDocument/2006/relationships/tags" Target="../tags/tag187.xml"/><Relationship Id="rId11" Type="http://schemas.microsoft.com/office/2007/relationships/diagramDrawing" Target="../diagrams/drawing7.xml"/><Relationship Id="rId10" Type="http://schemas.openxmlformats.org/officeDocument/2006/relationships/diagramColors" Target="../diagrams/colors7.xml"/><Relationship Id="rId1" Type="http://schemas.openxmlformats.org/officeDocument/2006/relationships/diagramData" Target="../diagrams/data6.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8.xml"/><Relationship Id="rId1" Type="http://schemas.openxmlformats.org/officeDocument/2006/relationships/tags" Target="../tags/tag197.xml"/></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200.xml"/><Relationship Id="rId1" Type="http://schemas.openxmlformats.org/officeDocument/2006/relationships/tags" Target="../tags/tag199.xml"/></Relationships>
</file>

<file path=ppt/slides/_rels/slide66.xml.rels><?xml version="1.0" encoding="UTF-8" standalone="yes"?>
<Relationships xmlns="http://schemas.openxmlformats.org/package/2006/relationships"><Relationship Id="rId9" Type="http://schemas.openxmlformats.org/officeDocument/2006/relationships/diagramColors" Target="../diagrams/colors9.xml"/><Relationship Id="rId8" Type="http://schemas.openxmlformats.org/officeDocument/2006/relationships/diagramQuickStyle" Target="../diagrams/quickStyle9.xml"/><Relationship Id="rId7" Type="http://schemas.openxmlformats.org/officeDocument/2006/relationships/diagramLayout" Target="../diagrams/layout9.xml"/><Relationship Id="rId6" Type="http://schemas.openxmlformats.org/officeDocument/2006/relationships/diagramData" Target="../diagrams/data9.xml"/><Relationship Id="rId5" Type="http://schemas.microsoft.com/office/2007/relationships/diagramDrawing" Target="../diagrams/drawing8.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2" Type="http://schemas.openxmlformats.org/officeDocument/2006/relationships/slideLayout" Target="../slideLayouts/slideLayout4.xml"/><Relationship Id="rId11" Type="http://schemas.openxmlformats.org/officeDocument/2006/relationships/tags" Target="../tags/tag201.xml"/><Relationship Id="rId10" Type="http://schemas.microsoft.com/office/2007/relationships/diagramDrawing" Target="../diagrams/drawing9.xml"/><Relationship Id="rId1" Type="http://schemas.openxmlformats.org/officeDocument/2006/relationships/diagramData" Target="../diagrams/data8.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tags" Target="../tags/tag203.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9" Type="http://schemas.openxmlformats.org/officeDocument/2006/relationships/diagramLayout" Target="../diagrams/layout11.xml"/><Relationship Id="rId8" Type="http://schemas.openxmlformats.org/officeDocument/2006/relationships/diagramData" Target="../diagrams/data11.xml"/><Relationship Id="rId7" Type="http://schemas.openxmlformats.org/officeDocument/2006/relationships/tags" Target="../tags/tag20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3" Type="http://schemas.openxmlformats.org/officeDocument/2006/relationships/diagramLayout" Target="../diagrams/layout10.xml"/><Relationship Id="rId23" Type="http://schemas.openxmlformats.org/officeDocument/2006/relationships/slideLayout" Target="../slideLayouts/slideLayout2.xml"/><Relationship Id="rId22" Type="http://schemas.openxmlformats.org/officeDocument/2006/relationships/tags" Target="../tags/tag212.xml"/><Relationship Id="rId21" Type="http://schemas.openxmlformats.org/officeDocument/2006/relationships/tags" Target="../tags/tag211.xml"/><Relationship Id="rId20" Type="http://schemas.openxmlformats.org/officeDocument/2006/relationships/tags" Target="../tags/tag210.xml"/><Relationship Id="rId2" Type="http://schemas.openxmlformats.org/officeDocument/2006/relationships/diagramData" Target="../diagrams/data10.xml"/><Relationship Id="rId19" Type="http://schemas.openxmlformats.org/officeDocument/2006/relationships/tags" Target="../tags/tag209.xml"/><Relationship Id="rId18" Type="http://schemas.microsoft.com/office/2007/relationships/diagramDrawing" Target="../diagrams/drawing12.xml"/><Relationship Id="rId17" Type="http://schemas.openxmlformats.org/officeDocument/2006/relationships/diagramColors" Target="../diagrams/colors12.xml"/><Relationship Id="rId16" Type="http://schemas.openxmlformats.org/officeDocument/2006/relationships/diagramQuickStyle" Target="../diagrams/quickStyle12.xml"/><Relationship Id="rId15" Type="http://schemas.openxmlformats.org/officeDocument/2006/relationships/diagramLayout" Target="../diagrams/layout12.xml"/><Relationship Id="rId14" Type="http://schemas.openxmlformats.org/officeDocument/2006/relationships/diagramData" Target="../diagrams/data12.xml"/><Relationship Id="rId13" Type="http://schemas.openxmlformats.org/officeDocument/2006/relationships/tags" Target="../tags/tag208.xml"/><Relationship Id="rId12" Type="http://schemas.microsoft.com/office/2007/relationships/diagramDrawing" Target="../diagrams/drawing11.xml"/><Relationship Id="rId11" Type="http://schemas.openxmlformats.org/officeDocument/2006/relationships/diagramColors" Target="../diagrams/colors11.xml"/><Relationship Id="rId10" Type="http://schemas.openxmlformats.org/officeDocument/2006/relationships/diagramQuickStyle" Target="../diagrams/quickStyle11.xml"/><Relationship Id="rId1" Type="http://schemas.openxmlformats.org/officeDocument/2006/relationships/tags" Target="../tags/tag206.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4.xml"/><Relationship Id="rId1" Type="http://schemas.openxmlformats.org/officeDocument/2006/relationships/tags" Target="../tags/tag21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6.xml"/><Relationship Id="rId1" Type="http://schemas.openxmlformats.org/officeDocument/2006/relationships/tags" Target="../tags/tag215.xml"/></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image" Target="../media/image64.png"/><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image" Target="../media/image63.png"/><Relationship Id="rId1" Type="http://schemas.openxmlformats.org/officeDocument/2006/relationships/tags" Target="../tags/tag217.xml"/></Relationships>
</file>

<file path=ppt/slides/_rels/slide7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image" Target="../media/image65.png"/><Relationship Id="rId1" Type="http://schemas.openxmlformats.org/officeDocument/2006/relationships/tags" Target="../tags/tag222.xml"/></Relationships>
</file>

<file path=ppt/slides/_rels/slide7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image" Target="../media/image65.png"/><Relationship Id="rId1" Type="http://schemas.openxmlformats.org/officeDocument/2006/relationships/tags" Target="../tags/tag225.xml"/></Relationships>
</file>

<file path=ppt/slides/_rels/slide7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image" Target="../media/image65.png"/><Relationship Id="rId1" Type="http://schemas.openxmlformats.org/officeDocument/2006/relationships/tags" Target="../tags/tag229.xml"/></Relationships>
</file>

<file path=ppt/slides/_rels/slide77.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233.xml"/><Relationship Id="rId5" Type="http://schemas.microsoft.com/office/2007/relationships/diagramDrawing" Target="../diagrams/drawing13.xml"/><Relationship Id="rId4" Type="http://schemas.openxmlformats.org/officeDocument/2006/relationships/diagramColors" Target="../diagrams/colors13.xml"/><Relationship Id="rId3" Type="http://schemas.openxmlformats.org/officeDocument/2006/relationships/diagramQuickStyle" Target="../diagrams/quickStyle13.xml"/><Relationship Id="rId2" Type="http://schemas.openxmlformats.org/officeDocument/2006/relationships/diagramLayout" Target="../diagrams/layout13.xml"/><Relationship Id="rId1" Type="http://schemas.openxmlformats.org/officeDocument/2006/relationships/diagramData" Target="../diagrams/data13.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tags" Target="../tags/tag234.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7.png"/><Relationship Id="rId1" Type="http://schemas.openxmlformats.org/officeDocument/2006/relationships/tags" Target="../tags/tag235.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8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image" Target="../media/image68.png"/><Relationship Id="rId1" Type="http://schemas.openxmlformats.org/officeDocument/2006/relationships/tags" Target="../tags/tag236.xml"/></Relationships>
</file>

<file path=ppt/slides/_rels/slide8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image" Target="../media/image68.png"/><Relationship Id="rId1" Type="http://schemas.openxmlformats.org/officeDocument/2006/relationships/tags" Target="../tags/tag240.xml"/></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48.xml"/><Relationship Id="rId4" Type="http://schemas.openxmlformats.org/officeDocument/2006/relationships/tags" Target="../tags/tag247.xml"/><Relationship Id="rId3" Type="http://schemas.openxmlformats.org/officeDocument/2006/relationships/tags" Target="../tags/tag246.xml"/><Relationship Id="rId2" Type="http://schemas.openxmlformats.org/officeDocument/2006/relationships/image" Target="../media/image69.png"/><Relationship Id="rId1" Type="http://schemas.openxmlformats.org/officeDocument/2006/relationships/tags" Target="../tags/tag245.xml"/></Relationships>
</file>

<file path=ppt/slides/_rels/slide8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3.xml"/><Relationship Id="rId1" Type="http://schemas.openxmlformats.org/officeDocument/2006/relationships/tags" Target="../tags/tag252.xml"/></Relationships>
</file>

<file path=ppt/slides/_rels/slide85.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tags" Target="../tags/tag258.xml"/><Relationship Id="rId7" Type="http://schemas.openxmlformats.org/officeDocument/2006/relationships/image" Target="../media/image58.png"/><Relationship Id="rId6" Type="http://schemas.openxmlformats.org/officeDocument/2006/relationships/tags" Target="../tags/tag257.xml"/><Relationship Id="rId5" Type="http://schemas.openxmlformats.org/officeDocument/2006/relationships/image" Target="../media/image57.png"/><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image" Target="../media/image56.png"/><Relationship Id="rId14" Type="http://schemas.openxmlformats.org/officeDocument/2006/relationships/slideLayout" Target="../slideLayouts/slideLayout2.xml"/><Relationship Id="rId13" Type="http://schemas.openxmlformats.org/officeDocument/2006/relationships/tags" Target="../tags/tag261.xml"/><Relationship Id="rId12" Type="http://schemas.openxmlformats.org/officeDocument/2006/relationships/tags" Target="../tags/tag260.xml"/><Relationship Id="rId11" Type="http://schemas.openxmlformats.org/officeDocument/2006/relationships/image" Target="../media/image60.png"/><Relationship Id="rId10" Type="http://schemas.openxmlformats.org/officeDocument/2006/relationships/tags" Target="../tags/tag259.xml"/><Relationship Id="rId1" Type="http://schemas.openxmlformats.org/officeDocument/2006/relationships/tags" Target="../tags/tag254.xml"/></Relationships>
</file>

<file path=ppt/slides/_rels/slide8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image" Target="../media/image70.png"/><Relationship Id="rId1" Type="http://schemas.openxmlformats.org/officeDocument/2006/relationships/tags" Target="../tags/tag262.xml"/></Relationships>
</file>

<file path=ppt/slides/_rels/slide8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70.xml"/><Relationship Id="rId7" Type="http://schemas.openxmlformats.org/officeDocument/2006/relationships/image" Target="../media/image72.png"/><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image" Target="../media/image71.png"/><Relationship Id="rId1" Type="http://schemas.openxmlformats.org/officeDocument/2006/relationships/tags" Target="../tags/tag265.xml"/></Relationships>
</file>

<file path=ppt/slides/_rels/slide8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image" Target="../media/image73.png"/><Relationship Id="rId1" Type="http://schemas.openxmlformats.org/officeDocument/2006/relationships/tags" Target="../tags/tag271.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7.xml"/><Relationship Id="rId1" Type="http://schemas.openxmlformats.org/officeDocument/2006/relationships/tags" Target="../tags/tag276.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jpeg"/><Relationship Id="rId6" Type="http://schemas.openxmlformats.org/officeDocument/2006/relationships/tags" Target="../tags/tag74.xml"/><Relationship Id="rId5" Type="http://schemas.openxmlformats.org/officeDocument/2006/relationships/image" Target="../media/image9.png"/><Relationship Id="rId4" Type="http://schemas.openxmlformats.org/officeDocument/2006/relationships/image" Target="../media/image8.jpe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90.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1" Type="http://schemas.openxmlformats.org/officeDocument/2006/relationships/slideLayout" Target="../slideLayouts/slideLayout2.xml"/><Relationship Id="rId20" Type="http://schemas.openxmlformats.org/officeDocument/2006/relationships/tags" Target="../tags/tag297.xml"/><Relationship Id="rId2" Type="http://schemas.openxmlformats.org/officeDocument/2006/relationships/tags" Target="../tags/tag279.xml"/><Relationship Id="rId19" Type="http://schemas.openxmlformats.org/officeDocument/2006/relationships/tags" Target="../tags/tag296.xml"/><Relationship Id="rId18" Type="http://schemas.openxmlformats.org/officeDocument/2006/relationships/tags" Target="../tags/tag295.xml"/><Relationship Id="rId17" Type="http://schemas.openxmlformats.org/officeDocument/2006/relationships/tags" Target="../tags/tag294.xml"/><Relationship Id="rId16" Type="http://schemas.openxmlformats.org/officeDocument/2006/relationships/tags" Target="../tags/tag293.xml"/><Relationship Id="rId15" Type="http://schemas.openxmlformats.org/officeDocument/2006/relationships/tags" Target="../tags/tag292.xml"/><Relationship Id="rId14" Type="http://schemas.openxmlformats.org/officeDocument/2006/relationships/tags" Target="../tags/tag291.xml"/><Relationship Id="rId13" Type="http://schemas.openxmlformats.org/officeDocument/2006/relationships/tags" Target="../tags/tag290.xml"/><Relationship Id="rId12" Type="http://schemas.openxmlformats.org/officeDocument/2006/relationships/tags" Target="../tags/tag289.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tags" Target="../tags/tag278.xml"/></Relationships>
</file>

<file path=ppt/slides/_rels/slide9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image" Target="../media/image74.png"/><Relationship Id="rId1" Type="http://schemas.openxmlformats.org/officeDocument/2006/relationships/tags" Target="../tags/tag298.xml"/></Relationships>
</file>

<file path=ppt/slides/_rels/slide9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tags" Target="../tags/tag302.xml"/><Relationship Id="rId2" Type="http://schemas.openxmlformats.org/officeDocument/2006/relationships/image" Target="../media/image75.png"/><Relationship Id="rId1" Type="http://schemas.openxmlformats.org/officeDocument/2006/relationships/tags" Target="../tags/tag301.xml"/></Relationships>
</file>

<file path=ppt/slides/_rels/slide9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08.xml"/><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image" Target="../media/image75.png"/><Relationship Id="rId1" Type="http://schemas.openxmlformats.org/officeDocument/2006/relationships/tags" Target="../tags/tag305.xml"/></Relationships>
</file>

<file path=ppt/slides/_rels/slide9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image" Target="../media/image75.png"/><Relationship Id="rId1" Type="http://schemas.openxmlformats.org/officeDocument/2006/relationships/tags" Target="../tags/tag309.xml"/></Relationships>
</file>

<file path=ppt/slides/_rels/slide9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image" Target="../media/image75.png"/><Relationship Id="rId1" Type="http://schemas.openxmlformats.org/officeDocument/2006/relationships/tags" Target="../tags/tag313.xml"/></Relationships>
</file>

<file path=ppt/slides/_rels/slide9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s>
</file>

<file path=ppt/slides/_rels/slide9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24.xml"/><Relationship Id="rId4" Type="http://schemas.openxmlformats.org/officeDocument/2006/relationships/tags" Target="../tags/tag323.xml"/><Relationship Id="rId3" Type="http://schemas.openxmlformats.org/officeDocument/2006/relationships/tags" Target="../tags/tag322.xml"/><Relationship Id="rId2" Type="http://schemas.openxmlformats.org/officeDocument/2006/relationships/image" Target="../media/image75.png"/><Relationship Id="rId1" Type="http://schemas.openxmlformats.org/officeDocument/2006/relationships/tags" Target="../tags/tag321.xml"/></Relationships>
</file>

<file path=ppt/slides/_rels/slide9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image" Target="../media/image75.png"/><Relationship Id="rId1" Type="http://schemas.openxmlformats.org/officeDocument/2006/relationships/tags" Target="../tags/tag325.xml"/></Relationships>
</file>

<file path=ppt/slides/_rels/slide9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image" Target="../media/image75.png"/><Relationship Id="rId1" Type="http://schemas.openxmlformats.org/officeDocument/2006/relationships/tags" Target="../tags/tag3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635" y="1786255"/>
            <a:ext cx="12192000" cy="1698625"/>
          </a:xfrm>
        </p:spPr>
        <p:txBody>
          <a:bodyPr>
            <a:noAutofit/>
          </a:bodyPr>
          <a:p>
            <a:r>
              <a:rPr lang="zh-CN" sz="5400" dirty="0">
                <a:latin typeface="华文中宋" panose="02010600040101010101" charset="-122"/>
                <a:ea typeface="华文中宋" panose="02010600040101010101" charset="-122"/>
                <a:sym typeface="+mn-ea"/>
              </a:rPr>
              <a:t>四川</a:t>
            </a:r>
            <a:r>
              <a:rPr sz="5400" dirty="0">
                <a:latin typeface="华文中宋" panose="02010600040101010101" charset="-122"/>
                <a:ea typeface="华文中宋" panose="02010600040101010101" charset="-122"/>
                <a:sym typeface="+mn-ea"/>
              </a:rPr>
              <a:t>省</a:t>
            </a:r>
            <a:r>
              <a:rPr lang="zh-CN" sz="5400" dirty="0">
                <a:latin typeface="华文中宋" panose="02010600040101010101" charset="-122"/>
                <a:ea typeface="华文中宋" panose="02010600040101010101" charset="-122"/>
                <a:sym typeface="+mn-ea"/>
              </a:rPr>
              <a:t>行政事业单位内部控制建设</a:t>
            </a:r>
            <a:br>
              <a:rPr lang="zh-CN" sz="5400" dirty="0">
                <a:latin typeface="华文中宋" panose="02010600040101010101" charset="-122"/>
                <a:ea typeface="华文中宋" panose="02010600040101010101" charset="-122"/>
                <a:sym typeface="+mn-ea"/>
              </a:rPr>
            </a:br>
            <a:r>
              <a:rPr lang="zh-CN" sz="5400" dirty="0">
                <a:latin typeface="华文中宋" panose="02010600040101010101" charset="-122"/>
                <a:ea typeface="华文中宋" panose="02010600040101010101" charset="-122"/>
                <a:sym typeface="+mn-ea"/>
              </a:rPr>
              <a:t>业务知识专题培训</a:t>
            </a:r>
            <a:endParaRPr lang="zh-CN" sz="5400" dirty="0">
              <a:solidFill>
                <a:schemeClr val="tx1"/>
              </a:solidFill>
              <a:latin typeface="华文中宋" panose="02010600040101010101" charset="-122"/>
              <a:ea typeface="华文中宋" panose="02010600040101010101" charset="-122"/>
              <a:cs typeface="方正大标宋简体" panose="02000000000000000000" charset="-122"/>
              <a:sym typeface="+mn-ea"/>
            </a:endParaRPr>
          </a:p>
        </p:txBody>
      </p:sp>
      <p:sp>
        <p:nvSpPr>
          <p:cNvPr id="5" name="文本框 4"/>
          <p:cNvSpPr txBox="1"/>
          <p:nvPr/>
        </p:nvSpPr>
        <p:spPr>
          <a:xfrm>
            <a:off x="0" y="5610225"/>
            <a:ext cx="12192000" cy="1192530"/>
          </a:xfrm>
          <a:prstGeom prst="rect">
            <a:avLst/>
          </a:prstGeom>
          <a:noFill/>
        </p:spPr>
        <p:txBody>
          <a:bodyPr wrap="square" rtlCol="0" anchor="t">
            <a:noAutofit/>
          </a:bodyPr>
          <a:p>
            <a:pPr algn="ctr">
              <a:lnSpc>
                <a:spcPct val="100000"/>
              </a:lnSpc>
              <a:spcBef>
                <a:spcPts val="0"/>
              </a:spcBef>
            </a:pPr>
            <a:r>
              <a:rPr sz="2400" dirty="0">
                <a:latin typeface="华文中宋" panose="02010600040101010101" charset="-122"/>
                <a:ea typeface="华文中宋" panose="02010600040101010101" charset="-122"/>
                <a:cs typeface="华文中宋" panose="02010600040101010101" charset="-122"/>
                <a:sym typeface="+mn-ea"/>
              </a:rPr>
              <a:t>2023年</a:t>
            </a:r>
            <a:r>
              <a:rPr lang="en-US" sz="2400" dirty="0">
                <a:latin typeface="华文中宋" panose="02010600040101010101" charset="-122"/>
                <a:ea typeface="华文中宋" panose="02010600040101010101" charset="-122"/>
                <a:cs typeface="华文中宋" panose="02010600040101010101" charset="-122"/>
                <a:sym typeface="+mn-ea"/>
              </a:rPr>
              <a:t>6</a:t>
            </a:r>
            <a:r>
              <a:rPr sz="2400" dirty="0">
                <a:latin typeface="华文中宋" panose="02010600040101010101" charset="-122"/>
                <a:ea typeface="华文中宋" panose="02010600040101010101" charset="-122"/>
                <a:cs typeface="华文中宋" panose="02010600040101010101" charset="-122"/>
                <a:sym typeface="+mn-ea"/>
              </a:rPr>
              <a:t>月</a:t>
            </a:r>
            <a:endParaRPr sz="2400" dirty="0">
              <a:latin typeface="华文中宋" panose="02010600040101010101" charset="-122"/>
              <a:ea typeface="华文中宋" panose="02010600040101010101" charset="-122"/>
              <a:cs typeface="华文中宋" panose="02010600040101010101" charset="-122"/>
              <a:sym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国资委持续</a:t>
            </a:r>
            <a:r>
              <a:rPr lang="en-US" altLang="zh-CN"/>
              <a:t>4</a:t>
            </a:r>
            <a:r>
              <a:rPr lang="zh-CN" altLang="en-US"/>
              <a:t>年跟踪中央企业内控建设和监督情况</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100" name="图片 99"/>
          <p:cNvPicPr/>
          <p:nvPr/>
        </p:nvPicPr>
        <p:blipFill>
          <a:blip r:embed="rId1"/>
          <a:srcRect b="4611"/>
          <a:stretch>
            <a:fillRect/>
          </a:stretch>
        </p:blipFill>
        <p:spPr>
          <a:xfrm>
            <a:off x="608330" y="1327785"/>
            <a:ext cx="3850640" cy="5382895"/>
          </a:xfrm>
          <a:prstGeom prst="rect">
            <a:avLst/>
          </a:prstGeom>
          <a:noFill/>
          <a:ln w="9525">
            <a:noFill/>
          </a:ln>
        </p:spPr>
      </p:pic>
      <p:sp>
        <p:nvSpPr>
          <p:cNvPr id="5" name="圆角矩形 4"/>
          <p:cNvSpPr/>
          <p:nvPr>
            <p:custDataLst>
              <p:tags r:id="rId2"/>
            </p:custDataLst>
          </p:nvPr>
        </p:nvSpPr>
        <p:spPr>
          <a:xfrm>
            <a:off x="6283960" y="1837690"/>
            <a:ext cx="4893310" cy="4711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en-US" altLang="zh-CN" sz="2400">
                <a:latin typeface="华文中宋" panose="02010600040101010101" charset="-122"/>
                <a:ea typeface="华文中宋" panose="02010600040101010101" charset="-122"/>
                <a:cs typeface="华文中宋" panose="02010600040101010101" charset="-122"/>
                <a:sym typeface="+mn-ea"/>
              </a:rPr>
              <a:t>1.</a:t>
            </a:r>
            <a:r>
              <a:rPr lang="zh-CN" altLang="en-US" sz="2400">
                <a:latin typeface="华文中宋" panose="02010600040101010101" charset="-122"/>
                <a:ea typeface="华文中宋" panose="02010600040101010101" charset="-122"/>
                <a:cs typeface="华文中宋" panose="02010600040101010101" charset="-122"/>
                <a:sym typeface="+mn-ea"/>
              </a:rPr>
              <a:t>内控工作领导体制建设情况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6" name="圆角矩形 5"/>
          <p:cNvSpPr/>
          <p:nvPr>
            <p:custDataLst>
              <p:tags r:id="rId3"/>
            </p:custDataLst>
          </p:nvPr>
        </p:nvSpPr>
        <p:spPr>
          <a:xfrm>
            <a:off x="6283960" y="2456180"/>
            <a:ext cx="4893310" cy="4711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en-US" altLang="zh-CN" sz="2400">
                <a:latin typeface="华文中宋" panose="02010600040101010101" charset="-122"/>
                <a:ea typeface="华文中宋" panose="02010600040101010101" charset="-122"/>
                <a:cs typeface="华文中宋" panose="02010600040101010101" charset="-122"/>
                <a:sym typeface="+mn-ea"/>
              </a:rPr>
              <a:t>2.</a:t>
            </a:r>
            <a:r>
              <a:rPr lang="zh-CN" altLang="en-US" sz="2400">
                <a:latin typeface="华文中宋" panose="02010600040101010101" charset="-122"/>
                <a:ea typeface="华文中宋" panose="02010600040101010101" charset="-122"/>
                <a:cs typeface="华文中宋" panose="02010600040101010101" charset="-122"/>
                <a:sym typeface="+mn-ea"/>
              </a:rPr>
              <a:t>内控工作组织架构及履职情况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3" name="圆角矩形 12"/>
          <p:cNvSpPr/>
          <p:nvPr>
            <p:custDataLst>
              <p:tags r:id="rId4"/>
            </p:custDataLst>
          </p:nvPr>
        </p:nvSpPr>
        <p:spPr>
          <a:xfrm>
            <a:off x="6283960" y="3074670"/>
            <a:ext cx="4893310" cy="4711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en-US" altLang="zh-CN" sz="2400">
                <a:latin typeface="华文中宋" panose="02010600040101010101" charset="-122"/>
                <a:ea typeface="华文中宋" panose="02010600040101010101" charset="-122"/>
                <a:cs typeface="华文中宋" panose="02010600040101010101" charset="-122"/>
                <a:sym typeface="+mn-ea"/>
              </a:rPr>
              <a:t>3.</a:t>
            </a:r>
            <a:r>
              <a:rPr lang="zh-CN" altLang="en-US" sz="2400">
                <a:latin typeface="华文中宋" panose="02010600040101010101" charset="-122"/>
                <a:ea typeface="华文中宋" panose="02010600040101010101" charset="-122"/>
                <a:cs typeface="华文中宋" panose="02010600040101010101" charset="-122"/>
                <a:sym typeface="+mn-ea"/>
              </a:rPr>
              <a:t>内控制度体系建设与执行情况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4" name="圆角矩形 13"/>
          <p:cNvSpPr/>
          <p:nvPr>
            <p:custDataLst>
              <p:tags r:id="rId5"/>
            </p:custDataLst>
          </p:nvPr>
        </p:nvSpPr>
        <p:spPr>
          <a:xfrm>
            <a:off x="6283960" y="3693160"/>
            <a:ext cx="4893310" cy="4711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en-US" altLang="zh-CN" sz="2400">
                <a:latin typeface="华文中宋" panose="02010600040101010101" charset="-122"/>
                <a:ea typeface="华文中宋" panose="02010600040101010101" charset="-122"/>
                <a:cs typeface="华文中宋" panose="02010600040101010101" charset="-122"/>
                <a:sym typeface="+mn-ea"/>
              </a:rPr>
              <a:t>4.</a:t>
            </a:r>
            <a:r>
              <a:rPr lang="zh-CN" altLang="en-US" sz="2400">
                <a:latin typeface="华文中宋" panose="02010600040101010101" charset="-122"/>
                <a:ea typeface="华文中宋" panose="02010600040101010101" charset="-122"/>
                <a:cs typeface="华文中宋" panose="02010600040101010101" charset="-122"/>
                <a:sym typeface="+mn-ea"/>
              </a:rPr>
              <a:t>重大风险评估监测情况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5" name="圆角矩形 14"/>
          <p:cNvSpPr/>
          <p:nvPr>
            <p:custDataLst>
              <p:tags r:id="rId6"/>
            </p:custDataLst>
          </p:nvPr>
        </p:nvSpPr>
        <p:spPr>
          <a:xfrm>
            <a:off x="6283960" y="4311650"/>
            <a:ext cx="4893310" cy="4711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zh-CN" altLang="en-US" sz="2400">
                <a:latin typeface="华文中宋" panose="02010600040101010101" charset="-122"/>
                <a:ea typeface="华文中宋" panose="02010600040101010101" charset="-122"/>
                <a:cs typeface="华文中宋" panose="02010600040101010101" charset="-122"/>
                <a:sym typeface="+mn-ea"/>
              </a:rPr>
              <a:t>5.信息化管控情况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6" name="圆角矩形 15"/>
          <p:cNvSpPr/>
          <p:nvPr>
            <p:custDataLst>
              <p:tags r:id="rId7"/>
            </p:custDataLst>
          </p:nvPr>
        </p:nvSpPr>
        <p:spPr>
          <a:xfrm>
            <a:off x="6283960" y="4930140"/>
            <a:ext cx="4893310" cy="4711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zh-CN" altLang="en-US" sz="2400">
                <a:latin typeface="华文中宋" panose="02010600040101010101" charset="-122"/>
                <a:ea typeface="华文中宋" panose="02010600040101010101" charset="-122"/>
                <a:cs typeface="华文中宋" panose="02010600040101010101" charset="-122"/>
                <a:sym typeface="+mn-ea"/>
              </a:rPr>
              <a:t>6.境外企业管控情况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8" name="圆角矩形 17"/>
          <p:cNvSpPr/>
          <p:nvPr>
            <p:custDataLst>
              <p:tags r:id="rId8"/>
            </p:custDataLst>
          </p:nvPr>
        </p:nvSpPr>
        <p:spPr>
          <a:xfrm>
            <a:off x="6283960" y="5548630"/>
            <a:ext cx="4893310" cy="4711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zh-CN" altLang="en-US" sz="2400">
                <a:latin typeface="华文中宋" panose="02010600040101010101" charset="-122"/>
                <a:ea typeface="华文中宋" panose="02010600040101010101" charset="-122"/>
                <a:cs typeface="华文中宋" panose="02010600040101010101" charset="-122"/>
                <a:sym typeface="+mn-ea"/>
              </a:rPr>
              <a:t>7.整改落实情况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9" name="圆角矩形 18"/>
          <p:cNvSpPr/>
          <p:nvPr>
            <p:custDataLst>
              <p:tags r:id="rId9"/>
            </p:custDataLst>
          </p:nvPr>
        </p:nvSpPr>
        <p:spPr>
          <a:xfrm>
            <a:off x="5414010" y="2060575"/>
            <a:ext cx="470535" cy="374142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algn="l">
              <a:lnSpc>
                <a:spcPct val="100000"/>
              </a:lnSpc>
            </a:pPr>
            <a:r>
              <a:rPr lang="zh-CN" altLang="en-US" sz="2400">
                <a:latin typeface="华文中宋" panose="02010600040101010101" charset="-122"/>
                <a:ea typeface="华文中宋" panose="02010600040101010101" charset="-122"/>
              </a:rPr>
              <a:t>央企内控体系建设情况</a:t>
            </a:r>
            <a:endParaRPr lang="zh-CN" altLang="en-US" sz="2400">
              <a:latin typeface="华文中宋" panose="02010600040101010101" charset="-122"/>
              <a:ea typeface="华文中宋" panose="02010600040101010101" charset="-122"/>
            </a:endParaRPr>
          </a:p>
        </p:txBody>
      </p:sp>
      <p:sp>
        <p:nvSpPr>
          <p:cNvPr id="20" name="左大括号 19"/>
          <p:cNvSpPr/>
          <p:nvPr>
            <p:custDataLst>
              <p:tags r:id="rId10"/>
            </p:custDataLst>
          </p:nvPr>
        </p:nvSpPr>
        <p:spPr>
          <a:xfrm>
            <a:off x="5994400" y="2059940"/>
            <a:ext cx="286385" cy="3742690"/>
          </a:xfrm>
          <a:prstGeom prst="leftBrace">
            <a:avLst/>
          </a:prstGeom>
          <a:ln w="28575"/>
        </p:spPr>
        <p:style>
          <a:lnRef idx="1">
            <a:schemeClr val="accent4"/>
          </a:lnRef>
          <a:fillRef idx="0">
            <a:schemeClr val="accent4"/>
          </a:fillRef>
          <a:effectRef idx="0">
            <a:schemeClr val="accent4"/>
          </a:effectRef>
          <a:fontRef idx="minor">
            <a:schemeClr val="tx1"/>
          </a:fontRef>
        </p:style>
        <p:txBody>
          <a:bodyPr rtlCol="0" anchor="ctr"/>
          <a:p>
            <a:pPr algn="ctr"/>
            <a:endParaRPr lang="zh-CN" altLang="en-US">
              <a:latin typeface="华文中宋" panose="02010600040101010101" charset="-122"/>
              <a:ea typeface="华文中宋" panose="02010600040101010101"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（六）内部控制制度执行情况（政府采购）</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5" name="矩形标注 4"/>
          <p:cNvSpPr/>
          <p:nvPr>
            <p:custDataLst>
              <p:tags r:id="rId3"/>
            </p:custDataLst>
          </p:nvPr>
        </p:nvSpPr>
        <p:spPr>
          <a:xfrm>
            <a:off x="1833245" y="4363085"/>
            <a:ext cx="4333240" cy="1863090"/>
          </a:xfrm>
          <a:prstGeom prst="wedgeRectCallout">
            <a:avLst>
              <a:gd name="adj1" fmla="val 37250"/>
              <a:gd name="adj2" fmla="val -71608"/>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8.1 “2022年度计划采购金额”是指2022年度单位预算批复中的政府采购预算金额和采购预算调整金额的合计数（单位：元）。</a:t>
            </a:r>
            <a:endParaRPr lang="zh-CN" altLang="en-US" sz="1800">
              <a:latin typeface="楷体" panose="02010609060101010101" charset="-122"/>
              <a:ea typeface="楷体" panose="02010609060101010101" charset="-122"/>
              <a:cs typeface="楷体" panose="02010609060101010101" charset="-122"/>
              <a:sym typeface="+mn-ea"/>
            </a:endParaRPr>
          </a:p>
          <a:p>
            <a:pPr lvl="0" algn="l">
              <a:buClrTx/>
              <a:buSzTx/>
            </a:pPr>
            <a:r>
              <a:rPr lang="zh-CN" altLang="en-US" sz="1800">
                <a:latin typeface="楷体" panose="02010609060101010101" charset="-122"/>
                <a:ea typeface="楷体" panose="02010609060101010101" charset="-122"/>
                <a:cs typeface="楷体" panose="02010609060101010101" charset="-122"/>
                <a:sym typeface="+mn-ea"/>
              </a:rPr>
              <a:t>注意：应根据单位202</a:t>
            </a:r>
            <a:r>
              <a:rPr lang="en-US" altLang="zh-CN" sz="1800">
                <a:latin typeface="楷体" panose="02010609060101010101" charset="-122"/>
                <a:ea typeface="楷体" panose="02010609060101010101" charset="-122"/>
                <a:cs typeface="楷体" panose="02010609060101010101" charset="-122"/>
                <a:sym typeface="+mn-ea"/>
              </a:rPr>
              <a:t>2</a:t>
            </a:r>
            <a:r>
              <a:rPr lang="zh-CN" altLang="en-US" sz="1800">
                <a:latin typeface="楷体" panose="02010609060101010101" charset="-122"/>
                <a:ea typeface="楷体" panose="02010609060101010101" charset="-122"/>
                <a:cs typeface="楷体" panose="02010609060101010101" charset="-122"/>
                <a:sym typeface="+mn-ea"/>
              </a:rPr>
              <a:t>年度政府采购预算批复金额和期间采购预算调整金额填写。</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6710045" y="4330700"/>
            <a:ext cx="4117975" cy="1983105"/>
          </a:xfrm>
          <a:prstGeom prst="wedgeRectCallout">
            <a:avLst>
              <a:gd name="adj1" fmla="val 15119"/>
              <a:gd name="adj2" fmla="val -72030"/>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8.2 </a:t>
            </a:r>
            <a:r>
              <a:rPr sz="1800">
                <a:latin typeface="楷体" panose="02010609060101010101" charset="-122"/>
                <a:ea typeface="楷体" panose="02010609060101010101" charset="-122"/>
                <a:cs typeface="楷体" panose="02010609060101010101" charset="-122"/>
                <a:sym typeface="+mn-ea"/>
              </a:rPr>
              <a:t>“2022年度实际采购金额”是指实际完成的政府采购金额，即部门决算报表中相关政府采购数据，根据决算报表《机构运行信息表》（财决附03表）第4栏次第42行“政府采购支出合计”的统计数（单位：元）填列</a:t>
            </a:r>
            <a:r>
              <a:rPr lang="zh-CN" altLang="en-US" sz="1800">
                <a:latin typeface="楷体" panose="02010609060101010101" charset="-122"/>
                <a:ea typeface="楷体" panose="02010609060101010101" charset="-122"/>
                <a:cs typeface="楷体" panose="02010609060101010101" charset="-122"/>
                <a:sym typeface="+mn-ea"/>
              </a:rPr>
              <a:t>。</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7" grpId="0" bldLvl="0" animBg="1"/>
      <p:bldP spid="7" grpId="1" animBg="1"/>
      <p:bldP spid="7" grpId="2" bldLvl="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内容占位符 7"/>
          <p:cNvPicPr>
            <a:picLocks noChangeAspect="1"/>
          </p:cNvPicPr>
          <p:nvPr>
            <p:custDataLst>
              <p:tags r:id="rId1"/>
            </p:custDataLst>
          </p:nvPr>
        </p:nvPicPr>
        <p:blipFill>
          <a:blip r:embed="rId2"/>
          <a:stretch>
            <a:fillRect/>
          </a:stretch>
        </p:blipFill>
        <p:spPr>
          <a:xfrm>
            <a:off x="430530" y="5542915"/>
            <a:ext cx="11424285" cy="238760"/>
          </a:xfrm>
          <a:prstGeom prst="rect">
            <a:avLst/>
          </a:prstGeom>
        </p:spPr>
      </p:pic>
      <p:sp>
        <p:nvSpPr>
          <p:cNvPr id="2" name="标题 1"/>
          <p:cNvSpPr>
            <a:spLocks noGrp="1"/>
          </p:cNvSpPr>
          <p:nvPr>
            <p:ph type="title"/>
          </p:nvPr>
        </p:nvSpPr>
        <p:spPr/>
        <p:txBody>
          <a:bodyPr/>
          <a:p>
            <a:r>
              <a:rPr lang="zh-CN" altLang="en-US">
                <a:sym typeface="+mn-ea"/>
              </a:rPr>
              <a:t>（六）内部控制制度执行情况（资产）</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p:cNvPicPr>
            <a:picLocks noChangeAspect="1"/>
          </p:cNvPicPr>
          <p:nvPr>
            <p:custDataLst>
              <p:tags r:id="rId3"/>
            </p:custDataLst>
          </p:nvPr>
        </p:nvPicPr>
        <p:blipFill>
          <a:blip r:embed="rId4"/>
          <a:stretch>
            <a:fillRect/>
          </a:stretch>
        </p:blipFill>
        <p:spPr>
          <a:xfrm>
            <a:off x="430530" y="2129790"/>
            <a:ext cx="11330940" cy="2598420"/>
          </a:xfrm>
          <a:prstGeom prst="rect">
            <a:avLst/>
          </a:prstGeom>
        </p:spPr>
      </p:pic>
      <p:sp>
        <p:nvSpPr>
          <p:cNvPr id="5" name="矩形标注 4"/>
          <p:cNvSpPr/>
          <p:nvPr>
            <p:custDataLst>
              <p:tags r:id="rId5"/>
            </p:custDataLst>
          </p:nvPr>
        </p:nvSpPr>
        <p:spPr>
          <a:xfrm>
            <a:off x="1962785" y="4436110"/>
            <a:ext cx="4333240" cy="1028700"/>
          </a:xfrm>
          <a:prstGeom prst="wedgeRectCallout">
            <a:avLst>
              <a:gd name="adj1" fmla="val 37338"/>
              <a:gd name="adj2" fmla="val -79753"/>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9.1 “年度资产清查或盘点前账面金额”是指单位在进行资产清查或固定资产盘点前确认的账面金额（单位：元）。</a:t>
            </a:r>
            <a:endParaRPr lang="zh-CN" altLang="en-US" sz="1800">
              <a:highlight>
                <a:srgbClr val="FFFF00"/>
              </a:highlight>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6"/>
            </p:custDataLst>
          </p:nvPr>
        </p:nvSpPr>
        <p:spPr>
          <a:xfrm>
            <a:off x="6937375" y="4302760"/>
            <a:ext cx="4117975" cy="2327910"/>
          </a:xfrm>
          <a:prstGeom prst="wedgeRectCallout">
            <a:avLst>
              <a:gd name="adj1" fmla="val 10000"/>
              <a:gd name="adj2" fmla="val -59865"/>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9.2“年度资产清查或盘点后实际金额”是指单位在进行资产清查或固定资产盘点后的实际金额（单位：元）。需上传当年度单位资产清查或固定资产盘点前账面金额记录，资产清查报告或固定资产盘点表作为佐证材料。</a:t>
            </a:r>
            <a:endParaRPr lang="zh-CN" altLang="en-US" sz="1800">
              <a:latin typeface="楷体" panose="02010609060101010101" charset="-122"/>
              <a:ea typeface="楷体" panose="02010609060101010101" charset="-122"/>
              <a:cs typeface="楷体" panose="02010609060101010101" charset="-122"/>
              <a:sym typeface="+mn-ea"/>
            </a:endParaRPr>
          </a:p>
          <a:p>
            <a:pPr lvl="0" algn="l">
              <a:buClrTx/>
              <a:buSzTx/>
            </a:pPr>
            <a:r>
              <a:rPr lang="zh-CN" altLang="en-US" sz="1800">
                <a:latin typeface="楷体" panose="02010609060101010101" charset="-122"/>
                <a:ea typeface="楷体" panose="02010609060101010101" charset="-122"/>
                <a:cs typeface="楷体" panose="02010609060101010101" charset="-122"/>
                <a:sym typeface="+mn-ea"/>
              </a:rPr>
              <a:t>注意：所传报告或盘点表中应当是202</a:t>
            </a:r>
            <a:r>
              <a:rPr lang="en-US" altLang="zh-CN" sz="1800">
                <a:latin typeface="楷体" panose="02010609060101010101" charset="-122"/>
                <a:ea typeface="楷体" panose="02010609060101010101" charset="-122"/>
                <a:cs typeface="楷体" panose="02010609060101010101" charset="-122"/>
                <a:sym typeface="+mn-ea"/>
              </a:rPr>
              <a:t>2</a:t>
            </a:r>
            <a:r>
              <a:rPr lang="zh-CN" altLang="en-US" sz="1800">
                <a:latin typeface="楷体" panose="02010609060101010101" charset="-122"/>
                <a:ea typeface="楷体" panose="02010609060101010101" charset="-122"/>
                <a:cs typeface="楷体" panose="02010609060101010101" charset="-122"/>
                <a:sym typeface="+mn-ea"/>
              </a:rPr>
              <a:t>年度记录，且金额应当与所填金额一致。</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9" name="矩形 8"/>
          <p:cNvSpPr/>
          <p:nvPr/>
        </p:nvSpPr>
        <p:spPr>
          <a:xfrm>
            <a:off x="455930" y="5242560"/>
            <a:ext cx="1439545" cy="23939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去年的指标：</a:t>
            </a:r>
            <a:endParaRPr lang="zh-CN" altLang="en-US" b="1">
              <a:solidFill>
                <a:schemeClr val="tx1"/>
              </a:solidFill>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7" grpId="0" bldLvl="0" animBg="1"/>
      <p:bldP spid="7" grpId="1" animBg="1"/>
      <p:bldP spid="7" grpId="2" bldLvl="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（六）内部控制制度执行情况（资产）</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5" name="矩形标注 4"/>
          <p:cNvSpPr/>
          <p:nvPr>
            <p:custDataLst>
              <p:tags r:id="rId3"/>
            </p:custDataLst>
          </p:nvPr>
        </p:nvSpPr>
        <p:spPr>
          <a:xfrm>
            <a:off x="1791335" y="4475480"/>
            <a:ext cx="3855085" cy="2159635"/>
          </a:xfrm>
          <a:prstGeom prst="wedgeRectCallout">
            <a:avLst>
              <a:gd name="adj1" fmla="val 45832"/>
              <a:gd name="adj2" fmla="val -60173"/>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10.1 “2022年度固定资产减少额”是指单位国有资产报表中《资产处置情况表》（财资10表）中本期减少的固定资产账面原值，即表第6栏次第1行固定资产原值小计数（单位：元）</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5794375" y="4475480"/>
            <a:ext cx="5967095" cy="2271395"/>
          </a:xfrm>
          <a:prstGeom prst="wedgeRectCallout">
            <a:avLst>
              <a:gd name="adj1" fmla="val 14444"/>
              <a:gd name="adj2" fmla="val -57862"/>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10.2“2022年度固定资产处置审批金额”是指严格按照单位国有资产业务管理制度中规定的资产处置审批权限及程序，实际审批的固定资产处置金额（单位：元）（本指标考核范围不包含固定资产出租出借涉及的金额）。该指标建议参考资产登记表、资产处置审批单、单位国有资产报表中的资产处置情况表等资料填写。需上传审核后的资产处置审批单（审批单数量大于5份的单位，抽取5份；审批单数量小于或等于5份的单位，全部上传）作为佐证材料。</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7" grpId="0" bldLvl="0" animBg="1"/>
      <p:bldP spid="7" grpId="1" animBg="1"/>
      <p:bldP spid="7" grpId="2" bldLvl="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（六）内部控制制度执行情况（政府投资）</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5" name="矩形标注 4"/>
          <p:cNvSpPr/>
          <p:nvPr>
            <p:custDataLst>
              <p:tags r:id="rId3"/>
            </p:custDataLst>
          </p:nvPr>
        </p:nvSpPr>
        <p:spPr>
          <a:xfrm>
            <a:off x="5979795" y="4552315"/>
            <a:ext cx="5781675" cy="2305685"/>
          </a:xfrm>
          <a:prstGeom prst="wedgeRectCallout">
            <a:avLst>
              <a:gd name="adj1" fmla="val 7869"/>
              <a:gd name="adj2" fmla="val -56279"/>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11.2 </a:t>
            </a:r>
            <a:r>
              <a:rPr sz="1800">
                <a:latin typeface="楷体" panose="02010609060101010101" charset="-122"/>
                <a:ea typeface="楷体" panose="02010609060101010101" charset="-122"/>
                <a:cs typeface="楷体" panose="02010609060101010101" charset="-122"/>
                <a:sym typeface="+mn-ea"/>
              </a:rPr>
              <a:t>“2022年度实际投资额”是指2022年度决算报表中基本建设类项目支出决算金额，根据决算报表《项目收入支出决算表》（财决06表）“基建项目属性”为“发展改革委安排的基建项目”、“同级财政安排的基建项目”、“其他主管部门安排的基建项目”的支出数合计（单位：元）填列。需上传投资计划表或项目概预算表（项目数量大于5个的单位，抽取5份；项目数量小于或等于5个的单位，全部上传）作为佐证材料。</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1779905" y="4552315"/>
            <a:ext cx="4123690" cy="2305685"/>
          </a:xfrm>
          <a:prstGeom prst="wedgeRectCallout">
            <a:avLst>
              <a:gd name="adj1" fmla="val 44379"/>
              <a:gd name="adj2" fmla="val -55508"/>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dirty="0">
                <a:latin typeface="楷体" panose="02010609060101010101" charset="-122"/>
                <a:ea typeface="楷体" panose="02010609060101010101" charset="-122"/>
                <a:cs typeface="楷体" panose="02010609060101010101" charset="-122"/>
                <a:sym typeface="+mn-ea"/>
              </a:rPr>
              <a:t>11.1 </a:t>
            </a:r>
            <a:r>
              <a:rPr sz="1800" dirty="0">
                <a:latin typeface="楷体" panose="02010609060101010101" charset="-122"/>
                <a:ea typeface="楷体" panose="02010609060101010101" charset="-122"/>
                <a:cs typeface="楷体" panose="02010609060101010101" charset="-122"/>
                <a:sym typeface="+mn-ea"/>
              </a:rPr>
              <a:t>“2022年度投资计划总额”是指以预算年度为统计口径的基本建设类项目计划投资金额（单位：元），包括发展改革委安排的基建项目、同级财政安排的基建项目、其他主管部门安排的基建项目。该指标建议参考投资计划表、项目概预算表等资料填写</a:t>
            </a:r>
            <a:endParaRPr lang="zh-CN" altLang="en-US" sz="1800" dirty="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7" grpId="0" bldLvl="0" animBg="1"/>
      <p:bldP spid="7" grpId="1" animBg="1"/>
      <p:bldP spid="7" grpId="2" bldLvl="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（六）内部控制制度执行情况（合同）</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5" name="矩形标注 4"/>
          <p:cNvSpPr/>
          <p:nvPr>
            <p:custDataLst>
              <p:tags r:id="rId3"/>
            </p:custDataLst>
          </p:nvPr>
        </p:nvSpPr>
        <p:spPr>
          <a:xfrm>
            <a:off x="5849620" y="4728210"/>
            <a:ext cx="5911850" cy="2018030"/>
          </a:xfrm>
          <a:prstGeom prst="wedgeRectCallout">
            <a:avLst>
              <a:gd name="adj1" fmla="val 14617"/>
              <a:gd name="adj2" fmla="val -5788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12.2 </a:t>
            </a:r>
            <a:r>
              <a:rPr sz="1800">
                <a:latin typeface="楷体" panose="02010609060101010101" charset="-122"/>
                <a:ea typeface="楷体" panose="02010609060101010101" charset="-122"/>
                <a:cs typeface="楷体" panose="02010609060101010101" charset="-122"/>
                <a:sym typeface="+mn-ea"/>
              </a:rPr>
              <a:t>“2022年度经合法性审查的合同数”是指在已签订的合同中，严格执行审核审批程序的合同，其中具有重大影响的合同需有法务人员参与审批并签字。</a:t>
            </a:r>
            <a:r>
              <a:rPr lang="zh-CN" altLang="en-US" sz="1800">
                <a:latin typeface="楷体" panose="02010609060101010101" charset="-122"/>
                <a:ea typeface="楷体" panose="02010609060101010101" charset="-122"/>
                <a:cs typeface="楷体" panose="02010609060101010101" charset="-122"/>
                <a:sym typeface="+mn-ea"/>
              </a:rPr>
              <a:t>需上传审核后的合同申请审批单（合同数量大于5个的单位，抽取5份；合同数量小于或等于5个的单位，全部上传）作为佐证材料。</a:t>
            </a:r>
            <a:r>
              <a:rPr lang="zh-CN" altLang="en-US" sz="1800">
                <a:solidFill>
                  <a:schemeClr val="tx1"/>
                </a:solidFill>
                <a:latin typeface="楷体" panose="02010609060101010101" charset="-122"/>
                <a:ea typeface="楷体" panose="02010609060101010101" charset="-122"/>
                <a:cs typeface="楷体" panose="02010609060101010101" charset="-122"/>
                <a:sym typeface="+mn-ea"/>
              </a:rPr>
              <a:t>注意：所传合同申请审批单应当是202</a:t>
            </a:r>
            <a:r>
              <a:rPr lang="en-US" altLang="zh-CN" sz="1800">
                <a:solidFill>
                  <a:schemeClr val="tx1"/>
                </a:solidFill>
                <a:latin typeface="楷体" panose="02010609060101010101" charset="-122"/>
                <a:ea typeface="楷体" panose="02010609060101010101" charset="-122"/>
                <a:cs typeface="楷体" panose="02010609060101010101" charset="-122"/>
                <a:sym typeface="+mn-ea"/>
              </a:rPr>
              <a:t>2</a:t>
            </a:r>
            <a:r>
              <a:rPr lang="zh-CN" altLang="en-US" sz="1800">
                <a:solidFill>
                  <a:schemeClr val="tx1"/>
                </a:solidFill>
                <a:latin typeface="楷体" panose="02010609060101010101" charset="-122"/>
                <a:ea typeface="楷体" panose="02010609060101010101" charset="-122"/>
                <a:cs typeface="楷体" panose="02010609060101010101" charset="-122"/>
                <a:sym typeface="+mn-ea"/>
              </a:rPr>
              <a:t>年度的，且单据中所呈现的审批程序应当与单位合同相关制度要求相符。</a:t>
            </a:r>
            <a:endParaRPr lang="zh-CN" altLang="en-US" sz="180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2102485" y="4848860"/>
            <a:ext cx="3634105" cy="1465580"/>
          </a:xfrm>
          <a:prstGeom prst="wedgeRectCallout">
            <a:avLst>
              <a:gd name="adj1" fmla="val 45701"/>
              <a:gd name="adj2" fmla="val -6694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12.1 </a:t>
            </a:r>
            <a:r>
              <a:rPr sz="1800">
                <a:latin typeface="楷体" panose="02010609060101010101" charset="-122"/>
                <a:ea typeface="楷体" panose="02010609060101010101" charset="-122"/>
                <a:cs typeface="楷体" panose="02010609060101010101" charset="-122"/>
                <a:sym typeface="+mn-ea"/>
              </a:rPr>
              <a:t>“2022年度合同订立数”是指单位2022年度签订的全部合同个数</a:t>
            </a:r>
            <a:r>
              <a:rPr lang="zh-CN" altLang="en-US" sz="1800">
                <a:latin typeface="楷体" panose="02010609060101010101" charset="-122"/>
                <a:ea typeface="楷体" panose="02010609060101010101" charset="-122"/>
                <a:cs typeface="楷体" panose="02010609060101010101" charset="-122"/>
                <a:sym typeface="+mn-ea"/>
              </a:rPr>
              <a:t>注意：建议上传合同台账，且合同台账中合同个数应当与所填数据一致。</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7" grpId="0" bldLvl="0" animBg="1"/>
      <p:bldP spid="7" grpId="1" animBg="1"/>
      <p:bldP spid="7" grpId="2" bldLvl="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四、信息系统层面内部控制建设情况</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rcRect l="398"/>
          <a:stretch>
            <a:fillRect/>
          </a:stretch>
        </p:blipFill>
        <p:spPr>
          <a:xfrm>
            <a:off x="608330" y="1490345"/>
            <a:ext cx="9849485" cy="4756150"/>
          </a:xfrm>
          <a:prstGeom prst="rect">
            <a:avLst/>
          </a:prstGeom>
        </p:spPr>
      </p:pic>
      <p:sp>
        <p:nvSpPr>
          <p:cNvPr id="6" name="文本框 5"/>
          <p:cNvSpPr txBox="1"/>
          <p:nvPr>
            <p:custDataLst>
              <p:tags r:id="rId3"/>
            </p:custDataLst>
          </p:nvPr>
        </p:nvSpPr>
        <p:spPr>
          <a:xfrm>
            <a:off x="503555" y="5354955"/>
            <a:ext cx="10059670" cy="144526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r>
              <a:rPr lang="zh-CN" altLang="en-US" sz="2200" dirty="0">
                <a:latin typeface="楷体" panose="02010609060101010101" charset="-122"/>
                <a:ea typeface="楷体" panose="02010609060101010101" charset="-122"/>
              </a:rPr>
              <a:t>注意：需上传内部控制信息系统设计文档及系统截图作为佐证材料。使用网络版系统填报的单位，若以前年度已经上传过相应佐证材料，则无需再次上传；若以前年度未上传或第一年使用网络版系统填报，则需上传相应佐证材料。使用单机版软件填报的单位，需上传相应佐证材料。</a:t>
            </a:r>
            <a:endParaRPr lang="zh-CN" altLang="en-US" sz="2200" dirty="0">
              <a:latin typeface="楷体" panose="02010609060101010101" charset="-122"/>
              <a:ea typeface="楷体" panose="02010609060101010101" charset="-122"/>
            </a:endParaRPr>
          </a:p>
        </p:txBody>
      </p:sp>
      <p:sp>
        <p:nvSpPr>
          <p:cNvPr id="7" name="文本框 6"/>
          <p:cNvSpPr txBox="1"/>
          <p:nvPr/>
        </p:nvSpPr>
        <p:spPr>
          <a:xfrm>
            <a:off x="935990" y="3632200"/>
            <a:ext cx="9194800" cy="64516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rtlCol="0" anchor="t">
            <a:spAutoFit/>
          </a:bodyPr>
          <a:p>
            <a:r>
              <a:rPr lang="zh-CN" altLang="en-US" b="1">
                <a:solidFill>
                  <a:srgbClr val="FF0000"/>
                </a:solidFill>
              </a:rPr>
              <a:t>财政部门统一建设的预算管理一体化系统、行政事业单位内部控制报告填报系统、与业务无关的内部控制工作辅助软件等，不纳入“单位内部控制信息化覆盖情况”填报范围</a:t>
            </a:r>
            <a:endParaRPr lang="zh-CN" altLang="en-US" b="1">
              <a:solidFill>
                <a:srgbClr val="FF0000"/>
              </a:solidFill>
            </a:endParaRPr>
          </a:p>
        </p:txBody>
      </p:sp>
    </p:spTree>
    <p:custDataLst>
      <p:tags r:id="rId4"/>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608330" y="1255395"/>
            <a:ext cx="5732145" cy="5850255"/>
          </a:xfrm>
          <a:prstGeom prst="rect">
            <a:avLst/>
          </a:prstGeom>
        </p:spPr>
      </p:pic>
      <p:sp>
        <p:nvSpPr>
          <p:cNvPr id="2" name="标题 1"/>
          <p:cNvSpPr>
            <a:spLocks noGrp="1"/>
          </p:cNvSpPr>
          <p:nvPr>
            <p:ph type="title"/>
          </p:nvPr>
        </p:nvSpPr>
        <p:spPr/>
        <p:txBody>
          <a:bodyPr/>
          <a:p>
            <a:r>
              <a:rPr lang="zh-CN" altLang="en-US"/>
              <a:t>文字总结</a:t>
            </a:r>
            <a:endParaRPr lang="zh-CN" altLang="en-US"/>
          </a:p>
        </p:txBody>
      </p:sp>
      <p:sp>
        <p:nvSpPr>
          <p:cNvPr id="10" name="文本框 9"/>
          <p:cNvSpPr txBox="1"/>
          <p:nvPr/>
        </p:nvSpPr>
        <p:spPr>
          <a:xfrm>
            <a:off x="944880" y="2479040"/>
            <a:ext cx="5157470" cy="368300"/>
          </a:xfrm>
          <a:prstGeom prst="rect">
            <a:avLst/>
          </a:prstGeom>
          <a:noFill/>
        </p:spPr>
        <p:txBody>
          <a:bodyPr wrap="square" rtlCol="0" anchor="t">
            <a:spAutoFit/>
          </a:bodyPr>
          <a:p>
            <a:pPr lvl="0" algn="l">
              <a:buClrTx/>
              <a:buSzTx/>
            </a:pPr>
            <a:r>
              <a:rPr lang="zh-CN" altLang="en-US">
                <a:latin typeface="楷体" panose="02010609060101010101" charset="-122"/>
                <a:ea typeface="楷体" panose="02010609060101010101" charset="-122"/>
                <a:cs typeface="楷体" panose="02010609060101010101" charset="-122"/>
                <a:sym typeface="+mn-ea"/>
              </a:rPr>
              <a:t>应与单位01表所填相关信息一致</a:t>
            </a:r>
            <a:endParaRPr lang="zh-CN" altLang="en-US">
              <a:latin typeface="楷体" panose="02010609060101010101" charset="-122"/>
              <a:ea typeface="楷体" panose="02010609060101010101" charset="-122"/>
              <a:cs typeface="楷体" panose="02010609060101010101" charset="-122"/>
              <a:sym typeface="+mn-ea"/>
            </a:endParaRPr>
          </a:p>
        </p:txBody>
      </p:sp>
      <p:sp>
        <p:nvSpPr>
          <p:cNvPr id="11" name="文本框 10"/>
          <p:cNvSpPr txBox="1"/>
          <p:nvPr/>
        </p:nvSpPr>
        <p:spPr>
          <a:xfrm>
            <a:off x="944880" y="3792855"/>
            <a:ext cx="5157470" cy="368300"/>
          </a:xfrm>
          <a:prstGeom prst="rect">
            <a:avLst/>
          </a:prstGeom>
          <a:noFill/>
        </p:spPr>
        <p:txBody>
          <a:bodyPr wrap="square" rtlCol="0" anchor="t">
            <a:spAutoFit/>
          </a:bodyPr>
          <a:p>
            <a:pPr lvl="0" algn="l">
              <a:buClrTx/>
              <a:buSzTx/>
            </a:pPr>
            <a:r>
              <a:rPr lang="zh-CN" altLang="en-US">
                <a:latin typeface="楷体" panose="02010609060101010101" charset="-122"/>
                <a:ea typeface="楷体" panose="02010609060101010101" charset="-122"/>
                <a:cs typeface="楷体" panose="02010609060101010101" charset="-122"/>
                <a:sym typeface="+mn-ea"/>
              </a:rPr>
              <a:t>应与单位01表、02表等所填相关信息一致</a:t>
            </a:r>
            <a:endParaRPr lang="zh-CN" altLang="en-US">
              <a:latin typeface="楷体" panose="02010609060101010101" charset="-122"/>
              <a:ea typeface="楷体" panose="02010609060101010101" charset="-122"/>
              <a:cs typeface="楷体" panose="02010609060101010101" charset="-122"/>
              <a:sym typeface="+mn-ea"/>
            </a:endParaRPr>
          </a:p>
        </p:txBody>
      </p:sp>
      <p:sp>
        <p:nvSpPr>
          <p:cNvPr id="12" name="文本框 11"/>
          <p:cNvSpPr txBox="1"/>
          <p:nvPr/>
        </p:nvSpPr>
        <p:spPr>
          <a:xfrm>
            <a:off x="944880" y="5106670"/>
            <a:ext cx="5157470" cy="368300"/>
          </a:xfrm>
          <a:prstGeom prst="rect">
            <a:avLst/>
          </a:prstGeom>
          <a:noFill/>
        </p:spPr>
        <p:txBody>
          <a:bodyPr wrap="square" rtlCol="0" anchor="t">
            <a:spAutoFit/>
          </a:bodyPr>
          <a:p>
            <a:pPr lvl="0" algn="l">
              <a:buClrTx/>
              <a:buSzTx/>
            </a:pPr>
            <a:r>
              <a:rPr lang="zh-CN" altLang="en-US">
                <a:latin typeface="楷体" panose="02010609060101010101" charset="-122"/>
                <a:ea typeface="楷体" panose="02010609060101010101" charset="-122"/>
                <a:cs typeface="楷体" panose="02010609060101010101" charset="-122"/>
                <a:sym typeface="+mn-ea"/>
              </a:rPr>
              <a:t>应与单位03表、04表、05表等所填相关信息一致</a:t>
            </a:r>
            <a:endParaRPr lang="zh-CN" altLang="en-US">
              <a:latin typeface="楷体" panose="02010609060101010101" charset="-122"/>
              <a:ea typeface="楷体" panose="02010609060101010101" charset="-122"/>
              <a:cs typeface="楷体" panose="02010609060101010101" charset="-122"/>
              <a:sym typeface="+mn-ea"/>
            </a:endParaRPr>
          </a:p>
        </p:txBody>
      </p:sp>
      <p:sp>
        <p:nvSpPr>
          <p:cNvPr id="13" name="文本框 12"/>
          <p:cNvSpPr txBox="1"/>
          <p:nvPr/>
        </p:nvSpPr>
        <p:spPr>
          <a:xfrm>
            <a:off x="944880" y="6420485"/>
            <a:ext cx="5157470" cy="368300"/>
          </a:xfrm>
          <a:prstGeom prst="rect">
            <a:avLst/>
          </a:prstGeom>
          <a:noFill/>
        </p:spPr>
        <p:txBody>
          <a:bodyPr wrap="square" rtlCol="0" anchor="t">
            <a:spAutoFit/>
          </a:bodyPr>
          <a:p>
            <a:pPr lvl="0" algn="l">
              <a:buClrTx/>
              <a:buSzTx/>
            </a:pPr>
            <a:r>
              <a:rPr lang="zh-CN" altLang="en-US">
                <a:latin typeface="楷体" panose="02010609060101010101" charset="-122"/>
                <a:ea typeface="楷体" panose="02010609060101010101" charset="-122"/>
                <a:cs typeface="楷体" panose="02010609060101010101" charset="-122"/>
                <a:sym typeface="+mn-ea"/>
              </a:rPr>
              <a:t>应与单位01表所填相关信息一致</a:t>
            </a:r>
            <a:endParaRPr lang="zh-CN" altLang="en-US">
              <a:latin typeface="楷体" panose="02010609060101010101" charset="-122"/>
              <a:ea typeface="楷体" panose="02010609060101010101" charset="-122"/>
              <a:cs typeface="楷体" panose="02010609060101010101" charset="-122"/>
              <a:sym typeface="+mn-ea"/>
            </a:endParaRPr>
          </a:p>
        </p:txBody>
      </p:sp>
      <p:pic>
        <p:nvPicPr>
          <p:cNvPr id="14" name="图片 13"/>
          <p:cNvPicPr>
            <a:picLocks noChangeAspect="1"/>
          </p:cNvPicPr>
          <p:nvPr>
            <p:custDataLst>
              <p:tags r:id="rId3"/>
            </p:custDataLst>
          </p:nvPr>
        </p:nvPicPr>
        <p:blipFill>
          <a:blip r:embed="rId4"/>
          <a:srcRect r="39042"/>
          <a:stretch>
            <a:fillRect/>
          </a:stretch>
        </p:blipFill>
        <p:spPr>
          <a:xfrm>
            <a:off x="6828155" y="1680210"/>
            <a:ext cx="4749165" cy="4098925"/>
          </a:xfrm>
          <a:prstGeom prst="rect">
            <a:avLst/>
          </a:prstGeom>
        </p:spPr>
      </p:pic>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5"/>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608330" y="1228725"/>
            <a:ext cx="5396865" cy="5532755"/>
          </a:xfrm>
          <a:prstGeom prst="rect">
            <a:avLst/>
          </a:prstGeom>
        </p:spPr>
      </p:pic>
      <p:sp>
        <p:nvSpPr>
          <p:cNvPr id="8" name="文本框 7"/>
          <p:cNvSpPr txBox="1"/>
          <p:nvPr/>
        </p:nvSpPr>
        <p:spPr>
          <a:xfrm>
            <a:off x="775970" y="2461260"/>
            <a:ext cx="5042535" cy="645160"/>
          </a:xfrm>
          <a:prstGeom prst="rect">
            <a:avLst/>
          </a:prstGeom>
          <a:noFill/>
        </p:spPr>
        <p:txBody>
          <a:bodyPr wrap="square" rtlCol="0" anchor="t">
            <a:spAutoFit/>
          </a:bodyPr>
          <a:p>
            <a:pPr lvl="0" algn="l">
              <a:buClrTx/>
              <a:buSzTx/>
            </a:pPr>
            <a:r>
              <a:rPr lang="zh-CN" altLang="en-US" dirty="0">
                <a:latin typeface="楷体" panose="02010609060101010101" charset="-122"/>
                <a:ea typeface="楷体" panose="02010609060101010101" charset="-122"/>
                <a:cs typeface="楷体" panose="02010609060101010101" charset="-122"/>
                <a:sym typeface="+mn-ea"/>
              </a:rPr>
              <a:t>应与单位01表第14行、第15行、第2</a:t>
            </a:r>
            <a:r>
              <a:rPr lang="en-US" altLang="zh-CN" dirty="0">
                <a:latin typeface="楷体" panose="02010609060101010101" charset="-122"/>
                <a:ea typeface="楷体" panose="02010609060101010101" charset="-122"/>
                <a:cs typeface="楷体" panose="02010609060101010101" charset="-122"/>
                <a:sym typeface="+mn-ea"/>
              </a:rPr>
              <a:t>2</a:t>
            </a:r>
            <a:r>
              <a:rPr lang="zh-CN" altLang="en-US" dirty="0">
                <a:latin typeface="楷体" panose="02010609060101010101" charset="-122"/>
                <a:ea typeface="楷体" panose="02010609060101010101" charset="-122"/>
                <a:cs typeface="楷体" panose="02010609060101010101" charset="-122"/>
                <a:sym typeface="+mn-ea"/>
              </a:rPr>
              <a:t>行所填相关信息一致</a:t>
            </a:r>
            <a:endParaRPr lang="zh-CN" altLang="en-US" dirty="0">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nvSpPr>
        <p:spPr>
          <a:xfrm>
            <a:off x="775970" y="3714750"/>
            <a:ext cx="5042535" cy="645160"/>
          </a:xfrm>
          <a:prstGeom prst="rect">
            <a:avLst/>
          </a:prstGeom>
          <a:noFill/>
        </p:spPr>
        <p:txBody>
          <a:bodyPr wrap="square" rtlCol="0" anchor="t">
            <a:spAutoFit/>
          </a:bodyPr>
          <a:p>
            <a:pPr lvl="0" algn="l">
              <a:buClrTx/>
              <a:buSzTx/>
            </a:pPr>
            <a:r>
              <a:rPr lang="zh-CN" altLang="en-US">
                <a:latin typeface="楷体" panose="02010609060101010101" charset="-122"/>
                <a:ea typeface="楷体" panose="02010609060101010101" charset="-122"/>
                <a:cs typeface="楷体" panose="02010609060101010101" charset="-122"/>
                <a:sym typeface="+mn-ea"/>
              </a:rPr>
              <a:t>应与单位01表第2</a:t>
            </a:r>
            <a:r>
              <a:rPr lang="en-US" altLang="zh-CN">
                <a:latin typeface="楷体" panose="02010609060101010101" charset="-122"/>
                <a:ea typeface="楷体" panose="02010609060101010101" charset="-122"/>
                <a:cs typeface="楷体" panose="02010609060101010101" charset="-122"/>
                <a:sym typeface="+mn-ea"/>
              </a:rPr>
              <a:t>3</a:t>
            </a:r>
            <a:r>
              <a:rPr lang="zh-CN" altLang="en-US">
                <a:latin typeface="楷体" panose="02010609060101010101" charset="-122"/>
                <a:ea typeface="楷体" panose="02010609060101010101" charset="-122"/>
                <a:cs typeface="楷体" panose="02010609060101010101" charset="-122"/>
                <a:sym typeface="+mn-ea"/>
              </a:rPr>
              <a:t>行、第2</a:t>
            </a:r>
            <a:r>
              <a:rPr lang="en-US" altLang="zh-CN">
                <a:latin typeface="楷体" panose="02010609060101010101" charset="-122"/>
                <a:ea typeface="楷体" panose="02010609060101010101" charset="-122"/>
                <a:cs typeface="楷体" panose="02010609060101010101" charset="-122"/>
                <a:sym typeface="+mn-ea"/>
              </a:rPr>
              <a:t>4</a:t>
            </a:r>
            <a:r>
              <a:rPr lang="zh-CN" altLang="en-US">
                <a:latin typeface="楷体" panose="02010609060101010101" charset="-122"/>
                <a:ea typeface="楷体" panose="02010609060101010101" charset="-122"/>
                <a:cs typeface="楷体" panose="02010609060101010101" charset="-122"/>
                <a:sym typeface="+mn-ea"/>
              </a:rPr>
              <a:t>行、第2</a:t>
            </a:r>
            <a:r>
              <a:rPr lang="en-US" altLang="zh-CN">
                <a:latin typeface="楷体" panose="02010609060101010101" charset="-122"/>
                <a:ea typeface="楷体" panose="02010609060101010101" charset="-122"/>
                <a:cs typeface="楷体" panose="02010609060101010101" charset="-122"/>
                <a:sym typeface="+mn-ea"/>
              </a:rPr>
              <a:t>5</a:t>
            </a:r>
            <a:r>
              <a:rPr lang="zh-CN" altLang="en-US">
                <a:latin typeface="楷体" panose="02010609060101010101" charset="-122"/>
                <a:ea typeface="楷体" panose="02010609060101010101" charset="-122"/>
                <a:cs typeface="楷体" panose="02010609060101010101" charset="-122"/>
                <a:sym typeface="+mn-ea"/>
              </a:rPr>
              <a:t>行所填相关信息一致</a:t>
            </a:r>
            <a:endParaRPr lang="zh-CN" altLang="en-US">
              <a:latin typeface="楷体" panose="02010609060101010101" charset="-122"/>
              <a:ea typeface="楷体" panose="02010609060101010101" charset="-122"/>
              <a:cs typeface="楷体" panose="02010609060101010101" charset="-122"/>
              <a:sym typeface="+mn-ea"/>
            </a:endParaRPr>
          </a:p>
        </p:txBody>
      </p:sp>
      <p:pic>
        <p:nvPicPr>
          <p:cNvPr id="10" name="图片 9"/>
          <p:cNvPicPr>
            <a:picLocks noChangeAspect="1"/>
          </p:cNvPicPr>
          <p:nvPr>
            <p:custDataLst>
              <p:tags r:id="rId3"/>
            </p:custDataLst>
          </p:nvPr>
        </p:nvPicPr>
        <p:blipFill>
          <a:blip r:embed="rId4"/>
          <a:srcRect t="59878"/>
          <a:stretch>
            <a:fillRect/>
          </a:stretch>
        </p:blipFill>
        <p:spPr>
          <a:xfrm>
            <a:off x="6090285" y="3495675"/>
            <a:ext cx="5894070" cy="999490"/>
          </a:xfrm>
          <a:prstGeom prst="rect">
            <a:avLst/>
          </a:prstGeom>
        </p:spPr>
      </p:pic>
    </p:spTree>
    <p:custDataLst>
      <p:tags r:id="rId5"/>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711200" y="781050"/>
            <a:ext cx="5547995" cy="5695315"/>
          </a:xfrm>
          <a:prstGeom prst="rect">
            <a:avLst/>
          </a:prstGeom>
        </p:spPr>
      </p:pic>
      <p:sp>
        <p:nvSpPr>
          <p:cNvPr id="6" name="矩形标注 5"/>
          <p:cNvSpPr/>
          <p:nvPr>
            <p:custDataLst>
              <p:tags r:id="rId3"/>
            </p:custDataLst>
          </p:nvPr>
        </p:nvSpPr>
        <p:spPr>
          <a:xfrm>
            <a:off x="6545580" y="2491740"/>
            <a:ext cx="4340860" cy="2153920"/>
          </a:xfrm>
          <a:prstGeom prst="wedgeRectCallout">
            <a:avLst>
              <a:gd name="adj1" fmla="val -71647"/>
              <a:gd name="adj2" fmla="val -7006"/>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2400">
                <a:latin typeface="微软雅黑" panose="020B0503020204020204" charset="-122"/>
                <a:ea typeface="微软雅黑" panose="020B0503020204020204" charset="-122"/>
                <a:cs typeface="楷体" panose="02010609060101010101" charset="-122"/>
                <a:sym typeface="+mn-ea"/>
              </a:rPr>
              <a:t>单位内部应当加强对报告数据及其佐证材料的复核，并将复核情况、特殊情况进行说明。</a:t>
            </a:r>
            <a:endParaRPr lang="zh-CN" altLang="en-US" sz="2400">
              <a:latin typeface="微软雅黑" panose="020B0503020204020204" charset="-122"/>
              <a:ea typeface="微软雅黑" panose="020B0503020204020204" charset="-122"/>
              <a:cs typeface="楷体" panose="02010609060101010101" charset="-122"/>
              <a:sym typeface="+mn-ea"/>
            </a:endParaRPr>
          </a:p>
          <a:p>
            <a:pPr lvl="0" algn="l">
              <a:buClrTx/>
              <a:buSzTx/>
            </a:pPr>
            <a:r>
              <a:rPr lang="zh-CN" altLang="en-US" sz="2400">
                <a:latin typeface="微软雅黑" panose="020B0503020204020204" charset="-122"/>
                <a:ea typeface="微软雅黑" panose="020B0503020204020204" charset="-122"/>
                <a:cs typeface="楷体" panose="02010609060101010101" charset="-122"/>
                <a:sym typeface="+mn-ea"/>
              </a:rPr>
              <a:t>对照报告系统审核情况填写</a:t>
            </a:r>
            <a:endParaRPr lang="zh-CN" altLang="en-US" sz="2400">
              <a:latin typeface="微软雅黑" panose="020B0503020204020204" charset="-122"/>
              <a:ea typeface="微软雅黑" panose="020B0503020204020204" charset="-122"/>
              <a:cs typeface="楷体" panose="0201060906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6" grpId="2" bldLvl="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770890" y="803910"/>
            <a:ext cx="7960360" cy="5452110"/>
          </a:xfrm>
          <a:prstGeom prst="rect">
            <a:avLst/>
          </a:prstGeom>
        </p:spPr>
      </p:pic>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矩形标注 5"/>
          <p:cNvSpPr/>
          <p:nvPr>
            <p:custDataLst>
              <p:tags r:id="rId3"/>
            </p:custDataLst>
          </p:nvPr>
        </p:nvSpPr>
        <p:spPr>
          <a:xfrm>
            <a:off x="7305040" y="4791710"/>
            <a:ext cx="3537585" cy="863600"/>
          </a:xfrm>
          <a:prstGeom prst="wedgeRectCallout">
            <a:avLst>
              <a:gd name="adj1" fmla="val -50107"/>
              <a:gd name="adj2" fmla="val -101470"/>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2400">
                <a:latin typeface="微软雅黑" panose="020B0503020204020204" charset="-122"/>
                <a:ea typeface="微软雅黑" panose="020B0503020204020204" charset="-122"/>
                <a:cs typeface="楷体" panose="02010609060101010101" charset="-122"/>
                <a:sym typeface="+mn-ea"/>
              </a:rPr>
              <a:t>点击右侧按钮后，在弹出的备注框中进行填写</a:t>
            </a:r>
            <a:endParaRPr lang="zh-CN" altLang="en-US" sz="2400">
              <a:latin typeface="微软雅黑" panose="020B0503020204020204" charset="-122"/>
              <a:ea typeface="微软雅黑" panose="020B0503020204020204" charset="-122"/>
              <a:cs typeface="楷体" panose="0201060906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6" grpId="2"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财政部持续</a:t>
            </a:r>
            <a:r>
              <a:rPr lang="en-US" altLang="zh-CN"/>
              <a:t>8</a:t>
            </a:r>
            <a:r>
              <a:rPr lang="zh-CN" altLang="en-US"/>
              <a:t>年跟踪行政事业单位内控建设质量</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10" name="图片 9"/>
          <p:cNvPicPr>
            <a:picLocks noChangeAspect="1"/>
          </p:cNvPicPr>
          <p:nvPr>
            <p:custDataLst>
              <p:tags r:id="rId1"/>
            </p:custDataLst>
          </p:nvPr>
        </p:nvPicPr>
        <p:blipFill>
          <a:blip r:embed="rId2"/>
          <a:stretch>
            <a:fillRect/>
          </a:stretch>
        </p:blipFill>
        <p:spPr>
          <a:xfrm>
            <a:off x="608330" y="1632585"/>
            <a:ext cx="3783330" cy="4744085"/>
          </a:xfrm>
          <a:prstGeom prst="rect">
            <a:avLst/>
          </a:prstGeom>
        </p:spPr>
      </p:pic>
      <p:sp>
        <p:nvSpPr>
          <p:cNvPr id="5" name="圆角矩形 4"/>
          <p:cNvSpPr/>
          <p:nvPr>
            <p:custDataLst>
              <p:tags r:id="rId3"/>
            </p:custDataLst>
          </p:nvPr>
        </p:nvSpPr>
        <p:spPr>
          <a:xfrm>
            <a:off x="6283960" y="1837690"/>
            <a:ext cx="4893310" cy="471170"/>
          </a:xfrm>
          <a:prstGeom prst="round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en-US" altLang="zh-CN" sz="2400">
                <a:latin typeface="华文中宋" panose="02010600040101010101" charset="-122"/>
                <a:ea typeface="华文中宋" panose="02010600040101010101" charset="-122"/>
                <a:cs typeface="华文中宋" panose="02010600040101010101" charset="-122"/>
                <a:sym typeface="+mn-ea"/>
              </a:rPr>
              <a:t>1.</a:t>
            </a:r>
            <a:r>
              <a:rPr lang="zh-CN" altLang="en-US" sz="2400">
                <a:latin typeface="华文中宋" panose="02010600040101010101" charset="-122"/>
                <a:ea typeface="华文中宋" panose="02010600040101010101" charset="-122"/>
                <a:cs typeface="华文中宋" panose="02010600040101010101" charset="-122"/>
                <a:sym typeface="+mn-ea"/>
              </a:rPr>
              <a:t>内控机构设置与运行情况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6" name="圆角矩形 5"/>
          <p:cNvSpPr/>
          <p:nvPr>
            <p:custDataLst>
              <p:tags r:id="rId4"/>
            </p:custDataLst>
          </p:nvPr>
        </p:nvSpPr>
        <p:spPr>
          <a:xfrm>
            <a:off x="6283960" y="2456180"/>
            <a:ext cx="4893310" cy="471170"/>
          </a:xfrm>
          <a:prstGeom prst="round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en-US" altLang="zh-CN" sz="2400">
                <a:latin typeface="华文中宋" panose="02010600040101010101" charset="-122"/>
                <a:ea typeface="华文中宋" panose="02010600040101010101" charset="-122"/>
                <a:cs typeface="华文中宋" panose="02010600040101010101" charset="-122"/>
                <a:sym typeface="+mn-ea"/>
              </a:rPr>
              <a:t>2.</a:t>
            </a:r>
            <a:r>
              <a:rPr lang="zh-CN" altLang="en-US" sz="2400">
                <a:latin typeface="华文中宋" panose="02010600040101010101" charset="-122"/>
                <a:ea typeface="华文中宋" panose="02010600040101010101" charset="-122"/>
                <a:cs typeface="华文中宋" panose="02010600040101010101" charset="-122"/>
                <a:sym typeface="+mn-ea"/>
              </a:rPr>
              <a:t>内控工作的组织实施情况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3" name="圆角矩形 12"/>
          <p:cNvSpPr/>
          <p:nvPr>
            <p:custDataLst>
              <p:tags r:id="rId5"/>
            </p:custDataLst>
          </p:nvPr>
        </p:nvSpPr>
        <p:spPr>
          <a:xfrm>
            <a:off x="6283960" y="3074670"/>
            <a:ext cx="4893310" cy="471170"/>
          </a:xfrm>
          <a:prstGeom prst="round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en-US" altLang="zh-CN" sz="2400">
                <a:latin typeface="华文中宋" panose="02010600040101010101" charset="-122"/>
                <a:ea typeface="华文中宋" panose="02010600040101010101" charset="-122"/>
                <a:cs typeface="华文中宋" panose="02010600040101010101" charset="-122"/>
                <a:sym typeface="+mn-ea"/>
              </a:rPr>
              <a:t>3.</a:t>
            </a:r>
            <a:r>
              <a:rPr lang="zh-CN" altLang="en-US" sz="2400">
                <a:latin typeface="华文中宋" panose="02010600040101010101" charset="-122"/>
                <a:ea typeface="华文中宋" panose="02010600040101010101" charset="-122"/>
                <a:cs typeface="华文中宋" panose="02010600040101010101" charset="-122"/>
                <a:sym typeface="+mn-ea"/>
              </a:rPr>
              <a:t>内控制度建设情况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4" name="圆角矩形 13"/>
          <p:cNvSpPr/>
          <p:nvPr>
            <p:custDataLst>
              <p:tags r:id="rId6"/>
            </p:custDataLst>
          </p:nvPr>
        </p:nvSpPr>
        <p:spPr>
          <a:xfrm>
            <a:off x="6283960" y="3693160"/>
            <a:ext cx="4893310" cy="471170"/>
          </a:xfrm>
          <a:prstGeom prst="round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en-US" altLang="zh-CN" sz="2400">
                <a:latin typeface="华文中宋" panose="02010600040101010101" charset="-122"/>
                <a:ea typeface="华文中宋" panose="02010600040101010101" charset="-122"/>
                <a:cs typeface="华文中宋" panose="02010600040101010101" charset="-122"/>
                <a:sym typeface="+mn-ea"/>
              </a:rPr>
              <a:t>4.</a:t>
            </a:r>
            <a:r>
              <a:rPr lang="zh-CN" altLang="en-US" sz="2400">
                <a:latin typeface="华文中宋" panose="02010600040101010101" charset="-122"/>
                <a:ea typeface="华文中宋" panose="02010600040101010101" charset="-122"/>
                <a:cs typeface="华文中宋" panose="02010600040101010101" charset="-122"/>
                <a:sym typeface="+mn-ea"/>
              </a:rPr>
              <a:t>内控制度执行情况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5" name="圆角矩形 14"/>
          <p:cNvSpPr/>
          <p:nvPr>
            <p:custDataLst>
              <p:tags r:id="rId7"/>
            </p:custDataLst>
          </p:nvPr>
        </p:nvSpPr>
        <p:spPr>
          <a:xfrm>
            <a:off x="6283960" y="4311650"/>
            <a:ext cx="4893310" cy="471170"/>
          </a:xfrm>
          <a:prstGeom prst="round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zh-CN" altLang="en-US" sz="2400">
                <a:latin typeface="华文中宋" panose="02010600040101010101" charset="-122"/>
                <a:ea typeface="华文中宋" panose="02010600040101010101" charset="-122"/>
                <a:cs typeface="华文中宋" panose="02010600040101010101" charset="-122"/>
                <a:sym typeface="+mn-ea"/>
              </a:rPr>
              <a:t>5.内控问题和整改情况</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6" name="圆角矩形 15"/>
          <p:cNvSpPr/>
          <p:nvPr>
            <p:custDataLst>
              <p:tags r:id="rId8"/>
            </p:custDataLst>
          </p:nvPr>
        </p:nvSpPr>
        <p:spPr>
          <a:xfrm>
            <a:off x="6283960" y="4930140"/>
            <a:ext cx="4893310" cy="471170"/>
          </a:xfrm>
          <a:prstGeom prst="round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zh-CN" altLang="en-US" sz="2400">
                <a:latin typeface="华文中宋" panose="02010600040101010101" charset="-122"/>
                <a:ea typeface="华文中宋" panose="02010600040101010101" charset="-122"/>
                <a:cs typeface="华文中宋" panose="02010600040101010101" charset="-122"/>
                <a:sym typeface="+mn-ea"/>
              </a:rPr>
              <a:t>6.经验做法和成效</a:t>
            </a:r>
            <a:endParaRPr lang="en-US" altLang="zh-CN" sz="2400">
              <a:latin typeface="华文中宋" panose="02010600040101010101" charset="-122"/>
              <a:ea typeface="华文中宋" panose="02010600040101010101" charset="-122"/>
              <a:cs typeface="华文中宋" panose="02010600040101010101" charset="-122"/>
              <a:sym typeface="+mn-ea"/>
            </a:endParaRPr>
          </a:p>
        </p:txBody>
      </p:sp>
      <p:sp>
        <p:nvSpPr>
          <p:cNvPr id="18" name="圆角矩形 17"/>
          <p:cNvSpPr/>
          <p:nvPr>
            <p:custDataLst>
              <p:tags r:id="rId9"/>
            </p:custDataLst>
          </p:nvPr>
        </p:nvSpPr>
        <p:spPr>
          <a:xfrm>
            <a:off x="6283960" y="5548630"/>
            <a:ext cx="4893310" cy="471170"/>
          </a:xfrm>
          <a:prstGeom prst="round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p>
            <a:pPr marL="0" indent="0">
              <a:lnSpc>
                <a:spcPct val="100000"/>
              </a:lnSpc>
              <a:buNone/>
            </a:pPr>
            <a:r>
              <a:rPr lang="zh-CN" altLang="en-US" sz="2400">
                <a:latin typeface="华文中宋" panose="02010600040101010101" charset="-122"/>
                <a:ea typeface="华文中宋" panose="02010600040101010101" charset="-122"/>
                <a:cs typeface="华文中宋" panose="02010600040101010101" charset="-122"/>
                <a:sym typeface="+mn-ea"/>
              </a:rPr>
              <a:t>7.典型案例</a:t>
            </a:r>
            <a:endParaRPr lang="zh-CN" altLang="en-US" sz="2400">
              <a:latin typeface="华文中宋" panose="02010600040101010101" charset="-122"/>
              <a:ea typeface="华文中宋" panose="02010600040101010101" charset="-122"/>
              <a:cs typeface="华文中宋" panose="02010600040101010101" charset="-122"/>
              <a:sym typeface="+mn-ea"/>
            </a:endParaRPr>
          </a:p>
        </p:txBody>
      </p:sp>
      <p:sp>
        <p:nvSpPr>
          <p:cNvPr id="19" name="圆角矩形 18"/>
          <p:cNvSpPr/>
          <p:nvPr>
            <p:custDataLst>
              <p:tags r:id="rId10"/>
            </p:custDataLst>
          </p:nvPr>
        </p:nvSpPr>
        <p:spPr>
          <a:xfrm>
            <a:off x="5414010" y="2060575"/>
            <a:ext cx="470535" cy="3741420"/>
          </a:xfrm>
          <a:prstGeom prst="round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p>
            <a:pPr algn="l">
              <a:lnSpc>
                <a:spcPct val="100000"/>
              </a:lnSpc>
            </a:pPr>
            <a:r>
              <a:rPr lang="zh-CN" altLang="en-US" sz="2400">
                <a:latin typeface="华文中宋" panose="02010600040101010101" charset="-122"/>
                <a:ea typeface="华文中宋" panose="02010600040101010101" charset="-122"/>
              </a:rPr>
              <a:t>单位内控体系建设情况</a:t>
            </a:r>
            <a:endParaRPr lang="zh-CN" altLang="en-US" sz="2400">
              <a:latin typeface="华文中宋" panose="02010600040101010101" charset="-122"/>
              <a:ea typeface="华文中宋" panose="02010600040101010101" charset="-122"/>
            </a:endParaRPr>
          </a:p>
        </p:txBody>
      </p:sp>
      <p:sp>
        <p:nvSpPr>
          <p:cNvPr id="20" name="左大括号 19"/>
          <p:cNvSpPr/>
          <p:nvPr>
            <p:custDataLst>
              <p:tags r:id="rId11"/>
            </p:custDataLst>
          </p:nvPr>
        </p:nvSpPr>
        <p:spPr>
          <a:xfrm>
            <a:off x="5994400" y="2059940"/>
            <a:ext cx="286385" cy="3742690"/>
          </a:xfrm>
          <a:prstGeom prst="leftBrace">
            <a:avLst/>
          </a:prstGeom>
          <a:ln w="28575">
            <a:solidFill>
              <a:schemeClr val="accent3"/>
            </a:solidFill>
          </a:ln>
        </p:spPr>
        <p:style>
          <a:lnRef idx="1">
            <a:schemeClr val="accent4"/>
          </a:lnRef>
          <a:fillRef idx="0">
            <a:schemeClr val="accent4"/>
          </a:fillRef>
          <a:effectRef idx="0">
            <a:schemeClr val="accent4"/>
          </a:effectRef>
          <a:fontRef idx="minor">
            <a:schemeClr val="tx1"/>
          </a:fontRef>
        </p:style>
        <p:txBody>
          <a:bodyPr rtlCol="0" anchor="ctr"/>
          <a:p>
            <a:pPr algn="ctr"/>
            <a:endParaRPr lang="zh-CN" altLang="en-US">
              <a:latin typeface="华文中宋" panose="02010600040101010101" charset="-122"/>
              <a:ea typeface="华文中宋" panose="02010600040101010101" charset="-122"/>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加强审核</a:t>
            </a:r>
            <a:endParaRPr lang="zh-CN" altLang="en-US"/>
          </a:p>
        </p:txBody>
      </p:sp>
      <p:sp>
        <p:nvSpPr>
          <p:cNvPr id="3" name="内容占位符 2"/>
          <p:cNvSpPr>
            <a:spLocks noGrp="1"/>
          </p:cNvSpPr>
          <p:nvPr>
            <p:ph idx="1"/>
          </p:nvPr>
        </p:nvSpPr>
        <p:spPr/>
        <p:txBody>
          <a:bodyPr/>
          <a:p>
            <a:pPr marL="0" indent="0">
              <a:buNone/>
            </a:pPr>
            <a:r>
              <a:rPr lang="zh-CN" altLang="en-US" sz="2400"/>
              <a:t>一、报告材料的规范性：报告编制符合规定格式，报送手续齐全。</a:t>
            </a:r>
            <a:endParaRPr lang="zh-CN" altLang="en-US" sz="2400"/>
          </a:p>
          <a:p>
            <a:pPr marL="0" indent="0">
              <a:buNone/>
            </a:pPr>
            <a:r>
              <a:rPr lang="zh-CN" altLang="en-US" sz="2400"/>
              <a:t>二、基础数据的规范性：电子树形结构规范、清晰，不存在超出枚举范围的下拉选择项内容，公式审核无误，勾稽关系准确。</a:t>
            </a:r>
            <a:endParaRPr lang="zh-CN" altLang="en-US" sz="2400"/>
          </a:p>
          <a:p>
            <a:pPr marL="0" indent="0">
              <a:buNone/>
            </a:pPr>
            <a:r>
              <a:rPr lang="zh-CN" altLang="en-US" sz="2400"/>
              <a:t>三、业务数据的准确性：相关指标的数据要与预决算报告、资产报告等相互核对，口径一致的情况下，数据应保持一致。</a:t>
            </a:r>
            <a:endParaRPr lang="zh-CN" altLang="en-US" sz="2400"/>
          </a:p>
          <a:p>
            <a:pPr marL="0" indent="0">
              <a:buNone/>
            </a:pPr>
            <a:r>
              <a:rPr lang="zh-CN" altLang="en-US" sz="2400"/>
              <a:t>四、业务数据的合理性：不存在不合理的异常值。</a:t>
            </a:r>
            <a:endParaRPr lang="zh-CN" altLang="en-US" sz="2400"/>
          </a:p>
          <a:p>
            <a:pPr marL="0" indent="0">
              <a:buNone/>
            </a:pPr>
            <a:r>
              <a:rPr lang="zh-CN" altLang="en-US" sz="2400"/>
              <a:t>五、上下年度数据变动合理性：超出合理范围要作出说明。</a:t>
            </a:r>
            <a:endParaRPr lang="zh-CN" altLang="en-US" sz="2400"/>
          </a:p>
          <a:p>
            <a:pPr marL="0" indent="0">
              <a:buNone/>
            </a:pPr>
            <a:r>
              <a:rPr lang="zh-CN" altLang="en-US" sz="2400"/>
              <a:t>六、现场抽查审核：抽取一定比例的所属单位进行现场检查。</a:t>
            </a:r>
            <a:endParaRPr lang="zh-CN" altLang="en-US" sz="2400"/>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特殊情况下的错误说明</a:t>
            </a:r>
            <a:endParaRPr lang="zh-CN" altLang="en-US"/>
          </a:p>
        </p:txBody>
      </p:sp>
      <p:sp>
        <p:nvSpPr>
          <p:cNvPr id="4" name="灯片编号占位符 3"/>
          <p:cNvSpPr>
            <a:spLocks noGrp="1"/>
          </p:cNvSpPr>
          <p:nvPr>
            <p:ph type="sldNum" sz="quarter" idx="12"/>
          </p:nvPr>
        </p:nvSpPr>
        <p:spPr/>
        <p:txBody>
          <a:bodyPr/>
          <a:p>
            <a:r>
              <a:rPr lang="zh-CN" altLang="en-US"/>
              <a:t>*</a:t>
            </a:r>
            <a:endParaRPr lang="zh-CN" altLang="en-US"/>
          </a:p>
        </p:txBody>
      </p:sp>
      <p:pic>
        <p:nvPicPr>
          <p:cNvPr id="5" name="图片 4"/>
          <p:cNvPicPr>
            <a:picLocks noChangeAspect="1"/>
          </p:cNvPicPr>
          <p:nvPr>
            <p:custDataLst>
              <p:tags r:id="rId1"/>
            </p:custDataLst>
          </p:nvPr>
        </p:nvPicPr>
        <p:blipFill>
          <a:blip r:embed="rId2"/>
          <a:stretch>
            <a:fillRect/>
          </a:stretch>
        </p:blipFill>
        <p:spPr>
          <a:xfrm>
            <a:off x="1092200" y="1377315"/>
            <a:ext cx="10000615" cy="5010785"/>
          </a:xfrm>
          <a:prstGeom prst="rect">
            <a:avLst/>
          </a:prstGeom>
        </p:spPr>
      </p:pic>
      <p:sp>
        <p:nvSpPr>
          <p:cNvPr id="10" name="矩形标注 9"/>
          <p:cNvSpPr/>
          <p:nvPr>
            <p:custDataLst>
              <p:tags r:id="rId3"/>
            </p:custDataLst>
          </p:nvPr>
        </p:nvSpPr>
        <p:spPr>
          <a:xfrm>
            <a:off x="8046085" y="4004945"/>
            <a:ext cx="2776855" cy="1144905"/>
          </a:xfrm>
          <a:prstGeom prst="wedgeRectCallout">
            <a:avLst>
              <a:gd name="adj1" fmla="val 13892"/>
              <a:gd name="adj2" fmla="val 8605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核对不一致且有正当理由的，点击“错误说明”栏填写说明，并保存。否则内控报告无法上报。</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4"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5"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0" grpId="4" bldLvl="0" animBg="1"/>
      <p:bldP spid="10" grpId="5" bldLvl="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27" name=""/>
        <p:cNvGrpSpPr/>
        <p:nvPr/>
      </p:nvGrpSpPr>
      <p:grpSpPr/>
      <p:sp>
        <p:nvSpPr>
          <p:cNvPr id="1048771" name="标题 1"/>
          <p:cNvSpPr>
            <a:spLocks noGrp="1"/>
          </p:cNvSpPr>
          <p:nvPr>
            <p:ph type="title"/>
          </p:nvPr>
        </p:nvSpPr>
        <p:spPr/>
        <p:txBody>
          <a:bodyPr>
            <a:noAutofit/>
          </a:bodyPr>
          <a:p>
            <a:r>
              <a:rPr lang="zh-CN" altLang="en-US" sz="3200">
                <a:sym typeface="+mn-ea"/>
              </a:rPr>
              <a:t>以202</a:t>
            </a:r>
            <a:r>
              <a:rPr lang="en-US" altLang="zh-CN" sz="3200">
                <a:sym typeface="+mn-ea"/>
              </a:rPr>
              <a:t>2</a:t>
            </a:r>
            <a:r>
              <a:rPr lang="zh-CN" altLang="en-US" sz="3200">
                <a:sym typeface="+mn-ea"/>
              </a:rPr>
              <a:t>年度内部控制报告为例，单位可对照以下负面清单核查拟报送的内部控制报告</a:t>
            </a:r>
            <a:endParaRPr lang="zh-CN" altLang="en-US" sz="3200">
              <a:sym typeface="+mn-ea"/>
            </a:endParaRPr>
          </a:p>
        </p:txBody>
      </p:sp>
      <p:sp>
        <p:nvSpPr>
          <p:cNvPr id="1048772" name="内容占位符 2"/>
          <p:cNvSpPr>
            <a:spLocks noGrp="1"/>
          </p:cNvSpPr>
          <p:nvPr>
            <p:ph idx="1"/>
          </p:nvPr>
        </p:nvSpPr>
        <p:spPr>
          <a:xfrm>
            <a:off x="608330" y="1490345"/>
            <a:ext cx="10968990" cy="5141595"/>
          </a:xfrm>
        </p:spPr>
        <p:txBody>
          <a:bodyPr>
            <a:noAutofit/>
          </a:bodyPr>
          <a:p>
            <a:pPr marL="0" indent="0">
              <a:lnSpc>
                <a:spcPct val="150000"/>
              </a:lnSpc>
              <a:spcAft>
                <a:spcPts val="0"/>
              </a:spcAft>
              <a:buNone/>
            </a:pPr>
            <a:r>
              <a:rPr lang="zh-CN" altLang="en-US" sz="1800"/>
              <a:t>1.封面内容：信息存在缺漏或错误，未上传加盖公章和签字的报告封面扫描件</a:t>
            </a:r>
            <a:endParaRPr lang="zh-CN" altLang="en-US" sz="1800"/>
          </a:p>
          <a:p>
            <a:pPr marL="0" indent="0">
              <a:lnSpc>
                <a:spcPct val="150000"/>
              </a:lnSpc>
              <a:spcAft>
                <a:spcPts val="0"/>
              </a:spcAft>
              <a:buNone/>
            </a:pPr>
            <a:r>
              <a:rPr lang="zh-CN" altLang="en-US" sz="1800"/>
              <a:t>2.【单位01表第3-9行】内控机构组成情况与上传的佐证材料不一致</a:t>
            </a:r>
            <a:endParaRPr lang="zh-CN" altLang="en-US" sz="1800"/>
          </a:p>
          <a:p>
            <a:pPr marL="0" indent="0">
              <a:lnSpc>
                <a:spcPct val="150000"/>
              </a:lnSpc>
              <a:spcAft>
                <a:spcPts val="0"/>
              </a:spcAft>
              <a:buNone/>
            </a:pPr>
            <a:r>
              <a:rPr lang="zh-CN" altLang="en-US" sz="1800"/>
              <a:t>3.【单位01表第11-12行】内控领导小组会议、相关培训情况与上传的佐证材料不一致或会议培训内容与内控无关</a:t>
            </a:r>
            <a:endParaRPr lang="zh-CN" altLang="en-US" sz="1800"/>
          </a:p>
          <a:p>
            <a:pPr marL="0" indent="0">
              <a:lnSpc>
                <a:spcPct val="150000"/>
              </a:lnSpc>
              <a:spcAft>
                <a:spcPts val="0"/>
              </a:spcAft>
              <a:buNone/>
            </a:pPr>
            <a:r>
              <a:rPr lang="zh-CN" altLang="en-US" sz="1800"/>
              <a:t>4.【单位01表第13行，单位02表第22行】风险评估情况与上传的佐证材料不一致或风险评估工作不符合要求</a:t>
            </a:r>
            <a:endParaRPr lang="zh-CN" altLang="en-US" sz="1800"/>
          </a:p>
          <a:p>
            <a:pPr marL="0" indent="0">
              <a:lnSpc>
                <a:spcPct val="150000"/>
              </a:lnSpc>
              <a:spcAft>
                <a:spcPts val="0"/>
              </a:spcAft>
              <a:buNone/>
            </a:pPr>
            <a:r>
              <a:rPr lang="zh-CN" altLang="en-US" sz="1800"/>
              <a:t>5.【单位01表第14-15行】内控评价情况与上传的佐证材料不一致或内控评价工作不符合要求</a:t>
            </a:r>
            <a:endParaRPr lang="zh-CN" altLang="en-US" sz="1800"/>
          </a:p>
          <a:p>
            <a:pPr marL="0" indent="0">
              <a:lnSpc>
                <a:spcPct val="150000"/>
              </a:lnSpc>
              <a:spcAft>
                <a:spcPts val="0"/>
              </a:spcAft>
              <a:buNone/>
            </a:pPr>
            <a:r>
              <a:rPr lang="zh-CN" altLang="en-US" sz="1800"/>
              <a:t>6.【单位02表第9行】未提供岗位职责说明书或上传材料内容与岗位职责无关</a:t>
            </a:r>
            <a:endParaRPr lang="zh-CN" altLang="en-US" sz="1800"/>
          </a:p>
          <a:p>
            <a:pPr marL="0" indent="0">
              <a:lnSpc>
                <a:spcPct val="150000"/>
              </a:lnSpc>
              <a:spcAft>
                <a:spcPts val="0"/>
              </a:spcAft>
              <a:buNone/>
            </a:pPr>
            <a:r>
              <a:rPr lang="zh-CN" altLang="en-US" sz="1800"/>
              <a:t>7.【单位02表第21行】业务轮岗情况提供的佐证材料无法证明已进行轮岗情况</a:t>
            </a:r>
            <a:endParaRPr lang="zh-CN" altLang="en-US" sz="1800"/>
          </a:p>
          <a:p>
            <a:pPr marL="0" indent="0">
              <a:lnSpc>
                <a:spcPct val="150000"/>
              </a:lnSpc>
              <a:spcAft>
                <a:spcPts val="0"/>
              </a:spcAft>
              <a:buNone/>
            </a:pPr>
            <a:r>
              <a:rPr lang="zh-CN" altLang="en-US" sz="1800"/>
              <a:t>8.【单位02表】【单位03表】选择“不适用”未上传不适用证明材料或者证明材料无法证明不适用情况</a:t>
            </a:r>
            <a:endParaRPr lang="zh-CN" altLang="en-US" sz="1800"/>
          </a:p>
          <a:p>
            <a:pPr marL="0" indent="0">
              <a:lnSpc>
                <a:spcPct val="150000"/>
              </a:lnSpc>
              <a:spcAft>
                <a:spcPts val="0"/>
              </a:spcAft>
              <a:buNone/>
            </a:pPr>
            <a:r>
              <a:rPr lang="zh-CN" altLang="en-US" sz="1800"/>
              <a:t>9.【单位03表】制度流程填报情况与勾选的管控点存在明显不符</a:t>
            </a:r>
            <a:endParaRPr lang="zh-CN" altLang="en-US" sz="1800"/>
          </a:p>
        </p:txBody>
      </p:sp>
      <p:sp>
        <p:nvSpPr>
          <p:cNvPr id="1048773"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27" name=""/>
        <p:cNvGrpSpPr/>
        <p:nvPr/>
      </p:nvGrpSpPr>
      <p:grpSpPr/>
      <p:sp>
        <p:nvSpPr>
          <p:cNvPr id="1048772" name="内容占位符 2"/>
          <p:cNvSpPr>
            <a:spLocks noGrp="1"/>
          </p:cNvSpPr>
          <p:nvPr>
            <p:ph idx="1"/>
          </p:nvPr>
        </p:nvSpPr>
        <p:spPr>
          <a:xfrm>
            <a:off x="608330" y="558165"/>
            <a:ext cx="10968990" cy="6073775"/>
          </a:xfrm>
        </p:spPr>
        <p:txBody>
          <a:bodyPr>
            <a:noAutofit/>
          </a:bodyPr>
          <a:p>
            <a:pPr marL="0" indent="0">
              <a:lnSpc>
                <a:spcPct val="150000"/>
              </a:lnSpc>
              <a:spcAft>
                <a:spcPts val="0"/>
              </a:spcAft>
              <a:buNone/>
            </a:pPr>
            <a:r>
              <a:rPr lang="zh-CN" altLang="en-US" sz="1800"/>
              <a:t>10.【单位03表】制度流程中上传佐证材料，存在明显不属于本单位的内容</a:t>
            </a:r>
            <a:endParaRPr lang="zh-CN" altLang="en-US" sz="1800"/>
          </a:p>
          <a:p>
            <a:pPr marL="0" indent="0">
              <a:lnSpc>
                <a:spcPct val="150000"/>
              </a:lnSpc>
              <a:spcAft>
                <a:spcPts val="0"/>
              </a:spcAft>
              <a:buNone/>
            </a:pPr>
            <a:r>
              <a:rPr lang="zh-CN" altLang="en-US" sz="1800"/>
              <a:t>11.【单位05表第1-4行】未上传要求的表格或者表格信息与所填数据不一致</a:t>
            </a:r>
            <a:endParaRPr lang="zh-CN" altLang="en-US" sz="1800"/>
          </a:p>
          <a:p>
            <a:pPr marL="0" indent="0">
              <a:lnSpc>
                <a:spcPct val="150000"/>
              </a:lnSpc>
              <a:spcAft>
                <a:spcPts val="0"/>
              </a:spcAft>
              <a:buNone/>
            </a:pPr>
            <a:r>
              <a:rPr lang="zh-CN" altLang="en-US" sz="1800"/>
              <a:t>12.【单位05表第9行】资产账实相符程度指标所附材料不能证明资产清查情况或者资产清查盘点记录与所填数据不一致</a:t>
            </a:r>
            <a:endParaRPr lang="zh-CN" altLang="en-US" sz="1800"/>
          </a:p>
          <a:p>
            <a:pPr marL="0" indent="0">
              <a:lnSpc>
                <a:spcPct val="150000"/>
              </a:lnSpc>
              <a:spcAft>
                <a:spcPts val="0"/>
              </a:spcAft>
              <a:buNone/>
            </a:pPr>
            <a:r>
              <a:rPr lang="zh-CN" altLang="en-US" sz="1800"/>
              <a:t>13.【单位05表第10行】填写了资产处置审批金额，但并未提交处置审批单据，无法证明处置情况</a:t>
            </a:r>
            <a:endParaRPr lang="zh-CN" altLang="en-US" sz="1800"/>
          </a:p>
          <a:p>
            <a:pPr marL="0" indent="0">
              <a:lnSpc>
                <a:spcPct val="150000"/>
              </a:lnSpc>
              <a:spcAft>
                <a:spcPts val="0"/>
              </a:spcAft>
              <a:buNone/>
            </a:pPr>
            <a:r>
              <a:rPr lang="zh-CN" altLang="en-US" sz="1800"/>
              <a:t>14.【单位05表第11行】未上传投资计划表或项目概预算表作为佐证材料或者佐证材料信息与所填数据不一致</a:t>
            </a:r>
            <a:endParaRPr lang="zh-CN" altLang="en-US" sz="1800"/>
          </a:p>
          <a:p>
            <a:pPr marL="0" indent="0">
              <a:lnSpc>
                <a:spcPct val="150000"/>
              </a:lnSpc>
              <a:spcAft>
                <a:spcPts val="0"/>
              </a:spcAft>
              <a:buNone/>
            </a:pPr>
            <a:r>
              <a:rPr lang="zh-CN" altLang="en-US" sz="1800"/>
              <a:t>15.【单位05表第12行】经合法性审查合同数提供的材料无法证明合同合法性审查情况</a:t>
            </a:r>
            <a:endParaRPr lang="zh-CN" altLang="en-US" sz="1800"/>
          </a:p>
          <a:p>
            <a:pPr marL="0" indent="0">
              <a:lnSpc>
                <a:spcPct val="150000"/>
              </a:lnSpc>
              <a:spcAft>
                <a:spcPts val="0"/>
              </a:spcAft>
              <a:buNone/>
            </a:pPr>
            <a:r>
              <a:rPr lang="zh-CN" altLang="en-US" sz="1800"/>
              <a:t>16.【单位05表】中其他数据项存在真实性问题</a:t>
            </a:r>
            <a:endParaRPr lang="zh-CN" altLang="en-US" sz="1800"/>
          </a:p>
          <a:p>
            <a:pPr marL="0" indent="0">
              <a:lnSpc>
                <a:spcPct val="150000"/>
              </a:lnSpc>
              <a:spcAft>
                <a:spcPts val="0"/>
              </a:spcAft>
              <a:buNone/>
            </a:pPr>
            <a:r>
              <a:rPr lang="zh-CN" altLang="en-US" sz="1800"/>
              <a:t>17.【单位06表】将未嵌入单位经济业务及其内部控制流程的系统作为内控信息系统填报，或只上传了制度。</a:t>
            </a:r>
            <a:endParaRPr lang="zh-CN" altLang="en-US" sz="1800"/>
          </a:p>
          <a:p>
            <a:pPr marL="0" indent="0">
              <a:lnSpc>
                <a:spcPct val="150000"/>
              </a:lnSpc>
              <a:spcAft>
                <a:spcPts val="0"/>
              </a:spcAft>
              <a:buNone/>
            </a:pPr>
            <a:r>
              <a:rPr lang="zh-CN" altLang="en-US" sz="1800"/>
              <a:t>18.其他：上传佐证材料与填报内容明显不符，整个内控报告填报佐证材料使用同一份不相关的佐证材料；文字总结明显与报表所填信息不符。</a:t>
            </a:r>
            <a:endParaRPr lang="zh-CN" altLang="en-US" sz="1800"/>
          </a:p>
        </p:txBody>
      </p:sp>
      <p:sp>
        <p:nvSpPr>
          <p:cNvPr id="1048773"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30" name=""/>
        <p:cNvGrpSpPr/>
        <p:nvPr/>
      </p:nvGrpSpPr>
      <p:grpSpPr>
        <a:xfrm>
          <a:off x="0" y="0"/>
          <a:ext cx="0" cy="0"/>
          <a:chOff x="0" y="0"/>
          <a:chExt cx="0" cy="0"/>
        </a:xfrm>
      </p:grpSpPr>
      <p:sp>
        <p:nvSpPr>
          <p:cNvPr id="1048780" name="标题 1"/>
          <p:cNvSpPr>
            <a:spLocks noGrp="1"/>
          </p:cNvSpPr>
          <p:nvPr>
            <p:ph type="ctrTitle"/>
            <p:custDataLst>
              <p:tags r:id="rId1"/>
            </p:custDataLst>
          </p:nvPr>
        </p:nvSpPr>
        <p:spPr>
          <a:xfrm>
            <a:off x="635" y="914400"/>
            <a:ext cx="12192000" cy="3128010"/>
          </a:xfrm>
        </p:spPr>
        <p:txBody>
          <a:bodyPr/>
          <a:p>
            <a:pPr>
              <a:lnSpc>
                <a:spcPct val="150000"/>
              </a:lnSpc>
            </a:pPr>
            <a:r>
              <a:rPr lang="zh-CN" altLang="zh-CN" sz="6600"/>
              <a:t>感谢各位的聆听！</a:t>
            </a:r>
            <a:endParaRPr lang="zh-CN" altLang="zh-CN" sz="6600"/>
          </a:p>
        </p:txBody>
      </p:sp>
      <p:sp>
        <p:nvSpPr>
          <p:cNvPr id="1048781" name="灯片编号占位符 2"/>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要求主动揭示内控缺陷</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101" name="图片 100"/>
          <p:cNvPicPr/>
          <p:nvPr>
            <p:custDataLst>
              <p:tags r:id="rId1"/>
            </p:custDataLst>
          </p:nvPr>
        </p:nvPicPr>
        <p:blipFill>
          <a:blip r:embed="rId2"/>
          <a:srcRect b="27867"/>
          <a:stretch>
            <a:fillRect/>
          </a:stretch>
        </p:blipFill>
        <p:spPr>
          <a:xfrm>
            <a:off x="608330" y="1579880"/>
            <a:ext cx="11036300" cy="439674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sp>
        <p:nvSpPr>
          <p:cNvPr id="1048600" name="标题 1"/>
          <p:cNvSpPr>
            <a:spLocks noGrp="1"/>
          </p:cNvSpPr>
          <p:nvPr>
            <p:ph type="ctrTitle"/>
          </p:nvPr>
        </p:nvSpPr>
        <p:spPr/>
        <p:txBody>
          <a:bodyPr>
            <a:normAutofit/>
          </a:bodyPr>
          <a:p>
            <a:r>
              <a:rPr lang="zh-CN" altLang="en-US" dirty="0"/>
              <a:t>二、</a:t>
            </a:r>
            <a:r>
              <a:rPr lang="zh-CN" altLang="en-US">
                <a:cs typeface="华文中宋" panose="02010600040101010101" charset="-122"/>
                <a:sym typeface="+mn-ea"/>
              </a:rPr>
              <a:t>构建风险防范机制</a:t>
            </a:r>
            <a:endParaRPr lang="zh-CN" altLang="en-US" dirty="0"/>
          </a:p>
        </p:txBody>
      </p:sp>
      <p:sp>
        <p:nvSpPr>
          <p:cNvPr id="2" name="副标题 1"/>
          <p:cNvSpPr>
            <a:spLocks noGrp="1"/>
          </p:cNvSpPr>
          <p:nvPr>
            <p:ph type="subTitle" idx="1"/>
          </p:nvPr>
        </p:nvSpPr>
        <p:spPr/>
        <p:txBody>
          <a:bodyPr/>
          <a:p>
            <a:r>
              <a:rPr lang="zh-CN" altLang="en-US" sz="3600"/>
              <a:t>风险导向，走到问题的前面去</a:t>
            </a:r>
            <a:endParaRPr lang="zh-CN" altLang="en-US" sz="3600"/>
          </a:p>
        </p:txBody>
      </p:sp>
      <p:sp>
        <p:nvSpPr>
          <p:cNvPr id="1048601" name="灯片编号占位符 2"/>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t>构建风险防范的思维</a:t>
            </a:r>
            <a:endParaRPr lang="zh-CN"/>
          </a:p>
        </p:txBody>
      </p:sp>
      <p:sp>
        <p:nvSpPr>
          <p:cNvPr id="8" name="文本占位符 7"/>
          <p:cNvSpPr>
            <a:spLocks noGrp="1"/>
          </p:cNvSpPr>
          <p:nvPr>
            <p:ph type="body" sz="quarter" idx="11"/>
          </p:nvPr>
        </p:nvSpPr>
        <p:spPr>
          <a:xfrm>
            <a:off x="678815" y="2007870"/>
            <a:ext cx="6314440" cy="4763135"/>
          </a:xfrm>
          <a:ln>
            <a:solidFill>
              <a:schemeClr val="bg1">
                <a:lumMod val="95000"/>
              </a:schemeClr>
            </a:solidFill>
          </a:ln>
        </p:spPr>
        <p:txBody>
          <a:bodyPr>
            <a:noAutofit/>
          </a:bodyPr>
          <a:p>
            <a:pPr>
              <a:lnSpc>
                <a:spcPct val="100000"/>
              </a:lnSpc>
              <a:spcBef>
                <a:spcPts val="0"/>
              </a:spcBef>
              <a:spcAft>
                <a:spcPts val="0"/>
              </a:spcAft>
            </a:pPr>
            <a:r>
              <a:rPr lang="zh-CN" altLang="en-US" sz="1600" b="1" dirty="0">
                <a:solidFill>
                  <a:schemeClr val="tx1"/>
                </a:solidFill>
                <a:cs typeface="华文中宋" panose="02010600040101010101" charset="-122"/>
              </a:rPr>
              <a:t>问题认定：</a:t>
            </a:r>
            <a:r>
              <a:rPr lang="en-US" altLang="zh-CN" sz="1600" dirty="0">
                <a:solidFill>
                  <a:schemeClr val="tx1"/>
                </a:solidFill>
                <a:cs typeface="华文中宋" panose="02010600040101010101" charset="-122"/>
              </a:rPr>
              <a:t>XXX</a:t>
            </a:r>
            <a:r>
              <a:rPr lang="zh-CN" altLang="en-US" sz="1600" dirty="0">
                <a:solidFill>
                  <a:schemeClr val="tx1"/>
                </a:solidFill>
                <a:cs typeface="华文中宋" panose="02010600040101010101" charset="-122"/>
              </a:rPr>
              <a:t>培训费支付依据不充分。</a:t>
            </a:r>
            <a:endParaRPr lang="en-US" altLang="zh-CN" sz="1600" dirty="0">
              <a:solidFill>
                <a:schemeClr val="tx1"/>
              </a:solidFill>
              <a:cs typeface="华文中宋" panose="02010600040101010101" charset="-122"/>
            </a:endParaRPr>
          </a:p>
          <a:p>
            <a:pPr>
              <a:lnSpc>
                <a:spcPct val="100000"/>
              </a:lnSpc>
              <a:spcBef>
                <a:spcPts val="0"/>
              </a:spcBef>
              <a:spcAft>
                <a:spcPts val="0"/>
              </a:spcAft>
            </a:pPr>
            <a:r>
              <a:rPr lang="zh-CN" altLang="en-US" sz="1600" b="1" dirty="0">
                <a:solidFill>
                  <a:schemeClr val="tx1"/>
                </a:solidFill>
                <a:cs typeface="华文中宋" panose="02010600040101010101" charset="-122"/>
              </a:rPr>
              <a:t>认定依据：</a:t>
            </a:r>
            <a:endParaRPr lang="zh-CN" altLang="en-US" sz="1600" b="1" dirty="0">
              <a:solidFill>
                <a:schemeClr val="tx1"/>
              </a:solidFill>
              <a:cs typeface="华文中宋" panose="02010600040101010101" charset="-122"/>
            </a:endParaRPr>
          </a:p>
          <a:p>
            <a:pPr marL="0" indent="0">
              <a:lnSpc>
                <a:spcPct val="100000"/>
              </a:lnSpc>
              <a:spcBef>
                <a:spcPts val="0"/>
              </a:spcBef>
              <a:spcAft>
                <a:spcPts val="0"/>
              </a:spcAft>
              <a:buNone/>
            </a:pPr>
            <a:r>
              <a:rPr lang="zh-CN" altLang="en-US" sz="1600" dirty="0">
                <a:solidFill>
                  <a:schemeClr val="tx1"/>
                </a:solidFill>
                <a:cs typeface="华文中宋" panose="02010600040101010101" charset="-122"/>
              </a:rPr>
              <a:t> </a:t>
            </a:r>
            <a:r>
              <a:rPr lang="en-US" altLang="zh-CN" sz="1600" dirty="0">
                <a:solidFill>
                  <a:schemeClr val="tx1"/>
                </a:solidFill>
                <a:cs typeface="华文中宋" panose="02010600040101010101" charset="-122"/>
              </a:rPr>
              <a:t>    2018</a:t>
            </a:r>
            <a:r>
              <a:rPr lang="zh-CN" altLang="en-US" sz="1600" dirty="0">
                <a:solidFill>
                  <a:schemeClr val="tx1"/>
                </a:solidFill>
                <a:cs typeface="华文中宋" panose="02010600040101010101" charset="-122"/>
              </a:rPr>
              <a:t>年，</a:t>
            </a:r>
            <a:r>
              <a:rPr lang="en-US" altLang="zh-CN" sz="1600" dirty="0">
                <a:solidFill>
                  <a:schemeClr val="tx1"/>
                </a:solidFill>
                <a:cs typeface="华文中宋" panose="02010600040101010101" charset="-122"/>
              </a:rPr>
              <a:t>XX</a:t>
            </a:r>
            <a:r>
              <a:rPr lang="zh-CN" altLang="en-US" sz="1600" dirty="0">
                <a:solidFill>
                  <a:schemeClr val="tx1"/>
                </a:solidFill>
                <a:cs typeface="华文中宋" panose="02010600040101010101" charset="-122"/>
              </a:rPr>
              <a:t>中心通过</a:t>
            </a:r>
            <a:r>
              <a:rPr lang="zh-CN" altLang="en-US" sz="1600" b="1" dirty="0">
                <a:solidFill>
                  <a:srgbClr val="FF0000"/>
                </a:solidFill>
                <a:cs typeface="华文中宋" panose="02010600040101010101" charset="-122"/>
              </a:rPr>
              <a:t>单一来源</a:t>
            </a:r>
            <a:r>
              <a:rPr lang="zh-CN" altLang="en-US" sz="1600" dirty="0">
                <a:solidFill>
                  <a:schemeClr val="tx1"/>
                </a:solidFill>
                <a:cs typeface="华文中宋" panose="02010600040101010101" charset="-122"/>
              </a:rPr>
              <a:t>采购方式委托培训中心进行省本级单位</a:t>
            </a:r>
            <a:r>
              <a:rPr lang="en-US" altLang="zh-CN" sz="1600" dirty="0">
                <a:solidFill>
                  <a:schemeClr val="tx1"/>
                </a:solidFill>
                <a:cs typeface="华文中宋" panose="02010600040101010101" charset="-122"/>
              </a:rPr>
              <a:t>XX</a:t>
            </a:r>
            <a:r>
              <a:rPr lang="zh-CN" altLang="en-US" sz="1600" dirty="0">
                <a:solidFill>
                  <a:schemeClr val="tx1"/>
                </a:solidFill>
                <a:cs typeface="华文中宋" panose="02010600040101010101" charset="-122"/>
              </a:rPr>
              <a:t>知识普及培训，并以</a:t>
            </a:r>
            <a:r>
              <a:rPr lang="en-US" altLang="zh-CN" sz="1600" b="1" dirty="0">
                <a:solidFill>
                  <a:srgbClr val="FF0000"/>
                </a:solidFill>
                <a:cs typeface="华文中宋" panose="02010600040101010101" charset="-122"/>
              </a:rPr>
              <a:t>80</a:t>
            </a:r>
            <a:r>
              <a:rPr lang="zh-CN" altLang="en-US" sz="1600" b="1" dirty="0">
                <a:solidFill>
                  <a:srgbClr val="FF0000"/>
                </a:solidFill>
                <a:cs typeface="华文中宋" panose="02010600040101010101" charset="-122"/>
              </a:rPr>
              <a:t>元</a:t>
            </a:r>
            <a:r>
              <a:rPr lang="en-US" altLang="zh-CN" sz="1600" b="1" dirty="0">
                <a:solidFill>
                  <a:srgbClr val="FF0000"/>
                </a:solidFill>
                <a:cs typeface="华文中宋" panose="02010600040101010101" charset="-122"/>
              </a:rPr>
              <a:t>/</a:t>
            </a:r>
            <a:r>
              <a:rPr lang="zh-CN" altLang="en-US" sz="1600" b="1" dirty="0">
                <a:solidFill>
                  <a:srgbClr val="FF0000"/>
                </a:solidFill>
                <a:cs typeface="华文中宋" panose="02010600040101010101" charset="-122"/>
              </a:rPr>
              <a:t>人标准</a:t>
            </a:r>
            <a:r>
              <a:rPr lang="zh-CN" altLang="en-US" sz="1600" dirty="0">
                <a:solidFill>
                  <a:schemeClr val="tx1"/>
                </a:solidFill>
                <a:cs typeface="华文中宋" panose="02010600040101010101" charset="-122"/>
              </a:rPr>
              <a:t>，按照上报人数拨付培训费</a:t>
            </a:r>
            <a:r>
              <a:rPr lang="en-US" altLang="zh-CN" sz="1600" dirty="0">
                <a:solidFill>
                  <a:schemeClr val="tx1"/>
                </a:solidFill>
                <a:cs typeface="华文中宋" panose="02010600040101010101" charset="-122"/>
              </a:rPr>
              <a:t>54</a:t>
            </a:r>
            <a:r>
              <a:rPr lang="zh-CN" altLang="en-US" sz="1600" dirty="0">
                <a:solidFill>
                  <a:schemeClr val="tx1"/>
                </a:solidFill>
                <a:cs typeface="华文中宋" panose="02010600040101010101" charset="-122"/>
              </a:rPr>
              <a:t>万元。其中∶“</a:t>
            </a:r>
            <a:r>
              <a:rPr lang="en-US" altLang="zh-CN" sz="1600" dirty="0">
                <a:solidFill>
                  <a:schemeClr val="tx1"/>
                </a:solidFill>
                <a:cs typeface="华文中宋" panose="02010600040101010101" charset="-122"/>
              </a:rPr>
              <a:t>XXXX</a:t>
            </a:r>
            <a:r>
              <a:rPr lang="zh-CN" altLang="en-US" sz="1600" dirty="0">
                <a:solidFill>
                  <a:schemeClr val="tx1"/>
                </a:solidFill>
                <a:cs typeface="华文中宋" panose="02010600040101010101" charset="-122"/>
              </a:rPr>
              <a:t>培训”专项拨付</a:t>
            </a:r>
            <a:r>
              <a:rPr lang="en-US" altLang="zh-CN" sz="1600" dirty="0">
                <a:solidFill>
                  <a:schemeClr val="tx1"/>
                </a:solidFill>
                <a:cs typeface="华文中宋" panose="02010600040101010101" charset="-122"/>
              </a:rPr>
              <a:t>24</a:t>
            </a:r>
            <a:r>
              <a:rPr lang="zh-CN" altLang="en-US" sz="1600" dirty="0">
                <a:solidFill>
                  <a:schemeClr val="tx1"/>
                </a:solidFill>
                <a:cs typeface="华文中宋" panose="02010600040101010101" charset="-122"/>
              </a:rPr>
              <a:t>万元，“人道救助专项资金”拨付</a:t>
            </a:r>
            <a:r>
              <a:rPr lang="en-US" altLang="zh-CN" sz="1600" dirty="0">
                <a:solidFill>
                  <a:schemeClr val="tx1"/>
                </a:solidFill>
                <a:cs typeface="华文中宋" panose="02010600040101010101" charset="-122"/>
              </a:rPr>
              <a:t>30</a:t>
            </a:r>
            <a:r>
              <a:rPr lang="zh-CN" altLang="en-US" sz="1600" dirty="0">
                <a:solidFill>
                  <a:schemeClr val="tx1"/>
                </a:solidFill>
                <a:cs typeface="华文中宋" panose="02010600040101010101" charset="-122"/>
              </a:rPr>
              <a:t>万元。</a:t>
            </a:r>
            <a:endParaRPr lang="en-US" altLang="zh-CN" sz="1600" dirty="0">
              <a:solidFill>
                <a:schemeClr val="tx1"/>
              </a:solidFill>
              <a:cs typeface="华文中宋" panose="02010600040101010101" charset="-122"/>
            </a:endParaRPr>
          </a:p>
          <a:p>
            <a:pPr marL="0" indent="0">
              <a:lnSpc>
                <a:spcPct val="100000"/>
              </a:lnSpc>
              <a:spcBef>
                <a:spcPts val="0"/>
              </a:spcBef>
              <a:spcAft>
                <a:spcPts val="0"/>
              </a:spcAft>
              <a:buNone/>
            </a:pPr>
            <a:r>
              <a:rPr lang="zh-CN" altLang="en-US" sz="1600" dirty="0">
                <a:solidFill>
                  <a:schemeClr val="tx1"/>
                </a:solidFill>
                <a:cs typeface="华文中宋" panose="02010600040101010101" charset="-122"/>
              </a:rPr>
              <a:t>     审计发现，</a:t>
            </a:r>
            <a:r>
              <a:rPr lang="en-US" altLang="zh-CN" sz="1600" dirty="0">
                <a:solidFill>
                  <a:schemeClr val="tx1"/>
                </a:solidFill>
                <a:cs typeface="华文中宋" panose="02010600040101010101" charset="-122"/>
              </a:rPr>
              <a:t>XX</a:t>
            </a:r>
            <a:r>
              <a:rPr lang="zh-CN" altLang="en-US" sz="1600" dirty="0">
                <a:solidFill>
                  <a:schemeClr val="tx1"/>
                </a:solidFill>
                <a:cs typeface="华文中宋" panose="02010600040101010101" charset="-122"/>
              </a:rPr>
              <a:t>中心凭培训中心自制的人数汇总表、培训反馈单和现场照片拨付经费，</a:t>
            </a:r>
            <a:r>
              <a:rPr lang="zh-CN" altLang="en-US" sz="1600" b="1" dirty="0">
                <a:solidFill>
                  <a:srgbClr val="FF0000"/>
                </a:solidFill>
                <a:cs typeface="华文中宋" panose="02010600040101010101" charset="-122"/>
              </a:rPr>
              <a:t>且照片只显示局部会场</a:t>
            </a:r>
            <a:r>
              <a:rPr lang="zh-CN" altLang="en-US" sz="1600" dirty="0">
                <a:solidFill>
                  <a:schemeClr val="tx1"/>
                </a:solidFill>
                <a:cs typeface="华文中宋" panose="02010600040101010101" charset="-122"/>
              </a:rPr>
              <a:t>，难以核实人数真实性，</a:t>
            </a:r>
            <a:r>
              <a:rPr lang="zh-CN" altLang="en-US" sz="1600" b="1" dirty="0">
                <a:solidFill>
                  <a:srgbClr val="FF0000"/>
                </a:solidFill>
                <a:cs typeface="华文中宋" panose="02010600040101010101" charset="-122"/>
              </a:rPr>
              <a:t>培训费支付依据不充分</a:t>
            </a:r>
            <a:r>
              <a:rPr lang="zh-CN" altLang="en-US" sz="1600" dirty="0">
                <a:solidFill>
                  <a:schemeClr val="tx1"/>
                </a:solidFill>
                <a:cs typeface="华文中宋" panose="02010600040101010101" charset="-122"/>
              </a:rPr>
              <a:t>。抽查发现，培训中心上报天安财产保险股份有限公司</a:t>
            </a:r>
            <a:r>
              <a:rPr lang="en-US" altLang="zh-CN" sz="1600" dirty="0">
                <a:solidFill>
                  <a:schemeClr val="tx1"/>
                </a:solidFill>
                <a:cs typeface="华文中宋" panose="02010600040101010101" charset="-122"/>
              </a:rPr>
              <a:t>XX</a:t>
            </a:r>
            <a:r>
              <a:rPr lang="zh-CN" altLang="en-US" sz="1600" dirty="0">
                <a:solidFill>
                  <a:schemeClr val="tx1"/>
                </a:solidFill>
                <a:cs typeface="华文中宋" panose="02010600040101010101" charset="-122"/>
              </a:rPr>
              <a:t>省分公司培训人数</a:t>
            </a:r>
            <a:r>
              <a:rPr lang="en-US" altLang="zh-CN" sz="1600" dirty="0">
                <a:solidFill>
                  <a:schemeClr val="tx1"/>
                </a:solidFill>
                <a:cs typeface="华文中宋" panose="02010600040101010101" charset="-122"/>
              </a:rPr>
              <a:t>523</a:t>
            </a:r>
            <a:r>
              <a:rPr lang="zh-CN" altLang="en-US" sz="1600" dirty="0">
                <a:solidFill>
                  <a:schemeClr val="tx1"/>
                </a:solidFill>
                <a:cs typeface="华文中宋" panose="02010600040101010101" charset="-122"/>
              </a:rPr>
              <a:t>人，并取得培训收入</a:t>
            </a:r>
            <a:r>
              <a:rPr lang="en-US" altLang="zh-CN" sz="1600" dirty="0">
                <a:solidFill>
                  <a:schemeClr val="tx1"/>
                </a:solidFill>
                <a:cs typeface="华文中宋" panose="02010600040101010101" charset="-122"/>
              </a:rPr>
              <a:t>41840</a:t>
            </a:r>
            <a:r>
              <a:rPr lang="zh-CN" altLang="en-US" sz="1600" dirty="0">
                <a:solidFill>
                  <a:schemeClr val="tx1"/>
                </a:solidFill>
                <a:cs typeface="华文中宋" panose="02010600040101010101" charset="-122"/>
              </a:rPr>
              <a:t>元，但照片显示会场仅能容纳几十人。</a:t>
            </a:r>
            <a:endParaRPr lang="en-US" altLang="zh-CN" sz="1600" dirty="0">
              <a:solidFill>
                <a:schemeClr val="tx1"/>
              </a:solidFill>
              <a:cs typeface="华文中宋" panose="02010600040101010101" charset="-122"/>
            </a:endParaRPr>
          </a:p>
          <a:p>
            <a:pPr>
              <a:lnSpc>
                <a:spcPct val="100000"/>
              </a:lnSpc>
              <a:spcBef>
                <a:spcPts val="0"/>
              </a:spcBef>
              <a:spcAft>
                <a:spcPts val="0"/>
              </a:spcAft>
            </a:pPr>
            <a:r>
              <a:rPr lang="zh-CN" altLang="en-US" sz="1600" b="1" dirty="0">
                <a:solidFill>
                  <a:schemeClr val="tx1"/>
                </a:solidFill>
                <a:cs typeface="华文中宋" panose="02010600040101010101" charset="-122"/>
              </a:rPr>
              <a:t>被审计单位解释：</a:t>
            </a:r>
            <a:r>
              <a:rPr lang="zh-CN" altLang="en-US" sz="1600" dirty="0">
                <a:solidFill>
                  <a:schemeClr val="tx1"/>
                </a:solidFill>
                <a:cs typeface="华文中宋" panose="02010600040101010101" charset="-122"/>
              </a:rPr>
              <a:t>审计发现问题后，</a:t>
            </a:r>
            <a:r>
              <a:rPr lang="en-US" altLang="zh-CN" sz="1600" dirty="0">
                <a:solidFill>
                  <a:schemeClr val="tx1"/>
                </a:solidFill>
                <a:cs typeface="华文中宋" panose="02010600040101010101" charset="-122"/>
              </a:rPr>
              <a:t>XXX</a:t>
            </a:r>
            <a:r>
              <a:rPr lang="zh-CN" altLang="en-US" sz="1600" dirty="0">
                <a:solidFill>
                  <a:schemeClr val="tx1"/>
                </a:solidFill>
                <a:cs typeface="华文中宋" panose="02010600040101010101" charset="-122"/>
              </a:rPr>
              <a:t>解释此次培训为视频会议，人数包含各分会场的总人数。</a:t>
            </a:r>
            <a:endParaRPr lang="zh-CN" altLang="en-US" sz="1600" dirty="0">
              <a:solidFill>
                <a:schemeClr val="tx1"/>
              </a:solidFill>
              <a:cs typeface="华文中宋" panose="02010600040101010101" charset="-122"/>
            </a:endParaRPr>
          </a:p>
          <a:p>
            <a:pPr>
              <a:lnSpc>
                <a:spcPct val="100000"/>
              </a:lnSpc>
              <a:spcBef>
                <a:spcPts val="0"/>
              </a:spcBef>
              <a:spcAft>
                <a:spcPts val="0"/>
              </a:spcAft>
            </a:pPr>
            <a:r>
              <a:rPr lang="zh-CN" altLang="en-US" sz="1600" b="1" dirty="0">
                <a:solidFill>
                  <a:schemeClr val="tx1"/>
                </a:solidFill>
                <a:cs typeface="华文中宋" panose="02010600040101010101" charset="-122"/>
              </a:rPr>
              <a:t>审计结论：</a:t>
            </a:r>
            <a:r>
              <a:rPr lang="zh-CN" altLang="en-US" sz="1600" dirty="0">
                <a:solidFill>
                  <a:schemeClr val="tx1"/>
                </a:solidFill>
                <a:cs typeface="华文中宋" panose="02010600040101010101" charset="-122"/>
              </a:rPr>
              <a:t>上述事项与</a:t>
            </a:r>
            <a:r>
              <a:rPr lang="en-US" altLang="zh-CN" sz="1600" dirty="0">
                <a:solidFill>
                  <a:schemeClr val="tx1"/>
                </a:solidFill>
                <a:cs typeface="华文中宋" panose="02010600040101010101" charset="-122"/>
              </a:rPr>
              <a:t>《</a:t>
            </a:r>
            <a:r>
              <a:rPr lang="zh-CN" altLang="en-US" sz="1600" dirty="0">
                <a:solidFill>
                  <a:schemeClr val="tx1"/>
                </a:solidFill>
                <a:cs typeface="华文中宋" panose="02010600040101010101" charset="-122"/>
              </a:rPr>
              <a:t>政府会计准则</a:t>
            </a:r>
            <a:r>
              <a:rPr lang="en-US" altLang="zh-CN" sz="1600" dirty="0">
                <a:solidFill>
                  <a:schemeClr val="tx1"/>
                </a:solidFill>
                <a:cs typeface="华文中宋" panose="02010600040101010101" charset="-122"/>
              </a:rPr>
              <a:t>—</a:t>
            </a:r>
            <a:r>
              <a:rPr lang="zh-CN" altLang="en-US" sz="1600" dirty="0">
                <a:solidFill>
                  <a:schemeClr val="tx1"/>
                </a:solidFill>
                <a:cs typeface="华文中宋" panose="02010600040101010101" charset="-122"/>
              </a:rPr>
              <a:t>基本准则</a:t>
            </a:r>
            <a:r>
              <a:rPr lang="en-US" altLang="zh-CN" sz="1600" dirty="0">
                <a:solidFill>
                  <a:schemeClr val="tx1"/>
                </a:solidFill>
                <a:cs typeface="华文中宋" panose="02010600040101010101" charset="-122"/>
              </a:rPr>
              <a:t>》</a:t>
            </a:r>
            <a:r>
              <a:rPr lang="zh-CN" altLang="en-US" sz="1600" dirty="0">
                <a:solidFill>
                  <a:schemeClr val="tx1"/>
                </a:solidFill>
                <a:cs typeface="华文中宋" panose="02010600040101010101" charset="-122"/>
              </a:rPr>
              <a:t>（财政部令第</a:t>
            </a:r>
            <a:r>
              <a:rPr lang="en-US" altLang="zh-CN" sz="1600" dirty="0">
                <a:solidFill>
                  <a:schemeClr val="tx1"/>
                </a:solidFill>
                <a:cs typeface="华文中宋" panose="02010600040101010101" charset="-122"/>
              </a:rPr>
              <a:t>78</a:t>
            </a:r>
            <a:r>
              <a:rPr lang="zh-CN" altLang="en-US" sz="1600" dirty="0">
                <a:solidFill>
                  <a:schemeClr val="tx1"/>
                </a:solidFill>
                <a:cs typeface="华文中宋" panose="02010600040101010101" charset="-122"/>
              </a:rPr>
              <a:t>号）第十一条</a:t>
            </a:r>
            <a:r>
              <a:rPr lang="en-US" altLang="zh-CN" sz="1600" dirty="0">
                <a:solidFill>
                  <a:schemeClr val="tx1"/>
                </a:solidFill>
                <a:cs typeface="华文中宋" panose="02010600040101010101" charset="-122"/>
              </a:rPr>
              <a:t>"</a:t>
            </a:r>
            <a:r>
              <a:rPr lang="zh-CN" altLang="en-US" sz="1600" dirty="0">
                <a:solidFill>
                  <a:schemeClr val="tx1"/>
                </a:solidFill>
                <a:cs typeface="华文中宋" panose="02010600040101010101" charset="-122"/>
              </a:rPr>
              <a:t>政府会计主体应当以实际发生的经济业务或者事项为依据进行会计核算，如实反映各项会计要素的情况和结果，保证会计信息真实可靠</a:t>
            </a:r>
            <a:r>
              <a:rPr lang="en-US" altLang="zh-CN" sz="1600" dirty="0">
                <a:solidFill>
                  <a:schemeClr val="tx1"/>
                </a:solidFill>
                <a:cs typeface="华文中宋" panose="02010600040101010101" charset="-122"/>
              </a:rPr>
              <a:t>"</a:t>
            </a:r>
            <a:r>
              <a:rPr lang="zh-CN" altLang="en-US" sz="1600" dirty="0">
                <a:solidFill>
                  <a:schemeClr val="tx1"/>
                </a:solidFill>
                <a:cs typeface="华文中宋" panose="02010600040101010101" charset="-122"/>
              </a:rPr>
              <a:t>的规定不符。省</a:t>
            </a:r>
            <a:r>
              <a:rPr lang="en-US" altLang="zh-CN" sz="1600" dirty="0">
                <a:solidFill>
                  <a:schemeClr val="tx1"/>
                </a:solidFill>
                <a:cs typeface="华文中宋" panose="02010600040101010101" charset="-122"/>
              </a:rPr>
              <a:t>XX</a:t>
            </a:r>
            <a:r>
              <a:rPr lang="zh-CN" altLang="en-US" sz="1600" dirty="0">
                <a:solidFill>
                  <a:schemeClr val="tx1"/>
                </a:solidFill>
                <a:cs typeface="华文中宋" panose="02010600040101010101" charset="-122"/>
              </a:rPr>
              <a:t>会应督促下属单位加强对财政专项资金拨付使用的审核力度，</a:t>
            </a:r>
            <a:r>
              <a:rPr lang="zh-CN" altLang="en-US" sz="1600" b="1" dirty="0">
                <a:solidFill>
                  <a:srgbClr val="FF0000"/>
                </a:solidFill>
                <a:cs typeface="华文中宋" panose="02010600040101010101" charset="-122"/>
              </a:rPr>
              <a:t>对上报数量较多的培训人数真实性进行严格审核把关。</a:t>
            </a:r>
            <a:endParaRPr lang="zh-CN" altLang="en-US" sz="1600" b="1" dirty="0">
              <a:solidFill>
                <a:srgbClr val="FF0000"/>
              </a:solidFill>
              <a:cs typeface="华文中宋" panose="02010600040101010101" charset="-122"/>
            </a:endParaRPr>
          </a:p>
        </p:txBody>
      </p:sp>
      <p:sp>
        <p:nvSpPr>
          <p:cNvPr id="9" name="文本占位符 8"/>
          <p:cNvSpPr>
            <a:spLocks noGrp="1"/>
          </p:cNvSpPr>
          <p:nvPr/>
        </p:nvSpPr>
        <p:spPr>
          <a:xfrm>
            <a:off x="957967" y="1436914"/>
            <a:ext cx="4896733" cy="4391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000" b="1"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latin typeface="华文中宋" panose="02010600040101010101" charset="-122"/>
                <a:ea typeface="华文中宋" panose="02010600040101010101" charset="-122"/>
              </a:rPr>
              <a:t>问题视角</a:t>
            </a:r>
            <a:endParaRPr lang="zh-CN" altLang="en-US" dirty="0">
              <a:latin typeface="华文中宋" panose="02010600040101010101" charset="-122"/>
              <a:ea typeface="华文中宋" panose="02010600040101010101" charset="-122"/>
            </a:endParaRPr>
          </a:p>
        </p:txBody>
      </p:sp>
      <p:sp>
        <p:nvSpPr>
          <p:cNvPr id="11" name="文本占位符 10"/>
          <p:cNvSpPr>
            <a:spLocks noGrp="1"/>
          </p:cNvSpPr>
          <p:nvPr/>
        </p:nvSpPr>
        <p:spPr>
          <a:xfrm>
            <a:off x="7278370" y="1437005"/>
            <a:ext cx="4265930" cy="4394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000" b="1"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sz="2000" b="1" kern="100" spc="150" dirty="0">
                <a:effectLst/>
                <a:uFillTx/>
                <a:latin typeface="华文中宋" panose="02010600040101010101" charset="-122"/>
                <a:ea typeface="华文中宋" panose="02010600040101010101" charset="-122"/>
                <a:cs typeface="Times New Roman" panose="02020603050405020304" pitchFamily="18" charset="0"/>
                <a:sym typeface="+mn-ea"/>
              </a:rPr>
              <a:t>风险视角</a:t>
            </a:r>
            <a:endParaRPr lang="zh-CN" altLang="en-US" sz="2000" b="1" kern="100" spc="150" dirty="0">
              <a:solidFill>
                <a:schemeClr val="tx1"/>
              </a:solidFill>
              <a:effectLst/>
              <a:uFillTx/>
              <a:latin typeface="华文中宋" panose="02010600040101010101" charset="-122"/>
              <a:ea typeface="华文中宋" panose="02010600040101010101" charset="-122"/>
              <a:cs typeface="Times New Roman" panose="02020603050405020304" pitchFamily="18" charset="0"/>
              <a:sym typeface="+mn-ea"/>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矩形 4"/>
          <p:cNvSpPr/>
          <p:nvPr/>
        </p:nvSpPr>
        <p:spPr>
          <a:xfrm>
            <a:off x="7430770" y="2671445"/>
            <a:ext cx="4248785" cy="826770"/>
          </a:xfrm>
          <a:prstGeom prst="rect">
            <a:avLst/>
          </a:prstGeom>
        </p:spPr>
        <p:style>
          <a:lnRef idx="0">
            <a:schemeClr val="accent4"/>
          </a:lnRef>
          <a:fillRef idx="3">
            <a:schemeClr val="accent4"/>
          </a:fillRef>
          <a:effectRef idx="3">
            <a:schemeClr val="accent4"/>
          </a:effectRef>
          <a:fontRef idx="minor">
            <a:schemeClr val="lt1"/>
          </a:fontRef>
        </p:style>
        <p:txBody>
          <a:bodyPr rtlCol="0" anchor="ctr"/>
          <a:p>
            <a:pPr lvl="0" indent="0" algn="just" fontAlgn="auto">
              <a:lnSpc>
                <a:spcPct val="100000"/>
              </a:lnSpc>
              <a:spcBef>
                <a:spcPts val="0"/>
              </a:spcBef>
              <a:spcAft>
                <a:spcPts val="0"/>
              </a:spcAft>
              <a:buFont typeface="Arial" panose="020B0604020202020204" pitchFamily="34" charset="0"/>
              <a:buNone/>
            </a:pPr>
            <a:r>
              <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如果是视频会议，</a:t>
            </a:r>
            <a:r>
              <a:rPr 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80</a:t>
            </a:r>
            <a:r>
              <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元</a:t>
            </a:r>
            <a:r>
              <a:rPr lang="en-US" altLang="zh-CN"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a:t>
            </a:r>
            <a:r>
              <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人的标准依据是什么？</a:t>
            </a:r>
            <a:endPar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p:txBody>
      </p:sp>
      <p:sp>
        <p:nvSpPr>
          <p:cNvPr id="6" name="矩形 5"/>
          <p:cNvSpPr/>
          <p:nvPr/>
        </p:nvSpPr>
        <p:spPr>
          <a:xfrm>
            <a:off x="7430770" y="3696335"/>
            <a:ext cx="4248785" cy="826770"/>
          </a:xfrm>
          <a:prstGeom prst="rect">
            <a:avLst/>
          </a:prstGeom>
        </p:spPr>
        <p:style>
          <a:lnRef idx="0">
            <a:schemeClr val="accent4"/>
          </a:lnRef>
          <a:fillRef idx="3">
            <a:schemeClr val="accent4"/>
          </a:fillRef>
          <a:effectRef idx="3">
            <a:schemeClr val="accent4"/>
          </a:effectRef>
          <a:fontRef idx="minor">
            <a:schemeClr val="lt1"/>
          </a:fontRef>
        </p:style>
        <p:txBody>
          <a:bodyPr rtlCol="0" anchor="ctr"/>
          <a:p>
            <a:pPr lvl="0" indent="0" algn="just" fontAlgn="auto">
              <a:lnSpc>
                <a:spcPct val="100000"/>
              </a:lnSpc>
              <a:spcBef>
                <a:spcPts val="0"/>
              </a:spcBef>
              <a:spcAft>
                <a:spcPts val="0"/>
              </a:spcAft>
              <a:buFont typeface="Arial" panose="020B0604020202020204" pitchFamily="34" charset="0"/>
              <a:buNone/>
            </a:pPr>
            <a:r>
              <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远程参加培训应该怎么证明到场人员数量？</a:t>
            </a:r>
            <a:endPar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p:txBody>
      </p:sp>
      <p:sp>
        <p:nvSpPr>
          <p:cNvPr id="7" name="矩形 6"/>
          <p:cNvSpPr/>
          <p:nvPr/>
        </p:nvSpPr>
        <p:spPr>
          <a:xfrm>
            <a:off x="7430770" y="4721225"/>
            <a:ext cx="4248785" cy="826770"/>
          </a:xfrm>
          <a:prstGeom prst="rect">
            <a:avLst/>
          </a:prstGeom>
        </p:spPr>
        <p:style>
          <a:lnRef idx="0">
            <a:schemeClr val="accent4"/>
          </a:lnRef>
          <a:fillRef idx="3">
            <a:schemeClr val="accent4"/>
          </a:fillRef>
          <a:effectRef idx="3">
            <a:schemeClr val="accent4"/>
          </a:effectRef>
          <a:fontRef idx="minor">
            <a:schemeClr val="lt1"/>
          </a:fontRef>
        </p:style>
        <p:txBody>
          <a:bodyPr rtlCol="0" anchor="ctr"/>
          <a:p>
            <a:pPr lvl="0" indent="0" algn="just" fontAlgn="auto">
              <a:lnSpc>
                <a:spcPct val="100000"/>
              </a:lnSpc>
              <a:spcBef>
                <a:spcPts val="0"/>
              </a:spcBef>
              <a:spcAft>
                <a:spcPts val="0"/>
              </a:spcAft>
              <a:buFont typeface="Arial" panose="020B0604020202020204" pitchFamily="34" charset="0"/>
              <a:buNone/>
            </a:pPr>
            <a:r>
              <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培训人数真实性谁来把关，如何把关？</a:t>
            </a:r>
            <a:endPar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p:txBody>
      </p:sp>
      <p:sp>
        <p:nvSpPr>
          <p:cNvPr id="12" name="左大括号 11"/>
          <p:cNvSpPr/>
          <p:nvPr/>
        </p:nvSpPr>
        <p:spPr>
          <a:xfrm>
            <a:off x="7192010" y="2671445"/>
            <a:ext cx="170815" cy="2880000"/>
          </a:xfrm>
          <a:prstGeom prst="leftBrace">
            <a:avLst>
              <a:gd name="adj1" fmla="val 24907"/>
              <a:gd name="adj2" fmla="val 49459"/>
            </a:avLst>
          </a:prstGeom>
          <a:ln w="38100"/>
        </p:spPr>
        <p:style>
          <a:lnRef idx="3">
            <a:schemeClr val="accent4"/>
          </a:lnRef>
          <a:fillRef idx="0">
            <a:schemeClr val="accent4"/>
          </a:fillRef>
          <a:effectRef idx="2">
            <a:schemeClr val="accent4"/>
          </a:effectRef>
          <a:fontRef idx="minor">
            <a:schemeClr val="tx1"/>
          </a:fontRef>
        </p:style>
        <p:txBody>
          <a:bodyPr rtlCol="0" anchor="ctr"/>
          <a:p>
            <a:pPr algn="ctr"/>
            <a:endParaRPr lang="zh-CN" altLang="en-US"/>
          </a:p>
        </p:txBody>
      </p:sp>
      <p:sp>
        <p:nvSpPr>
          <p:cNvPr id="13" name="矩形 12"/>
          <p:cNvSpPr/>
          <p:nvPr/>
        </p:nvSpPr>
        <p:spPr>
          <a:xfrm>
            <a:off x="7277735" y="5676265"/>
            <a:ext cx="3962400" cy="95504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solidFill>
                  <a:srgbClr val="FF0000"/>
                </a:solidFill>
                <a:latin typeface="华文中宋" panose="02010600040101010101" charset="-122"/>
                <a:ea typeface="华文中宋" panose="02010600040101010101" charset="-122"/>
                <a:cs typeface="华文中宋" panose="02010600040101010101" charset="-122"/>
              </a:rPr>
              <a:t>思维特征</a:t>
            </a:r>
            <a:r>
              <a:rPr lang="en-US" altLang="zh-CN" sz="2000">
                <a:solidFill>
                  <a:srgbClr val="FF0000"/>
                </a:solidFill>
                <a:latin typeface="华文中宋" panose="02010600040101010101" charset="-122"/>
                <a:ea typeface="华文中宋" panose="02010600040101010101" charset="-122"/>
                <a:cs typeface="华文中宋" panose="02010600040101010101" charset="-122"/>
              </a:rPr>
              <a:t>1</a:t>
            </a:r>
            <a:r>
              <a:rPr lang="zh-CN" altLang="en-US" sz="2000">
                <a:solidFill>
                  <a:srgbClr val="FF0000"/>
                </a:solidFill>
                <a:latin typeface="华文中宋" panose="02010600040101010101" charset="-122"/>
                <a:ea typeface="华文中宋" panose="02010600040101010101" charset="-122"/>
                <a:cs typeface="华文中宋" panose="02010600040101010101" charset="-122"/>
              </a:rPr>
              <a:t>：立规矩</a:t>
            </a:r>
            <a:endParaRPr lang="zh-CN" altLang="en-US" sz="2000">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15" name="矩形 14"/>
          <p:cNvSpPr/>
          <p:nvPr>
            <p:custDataLst>
              <p:tags r:id="rId1"/>
            </p:custDataLst>
          </p:nvPr>
        </p:nvSpPr>
        <p:spPr>
          <a:xfrm>
            <a:off x="7278370" y="1999615"/>
            <a:ext cx="4401185" cy="549275"/>
          </a:xfrm>
          <a:prstGeom prst="rect">
            <a:avLst/>
          </a:prstGeom>
          <a:noFill/>
          <a:ln>
            <a:solidFill>
              <a:srgbClr val="FFC000"/>
            </a:solidFill>
          </a:ln>
          <a:effectLst/>
          <a:extLst>
            <a:ext uri="{909E8E84-426E-40DD-AFC4-6F175D3DCCD1}">
              <a14:hiddenFill xmlns:a14="http://schemas.microsoft.com/office/drawing/2010/main">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14:hiddenFill>
            </a:ext>
          </a:extLst>
        </p:spPr>
        <p:style>
          <a:lnRef idx="0">
            <a:schemeClr val="accent4"/>
          </a:lnRef>
          <a:fillRef idx="3">
            <a:schemeClr val="accent4"/>
          </a:fillRef>
          <a:effectRef idx="3">
            <a:schemeClr val="accent4"/>
          </a:effectRef>
          <a:fontRef idx="minor">
            <a:schemeClr val="lt1"/>
          </a:fontRef>
        </p:style>
        <p:txBody>
          <a:bodyPr rtlCol="0" anchor="ctr"/>
          <a:p>
            <a:pPr lvl="0" indent="0" algn="just" fontAlgn="auto">
              <a:lnSpc>
                <a:spcPct val="100000"/>
              </a:lnSpc>
              <a:spcBef>
                <a:spcPts val="0"/>
              </a:spcBef>
              <a:spcAft>
                <a:spcPts val="0"/>
              </a:spcAft>
              <a:buFont typeface="Arial" panose="020B0604020202020204" pitchFamily="34" charset="0"/>
              <a:buNone/>
            </a:pPr>
            <a:r>
              <a:rPr lang="zh-CN" sz="1600"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完善培训管理制度</a:t>
            </a:r>
            <a:endParaRPr lang="zh-CN" sz="1600"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a:p>
            <a:pPr lvl="0" indent="0" algn="ctr" fontAlgn="auto">
              <a:lnSpc>
                <a:spcPct val="100000"/>
              </a:lnSpc>
              <a:spcBef>
                <a:spcPts val="0"/>
              </a:spcBef>
              <a:spcAft>
                <a:spcPts val="0"/>
              </a:spcAft>
              <a:buFont typeface="Arial" panose="020B0604020202020204" pitchFamily="34" charset="0"/>
              <a:buNone/>
            </a:pPr>
            <a:r>
              <a:rPr lang="zh-CN" sz="1600"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增加视频会议培训管理的措施</a:t>
            </a:r>
            <a:endParaRPr lang="en-US" altLang="zh-CN" sz="1600"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12" grpId="0" bldLvl="0" animBg="1"/>
      <p:bldP spid="5" grpId="1" animBg="1"/>
      <p:bldP spid="6" grpId="1" animBg="1"/>
      <p:bldP spid="7" grpId="1" animBg="1"/>
      <p:bldP spid="12" grpId="1" animBg="1"/>
      <p:bldP spid="15" grpId="0" bldLvl="0" animBg="1"/>
      <p:bldP spid="15" grpId="1" animBg="1"/>
      <p:bldP spid="13" grpId="0" bldLvl="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p>
            <a:r>
              <a:rPr lang="zh-CN">
                <a:sym typeface="+mn-ea"/>
              </a:rPr>
              <a:t>构建风险防范的思维</a:t>
            </a:r>
            <a:endParaRPr lang="zh-CN" altLang="en-US"/>
          </a:p>
        </p:txBody>
      </p:sp>
      <p:sp>
        <p:nvSpPr>
          <p:cNvPr id="8" name="文本占位符 7"/>
          <p:cNvSpPr>
            <a:spLocks noGrp="1"/>
          </p:cNvSpPr>
          <p:nvPr>
            <p:ph type="body" sz="quarter" idx="4294967295"/>
          </p:nvPr>
        </p:nvSpPr>
        <p:spPr>
          <a:xfrm>
            <a:off x="775970" y="2007870"/>
            <a:ext cx="6196965" cy="4064635"/>
          </a:xfrm>
          <a:ln>
            <a:solidFill>
              <a:schemeClr val="bg1">
                <a:lumMod val="95000"/>
              </a:schemeClr>
            </a:solidFill>
          </a:ln>
        </p:spPr>
        <p:txBody>
          <a:bodyPr>
            <a:noAutofit/>
          </a:bodyPr>
          <a:lstStyle/>
          <a:p>
            <a:pPr>
              <a:lnSpc>
                <a:spcPct val="100000"/>
              </a:lnSpc>
              <a:spcBef>
                <a:spcPts val="0"/>
              </a:spcBef>
              <a:spcAft>
                <a:spcPts val="0"/>
              </a:spcAft>
            </a:pPr>
            <a:r>
              <a:rPr lang="zh-CN" altLang="en-US" sz="1800" b="1" dirty="0">
                <a:cs typeface="华文中宋" panose="02010600040101010101" charset="-122"/>
                <a:sym typeface="+mn-ea"/>
              </a:rPr>
              <a:t>问题认定：</a:t>
            </a:r>
            <a:r>
              <a:rPr lang="zh-CN" altLang="en-US" sz="1800" dirty="0">
                <a:solidFill>
                  <a:schemeClr val="tx1"/>
                </a:solidFill>
                <a:cs typeface="华文中宋" panose="02010600040101010101" charset="-122"/>
              </a:rPr>
              <a:t>现场抽查盘点发现，截至 </a:t>
            </a:r>
            <a:r>
              <a:rPr lang="en-US" altLang="zh-CN" sz="1800" dirty="0">
                <a:solidFill>
                  <a:schemeClr val="tx1"/>
                </a:solidFill>
                <a:cs typeface="华文中宋" panose="02010600040101010101" charset="-122"/>
              </a:rPr>
              <a:t>2019</a:t>
            </a:r>
            <a:r>
              <a:rPr lang="zh-CN" altLang="en-US" sz="1800" dirty="0">
                <a:solidFill>
                  <a:schemeClr val="tx1"/>
                </a:solidFill>
                <a:cs typeface="华文中宋" panose="02010600040101010101" charset="-122"/>
              </a:rPr>
              <a:t>年</a:t>
            </a:r>
            <a:r>
              <a:rPr lang="en-US" altLang="zh-CN" sz="1800" dirty="0">
                <a:solidFill>
                  <a:schemeClr val="tx1"/>
                </a:solidFill>
                <a:cs typeface="华文中宋" panose="02010600040101010101" charset="-122"/>
              </a:rPr>
              <a:t>3</a:t>
            </a:r>
            <a:r>
              <a:rPr lang="zh-CN" altLang="en-US" sz="1800" dirty="0">
                <a:solidFill>
                  <a:schemeClr val="tx1"/>
                </a:solidFill>
                <a:cs typeface="华文中宋" panose="02010600040101010101" charset="-122"/>
              </a:rPr>
              <a:t>月</a:t>
            </a:r>
            <a:r>
              <a:rPr lang="en-US" altLang="zh-CN" sz="1800" dirty="0">
                <a:solidFill>
                  <a:schemeClr val="tx1"/>
                </a:solidFill>
                <a:cs typeface="华文中宋" panose="02010600040101010101" charset="-122"/>
              </a:rPr>
              <a:t>15</a:t>
            </a:r>
            <a:r>
              <a:rPr lang="zh-CN" altLang="en-US" sz="1800" dirty="0">
                <a:solidFill>
                  <a:schemeClr val="tx1"/>
                </a:solidFill>
                <a:cs typeface="华文中宋" panose="02010600040101010101" charset="-122"/>
              </a:rPr>
              <a:t>日，</a:t>
            </a:r>
            <a:r>
              <a:rPr lang="en-US" altLang="zh-CN" sz="1800" dirty="0">
                <a:solidFill>
                  <a:schemeClr val="tx1"/>
                </a:solidFill>
                <a:cs typeface="华文中宋" panose="02010600040101010101" charset="-122"/>
              </a:rPr>
              <a:t>XXX</a:t>
            </a:r>
            <a:r>
              <a:rPr lang="zh-CN" altLang="en-US" sz="1800" dirty="0">
                <a:solidFill>
                  <a:schemeClr val="tx1"/>
                </a:solidFill>
                <a:cs typeface="华文中宋" panose="02010600040101010101" charset="-122"/>
              </a:rPr>
              <a:t>仓库存货实物数量大于账面数量。其中∶书包盘盈 </a:t>
            </a:r>
            <a:r>
              <a:rPr lang="en-US" altLang="zh-CN" sz="1800" dirty="0">
                <a:solidFill>
                  <a:schemeClr val="tx1"/>
                </a:solidFill>
                <a:cs typeface="华文中宋" panose="02010600040101010101" charset="-122"/>
              </a:rPr>
              <a:t>1294</a:t>
            </a:r>
            <a:r>
              <a:rPr lang="zh-CN" altLang="en-US" sz="1800" dirty="0">
                <a:solidFill>
                  <a:schemeClr val="tx1"/>
                </a:solidFill>
                <a:cs typeface="华文中宋" panose="02010600040101010101" charset="-122"/>
              </a:rPr>
              <a:t>个，文具套装盘盈 </a:t>
            </a:r>
            <a:r>
              <a:rPr lang="en-US" altLang="zh-CN" sz="1800" dirty="0">
                <a:solidFill>
                  <a:schemeClr val="tx1"/>
                </a:solidFill>
                <a:cs typeface="华文中宋" panose="02010600040101010101" charset="-122"/>
              </a:rPr>
              <a:t>2</a:t>
            </a:r>
            <a:r>
              <a:rPr lang="zh-CN" altLang="en-US" sz="1800" dirty="0">
                <a:solidFill>
                  <a:schemeClr val="tx1"/>
                </a:solidFill>
                <a:cs typeface="华文中宋" panose="02010600040101010101" charset="-122"/>
              </a:rPr>
              <a:t>套，袜子盘盈 </a:t>
            </a:r>
            <a:r>
              <a:rPr lang="en-US" altLang="zh-CN" sz="1800" dirty="0">
                <a:solidFill>
                  <a:schemeClr val="tx1"/>
                </a:solidFill>
                <a:cs typeface="华文中宋" panose="02010600040101010101" charset="-122"/>
              </a:rPr>
              <a:t>60 </a:t>
            </a:r>
            <a:r>
              <a:rPr lang="zh-CN" altLang="en-US" sz="1800" dirty="0">
                <a:solidFill>
                  <a:schemeClr val="tx1"/>
                </a:solidFill>
                <a:cs typeface="华文中宋" panose="02010600040101010101" charset="-122"/>
              </a:rPr>
              <a:t>双。 </a:t>
            </a:r>
            <a:endParaRPr lang="zh-CN" altLang="en-US" sz="1800" dirty="0">
              <a:solidFill>
                <a:schemeClr val="tx1"/>
              </a:solidFill>
              <a:cs typeface="华文中宋" panose="02010600040101010101" charset="-122"/>
            </a:endParaRPr>
          </a:p>
          <a:p>
            <a:pPr>
              <a:lnSpc>
                <a:spcPct val="100000"/>
              </a:lnSpc>
              <a:spcBef>
                <a:spcPts val="0"/>
              </a:spcBef>
              <a:spcAft>
                <a:spcPts val="0"/>
              </a:spcAft>
            </a:pPr>
            <a:r>
              <a:rPr lang="zh-CN" altLang="en-US" sz="1800" b="1" dirty="0">
                <a:cs typeface="华文中宋" panose="02010600040101010101" charset="-122"/>
                <a:sym typeface="+mn-ea"/>
              </a:rPr>
              <a:t>审计结论：</a:t>
            </a:r>
            <a:r>
              <a:rPr lang="zh-CN" altLang="en-US" sz="1800" dirty="0">
                <a:solidFill>
                  <a:schemeClr val="tx1"/>
                </a:solidFill>
                <a:cs typeface="华文中宋" panose="02010600040101010101" charset="-122"/>
              </a:rPr>
              <a:t>上述事项与</a:t>
            </a:r>
            <a:r>
              <a:rPr lang="en-US" altLang="zh-CN" sz="1800" dirty="0">
                <a:solidFill>
                  <a:schemeClr val="tx1"/>
                </a:solidFill>
                <a:cs typeface="华文中宋" panose="02010600040101010101" charset="-122"/>
              </a:rPr>
              <a:t>《</a:t>
            </a:r>
            <a:r>
              <a:rPr lang="zh-CN" altLang="en-US" sz="1800" dirty="0">
                <a:solidFill>
                  <a:schemeClr val="tx1"/>
                </a:solidFill>
                <a:cs typeface="华文中宋" panose="02010600040101010101" charset="-122"/>
              </a:rPr>
              <a:t>中华人民共和国会计法</a:t>
            </a:r>
            <a:r>
              <a:rPr lang="en-US" altLang="zh-CN" sz="1800" dirty="0">
                <a:solidFill>
                  <a:schemeClr val="tx1"/>
                </a:solidFill>
                <a:cs typeface="华文中宋" panose="02010600040101010101" charset="-122"/>
              </a:rPr>
              <a:t>》</a:t>
            </a:r>
            <a:r>
              <a:rPr lang="zh-CN" altLang="en-US" sz="1800" dirty="0">
                <a:solidFill>
                  <a:schemeClr val="tx1"/>
                </a:solidFill>
                <a:cs typeface="华文中宋" panose="02010600040101010101" charset="-122"/>
              </a:rPr>
              <a:t>（</a:t>
            </a:r>
            <a:r>
              <a:rPr lang="en-US" altLang="zh-CN" sz="1800" dirty="0">
                <a:solidFill>
                  <a:schemeClr val="tx1"/>
                </a:solidFill>
                <a:cs typeface="华文中宋" panose="02010600040101010101" charset="-122"/>
              </a:rPr>
              <a:t>2017 </a:t>
            </a:r>
            <a:r>
              <a:rPr lang="zh-CN" altLang="en-US" sz="1800" dirty="0">
                <a:solidFill>
                  <a:schemeClr val="tx1"/>
                </a:solidFill>
                <a:cs typeface="华文中宋" panose="02010600040101010101" charset="-122"/>
              </a:rPr>
              <a:t>年修正）第十七条</a:t>
            </a:r>
            <a:r>
              <a:rPr lang="en-US" altLang="zh-CN" sz="1800" dirty="0">
                <a:solidFill>
                  <a:schemeClr val="tx1"/>
                </a:solidFill>
                <a:cs typeface="华文中宋" panose="02010600040101010101" charset="-122"/>
              </a:rPr>
              <a:t>"</a:t>
            </a:r>
            <a:r>
              <a:rPr lang="zh-CN" altLang="en-US" sz="1800" dirty="0">
                <a:solidFill>
                  <a:schemeClr val="tx1"/>
                </a:solidFill>
                <a:cs typeface="华文中宋" panose="02010600040101010101" charset="-122"/>
              </a:rPr>
              <a:t>各单位应当定期将会计账簿记录与实物、款项及有关资料相互核对，保证会计账簿记录与实物及款项的实有数额相符</a:t>
            </a:r>
            <a:r>
              <a:rPr lang="en-US" altLang="zh-CN" sz="1800" dirty="0">
                <a:solidFill>
                  <a:schemeClr val="tx1"/>
                </a:solidFill>
                <a:cs typeface="华文中宋" panose="02010600040101010101" charset="-122"/>
              </a:rPr>
              <a:t>"</a:t>
            </a:r>
            <a:r>
              <a:rPr lang="zh-CN" altLang="en-US" sz="1800" dirty="0">
                <a:solidFill>
                  <a:schemeClr val="tx1"/>
                </a:solidFill>
                <a:cs typeface="华文中宋" panose="02010600040101010101" charset="-122"/>
              </a:rPr>
              <a:t>的规定不符。</a:t>
            </a:r>
            <a:r>
              <a:rPr lang="en-US" altLang="zh-CN" sz="1800" dirty="0">
                <a:solidFill>
                  <a:schemeClr val="tx1"/>
                </a:solidFill>
                <a:cs typeface="华文中宋" panose="02010600040101010101" charset="-122"/>
              </a:rPr>
              <a:t>XXX</a:t>
            </a:r>
            <a:r>
              <a:rPr lang="zh-CN" altLang="en-US" sz="1800" dirty="0">
                <a:solidFill>
                  <a:schemeClr val="tx1"/>
                </a:solidFill>
                <a:cs typeface="华文中宋" panose="02010600040101010101" charset="-122"/>
              </a:rPr>
              <a:t>应加强存货管理，定期进行存货盘点，及时处理盘盈盘亏现象，确保存货账实相符。审计发现问题后，</a:t>
            </a:r>
            <a:r>
              <a:rPr lang="en-US" altLang="zh-CN" sz="1800" dirty="0">
                <a:solidFill>
                  <a:schemeClr val="tx1"/>
                </a:solidFill>
                <a:cs typeface="华文中宋" panose="02010600040101010101" charset="-122"/>
              </a:rPr>
              <a:t>XXX</a:t>
            </a:r>
            <a:r>
              <a:rPr lang="zh-CN" altLang="en-US" sz="1800" dirty="0">
                <a:solidFill>
                  <a:schemeClr val="tx1"/>
                </a:solidFill>
                <a:cs typeface="华文中宋" panose="02010600040101010101" charset="-122"/>
              </a:rPr>
              <a:t>修订了</a:t>
            </a:r>
            <a:r>
              <a:rPr lang="en-US" altLang="zh-CN" sz="1800" dirty="0">
                <a:solidFill>
                  <a:schemeClr val="tx1"/>
                </a:solidFill>
                <a:cs typeface="华文中宋" panose="02010600040101010101" charset="-122"/>
              </a:rPr>
              <a:t>《XXXX</a:t>
            </a:r>
            <a:r>
              <a:rPr lang="zh-CN" altLang="en-US" sz="1800" dirty="0">
                <a:solidFill>
                  <a:schemeClr val="tx1"/>
                </a:solidFill>
                <a:cs typeface="华文中宋" panose="02010600040101010101" charset="-122"/>
              </a:rPr>
              <a:t>物资仓库管理制度</a:t>
            </a:r>
            <a:r>
              <a:rPr lang="en-US" altLang="zh-CN" sz="1800" dirty="0">
                <a:solidFill>
                  <a:schemeClr val="tx1"/>
                </a:solidFill>
                <a:cs typeface="华文中宋" panose="02010600040101010101" charset="-122"/>
              </a:rPr>
              <a:t>》</a:t>
            </a:r>
            <a:r>
              <a:rPr lang="zh-CN" altLang="en-US" sz="1800" dirty="0">
                <a:solidFill>
                  <a:schemeClr val="tx1"/>
                </a:solidFill>
                <a:cs typeface="华文中宋" panose="02010600040101010101" charset="-122"/>
              </a:rPr>
              <a:t>，明确盘盈盘亏物资处理程序和要求，并补办了盘盈物资的入账手续。</a:t>
            </a:r>
            <a:endParaRPr lang="zh-CN" altLang="en-US" sz="1800" dirty="0">
              <a:solidFill>
                <a:schemeClr val="tx1"/>
              </a:solidFill>
              <a:cs typeface="华文中宋" panose="02010600040101010101" charset="-122"/>
            </a:endParaRPr>
          </a:p>
        </p:txBody>
      </p:sp>
      <p:sp>
        <p:nvSpPr>
          <p:cNvPr id="9" name="文本占位符 8"/>
          <p:cNvSpPr>
            <a:spLocks noGrp="1"/>
          </p:cNvSpPr>
          <p:nvPr>
            <p:ph type="body" sz="quarter" idx="4294967295"/>
          </p:nvPr>
        </p:nvSpPr>
        <p:spPr>
          <a:xfrm>
            <a:off x="775970" y="1440815"/>
            <a:ext cx="5078730" cy="439420"/>
          </a:xfrm>
        </p:spPr>
        <p:txBody>
          <a:bodyPr/>
          <a:lstStyle/>
          <a:p>
            <a:pPr marL="0" indent="0">
              <a:lnSpc>
                <a:spcPct val="100000"/>
              </a:lnSpc>
              <a:spcBef>
                <a:spcPts val="0"/>
              </a:spcBef>
              <a:buNone/>
            </a:pPr>
            <a:r>
              <a:rPr lang="zh-CN" altLang="en-US" sz="2000" b="1" dirty="0"/>
              <a:t>问题视角</a:t>
            </a:r>
            <a:endParaRPr lang="zh-CN" altLang="en-US" sz="2000" b="1" dirty="0"/>
          </a:p>
        </p:txBody>
      </p:sp>
      <p:sp>
        <p:nvSpPr>
          <p:cNvPr id="11" name="文本占位符 10"/>
          <p:cNvSpPr>
            <a:spLocks noGrp="1"/>
          </p:cNvSpPr>
          <p:nvPr>
            <p:ph type="body" sz="quarter" idx="4294967295"/>
          </p:nvPr>
        </p:nvSpPr>
        <p:spPr>
          <a:xfrm>
            <a:off x="7279005" y="1437005"/>
            <a:ext cx="4297680" cy="439420"/>
          </a:xfrm>
        </p:spPr>
        <p:txBody>
          <a:bodyPr/>
          <a:lstStyle/>
          <a:p>
            <a:pPr marL="0" indent="0">
              <a:lnSpc>
                <a:spcPct val="100000"/>
              </a:lnSpc>
              <a:spcBef>
                <a:spcPts val="0"/>
              </a:spcBef>
              <a:buNone/>
            </a:pPr>
            <a:r>
              <a:rPr lang="zh-CN" altLang="en-US" sz="2000" b="1" kern="100" spc="150" dirty="0">
                <a:effectLst/>
                <a:uFillTx/>
                <a:cs typeface="Times New Roman" panose="02020603050405020304" pitchFamily="18" charset="0"/>
                <a:sym typeface="+mn-ea"/>
              </a:rPr>
              <a:t>风险视角</a:t>
            </a:r>
            <a:endParaRPr lang="zh-CN" altLang="en-US" sz="2000" b="1" kern="100" spc="150" dirty="0">
              <a:solidFill>
                <a:schemeClr val="tx1"/>
              </a:solidFill>
              <a:effectLst/>
              <a:uFillTx/>
              <a:cs typeface="Times New Roman" panose="02020603050405020304" pitchFamily="18" charset="0"/>
              <a:sym typeface="+mn-ea"/>
            </a:endParaRPr>
          </a:p>
        </p:txBody>
      </p:sp>
      <p:sp>
        <p:nvSpPr>
          <p:cNvPr id="3" name="矩形 2"/>
          <p:cNvSpPr/>
          <p:nvPr/>
        </p:nvSpPr>
        <p:spPr>
          <a:xfrm>
            <a:off x="7192010" y="5835015"/>
            <a:ext cx="3962400" cy="95504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solidFill>
                  <a:srgbClr val="FF0000"/>
                </a:solidFill>
                <a:latin typeface="华文中宋" panose="02010600040101010101" charset="-122"/>
                <a:ea typeface="华文中宋" panose="02010600040101010101" charset="-122"/>
                <a:cs typeface="华文中宋" panose="02010600040101010101" charset="-122"/>
              </a:rPr>
              <a:t>思维特征</a:t>
            </a:r>
            <a:r>
              <a:rPr lang="en-US" altLang="zh-CN" sz="2000">
                <a:solidFill>
                  <a:srgbClr val="FF0000"/>
                </a:solidFill>
                <a:latin typeface="华文中宋" panose="02010600040101010101" charset="-122"/>
                <a:ea typeface="华文中宋" panose="02010600040101010101" charset="-122"/>
                <a:cs typeface="华文中宋" panose="02010600040101010101" charset="-122"/>
              </a:rPr>
              <a:t>2</a:t>
            </a:r>
            <a:r>
              <a:rPr lang="zh-CN" altLang="en-US" sz="2000">
                <a:solidFill>
                  <a:srgbClr val="FF0000"/>
                </a:solidFill>
                <a:latin typeface="华文中宋" panose="02010600040101010101" charset="-122"/>
                <a:ea typeface="华文中宋" panose="02010600040101010101" charset="-122"/>
                <a:cs typeface="华文中宋" panose="02010600040101010101" charset="-122"/>
              </a:rPr>
              <a:t>：溯源头</a:t>
            </a:r>
            <a:endParaRPr lang="zh-CN" altLang="en-US" sz="2000">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17" name="矩形 16"/>
          <p:cNvSpPr/>
          <p:nvPr/>
        </p:nvSpPr>
        <p:spPr>
          <a:xfrm>
            <a:off x="7430770" y="2814320"/>
            <a:ext cx="4248785" cy="6480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p>
            <a:pPr lvl="0" indent="0" algn="just" fontAlgn="auto">
              <a:lnSpc>
                <a:spcPct val="100000"/>
              </a:lnSpc>
              <a:spcBef>
                <a:spcPts val="0"/>
              </a:spcBef>
              <a:spcAft>
                <a:spcPts val="0"/>
              </a:spcAft>
              <a:buFont typeface="Arial" panose="020B0604020202020204" pitchFamily="34" charset="0"/>
              <a:buNone/>
            </a:pPr>
            <a:r>
              <a:rPr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什么原因导致未入账的存货？</a:t>
            </a:r>
            <a:endParaRPr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p:txBody>
      </p:sp>
      <p:sp>
        <p:nvSpPr>
          <p:cNvPr id="18" name="矩形 17"/>
          <p:cNvSpPr/>
          <p:nvPr/>
        </p:nvSpPr>
        <p:spPr>
          <a:xfrm>
            <a:off x="7430770" y="3561380"/>
            <a:ext cx="4248785" cy="6477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p>
            <a:pPr lvl="0" indent="0" algn="just" fontAlgn="auto">
              <a:lnSpc>
                <a:spcPct val="100000"/>
              </a:lnSpc>
              <a:spcBef>
                <a:spcPts val="0"/>
              </a:spcBef>
              <a:spcAft>
                <a:spcPts val="0"/>
              </a:spcAft>
              <a:buFont typeface="Arial" panose="020B0604020202020204" pitchFamily="34" charset="0"/>
              <a:buNone/>
            </a:pPr>
            <a:r>
              <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事前：应登未登</a:t>
            </a:r>
            <a:endPar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p:txBody>
      </p:sp>
      <p:sp>
        <p:nvSpPr>
          <p:cNvPr id="19" name="矩形 18"/>
          <p:cNvSpPr/>
          <p:nvPr/>
        </p:nvSpPr>
        <p:spPr>
          <a:xfrm>
            <a:off x="7430770" y="4308140"/>
            <a:ext cx="4248785" cy="6477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p>
            <a:pPr lvl="0" indent="0" algn="just" fontAlgn="auto">
              <a:lnSpc>
                <a:spcPct val="100000"/>
              </a:lnSpc>
              <a:spcBef>
                <a:spcPts val="0"/>
              </a:spcBef>
              <a:spcAft>
                <a:spcPts val="0"/>
              </a:spcAft>
              <a:buFont typeface="Arial" panose="020B0604020202020204" pitchFamily="34" charset="0"/>
              <a:buNone/>
            </a:pPr>
            <a:r>
              <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事中：应盘未盘</a:t>
            </a:r>
            <a:endPar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p:txBody>
      </p:sp>
      <p:sp>
        <p:nvSpPr>
          <p:cNvPr id="20" name="左大括号 19"/>
          <p:cNvSpPr/>
          <p:nvPr/>
        </p:nvSpPr>
        <p:spPr>
          <a:xfrm>
            <a:off x="7192010" y="2814320"/>
            <a:ext cx="170815" cy="2880000"/>
          </a:xfrm>
          <a:prstGeom prst="leftBrace">
            <a:avLst>
              <a:gd name="adj1" fmla="val 24907"/>
              <a:gd name="adj2" fmla="val 49459"/>
            </a:avLst>
          </a:prstGeom>
          <a:ln w="38100"/>
        </p:spPr>
        <p:style>
          <a:lnRef idx="3">
            <a:schemeClr val="accent4"/>
          </a:lnRef>
          <a:fillRef idx="0">
            <a:schemeClr val="accent4"/>
          </a:fillRef>
          <a:effectRef idx="2">
            <a:schemeClr val="accent4"/>
          </a:effectRef>
          <a:fontRef idx="minor">
            <a:schemeClr val="tx1"/>
          </a:fontRef>
        </p:style>
        <p:txBody>
          <a:bodyPr rtlCol="0" anchor="ctr"/>
          <a:p>
            <a:pPr algn="ctr"/>
            <a:endParaRPr lang="zh-CN" altLang="en-US"/>
          </a:p>
        </p:txBody>
      </p:sp>
      <p:sp>
        <p:nvSpPr>
          <p:cNvPr id="21" name="矩形 20"/>
          <p:cNvSpPr/>
          <p:nvPr/>
        </p:nvSpPr>
        <p:spPr>
          <a:xfrm>
            <a:off x="7278370" y="1999615"/>
            <a:ext cx="4401185" cy="757555"/>
          </a:xfrm>
          <a:prstGeom prst="rect">
            <a:avLst/>
          </a:prstGeom>
          <a:noFill/>
          <a:ln>
            <a:solidFill>
              <a:srgbClr val="FFC000"/>
            </a:solidFill>
          </a:ln>
          <a:effectLst/>
          <a:extLst>
            <a:ext uri="{909E8E84-426E-40DD-AFC4-6F175D3DCCD1}">
              <a14:hiddenFill xmlns:a14="http://schemas.microsoft.com/office/drawing/2010/main">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14:hiddenFill>
            </a:ext>
          </a:extLst>
        </p:spPr>
        <p:style>
          <a:lnRef idx="0">
            <a:schemeClr val="accent4"/>
          </a:lnRef>
          <a:fillRef idx="3">
            <a:schemeClr val="accent4"/>
          </a:fillRef>
          <a:effectRef idx="3">
            <a:schemeClr val="accent4"/>
          </a:effectRef>
          <a:fontRef idx="minor">
            <a:schemeClr val="lt1"/>
          </a:fontRef>
        </p:style>
        <p:txBody>
          <a:bodyPr rtlCol="0" anchor="ctr"/>
          <a:p>
            <a:pPr lvl="0" indent="0" algn="just" fontAlgn="auto">
              <a:lnSpc>
                <a:spcPct val="100000"/>
              </a:lnSpc>
              <a:spcBef>
                <a:spcPts val="0"/>
              </a:spcBef>
              <a:spcAft>
                <a:spcPts val="0"/>
              </a:spcAft>
              <a:buFont typeface="Arial" panose="020B0604020202020204" pitchFamily="34" charset="0"/>
              <a:buNone/>
            </a:pPr>
            <a:r>
              <a:rPr lang="zh-CN" sz="1600"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修订《XXX物资仓库管理制度》</a:t>
            </a:r>
            <a:endParaRPr lang="zh-CN" sz="1600"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a:p>
            <a:pPr lvl="0" indent="0" algn="just" fontAlgn="auto">
              <a:lnSpc>
                <a:spcPct val="100000"/>
              </a:lnSpc>
              <a:spcBef>
                <a:spcPts val="0"/>
              </a:spcBef>
              <a:spcAft>
                <a:spcPts val="0"/>
              </a:spcAft>
              <a:buFont typeface="Arial" panose="020B0604020202020204" pitchFamily="34" charset="0"/>
              <a:buNone/>
            </a:pPr>
            <a:r>
              <a:rPr lang="zh-CN" sz="1600"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明确验收入库、定期盘点、盘后处置等的要求，未执行的处罚机制</a:t>
            </a:r>
            <a:endParaRPr lang="zh-CN" sz="1600"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p:txBody>
      </p:sp>
      <p:sp>
        <p:nvSpPr>
          <p:cNvPr id="22" name="矩形 21"/>
          <p:cNvSpPr/>
          <p:nvPr/>
        </p:nvSpPr>
        <p:spPr>
          <a:xfrm>
            <a:off x="7430770" y="5054900"/>
            <a:ext cx="4248785" cy="6477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p>
            <a:pPr lvl="0" indent="0" algn="just" fontAlgn="auto">
              <a:lnSpc>
                <a:spcPct val="100000"/>
              </a:lnSpc>
              <a:spcBef>
                <a:spcPts val="0"/>
              </a:spcBef>
              <a:spcAft>
                <a:spcPts val="0"/>
              </a:spcAft>
              <a:buFont typeface="Arial" panose="020B0604020202020204" pitchFamily="34" charset="0"/>
              <a:buNone/>
            </a:pPr>
            <a:r>
              <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rPr>
              <a:t>事后：盘盈未补</a:t>
            </a:r>
            <a:endParaRPr lang="zh-CN" altLang="en-US" sz="2400" b="1" kern="100" spc="150" dirty="0">
              <a:solidFill>
                <a:schemeClr val="tx1"/>
              </a:solidFill>
              <a:uFillTx/>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0" grpId="0" bldLvl="0" animBg="1"/>
      <p:bldP spid="22" grpId="0" bldLvl="0" animBg="1"/>
      <p:bldP spid="17" grpId="1" animBg="1"/>
      <p:bldP spid="18" grpId="1" animBg="1"/>
      <p:bldP spid="19" grpId="1" animBg="1"/>
      <p:bldP spid="20" grpId="1" animBg="1"/>
      <p:bldP spid="22" grpId="1" animBg="1"/>
      <p:bldP spid="21" grpId="0" bldLvl="0" animBg="1"/>
      <p:bldP spid="21" grpId="1" animBg="1"/>
      <p:bldP spid="3" grpId="0" bldLvl="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p>
            <a:r>
              <a:rPr lang="zh-CN" altLang="en-US">
                <a:sym typeface="+mn-ea"/>
              </a:rPr>
              <a:t>事情很琐碎，</a:t>
            </a:r>
            <a:r>
              <a:rPr lang="en-US" altLang="zh-CN">
                <a:sym typeface="+mn-ea"/>
              </a:rPr>
              <a:t>“</a:t>
            </a:r>
            <a:r>
              <a:rPr lang="zh-CN" altLang="en-US">
                <a:sym typeface="+mn-ea"/>
              </a:rPr>
              <a:t>聪明人</a:t>
            </a:r>
            <a:r>
              <a:rPr lang="en-US" altLang="zh-CN">
                <a:sym typeface="+mn-ea"/>
              </a:rPr>
              <a:t>”</a:t>
            </a:r>
            <a:r>
              <a:rPr lang="zh-CN" altLang="en-US">
                <a:sym typeface="+mn-ea"/>
              </a:rPr>
              <a:t>有很多</a:t>
            </a:r>
            <a:endParaRPr lang="zh-CN" altLang="en-US">
              <a:sym typeface="+mn-ea"/>
            </a:endParaRPr>
          </a:p>
        </p:txBody>
      </p:sp>
      <p:sp>
        <p:nvSpPr>
          <p:cNvPr id="2" name="内容占位符 1"/>
          <p:cNvSpPr>
            <a:spLocks noGrp="1"/>
          </p:cNvSpPr>
          <p:nvPr>
            <p:ph idx="1"/>
          </p:nvPr>
        </p:nvSpPr>
        <p:spPr/>
        <p:txBody>
          <a:bodyPr/>
          <a:lstStyle/>
          <a:p>
            <a:pPr lvl="0"/>
            <a:endParaRPr lang="zh-CN" altLang="en-US"/>
          </a:p>
        </p:txBody>
      </p:sp>
      <p:pic>
        <p:nvPicPr>
          <p:cNvPr id="4" name="图片 3"/>
          <p:cNvPicPr>
            <a:picLocks noChangeAspect="1"/>
          </p:cNvPicPr>
          <p:nvPr/>
        </p:nvPicPr>
        <p:blipFill>
          <a:blip r:embed="rId1">
            <a:lum bright="-24000" contrast="48000"/>
          </a:blip>
          <a:stretch>
            <a:fillRect/>
          </a:stretch>
        </p:blipFill>
        <p:spPr>
          <a:xfrm>
            <a:off x="3784435" y="1467372"/>
            <a:ext cx="4301958" cy="5057523"/>
          </a:xfrm>
          <a:prstGeom prst="rect">
            <a:avLst/>
          </a:prstGeom>
          <a:ln>
            <a:noFill/>
          </a:ln>
          <a:effectLst>
            <a:outerShdw blurRad="190500" dist="228600" dir="2700000" algn="ctr">
              <a:srgbClr val="000000">
                <a:alpha val="30000"/>
              </a:srgbClr>
            </a:outerShdw>
          </a:effectLst>
        </p:spPr>
      </p:pic>
      <p:pic>
        <p:nvPicPr>
          <p:cNvPr id="5" name="图片 4"/>
          <p:cNvPicPr>
            <a:picLocks noChangeAspect="1"/>
          </p:cNvPicPr>
          <p:nvPr/>
        </p:nvPicPr>
        <p:blipFill>
          <a:blip r:embed="rId2"/>
          <a:stretch>
            <a:fillRect/>
          </a:stretch>
        </p:blipFill>
        <p:spPr>
          <a:xfrm>
            <a:off x="299660" y="1398686"/>
            <a:ext cx="3601104" cy="5126209"/>
          </a:xfrm>
          <a:prstGeom prst="rect">
            <a:avLst/>
          </a:prstGeom>
          <a:ln>
            <a:noFill/>
          </a:ln>
          <a:effectLst>
            <a:outerShdw blurRad="190500" dist="228600" dir="2700000" algn="ctr">
              <a:srgbClr val="000000">
                <a:alpha val="30000"/>
              </a:srgbClr>
            </a:outerShdw>
          </a:effectLst>
        </p:spPr>
      </p:pic>
      <p:pic>
        <p:nvPicPr>
          <p:cNvPr id="6" name="图片 5"/>
          <p:cNvPicPr>
            <a:picLocks noChangeAspect="1"/>
          </p:cNvPicPr>
          <p:nvPr/>
        </p:nvPicPr>
        <p:blipFill>
          <a:blip r:embed="rId3"/>
          <a:stretch>
            <a:fillRect/>
          </a:stretch>
        </p:blipFill>
        <p:spPr>
          <a:xfrm>
            <a:off x="8062440" y="1560352"/>
            <a:ext cx="4129559" cy="4156506"/>
          </a:xfrm>
          <a:prstGeom prst="rect">
            <a:avLst/>
          </a:prstGeom>
          <a:ln>
            <a:noFill/>
          </a:ln>
          <a:effectLst>
            <a:outerShdw blurRad="190500" dist="228600" dir="2700000" algn="ctr">
              <a:srgbClr val="000000">
                <a:alpha val="30000"/>
              </a:srgbClr>
            </a:outerShdw>
          </a:effectLst>
        </p:spPr>
      </p:pic>
      <p:sp>
        <p:nvSpPr>
          <p:cNvPr id="7" name="灯片编号占位符 6"/>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矩形 7"/>
          <p:cNvSpPr/>
          <p:nvPr>
            <p:custDataLst>
              <p:tags r:id="rId4"/>
            </p:custDataLst>
          </p:nvPr>
        </p:nvSpPr>
        <p:spPr>
          <a:xfrm>
            <a:off x="3900170" y="4243070"/>
            <a:ext cx="4186555" cy="1878330"/>
          </a:xfrm>
          <a:prstGeom prst="rect">
            <a:avLst/>
          </a:prstGeom>
          <a:noFill/>
          <a:ln w="38100">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rgbClr val="FF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p>
            <a:r>
              <a:rPr lang="zh-CN">
                <a:sym typeface="+mn-ea"/>
              </a:rPr>
              <a:t>构建风险防范的思维</a:t>
            </a:r>
            <a:endParaRPr lang="zh-CN"/>
          </a:p>
        </p:txBody>
      </p:sp>
      <p:sp>
        <p:nvSpPr>
          <p:cNvPr id="7" name="内容占位符 6"/>
          <p:cNvSpPr>
            <a:spLocks noGrp="1"/>
          </p:cNvSpPr>
          <p:nvPr>
            <p:ph sz="half" idx="1"/>
          </p:nvPr>
        </p:nvSpPr>
        <p:spPr/>
        <p:txBody>
          <a:bodyPr anchor="ctr" anchorCtr="0"/>
          <a:p>
            <a:endParaRPr lang="zh-CN" sz="2400"/>
          </a:p>
          <a:p>
            <a:r>
              <a:rPr lang="zh-CN" sz="2400"/>
              <a:t>没人做，那就</a:t>
            </a:r>
            <a:r>
              <a:rPr lang="zh-CN" altLang="en-US" sz="2400"/>
              <a:t>明确责任</a:t>
            </a:r>
            <a:endParaRPr lang="zh-CN" altLang="en-US" sz="2400"/>
          </a:p>
          <a:p>
            <a:r>
              <a:rPr lang="zh-CN" altLang="en-US" sz="2400"/>
              <a:t>不会做，</a:t>
            </a:r>
            <a:r>
              <a:rPr lang="zh-CN" altLang="en-US" sz="2400">
                <a:sym typeface="+mn-ea"/>
              </a:rPr>
              <a:t>明确流程和表单</a:t>
            </a:r>
            <a:endParaRPr lang="en-US" altLang="zh-CN" sz="2400"/>
          </a:p>
          <a:p>
            <a:r>
              <a:rPr lang="zh-CN" sz="2400">
                <a:sym typeface="+mn-ea"/>
              </a:rPr>
              <a:t>不想做</a:t>
            </a:r>
            <a:r>
              <a:rPr lang="zh-CN" altLang="en-US" sz="2400">
                <a:sym typeface="+mn-ea"/>
              </a:rPr>
              <a:t>，加强监督和考核</a:t>
            </a:r>
            <a:endParaRPr lang="zh-CN" altLang="en-US" sz="2400"/>
          </a:p>
          <a:p>
            <a:r>
              <a:rPr lang="zh-CN" sz="2400">
                <a:sym typeface="+mn-ea"/>
              </a:rPr>
              <a:t>太复杂，</a:t>
            </a:r>
            <a:r>
              <a:rPr lang="zh-CN" altLang="en-US" sz="2400">
                <a:sym typeface="+mn-ea"/>
              </a:rPr>
              <a:t>简化流程</a:t>
            </a:r>
            <a:endParaRPr lang="zh-CN" altLang="en-US" sz="2400">
              <a:sym typeface="+mn-ea"/>
            </a:endParaRPr>
          </a:p>
        </p:txBody>
      </p:sp>
      <p:sp>
        <p:nvSpPr>
          <p:cNvPr id="12" name="内容占位符 11"/>
          <p:cNvSpPr>
            <a:spLocks noGrp="1"/>
          </p:cNvSpPr>
          <p:nvPr>
            <p:ph sz="half" idx="2"/>
          </p:nvPr>
        </p:nvSpPr>
        <p:spPr>
          <a:xfrm>
            <a:off x="7546975" y="1501140"/>
            <a:ext cx="4041140" cy="4748530"/>
          </a:xfrm>
        </p:spPr>
        <p:txBody>
          <a:bodyPr anchor="ctr" anchorCtr="0"/>
          <a:p>
            <a:endParaRPr lang="zh-CN" altLang="en-US" sz="2400">
              <a:cs typeface="华文中宋" panose="02010600040101010101" charset="-122"/>
              <a:sym typeface="+mn-ea"/>
            </a:endParaRPr>
          </a:p>
          <a:p>
            <a:r>
              <a:rPr lang="zh-CN" altLang="en-US" sz="2400">
                <a:cs typeface="华文中宋" panose="02010600040101010101" charset="-122"/>
                <a:sym typeface="+mn-ea"/>
              </a:rPr>
              <a:t>观点</a:t>
            </a:r>
            <a:r>
              <a:rPr lang="en-US" altLang="zh-CN" sz="2400">
                <a:cs typeface="华文中宋" panose="02010600040101010101" charset="-122"/>
                <a:sym typeface="+mn-ea"/>
              </a:rPr>
              <a:t>1</a:t>
            </a:r>
            <a:r>
              <a:rPr lang="zh-CN" altLang="en-US" sz="2400">
                <a:cs typeface="华文中宋" panose="02010600040101010101" charset="-122"/>
                <a:sym typeface="+mn-ea"/>
              </a:rPr>
              <a:t>：</a:t>
            </a:r>
            <a:r>
              <a:rPr lang="zh-CN" altLang="en-US" sz="2400" kern="100">
                <a:cs typeface="华文中宋" panose="02010600040101010101" charset="-122"/>
                <a:sym typeface="+mn-ea"/>
              </a:rPr>
              <a:t>没人做</a:t>
            </a:r>
            <a:endParaRPr lang="zh-CN" altLang="en-US" sz="2400" kern="100">
              <a:cs typeface="华文中宋" panose="02010600040101010101" charset="-122"/>
              <a:sym typeface="+mn-ea"/>
            </a:endParaRPr>
          </a:p>
          <a:p>
            <a:r>
              <a:rPr lang="zh-CN" altLang="en-US" sz="2400">
                <a:cs typeface="华文中宋" panose="02010600040101010101" charset="-122"/>
                <a:sym typeface="+mn-ea"/>
              </a:rPr>
              <a:t>观点</a:t>
            </a:r>
            <a:r>
              <a:rPr lang="en-US" altLang="zh-CN" sz="2400">
                <a:cs typeface="华文中宋" panose="02010600040101010101" charset="-122"/>
                <a:sym typeface="+mn-ea"/>
              </a:rPr>
              <a:t>2</a:t>
            </a:r>
            <a:r>
              <a:rPr lang="zh-CN" altLang="en-US" sz="2400">
                <a:cs typeface="华文中宋" panose="02010600040101010101" charset="-122"/>
                <a:sym typeface="+mn-ea"/>
              </a:rPr>
              <a:t>：</a:t>
            </a:r>
            <a:r>
              <a:rPr lang="zh-CN" altLang="en-US" sz="2400" kern="100">
                <a:cs typeface="华文中宋" panose="02010600040101010101" charset="-122"/>
                <a:sym typeface="+mn-ea"/>
              </a:rPr>
              <a:t>不会做</a:t>
            </a:r>
            <a:endParaRPr lang="zh-CN" altLang="en-US" sz="2400" kern="100">
              <a:cs typeface="华文中宋" panose="02010600040101010101" charset="-122"/>
              <a:sym typeface="+mn-ea"/>
            </a:endParaRPr>
          </a:p>
          <a:p>
            <a:r>
              <a:rPr lang="zh-CN" altLang="en-US" sz="2400">
                <a:cs typeface="华文中宋" panose="02010600040101010101" charset="-122"/>
                <a:sym typeface="+mn-ea"/>
              </a:rPr>
              <a:t>观点</a:t>
            </a:r>
            <a:r>
              <a:rPr lang="en-US" altLang="zh-CN" sz="2400">
                <a:cs typeface="华文中宋" panose="02010600040101010101" charset="-122"/>
                <a:sym typeface="+mn-ea"/>
              </a:rPr>
              <a:t>3</a:t>
            </a:r>
            <a:r>
              <a:rPr lang="zh-CN" altLang="en-US" sz="2400" kern="100">
                <a:cs typeface="华文中宋" panose="02010600040101010101" charset="-122"/>
                <a:sym typeface="+mn-ea"/>
              </a:rPr>
              <a:t>：不想做</a:t>
            </a:r>
            <a:endParaRPr lang="zh-CN" altLang="en-US" sz="2400">
              <a:cs typeface="华文中宋" panose="02010600040101010101" charset="-122"/>
            </a:endParaRPr>
          </a:p>
          <a:p>
            <a:r>
              <a:rPr lang="zh-CN" altLang="en-US" sz="2400">
                <a:cs typeface="华文中宋" panose="02010600040101010101" charset="-122"/>
                <a:sym typeface="+mn-ea"/>
              </a:rPr>
              <a:t>观点</a:t>
            </a:r>
            <a:r>
              <a:rPr lang="en-US" altLang="zh-CN" sz="2400">
                <a:cs typeface="华文中宋" panose="02010600040101010101" charset="-122"/>
                <a:sym typeface="+mn-ea"/>
              </a:rPr>
              <a:t>4</a:t>
            </a:r>
            <a:r>
              <a:rPr lang="zh-CN" altLang="en-US" sz="2400">
                <a:cs typeface="华文中宋" panose="02010600040101010101" charset="-122"/>
                <a:sym typeface="+mn-ea"/>
              </a:rPr>
              <a:t>：</a:t>
            </a:r>
            <a:r>
              <a:rPr lang="zh-CN" altLang="en-US" sz="2400" kern="100">
                <a:cs typeface="华文中宋" panose="02010600040101010101" charset="-122"/>
                <a:sym typeface="+mn-ea"/>
              </a:rPr>
              <a:t>太复杂</a:t>
            </a:r>
            <a:endParaRPr lang="zh-CN" altLang="en-US" sz="2400" kern="100">
              <a:cs typeface="华文中宋" panose="02010600040101010101" charset="-122"/>
              <a:sym typeface="+mn-ea"/>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descr="templates\docerresourceshop\icons\\32303138313336353b32303230373431373bb1e7c2db"/>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21885" y="2753360"/>
            <a:ext cx="2233295" cy="2233295"/>
          </a:xfrm>
          <a:prstGeom prst="rect">
            <a:avLst/>
          </a:prstGeom>
        </p:spPr>
      </p:pic>
      <p:sp>
        <p:nvSpPr>
          <p:cNvPr id="3" name="文本框 2"/>
          <p:cNvSpPr txBox="1"/>
          <p:nvPr/>
        </p:nvSpPr>
        <p:spPr>
          <a:xfrm>
            <a:off x="695325" y="1501140"/>
            <a:ext cx="10881360" cy="1198880"/>
          </a:xfrm>
          <a:prstGeom prst="rect">
            <a:avLst/>
          </a:prstGeom>
          <a:noFill/>
        </p:spPr>
        <p:txBody>
          <a:bodyPr wrap="square" rtlCol="0" anchor="t">
            <a:spAutoFit/>
          </a:bodyPr>
          <a:p>
            <a:pPr>
              <a:lnSpc>
                <a:spcPct val="150000"/>
              </a:lnSpc>
            </a:pPr>
            <a:r>
              <a:rPr lang="zh-CN" sz="2400">
                <a:latin typeface="华文中宋" panose="02010600040101010101" charset="-122"/>
                <a:ea typeface="华文中宋" panose="02010600040101010101" charset="-122"/>
                <a:sym typeface="+mn-ea"/>
              </a:rPr>
              <a:t>找问题，更要解决问题，找风险，更要应对风险。</a:t>
            </a:r>
            <a:endParaRPr lang="zh-CN" sz="2400">
              <a:latin typeface="华文中宋" panose="02010600040101010101" charset="-122"/>
              <a:ea typeface="华文中宋" panose="02010600040101010101" charset="-122"/>
              <a:sym typeface="+mn-ea"/>
            </a:endParaRPr>
          </a:p>
          <a:p>
            <a:pPr>
              <a:lnSpc>
                <a:spcPct val="150000"/>
              </a:lnSpc>
            </a:pPr>
            <a:r>
              <a:rPr lang="zh-CN" sz="2400">
                <a:latin typeface="华文中宋" panose="02010600040101010101" charset="-122"/>
                <a:ea typeface="华文中宋" panose="02010600040101010101" charset="-122"/>
                <a:sym typeface="+mn-ea"/>
              </a:rPr>
              <a:t>明知要盘点，为何不做？</a:t>
            </a:r>
            <a:endParaRPr lang="zh-CN" altLang="en-US" sz="2400">
              <a:latin typeface="华文中宋" panose="02010600040101010101" charset="-122"/>
              <a:ea typeface="华文中宋" panose="02010600040101010101" charset="-122"/>
              <a:sym typeface="+mn-ea"/>
            </a:endParaRPr>
          </a:p>
        </p:txBody>
      </p:sp>
      <p:sp>
        <p:nvSpPr>
          <p:cNvPr id="5" name="矩形 4"/>
          <p:cNvSpPr/>
          <p:nvPr/>
        </p:nvSpPr>
        <p:spPr>
          <a:xfrm>
            <a:off x="6990080" y="5535295"/>
            <a:ext cx="3962400" cy="95504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solidFill>
                  <a:srgbClr val="FF0000"/>
                </a:solidFill>
                <a:latin typeface="华文中宋" panose="02010600040101010101" charset="-122"/>
                <a:ea typeface="华文中宋" panose="02010600040101010101" charset="-122"/>
                <a:cs typeface="华文中宋" panose="02010600040101010101" charset="-122"/>
              </a:rPr>
              <a:t>思维特征</a:t>
            </a:r>
            <a:r>
              <a:rPr lang="en-US" altLang="zh-CN" sz="2000">
                <a:solidFill>
                  <a:srgbClr val="FF0000"/>
                </a:solidFill>
                <a:latin typeface="华文中宋" panose="02010600040101010101" charset="-122"/>
                <a:ea typeface="华文中宋" panose="02010600040101010101" charset="-122"/>
                <a:cs typeface="华文中宋" panose="02010600040101010101" charset="-122"/>
              </a:rPr>
              <a:t>3</a:t>
            </a:r>
            <a:r>
              <a:rPr lang="zh-CN" altLang="en-US" sz="2000">
                <a:solidFill>
                  <a:srgbClr val="FF0000"/>
                </a:solidFill>
                <a:latin typeface="华文中宋" panose="02010600040101010101" charset="-122"/>
                <a:ea typeface="华文中宋" panose="02010600040101010101" charset="-122"/>
                <a:cs typeface="华文中宋" panose="02010600040101010101" charset="-122"/>
              </a:rPr>
              <a:t>：找方法</a:t>
            </a:r>
            <a:endParaRPr lang="zh-CN" altLang="en-US" sz="2000">
              <a:solidFill>
                <a:srgbClr val="FF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wipe(up)">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up)">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wipe(up)">
                                      <p:cBhvr>
                                        <p:cTn id="20" dur="500"/>
                                        <p:tgtEl>
                                          <p:spTgt spid="1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Effect transition="in" filter="wipe(up)">
                                      <p:cBhvr>
                                        <p:cTn id="25" dur="500"/>
                                        <p:tgtEl>
                                          <p:spTgt spid="1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up)">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up)">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wipe(up)">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wipe(up)">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p"/>
      <p:bldP spid="7" grpId="0" build="p"/>
      <p:bldP spid="7" grpId="1" build="p"/>
      <p:bldP spid="5" grpId="0" bldLvl="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防范风险的基本原理</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矩形 4"/>
          <p:cNvSpPr/>
          <p:nvPr/>
        </p:nvSpPr>
        <p:spPr>
          <a:xfrm>
            <a:off x="1753870" y="2234565"/>
            <a:ext cx="1962785" cy="8267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p>
            <a:pPr algn="ctr"/>
            <a:r>
              <a:rPr lang="zh-CN" altLang="en-US" sz="2800">
                <a:latin typeface="华文中宋" panose="02010600040101010101" charset="-122"/>
                <a:ea typeface="华文中宋" panose="02010600040101010101" charset="-122"/>
              </a:rPr>
              <a:t>风险</a:t>
            </a:r>
            <a:r>
              <a:rPr lang="en-US" altLang="zh-CN" sz="2800">
                <a:latin typeface="华文中宋" panose="02010600040101010101" charset="-122"/>
                <a:ea typeface="华文中宋" panose="02010600040101010101" charset="-122"/>
              </a:rPr>
              <a:t>/</a:t>
            </a:r>
            <a:r>
              <a:rPr lang="zh-CN" altLang="en-US" sz="2800">
                <a:latin typeface="华文中宋" panose="02010600040101010101" charset="-122"/>
                <a:ea typeface="华文中宋" panose="02010600040101010101" charset="-122"/>
              </a:rPr>
              <a:t>苗头</a:t>
            </a:r>
            <a:endParaRPr lang="zh-CN" altLang="en-US" sz="2800">
              <a:latin typeface="华文中宋" panose="02010600040101010101" charset="-122"/>
              <a:ea typeface="华文中宋" panose="02010600040101010101" charset="-122"/>
            </a:endParaRPr>
          </a:p>
        </p:txBody>
      </p:sp>
      <p:sp>
        <p:nvSpPr>
          <p:cNvPr id="6" name="矩形 5"/>
          <p:cNvSpPr/>
          <p:nvPr>
            <p:custDataLst>
              <p:tags r:id="rId1"/>
            </p:custDataLst>
          </p:nvPr>
        </p:nvSpPr>
        <p:spPr>
          <a:xfrm>
            <a:off x="7872095" y="2234565"/>
            <a:ext cx="1962785" cy="8267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p>
            <a:pPr algn="ctr"/>
            <a:r>
              <a:rPr lang="zh-CN" altLang="en-US" sz="2800">
                <a:latin typeface="华文中宋" panose="02010600040101010101" charset="-122"/>
                <a:ea typeface="华文中宋" panose="02010600040101010101" charset="-122"/>
              </a:rPr>
              <a:t>问题</a:t>
            </a:r>
            <a:r>
              <a:rPr lang="en-US" altLang="zh-CN" sz="2800">
                <a:latin typeface="华文中宋" panose="02010600040101010101" charset="-122"/>
                <a:ea typeface="华文中宋" panose="02010600040101010101" charset="-122"/>
              </a:rPr>
              <a:t>/</a:t>
            </a:r>
            <a:r>
              <a:rPr lang="zh-CN" altLang="en-US" sz="2800">
                <a:latin typeface="华文中宋" panose="02010600040101010101" charset="-122"/>
                <a:ea typeface="华文中宋" panose="02010600040101010101" charset="-122"/>
              </a:rPr>
              <a:t>事故</a:t>
            </a:r>
            <a:endParaRPr lang="zh-CN" altLang="en-US" sz="2800">
              <a:latin typeface="华文中宋" panose="02010600040101010101" charset="-122"/>
              <a:ea typeface="华文中宋" panose="02010600040101010101" charset="-122"/>
            </a:endParaRPr>
          </a:p>
        </p:txBody>
      </p:sp>
      <p:sp>
        <p:nvSpPr>
          <p:cNvPr id="8" name="上弧形箭头 7"/>
          <p:cNvSpPr/>
          <p:nvPr/>
        </p:nvSpPr>
        <p:spPr>
          <a:xfrm>
            <a:off x="2583815" y="1607820"/>
            <a:ext cx="6447155" cy="610235"/>
          </a:xfrm>
          <a:prstGeom prst="curvedDownArrow">
            <a:avLst>
              <a:gd name="adj1" fmla="val 25000"/>
              <a:gd name="adj2" fmla="val 88606"/>
              <a:gd name="adj3" fmla="val 25000"/>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solidFill>
                <a:schemeClr val="tx1"/>
              </a:solidFill>
            </a:endParaRPr>
          </a:p>
        </p:txBody>
      </p:sp>
      <p:sp>
        <p:nvSpPr>
          <p:cNvPr id="10" name="文本框 9"/>
          <p:cNvSpPr txBox="1"/>
          <p:nvPr/>
        </p:nvSpPr>
        <p:spPr>
          <a:xfrm>
            <a:off x="1753870" y="3413760"/>
            <a:ext cx="1962785" cy="52197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nchor="t">
            <a:spAutoFit/>
          </a:bodyPr>
          <a:p>
            <a:pPr algn="ctr"/>
            <a:r>
              <a:rPr lang="zh-CN" altLang="en-US" sz="2800">
                <a:solidFill>
                  <a:schemeClr val="tx1"/>
                </a:solidFill>
                <a:latin typeface="华文中宋" panose="02010600040101010101" charset="-122"/>
                <a:ea typeface="华文中宋" panose="02010600040101010101" charset="-122"/>
                <a:sym typeface="+mn-ea"/>
              </a:rPr>
              <a:t>①能识别</a:t>
            </a:r>
            <a:endParaRPr lang="zh-CN" altLang="en-US" sz="2800">
              <a:solidFill>
                <a:schemeClr val="tx1"/>
              </a:solidFill>
              <a:latin typeface="华文中宋" panose="02010600040101010101" charset="-122"/>
              <a:ea typeface="华文中宋" panose="02010600040101010101" charset="-122"/>
              <a:sym typeface="+mn-ea"/>
            </a:endParaRPr>
          </a:p>
        </p:txBody>
      </p:sp>
      <p:sp>
        <p:nvSpPr>
          <p:cNvPr id="15" name="文本框 14"/>
          <p:cNvSpPr txBox="1"/>
          <p:nvPr/>
        </p:nvSpPr>
        <p:spPr>
          <a:xfrm>
            <a:off x="4652645" y="3413760"/>
            <a:ext cx="1962785" cy="52197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nchor="t">
            <a:spAutoFit/>
          </a:bodyPr>
          <a:p>
            <a:pPr algn="ctr"/>
            <a:r>
              <a:rPr lang="zh-CN" altLang="en-US" sz="2800">
                <a:solidFill>
                  <a:schemeClr val="tx1"/>
                </a:solidFill>
                <a:latin typeface="华文中宋" panose="02010600040101010101" charset="-122"/>
                <a:ea typeface="华文中宋" panose="02010600040101010101" charset="-122"/>
                <a:sym typeface="+mn-ea"/>
              </a:rPr>
              <a:t>②能阻止</a:t>
            </a:r>
            <a:endParaRPr lang="zh-CN" altLang="en-US" sz="2800">
              <a:solidFill>
                <a:schemeClr val="tx1"/>
              </a:solidFill>
              <a:latin typeface="华文中宋" panose="02010600040101010101" charset="-122"/>
              <a:ea typeface="华文中宋" panose="02010600040101010101" charset="-122"/>
              <a:sym typeface="+mn-ea"/>
            </a:endParaRPr>
          </a:p>
        </p:txBody>
      </p:sp>
      <p:sp>
        <p:nvSpPr>
          <p:cNvPr id="16" name="上箭头 15"/>
          <p:cNvSpPr/>
          <p:nvPr/>
        </p:nvSpPr>
        <p:spPr>
          <a:xfrm>
            <a:off x="2528570" y="3081020"/>
            <a:ext cx="381000" cy="288000"/>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17" name="上箭头 16"/>
          <p:cNvSpPr/>
          <p:nvPr/>
        </p:nvSpPr>
        <p:spPr>
          <a:xfrm>
            <a:off x="5443220" y="1814195"/>
            <a:ext cx="381000" cy="1467485"/>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pic>
        <p:nvPicPr>
          <p:cNvPr id="18" name="图片 17" descr="乘号"/>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52415" y="1237615"/>
            <a:ext cx="562610" cy="562610"/>
          </a:xfrm>
          <a:prstGeom prst="rect">
            <a:avLst/>
          </a:prstGeom>
        </p:spPr>
      </p:pic>
      <p:sp>
        <p:nvSpPr>
          <p:cNvPr id="20" name="右箭头 19"/>
          <p:cNvSpPr/>
          <p:nvPr/>
        </p:nvSpPr>
        <p:spPr>
          <a:xfrm>
            <a:off x="3870325" y="3507105"/>
            <a:ext cx="628650" cy="3810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3" name="文本框 2"/>
          <p:cNvSpPr txBox="1"/>
          <p:nvPr/>
        </p:nvSpPr>
        <p:spPr>
          <a:xfrm>
            <a:off x="1071245" y="4388485"/>
            <a:ext cx="3644265" cy="521970"/>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nchor="t">
            <a:spAutoFit/>
          </a:bodyPr>
          <a:p>
            <a:pPr algn="ctr"/>
            <a:r>
              <a:rPr lang="zh-CN" altLang="en-US" sz="2800" b="1">
                <a:solidFill>
                  <a:schemeClr val="tx1"/>
                </a:solidFill>
                <a:latin typeface="华文中宋" panose="02010600040101010101" charset="-122"/>
                <a:ea typeface="华文中宋" panose="02010600040101010101" charset="-122"/>
                <a:sym typeface="+mn-ea"/>
              </a:rPr>
              <a:t>①</a:t>
            </a:r>
            <a:r>
              <a:rPr lang="zh-CN" altLang="en-US" sz="2800" b="1">
                <a:solidFill>
                  <a:schemeClr val="tx1"/>
                </a:solidFill>
                <a:latin typeface="华文中宋" panose="02010600040101010101" charset="-122"/>
                <a:ea typeface="华文中宋" panose="02010600040101010101" charset="-122"/>
                <a:sym typeface="+mn-ea"/>
              </a:rPr>
              <a:t>建立能识别的机制</a:t>
            </a:r>
            <a:endParaRPr lang="zh-CN" altLang="en-US" sz="2800" b="1">
              <a:solidFill>
                <a:schemeClr val="tx1"/>
              </a:solidFill>
              <a:latin typeface="华文中宋" panose="02010600040101010101" charset="-122"/>
              <a:ea typeface="华文中宋" panose="02010600040101010101" charset="-122"/>
              <a:sym typeface="+mn-ea"/>
            </a:endParaRPr>
          </a:p>
        </p:txBody>
      </p:sp>
      <p:sp>
        <p:nvSpPr>
          <p:cNvPr id="7" name="文本框 6"/>
          <p:cNvSpPr txBox="1"/>
          <p:nvPr/>
        </p:nvSpPr>
        <p:spPr>
          <a:xfrm>
            <a:off x="4915535" y="4388485"/>
            <a:ext cx="3581400" cy="521970"/>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nchor="t">
            <a:spAutoFit/>
          </a:bodyPr>
          <a:p>
            <a:pPr algn="ctr"/>
            <a:r>
              <a:rPr lang="zh-CN" altLang="en-US" sz="2800" b="1">
                <a:solidFill>
                  <a:schemeClr val="tx1"/>
                </a:solidFill>
                <a:latin typeface="华文中宋" panose="02010600040101010101" charset="-122"/>
                <a:ea typeface="华文中宋" panose="02010600040101010101" charset="-122"/>
                <a:sym typeface="+mn-ea"/>
              </a:rPr>
              <a:t>②</a:t>
            </a:r>
            <a:r>
              <a:rPr lang="zh-CN" altLang="en-US" sz="2800" b="1">
                <a:solidFill>
                  <a:schemeClr val="tx1"/>
                </a:solidFill>
                <a:latin typeface="华文中宋" panose="02010600040101010101" charset="-122"/>
                <a:ea typeface="华文中宋" panose="02010600040101010101" charset="-122"/>
                <a:sym typeface="+mn-ea"/>
              </a:rPr>
              <a:t>建立能阻止的机制</a:t>
            </a:r>
            <a:endParaRPr lang="zh-CN" altLang="en-US" sz="2800" b="1">
              <a:solidFill>
                <a:schemeClr val="tx1"/>
              </a:solidFill>
              <a:latin typeface="华文中宋" panose="02010600040101010101" charset="-122"/>
              <a:ea typeface="华文中宋" panose="02010600040101010101" charset="-122"/>
              <a:sym typeface="+mn-ea"/>
            </a:endParaRPr>
          </a:p>
        </p:txBody>
      </p:sp>
      <p:sp>
        <p:nvSpPr>
          <p:cNvPr id="9" name="文本框 8"/>
          <p:cNvSpPr txBox="1"/>
          <p:nvPr/>
        </p:nvSpPr>
        <p:spPr>
          <a:xfrm>
            <a:off x="1071245" y="5036185"/>
            <a:ext cx="1188085" cy="1624330"/>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nchor="ctr" anchorCtr="0">
            <a:noAutofit/>
          </a:bodyPr>
          <a:p>
            <a:pPr algn="ctr"/>
            <a:r>
              <a:rPr lang="zh-CN" altLang="en-US" sz="2400">
                <a:solidFill>
                  <a:schemeClr val="tx1"/>
                </a:solidFill>
                <a:latin typeface="华文中宋" panose="02010600040101010101" charset="-122"/>
                <a:ea typeface="华文中宋" panose="02010600040101010101" charset="-122"/>
                <a:sym typeface="+mn-ea"/>
              </a:rPr>
              <a:t>哪些是风险</a:t>
            </a:r>
            <a:endParaRPr lang="zh-CN" altLang="en-US" sz="2400">
              <a:solidFill>
                <a:schemeClr val="tx1"/>
              </a:solidFill>
              <a:latin typeface="华文中宋" panose="02010600040101010101" charset="-122"/>
              <a:ea typeface="华文中宋" panose="02010600040101010101" charset="-122"/>
              <a:sym typeface="+mn-ea"/>
            </a:endParaRPr>
          </a:p>
        </p:txBody>
      </p:sp>
      <p:sp>
        <p:nvSpPr>
          <p:cNvPr id="11" name="文本框 10"/>
          <p:cNvSpPr txBox="1"/>
          <p:nvPr/>
        </p:nvSpPr>
        <p:spPr>
          <a:xfrm>
            <a:off x="2299970" y="5036185"/>
            <a:ext cx="1187450" cy="1624330"/>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nchor="ctr" anchorCtr="0">
            <a:noAutofit/>
          </a:bodyPr>
          <a:p>
            <a:pPr algn="ctr"/>
            <a:r>
              <a:rPr lang="zh-CN" altLang="en-US" sz="2400">
                <a:solidFill>
                  <a:schemeClr val="tx1"/>
                </a:solidFill>
                <a:latin typeface="华文中宋" panose="02010600040101010101" charset="-122"/>
                <a:ea typeface="华文中宋" panose="02010600040101010101" charset="-122"/>
                <a:sym typeface="+mn-ea"/>
              </a:rPr>
              <a:t>风险演变成问题的可能性</a:t>
            </a:r>
            <a:endParaRPr lang="zh-CN" altLang="en-US" sz="2400">
              <a:solidFill>
                <a:schemeClr val="tx1"/>
              </a:solidFill>
              <a:latin typeface="华文中宋" panose="02010600040101010101" charset="-122"/>
              <a:ea typeface="华文中宋" panose="02010600040101010101" charset="-122"/>
              <a:sym typeface="+mn-ea"/>
            </a:endParaRPr>
          </a:p>
        </p:txBody>
      </p:sp>
      <p:sp>
        <p:nvSpPr>
          <p:cNvPr id="12" name="文本框 11"/>
          <p:cNvSpPr txBox="1"/>
          <p:nvPr/>
        </p:nvSpPr>
        <p:spPr>
          <a:xfrm>
            <a:off x="3528060" y="5036185"/>
            <a:ext cx="1187450" cy="1624330"/>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nchor="ctr" anchorCtr="0">
            <a:noAutofit/>
          </a:bodyPr>
          <a:p>
            <a:pPr algn="ctr"/>
            <a:r>
              <a:rPr lang="zh-CN" altLang="en-US" sz="2400">
                <a:solidFill>
                  <a:schemeClr val="tx1"/>
                </a:solidFill>
                <a:latin typeface="华文中宋" panose="02010600040101010101" charset="-122"/>
                <a:ea typeface="华文中宋" panose="02010600040101010101" charset="-122"/>
                <a:sym typeface="+mn-ea"/>
              </a:rPr>
              <a:t>影响大不大</a:t>
            </a:r>
            <a:endParaRPr lang="zh-CN" altLang="en-US" sz="2400">
              <a:solidFill>
                <a:schemeClr val="tx1"/>
              </a:solidFill>
              <a:latin typeface="华文中宋" panose="02010600040101010101" charset="-122"/>
              <a:ea typeface="华文中宋" panose="02010600040101010101" charset="-122"/>
              <a:sym typeface="+mn-ea"/>
            </a:endParaRPr>
          </a:p>
        </p:txBody>
      </p:sp>
      <p:sp>
        <p:nvSpPr>
          <p:cNvPr id="21" name="上箭头 20"/>
          <p:cNvSpPr/>
          <p:nvPr/>
        </p:nvSpPr>
        <p:spPr>
          <a:xfrm>
            <a:off x="2528570" y="4018280"/>
            <a:ext cx="381000" cy="288000"/>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a:p>
        </p:txBody>
      </p:sp>
      <p:sp>
        <p:nvSpPr>
          <p:cNvPr id="22" name="上箭头 21"/>
          <p:cNvSpPr/>
          <p:nvPr/>
        </p:nvSpPr>
        <p:spPr>
          <a:xfrm>
            <a:off x="5443220" y="4018280"/>
            <a:ext cx="381000" cy="288000"/>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a:p>
        </p:txBody>
      </p:sp>
      <p:sp>
        <p:nvSpPr>
          <p:cNvPr id="19" name="文本框 18"/>
          <p:cNvSpPr txBox="1"/>
          <p:nvPr>
            <p:custDataLst>
              <p:tags r:id="rId4"/>
            </p:custDataLst>
          </p:nvPr>
        </p:nvSpPr>
        <p:spPr>
          <a:xfrm>
            <a:off x="4909185" y="5036185"/>
            <a:ext cx="1188085" cy="1624330"/>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nchor="ctr" anchorCtr="0">
            <a:noAutofit/>
          </a:bodyPr>
          <a:p>
            <a:pPr algn="ctr"/>
            <a:r>
              <a:rPr lang="zh-CN" altLang="en-US" sz="2400">
                <a:solidFill>
                  <a:schemeClr val="tx1"/>
                </a:solidFill>
                <a:latin typeface="华文中宋" panose="02010600040101010101" charset="-122"/>
                <a:ea typeface="华文中宋" panose="02010600040101010101" charset="-122"/>
                <a:sym typeface="+mn-ea"/>
              </a:rPr>
              <a:t>责任</a:t>
            </a:r>
            <a:endParaRPr lang="zh-CN" altLang="en-US" sz="2400">
              <a:solidFill>
                <a:schemeClr val="tx1"/>
              </a:solidFill>
              <a:latin typeface="华文中宋" panose="02010600040101010101" charset="-122"/>
              <a:ea typeface="华文中宋" panose="02010600040101010101" charset="-122"/>
              <a:sym typeface="+mn-ea"/>
            </a:endParaRPr>
          </a:p>
          <a:p>
            <a:pPr algn="ctr"/>
            <a:r>
              <a:rPr lang="zh-CN" altLang="en-US" sz="2400">
                <a:solidFill>
                  <a:schemeClr val="tx1"/>
                </a:solidFill>
                <a:latin typeface="华文中宋" panose="02010600040101010101" charset="-122"/>
                <a:ea typeface="华文中宋" panose="02010600040101010101" charset="-122"/>
                <a:sym typeface="+mn-ea"/>
              </a:rPr>
              <a:t>谁来做</a:t>
            </a:r>
            <a:endParaRPr lang="zh-CN" altLang="en-US" sz="2400">
              <a:solidFill>
                <a:schemeClr val="tx1"/>
              </a:solidFill>
              <a:latin typeface="华文中宋" panose="02010600040101010101" charset="-122"/>
              <a:ea typeface="华文中宋" panose="02010600040101010101" charset="-122"/>
              <a:sym typeface="+mn-ea"/>
            </a:endParaRPr>
          </a:p>
        </p:txBody>
      </p:sp>
      <p:sp>
        <p:nvSpPr>
          <p:cNvPr id="23" name="文本框 22"/>
          <p:cNvSpPr txBox="1"/>
          <p:nvPr>
            <p:custDataLst>
              <p:tags r:id="rId5"/>
            </p:custDataLst>
          </p:nvPr>
        </p:nvSpPr>
        <p:spPr>
          <a:xfrm>
            <a:off x="6137910" y="5036185"/>
            <a:ext cx="1187450" cy="1624330"/>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nchor="ctr" anchorCtr="0">
            <a:noAutofit/>
          </a:bodyPr>
          <a:p>
            <a:pPr algn="ctr"/>
            <a:r>
              <a:rPr lang="zh-CN" altLang="en-US" sz="2400">
                <a:solidFill>
                  <a:schemeClr val="tx1"/>
                </a:solidFill>
                <a:latin typeface="华文中宋" panose="02010600040101010101" charset="-122"/>
                <a:ea typeface="华文中宋" panose="02010600040101010101" charset="-122"/>
                <a:sym typeface="+mn-ea"/>
              </a:rPr>
              <a:t>方法</a:t>
            </a:r>
            <a:endParaRPr lang="zh-CN" altLang="en-US" sz="2400">
              <a:solidFill>
                <a:schemeClr val="tx1"/>
              </a:solidFill>
              <a:latin typeface="华文中宋" panose="02010600040101010101" charset="-122"/>
              <a:ea typeface="华文中宋" panose="02010600040101010101" charset="-122"/>
              <a:sym typeface="+mn-ea"/>
            </a:endParaRPr>
          </a:p>
          <a:p>
            <a:pPr algn="ctr"/>
            <a:r>
              <a:rPr lang="zh-CN" altLang="en-US" sz="2400">
                <a:solidFill>
                  <a:schemeClr val="tx1"/>
                </a:solidFill>
                <a:latin typeface="华文中宋" panose="02010600040101010101" charset="-122"/>
                <a:ea typeface="华文中宋" panose="02010600040101010101" charset="-122"/>
                <a:sym typeface="+mn-ea"/>
              </a:rPr>
              <a:t>怎么做</a:t>
            </a:r>
            <a:endParaRPr lang="zh-CN" altLang="en-US" sz="2400">
              <a:solidFill>
                <a:schemeClr val="tx1"/>
              </a:solidFill>
              <a:latin typeface="华文中宋" panose="02010600040101010101" charset="-122"/>
              <a:ea typeface="华文中宋" panose="02010600040101010101" charset="-122"/>
              <a:sym typeface="+mn-ea"/>
            </a:endParaRPr>
          </a:p>
        </p:txBody>
      </p:sp>
      <p:sp>
        <p:nvSpPr>
          <p:cNvPr id="24" name="文本框 23"/>
          <p:cNvSpPr txBox="1"/>
          <p:nvPr>
            <p:custDataLst>
              <p:tags r:id="rId6"/>
            </p:custDataLst>
          </p:nvPr>
        </p:nvSpPr>
        <p:spPr>
          <a:xfrm>
            <a:off x="7366000" y="5036185"/>
            <a:ext cx="1187450" cy="1624330"/>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nchor="ctr" anchorCtr="0">
            <a:noAutofit/>
          </a:bodyPr>
          <a:p>
            <a:pPr algn="ctr"/>
            <a:r>
              <a:rPr lang="zh-CN" altLang="en-US" sz="2400">
                <a:solidFill>
                  <a:schemeClr val="tx1"/>
                </a:solidFill>
                <a:latin typeface="华文中宋" panose="02010600040101010101" charset="-122"/>
                <a:ea typeface="华文中宋" panose="02010600040101010101" charset="-122"/>
                <a:sym typeface="+mn-ea"/>
              </a:rPr>
              <a:t>监督</a:t>
            </a:r>
            <a:endParaRPr lang="zh-CN" altLang="en-US" sz="2400">
              <a:solidFill>
                <a:schemeClr val="tx1"/>
              </a:solidFill>
              <a:latin typeface="华文中宋" panose="02010600040101010101" charset="-122"/>
              <a:ea typeface="华文中宋" panose="02010600040101010101" charset="-122"/>
              <a:sym typeface="+mn-ea"/>
            </a:endParaRPr>
          </a:p>
          <a:p>
            <a:pPr algn="ctr"/>
            <a:r>
              <a:rPr lang="zh-CN" altLang="en-US" sz="2400">
                <a:solidFill>
                  <a:schemeClr val="tx1"/>
                </a:solidFill>
                <a:latin typeface="华文中宋" panose="02010600040101010101" charset="-122"/>
                <a:ea typeface="华文中宋" panose="02010600040101010101" charset="-122"/>
                <a:sym typeface="+mn-ea"/>
              </a:rPr>
              <a:t>做没做</a:t>
            </a:r>
            <a:endParaRPr lang="zh-CN" altLang="en-US" sz="2400">
              <a:solidFill>
                <a:schemeClr val="tx1"/>
              </a:solidFill>
              <a:latin typeface="华文中宋" panose="02010600040101010101" charset="-122"/>
              <a:ea typeface="华文中宋" panose="02010600040101010101"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00"/>
                                        <p:tgtEl>
                                          <p:spTgt spid="2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6" grpId="0" bldLvl="0" animBg="1"/>
      <p:bldP spid="10" grpId="1" animBg="1"/>
      <p:bldP spid="16" grpId="1" animBg="1"/>
      <p:bldP spid="15" grpId="0" bldLvl="0" animBg="1"/>
      <p:bldP spid="17" grpId="0" bldLvl="0" animBg="1"/>
      <p:bldP spid="20" grpId="0" bldLvl="0" animBg="1"/>
      <p:bldP spid="15" grpId="1" animBg="1"/>
      <p:bldP spid="17" grpId="1" animBg="1"/>
      <p:bldP spid="20" grpId="1" animBg="1"/>
      <p:bldP spid="3" grpId="0" bldLvl="0" animBg="1"/>
      <p:bldP spid="9" grpId="0" bldLvl="0" animBg="1"/>
      <p:bldP spid="11" grpId="0" bldLvl="0" animBg="1"/>
      <p:bldP spid="12" grpId="0" bldLvl="0" animBg="1"/>
      <p:bldP spid="21" grpId="0" bldLvl="0" animBg="1"/>
      <p:bldP spid="3" grpId="1" animBg="1"/>
      <p:bldP spid="9" grpId="1" animBg="1"/>
      <p:bldP spid="11" grpId="1" animBg="1"/>
      <p:bldP spid="12" grpId="1" animBg="1"/>
      <p:bldP spid="21" grpId="1" animBg="1"/>
      <p:bldP spid="7" grpId="0" bldLvl="0" animBg="1"/>
      <p:bldP spid="22" grpId="0" bldLvl="0" animBg="1"/>
      <p:bldP spid="7" grpId="1" animBg="1"/>
      <p:bldP spid="22" grpId="1" animBg="1"/>
      <p:bldP spid="19" grpId="0" bldLvl="0" animBg="1"/>
      <p:bldP spid="23" grpId="0" bldLvl="0" animBg="1"/>
      <p:bldP spid="24" grpId="0" bldLvl="0" animBg="1"/>
      <p:bldP spid="19" grpId="1" animBg="1"/>
      <p:bldP spid="23" grpId="1" animBg="1"/>
      <p:bldP spid="2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normAutofit/>
          </a:bodyPr>
          <a:p>
            <a:r>
              <a:rPr lang="zh-CN">
                <a:sym typeface="+mn-ea"/>
              </a:rPr>
              <a:t>扎实推进内控，提升内部治理水平</a:t>
            </a:r>
            <a:endParaRPr lang="zh-CN">
              <a:sym typeface="+mn-ea"/>
            </a:endParaRPr>
          </a:p>
        </p:txBody>
      </p:sp>
      <p:pic>
        <p:nvPicPr>
          <p:cNvPr id="4" name="图片 3" descr="32303236333539393b32303236343939363bb7c0bbf0c7bd"/>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79040" y="2369185"/>
            <a:ext cx="1188000" cy="1188000"/>
          </a:xfrm>
          <a:prstGeom prst="rect">
            <a:avLst/>
          </a:prstGeom>
        </p:spPr>
      </p:pic>
      <p:pic>
        <p:nvPicPr>
          <p:cNvPr id="6" name="图片 5" descr="32313534343830323b32313534343739373bc7c5c1ba"/>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7400" y="2369185"/>
            <a:ext cx="1188000" cy="1188000"/>
          </a:xfrm>
          <a:prstGeom prst="rect">
            <a:avLst/>
          </a:prstGeom>
        </p:spPr>
      </p:pic>
      <p:sp>
        <p:nvSpPr>
          <p:cNvPr id="7" name="文本框 6"/>
          <p:cNvSpPr txBox="1"/>
          <p:nvPr/>
        </p:nvSpPr>
        <p:spPr>
          <a:xfrm>
            <a:off x="641985" y="3516630"/>
            <a:ext cx="5040000" cy="3046095"/>
          </a:xfrm>
          <a:prstGeom prst="rect">
            <a:avLst/>
          </a:prstGeom>
          <a:noFill/>
        </p:spPr>
        <p:txBody>
          <a:bodyPr wrap="square" rtlCol="0" anchor="t">
            <a:spAutoFit/>
          </a:bodyPr>
          <a:p>
            <a:pPr marL="0" indent="0" algn="ctr">
              <a:lnSpc>
                <a:spcPct val="150000"/>
              </a:lnSpc>
              <a:buNone/>
            </a:pPr>
            <a:r>
              <a:rPr lang="zh-CN" altLang="en-US" sz="3200" b="1">
                <a:solidFill>
                  <a:schemeClr val="tx1"/>
                </a:solidFill>
                <a:latin typeface="华文中宋" panose="02010600040101010101" charset="-122"/>
                <a:ea typeface="华文中宋" panose="02010600040101010101" charset="-122"/>
                <a:cs typeface="华文中宋" panose="02010600040101010101" charset="-122"/>
                <a:sym typeface="+mn-ea"/>
              </a:rPr>
              <a:t>内控是</a:t>
            </a:r>
            <a:r>
              <a:rPr lang="en-US" altLang="zh-CN" sz="3200" b="1">
                <a:solidFill>
                  <a:schemeClr val="tx1"/>
                </a:solidFill>
                <a:latin typeface="华文中宋" panose="02010600040101010101" charset="-122"/>
                <a:ea typeface="华文中宋" panose="02010600040101010101" charset="-122"/>
                <a:cs typeface="华文中宋" panose="02010600040101010101" charset="-122"/>
                <a:sym typeface="+mn-ea"/>
              </a:rPr>
              <a:t>“</a:t>
            </a:r>
            <a:r>
              <a:rPr lang="zh-CN" altLang="en-US" sz="3200" b="1">
                <a:solidFill>
                  <a:schemeClr val="tx1"/>
                </a:solidFill>
                <a:latin typeface="华文中宋" panose="02010600040101010101" charset="-122"/>
                <a:ea typeface="华文中宋" panose="02010600040101010101" charset="-122"/>
                <a:cs typeface="华文中宋" panose="02010600040101010101" charset="-122"/>
                <a:sym typeface="+mn-ea"/>
              </a:rPr>
              <a:t>防火墙</a:t>
            </a:r>
            <a:r>
              <a:rPr lang="en-US" altLang="zh-CN" sz="3200" b="1">
                <a:solidFill>
                  <a:schemeClr val="tx1"/>
                </a:solidFill>
                <a:latin typeface="华文中宋" panose="02010600040101010101" charset="-122"/>
                <a:ea typeface="华文中宋" panose="02010600040101010101" charset="-122"/>
                <a:cs typeface="华文中宋" panose="02010600040101010101" charset="-122"/>
                <a:sym typeface="+mn-ea"/>
              </a:rPr>
              <a:t>”</a:t>
            </a:r>
            <a:endParaRPr lang="en-US" altLang="zh-CN" sz="3200" b="1">
              <a:solidFill>
                <a:schemeClr val="tx1"/>
              </a:solidFill>
              <a:latin typeface="华文中宋" panose="02010600040101010101" charset="-122"/>
              <a:ea typeface="华文中宋" panose="02010600040101010101" charset="-122"/>
              <a:cs typeface="华文中宋" panose="02010600040101010101" charset="-122"/>
              <a:sym typeface="+mn-ea"/>
            </a:endParaRPr>
          </a:p>
          <a:p>
            <a:pPr marL="457200" indent="-457200">
              <a:lnSpc>
                <a:spcPct val="150000"/>
              </a:lnSpc>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rPr>
              <a:t>绝大部分审计、巡视、纪检监察等相关问题具有内控失控特征</a:t>
            </a:r>
            <a:endPar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endParaRPr>
          </a:p>
          <a:p>
            <a:pPr marL="457200" indent="-457200">
              <a:lnSpc>
                <a:spcPct val="150000"/>
              </a:lnSpc>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rPr>
              <a:t>风险</a:t>
            </a:r>
            <a:r>
              <a:rPr lang="en-US" altLang="zh-CN" sz="2400">
                <a:solidFill>
                  <a:schemeClr val="tx1"/>
                </a:solidFill>
                <a:latin typeface="华文中宋" panose="02010600040101010101" charset="-122"/>
                <a:ea typeface="华文中宋" panose="02010600040101010101" charset="-122"/>
                <a:cs typeface="华文中宋" panose="02010600040101010101" charset="-122"/>
                <a:sym typeface="+mn-ea"/>
              </a:rPr>
              <a:t>→</a:t>
            </a:r>
            <a:r>
              <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rPr>
              <a:t>失控</a:t>
            </a:r>
            <a:r>
              <a:rPr lang="en-US" altLang="zh-CN" sz="2400">
                <a:solidFill>
                  <a:schemeClr val="tx1"/>
                </a:solidFill>
                <a:latin typeface="华文中宋" panose="02010600040101010101" charset="-122"/>
                <a:ea typeface="华文中宋" panose="02010600040101010101" charset="-122"/>
                <a:cs typeface="华文中宋" panose="02010600040101010101" charset="-122"/>
                <a:sym typeface="+mn-ea"/>
              </a:rPr>
              <a:t>→</a:t>
            </a:r>
            <a:r>
              <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rPr>
              <a:t>问题</a:t>
            </a:r>
            <a:endPar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endParaRPr>
          </a:p>
          <a:p>
            <a:pPr marL="457200" indent="-457200">
              <a:lnSpc>
                <a:spcPct val="150000"/>
              </a:lnSpc>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rPr>
              <a:t>内控机制设计缺陷</a:t>
            </a:r>
            <a:r>
              <a:rPr lang="en-US" altLang="zh-CN" sz="2400">
                <a:solidFill>
                  <a:schemeClr val="tx1"/>
                </a:solidFill>
                <a:latin typeface="华文中宋" panose="02010600040101010101" charset="-122"/>
                <a:ea typeface="华文中宋" panose="02010600040101010101" charset="-122"/>
                <a:cs typeface="华文中宋" panose="02010600040101010101" charset="-122"/>
              </a:rPr>
              <a:t>+</a:t>
            </a:r>
            <a:r>
              <a:rPr lang="zh-CN" altLang="en-US" sz="2400">
                <a:solidFill>
                  <a:schemeClr val="tx1"/>
                </a:solidFill>
                <a:latin typeface="华文中宋" panose="02010600040101010101" charset="-122"/>
                <a:ea typeface="华文中宋" panose="02010600040101010101" charset="-122"/>
                <a:cs typeface="华文中宋" panose="02010600040101010101" charset="-122"/>
              </a:rPr>
              <a:t>执行缺陷</a:t>
            </a:r>
            <a:endParaRPr lang="zh-CN" altLang="en-US" sz="2400">
              <a:solidFill>
                <a:schemeClr val="tx1"/>
              </a:solidFill>
              <a:latin typeface="华文中宋" panose="02010600040101010101" charset="-122"/>
              <a:ea typeface="华文中宋" panose="02010600040101010101" charset="-122"/>
              <a:cs typeface="华文中宋" panose="02010600040101010101" charset="-122"/>
            </a:endParaRPr>
          </a:p>
        </p:txBody>
      </p:sp>
      <p:cxnSp>
        <p:nvCxnSpPr>
          <p:cNvPr id="47" name="直接连接符 46"/>
          <p:cNvCxnSpPr/>
          <p:nvPr>
            <p:custDataLst>
              <p:tags r:id="rId5"/>
            </p:custDataLst>
          </p:nvPr>
        </p:nvCxnSpPr>
        <p:spPr>
          <a:xfrm>
            <a:off x="6095893" y="2630833"/>
            <a:ext cx="0" cy="24137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720205" y="3516630"/>
            <a:ext cx="5040000" cy="3046095"/>
          </a:xfrm>
          <a:prstGeom prst="rect">
            <a:avLst/>
          </a:prstGeom>
          <a:noFill/>
        </p:spPr>
        <p:txBody>
          <a:bodyPr wrap="square" rtlCol="0" anchor="t">
            <a:spAutoFit/>
          </a:bodyPr>
          <a:p>
            <a:pPr marL="0" indent="0" algn="ctr">
              <a:lnSpc>
                <a:spcPct val="150000"/>
              </a:lnSpc>
              <a:buNone/>
            </a:pPr>
            <a:r>
              <a:rPr lang="zh-CN" altLang="en-US" sz="3200" b="1">
                <a:solidFill>
                  <a:schemeClr val="tx1"/>
                </a:solidFill>
                <a:latin typeface="华文中宋" panose="02010600040101010101" charset="-122"/>
                <a:ea typeface="华文中宋" panose="02010600040101010101" charset="-122"/>
                <a:cs typeface="华文中宋" panose="02010600040101010101" charset="-122"/>
                <a:sym typeface="+mn-ea"/>
              </a:rPr>
              <a:t>内控是</a:t>
            </a:r>
            <a:r>
              <a:rPr lang="en-US" altLang="zh-CN" sz="3200" b="1">
                <a:solidFill>
                  <a:schemeClr val="tx1"/>
                </a:solidFill>
                <a:latin typeface="华文中宋" panose="02010600040101010101" charset="-122"/>
                <a:ea typeface="华文中宋" panose="02010600040101010101" charset="-122"/>
                <a:cs typeface="华文中宋" panose="02010600040101010101" charset="-122"/>
                <a:sym typeface="+mn-ea"/>
              </a:rPr>
              <a:t>“</a:t>
            </a:r>
            <a:r>
              <a:rPr lang="zh-CN" altLang="en-US" sz="3200" b="1">
                <a:solidFill>
                  <a:schemeClr val="tx1"/>
                </a:solidFill>
                <a:latin typeface="华文中宋" panose="02010600040101010101" charset="-122"/>
                <a:ea typeface="华文中宋" panose="02010600040101010101" charset="-122"/>
                <a:cs typeface="华文中宋" panose="02010600040101010101" charset="-122"/>
                <a:sym typeface="+mn-ea"/>
              </a:rPr>
              <a:t>桥梁</a:t>
            </a:r>
            <a:r>
              <a:rPr lang="en-US" altLang="zh-CN" sz="3200" b="1">
                <a:solidFill>
                  <a:schemeClr val="tx1"/>
                </a:solidFill>
                <a:latin typeface="华文中宋" panose="02010600040101010101" charset="-122"/>
                <a:ea typeface="华文中宋" panose="02010600040101010101" charset="-122"/>
                <a:cs typeface="华文中宋" panose="02010600040101010101" charset="-122"/>
                <a:sym typeface="+mn-ea"/>
              </a:rPr>
              <a:t>”</a:t>
            </a:r>
            <a:endParaRPr lang="en-US" altLang="zh-CN" sz="3200" b="1">
              <a:solidFill>
                <a:schemeClr val="tx1"/>
              </a:solidFill>
              <a:latin typeface="华文中宋" panose="02010600040101010101" charset="-122"/>
              <a:ea typeface="华文中宋" panose="02010600040101010101" charset="-122"/>
              <a:cs typeface="华文中宋" panose="02010600040101010101" charset="-122"/>
              <a:sym typeface="+mn-ea"/>
            </a:endParaRPr>
          </a:p>
          <a:p>
            <a:pPr marL="457200" indent="-457200">
              <a:lnSpc>
                <a:spcPct val="150000"/>
              </a:lnSpc>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rPr>
              <a:t>风险源头聚集在业务源头、业务与财务、后勤保障的衔接过程</a:t>
            </a:r>
            <a:endPar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endParaRPr>
          </a:p>
          <a:p>
            <a:pPr marL="457200" indent="-457200">
              <a:lnSpc>
                <a:spcPct val="150000"/>
              </a:lnSpc>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rPr>
              <a:t>结果要管，过程要控</a:t>
            </a:r>
            <a:endPar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endParaRPr>
          </a:p>
          <a:p>
            <a:pPr marL="457200" indent="-457200">
              <a:lnSpc>
                <a:spcPct val="150000"/>
              </a:lnSpc>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rPr>
              <a:t>管控关口前置，业务财务融合</a:t>
            </a:r>
            <a:endPar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smtClean="0"/>
          </a:p>
        </p:txBody>
      </p:sp>
      <p:sp>
        <p:nvSpPr>
          <p:cNvPr id="2" name="矩形 1"/>
          <p:cNvSpPr/>
          <p:nvPr/>
        </p:nvSpPr>
        <p:spPr>
          <a:xfrm>
            <a:off x="608330" y="1467485"/>
            <a:ext cx="10968355" cy="794385"/>
          </a:xfrm>
          <a:prstGeom prst="rect">
            <a:avLst/>
          </a:prstGeom>
        </p:spPr>
        <p:style>
          <a:lnRef idx="0">
            <a:schemeClr val="accent6"/>
          </a:lnRef>
          <a:fillRef idx="3">
            <a:schemeClr val="accent6"/>
          </a:fillRef>
          <a:effectRef idx="3">
            <a:schemeClr val="accent6"/>
          </a:effectRef>
          <a:fontRef idx="minor">
            <a:schemeClr val="lt1"/>
          </a:fontRef>
        </p:style>
        <p:txBody>
          <a:bodyPr rtlCol="0" anchor="ctr"/>
          <a:p>
            <a:pPr algn="ctr"/>
            <a:r>
              <a:rPr lang="zh-CN" altLang="en-US" sz="2400" b="1">
                <a:solidFill>
                  <a:srgbClr val="FFFF00"/>
                </a:solidFill>
                <a:latin typeface="华文中宋" panose="02010600040101010101" charset="-122"/>
                <a:ea typeface="华文中宋" panose="02010600040101010101" charset="-122"/>
                <a:cs typeface="华文中宋" panose="02010600040101010101" charset="-122"/>
              </a:rPr>
              <a:t>内部治理的</a:t>
            </a:r>
            <a:r>
              <a:rPr lang="en-US" altLang="zh-CN" sz="2400" b="1">
                <a:solidFill>
                  <a:srgbClr val="FFFF00"/>
                </a:solidFill>
                <a:latin typeface="华文中宋" panose="02010600040101010101" charset="-122"/>
                <a:ea typeface="华文中宋" panose="02010600040101010101" charset="-122"/>
                <a:cs typeface="华文中宋" panose="02010600040101010101" charset="-122"/>
              </a:rPr>
              <a:t>“</a:t>
            </a:r>
            <a:r>
              <a:rPr lang="zh-CN" altLang="en-US" sz="2400" b="1">
                <a:solidFill>
                  <a:srgbClr val="FFFF00"/>
                </a:solidFill>
                <a:latin typeface="华文中宋" panose="02010600040101010101" charset="-122"/>
                <a:ea typeface="华文中宋" panose="02010600040101010101" charset="-122"/>
                <a:cs typeface="华文中宋" panose="02010600040101010101" charset="-122"/>
              </a:rPr>
              <a:t>一把手工程</a:t>
            </a:r>
            <a:r>
              <a:rPr lang="en-US" altLang="zh-CN" sz="2400" b="1">
                <a:solidFill>
                  <a:srgbClr val="FFFF00"/>
                </a:solidFill>
                <a:latin typeface="华文中宋" panose="02010600040101010101" charset="-122"/>
                <a:ea typeface="华文中宋" panose="02010600040101010101" charset="-122"/>
                <a:cs typeface="华文中宋" panose="02010600040101010101" charset="-122"/>
              </a:rPr>
              <a:t>”</a:t>
            </a:r>
            <a:r>
              <a:rPr lang="zh-CN" altLang="en-US" sz="2400" b="1">
                <a:solidFill>
                  <a:srgbClr val="FFFF00"/>
                </a:solidFill>
                <a:latin typeface="华文中宋" panose="02010600040101010101" charset="-122"/>
                <a:ea typeface="华文中宋" panose="02010600040101010101" charset="-122"/>
                <a:cs typeface="华文中宋" panose="02010600040101010101" charset="-122"/>
              </a:rPr>
              <a:t>，重塑财务体系的重要机制</a:t>
            </a:r>
            <a:endParaRPr lang="zh-CN" altLang="en-US" sz="2400" b="1">
              <a:solidFill>
                <a:srgbClr val="FFFF00"/>
              </a:solidFill>
              <a:latin typeface="华文中宋" panose="02010600040101010101" charset="-122"/>
              <a:ea typeface="华文中宋" panose="02010600040101010101" charset="-122"/>
              <a:cs typeface="华文中宋" panose="02010600040101010101" charset="-122"/>
            </a:endParaRPr>
          </a:p>
          <a:p>
            <a:pPr algn="ctr"/>
            <a:r>
              <a:rPr lang="zh-CN" altLang="en-US" sz="2400" b="1">
                <a:solidFill>
                  <a:srgbClr val="FFFF00"/>
                </a:solidFill>
                <a:latin typeface="华文中宋" panose="02010600040101010101" charset="-122"/>
                <a:ea typeface="华文中宋" panose="02010600040101010101" charset="-122"/>
                <a:cs typeface="华文中宋" panose="02010600040101010101" charset="-122"/>
              </a:rPr>
              <a:t>合规矩、防风险、保平安、促发展</a:t>
            </a:r>
            <a:endParaRPr lang="zh-CN" altLang="en-US" sz="2400" b="1">
              <a:solidFill>
                <a:srgbClr val="FFFF00"/>
              </a:solidFill>
              <a:latin typeface="华文中宋" panose="02010600040101010101" charset="-122"/>
              <a:ea typeface="华文中宋" panose="02010600040101010101" charset="-122"/>
              <a:cs typeface="华文中宋" panose="02010600040101010101"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checkerboard(across)">
                                      <p:cBhvr>
                                        <p:cTn id="16" dur="500"/>
                                        <p:tgtEl>
                                          <p:spTgt spid="4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heckerboard(across)">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7" grpId="1"/>
      <p:bldP spid="8" grpId="1"/>
      <p:bldP spid="2" grpId="0" bldLvl="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78" name=""/>
        <p:cNvGrpSpPr/>
        <p:nvPr/>
      </p:nvGrpSpPr>
      <p:grpSpPr/>
      <p:sp>
        <p:nvSpPr>
          <p:cNvPr id="1048593" name="内容占位符 5"/>
          <p:cNvSpPr>
            <a:spLocks noGrp="1"/>
          </p:cNvSpPr>
          <p:nvPr>
            <p:ph idx="1"/>
          </p:nvPr>
        </p:nvSpPr>
        <p:spPr>
          <a:xfrm>
            <a:off x="608330" y="1022985"/>
            <a:ext cx="10968990" cy="5226685"/>
          </a:xfrm>
        </p:spPr>
        <p:txBody>
          <a:bodyPr>
            <a:normAutofit lnSpcReduction="10000"/>
          </a:bodyPr>
          <a:p>
            <a:pPr marL="0" indent="0" algn="ctr">
              <a:buNone/>
            </a:pPr>
            <a:r>
              <a:rPr lang="zh-CN" altLang="en-US" sz="4400" b="1" u="sng">
                <a:solidFill>
                  <a:schemeClr val="tx1"/>
                </a:solidFill>
                <a:cs typeface="华文中宋" panose="02010600040101010101" charset="-122"/>
                <a:sym typeface="+mn-ea"/>
              </a:rPr>
              <a:t>目</a:t>
            </a:r>
            <a:r>
              <a:rPr lang="en-US" altLang="zh-CN" sz="4400" b="1" u="sng">
                <a:solidFill>
                  <a:schemeClr val="tx1"/>
                </a:solidFill>
                <a:cs typeface="华文中宋" panose="02010600040101010101" charset="-122"/>
                <a:sym typeface="+mn-ea"/>
              </a:rPr>
              <a:t>  </a:t>
            </a:r>
            <a:r>
              <a:rPr lang="zh-CN" altLang="en-US" sz="4400" b="1" u="sng">
                <a:solidFill>
                  <a:schemeClr val="tx1"/>
                </a:solidFill>
                <a:cs typeface="华文中宋" panose="02010600040101010101" charset="-122"/>
                <a:sym typeface="+mn-ea"/>
              </a:rPr>
              <a:t>录</a:t>
            </a:r>
            <a:endParaRPr lang="zh-CN" altLang="en-US" sz="4400" b="1" u="sng">
              <a:solidFill>
                <a:schemeClr val="tx1"/>
              </a:solidFill>
              <a:cs typeface="华文中宋" panose="02010600040101010101" charset="-122"/>
            </a:endParaRPr>
          </a:p>
          <a:p>
            <a:pPr marL="342900" indent="-342900" algn="ctr">
              <a:buAutoNum type="arabicPeriod"/>
            </a:pPr>
            <a:r>
              <a:rPr lang="zh-CN" altLang="en-US" sz="4400">
                <a:solidFill>
                  <a:schemeClr val="tx1"/>
                </a:solidFill>
                <a:cs typeface="华文中宋" panose="02010600040101010101" charset="-122"/>
              </a:rPr>
              <a:t>新形势下的新要求</a:t>
            </a:r>
            <a:endParaRPr lang="zh-CN" altLang="en-US" sz="4400">
              <a:solidFill>
                <a:schemeClr val="tx1"/>
              </a:solidFill>
              <a:cs typeface="华文中宋" panose="02010600040101010101" charset="-122"/>
            </a:endParaRPr>
          </a:p>
          <a:p>
            <a:pPr marL="342900" indent="-342900" algn="ctr">
              <a:buAutoNum type="arabicPeriod"/>
            </a:pPr>
            <a:r>
              <a:rPr lang="zh-CN" altLang="en-US" sz="4400">
                <a:solidFill>
                  <a:schemeClr val="tx1"/>
                </a:solidFill>
                <a:cs typeface="华文中宋" panose="02010600040101010101" charset="-122"/>
              </a:rPr>
              <a:t>构建风险防范机制</a:t>
            </a:r>
            <a:endParaRPr lang="zh-CN" altLang="en-US" sz="4400">
              <a:solidFill>
                <a:schemeClr val="tx1"/>
              </a:solidFill>
              <a:cs typeface="华文中宋" panose="02010600040101010101" charset="-122"/>
            </a:endParaRPr>
          </a:p>
          <a:p>
            <a:pPr marL="342900" indent="-342900" algn="ctr">
              <a:buAutoNum type="arabicPeriod"/>
            </a:pPr>
            <a:r>
              <a:rPr lang="zh-CN" altLang="en-US" sz="4400">
                <a:solidFill>
                  <a:schemeClr val="tx1"/>
                </a:solidFill>
                <a:cs typeface="华文中宋" panose="02010600040101010101" charset="-122"/>
              </a:rPr>
              <a:t>直面变革痛点难点</a:t>
            </a:r>
            <a:endParaRPr lang="zh-CN" altLang="en-US" sz="4400">
              <a:solidFill>
                <a:schemeClr val="tx1"/>
              </a:solidFill>
              <a:cs typeface="华文中宋" panose="02010600040101010101" charset="-122"/>
            </a:endParaRPr>
          </a:p>
          <a:p>
            <a:pPr marL="342900" indent="-342900" algn="ctr">
              <a:buAutoNum type="arabicPeriod"/>
            </a:pPr>
            <a:r>
              <a:rPr lang="zh-CN" altLang="en-US" sz="4400">
                <a:solidFill>
                  <a:schemeClr val="tx1"/>
                </a:solidFill>
                <a:cs typeface="华文中宋" panose="02010600040101010101" charset="-122"/>
              </a:rPr>
              <a:t>内控体系优化路径</a:t>
            </a:r>
            <a:endParaRPr lang="zh-CN" altLang="en-US" sz="4400">
              <a:solidFill>
                <a:schemeClr val="tx1"/>
              </a:solidFill>
              <a:cs typeface="华文中宋" panose="02010600040101010101" charset="-122"/>
            </a:endParaRPr>
          </a:p>
        </p:txBody>
      </p:sp>
      <p:sp>
        <p:nvSpPr>
          <p:cNvPr id="1048594"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sp>
        <p:nvSpPr>
          <p:cNvPr id="1048628" name="标题 1"/>
          <p:cNvSpPr>
            <a:spLocks noGrp="1"/>
          </p:cNvSpPr>
          <p:nvPr>
            <p:ph type="ctrTitle"/>
          </p:nvPr>
        </p:nvSpPr>
        <p:spPr/>
        <p:txBody>
          <a:bodyPr/>
          <a:p>
            <a:r>
              <a:rPr lang="zh-CN" altLang="en-US"/>
              <a:t>三、直面变革痛点难点</a:t>
            </a:r>
            <a:endParaRPr lang="zh-CN" altLang="en-US" dirty="0"/>
          </a:p>
        </p:txBody>
      </p:sp>
      <p:sp>
        <p:nvSpPr>
          <p:cNvPr id="2" name="副标题 1"/>
          <p:cNvSpPr>
            <a:spLocks noGrp="1"/>
          </p:cNvSpPr>
          <p:nvPr>
            <p:ph type="subTitle" idx="1"/>
          </p:nvPr>
        </p:nvSpPr>
        <p:spPr/>
        <p:txBody>
          <a:bodyPr/>
          <a:p>
            <a:r>
              <a:rPr lang="zh-CN" altLang="en-US" sz="3600"/>
              <a:t>制度薄弱、执行偏离</a:t>
            </a:r>
            <a:endParaRPr lang="zh-CN" altLang="en-US" sz="3600"/>
          </a:p>
        </p:txBody>
      </p:sp>
      <p:sp>
        <p:nvSpPr>
          <p:cNvPr id="1048629" name="灯片编号占位符 2"/>
          <p:cNvSpPr>
            <a:spLocks noGrp="1"/>
          </p:cNvSpPr>
          <p:nvPr>
            <p:ph type="sldNum" sz="quarter" idx="12"/>
          </p:nvPr>
        </p:nvSpPr>
        <p:spPr/>
        <p:txBody>
          <a:bodyPr/>
          <a:p>
            <a:r>
              <a:rPr lang="zh-CN" altLang="en-US"/>
              <a:t>*</a:t>
            </a: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http://photo-static-api.fotomore.com/creative/vcg/400/new/VCG41N840773834.jpg" descr="templates\picture_hover\&amp;pky270_sjzg_VCG41N840773834&amp;2&amp;src_toppic_inpsrchzd1&amp;"/>
          <p:cNvPicPr>
            <a:picLocks noChangeAspect="1"/>
          </p:cNvPicPr>
          <p:nvPr>
            <p:custDataLst>
              <p:tags r:id="rId1"/>
            </p:custDataLst>
          </p:nvPr>
        </p:nvPicPr>
        <p:blipFill>
          <a:blip r:embed="rId2"/>
          <a:stretch>
            <a:fillRect/>
          </a:stretch>
        </p:blipFill>
        <p:spPr>
          <a:xfrm>
            <a:off x="3763645" y="2056765"/>
            <a:ext cx="4342130" cy="4338955"/>
          </a:xfrm>
          <a:prstGeom prst="rect">
            <a:avLst/>
          </a:prstGeom>
        </p:spPr>
      </p:pic>
      <p:sp>
        <p:nvSpPr>
          <p:cNvPr id="6" name="矩形标注 5"/>
          <p:cNvSpPr/>
          <p:nvPr/>
        </p:nvSpPr>
        <p:spPr>
          <a:xfrm>
            <a:off x="815340" y="2056765"/>
            <a:ext cx="3101340" cy="1273810"/>
          </a:xfrm>
          <a:prstGeom prst="wedgeRectCallout">
            <a:avLst>
              <a:gd name="adj1" fmla="val 59213"/>
              <a:gd name="adj2" fmla="val -13818"/>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b="1">
                <a:solidFill>
                  <a:schemeClr val="tx1"/>
                </a:solidFill>
                <a:latin typeface="华文中宋" panose="02010600040101010101" charset="-122"/>
                <a:ea typeface="华文中宋" panose="02010600040101010101" charset="-122"/>
                <a:sym typeface="+mn-ea"/>
              </a:rPr>
              <a:t>领导，我们单位的制度是否需要结合最新的政策精神进行增修订！</a:t>
            </a:r>
            <a:endParaRPr lang="zh-CN" altLang="en-US" sz="2000" b="1">
              <a:solidFill>
                <a:schemeClr val="tx1"/>
              </a:solidFill>
              <a:latin typeface="华文中宋" panose="02010600040101010101" charset="-122"/>
              <a:ea typeface="华文中宋" panose="02010600040101010101" charset="-122"/>
              <a:sym typeface="+mn-ea"/>
            </a:endParaRPr>
          </a:p>
        </p:txBody>
      </p:sp>
      <p:sp>
        <p:nvSpPr>
          <p:cNvPr id="7" name="矩形标注 6"/>
          <p:cNvSpPr/>
          <p:nvPr>
            <p:custDataLst>
              <p:tags r:id="rId3"/>
            </p:custDataLst>
          </p:nvPr>
        </p:nvSpPr>
        <p:spPr>
          <a:xfrm>
            <a:off x="8475980" y="2056765"/>
            <a:ext cx="3101340" cy="2084070"/>
          </a:xfrm>
          <a:prstGeom prst="wedgeRectCallout">
            <a:avLst>
              <a:gd name="adj1" fmla="val -70843"/>
              <a:gd name="adj2" fmla="val -24984"/>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b="1">
                <a:solidFill>
                  <a:schemeClr val="tx1"/>
                </a:solidFill>
                <a:latin typeface="华文中宋" panose="02010600040101010101" charset="-122"/>
                <a:ea typeface="华文中宋" panose="02010600040101010101" charset="-122"/>
                <a:sym typeface="+mn-ea"/>
              </a:rPr>
              <a:t>这些政策精神跟我们关系不大。</a:t>
            </a:r>
            <a:endParaRPr lang="zh-CN" altLang="en-US" sz="2000" b="1">
              <a:solidFill>
                <a:schemeClr val="tx1"/>
              </a:solidFill>
              <a:latin typeface="华文中宋" panose="02010600040101010101" charset="-122"/>
              <a:ea typeface="华文中宋" panose="02010600040101010101" charset="-122"/>
              <a:sym typeface="+mn-ea"/>
            </a:endParaRPr>
          </a:p>
          <a:p>
            <a:pPr algn="l"/>
            <a:r>
              <a:rPr lang="zh-CN" altLang="en-US" sz="2000" b="1">
                <a:solidFill>
                  <a:schemeClr val="tx1"/>
                </a:solidFill>
                <a:latin typeface="华文中宋" panose="02010600040101010101" charset="-122"/>
                <a:ea typeface="华文中宋" panose="02010600040101010101" charset="-122"/>
                <a:sym typeface="+mn-ea"/>
              </a:rPr>
              <a:t>这么多年，我们单位都没出过任何违规问题，</a:t>
            </a:r>
            <a:r>
              <a:rPr lang="zh-CN" altLang="en-US" sz="2000" b="1">
                <a:solidFill>
                  <a:schemeClr val="tx1"/>
                </a:solidFill>
                <a:latin typeface="华文中宋" panose="02010600040101010101" charset="-122"/>
                <a:ea typeface="华文中宋" panose="02010600040101010101" charset="-122"/>
                <a:sym typeface="+mn-ea"/>
              </a:rPr>
              <a:t>说明我们的制度经受住了实践的检验，不用去增修订！</a:t>
            </a:r>
            <a:endParaRPr lang="zh-CN" altLang="en-US" sz="2000" b="1">
              <a:solidFill>
                <a:schemeClr val="tx1"/>
              </a:solidFill>
              <a:latin typeface="华文中宋" panose="02010600040101010101" charset="-122"/>
              <a:ea typeface="华文中宋" panose="02010600040101010101" charset="-122"/>
              <a:sym typeface="+mn-ea"/>
            </a:endParaRPr>
          </a:p>
        </p:txBody>
      </p:sp>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p>
            <a:r>
              <a:rPr lang="zh-CN" altLang="en-US">
                <a:sym typeface="+mn-ea"/>
              </a:rPr>
              <a:t>“</a:t>
            </a:r>
            <a:r>
              <a:rPr lang="en-US" altLang="zh-CN">
                <a:sym typeface="+mn-ea"/>
              </a:rPr>
              <a:t>29</a:t>
            </a:r>
            <a:r>
              <a:rPr lang="zh-CN" altLang="en-US">
                <a:sym typeface="+mn-ea"/>
              </a:rPr>
              <a:t>岁现象”的成因与治理</a:t>
            </a:r>
            <a:endParaRPr lang="zh-CN" altLang="en-US"/>
          </a:p>
        </p:txBody>
      </p:sp>
      <p:pic>
        <p:nvPicPr>
          <p:cNvPr id="5" name="图片 4"/>
          <p:cNvPicPr>
            <a:picLocks noChangeAspect="1"/>
          </p:cNvPicPr>
          <p:nvPr/>
        </p:nvPicPr>
        <p:blipFill>
          <a:blip r:embed="rId1"/>
          <a:stretch>
            <a:fillRect/>
          </a:stretch>
        </p:blipFill>
        <p:spPr>
          <a:xfrm>
            <a:off x="2223770" y="1509395"/>
            <a:ext cx="7738110" cy="48387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p>
            <a:r>
              <a:rPr lang="zh-CN" altLang="en-US" dirty="0">
                <a:sym typeface="+mn-ea"/>
              </a:rPr>
              <a:t>一切都在发生变化</a:t>
            </a:r>
            <a:endParaRPr lang="zh-CN" altLang="en-US"/>
          </a:p>
        </p:txBody>
      </p:sp>
      <p:sp>
        <p:nvSpPr>
          <p:cNvPr id="9" name="矩形 8"/>
          <p:cNvSpPr/>
          <p:nvPr/>
        </p:nvSpPr>
        <p:spPr>
          <a:xfrm>
            <a:off x="4996491" y="4434244"/>
            <a:ext cx="2316480" cy="521970"/>
          </a:xfrm>
          <a:prstGeom prst="rect">
            <a:avLst/>
          </a:prstGeom>
          <a:noFill/>
        </p:spPr>
        <p:txBody>
          <a:bodyPr wrap="none" lIns="91440" tIns="45720" rIns="91440" bIns="45720">
            <a:spAutoFit/>
          </a:bodyPr>
          <a:lstStyle/>
          <a:p>
            <a:pPr algn="ctr"/>
            <a:r>
              <a:rPr lang="zh-CN" altLang="en-US" sz="2800" b="0" cap="none" spc="0" dirty="0">
                <a:ln w="0"/>
                <a:solidFill>
                  <a:srgbClr val="0070C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rPr>
              <a:t>舞弊钻石模型</a:t>
            </a:r>
            <a:endParaRPr lang="zh-CN" altLang="en-US" sz="2800" b="0" cap="none" spc="0" dirty="0">
              <a:ln w="0"/>
              <a:solidFill>
                <a:srgbClr val="0070C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endParaRPr>
          </a:p>
        </p:txBody>
      </p:sp>
      <p:sp>
        <p:nvSpPr>
          <p:cNvPr id="12" name="矩形 11"/>
          <p:cNvSpPr/>
          <p:nvPr/>
        </p:nvSpPr>
        <p:spPr>
          <a:xfrm>
            <a:off x="4794839" y="2614956"/>
            <a:ext cx="894080" cy="521970"/>
          </a:xfrm>
          <a:prstGeom prst="rect">
            <a:avLst/>
          </a:prstGeom>
          <a:noFill/>
        </p:spPr>
        <p:txBody>
          <a:bodyPr wrap="none" lIns="91440" tIns="45720" rIns="91440" bIns="45720">
            <a:spAutoFit/>
          </a:bodyPr>
          <a:lstStyle/>
          <a:p>
            <a:pPr algn="ctr"/>
            <a:r>
              <a:rPr lang="zh-CN" altLang="en-US" sz="2800" dirty="0">
                <a:ln w="0"/>
                <a:solidFill>
                  <a:srgbClr val="0070C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rPr>
              <a:t>激励</a:t>
            </a:r>
            <a:endParaRPr lang="zh-CN" altLang="en-US" sz="2800" dirty="0">
              <a:ln w="0"/>
              <a:solidFill>
                <a:srgbClr val="0070C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endParaRPr>
          </a:p>
        </p:txBody>
      </p:sp>
      <p:sp>
        <p:nvSpPr>
          <p:cNvPr id="13" name="矩形 12"/>
          <p:cNvSpPr/>
          <p:nvPr/>
        </p:nvSpPr>
        <p:spPr>
          <a:xfrm>
            <a:off x="6492521" y="2614956"/>
            <a:ext cx="894080" cy="521970"/>
          </a:xfrm>
          <a:prstGeom prst="rect">
            <a:avLst/>
          </a:prstGeom>
          <a:noFill/>
        </p:spPr>
        <p:txBody>
          <a:bodyPr wrap="none" lIns="91440" tIns="45720" rIns="91440" bIns="45720">
            <a:spAutoFit/>
          </a:bodyPr>
          <a:lstStyle/>
          <a:p>
            <a:pPr algn="ctr"/>
            <a:r>
              <a:rPr lang="zh-CN" altLang="en-US" sz="2800" dirty="0">
                <a:ln w="0"/>
                <a:solidFill>
                  <a:srgbClr val="0070C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rPr>
              <a:t>机会</a:t>
            </a:r>
            <a:endParaRPr lang="zh-CN" altLang="en-US" sz="2800" dirty="0">
              <a:ln w="0"/>
              <a:solidFill>
                <a:srgbClr val="0070C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endParaRPr>
          </a:p>
        </p:txBody>
      </p:sp>
      <p:sp>
        <p:nvSpPr>
          <p:cNvPr id="14" name="矩形 13"/>
          <p:cNvSpPr/>
          <p:nvPr/>
        </p:nvSpPr>
        <p:spPr>
          <a:xfrm>
            <a:off x="4794839" y="3709266"/>
            <a:ext cx="894080" cy="521970"/>
          </a:xfrm>
          <a:prstGeom prst="rect">
            <a:avLst/>
          </a:prstGeom>
          <a:noFill/>
        </p:spPr>
        <p:txBody>
          <a:bodyPr wrap="none" lIns="91440" tIns="45720" rIns="91440" bIns="45720">
            <a:spAutoFit/>
          </a:bodyPr>
          <a:lstStyle/>
          <a:p>
            <a:pPr algn="ctr"/>
            <a:r>
              <a:rPr lang="zh-CN" altLang="en-US" sz="2800" dirty="0">
                <a:ln w="0"/>
                <a:solidFill>
                  <a:srgbClr val="0070C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rPr>
              <a:t>借口</a:t>
            </a:r>
            <a:endParaRPr lang="zh-CN" altLang="en-US" sz="2800" dirty="0">
              <a:ln w="0"/>
              <a:solidFill>
                <a:srgbClr val="0070C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endParaRPr>
          </a:p>
        </p:txBody>
      </p:sp>
      <p:sp>
        <p:nvSpPr>
          <p:cNvPr id="16" name="矩形 15"/>
          <p:cNvSpPr/>
          <p:nvPr/>
        </p:nvSpPr>
        <p:spPr>
          <a:xfrm>
            <a:off x="6503589" y="3716639"/>
            <a:ext cx="894080" cy="521970"/>
          </a:xfrm>
          <a:prstGeom prst="rect">
            <a:avLst/>
          </a:prstGeom>
          <a:noFill/>
        </p:spPr>
        <p:txBody>
          <a:bodyPr wrap="none" lIns="91440" tIns="45720" rIns="91440" bIns="45720">
            <a:spAutoFit/>
          </a:bodyPr>
          <a:lstStyle/>
          <a:p>
            <a:pPr algn="ctr"/>
            <a:r>
              <a:rPr lang="zh-CN" altLang="en-US" sz="2800" dirty="0">
                <a:ln w="0"/>
                <a:solidFill>
                  <a:srgbClr val="0070C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rPr>
              <a:t>能力</a:t>
            </a:r>
            <a:endParaRPr lang="zh-CN" altLang="en-US" sz="2800" dirty="0">
              <a:ln w="0"/>
              <a:solidFill>
                <a:srgbClr val="0070C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endParaRPr>
          </a:p>
        </p:txBody>
      </p:sp>
      <p:sp>
        <p:nvSpPr>
          <p:cNvPr id="19" name="矩形 18"/>
          <p:cNvSpPr/>
          <p:nvPr/>
        </p:nvSpPr>
        <p:spPr>
          <a:xfrm>
            <a:off x="913765" y="1884045"/>
            <a:ext cx="2938780" cy="1938020"/>
          </a:xfrm>
          <a:prstGeom prst="rect">
            <a:avLst/>
          </a:prstGeom>
          <a:noFill/>
        </p:spPr>
        <p:txBody>
          <a:bodyPr wrap="square">
            <a:spAutoFit/>
          </a:bodyPr>
          <a:lstStyle/>
          <a:p>
            <a:r>
              <a:rPr lang="zh-CN" altLang="en-US" sz="2000" b="1" dirty="0">
                <a:latin typeface="华文中宋" panose="02010600040101010101" charset="-122"/>
                <a:ea typeface="华文中宋" panose="02010600040101010101" charset="-122"/>
              </a:rPr>
              <a:t>三十而立的压力</a:t>
            </a:r>
            <a:endParaRPr lang="zh-CN" altLang="en-US" sz="2000" b="1" dirty="0">
              <a:latin typeface="华文中宋" panose="02010600040101010101" charset="-122"/>
              <a:ea typeface="华文中宋" panose="02010600040101010101" charset="-122"/>
            </a:endParaRPr>
          </a:p>
          <a:p>
            <a:r>
              <a:rPr lang="zh-CN" altLang="en-US" sz="2000" dirty="0">
                <a:latin typeface="华文中宋" panose="02010600040101010101" charset="-122"/>
                <a:ea typeface="华文中宋" panose="02010600040101010101" charset="-122"/>
              </a:rPr>
              <a:t>自我迷失和情绪化，是诱发对法律法规底线的丧失、对诚信守法信念的丢失，继而导致舞弊发生的内因</a:t>
            </a:r>
            <a:endParaRPr lang="zh-CN" altLang="en-US" sz="2000" dirty="0">
              <a:latin typeface="华文中宋" panose="02010600040101010101" charset="-122"/>
              <a:ea typeface="华文中宋" panose="02010600040101010101" charset="-122"/>
            </a:endParaRPr>
          </a:p>
        </p:txBody>
      </p:sp>
      <p:sp>
        <p:nvSpPr>
          <p:cNvPr id="23" name="文本框 22"/>
          <p:cNvSpPr txBox="1"/>
          <p:nvPr/>
        </p:nvSpPr>
        <p:spPr>
          <a:xfrm>
            <a:off x="8439150" y="4010660"/>
            <a:ext cx="2304415" cy="1322070"/>
          </a:xfrm>
          <a:prstGeom prst="rect">
            <a:avLst/>
          </a:prstGeom>
          <a:noFill/>
        </p:spPr>
        <p:txBody>
          <a:bodyPr wrap="square">
            <a:spAutoFit/>
          </a:bodyPr>
          <a:lstStyle>
            <a:defPPr>
              <a:defRPr lang="zh-CN"/>
            </a:defPPr>
            <a:lvl1pPr>
              <a:defRPr sz="1400"/>
            </a:lvl1pPr>
          </a:lstStyle>
          <a:p>
            <a:r>
              <a:rPr lang="zh-CN" altLang="en-US" sz="2000" b="1" dirty="0">
                <a:latin typeface="华文中宋" panose="02010600040101010101" charset="-122"/>
                <a:ea typeface="华文中宋" panose="02010600040101010101" charset="-122"/>
              </a:rPr>
              <a:t>矛利而盾不坚</a:t>
            </a:r>
            <a:endParaRPr lang="en-US" altLang="zh-CN" sz="2000" b="1" dirty="0">
              <a:latin typeface="华文中宋" panose="02010600040101010101" charset="-122"/>
              <a:ea typeface="华文中宋" panose="02010600040101010101" charset="-122"/>
            </a:endParaRPr>
          </a:p>
          <a:p>
            <a:r>
              <a:rPr lang="zh-CN" altLang="en-US" sz="2000" dirty="0">
                <a:latin typeface="华文中宋" panose="02010600040101010101" charset="-122"/>
                <a:ea typeface="华文中宋" panose="02010600040101010101" charset="-122"/>
              </a:rPr>
              <a:t>具备发现相关流程中细微漏洞的专业能力</a:t>
            </a:r>
            <a:endParaRPr lang="zh-CN" altLang="en-US" sz="2000" dirty="0">
              <a:latin typeface="华文中宋" panose="02010600040101010101" charset="-122"/>
              <a:ea typeface="华文中宋" panose="02010600040101010101" charset="-122"/>
            </a:endParaRPr>
          </a:p>
        </p:txBody>
      </p:sp>
      <p:sp>
        <p:nvSpPr>
          <p:cNvPr id="24" name="文本框 23"/>
          <p:cNvSpPr txBox="1"/>
          <p:nvPr/>
        </p:nvSpPr>
        <p:spPr>
          <a:xfrm>
            <a:off x="8439150" y="1998980"/>
            <a:ext cx="2304415" cy="1014730"/>
          </a:xfrm>
          <a:prstGeom prst="rect">
            <a:avLst/>
          </a:prstGeom>
          <a:noFill/>
        </p:spPr>
        <p:txBody>
          <a:bodyPr wrap="square">
            <a:spAutoFit/>
          </a:bodyPr>
          <a:lstStyle>
            <a:defPPr>
              <a:defRPr lang="zh-CN"/>
            </a:defPPr>
            <a:lvl1pPr>
              <a:defRPr sz="1400"/>
            </a:lvl1pPr>
          </a:lstStyle>
          <a:p>
            <a:r>
              <a:rPr lang="zh-CN" altLang="en-US" sz="2000" b="1" dirty="0">
                <a:latin typeface="华文中宋" panose="02010600040101010101" charset="-122"/>
                <a:ea typeface="华文中宋" panose="02010600040101010101" charset="-122"/>
              </a:rPr>
              <a:t>互联网的影响</a:t>
            </a:r>
            <a:endParaRPr lang="en-US" altLang="zh-CN" sz="2000" b="1" dirty="0">
              <a:latin typeface="华文中宋" panose="02010600040101010101" charset="-122"/>
              <a:ea typeface="华文中宋" panose="02010600040101010101" charset="-122"/>
            </a:endParaRPr>
          </a:p>
          <a:p>
            <a:r>
              <a:rPr lang="zh-CN" altLang="en-US" sz="2000" dirty="0">
                <a:latin typeface="华文中宋" panose="02010600040101010101" charset="-122"/>
                <a:ea typeface="华文中宋" panose="02010600040101010101" charset="-122"/>
              </a:rPr>
              <a:t>旧的习俗被打破，新的规则尚未建立</a:t>
            </a:r>
            <a:endParaRPr lang="zh-CN" altLang="en-US" sz="2000" dirty="0">
              <a:latin typeface="华文中宋" panose="02010600040101010101" charset="-122"/>
              <a:ea typeface="华文中宋" panose="02010600040101010101" charset="-122"/>
            </a:endParaRPr>
          </a:p>
        </p:txBody>
      </p:sp>
      <p:sp>
        <p:nvSpPr>
          <p:cNvPr id="25" name="文本框 24"/>
          <p:cNvSpPr txBox="1"/>
          <p:nvPr/>
        </p:nvSpPr>
        <p:spPr>
          <a:xfrm>
            <a:off x="906145" y="4086225"/>
            <a:ext cx="3379470" cy="1014730"/>
          </a:xfrm>
          <a:prstGeom prst="rect">
            <a:avLst/>
          </a:prstGeom>
          <a:noFill/>
        </p:spPr>
        <p:txBody>
          <a:bodyPr wrap="square">
            <a:spAutoFit/>
          </a:bodyPr>
          <a:lstStyle/>
          <a:p>
            <a:r>
              <a:rPr lang="zh-CN" altLang="en-US" sz="2000" b="1" dirty="0">
                <a:latin typeface="华文中宋" panose="02010600040101010101" charset="-122"/>
                <a:ea typeface="华文中宋" panose="02010600040101010101" charset="-122"/>
              </a:rPr>
              <a:t>舞弊合理化的借口</a:t>
            </a:r>
            <a:endParaRPr lang="en-US" altLang="zh-CN" sz="2000" b="1" dirty="0">
              <a:latin typeface="华文中宋" panose="02010600040101010101" charset="-122"/>
              <a:ea typeface="华文中宋" panose="02010600040101010101" charset="-122"/>
            </a:endParaRPr>
          </a:p>
          <a:p>
            <a:r>
              <a:rPr lang="zh-CN" altLang="en-US" sz="2000" dirty="0">
                <a:latin typeface="华文中宋" panose="02010600040101010101" charset="-122"/>
                <a:ea typeface="华文中宋" panose="02010600040101010101" charset="-122"/>
              </a:rPr>
              <a:t>更容易为自己跨越红线找到合理化的解释</a:t>
            </a:r>
            <a:endParaRPr lang="zh-CN" altLang="en-US" sz="2000" dirty="0">
              <a:latin typeface="华文中宋" panose="02010600040101010101" charset="-122"/>
              <a:ea typeface="华文中宋" panose="02010600040101010101" charset="-122"/>
            </a:endParaRPr>
          </a:p>
        </p:txBody>
      </p:sp>
      <p:pic>
        <p:nvPicPr>
          <p:cNvPr id="5" name="图片 4" descr="蓝色钻石"/>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38800" y="2971800"/>
            <a:ext cx="914400" cy="9144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ctrTitle"/>
          </p:nvPr>
        </p:nvSpPr>
        <p:spPr>
          <a:xfrm>
            <a:off x="1198800" y="2143760"/>
            <a:ext cx="9799200" cy="2570400"/>
          </a:xfrm>
        </p:spPr>
        <p:txBody>
          <a:bodyPr anchor="ctr" anchorCtr="0"/>
          <a:p>
            <a:r>
              <a:rPr lang="zh-CN" altLang="en-US"/>
              <a:t>没有永远不变的环境</a:t>
            </a:r>
            <a:br>
              <a:rPr lang="zh-CN" altLang="en-US"/>
            </a:br>
            <a:r>
              <a:rPr lang="zh-CN" altLang="en-US"/>
              <a:t>制度不能一成不变</a:t>
            </a:r>
            <a:endParaRPr lang="zh-CN" altLang="en-US"/>
          </a:p>
        </p:txBody>
      </p:sp>
      <p:sp>
        <p:nvSpPr>
          <p:cNvPr id="5" name="灯片编号占位符 4"/>
          <p:cNvSpPr>
            <a:spLocks noGrp="1"/>
          </p:cNvSpPr>
          <p:nvPr>
            <p:ph type="sldNum" sz="quarter" idx="12"/>
          </p:nvPr>
        </p:nvSpPr>
        <p:spPr/>
        <p:txBody>
          <a:bodyPr/>
          <a:p>
            <a:fld id="{FABC47A4-756D-490B-A52F-7D9E2C9FC05F}" type="slidenum">
              <a:rPr lang="zh-CN" altLang="en-US" smtClean="0"/>
            </a:fld>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搞清楚风险的发生机制</a:t>
            </a:r>
            <a:endParaRPr lang="zh-CN" altLang="en-US"/>
          </a:p>
        </p:txBody>
      </p:sp>
      <p:pic>
        <p:nvPicPr>
          <p:cNvPr id="3" name="图片 2"/>
          <p:cNvPicPr>
            <a:picLocks noChangeAspect="1"/>
          </p:cNvPicPr>
          <p:nvPr/>
        </p:nvPicPr>
        <p:blipFill>
          <a:blip r:embed="rId1"/>
          <a:stretch>
            <a:fillRect/>
          </a:stretch>
        </p:blipFill>
        <p:spPr>
          <a:xfrm>
            <a:off x="1981200" y="1652270"/>
            <a:ext cx="8229600" cy="4236720"/>
          </a:xfrm>
          <a:prstGeom prst="rect">
            <a:avLst/>
          </a:prstGeom>
        </p:spPr>
      </p:pic>
      <p:sp>
        <p:nvSpPr>
          <p:cNvPr id="5" name="文本框 4"/>
          <p:cNvSpPr txBox="1"/>
          <p:nvPr/>
        </p:nvSpPr>
        <p:spPr>
          <a:xfrm>
            <a:off x="1980565" y="6010275"/>
            <a:ext cx="8229600" cy="583565"/>
          </a:xfrm>
          <a:prstGeom prst="rect">
            <a:avLst/>
          </a:prstGeom>
          <a:noFill/>
        </p:spPr>
        <p:txBody>
          <a:bodyPr wrap="square" rtlCol="0" anchor="t">
            <a:spAutoFit/>
          </a:bodyPr>
          <a:p>
            <a:r>
              <a:rPr lang="zh-CN" altLang="en-US" sz="1600">
                <a:solidFill>
                  <a:schemeClr val="tx1"/>
                </a:solidFill>
                <a:latin typeface="华文中宋" panose="02010600040101010101" charset="-122"/>
                <a:ea typeface="华文中宋" panose="02010600040101010101" charset="-122"/>
                <a:cs typeface="华文中宋" panose="02010600040101010101" charset="-122"/>
              </a:rPr>
              <a:t>2016年到2019年三年多时间里，采取收款不入账、伪造收款事实等方式，陆续侵吞公款竟达6900多万元，分</a:t>
            </a:r>
            <a:r>
              <a:rPr lang="en-US" altLang="zh-CN" sz="1600">
                <a:solidFill>
                  <a:schemeClr val="tx1"/>
                </a:solidFill>
                <a:latin typeface="华文中宋" panose="02010600040101010101" charset="-122"/>
                <a:ea typeface="华文中宋" panose="02010600040101010101" charset="-122"/>
                <a:cs typeface="华文中宋" panose="02010600040101010101" charset="-122"/>
              </a:rPr>
              <a:t>400</a:t>
            </a:r>
            <a:r>
              <a:rPr lang="zh-CN" altLang="en-US" sz="1600">
                <a:solidFill>
                  <a:schemeClr val="tx1"/>
                </a:solidFill>
                <a:latin typeface="华文中宋" panose="02010600040101010101" charset="-122"/>
                <a:ea typeface="华文中宋" panose="02010600040101010101" charset="-122"/>
                <a:cs typeface="华文中宋" panose="02010600040101010101" charset="-122"/>
              </a:rPr>
              <a:t>多次</a:t>
            </a:r>
            <a:r>
              <a:rPr lang="zh-CN" altLang="en-US" sz="1600">
                <a:solidFill>
                  <a:schemeClr val="tx1"/>
                </a:solidFill>
                <a:latin typeface="华文中宋" panose="02010600040101010101" charset="-122"/>
                <a:ea typeface="华文中宋" panose="02010600040101010101" charset="-122"/>
                <a:cs typeface="华文中宋" panose="02010600040101010101" charset="-122"/>
                <a:sym typeface="+mn-ea"/>
              </a:rPr>
              <a:t>（《零容忍》第</a:t>
            </a:r>
            <a:r>
              <a:rPr lang="en-US" altLang="zh-CN" sz="1600">
                <a:solidFill>
                  <a:schemeClr val="tx1"/>
                </a:solidFill>
                <a:latin typeface="华文中宋" panose="02010600040101010101" charset="-122"/>
                <a:ea typeface="华文中宋" panose="02010600040101010101" charset="-122"/>
                <a:cs typeface="华文中宋" panose="02010600040101010101" charset="-122"/>
                <a:sym typeface="+mn-ea"/>
              </a:rPr>
              <a:t>5</a:t>
            </a:r>
            <a:r>
              <a:rPr lang="zh-CN" altLang="en-US" sz="1600">
                <a:solidFill>
                  <a:schemeClr val="tx1"/>
                </a:solidFill>
                <a:latin typeface="华文中宋" panose="02010600040101010101" charset="-122"/>
                <a:ea typeface="华文中宋" panose="02010600040101010101" charset="-122"/>
                <a:cs typeface="华文中宋" panose="02010600040101010101" charset="-122"/>
                <a:sym typeface="+mn-ea"/>
              </a:rPr>
              <a:t>集《永远在路上》，</a:t>
            </a:r>
            <a:r>
              <a:rPr lang="en-US" altLang="zh-CN" sz="1600">
                <a:solidFill>
                  <a:schemeClr val="tx1"/>
                </a:solidFill>
                <a:latin typeface="华文中宋" panose="02010600040101010101" charset="-122"/>
                <a:ea typeface="华文中宋" panose="02010600040101010101" charset="-122"/>
                <a:cs typeface="华文中宋" panose="02010600040101010101" charset="-122"/>
                <a:sym typeface="+mn-ea"/>
              </a:rPr>
              <a:t>00:18:21  00:23:50</a:t>
            </a:r>
            <a:r>
              <a:rPr lang="zh-CN" altLang="en-US" sz="1600">
                <a:solidFill>
                  <a:schemeClr val="tx1"/>
                </a:solidFill>
                <a:latin typeface="华文中宋" panose="02010600040101010101" charset="-122"/>
                <a:ea typeface="华文中宋" panose="02010600040101010101" charset="-122"/>
                <a:cs typeface="华文中宋" panose="02010600040101010101" charset="-122"/>
                <a:sym typeface="+mn-ea"/>
              </a:rPr>
              <a:t>）</a:t>
            </a:r>
            <a:endParaRPr lang="zh-CN" altLang="en-US" sz="16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101" name="图片 100"/>
          <p:cNvPicPr/>
          <p:nvPr/>
        </p:nvPicPr>
        <p:blipFill>
          <a:blip r:embed="rId1"/>
          <a:stretch>
            <a:fillRect/>
          </a:stretch>
        </p:blipFill>
        <p:spPr>
          <a:xfrm>
            <a:off x="608330" y="608330"/>
            <a:ext cx="5168265" cy="3125470"/>
          </a:xfrm>
          <a:prstGeom prst="rect">
            <a:avLst/>
          </a:prstGeom>
          <a:noFill/>
          <a:ln w="9525">
            <a:noFill/>
          </a:ln>
        </p:spPr>
      </p:pic>
      <p:pic>
        <p:nvPicPr>
          <p:cNvPr id="102" name="图片 101"/>
          <p:cNvPicPr/>
          <p:nvPr/>
        </p:nvPicPr>
        <p:blipFill>
          <a:blip r:embed="rId2"/>
          <a:stretch>
            <a:fillRect/>
          </a:stretch>
        </p:blipFill>
        <p:spPr>
          <a:xfrm>
            <a:off x="5776595" y="3536315"/>
            <a:ext cx="6330950" cy="3177540"/>
          </a:xfrm>
          <a:prstGeom prst="rect">
            <a:avLst/>
          </a:prstGeom>
          <a:noFill/>
          <a:ln w="9525">
            <a:noFill/>
          </a:ln>
        </p:spPr>
      </p:pic>
      <p:sp>
        <p:nvSpPr>
          <p:cNvPr id="4" name="文本框 3"/>
          <p:cNvSpPr txBox="1"/>
          <p:nvPr/>
        </p:nvSpPr>
        <p:spPr>
          <a:xfrm>
            <a:off x="5892800" y="1294765"/>
            <a:ext cx="5684520" cy="2030095"/>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cs typeface="华文中宋" panose="02010600040101010101" charset="-122"/>
              </a:rPr>
              <a:t>他之所以产生侵吞公款的念头，就和玩网游有关。2016年的一天，一名买房人带着几万元现金来办理资金托管。由于按规定只能刷卡付款，张雨杰就先为他办理了手续，</a:t>
            </a:r>
            <a:r>
              <a:rPr lang="zh-CN" altLang="en-US" b="1">
                <a:solidFill>
                  <a:srgbClr val="FF0000"/>
                </a:solidFill>
                <a:latin typeface="华文中宋" panose="02010600040101010101" charset="-122"/>
                <a:ea typeface="华文中宋" panose="02010600040101010101" charset="-122"/>
                <a:cs typeface="华文中宋" panose="02010600040101010101" charset="-122"/>
              </a:rPr>
              <a:t>将现金存到自己卡里</a:t>
            </a:r>
            <a:r>
              <a:rPr lang="zh-CN" altLang="en-US">
                <a:latin typeface="华文中宋" panose="02010600040101010101" charset="-122"/>
                <a:ea typeface="华文中宋" panose="02010600040101010101" charset="-122"/>
                <a:cs typeface="华文中宋" panose="02010600040101010101" charset="-122"/>
              </a:rPr>
              <a:t>，打算第二天帮他刷卡支付。</a:t>
            </a:r>
            <a:endParaRPr lang="zh-CN" altLang="en-US">
              <a:latin typeface="华文中宋" panose="02010600040101010101" charset="-122"/>
              <a:ea typeface="华文中宋" panose="02010600040101010101" charset="-122"/>
              <a:cs typeface="华文中宋" panose="02010600040101010101" charset="-122"/>
            </a:endParaRPr>
          </a:p>
          <a:p>
            <a:r>
              <a:rPr lang="zh-CN" altLang="en-US">
                <a:latin typeface="华文中宋" panose="02010600040101010101" charset="-122"/>
                <a:ea typeface="华文中宋" panose="02010600040101010101" charset="-122"/>
                <a:cs typeface="华文中宋" panose="02010600040101010101" charset="-122"/>
              </a:rPr>
              <a:t>谁知当晚打游戏时，由于充值买装备，控制不住把这几万元全花光了。</a:t>
            </a:r>
            <a:endParaRPr lang="zh-CN" altLang="en-US">
              <a:latin typeface="华文中宋" panose="02010600040101010101" charset="-122"/>
              <a:ea typeface="华文中宋" panose="02010600040101010101" charset="-122"/>
              <a:cs typeface="华文中宋" panose="02010600040101010101" charset="-122"/>
            </a:endParaRPr>
          </a:p>
        </p:txBody>
      </p:sp>
      <p:sp>
        <p:nvSpPr>
          <p:cNvPr id="5" name="文本框 4"/>
          <p:cNvSpPr txBox="1"/>
          <p:nvPr/>
        </p:nvSpPr>
        <p:spPr>
          <a:xfrm>
            <a:off x="608330" y="4496435"/>
            <a:ext cx="4725035" cy="1753235"/>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cs typeface="华文中宋" panose="02010600040101010101" charset="-122"/>
              </a:rPr>
              <a:t>张雨杰说：“充着充着充着，充到卡显示余额不足了。</a:t>
            </a:r>
            <a:r>
              <a:rPr lang="zh-CN" altLang="en-US" b="1">
                <a:solidFill>
                  <a:srgbClr val="FF0000"/>
                </a:solidFill>
                <a:latin typeface="华文中宋" panose="02010600040101010101" charset="-122"/>
                <a:ea typeface="华文中宋" panose="02010600040101010101" charset="-122"/>
                <a:cs typeface="华文中宋" panose="02010600040101010101" charset="-122"/>
              </a:rPr>
              <a:t>刚开始是属于最害怕的一个时间，那我就慢慢攒一下，我先还</a:t>
            </a:r>
            <a:r>
              <a:rPr lang="zh-CN" altLang="en-US">
                <a:latin typeface="华文中宋" panose="02010600040101010101" charset="-122"/>
                <a:ea typeface="华文中宋" panose="02010600040101010101" charset="-122"/>
                <a:cs typeface="华文中宋" panose="02010600040101010101" charset="-122"/>
              </a:rPr>
              <a:t>，当时是这样想的。结果一直就没人发现，这个时候就开始觉得，</a:t>
            </a:r>
            <a:r>
              <a:rPr lang="zh-CN" altLang="en-US" b="1">
                <a:solidFill>
                  <a:srgbClr val="FF0000"/>
                </a:solidFill>
                <a:latin typeface="华文中宋" panose="02010600040101010101" charset="-122"/>
                <a:ea typeface="华文中宋" panose="02010600040101010101" charset="-122"/>
                <a:cs typeface="华文中宋" panose="02010600040101010101" charset="-122"/>
              </a:rPr>
              <a:t>我再弄一点儿，应该也没事儿，</a:t>
            </a:r>
            <a:r>
              <a:rPr lang="zh-CN" altLang="en-US">
                <a:latin typeface="华文中宋" panose="02010600040101010101" charset="-122"/>
                <a:ea typeface="华文中宋" panose="02010600040101010101" charset="-122"/>
                <a:cs typeface="华文中宋" panose="02010600040101010101" charset="-122"/>
              </a:rPr>
              <a:t>后面就是真的跟雪崩一样，根本停不下来。”</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灯片编号占位符 5"/>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制度挂在墙上，与执行</a:t>
            </a:r>
            <a:r>
              <a:rPr lang="en-US" altLang="zh-CN"/>
              <a:t>“</a:t>
            </a:r>
            <a:r>
              <a:rPr lang="zh-CN" altLang="en-US"/>
              <a:t>两张皮</a:t>
            </a:r>
            <a:r>
              <a:rPr lang="en-US" altLang="zh-CN"/>
              <a:t>”</a:t>
            </a:r>
            <a:endParaRPr lang="en-US" altLang="zh-CN"/>
          </a:p>
        </p:txBody>
      </p:sp>
      <p:sp>
        <p:nvSpPr>
          <p:cNvPr id="3" name="内容占位符 2"/>
          <p:cNvSpPr>
            <a:spLocks noGrp="1"/>
          </p:cNvSpPr>
          <p:nvPr>
            <p:ph idx="1"/>
          </p:nvPr>
        </p:nvSpPr>
        <p:spPr/>
        <p:txBody>
          <a:bodyPr>
            <a:noAutofit/>
          </a:bodyPr>
          <a:p>
            <a:r>
              <a:rPr lang="zh-CN" altLang="en-US" sz="2000">
                <a:solidFill>
                  <a:schemeClr val="tx1"/>
                </a:solidFill>
              </a:rPr>
              <a:t>张雨杰：这个漏洞说白了其实很好堵，只要你真的想对的话，基本上不用</a:t>
            </a:r>
            <a:r>
              <a:rPr lang="zh-CN" altLang="en-US" sz="2000" b="1">
                <a:solidFill>
                  <a:srgbClr val="FF0000"/>
                </a:solidFill>
              </a:rPr>
              <a:t>半个小时</a:t>
            </a:r>
            <a:r>
              <a:rPr lang="zh-CN" altLang="en-US" sz="2000">
                <a:solidFill>
                  <a:schemeClr val="tx1"/>
                </a:solidFill>
              </a:rPr>
              <a:t>你就对出来了。</a:t>
            </a:r>
            <a:endParaRPr lang="zh-CN" altLang="en-US" sz="2000">
              <a:solidFill>
                <a:schemeClr val="tx1"/>
              </a:solidFill>
            </a:endParaRPr>
          </a:p>
          <a:p>
            <a:r>
              <a:rPr lang="zh-CN" altLang="en-US" sz="2000">
                <a:solidFill>
                  <a:schemeClr val="tx1"/>
                </a:solidFill>
              </a:rPr>
              <a:t>按照</a:t>
            </a:r>
            <a:r>
              <a:rPr lang="zh-CN" altLang="en-US" sz="2000">
                <a:solidFill>
                  <a:schemeClr val="tx1"/>
                </a:solidFill>
                <a:highlight>
                  <a:srgbClr val="FFFF00"/>
                </a:highlight>
              </a:rPr>
              <a:t>滁州市2011年出台的相关制度</a:t>
            </a:r>
            <a:r>
              <a:rPr lang="zh-CN" altLang="en-US" sz="2000">
                <a:solidFill>
                  <a:schemeClr val="tx1"/>
                </a:solidFill>
              </a:rPr>
              <a:t>，资金托管窗口必须岗位分设，</a:t>
            </a:r>
            <a:r>
              <a:rPr lang="zh-CN" altLang="en-US" sz="2000" b="1">
                <a:solidFill>
                  <a:srgbClr val="FF0000"/>
                </a:solidFill>
              </a:rPr>
              <a:t>一人收件、一人审核、一人办理凭证，相互监督。</a:t>
            </a:r>
            <a:r>
              <a:rPr lang="zh-CN" altLang="en-US" sz="2000">
                <a:solidFill>
                  <a:schemeClr val="tx1"/>
                </a:solidFill>
              </a:rPr>
              <a:t>但不动产登记中心却从未按制度执行，从主要领导到科长，甚至</a:t>
            </a:r>
            <a:r>
              <a:rPr lang="zh-CN" altLang="en-US" sz="2000" b="1">
                <a:solidFill>
                  <a:srgbClr val="FF0000"/>
                </a:solidFill>
              </a:rPr>
              <a:t>没有一个人知道有这项制度</a:t>
            </a:r>
            <a:r>
              <a:rPr lang="zh-CN" altLang="en-US" sz="2000">
                <a:solidFill>
                  <a:schemeClr val="tx1"/>
                </a:solidFill>
              </a:rPr>
              <a:t>，连基本的对账都没有认真做过。此外，按照制度，放款之前，全套资料必须经房产交易管理科的副科长、科长，不动产登记中心分管副主任三级审核、三级签字，但实际也变成了</a:t>
            </a:r>
            <a:r>
              <a:rPr lang="zh-CN" altLang="en-US" sz="2000" b="1">
                <a:solidFill>
                  <a:srgbClr val="FF0000"/>
                </a:solidFill>
              </a:rPr>
              <a:t>只签字不审核</a:t>
            </a:r>
            <a:r>
              <a:rPr lang="zh-CN" altLang="en-US" sz="2000">
                <a:solidFill>
                  <a:schemeClr val="tx1"/>
                </a:solidFill>
              </a:rPr>
              <a:t>。</a:t>
            </a:r>
            <a:endParaRPr lang="zh-CN" altLang="en-US" sz="2000">
              <a:solidFill>
                <a:schemeClr val="tx1"/>
              </a:solidFill>
            </a:endParaRPr>
          </a:p>
          <a:p>
            <a:r>
              <a:rPr lang="zh-CN" altLang="en-US" sz="2000">
                <a:solidFill>
                  <a:schemeClr val="tx1"/>
                </a:solidFill>
                <a:sym typeface="+mn-ea"/>
              </a:rPr>
              <a:t>2020年11月，张雨杰被判处无期徒刑。而需要深刻反思的，绝不仅仅是他个人。被挥霍的巨额资金大部分难以追回，给国家造成巨大损失。调查认定，各级共19名党员领导干部、公职人员负有不同程度责任，都被追责问责，其中交易管理科科长、副科长更是已构成玩忽职守罪，被判处有期徒刑。</a:t>
            </a:r>
            <a:endParaRPr lang="zh-CN" altLang="en-US" sz="2000">
              <a:solidFill>
                <a:schemeClr val="tx1"/>
              </a:solidFill>
            </a:endParaRPr>
          </a:p>
          <a:p>
            <a:endParaRPr lang="zh-CN" altLang="en-US" sz="2000">
              <a:solidFill>
                <a:schemeClr val="tx1"/>
              </a:solidFill>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操作风险到道德风险</a:t>
            </a:r>
            <a:endParaRPr lang="zh-CN" altLang="en-US"/>
          </a:p>
        </p:txBody>
      </p:sp>
      <p:graphicFrame>
        <p:nvGraphicFramePr>
          <p:cNvPr id="7" name="图示 6"/>
          <p:cNvGraphicFramePr/>
          <p:nvPr/>
        </p:nvGraphicFramePr>
        <p:xfrm>
          <a:off x="541655" y="1427480"/>
          <a:ext cx="5165725" cy="514921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文本框 3"/>
          <p:cNvSpPr txBox="1"/>
          <p:nvPr/>
        </p:nvSpPr>
        <p:spPr>
          <a:xfrm>
            <a:off x="5485765" y="2633345"/>
            <a:ext cx="1808480" cy="583565"/>
          </a:xfrm>
          <a:prstGeom prst="rect">
            <a:avLst/>
          </a:prstGeom>
        </p:spPr>
        <p:style>
          <a:lnRef idx="0">
            <a:schemeClr val="accent3"/>
          </a:lnRef>
          <a:fillRef idx="3">
            <a:schemeClr val="accent3"/>
          </a:fillRef>
          <a:effectRef idx="3">
            <a:schemeClr val="accent3"/>
          </a:effectRef>
          <a:fontRef idx="minor">
            <a:schemeClr val="lt1"/>
          </a:fontRef>
        </p:style>
        <p:txBody>
          <a:bodyPr wrap="none" rtlCol="0" anchor="t">
            <a:spAutoFit/>
          </a:bodyPr>
          <a:p>
            <a:r>
              <a:rPr lang="zh-CN" altLang="en-US" sz="3200">
                <a:sym typeface="+mn-ea"/>
              </a:rPr>
              <a:t>操作风险</a:t>
            </a:r>
            <a:endParaRPr lang="zh-CN" altLang="en-US" sz="3200">
              <a:sym typeface="+mn-ea"/>
            </a:endParaRPr>
          </a:p>
        </p:txBody>
      </p:sp>
      <p:sp>
        <p:nvSpPr>
          <p:cNvPr id="6" name="文本框 5"/>
          <p:cNvSpPr txBox="1"/>
          <p:nvPr/>
        </p:nvSpPr>
        <p:spPr>
          <a:xfrm>
            <a:off x="5485765" y="4812665"/>
            <a:ext cx="1808480" cy="583565"/>
          </a:xfrm>
          <a:prstGeom prst="rect">
            <a:avLst/>
          </a:prstGeom>
        </p:spPr>
        <p:style>
          <a:lnRef idx="0">
            <a:schemeClr val="accent5"/>
          </a:lnRef>
          <a:fillRef idx="3">
            <a:schemeClr val="accent5"/>
          </a:fillRef>
          <a:effectRef idx="3">
            <a:schemeClr val="accent5"/>
          </a:effectRef>
          <a:fontRef idx="minor">
            <a:schemeClr val="lt1"/>
          </a:fontRef>
        </p:style>
        <p:txBody>
          <a:bodyPr wrap="none" rtlCol="0" anchor="t">
            <a:spAutoFit/>
          </a:bodyPr>
          <a:p>
            <a:r>
              <a:rPr lang="zh-CN" altLang="en-US" sz="3200">
                <a:sym typeface="+mn-ea"/>
              </a:rPr>
              <a:t>道德风险</a:t>
            </a:r>
            <a:endParaRPr lang="zh-CN" altLang="en-US" sz="3200">
              <a:sym typeface="+mn-ea"/>
            </a:endParaRPr>
          </a:p>
        </p:txBody>
      </p:sp>
      <p:sp>
        <p:nvSpPr>
          <p:cNvPr id="8" name="文本框 7"/>
          <p:cNvSpPr txBox="1"/>
          <p:nvPr/>
        </p:nvSpPr>
        <p:spPr>
          <a:xfrm>
            <a:off x="4772660" y="2647315"/>
            <a:ext cx="426561" cy="601662"/>
          </a:xfrm>
          <a:prstGeom prst="rightArrow">
            <a:avLst/>
          </a:prstGeom>
        </p:spPr>
        <p:style>
          <a:lnRef idx="0">
            <a:schemeClr val="accent3"/>
          </a:lnRef>
          <a:fillRef idx="3">
            <a:schemeClr val="accent3"/>
          </a:fillRef>
          <a:effectRef idx="3">
            <a:schemeClr val="accent3"/>
          </a:effectRef>
          <a:fontRef idx="minor">
            <a:schemeClr val="lt1"/>
          </a:fontRef>
        </p:style>
        <p:txBody>
          <a:bodyPr vertOverflow="overflow" horzOverflow="overflow" vert="horz" wrap="none" numCol="1" spcCol="0" rtlCol="0" fromWordArt="0" anchor="t" anchorCtr="0" forceAA="0" compatLnSpc="1">
            <a:spAutoFit/>
          </a:bodyPr>
          <a:p>
            <a:pPr lvl="0" algn="l">
              <a:buClrTx/>
              <a:buSzTx/>
              <a:buFontTx/>
            </a:pPr>
            <a:endParaRPr lang="zh-CN" altLang="en-US" sz="3200">
              <a:sym typeface="+mn-ea"/>
            </a:endParaRPr>
          </a:p>
        </p:txBody>
      </p:sp>
      <p:sp>
        <p:nvSpPr>
          <p:cNvPr id="9" name="文本框 8"/>
          <p:cNvSpPr txBox="1"/>
          <p:nvPr/>
        </p:nvSpPr>
        <p:spPr>
          <a:xfrm>
            <a:off x="4838065" y="4812665"/>
            <a:ext cx="426561" cy="601662"/>
          </a:xfrm>
          <a:prstGeom prst="rightArrow">
            <a:avLst/>
          </a:prstGeom>
        </p:spPr>
        <p:style>
          <a:lnRef idx="0">
            <a:schemeClr val="accent5"/>
          </a:lnRef>
          <a:fillRef idx="3">
            <a:schemeClr val="accent5"/>
          </a:fillRef>
          <a:effectRef idx="3">
            <a:schemeClr val="accent5"/>
          </a:effectRef>
          <a:fontRef idx="minor">
            <a:schemeClr val="lt1"/>
          </a:fontRef>
        </p:style>
        <p:txBody>
          <a:bodyPr vertOverflow="overflow" horzOverflow="overflow" vert="horz" wrap="none" numCol="1" spcCol="0" rtlCol="0" fromWordArt="0" anchor="t" anchorCtr="0" forceAA="0" compatLnSpc="1">
            <a:spAutoFit/>
          </a:bodyPr>
          <a:p>
            <a:pPr lvl="0" algn="l">
              <a:buClrTx/>
              <a:buSzTx/>
              <a:buFontTx/>
            </a:pPr>
            <a:endParaRPr lang="zh-CN" altLang="en-US" sz="320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bldLvl="0" animBg="1"/>
      <p:bldP spid="9" grpId="0" bldLvl="0" animBg="1"/>
      <p:bldP spid="4" grpId="1" animBg="1"/>
      <p:bldP spid="6" grpId="1" animBg="1"/>
      <p:bldP spid="8" grpId="1"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构建</a:t>
            </a:r>
            <a:r>
              <a:rPr lang="zh-CN" altLang="en-US">
                <a:sym typeface="+mn-ea"/>
              </a:rPr>
              <a:t>风险应对思维</a:t>
            </a:r>
            <a:r>
              <a:rPr lang="en-US" altLang="zh-CN">
                <a:sym typeface="+mn-ea"/>
              </a:rPr>
              <a:t>——</a:t>
            </a:r>
            <a:r>
              <a:rPr lang="zh-CN" altLang="en-US"/>
              <a:t>大概率思维审视小概率事件</a:t>
            </a:r>
            <a:endParaRPr lang="zh-CN" altLang="en-US"/>
          </a:p>
        </p:txBody>
      </p:sp>
      <p:sp>
        <p:nvSpPr>
          <p:cNvPr id="3" name="内容占位符 2"/>
          <p:cNvSpPr>
            <a:spLocks noGrp="1"/>
          </p:cNvSpPr>
          <p:nvPr>
            <p:ph idx="1"/>
          </p:nvPr>
        </p:nvSpPr>
        <p:spPr/>
        <p:txBody>
          <a:bodyPr/>
          <a:p>
            <a:pPr marL="0" indent="0">
              <a:buNone/>
            </a:pPr>
            <a:r>
              <a:rPr lang="zh-CN" altLang="en-US" sz="2400">
                <a:sym typeface="+mn-ea"/>
              </a:rPr>
              <a:t>为什么审核岗不审核？</a:t>
            </a:r>
            <a:endParaRPr lang="zh-CN" altLang="en-US" sz="2400">
              <a:sym typeface="+mn-ea"/>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graphicFrame>
        <p:nvGraphicFramePr>
          <p:cNvPr id="5" name="图示 4"/>
          <p:cNvGraphicFramePr/>
          <p:nvPr/>
        </p:nvGraphicFramePr>
        <p:xfrm>
          <a:off x="5809615" y="1502410"/>
          <a:ext cx="6462395" cy="46355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图片 5"/>
          <p:cNvPicPr>
            <a:picLocks noChangeAspect="1"/>
          </p:cNvPicPr>
          <p:nvPr>
            <p:custDataLst>
              <p:tags r:id="rId6"/>
            </p:custDataLst>
          </p:nvPr>
        </p:nvPicPr>
        <p:blipFill>
          <a:blip r:embed="rId7"/>
          <a:srcRect t="1158"/>
          <a:stretch>
            <a:fillRect/>
          </a:stretch>
        </p:blipFill>
        <p:spPr>
          <a:xfrm>
            <a:off x="501015" y="2242820"/>
            <a:ext cx="3655695" cy="2054225"/>
          </a:xfrm>
          <a:prstGeom prst="rect">
            <a:avLst/>
          </a:prstGeom>
        </p:spPr>
      </p:pic>
      <p:pic>
        <p:nvPicPr>
          <p:cNvPr id="7" name="图片 6"/>
          <p:cNvPicPr>
            <a:picLocks noChangeAspect="1"/>
          </p:cNvPicPr>
          <p:nvPr>
            <p:custDataLst>
              <p:tags r:id="rId8"/>
            </p:custDataLst>
          </p:nvPr>
        </p:nvPicPr>
        <p:blipFill>
          <a:blip r:embed="rId9"/>
          <a:stretch>
            <a:fillRect/>
          </a:stretch>
        </p:blipFill>
        <p:spPr>
          <a:xfrm>
            <a:off x="2190750" y="4407535"/>
            <a:ext cx="4029075" cy="2280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sp>
        <p:nvSpPr>
          <p:cNvPr id="1048600" name="标题 1"/>
          <p:cNvSpPr>
            <a:spLocks noGrp="1"/>
          </p:cNvSpPr>
          <p:nvPr>
            <p:ph type="ctrTitle"/>
          </p:nvPr>
        </p:nvSpPr>
        <p:spPr/>
        <p:txBody>
          <a:bodyPr>
            <a:normAutofit/>
          </a:bodyPr>
          <a:p>
            <a:r>
              <a:rPr lang="zh-CN" altLang="en-US" dirty="0"/>
              <a:t>一、</a:t>
            </a:r>
            <a:r>
              <a:rPr lang="zh-CN" altLang="en-US">
                <a:cs typeface="华文中宋" panose="02010600040101010101" charset="-122"/>
                <a:sym typeface="+mn-ea"/>
              </a:rPr>
              <a:t>新形势下的新要求</a:t>
            </a:r>
            <a:endParaRPr lang="zh-CN" altLang="en-US" dirty="0"/>
          </a:p>
        </p:txBody>
      </p:sp>
      <p:sp>
        <p:nvSpPr>
          <p:cNvPr id="2" name="副标题 1"/>
          <p:cNvSpPr>
            <a:spLocks noGrp="1"/>
          </p:cNvSpPr>
          <p:nvPr>
            <p:ph type="subTitle" idx="1"/>
          </p:nvPr>
        </p:nvSpPr>
        <p:spPr/>
        <p:txBody>
          <a:bodyPr/>
          <a:p>
            <a:r>
              <a:rPr lang="zh-CN" altLang="en-US" sz="3600"/>
              <a:t>内部控制建设和持续优化势在必行！</a:t>
            </a:r>
            <a:endParaRPr lang="zh-CN" altLang="en-US" sz="3600"/>
          </a:p>
        </p:txBody>
      </p:sp>
      <p:sp>
        <p:nvSpPr>
          <p:cNvPr id="1048601" name="灯片编号占位符 2"/>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ctrTitle"/>
          </p:nvPr>
        </p:nvSpPr>
        <p:spPr>
          <a:xfrm>
            <a:off x="1198800" y="2143760"/>
            <a:ext cx="9799200" cy="2570400"/>
          </a:xfrm>
        </p:spPr>
        <p:txBody>
          <a:bodyPr anchor="ctr" anchorCtr="0">
            <a:normAutofit/>
          </a:bodyPr>
          <a:p>
            <a:r>
              <a:rPr lang="zh-CN" altLang="en-US"/>
              <a:t>绝大部分的</a:t>
            </a:r>
            <a:r>
              <a:rPr lang="en-US" altLang="zh-CN"/>
              <a:t>“</a:t>
            </a:r>
            <a:r>
              <a:rPr lang="zh-CN" altLang="en-US"/>
              <a:t>执行不行</a:t>
            </a:r>
            <a:r>
              <a:rPr lang="en-US" altLang="zh-CN"/>
              <a:t>”</a:t>
            </a:r>
            <a:br>
              <a:rPr lang="en-US" altLang="zh-CN"/>
            </a:br>
            <a:r>
              <a:rPr lang="zh-CN" altLang="en-US"/>
              <a:t>本质上是</a:t>
            </a:r>
            <a:r>
              <a:rPr lang="en-US" altLang="zh-CN"/>
              <a:t>“</a:t>
            </a:r>
            <a:r>
              <a:rPr lang="zh-CN" altLang="en-US"/>
              <a:t>制度不行</a:t>
            </a:r>
            <a:r>
              <a:rPr lang="en-US" altLang="zh-CN"/>
              <a:t>”</a:t>
            </a:r>
            <a:endParaRPr lang="en-US" altLang="zh-CN"/>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对账也要按规矩来</a:t>
            </a:r>
            <a:br>
              <a:rPr lang="zh-CN" altLang="en-US"/>
            </a:br>
            <a:r>
              <a:rPr lang="en-US" altLang="zh-CN"/>
              <a:t>			</a:t>
            </a:r>
            <a:r>
              <a:rPr lang="zh-CN" altLang="en-US"/>
              <a:t>伪造对账单，</a:t>
            </a:r>
            <a:r>
              <a:rPr lang="en-US" altLang="zh-CN"/>
              <a:t>6</a:t>
            </a:r>
            <a:r>
              <a:rPr lang="zh-CN" altLang="en-US"/>
              <a:t>年挪用</a:t>
            </a:r>
            <a:r>
              <a:rPr lang="en-US" altLang="zh-CN"/>
              <a:t>144</a:t>
            </a:r>
            <a:r>
              <a:rPr lang="zh-CN" altLang="en-US"/>
              <a:t>次</a:t>
            </a:r>
            <a:endParaRPr lang="zh-CN" altLang="en-US"/>
          </a:p>
        </p:txBody>
      </p:sp>
      <p:sp>
        <p:nvSpPr>
          <p:cNvPr id="3" name="内容占位符 2"/>
          <p:cNvSpPr>
            <a:spLocks noGrp="1"/>
          </p:cNvSpPr>
          <p:nvPr>
            <p:ph idx="1"/>
          </p:nvPr>
        </p:nvSpPr>
        <p:spPr/>
        <p:txBody>
          <a:bodyPr>
            <a:noAutofit/>
          </a:bodyPr>
          <a:p>
            <a:pPr marL="0" indent="0">
              <a:buNone/>
            </a:pPr>
            <a:r>
              <a:rPr lang="en-US" altLang="zh-CN" sz="1800"/>
              <a:t>2020</a:t>
            </a:r>
            <a:r>
              <a:rPr lang="zh-CN" altLang="en-US" sz="1800"/>
              <a:t>年，因犯挪用公款罪，湖北武汉长江航务管理局某直属单位财务人员周某被判处有期徒刑十年九个月，对其违法所得依法予以追缴。为筹集赌资、偿还赌债，周某利用职务之便，在6年时间里（</a:t>
            </a:r>
            <a:r>
              <a:rPr lang="en-US" altLang="zh-CN" sz="1800"/>
              <a:t>1</a:t>
            </a:r>
            <a:r>
              <a:rPr lang="zh-CN" altLang="en-US" sz="1800"/>
              <a:t>年</a:t>
            </a:r>
            <a:r>
              <a:rPr lang="en-US" altLang="zh-CN" sz="1800"/>
              <a:t>24</a:t>
            </a:r>
            <a:r>
              <a:rPr lang="zh-CN" altLang="en-US" sz="1800"/>
              <a:t>次，每月</a:t>
            </a:r>
            <a:r>
              <a:rPr lang="en-US" altLang="zh-CN" sz="1800"/>
              <a:t>2</a:t>
            </a:r>
            <a:r>
              <a:rPr lang="zh-CN" altLang="en-US" sz="1800"/>
              <a:t>次）挪用公款820余万元。在周某案中，为了满足自身与日俱增的“赌瘾”，他先后144次挪用单位公款，到投案自首时，单位账户仅剩1万多元。</a:t>
            </a:r>
            <a:endParaRPr lang="zh-CN" altLang="en-US" sz="1800"/>
          </a:p>
          <a:p>
            <a:pPr marL="0" indent="0">
              <a:buNone/>
            </a:pPr>
            <a:r>
              <a:rPr lang="zh-CN" altLang="en-US" sz="1800"/>
              <a:t>随着近年来国家对赌博场所清理力度不断加大，境外赌博、网上赌博已成为部分公职人员参与赌博的主要方式。据周某交代，在单位开展个人出入境证件集中清查后，</a:t>
            </a:r>
            <a:r>
              <a:rPr lang="zh-CN" altLang="en-US" sz="1800">
                <a:highlight>
                  <a:srgbClr val="FFFF00"/>
                </a:highlight>
              </a:rPr>
              <a:t>自己虽然上交了港澳通行证，但私自留下了护照</a:t>
            </a:r>
            <a:r>
              <a:rPr lang="zh-CN" altLang="en-US" sz="1800"/>
              <a:t>，并先后38次到境外赌博。</a:t>
            </a:r>
            <a:r>
              <a:rPr lang="zh-CN" altLang="en-US" sz="1800">
                <a:highlight>
                  <a:srgbClr val="FFFF00"/>
                </a:highlight>
              </a:rPr>
              <a:t>周某在刚接触赌博时，认为“百家乐”“比大小”等赌博项目都是数字游戏，而自己从事多年财务工作、对数字很敏感，参与赌博胜算很大。</a:t>
            </a:r>
            <a:r>
              <a:rPr lang="zh-CN" altLang="en-US" sz="1800"/>
              <a:t>“他刚开始赌博的时候还相对比较‘理性’，直到一次他侥幸赌赢了70多万后，他的欲望被彻底勾了出来，之后他的行为便越来越疯狂，完全失控了。”</a:t>
            </a:r>
            <a:endParaRPr lang="zh-CN" altLang="en-US" sz="1800"/>
          </a:p>
          <a:p>
            <a:pPr marL="0" indent="0">
              <a:buNone/>
            </a:pPr>
            <a:r>
              <a:rPr lang="zh-CN" altLang="en-US" sz="1800"/>
              <a:t>周某之所以能够连续6年挪用公款，直到投案自首才被发现问题，很重要的一个原因在于监管疏漏。</a:t>
            </a:r>
            <a:r>
              <a:rPr lang="zh-CN" altLang="en-US" sz="1800">
                <a:highlight>
                  <a:srgbClr val="FFFF00"/>
                </a:highlight>
              </a:rPr>
              <a:t>周某所在单位虽然每年都会正常开展财务检查、账目审计等工作，但在核对单位账户余额时，只通过对账单进行确认，并不会去银行实地检查。</a:t>
            </a:r>
            <a:r>
              <a:rPr lang="zh-CN" altLang="en-US" sz="1800"/>
              <a:t>”谷英铎（武汉市江岸区纪委监委工作人员）说，“周某正是抓住了这个漏洞，用</a:t>
            </a:r>
            <a:r>
              <a:rPr lang="zh-CN" altLang="en-US" sz="1800">
                <a:highlight>
                  <a:srgbClr val="FFFF00"/>
                </a:highlight>
              </a:rPr>
              <a:t>伪造的对账单</a:t>
            </a:r>
            <a:r>
              <a:rPr lang="zh-CN" altLang="en-US" sz="1800"/>
              <a:t>来蒙混过关。”</a:t>
            </a:r>
            <a:endParaRPr lang="zh-CN" altLang="en-US" sz="1800"/>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90后干部P图伪造银行对账单挪用公款千万</a:t>
            </a:r>
            <a:br>
              <a:rPr lang="zh-CN" altLang="en-US"/>
            </a:br>
            <a:r>
              <a:rPr lang="en-US" altLang="zh-CN"/>
              <a:t>1</a:t>
            </a:r>
            <a:r>
              <a:rPr lang="zh-CN" altLang="en-US"/>
              <a:t>年</a:t>
            </a:r>
            <a:r>
              <a:rPr lang="en-US" altLang="zh-CN"/>
              <a:t>4</a:t>
            </a:r>
            <a:r>
              <a:rPr lang="zh-CN" altLang="en-US"/>
              <a:t>个月，</a:t>
            </a:r>
            <a:r>
              <a:rPr lang="en-US" altLang="zh-CN"/>
              <a:t>50</a:t>
            </a:r>
            <a:r>
              <a:rPr lang="zh-CN" altLang="en-US"/>
              <a:t>次，</a:t>
            </a:r>
            <a:r>
              <a:rPr lang="en-US" altLang="zh-CN"/>
              <a:t>1</a:t>
            </a:r>
            <a:r>
              <a:rPr lang="zh-CN" altLang="en-US"/>
              <a:t>个月</a:t>
            </a:r>
            <a:r>
              <a:rPr lang="en-US" altLang="zh-CN"/>
              <a:t>3</a:t>
            </a:r>
            <a:r>
              <a:rPr lang="zh-CN" altLang="en-US"/>
              <a:t>次</a:t>
            </a:r>
            <a:endParaRPr lang="zh-CN" altLang="en-US"/>
          </a:p>
        </p:txBody>
      </p:sp>
      <p:sp>
        <p:nvSpPr>
          <p:cNvPr id="3" name="内容占位符 2"/>
          <p:cNvSpPr>
            <a:spLocks noGrp="1"/>
          </p:cNvSpPr>
          <p:nvPr>
            <p:ph idx="1"/>
          </p:nvPr>
        </p:nvSpPr>
        <p:spPr>
          <a:xfrm>
            <a:off x="608330" y="1490345"/>
            <a:ext cx="10968990" cy="5073015"/>
          </a:xfrm>
        </p:spPr>
        <p:txBody>
          <a:bodyPr>
            <a:normAutofit lnSpcReduction="20000"/>
          </a:bodyPr>
          <a:p>
            <a:pPr marL="0" indent="0">
              <a:spcAft>
                <a:spcPts val="0"/>
              </a:spcAft>
              <a:buNone/>
            </a:pPr>
            <a:r>
              <a:rPr lang="zh-CN" altLang="en-US" sz="1600"/>
              <a:t>2012年9月，王红梅通过选调生招考进入贵州省毕节市织金区八步街道办事处，随后借调在经开区工作。2014年10月她正式调到经开区，并从2015年1月起，开始从事经开区财政局出纳工作。为博得男友欢心，王红梅拟定“财务规划”，想通过购买股票、彩票等证明自己的赚钱能力，以提高自己在对方心中的地位。结果不仅把自己的积蓄赔了进去，还让男友投入的10万元也打了水漂，这让自认为是理财能手的王红梅难以接受。于是想继续投钱，以赢回“自尊”和在男友心目中的地位。</a:t>
            </a:r>
            <a:endParaRPr lang="zh-CN" altLang="en-US" sz="1600"/>
          </a:p>
          <a:p>
            <a:pPr marL="0" indent="0">
              <a:spcAft>
                <a:spcPts val="0"/>
              </a:spcAft>
              <a:buNone/>
            </a:pPr>
            <a:r>
              <a:rPr lang="zh-CN" altLang="en-US" sz="1600"/>
              <a:t>钱从哪里来？“我想到单位的账务从来没有被检查过，就想先把单位的钱转出来投资，盈利后再‘神不知鬼不觉’地把钱还回去。”王红梅第一次通过单位网银转出50万元到个人账户，购买了基金、股票和彩票。</a:t>
            </a:r>
            <a:endParaRPr lang="zh-CN" altLang="en-US" sz="1600"/>
          </a:p>
          <a:p>
            <a:pPr marL="0" indent="0">
              <a:spcAft>
                <a:spcPts val="0"/>
              </a:spcAft>
              <a:buNone/>
            </a:pPr>
            <a:r>
              <a:rPr lang="zh-CN" altLang="en-US" sz="1600">
                <a:highlight>
                  <a:srgbClr val="FFFF00"/>
                </a:highlight>
              </a:rPr>
              <a:t>按照经开区财政局规定，每个月初，会计要拿上月的银行对账单做账、对账。在挪用公款之前，王红梅已想好了应对之策——通过扫描、抠图技术伪造银行对账单。</a:t>
            </a:r>
            <a:endParaRPr lang="zh-CN" altLang="en-US" sz="1600">
              <a:highlight>
                <a:srgbClr val="FFFF00"/>
              </a:highlight>
            </a:endParaRPr>
          </a:p>
          <a:p>
            <a:pPr marL="0" indent="0">
              <a:spcAft>
                <a:spcPts val="0"/>
              </a:spcAft>
              <a:buNone/>
            </a:pPr>
            <a:r>
              <a:rPr lang="zh-CN" altLang="en-US" sz="1600">
                <a:highlight>
                  <a:srgbClr val="FFFF00"/>
                </a:highlight>
              </a:rPr>
              <a:t>第一张虚假银行对账单交至单位，会计并未仔细核对就草草入账。</a:t>
            </a:r>
            <a:endParaRPr lang="zh-CN" altLang="en-US" sz="1600">
              <a:highlight>
                <a:srgbClr val="FFFF00"/>
              </a:highlight>
            </a:endParaRPr>
          </a:p>
          <a:p>
            <a:pPr marL="0" indent="0">
              <a:spcAft>
                <a:spcPts val="0"/>
              </a:spcAft>
              <a:buNone/>
            </a:pPr>
            <a:r>
              <a:rPr lang="zh-CN" altLang="en-US" sz="1600">
                <a:highlight>
                  <a:srgbClr val="FFFF00"/>
                </a:highlight>
              </a:rPr>
              <a:t>而此次挪用公款购买彩票中奖获得的5000元，更让王红梅喜不自胜，</a:t>
            </a:r>
            <a:endParaRPr lang="zh-CN" altLang="en-US" sz="1600">
              <a:highlight>
                <a:srgbClr val="FFFF00"/>
              </a:highlight>
            </a:endParaRPr>
          </a:p>
          <a:p>
            <a:pPr marL="0" indent="0">
              <a:spcAft>
                <a:spcPts val="0"/>
              </a:spcAft>
              <a:buNone/>
            </a:pPr>
            <a:r>
              <a:rPr lang="zh-CN" altLang="en-US" sz="1600">
                <a:highlight>
                  <a:srgbClr val="FFFF00"/>
                </a:highlight>
              </a:rPr>
              <a:t>从此贪欲如洪水泛滥，一发不可收拾。</a:t>
            </a:r>
            <a:endParaRPr lang="zh-CN" altLang="en-US" sz="1600">
              <a:highlight>
                <a:srgbClr val="FFFF00"/>
              </a:highlight>
            </a:endParaRPr>
          </a:p>
          <a:p>
            <a:pPr marL="0" indent="0">
              <a:spcAft>
                <a:spcPts val="0"/>
              </a:spcAft>
              <a:buNone/>
            </a:pPr>
            <a:r>
              <a:rPr lang="zh-CN" altLang="en-US" sz="1600"/>
              <a:t>2016年1月至2017年4月，王红梅先后50余次从单位公款账户划转了1500余万元</a:t>
            </a:r>
            <a:endParaRPr lang="zh-CN" altLang="en-US" sz="1600"/>
          </a:p>
          <a:p>
            <a:pPr marL="0" indent="0">
              <a:spcAft>
                <a:spcPts val="0"/>
              </a:spcAft>
              <a:buNone/>
            </a:pPr>
            <a:r>
              <a:rPr lang="zh-CN" altLang="en-US" sz="1600"/>
              <a:t>到自己的私人账户，多数用于购买彩票和个人消费。</a:t>
            </a:r>
            <a:endParaRPr lang="zh-CN" altLang="en-US" sz="1600"/>
          </a:p>
          <a:p>
            <a:pPr marL="0" indent="0">
              <a:spcAft>
                <a:spcPts val="0"/>
              </a:spcAft>
              <a:buNone/>
            </a:pPr>
            <a:r>
              <a:rPr lang="zh-CN" altLang="en-US" sz="1600"/>
              <a:t>其间，为了炫耀自己的挣钱能力，王红梅以买彩票中奖的名义，</a:t>
            </a:r>
            <a:endParaRPr lang="zh-CN" altLang="en-US" sz="1600"/>
          </a:p>
          <a:p>
            <a:pPr marL="0" indent="0">
              <a:spcAft>
                <a:spcPts val="0"/>
              </a:spcAft>
              <a:buNone/>
            </a:pPr>
            <a:r>
              <a:rPr lang="zh-CN" altLang="en-US" sz="1600"/>
              <a:t>先后划转540余万元至男友的个人账户。</a:t>
            </a:r>
            <a:endParaRPr lang="zh-CN" altLang="en-US" sz="1600"/>
          </a:p>
        </p:txBody>
      </p:sp>
      <p:pic>
        <p:nvPicPr>
          <p:cNvPr id="100" name="图片 99"/>
          <p:cNvPicPr/>
          <p:nvPr/>
        </p:nvPicPr>
        <p:blipFill>
          <a:blip r:embed="rId1"/>
          <a:stretch>
            <a:fillRect/>
          </a:stretch>
        </p:blipFill>
        <p:spPr>
          <a:xfrm>
            <a:off x="8931275" y="4178300"/>
            <a:ext cx="3060700" cy="2218690"/>
          </a:xfrm>
          <a:prstGeom prst="rect">
            <a:avLst/>
          </a:prstGeom>
          <a:noFill/>
          <a:ln w="9525">
            <a:noFill/>
          </a:ln>
        </p:spPr>
      </p:pic>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sym typeface="+mn-ea"/>
              </a:rPr>
              <a:t>上级领导的“言传身教”</a:t>
            </a:r>
            <a:br>
              <a:rPr lang="zh-CN" altLang="en-US">
                <a:sym typeface="+mn-ea"/>
              </a:rPr>
            </a:br>
            <a:r>
              <a:rPr lang="zh-CN" altLang="en-US">
                <a:sym typeface="+mn-ea"/>
              </a:rPr>
              <a:t>她看在眼里、记在心里，有样学样</a:t>
            </a:r>
            <a:endParaRPr lang="zh-CN" altLang="en-US"/>
          </a:p>
        </p:txBody>
      </p:sp>
      <p:sp>
        <p:nvSpPr>
          <p:cNvPr id="3" name="内容占位符 2"/>
          <p:cNvSpPr>
            <a:spLocks noGrp="1"/>
          </p:cNvSpPr>
          <p:nvPr>
            <p:ph idx="1"/>
          </p:nvPr>
        </p:nvSpPr>
        <p:spPr/>
        <p:txBody>
          <a:bodyPr>
            <a:noAutofit/>
          </a:bodyPr>
          <a:p>
            <a:pPr marL="0" indent="0">
              <a:spcAft>
                <a:spcPts val="0"/>
              </a:spcAft>
              <a:buNone/>
            </a:pPr>
            <a:r>
              <a:rPr lang="zh-CN" altLang="en-US" sz="1600"/>
              <a:t>“我犯错误有反面榜样。”王红梅口中的“反面榜样”正是经开区财政局原局长谭建珐。</a:t>
            </a:r>
            <a:endParaRPr lang="zh-CN" altLang="en-US" sz="1600"/>
          </a:p>
          <a:p>
            <a:pPr marL="0" indent="0">
              <a:spcAft>
                <a:spcPts val="0"/>
              </a:spcAft>
              <a:buNone/>
            </a:pPr>
            <a:r>
              <a:rPr lang="zh-CN" altLang="en-US" sz="1600"/>
              <a:t>经查，经开区财政局财务管理混乱，借支公款的事时有发生。谭建珐在担任财政局局长期间，多次从出纳处借走大量现金，年终再要求出纳虚列办公开支来冲平借款。</a:t>
            </a:r>
            <a:endParaRPr lang="zh-CN" altLang="en-US" sz="1600"/>
          </a:p>
          <a:p>
            <a:pPr marL="0" indent="0">
              <a:spcAft>
                <a:spcPts val="0"/>
              </a:spcAft>
              <a:buNone/>
            </a:pPr>
            <a:r>
              <a:rPr lang="zh-CN" altLang="en-US" sz="1600"/>
              <a:t>一次，王红梅在办理两家公司注册事宜时，需要公司提供社区居委会出示的无犯罪记录证明。“去找社区太麻烦，你去外面私刻一个居委会的章就行了。”谭建珐如此指示。</a:t>
            </a:r>
            <a:endParaRPr lang="zh-CN" altLang="en-US" sz="1600"/>
          </a:p>
          <a:p>
            <a:pPr marL="0" indent="0">
              <a:spcAft>
                <a:spcPts val="0"/>
              </a:spcAft>
              <a:buNone/>
            </a:pPr>
            <a:r>
              <a:rPr lang="zh-CN" altLang="en-US" sz="1600"/>
              <a:t>“那一刻我才知道公章可以通过其他方式来伪造，这为我后来做假票据时用假公章提供了‘借鉴’。”上级领导的“言传身教”，王红梅看在眼里、记在心里，有样学样。</a:t>
            </a:r>
            <a:endParaRPr lang="zh-CN" altLang="en-US" sz="1600"/>
          </a:p>
          <a:p>
            <a:pPr marL="0" indent="0">
              <a:spcAft>
                <a:spcPts val="0"/>
              </a:spcAft>
              <a:buNone/>
            </a:pPr>
            <a:r>
              <a:rPr lang="zh-CN" altLang="en-US" sz="1600"/>
              <a:t>在王红梅贪污挪用公款的时间段中，经开区财政局先后有两任会计夏延伟、王佳武。</a:t>
            </a:r>
            <a:r>
              <a:rPr lang="zh-CN" altLang="en-US" sz="1600">
                <a:highlight>
                  <a:srgbClr val="FFFF00"/>
                </a:highlight>
              </a:rPr>
              <a:t>夏延伟把应由自己保管的单位网银口令密码甚至财务专用章，都交由王红梅一人管理。王佳武接任后，继续延用夏延伟的做法，对王红梅每月提供的虚假银行对账单不认真审核就直接做账。</a:t>
            </a:r>
            <a:endParaRPr lang="zh-CN" altLang="en-US" sz="1600"/>
          </a:p>
          <a:p>
            <a:pPr marL="0" indent="0">
              <a:spcAft>
                <a:spcPts val="0"/>
              </a:spcAft>
              <a:buNone/>
            </a:pPr>
            <a:r>
              <a:rPr lang="zh-CN" altLang="en-US" sz="1600"/>
              <a:t>其实王红梅的造假技术并不高明，</a:t>
            </a:r>
            <a:r>
              <a:rPr lang="zh-CN" altLang="en-US" sz="1600">
                <a:highlight>
                  <a:srgbClr val="FFFF00"/>
                </a:highlight>
              </a:rPr>
              <a:t>她通过抠图技术伪造银行对账单，模仿领导签字，私刻单位公章。可就是通过这种方式造出的虚假票据</a:t>
            </a:r>
            <a:r>
              <a:rPr lang="zh-CN" altLang="en-US" sz="1600"/>
              <a:t>，竟在长达一年多的时间里无人发现。在后来核对一笔费用时，谭建珐等人也没有发现自己的签字是仿造的。</a:t>
            </a:r>
            <a:endParaRPr lang="zh-CN" altLang="en-US" sz="1600"/>
          </a:p>
          <a:p>
            <a:pPr marL="0" indent="0">
              <a:spcAft>
                <a:spcPts val="0"/>
              </a:spcAft>
              <a:buNone/>
            </a:pPr>
            <a:r>
              <a:rPr lang="zh-CN" altLang="en-US" sz="1600"/>
              <a:t>后来，王红梅贪污挪用公款一事暴露后，当领导要求她提供单位账户以及其个人账户的银行流水时，她依旧心存侥幸。她掐准时间，白天把真实的银行流水交给领导后，夜晚悄悄利用早就配好的钥匙潜入领导办公室，把真实的银行流水更换为自己制作的虚假银行流水。</a:t>
            </a:r>
            <a:endParaRPr lang="zh-CN" altLang="en-US" sz="1600"/>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p>
            <a:r>
              <a:rPr lang="zh-CN" altLang="en-US">
                <a:solidFill>
                  <a:schemeClr val="tx1">
                    <a:lumMod val="85000"/>
                    <a:lumOff val="15000"/>
                  </a:schemeClr>
                </a:solidFill>
                <a:latin typeface="Arial" panose="020B0604020202020204" pitchFamily="34" charset="0"/>
                <a:sym typeface="+mn-ea"/>
              </a:rPr>
              <a:t>风险往往是</a:t>
            </a:r>
            <a:r>
              <a:rPr lang="en-US" altLang="zh-CN">
                <a:solidFill>
                  <a:schemeClr val="tx1">
                    <a:lumMod val="85000"/>
                    <a:lumOff val="15000"/>
                  </a:schemeClr>
                </a:solidFill>
                <a:latin typeface="Arial" panose="020B0604020202020204" pitchFamily="34" charset="0"/>
                <a:sym typeface="+mn-ea"/>
              </a:rPr>
              <a:t>“</a:t>
            </a:r>
            <a:r>
              <a:rPr lang="zh-CN" altLang="en-US">
                <a:solidFill>
                  <a:schemeClr val="tx1">
                    <a:lumMod val="85000"/>
                    <a:lumOff val="15000"/>
                  </a:schemeClr>
                </a:solidFill>
                <a:latin typeface="Arial" panose="020B0604020202020204" pitchFamily="34" charset="0"/>
                <a:sym typeface="+mn-ea"/>
              </a:rPr>
              <a:t>一波刚平，一波又起</a:t>
            </a:r>
            <a:r>
              <a:rPr lang="en-US" altLang="zh-CN">
                <a:solidFill>
                  <a:schemeClr val="tx1">
                    <a:lumMod val="85000"/>
                    <a:lumOff val="15000"/>
                  </a:schemeClr>
                </a:solidFill>
                <a:latin typeface="Arial" panose="020B0604020202020204" pitchFamily="34" charset="0"/>
                <a:sym typeface="+mn-ea"/>
              </a:rPr>
              <a:t>”</a:t>
            </a:r>
            <a:endParaRPr lang="en-US" altLang="zh-CN">
              <a:solidFill>
                <a:schemeClr val="tx1">
                  <a:lumMod val="85000"/>
                  <a:lumOff val="15000"/>
                </a:schemeClr>
              </a:solidFill>
              <a:latin typeface="Arial" panose="020B0604020202020204" pitchFamily="34" charset="0"/>
              <a:sym typeface="+mn-ea"/>
            </a:endParaRPr>
          </a:p>
        </p:txBody>
      </p:sp>
      <p:pic>
        <p:nvPicPr>
          <p:cNvPr id="5" name="图片 4"/>
          <p:cNvPicPr>
            <a:picLocks noChangeAspect="1"/>
          </p:cNvPicPr>
          <p:nvPr/>
        </p:nvPicPr>
        <p:blipFill>
          <a:blip r:embed="rId1"/>
          <a:stretch>
            <a:fillRect/>
          </a:stretch>
        </p:blipFill>
        <p:spPr>
          <a:xfrm>
            <a:off x="3881991" y="1418205"/>
            <a:ext cx="4009418" cy="5343794"/>
          </a:xfrm>
          <a:prstGeom prst="rect">
            <a:avLst/>
          </a:prstGeom>
        </p:spPr>
      </p:pic>
      <p:pic>
        <p:nvPicPr>
          <p:cNvPr id="7" name="图片 6"/>
          <p:cNvPicPr>
            <a:picLocks noChangeAspect="1"/>
          </p:cNvPicPr>
          <p:nvPr/>
        </p:nvPicPr>
        <p:blipFill>
          <a:blip r:embed="rId2"/>
          <a:stretch>
            <a:fillRect/>
          </a:stretch>
        </p:blipFill>
        <p:spPr>
          <a:xfrm>
            <a:off x="7949895" y="1418175"/>
            <a:ext cx="3949363" cy="5220645"/>
          </a:xfrm>
          <a:prstGeom prst="rect">
            <a:avLst/>
          </a:prstGeom>
        </p:spPr>
      </p:pic>
      <p:pic>
        <p:nvPicPr>
          <p:cNvPr id="8" name="内容占位符 7"/>
          <p:cNvPicPr>
            <a:picLocks noChangeAspect="1"/>
          </p:cNvPicPr>
          <p:nvPr>
            <p:ph idx="1"/>
          </p:nvPr>
        </p:nvPicPr>
        <p:blipFill>
          <a:blip r:embed="rId3"/>
          <a:stretch>
            <a:fillRect/>
          </a:stretch>
        </p:blipFill>
        <p:spPr>
          <a:xfrm>
            <a:off x="323850" y="1417955"/>
            <a:ext cx="3498850" cy="4407535"/>
          </a:xfrm>
          <a:prstGeom prst="rect">
            <a:avLst/>
          </a:prstGeom>
        </p:spPr>
      </p:pic>
      <p:sp>
        <p:nvSpPr>
          <p:cNvPr id="9" name="灯片编号占位符 8"/>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sp>
        <p:nvSpPr>
          <p:cNvPr id="1048679" name="标题 1"/>
          <p:cNvSpPr>
            <a:spLocks noGrp="1"/>
          </p:cNvSpPr>
          <p:nvPr>
            <p:ph type="ctrTitle"/>
          </p:nvPr>
        </p:nvSpPr>
        <p:spPr/>
        <p:txBody>
          <a:bodyPr>
            <a:normAutofit/>
          </a:bodyPr>
          <a:p>
            <a:r>
              <a:rPr lang="zh-CN" altLang="en-US" dirty="0"/>
              <a:t>四、</a:t>
            </a:r>
            <a:r>
              <a:rPr lang="zh-CN" altLang="en-US">
                <a:cs typeface="华文中宋" panose="02010600040101010101" charset="-122"/>
                <a:sym typeface="+mn-ea"/>
              </a:rPr>
              <a:t>内控体系优化路径</a:t>
            </a:r>
            <a:endParaRPr lang="en-US" altLang="zh-CN" dirty="0"/>
          </a:p>
        </p:txBody>
      </p:sp>
      <p:sp>
        <p:nvSpPr>
          <p:cNvPr id="2" name="副标题 1"/>
          <p:cNvSpPr>
            <a:spLocks noGrp="1"/>
          </p:cNvSpPr>
          <p:nvPr>
            <p:ph type="subTitle" idx="1"/>
          </p:nvPr>
        </p:nvSpPr>
        <p:spPr/>
        <p:txBody>
          <a:bodyPr/>
          <a:p>
            <a:r>
              <a:rPr lang="zh-CN" altLang="en-US" sz="3200"/>
              <a:t>强内控、防风险、促合规</a:t>
            </a:r>
            <a:endParaRPr lang="zh-CN" altLang="en-US" sz="3200"/>
          </a:p>
        </p:txBody>
      </p:sp>
      <p:sp>
        <p:nvSpPr>
          <p:cNvPr id="1048680" name="灯片编号占位符 2"/>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涵盖资金流、实物流、人力流、信息流</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33" name="矩形: 圆角 32"/>
          <p:cNvSpPr/>
          <p:nvPr>
            <p:custDataLst>
              <p:tags r:id="rId1"/>
            </p:custDataLst>
          </p:nvPr>
        </p:nvSpPr>
        <p:spPr>
          <a:xfrm>
            <a:off x="1024890" y="278320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组织架构</a:t>
            </a:r>
            <a:endParaRPr lang="zh-CN" altLang="en-US" sz="2000" dirty="0">
              <a:solidFill>
                <a:schemeClr val="tx1"/>
              </a:solidFill>
              <a:latin typeface="华文中宋" panose="02010600040101010101" charset="-122"/>
              <a:ea typeface="华文中宋" panose="02010600040101010101" charset="-122"/>
            </a:endParaRPr>
          </a:p>
        </p:txBody>
      </p:sp>
      <p:sp>
        <p:nvSpPr>
          <p:cNvPr id="34" name="矩形: 圆角 33"/>
          <p:cNvSpPr/>
          <p:nvPr>
            <p:custDataLst>
              <p:tags r:id="rId2"/>
            </p:custDataLst>
          </p:nvPr>
        </p:nvSpPr>
        <p:spPr>
          <a:xfrm>
            <a:off x="1024890" y="3362960"/>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发展战略</a:t>
            </a:r>
            <a:endParaRPr lang="zh-CN" altLang="en-US" sz="2000" dirty="0">
              <a:solidFill>
                <a:schemeClr val="tx1"/>
              </a:solidFill>
              <a:latin typeface="华文中宋" panose="02010600040101010101" charset="-122"/>
              <a:ea typeface="华文中宋" panose="02010600040101010101" charset="-122"/>
            </a:endParaRPr>
          </a:p>
        </p:txBody>
      </p:sp>
      <p:sp>
        <p:nvSpPr>
          <p:cNvPr id="35" name="矩形: 圆角 34"/>
          <p:cNvSpPr/>
          <p:nvPr>
            <p:custDataLst>
              <p:tags r:id="rId3"/>
            </p:custDataLst>
          </p:nvPr>
        </p:nvSpPr>
        <p:spPr>
          <a:xfrm>
            <a:off x="1024890" y="392112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人力资源</a:t>
            </a:r>
            <a:endParaRPr lang="zh-CN" altLang="en-US" sz="2000" dirty="0">
              <a:solidFill>
                <a:schemeClr val="tx1"/>
              </a:solidFill>
              <a:latin typeface="华文中宋" panose="02010600040101010101" charset="-122"/>
              <a:ea typeface="华文中宋" panose="02010600040101010101" charset="-122"/>
            </a:endParaRPr>
          </a:p>
        </p:txBody>
      </p:sp>
      <p:sp>
        <p:nvSpPr>
          <p:cNvPr id="36" name="矩形: 圆角 35"/>
          <p:cNvSpPr/>
          <p:nvPr>
            <p:custDataLst>
              <p:tags r:id="rId4"/>
            </p:custDataLst>
          </p:nvPr>
        </p:nvSpPr>
        <p:spPr>
          <a:xfrm>
            <a:off x="1024890" y="449389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社会责任</a:t>
            </a:r>
            <a:endParaRPr lang="zh-CN" altLang="en-US" sz="2000" dirty="0">
              <a:solidFill>
                <a:schemeClr val="tx1"/>
              </a:solidFill>
              <a:latin typeface="华文中宋" panose="02010600040101010101" charset="-122"/>
              <a:ea typeface="华文中宋" panose="02010600040101010101" charset="-122"/>
            </a:endParaRPr>
          </a:p>
        </p:txBody>
      </p:sp>
      <p:sp>
        <p:nvSpPr>
          <p:cNvPr id="37" name="矩形: 圆角 36"/>
          <p:cNvSpPr/>
          <p:nvPr>
            <p:custDataLst>
              <p:tags r:id="rId5"/>
            </p:custDataLst>
          </p:nvPr>
        </p:nvSpPr>
        <p:spPr>
          <a:xfrm>
            <a:off x="1024890" y="506666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企业文化</a:t>
            </a:r>
            <a:endParaRPr lang="zh-CN" altLang="en-US" sz="2000" dirty="0">
              <a:solidFill>
                <a:schemeClr val="tx1"/>
              </a:solidFill>
              <a:latin typeface="华文中宋" panose="02010600040101010101" charset="-122"/>
              <a:ea typeface="华文中宋" panose="02010600040101010101" charset="-122"/>
            </a:endParaRPr>
          </a:p>
        </p:txBody>
      </p:sp>
      <p:sp>
        <p:nvSpPr>
          <p:cNvPr id="38" name="矩形: 圆角 37"/>
          <p:cNvSpPr/>
          <p:nvPr>
            <p:custDataLst>
              <p:tags r:id="rId6"/>
            </p:custDataLst>
          </p:nvPr>
        </p:nvSpPr>
        <p:spPr>
          <a:xfrm>
            <a:off x="3844290" y="2783840"/>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资金活动</a:t>
            </a:r>
            <a:endParaRPr lang="zh-CN" altLang="en-US" sz="2000" dirty="0">
              <a:solidFill>
                <a:schemeClr val="tx1"/>
              </a:solidFill>
              <a:latin typeface="华文中宋" panose="02010600040101010101" charset="-122"/>
              <a:ea typeface="华文中宋" panose="02010600040101010101" charset="-122"/>
            </a:endParaRPr>
          </a:p>
        </p:txBody>
      </p:sp>
      <p:sp>
        <p:nvSpPr>
          <p:cNvPr id="39" name="矩形: 圆角 38"/>
          <p:cNvSpPr/>
          <p:nvPr>
            <p:custDataLst>
              <p:tags r:id="rId7"/>
            </p:custDataLst>
          </p:nvPr>
        </p:nvSpPr>
        <p:spPr>
          <a:xfrm>
            <a:off x="3844290" y="335470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采购业务</a:t>
            </a:r>
            <a:endParaRPr lang="zh-CN" altLang="en-US" sz="2000" dirty="0">
              <a:solidFill>
                <a:schemeClr val="tx1"/>
              </a:solidFill>
              <a:latin typeface="华文中宋" panose="02010600040101010101" charset="-122"/>
              <a:ea typeface="华文中宋" panose="02010600040101010101" charset="-122"/>
            </a:endParaRPr>
          </a:p>
        </p:txBody>
      </p:sp>
      <p:sp>
        <p:nvSpPr>
          <p:cNvPr id="40" name="矩形: 圆角 39"/>
          <p:cNvSpPr/>
          <p:nvPr>
            <p:custDataLst>
              <p:tags r:id="rId8"/>
            </p:custDataLst>
          </p:nvPr>
        </p:nvSpPr>
        <p:spPr>
          <a:xfrm>
            <a:off x="3844290" y="3925570"/>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资产管理</a:t>
            </a:r>
            <a:endParaRPr lang="zh-CN" altLang="en-US" sz="2000" dirty="0">
              <a:solidFill>
                <a:schemeClr val="tx1"/>
              </a:solidFill>
              <a:latin typeface="华文中宋" panose="02010600040101010101" charset="-122"/>
              <a:ea typeface="华文中宋" panose="02010600040101010101" charset="-122"/>
            </a:endParaRPr>
          </a:p>
        </p:txBody>
      </p:sp>
      <p:sp>
        <p:nvSpPr>
          <p:cNvPr id="41" name="矩形: 圆角 40"/>
          <p:cNvSpPr/>
          <p:nvPr>
            <p:custDataLst>
              <p:tags r:id="rId9"/>
            </p:custDataLst>
          </p:nvPr>
        </p:nvSpPr>
        <p:spPr>
          <a:xfrm>
            <a:off x="3844290" y="449643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销售业务</a:t>
            </a:r>
            <a:endParaRPr lang="zh-CN" altLang="en-US" sz="2000" dirty="0">
              <a:solidFill>
                <a:schemeClr val="tx1"/>
              </a:solidFill>
              <a:latin typeface="华文中宋" panose="02010600040101010101" charset="-122"/>
              <a:ea typeface="华文中宋" panose="02010600040101010101" charset="-122"/>
            </a:endParaRPr>
          </a:p>
        </p:txBody>
      </p:sp>
      <p:sp>
        <p:nvSpPr>
          <p:cNvPr id="42" name="矩形: 圆角 41"/>
          <p:cNvSpPr/>
          <p:nvPr>
            <p:custDataLst>
              <p:tags r:id="rId10"/>
            </p:custDataLst>
          </p:nvPr>
        </p:nvSpPr>
        <p:spPr>
          <a:xfrm>
            <a:off x="6254750" y="278320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研究与开发</a:t>
            </a:r>
            <a:endParaRPr lang="zh-CN" altLang="en-US" sz="2000" dirty="0">
              <a:solidFill>
                <a:schemeClr val="tx1"/>
              </a:solidFill>
              <a:latin typeface="华文中宋" panose="02010600040101010101" charset="-122"/>
              <a:ea typeface="华文中宋" panose="02010600040101010101" charset="-122"/>
            </a:endParaRPr>
          </a:p>
        </p:txBody>
      </p:sp>
      <p:sp>
        <p:nvSpPr>
          <p:cNvPr id="43" name="矩形: 圆角 42"/>
          <p:cNvSpPr/>
          <p:nvPr>
            <p:custDataLst>
              <p:tags r:id="rId11"/>
            </p:custDataLst>
          </p:nvPr>
        </p:nvSpPr>
        <p:spPr>
          <a:xfrm>
            <a:off x="6254750" y="3354070"/>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工程项目</a:t>
            </a:r>
            <a:endParaRPr lang="zh-CN" altLang="en-US" sz="2000" dirty="0">
              <a:solidFill>
                <a:schemeClr val="tx1"/>
              </a:solidFill>
              <a:latin typeface="华文中宋" panose="02010600040101010101" charset="-122"/>
              <a:ea typeface="华文中宋" panose="02010600040101010101" charset="-122"/>
            </a:endParaRPr>
          </a:p>
        </p:txBody>
      </p:sp>
      <p:sp>
        <p:nvSpPr>
          <p:cNvPr id="44" name="矩形: 圆角 43"/>
          <p:cNvSpPr/>
          <p:nvPr>
            <p:custDataLst>
              <p:tags r:id="rId12"/>
            </p:custDataLst>
          </p:nvPr>
        </p:nvSpPr>
        <p:spPr>
          <a:xfrm>
            <a:off x="6254750" y="392493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担保业务</a:t>
            </a:r>
            <a:endParaRPr lang="zh-CN" altLang="en-US" sz="2000" dirty="0">
              <a:solidFill>
                <a:schemeClr val="tx1"/>
              </a:solidFill>
              <a:latin typeface="华文中宋" panose="02010600040101010101" charset="-122"/>
              <a:ea typeface="华文中宋" panose="02010600040101010101" charset="-122"/>
            </a:endParaRPr>
          </a:p>
        </p:txBody>
      </p:sp>
      <p:sp>
        <p:nvSpPr>
          <p:cNvPr id="45" name="矩形: 圆角 44"/>
          <p:cNvSpPr/>
          <p:nvPr>
            <p:custDataLst>
              <p:tags r:id="rId13"/>
            </p:custDataLst>
          </p:nvPr>
        </p:nvSpPr>
        <p:spPr>
          <a:xfrm>
            <a:off x="6254750" y="4495800"/>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业务外包</a:t>
            </a:r>
            <a:endParaRPr lang="zh-CN" altLang="en-US" sz="2000" dirty="0">
              <a:solidFill>
                <a:schemeClr val="tx1"/>
              </a:solidFill>
              <a:latin typeface="华文中宋" panose="02010600040101010101" charset="-122"/>
              <a:ea typeface="华文中宋" panose="02010600040101010101" charset="-122"/>
            </a:endParaRPr>
          </a:p>
        </p:txBody>
      </p:sp>
      <p:sp>
        <p:nvSpPr>
          <p:cNvPr id="46" name="矩形: 圆角 45"/>
          <p:cNvSpPr/>
          <p:nvPr>
            <p:custDataLst>
              <p:tags r:id="rId14"/>
            </p:custDataLst>
          </p:nvPr>
        </p:nvSpPr>
        <p:spPr>
          <a:xfrm>
            <a:off x="6254750" y="506666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财务报告</a:t>
            </a:r>
            <a:endParaRPr lang="zh-CN" altLang="en-US" sz="2000" dirty="0">
              <a:solidFill>
                <a:schemeClr val="tx1"/>
              </a:solidFill>
              <a:latin typeface="华文中宋" panose="02010600040101010101" charset="-122"/>
              <a:ea typeface="华文中宋" panose="02010600040101010101" charset="-122"/>
            </a:endParaRPr>
          </a:p>
        </p:txBody>
      </p:sp>
      <p:sp>
        <p:nvSpPr>
          <p:cNvPr id="47" name="矩形: 圆角 46"/>
          <p:cNvSpPr/>
          <p:nvPr>
            <p:custDataLst>
              <p:tags r:id="rId15"/>
            </p:custDataLst>
          </p:nvPr>
        </p:nvSpPr>
        <p:spPr>
          <a:xfrm>
            <a:off x="8979535" y="278320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全面预算</a:t>
            </a:r>
            <a:endParaRPr lang="zh-CN" altLang="en-US" sz="2000" dirty="0">
              <a:solidFill>
                <a:schemeClr val="tx1"/>
              </a:solidFill>
              <a:latin typeface="华文中宋" panose="02010600040101010101" charset="-122"/>
              <a:ea typeface="华文中宋" panose="02010600040101010101" charset="-122"/>
            </a:endParaRPr>
          </a:p>
        </p:txBody>
      </p:sp>
      <p:sp>
        <p:nvSpPr>
          <p:cNvPr id="48" name="矩形: 圆角 47"/>
          <p:cNvSpPr/>
          <p:nvPr>
            <p:custDataLst>
              <p:tags r:id="rId16"/>
            </p:custDataLst>
          </p:nvPr>
        </p:nvSpPr>
        <p:spPr>
          <a:xfrm>
            <a:off x="8979535" y="3354070"/>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合同管理</a:t>
            </a:r>
            <a:endParaRPr lang="zh-CN" altLang="en-US" sz="2000" dirty="0">
              <a:solidFill>
                <a:schemeClr val="tx1"/>
              </a:solidFill>
              <a:latin typeface="华文中宋" panose="02010600040101010101" charset="-122"/>
              <a:ea typeface="华文中宋" panose="02010600040101010101" charset="-122"/>
            </a:endParaRPr>
          </a:p>
        </p:txBody>
      </p:sp>
      <p:sp>
        <p:nvSpPr>
          <p:cNvPr id="49" name="矩形: 圆角 48"/>
          <p:cNvSpPr/>
          <p:nvPr>
            <p:custDataLst>
              <p:tags r:id="rId17"/>
            </p:custDataLst>
          </p:nvPr>
        </p:nvSpPr>
        <p:spPr>
          <a:xfrm>
            <a:off x="8979535" y="3924935"/>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rPr>
              <a:t>内部信息传递</a:t>
            </a:r>
            <a:endParaRPr lang="zh-CN" altLang="en-US" dirty="0">
              <a:solidFill>
                <a:schemeClr val="tx1"/>
              </a:solidFill>
              <a:latin typeface="华文中宋" panose="02010600040101010101" charset="-122"/>
              <a:ea typeface="华文中宋" panose="02010600040101010101" charset="-122"/>
            </a:endParaRPr>
          </a:p>
        </p:txBody>
      </p:sp>
      <p:sp>
        <p:nvSpPr>
          <p:cNvPr id="50" name="矩形: 圆角 49"/>
          <p:cNvSpPr/>
          <p:nvPr>
            <p:custDataLst>
              <p:tags r:id="rId18"/>
            </p:custDataLst>
          </p:nvPr>
        </p:nvSpPr>
        <p:spPr>
          <a:xfrm>
            <a:off x="8979535" y="4495800"/>
            <a:ext cx="2339975" cy="50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dirty="0">
                <a:solidFill>
                  <a:schemeClr val="tx1"/>
                </a:solidFill>
                <a:latin typeface="华文中宋" panose="02010600040101010101" charset="-122"/>
                <a:ea typeface="华文中宋" panose="02010600040101010101" charset="-122"/>
              </a:rPr>
              <a:t>信息系统</a:t>
            </a:r>
            <a:endParaRPr lang="zh-CN" altLang="en-US" sz="2000" dirty="0">
              <a:solidFill>
                <a:schemeClr val="tx1"/>
              </a:solidFill>
              <a:latin typeface="华文中宋" panose="02010600040101010101" charset="-122"/>
              <a:ea typeface="华文中宋" panose="02010600040101010101" charset="-122"/>
            </a:endParaRPr>
          </a:p>
        </p:txBody>
      </p:sp>
      <p:sp>
        <p:nvSpPr>
          <p:cNvPr id="5" name="矩形 4"/>
          <p:cNvSpPr/>
          <p:nvPr/>
        </p:nvSpPr>
        <p:spPr>
          <a:xfrm>
            <a:off x="684530" y="2001520"/>
            <a:ext cx="2897505" cy="4241165"/>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2800" b="1">
                <a:solidFill>
                  <a:schemeClr val="tx1"/>
                </a:solidFill>
                <a:latin typeface="华文中宋" panose="02010600040101010101" charset="-122"/>
                <a:ea typeface="华文中宋" panose="02010600040101010101" charset="-122"/>
              </a:rPr>
              <a:t>内部环境类</a:t>
            </a:r>
            <a:endParaRPr lang="zh-CN" altLang="en-US" sz="2800" b="1">
              <a:solidFill>
                <a:schemeClr val="tx1"/>
              </a:solidFill>
              <a:latin typeface="华文中宋" panose="02010600040101010101" charset="-122"/>
              <a:ea typeface="华文中宋" panose="02010600040101010101" charset="-122"/>
            </a:endParaRPr>
          </a:p>
        </p:txBody>
      </p:sp>
      <p:sp>
        <p:nvSpPr>
          <p:cNvPr id="6" name="矩形 5"/>
          <p:cNvSpPr/>
          <p:nvPr>
            <p:custDataLst>
              <p:tags r:id="rId19"/>
            </p:custDataLst>
          </p:nvPr>
        </p:nvSpPr>
        <p:spPr>
          <a:xfrm>
            <a:off x="3682365" y="2001520"/>
            <a:ext cx="5020945" cy="4241165"/>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2800" b="1">
                <a:solidFill>
                  <a:schemeClr val="tx1"/>
                </a:solidFill>
                <a:latin typeface="华文中宋" panose="02010600040101010101" charset="-122"/>
                <a:ea typeface="华文中宋" panose="02010600040101010101" charset="-122"/>
              </a:rPr>
              <a:t>控制活动类</a:t>
            </a:r>
            <a:endParaRPr lang="zh-CN" altLang="en-US" sz="2800" b="1">
              <a:solidFill>
                <a:schemeClr val="tx1"/>
              </a:solidFill>
              <a:latin typeface="华文中宋" panose="02010600040101010101" charset="-122"/>
              <a:ea typeface="华文中宋" panose="02010600040101010101" charset="-122"/>
            </a:endParaRPr>
          </a:p>
        </p:txBody>
      </p:sp>
      <p:sp>
        <p:nvSpPr>
          <p:cNvPr id="7" name="矩形 6"/>
          <p:cNvSpPr/>
          <p:nvPr>
            <p:custDataLst>
              <p:tags r:id="rId20"/>
            </p:custDataLst>
          </p:nvPr>
        </p:nvSpPr>
        <p:spPr>
          <a:xfrm>
            <a:off x="8808720" y="2001520"/>
            <a:ext cx="2733040" cy="4241165"/>
          </a:xfrm>
          <a:prstGeom prst="rect">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2800" b="1">
                <a:solidFill>
                  <a:schemeClr val="tx1"/>
                </a:solidFill>
                <a:latin typeface="华文中宋" panose="02010600040101010101" charset="-122"/>
                <a:ea typeface="华文中宋" panose="02010600040101010101" charset="-122"/>
              </a:rPr>
              <a:t>控制手段类</a:t>
            </a:r>
            <a:endParaRPr lang="zh-CN" altLang="en-US" sz="2800" b="1">
              <a:solidFill>
                <a:schemeClr val="tx1"/>
              </a:solidFill>
              <a:latin typeface="华文中宋" panose="02010600040101010101" charset="-122"/>
              <a:ea typeface="华文中宋" panose="02010600040101010101" charset="-122"/>
            </a:endParaRPr>
          </a:p>
        </p:txBody>
      </p:sp>
      <p:sp>
        <p:nvSpPr>
          <p:cNvPr id="13" name="十字星 12"/>
          <p:cNvSpPr/>
          <p:nvPr/>
        </p:nvSpPr>
        <p:spPr>
          <a:xfrm>
            <a:off x="9020810" y="2784475"/>
            <a:ext cx="434340" cy="400685"/>
          </a:xfrm>
          <a:prstGeom prst="star4">
            <a:avLst/>
          </a:prstGeom>
        </p:spPr>
        <p:style>
          <a:lnRef idx="1">
            <a:schemeClr val="accent4"/>
          </a:lnRef>
          <a:fillRef idx="3">
            <a:schemeClr val="accent4"/>
          </a:fillRef>
          <a:effectRef idx="2">
            <a:schemeClr val="accent4"/>
          </a:effectRef>
          <a:fontRef idx="minor">
            <a:schemeClr val="lt1"/>
          </a:fontRef>
        </p:style>
        <p:txBody>
          <a:bodyPr rtlCol="0" anchor="ctr"/>
          <a:p>
            <a:pPr algn="ctr"/>
            <a:endParaRPr lang="zh-CN" altLang="en-US">
              <a:latin typeface="华文中宋" panose="02010600040101010101" charset="-122"/>
              <a:ea typeface="华文中宋" panose="02010600040101010101" charset="-122"/>
            </a:endParaRPr>
          </a:p>
        </p:txBody>
      </p:sp>
      <p:sp>
        <p:nvSpPr>
          <p:cNvPr id="3" name="十字星 2"/>
          <p:cNvSpPr/>
          <p:nvPr/>
        </p:nvSpPr>
        <p:spPr>
          <a:xfrm>
            <a:off x="3970655" y="2784475"/>
            <a:ext cx="434340" cy="400685"/>
          </a:xfrm>
          <a:prstGeom prst="star4">
            <a:avLst/>
          </a:prstGeom>
        </p:spPr>
        <p:style>
          <a:lnRef idx="1">
            <a:schemeClr val="accent4"/>
          </a:lnRef>
          <a:fillRef idx="3">
            <a:schemeClr val="accent4"/>
          </a:fillRef>
          <a:effectRef idx="2">
            <a:schemeClr val="accent4"/>
          </a:effectRef>
          <a:fontRef idx="minor">
            <a:schemeClr val="lt1"/>
          </a:fontRef>
        </p:style>
        <p:txBody>
          <a:bodyPr rtlCol="0" anchor="ctr"/>
          <a:p>
            <a:pPr algn="ctr"/>
            <a:endParaRPr lang="zh-CN" altLang="en-US">
              <a:latin typeface="华文中宋" panose="02010600040101010101" charset="-122"/>
              <a:ea typeface="华文中宋" panose="02010600040101010101" charset="-122"/>
            </a:endParaRPr>
          </a:p>
        </p:txBody>
      </p:sp>
      <p:sp>
        <p:nvSpPr>
          <p:cNvPr id="8" name="十字星 7"/>
          <p:cNvSpPr/>
          <p:nvPr/>
        </p:nvSpPr>
        <p:spPr>
          <a:xfrm>
            <a:off x="3970655" y="3408045"/>
            <a:ext cx="434340" cy="400685"/>
          </a:xfrm>
          <a:prstGeom prst="star4">
            <a:avLst/>
          </a:prstGeom>
        </p:spPr>
        <p:style>
          <a:lnRef idx="1">
            <a:schemeClr val="accent4"/>
          </a:lnRef>
          <a:fillRef idx="3">
            <a:schemeClr val="accent4"/>
          </a:fillRef>
          <a:effectRef idx="2">
            <a:schemeClr val="accent4"/>
          </a:effectRef>
          <a:fontRef idx="minor">
            <a:schemeClr val="lt1"/>
          </a:fontRef>
        </p:style>
        <p:txBody>
          <a:bodyPr rtlCol="0" anchor="ctr"/>
          <a:p>
            <a:pPr algn="ctr"/>
            <a:endParaRPr lang="zh-CN" altLang="en-US">
              <a:latin typeface="华文中宋" panose="02010600040101010101" charset="-122"/>
              <a:ea typeface="华文中宋" panose="02010600040101010101" charset="-122"/>
            </a:endParaRPr>
          </a:p>
        </p:txBody>
      </p:sp>
      <p:sp>
        <p:nvSpPr>
          <p:cNvPr id="9" name="十字星 8"/>
          <p:cNvSpPr/>
          <p:nvPr/>
        </p:nvSpPr>
        <p:spPr>
          <a:xfrm>
            <a:off x="9020810" y="3354705"/>
            <a:ext cx="434340" cy="400685"/>
          </a:xfrm>
          <a:prstGeom prst="star4">
            <a:avLst/>
          </a:prstGeom>
        </p:spPr>
        <p:style>
          <a:lnRef idx="1">
            <a:schemeClr val="accent4"/>
          </a:lnRef>
          <a:fillRef idx="3">
            <a:schemeClr val="accent4"/>
          </a:fillRef>
          <a:effectRef idx="2">
            <a:schemeClr val="accent4"/>
          </a:effectRef>
          <a:fontRef idx="minor">
            <a:schemeClr val="lt1"/>
          </a:fontRef>
        </p:style>
        <p:txBody>
          <a:bodyPr rtlCol="0" anchor="ctr"/>
          <a:p>
            <a:pPr algn="ctr"/>
            <a:endParaRPr lang="zh-CN" altLang="en-US">
              <a:latin typeface="华文中宋" panose="02010600040101010101" charset="-122"/>
              <a:ea typeface="华文中宋" panose="02010600040101010101" charset="-122"/>
            </a:endParaRPr>
          </a:p>
        </p:txBody>
      </p:sp>
      <p:sp>
        <p:nvSpPr>
          <p:cNvPr id="10" name="十字星 9"/>
          <p:cNvSpPr/>
          <p:nvPr/>
        </p:nvSpPr>
        <p:spPr>
          <a:xfrm>
            <a:off x="3970655" y="3978910"/>
            <a:ext cx="434340" cy="400685"/>
          </a:xfrm>
          <a:prstGeom prst="star4">
            <a:avLst/>
          </a:prstGeom>
        </p:spPr>
        <p:style>
          <a:lnRef idx="1">
            <a:schemeClr val="accent4"/>
          </a:lnRef>
          <a:fillRef idx="3">
            <a:schemeClr val="accent4"/>
          </a:fillRef>
          <a:effectRef idx="2">
            <a:schemeClr val="accent4"/>
          </a:effectRef>
          <a:fontRef idx="minor">
            <a:schemeClr val="lt1"/>
          </a:fontRef>
        </p:style>
        <p:txBody>
          <a:bodyPr rtlCol="0" anchor="ctr"/>
          <a:p>
            <a:pPr algn="ctr"/>
            <a:endParaRPr lang="zh-CN" altLang="en-US">
              <a:latin typeface="华文中宋" panose="02010600040101010101" charset="-122"/>
              <a:ea typeface="华文中宋" panose="02010600040101010101" charset="-122"/>
            </a:endParaRPr>
          </a:p>
        </p:txBody>
      </p:sp>
      <p:sp>
        <p:nvSpPr>
          <p:cNvPr id="11" name="十字星 10"/>
          <p:cNvSpPr/>
          <p:nvPr/>
        </p:nvSpPr>
        <p:spPr>
          <a:xfrm>
            <a:off x="6446520" y="3408045"/>
            <a:ext cx="434340" cy="400685"/>
          </a:xfrm>
          <a:prstGeom prst="star4">
            <a:avLst/>
          </a:prstGeom>
        </p:spPr>
        <p:style>
          <a:lnRef idx="1">
            <a:schemeClr val="accent4"/>
          </a:lnRef>
          <a:fillRef idx="3">
            <a:schemeClr val="accent4"/>
          </a:fillRef>
          <a:effectRef idx="2">
            <a:schemeClr val="accent4"/>
          </a:effectRef>
          <a:fontRef idx="minor">
            <a:schemeClr val="lt1"/>
          </a:fontRef>
        </p:style>
        <p:txBody>
          <a:bodyPr rtlCol="0" anchor="ctr"/>
          <a:p>
            <a:pPr algn="ctr"/>
            <a:endParaRPr lang="zh-CN" altLang="en-US">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up)">
                                      <p:cBhvr>
                                        <p:cTn id="25" dur="500"/>
                                        <p:tgtEl>
                                          <p:spTgt spid="3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up)">
                                      <p:cBhvr>
                                        <p:cTn id="28" dur="500"/>
                                        <p:tgtEl>
                                          <p:spTgt spid="4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up)">
                                      <p:cBhvr>
                                        <p:cTn id="34" dur="500"/>
                                        <p:tgtEl>
                                          <p:spTgt spid="4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500"/>
                                        <p:tgtEl>
                                          <p:spTgt spid="43"/>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up)">
                                      <p:cBhvr>
                                        <p:cTn id="40" dur="500"/>
                                        <p:tgtEl>
                                          <p:spTgt spid="4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up)">
                                      <p:cBhvr>
                                        <p:cTn id="43" dur="500"/>
                                        <p:tgtEl>
                                          <p:spTgt spid="4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up)">
                                      <p:cBhvr>
                                        <p:cTn id="46" dur="500"/>
                                        <p:tgtEl>
                                          <p:spTgt spid="4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up)">
                                      <p:cBhvr>
                                        <p:cTn id="52" dur="500"/>
                                        <p:tgtEl>
                                          <p:spTgt spid="49"/>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up)">
                                      <p:cBhvr>
                                        <p:cTn id="55" dur="500"/>
                                        <p:tgtEl>
                                          <p:spTgt spid="50"/>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up)">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checkerboard(across)">
                                      <p:cBhvr>
                                        <p:cTn id="63" dur="500"/>
                                        <p:tgtEl>
                                          <p:spTgt spid="3"/>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checkerboard(across)">
                                      <p:cBhvr>
                                        <p:cTn id="66" dur="500"/>
                                        <p:tgtEl>
                                          <p:spTgt spid="8"/>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checkerboard(across)">
                                      <p:cBhvr>
                                        <p:cTn id="69" dur="500"/>
                                        <p:tgtEl>
                                          <p:spTgt spid="10"/>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checkerboard(across)">
                                      <p:cBhvr>
                                        <p:cTn id="72" dur="500"/>
                                        <p:tgtEl>
                                          <p:spTgt spid="11"/>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checkerboard(across)">
                                      <p:cBhvr>
                                        <p:cTn id="75" dur="500"/>
                                        <p:tgtEl>
                                          <p:spTgt spid="13"/>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checkerboard(across)">
                                      <p:cBhvr>
                                        <p:cTn id="7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9" grpId="0" bldLvl="0" animBg="1"/>
      <p:bldP spid="50" grpId="0" bldLvl="0" animBg="1"/>
      <p:bldP spid="48" grpId="0" bldLvl="0" animBg="1"/>
      <p:bldP spid="33" grpId="1" animBg="1"/>
      <p:bldP spid="34" grpId="1" animBg="1"/>
      <p:bldP spid="35" grpId="1" animBg="1"/>
      <p:bldP spid="36" grpId="1" animBg="1"/>
      <p:bldP spid="37" grpId="1" animBg="1"/>
      <p:bldP spid="38" grpId="1" animBg="1"/>
      <p:bldP spid="39" grpId="1" animBg="1"/>
      <p:bldP spid="40" grpId="1" animBg="1"/>
      <p:bldP spid="41" grpId="1" animBg="1"/>
      <p:bldP spid="42" grpId="1" animBg="1"/>
      <p:bldP spid="43" grpId="1" animBg="1"/>
      <p:bldP spid="44" grpId="1" animBg="1"/>
      <p:bldP spid="45" grpId="1" animBg="1"/>
      <p:bldP spid="46" grpId="1" animBg="1"/>
      <p:bldP spid="47" grpId="1" animBg="1"/>
      <p:bldP spid="49" grpId="1" animBg="1"/>
      <p:bldP spid="50" grpId="1" animBg="1"/>
      <p:bldP spid="48" grpId="1" animBg="1"/>
      <p:bldP spid="3" grpId="0" bldLvl="0" animBg="1"/>
      <p:bldP spid="8" grpId="0" bldLvl="0" animBg="1"/>
      <p:bldP spid="10" grpId="0" bldLvl="0" animBg="1"/>
      <p:bldP spid="11" grpId="0" bldLvl="0" animBg="1"/>
      <p:bldP spid="13" grpId="0" bldLvl="0" animBg="1"/>
      <p:bldP spid="9" grpId="0" bldLvl="0" animBg="1"/>
      <p:bldP spid="3" grpId="1" animBg="1"/>
      <p:bldP spid="8" grpId="1" animBg="1"/>
      <p:bldP spid="10" grpId="1" animBg="1"/>
      <p:bldP spid="11" grpId="1" animBg="1"/>
      <p:bldP spid="13" grpId="1" animBg="1"/>
      <p:bldP spid="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1604010" y="4436745"/>
            <a:ext cx="9081770" cy="2195195"/>
          </a:xfrm>
          <a:prstGeom prst="rect">
            <a:avLst/>
          </a:prstGeom>
          <a:solidFill>
            <a:schemeClr val="accent3">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chemeClr val="tx1"/>
                </a:solidFill>
                <a:latin typeface="华文中宋" panose="02010600040101010101" charset="-122"/>
                <a:ea typeface="华文中宋" panose="02010600040101010101" charset="-122"/>
              </a:rPr>
              <a:t>保障支撑</a:t>
            </a:r>
            <a:endParaRPr lang="zh-CN" altLang="en-US" b="1">
              <a:solidFill>
                <a:schemeClr val="tx1"/>
              </a:solidFill>
              <a:latin typeface="华文中宋" panose="02010600040101010101" charset="-122"/>
              <a:ea typeface="华文中宋" panose="02010600040101010101" charset="-122"/>
            </a:endParaRPr>
          </a:p>
        </p:txBody>
      </p:sp>
      <p:sp>
        <p:nvSpPr>
          <p:cNvPr id="5" name="矩形 4"/>
          <p:cNvSpPr/>
          <p:nvPr/>
        </p:nvSpPr>
        <p:spPr>
          <a:xfrm>
            <a:off x="1604010" y="1521460"/>
            <a:ext cx="9081770" cy="1309370"/>
          </a:xfrm>
          <a:prstGeom prst="rect">
            <a:avLst/>
          </a:prstGeom>
          <a:solidFill>
            <a:schemeClr val="accent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chemeClr val="tx1"/>
                </a:solidFill>
                <a:latin typeface="华文中宋" panose="02010600040101010101" charset="-122"/>
                <a:ea typeface="华文中宋" panose="02010600040101010101" charset="-122"/>
              </a:rPr>
              <a:t>顶层设计</a:t>
            </a:r>
            <a:endParaRPr lang="zh-CN" altLang="en-US" b="1">
              <a:solidFill>
                <a:schemeClr val="tx1"/>
              </a:solidFill>
              <a:latin typeface="华文中宋" panose="02010600040101010101" charset="-122"/>
              <a:ea typeface="华文中宋" panose="02010600040101010101" charset="-122"/>
            </a:endParaRPr>
          </a:p>
        </p:txBody>
      </p:sp>
      <p:sp>
        <p:nvSpPr>
          <p:cNvPr id="2" name="标题 1"/>
          <p:cNvSpPr>
            <a:spLocks noGrp="1"/>
          </p:cNvSpPr>
          <p:nvPr>
            <p:ph type="title"/>
          </p:nvPr>
        </p:nvSpPr>
        <p:spPr/>
        <p:txBody>
          <a:bodyPr/>
          <a:p>
            <a:r>
              <a:rPr lang="zh-CN" altLang="en-US">
                <a:sym typeface="+mn-ea"/>
              </a:rPr>
              <a:t>搭建符合实际的内控体系</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33" name="矩形: 圆角 32"/>
          <p:cNvSpPr/>
          <p:nvPr/>
        </p:nvSpPr>
        <p:spPr>
          <a:xfrm>
            <a:off x="1866900" y="4921885"/>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预算管理</a:t>
            </a:r>
            <a:endParaRPr lang="zh-CN" altLang="en-US" dirty="0">
              <a:solidFill>
                <a:schemeClr val="tx1"/>
              </a:solidFill>
              <a:latin typeface="华文中宋" panose="02010600040101010101" charset="-122"/>
              <a:ea typeface="华文中宋" panose="02010600040101010101" charset="-122"/>
            </a:endParaRPr>
          </a:p>
        </p:txBody>
      </p:sp>
      <p:sp>
        <p:nvSpPr>
          <p:cNvPr id="34" name="矩形: 圆角 33"/>
          <p:cNvSpPr/>
          <p:nvPr/>
        </p:nvSpPr>
        <p:spPr>
          <a:xfrm>
            <a:off x="3622040" y="2063750"/>
            <a:ext cx="1642745"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党建文化</a:t>
            </a:r>
            <a:endParaRPr lang="zh-CN" altLang="en-US" dirty="0">
              <a:solidFill>
                <a:schemeClr val="tx1"/>
              </a:solidFill>
              <a:latin typeface="华文中宋" panose="02010600040101010101" charset="-122"/>
              <a:ea typeface="华文中宋" panose="02010600040101010101" charset="-122"/>
            </a:endParaRPr>
          </a:p>
        </p:txBody>
      </p:sp>
      <p:sp>
        <p:nvSpPr>
          <p:cNvPr id="35" name="矩形: 圆角 34"/>
          <p:cNvSpPr/>
          <p:nvPr/>
        </p:nvSpPr>
        <p:spPr>
          <a:xfrm>
            <a:off x="1868170" y="6042025"/>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组织架构</a:t>
            </a:r>
            <a:endParaRPr lang="zh-CN" altLang="en-US" dirty="0">
              <a:solidFill>
                <a:schemeClr val="tx1"/>
              </a:solidFill>
              <a:latin typeface="华文中宋" panose="02010600040101010101" charset="-122"/>
              <a:ea typeface="华文中宋" panose="02010600040101010101" charset="-122"/>
            </a:endParaRPr>
          </a:p>
        </p:txBody>
      </p:sp>
      <p:sp>
        <p:nvSpPr>
          <p:cNvPr id="36" name="矩形: 圆角 35"/>
          <p:cNvSpPr/>
          <p:nvPr/>
        </p:nvSpPr>
        <p:spPr>
          <a:xfrm>
            <a:off x="5330825" y="2063750"/>
            <a:ext cx="1642745"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集体决策机制</a:t>
            </a:r>
            <a:endParaRPr lang="zh-CN" altLang="en-US" dirty="0">
              <a:solidFill>
                <a:schemeClr val="tx1"/>
              </a:solidFill>
              <a:latin typeface="华文中宋" panose="02010600040101010101" charset="-122"/>
              <a:ea typeface="华文中宋" panose="02010600040101010101" charset="-122"/>
            </a:endParaRPr>
          </a:p>
        </p:txBody>
      </p:sp>
      <p:sp>
        <p:nvSpPr>
          <p:cNvPr id="37" name="矩形: 圆角 36"/>
          <p:cNvSpPr/>
          <p:nvPr/>
        </p:nvSpPr>
        <p:spPr>
          <a:xfrm>
            <a:off x="7039610" y="2063750"/>
            <a:ext cx="1642745"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rPr>
              <a:t>监督机制</a:t>
            </a:r>
            <a:endParaRPr lang="zh-CN" altLang="en-US" dirty="0">
              <a:solidFill>
                <a:schemeClr val="tx1"/>
              </a:solidFill>
              <a:latin typeface="华文中宋" panose="02010600040101010101" charset="-122"/>
              <a:ea typeface="华文中宋" panose="02010600040101010101" charset="-122"/>
            </a:endParaRPr>
          </a:p>
        </p:txBody>
      </p:sp>
      <p:sp>
        <p:nvSpPr>
          <p:cNvPr id="43" name="矩形: 圆角 42"/>
          <p:cNvSpPr/>
          <p:nvPr/>
        </p:nvSpPr>
        <p:spPr>
          <a:xfrm>
            <a:off x="3622040" y="5483543"/>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装备管理</a:t>
            </a:r>
            <a:endParaRPr lang="zh-CN" altLang="en-US" dirty="0">
              <a:solidFill>
                <a:schemeClr val="tx1"/>
              </a:solidFill>
              <a:latin typeface="华文中宋" panose="02010600040101010101" charset="-122"/>
              <a:ea typeface="华文中宋" panose="02010600040101010101" charset="-122"/>
            </a:endParaRPr>
          </a:p>
        </p:txBody>
      </p:sp>
      <p:sp>
        <p:nvSpPr>
          <p:cNvPr id="44" name="矩形: 圆角 43"/>
          <p:cNvSpPr/>
          <p:nvPr/>
        </p:nvSpPr>
        <p:spPr>
          <a:xfrm>
            <a:off x="1868170" y="5483543"/>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工程项目</a:t>
            </a:r>
            <a:endParaRPr lang="zh-CN" altLang="en-US" dirty="0">
              <a:solidFill>
                <a:schemeClr val="tx1"/>
              </a:solidFill>
              <a:latin typeface="华文中宋" panose="02010600040101010101" charset="-122"/>
              <a:ea typeface="华文中宋" panose="02010600040101010101" charset="-122"/>
            </a:endParaRPr>
          </a:p>
        </p:txBody>
      </p:sp>
      <p:sp>
        <p:nvSpPr>
          <p:cNvPr id="45" name="矩形: 圆角 44"/>
          <p:cNvSpPr/>
          <p:nvPr/>
        </p:nvSpPr>
        <p:spPr>
          <a:xfrm>
            <a:off x="3622040" y="4921885"/>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rPr>
              <a:t>非税管理</a:t>
            </a:r>
            <a:endParaRPr lang="zh-CN" altLang="en-US" dirty="0">
              <a:solidFill>
                <a:schemeClr val="tx1"/>
              </a:solidFill>
              <a:latin typeface="华文中宋" panose="02010600040101010101" charset="-122"/>
              <a:ea typeface="华文中宋" panose="02010600040101010101" charset="-122"/>
            </a:endParaRPr>
          </a:p>
        </p:txBody>
      </p:sp>
      <p:sp>
        <p:nvSpPr>
          <p:cNvPr id="46" name="矩形: 圆角 45"/>
          <p:cNvSpPr/>
          <p:nvPr/>
        </p:nvSpPr>
        <p:spPr>
          <a:xfrm>
            <a:off x="8832850" y="4921885"/>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合同管理</a:t>
            </a:r>
            <a:endParaRPr lang="zh-CN" altLang="en-US" dirty="0">
              <a:solidFill>
                <a:schemeClr val="tx1"/>
              </a:solidFill>
              <a:latin typeface="华文中宋" panose="02010600040101010101" charset="-122"/>
              <a:ea typeface="华文中宋" panose="02010600040101010101" charset="-122"/>
            </a:endParaRPr>
          </a:p>
        </p:txBody>
      </p:sp>
      <p:sp>
        <p:nvSpPr>
          <p:cNvPr id="47" name="矩形: 圆角 46"/>
          <p:cNvSpPr/>
          <p:nvPr/>
        </p:nvSpPr>
        <p:spPr>
          <a:xfrm>
            <a:off x="7098665" y="4921885"/>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采购管理</a:t>
            </a:r>
            <a:endParaRPr lang="zh-CN" altLang="en-US" dirty="0">
              <a:solidFill>
                <a:schemeClr val="tx1"/>
              </a:solidFill>
              <a:latin typeface="华文中宋" panose="02010600040101010101" charset="-122"/>
              <a:ea typeface="华文中宋" panose="02010600040101010101" charset="-122"/>
            </a:endParaRPr>
          </a:p>
        </p:txBody>
      </p:sp>
      <p:sp>
        <p:nvSpPr>
          <p:cNvPr id="48" name="矩形: 圆角 47"/>
          <p:cNvSpPr/>
          <p:nvPr/>
        </p:nvSpPr>
        <p:spPr>
          <a:xfrm>
            <a:off x="3622040" y="6042025"/>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人事管理</a:t>
            </a:r>
            <a:endParaRPr lang="zh-CN" altLang="en-US" dirty="0">
              <a:solidFill>
                <a:schemeClr val="tx1"/>
              </a:solidFill>
              <a:latin typeface="华文中宋" panose="02010600040101010101" charset="-122"/>
              <a:ea typeface="华文中宋" panose="02010600040101010101" charset="-122"/>
            </a:endParaRPr>
          </a:p>
        </p:txBody>
      </p:sp>
      <p:sp>
        <p:nvSpPr>
          <p:cNvPr id="49" name="矩形: 圆角 48"/>
          <p:cNvSpPr/>
          <p:nvPr/>
        </p:nvSpPr>
        <p:spPr>
          <a:xfrm>
            <a:off x="7098665" y="6042025"/>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solidFill>
                  <a:schemeClr val="tx1"/>
                </a:solidFill>
                <a:latin typeface="华文中宋" panose="02010600040101010101" charset="-122"/>
                <a:ea typeface="华文中宋" panose="02010600040101010101" charset="-122"/>
              </a:rPr>
              <a:t>内部信息传递</a:t>
            </a:r>
            <a:endParaRPr lang="zh-CN" altLang="en-US" sz="1600" dirty="0">
              <a:solidFill>
                <a:schemeClr val="tx1"/>
              </a:solidFill>
              <a:latin typeface="华文中宋" panose="02010600040101010101" charset="-122"/>
              <a:ea typeface="华文中宋" panose="02010600040101010101" charset="-122"/>
            </a:endParaRPr>
          </a:p>
        </p:txBody>
      </p:sp>
      <p:sp>
        <p:nvSpPr>
          <p:cNvPr id="50" name="矩形: 圆角 49"/>
          <p:cNvSpPr/>
          <p:nvPr/>
        </p:nvSpPr>
        <p:spPr>
          <a:xfrm>
            <a:off x="8832850" y="6042025"/>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rPr>
              <a:t>信息系统</a:t>
            </a:r>
            <a:endParaRPr lang="zh-CN" altLang="en-US" dirty="0">
              <a:solidFill>
                <a:schemeClr val="tx1"/>
              </a:solidFill>
              <a:latin typeface="华文中宋" panose="02010600040101010101" charset="-122"/>
              <a:ea typeface="华文中宋" panose="02010600040101010101" charset="-122"/>
            </a:endParaRPr>
          </a:p>
        </p:txBody>
      </p:sp>
      <p:sp>
        <p:nvSpPr>
          <p:cNvPr id="3" name="矩形 2"/>
          <p:cNvSpPr/>
          <p:nvPr>
            <p:custDataLst>
              <p:tags r:id="rId2"/>
            </p:custDataLst>
          </p:nvPr>
        </p:nvSpPr>
        <p:spPr>
          <a:xfrm>
            <a:off x="1604010" y="3091180"/>
            <a:ext cx="9081770" cy="1137285"/>
          </a:xfrm>
          <a:prstGeom prst="rect">
            <a:avLst/>
          </a:prstGeom>
          <a:solidFill>
            <a:schemeClr val="accent4">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chemeClr val="tx1"/>
                </a:solidFill>
                <a:latin typeface="华文中宋" panose="02010600040101010101" charset="-122"/>
                <a:ea typeface="华文中宋" panose="02010600040101010101" charset="-122"/>
              </a:rPr>
              <a:t>核心职能</a:t>
            </a:r>
            <a:endParaRPr lang="zh-CN" altLang="en-US" b="1">
              <a:solidFill>
                <a:schemeClr val="tx1"/>
              </a:solidFill>
              <a:latin typeface="华文中宋" panose="02010600040101010101" charset="-122"/>
              <a:ea typeface="华文中宋" panose="02010600040101010101" charset="-122"/>
            </a:endParaRPr>
          </a:p>
        </p:txBody>
      </p:sp>
      <p:sp>
        <p:nvSpPr>
          <p:cNvPr id="8" name="矩形: 圆角 32"/>
          <p:cNvSpPr/>
          <p:nvPr/>
        </p:nvSpPr>
        <p:spPr>
          <a:xfrm>
            <a:off x="3681303" y="3499616"/>
            <a:ext cx="1584000" cy="4320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rPr>
              <a:t>执法办案</a:t>
            </a:r>
            <a:endParaRPr lang="zh-CN" altLang="en-US" dirty="0">
              <a:solidFill>
                <a:schemeClr val="tx1"/>
              </a:solidFill>
              <a:latin typeface="华文中宋" panose="02010600040101010101" charset="-122"/>
              <a:ea typeface="华文中宋" panose="02010600040101010101" charset="-122"/>
            </a:endParaRPr>
          </a:p>
        </p:txBody>
      </p:sp>
      <p:sp>
        <p:nvSpPr>
          <p:cNvPr id="10" name="矩形: 圆角 32"/>
          <p:cNvSpPr/>
          <p:nvPr/>
        </p:nvSpPr>
        <p:spPr>
          <a:xfrm>
            <a:off x="5361188" y="3499616"/>
            <a:ext cx="1583690" cy="4320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特别业务</a:t>
            </a:r>
            <a:endParaRPr lang="zh-CN" altLang="en-US" dirty="0">
              <a:solidFill>
                <a:schemeClr val="tx1"/>
              </a:solidFill>
              <a:latin typeface="华文中宋" panose="02010600040101010101" charset="-122"/>
              <a:ea typeface="华文中宋" panose="02010600040101010101" charset="-122"/>
            </a:endParaRPr>
          </a:p>
        </p:txBody>
      </p:sp>
      <p:sp>
        <p:nvSpPr>
          <p:cNvPr id="12" name="矩形: 圆角 32"/>
          <p:cNvSpPr/>
          <p:nvPr/>
        </p:nvSpPr>
        <p:spPr>
          <a:xfrm>
            <a:off x="7040763" y="3499616"/>
            <a:ext cx="1583690" cy="4320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其他</a:t>
            </a:r>
            <a:endParaRPr lang="zh-CN" altLang="en-US" dirty="0">
              <a:solidFill>
                <a:schemeClr val="tx1"/>
              </a:solidFill>
              <a:latin typeface="华文中宋" panose="02010600040101010101" charset="-122"/>
              <a:ea typeface="华文中宋" panose="02010600040101010101" charset="-122"/>
            </a:endParaRPr>
          </a:p>
        </p:txBody>
      </p:sp>
      <p:sp>
        <p:nvSpPr>
          <p:cNvPr id="7" name="矩形: 圆角 44"/>
          <p:cNvSpPr/>
          <p:nvPr/>
        </p:nvSpPr>
        <p:spPr>
          <a:xfrm>
            <a:off x="5364480" y="4919345"/>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rPr>
              <a:t>支出管理</a:t>
            </a:r>
            <a:endParaRPr lang="zh-CN" altLang="en-US" dirty="0">
              <a:solidFill>
                <a:schemeClr val="tx1"/>
              </a:solidFill>
              <a:latin typeface="华文中宋" panose="02010600040101010101" charset="-122"/>
              <a:ea typeface="华文中宋" panose="02010600040101010101" charset="-122"/>
            </a:endParaRPr>
          </a:p>
        </p:txBody>
      </p:sp>
      <p:sp>
        <p:nvSpPr>
          <p:cNvPr id="13" name="矩形: 圆角 43"/>
          <p:cNvSpPr/>
          <p:nvPr/>
        </p:nvSpPr>
        <p:spPr>
          <a:xfrm>
            <a:off x="5376545" y="6042025"/>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sym typeface="+mn-ea"/>
              </a:rPr>
              <a:t>保密管理</a:t>
            </a:r>
            <a:endParaRPr lang="zh-CN" altLang="en-US" dirty="0">
              <a:solidFill>
                <a:schemeClr val="tx1"/>
              </a:solidFill>
              <a:latin typeface="华文中宋" panose="02010600040101010101" charset="-122"/>
              <a:ea typeface="华文中宋" panose="02010600040101010101" charset="-122"/>
            </a:endParaRPr>
          </a:p>
        </p:txBody>
      </p:sp>
      <p:sp>
        <p:nvSpPr>
          <p:cNvPr id="14" name="矩形: 圆角 44"/>
          <p:cNvSpPr/>
          <p:nvPr/>
        </p:nvSpPr>
        <p:spPr>
          <a:xfrm>
            <a:off x="5361940" y="5483543"/>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rPr>
              <a:t>车辆管理</a:t>
            </a:r>
            <a:endParaRPr lang="zh-CN" altLang="en-US" dirty="0">
              <a:solidFill>
                <a:schemeClr val="tx1"/>
              </a:solidFill>
              <a:latin typeface="华文中宋" panose="02010600040101010101" charset="-122"/>
              <a:ea typeface="华文中宋" panose="02010600040101010101" charset="-122"/>
            </a:endParaRPr>
          </a:p>
        </p:txBody>
      </p:sp>
      <p:sp>
        <p:nvSpPr>
          <p:cNvPr id="15" name="矩形: 圆角 44"/>
          <p:cNvSpPr/>
          <p:nvPr/>
        </p:nvSpPr>
        <p:spPr>
          <a:xfrm>
            <a:off x="7101840" y="5483543"/>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rPr>
              <a:t>常规资产管理</a:t>
            </a:r>
            <a:endParaRPr lang="zh-CN" altLang="en-US" dirty="0">
              <a:solidFill>
                <a:schemeClr val="tx1"/>
              </a:solidFill>
              <a:latin typeface="华文中宋" panose="02010600040101010101" charset="-122"/>
              <a:ea typeface="华文中宋" panose="02010600040101010101" charset="-122"/>
            </a:endParaRPr>
          </a:p>
        </p:txBody>
      </p:sp>
      <p:sp>
        <p:nvSpPr>
          <p:cNvPr id="16" name="矩形: 圆角 44"/>
          <p:cNvSpPr/>
          <p:nvPr/>
        </p:nvSpPr>
        <p:spPr>
          <a:xfrm>
            <a:off x="8841740" y="5481638"/>
            <a:ext cx="1703070" cy="431800"/>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chemeClr val="tx1"/>
                </a:solidFill>
                <a:latin typeface="华文中宋" panose="02010600040101010101" charset="-122"/>
                <a:ea typeface="华文中宋" panose="02010600040101010101" charset="-122"/>
              </a:rPr>
              <a:t>其他保障事务</a:t>
            </a:r>
            <a:endParaRPr lang="zh-CN" altLang="en-US" dirty="0">
              <a:solidFill>
                <a:schemeClr val="tx1"/>
              </a:solidFill>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heckerboard(across)">
                                      <p:cBhvr>
                                        <p:cTn id="7" dur="500"/>
                                        <p:tgtEl>
                                          <p:spTgt spid="3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heckerboard(across)">
                                      <p:cBhvr>
                                        <p:cTn id="10" dur="500"/>
                                        <p:tgtEl>
                                          <p:spTgt spid="3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checkerboard(across)">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
                                        <p:tgtEl>
                                          <p:spTgt spid="3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checkerboard(across)">
                                      <p:cBhvr>
                                        <p:cTn id="32" dur="500"/>
                                        <p:tgtEl>
                                          <p:spTgt spid="43"/>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checkerboard(across)">
                                      <p:cBhvr>
                                        <p:cTn id="35" dur="500"/>
                                        <p:tgtEl>
                                          <p:spTgt spid="44"/>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checkerboard(across)">
                                      <p:cBhvr>
                                        <p:cTn id="38" dur="500"/>
                                        <p:tgtEl>
                                          <p:spTgt spid="45"/>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checkerboard(across)">
                                      <p:cBhvr>
                                        <p:cTn id="44" dur="500"/>
                                        <p:tgtEl>
                                          <p:spTgt spid="47"/>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heckerboard(across)">
                                      <p:cBhvr>
                                        <p:cTn id="47" dur="500"/>
                                        <p:tgtEl>
                                          <p:spTgt spid="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checkerboard(across)">
                                      <p:cBhvr>
                                        <p:cTn id="50" dur="500"/>
                                        <p:tgtEl>
                                          <p:spTgt spid="14"/>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heckerboard(across)">
                                      <p:cBhvr>
                                        <p:cTn id="53" dur="500"/>
                                        <p:tgtEl>
                                          <p:spTgt spid="15"/>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heckerboard(across)">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checkerboard(across)">
                                      <p:cBhvr>
                                        <p:cTn id="61" dur="500"/>
                                        <p:tgtEl>
                                          <p:spTgt spid="35"/>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checkerboard(across)">
                                      <p:cBhvr>
                                        <p:cTn id="64" dur="500"/>
                                        <p:tgtEl>
                                          <p:spTgt spid="48"/>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checkerboard(across)">
                                      <p:cBhvr>
                                        <p:cTn id="67" dur="500"/>
                                        <p:tgtEl>
                                          <p:spTgt spid="49"/>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checkerboard(across)">
                                      <p:cBhvr>
                                        <p:cTn id="70" dur="500"/>
                                        <p:tgtEl>
                                          <p:spTgt spid="50"/>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checkerboard(across)">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6" grpId="0" bldLvl="0" animBg="1"/>
      <p:bldP spid="37" grpId="0" bldLvl="0" animBg="1"/>
      <p:bldP spid="34" grpId="1" animBg="1"/>
      <p:bldP spid="36" grpId="1" animBg="1"/>
      <p:bldP spid="37" grpId="1" animBg="1"/>
      <p:bldP spid="8" grpId="0" bldLvl="0" animBg="1"/>
      <p:bldP spid="10" grpId="0" bldLvl="0" animBg="1"/>
      <p:bldP spid="12" grpId="0" bldLvl="0" animBg="1"/>
      <p:bldP spid="8" grpId="1" animBg="1"/>
      <p:bldP spid="10" grpId="1" animBg="1"/>
      <p:bldP spid="12" grpId="1" animBg="1"/>
      <p:bldP spid="33" grpId="0" bldLvl="0" animBg="1"/>
      <p:bldP spid="43" grpId="0" bldLvl="0" animBg="1"/>
      <p:bldP spid="44" grpId="0" bldLvl="0" animBg="1"/>
      <p:bldP spid="45" grpId="0" bldLvl="0" animBg="1"/>
      <p:bldP spid="46" grpId="0" bldLvl="0" animBg="1"/>
      <p:bldP spid="47" grpId="0" bldLvl="0" animBg="1"/>
      <p:bldP spid="7" grpId="0" bldLvl="0" animBg="1"/>
      <p:bldP spid="14" grpId="0" bldLvl="0" animBg="1"/>
      <p:bldP spid="15" grpId="0" bldLvl="0" animBg="1"/>
      <p:bldP spid="16" grpId="0" bldLvl="0" animBg="1"/>
      <p:bldP spid="33" grpId="1" animBg="1"/>
      <p:bldP spid="43" grpId="1" animBg="1"/>
      <p:bldP spid="44" grpId="1" animBg="1"/>
      <p:bldP spid="45" grpId="1" animBg="1"/>
      <p:bldP spid="46" grpId="1" animBg="1"/>
      <p:bldP spid="47" grpId="1" animBg="1"/>
      <p:bldP spid="7" grpId="1" animBg="1"/>
      <p:bldP spid="14" grpId="1" animBg="1"/>
      <p:bldP spid="15" grpId="1" animBg="1"/>
      <p:bldP spid="16" grpId="1" animBg="1"/>
      <p:bldP spid="35" grpId="0" bldLvl="0" animBg="1"/>
      <p:bldP spid="48" grpId="0" bldLvl="0" animBg="1"/>
      <p:bldP spid="49" grpId="0" bldLvl="0" animBg="1"/>
      <p:bldP spid="50" grpId="0" bldLvl="0" animBg="1"/>
      <p:bldP spid="13" grpId="0" bldLvl="0" animBg="1"/>
      <p:bldP spid="35" grpId="1" animBg="1"/>
      <p:bldP spid="48" grpId="1" animBg="1"/>
      <p:bldP spid="49" grpId="1" animBg="1"/>
      <p:bldP spid="50" grpId="1" animBg="1"/>
      <p:bldP spid="1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01" name=""/>
        <p:cNvGrpSpPr/>
        <p:nvPr/>
      </p:nvGrpSpPr>
      <p:grpSpPr/>
      <p:sp>
        <p:nvSpPr>
          <p:cNvPr id="1048687" name="标题 1"/>
          <p:cNvSpPr>
            <a:spLocks noGrp="1"/>
          </p:cNvSpPr>
          <p:nvPr>
            <p:ph type="title"/>
          </p:nvPr>
        </p:nvSpPr>
        <p:spPr/>
        <p:txBody>
          <a:bodyPr/>
          <a:p>
            <a:r>
              <a:rPr lang="zh-CN"/>
              <a:t>一、</a:t>
            </a:r>
            <a:r>
              <a:rPr lang="zh-CN" altLang="en-US"/>
              <a:t>建立健全内控组织</a:t>
            </a:r>
            <a:endParaRPr lang="zh-CN" altLang="en-US"/>
          </a:p>
        </p:txBody>
      </p:sp>
      <p:sp>
        <p:nvSpPr>
          <p:cNvPr id="1048688" name="内容占位符 4"/>
          <p:cNvSpPr/>
          <p:nvPr>
            <p:ph idx="1"/>
          </p:nvPr>
        </p:nvSpPr>
        <p:spPr>
          <a:xfrm>
            <a:off x="608330" y="1727200"/>
            <a:ext cx="4933315" cy="4522470"/>
          </a:xfrm>
        </p:spPr>
        <p:txBody>
          <a:bodyPr>
            <a:noAutofit/>
          </a:bodyPr>
          <a:p>
            <a:pPr marL="0" indent="0">
              <a:buNone/>
            </a:pPr>
            <a:r>
              <a:rPr lang="zh-CN" altLang="en-US" sz="2400"/>
              <a:t>应当单独设置内部控制职能部门或者确定内部控制牵头部门，负责组织协调内部控制工作。同时，应当充分发挥财会、内部审计、纪检监察、采购、基建、资产管理等部门或岗位在内部控制中的作用。</a:t>
            </a:r>
            <a:endParaRPr lang="zh-CN" altLang="en-US" sz="2400"/>
          </a:p>
        </p:txBody>
      </p:sp>
      <p:sp>
        <p:nvSpPr>
          <p:cNvPr id="1048689" name="灯片编号占位符 6"/>
          <p:cNvSpPr>
            <a:spLocks noGrp="1"/>
          </p:cNvSpPr>
          <p:nvPr>
            <p:ph type="sldNum" sz="quarter" idx="12"/>
          </p:nvPr>
        </p:nvSpPr>
        <p:spPr/>
        <p:txBody>
          <a:bodyPr/>
          <a:p>
            <a:fld id="{49AE70B2-8BF9-45C0-BB95-33D1B9D3A854}" type="slidenum">
              <a:rPr lang="zh-CN" altLang="en-US" smtClean="0"/>
            </a:fld>
            <a:endParaRPr lang="zh-CN" altLang="en-US"/>
          </a:p>
        </p:txBody>
      </p:sp>
      <p:sp>
        <p:nvSpPr>
          <p:cNvPr id="1048695" name="文本框 3"/>
          <p:cNvSpPr txBox="1"/>
          <p:nvPr>
            <p:custDataLst>
              <p:tags r:id="rId1"/>
            </p:custDataLst>
          </p:nvPr>
        </p:nvSpPr>
        <p:spPr>
          <a:xfrm>
            <a:off x="5939790" y="1727835"/>
            <a:ext cx="5905500" cy="4521835"/>
          </a:xfrm>
          <a:prstGeom prst="rect">
            <a:avLst/>
          </a:prstGeom>
          <a:solidFill>
            <a:schemeClr val="bg1">
              <a:lumMod val="95000"/>
            </a:schemeClr>
          </a:solidFill>
        </p:spPr>
        <p:txBody>
          <a:bodyPr wrap="square" rtlCol="0" anchor="t">
            <a:spAutoFit/>
          </a:bodyPr>
          <a:p>
            <a:pPr indent="0" fontAlgn="auto">
              <a:lnSpc>
                <a:spcPct val="120000"/>
              </a:lnSpc>
              <a:buNone/>
            </a:pPr>
            <a:r>
              <a:rPr lang="zh-CN" altLang="en-US" sz="2400" b="1" dirty="0">
                <a:latin typeface="华文中宋" panose="02010600040101010101" charset="-122"/>
                <a:ea typeface="华文中宋" panose="02010600040101010101" charset="-122"/>
                <a:cs typeface="华文中宋" panose="02010600040101010101" charset="-122"/>
                <a:sym typeface="+mn-ea"/>
              </a:rPr>
              <a:t>建立</a:t>
            </a:r>
            <a:r>
              <a:rPr lang="en-US" altLang="zh-CN" sz="2400" b="1" dirty="0">
                <a:latin typeface="华文中宋" panose="02010600040101010101" charset="-122"/>
                <a:ea typeface="华文中宋" panose="02010600040101010101" charset="-122"/>
                <a:cs typeface="华文中宋" panose="02010600040101010101" charset="-122"/>
                <a:sym typeface="+mn-ea"/>
              </a:rPr>
              <a:t>3</a:t>
            </a:r>
            <a:r>
              <a:rPr lang="zh-CN" altLang="en-US" sz="2400" b="1" dirty="0">
                <a:latin typeface="华文中宋" panose="02010600040101010101" charset="-122"/>
                <a:ea typeface="华文中宋" panose="02010600040101010101" charset="-122"/>
                <a:cs typeface="华文中宋" panose="02010600040101010101" charset="-122"/>
                <a:sym typeface="+mn-ea"/>
              </a:rPr>
              <a:t>大小组</a:t>
            </a:r>
            <a:endParaRPr lang="zh-CN" altLang="en-US" sz="2400" b="1" dirty="0">
              <a:latin typeface="华文中宋" panose="02010600040101010101" charset="-122"/>
              <a:ea typeface="华文中宋" panose="02010600040101010101" charset="-122"/>
              <a:cs typeface="华文中宋" panose="02010600040101010101" charset="-122"/>
              <a:sym typeface="+mn-ea"/>
            </a:endParaRPr>
          </a:p>
          <a:p>
            <a:pPr indent="0" fontAlgn="auto">
              <a:lnSpc>
                <a:spcPct val="120000"/>
              </a:lnSpc>
              <a:buNone/>
            </a:pPr>
            <a:r>
              <a:rPr lang="zh-CN" altLang="en-US" sz="2400" b="1" dirty="0">
                <a:latin typeface="华文中宋" panose="02010600040101010101" charset="-122"/>
                <a:ea typeface="华文中宋" panose="02010600040101010101" charset="-122"/>
                <a:cs typeface="华文中宋" panose="02010600040101010101" charset="-122"/>
                <a:sym typeface="+mn-ea"/>
              </a:rPr>
              <a:t>明确</a:t>
            </a:r>
            <a:r>
              <a:rPr lang="en-US" altLang="zh-CN" sz="2400" b="1" dirty="0">
                <a:latin typeface="华文中宋" panose="02010600040101010101" charset="-122"/>
                <a:ea typeface="华文中宋" panose="02010600040101010101" charset="-122"/>
                <a:cs typeface="华文中宋" panose="02010600040101010101" charset="-122"/>
                <a:sym typeface="+mn-ea"/>
              </a:rPr>
              <a:t>2</a:t>
            </a:r>
            <a:r>
              <a:rPr lang="zh-CN" altLang="en-US" sz="2400" b="1" dirty="0">
                <a:latin typeface="华文中宋" panose="02010600040101010101" charset="-122"/>
                <a:ea typeface="华文中宋" panose="02010600040101010101" charset="-122"/>
                <a:cs typeface="华文中宋" panose="02010600040101010101" charset="-122"/>
                <a:sym typeface="+mn-ea"/>
              </a:rPr>
              <a:t>大部门</a:t>
            </a:r>
            <a:endParaRPr lang="zh-CN" altLang="en-US" sz="2400" b="1" dirty="0">
              <a:latin typeface="华文中宋" panose="02010600040101010101" charset="-122"/>
              <a:ea typeface="华文中宋" panose="02010600040101010101" charset="-122"/>
              <a:cs typeface="华文中宋" panose="02010600040101010101" charset="-122"/>
              <a:sym typeface="+mn-ea"/>
            </a:endParaRPr>
          </a:p>
          <a:p>
            <a:pPr indent="0" fontAlgn="auto">
              <a:lnSpc>
                <a:spcPct val="120000"/>
              </a:lnSpc>
              <a:buNone/>
            </a:pPr>
            <a:endParaRPr lang="zh-CN" altLang="en-US" sz="2400" b="1" dirty="0">
              <a:latin typeface="华文中宋" panose="02010600040101010101" charset="-122"/>
              <a:ea typeface="华文中宋" panose="02010600040101010101" charset="-122"/>
              <a:cs typeface="华文中宋" panose="02010600040101010101" charset="-122"/>
              <a:sym typeface="+mn-ea"/>
            </a:endParaRPr>
          </a:p>
          <a:p>
            <a:pPr marL="342900" indent="-342900" fontAlgn="auto">
              <a:lnSpc>
                <a:spcPct val="120000"/>
              </a:lnSpc>
              <a:buAutoNum type="arabicPeriod"/>
            </a:pPr>
            <a:r>
              <a:rPr lang="zh-CN" altLang="en-US" sz="2400" dirty="0">
                <a:latin typeface="华文中宋" panose="02010600040101010101" charset="-122"/>
                <a:ea typeface="华文中宋" panose="02010600040101010101" charset="-122"/>
                <a:cs typeface="华文中宋" panose="02010600040101010101" charset="-122"/>
                <a:sym typeface="+mn-ea"/>
              </a:rPr>
              <a:t>内控领导小组</a:t>
            </a:r>
            <a:r>
              <a:rPr lang="zh-CN" altLang="en-US" sz="2400"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lang="zh-CN" altLang="en-US" sz="2400"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lang="zh-CN" altLang="en-US" sz="2400" dirty="0">
                <a:solidFill>
                  <a:srgbClr val="FF0000"/>
                </a:solidFill>
                <a:latin typeface="华文中宋" panose="02010600040101010101" charset="-122"/>
                <a:ea typeface="华文中宋" panose="02010600040101010101" charset="-122"/>
                <a:cs typeface="华文中宋" panose="02010600040101010101" charset="-122"/>
                <a:sym typeface="+mn-ea"/>
              </a:rPr>
              <a:t>一把手任组长）</a:t>
            </a:r>
            <a:endParaRPr lang="en-US" altLang="zh-CN" sz="2400" dirty="0">
              <a:solidFill>
                <a:srgbClr val="FF0000"/>
              </a:solidFill>
              <a:latin typeface="华文中宋" panose="02010600040101010101" charset="-122"/>
              <a:ea typeface="华文中宋" panose="02010600040101010101" charset="-122"/>
              <a:cs typeface="华文中宋" panose="02010600040101010101" charset="-122"/>
            </a:endParaRPr>
          </a:p>
          <a:p>
            <a:pPr marL="342900" indent="-342900" fontAlgn="auto">
              <a:lnSpc>
                <a:spcPct val="120000"/>
              </a:lnSpc>
              <a:buAutoNum type="arabicPeriod"/>
            </a:pPr>
            <a:r>
              <a:rPr lang="zh-CN" altLang="en-US" sz="2400" dirty="0">
                <a:latin typeface="华文中宋" panose="02010600040101010101" charset="-122"/>
                <a:ea typeface="华文中宋" panose="02010600040101010101" charset="-122"/>
                <a:cs typeface="华文中宋" panose="02010600040101010101" charset="-122"/>
                <a:sym typeface="+mn-ea"/>
              </a:rPr>
              <a:t>内控工作小组</a:t>
            </a:r>
            <a:endParaRPr lang="en-US" altLang="zh-CN" sz="2400" dirty="0">
              <a:latin typeface="华文中宋" panose="02010600040101010101" charset="-122"/>
              <a:ea typeface="华文中宋" panose="02010600040101010101" charset="-122"/>
              <a:cs typeface="华文中宋" panose="02010600040101010101" charset="-122"/>
            </a:endParaRPr>
          </a:p>
          <a:p>
            <a:pPr marL="342900" indent="-342900" fontAlgn="auto">
              <a:lnSpc>
                <a:spcPct val="120000"/>
              </a:lnSpc>
              <a:buAutoNum type="arabicPeriod"/>
            </a:pPr>
            <a:r>
              <a:rPr lang="zh-CN" altLang="en-US" sz="2400" dirty="0">
                <a:latin typeface="华文中宋" panose="02010600040101010101" charset="-122"/>
                <a:ea typeface="华文中宋" panose="02010600040101010101" charset="-122"/>
                <a:cs typeface="华文中宋" panose="02010600040101010101" charset="-122"/>
                <a:sym typeface="+mn-ea"/>
              </a:rPr>
              <a:t>风险评估工作小组</a:t>
            </a:r>
            <a:r>
              <a:rPr lang="zh-CN" altLang="en-US" sz="2400" dirty="0">
                <a:solidFill>
                  <a:srgbClr val="FF0000"/>
                </a:solidFill>
                <a:latin typeface="华文中宋" panose="02010600040101010101" charset="-122"/>
                <a:ea typeface="华文中宋" panose="02010600040101010101" charset="-122"/>
                <a:cs typeface="华文中宋" panose="02010600040101010101" charset="-122"/>
                <a:sym typeface="+mn-ea"/>
              </a:rPr>
              <a:t>（☆单位领导任组长）</a:t>
            </a:r>
            <a:endParaRPr lang="zh-CN" altLang="en-US" sz="2400" dirty="0">
              <a:latin typeface="华文中宋" panose="02010600040101010101" charset="-122"/>
              <a:ea typeface="华文中宋" panose="02010600040101010101" charset="-122"/>
              <a:cs typeface="华文中宋" panose="02010600040101010101" charset="-122"/>
              <a:sym typeface="+mn-ea"/>
            </a:endParaRPr>
          </a:p>
          <a:p>
            <a:pPr marL="342900" indent="-342900" fontAlgn="auto">
              <a:lnSpc>
                <a:spcPct val="120000"/>
              </a:lnSpc>
              <a:buAutoNum type="arabicPeriod"/>
            </a:pPr>
            <a:endParaRPr lang="zh-CN" altLang="en-US" sz="2400" dirty="0">
              <a:latin typeface="华文中宋" panose="02010600040101010101" charset="-122"/>
              <a:ea typeface="华文中宋" panose="02010600040101010101" charset="-122"/>
              <a:cs typeface="华文中宋" panose="02010600040101010101" charset="-122"/>
              <a:sym typeface="+mn-ea"/>
            </a:endParaRPr>
          </a:p>
          <a:p>
            <a:pPr marL="342900" indent="-342900" fontAlgn="auto">
              <a:lnSpc>
                <a:spcPct val="120000"/>
              </a:lnSpc>
              <a:buAutoNum type="arabicPeriod"/>
            </a:pPr>
            <a:r>
              <a:rPr lang="zh-CN" altLang="en-US" sz="2400" dirty="0">
                <a:latin typeface="华文中宋" panose="02010600040101010101" charset="-122"/>
                <a:ea typeface="华文中宋" panose="02010600040101010101" charset="-122"/>
                <a:cs typeface="华文中宋" panose="02010600040101010101" charset="-122"/>
                <a:sym typeface="+mn-ea"/>
              </a:rPr>
              <a:t>建设牵头部门</a:t>
            </a:r>
            <a:endParaRPr lang="en-US" altLang="zh-CN" sz="2400" dirty="0">
              <a:latin typeface="华文中宋" panose="02010600040101010101" charset="-122"/>
              <a:ea typeface="华文中宋" panose="02010600040101010101" charset="-122"/>
              <a:cs typeface="华文中宋" panose="02010600040101010101" charset="-122"/>
            </a:endParaRPr>
          </a:p>
          <a:p>
            <a:pPr marL="342900" indent="-342900" fontAlgn="auto">
              <a:lnSpc>
                <a:spcPct val="120000"/>
              </a:lnSpc>
              <a:buAutoNum type="arabicPeriod"/>
            </a:pPr>
            <a:r>
              <a:rPr lang="zh-CN" altLang="en-US" sz="2400" dirty="0">
                <a:latin typeface="华文中宋" panose="02010600040101010101" charset="-122"/>
                <a:ea typeface="华文中宋" panose="02010600040101010101" charset="-122"/>
                <a:cs typeface="华文中宋" panose="02010600040101010101" charset="-122"/>
                <a:sym typeface="+mn-ea"/>
              </a:rPr>
              <a:t>监督评价部门</a:t>
            </a:r>
            <a:endParaRPr lang="zh-CN" altLang="en-US" sz="2400" dirty="0">
              <a:latin typeface="华文中宋" panose="02010600040101010101" charset="-122"/>
              <a:ea typeface="华文中宋" panose="02010600040101010101" charset="-122"/>
              <a:cs typeface="华文中宋" panose="02010600040101010101" charset="-122"/>
              <a:sym typeface="+mn-ea"/>
            </a:endParaRPr>
          </a:p>
          <a:p>
            <a:pPr indent="0" fontAlgn="auto">
              <a:lnSpc>
                <a:spcPct val="120000"/>
              </a:lnSpc>
              <a:buNone/>
            </a:pPr>
            <a:r>
              <a:rPr lang="zh-CN" altLang="en-US" sz="2400" dirty="0">
                <a:solidFill>
                  <a:srgbClr val="FF0000"/>
                </a:solidFill>
                <a:latin typeface="华文中宋" panose="02010600040101010101" charset="-122"/>
                <a:ea typeface="华文中宋" panose="02010600040101010101" charset="-122"/>
                <a:cs typeface="华文中宋" panose="02010600040101010101" charset="-122"/>
                <a:sym typeface="+mn-ea"/>
              </a:rPr>
              <a:t>☆牵头和监督相互分离</a:t>
            </a:r>
            <a:endParaRPr lang="zh-CN" altLang="en-US" sz="2400" dirty="0">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dirty="0">
                <a:solidFill>
                  <a:schemeClr val="dk1"/>
                </a:solidFill>
                <a:sym typeface="+mn-ea"/>
              </a:rPr>
              <a:t>搭建内控组织框架</a:t>
            </a:r>
            <a:r>
              <a:rPr lang="en-US" altLang="zh-CN" dirty="0">
                <a:solidFill>
                  <a:schemeClr val="dk1"/>
                </a:solidFill>
                <a:sym typeface="+mn-ea"/>
              </a:rPr>
              <a:t>——</a:t>
            </a:r>
            <a:r>
              <a:rPr lang="zh-CN">
                <a:sym typeface="+mn-ea"/>
              </a:rPr>
              <a:t>注意</a:t>
            </a:r>
            <a:r>
              <a:rPr lang="zh-CN" altLang="en-US"/>
              <a:t>角色与定位</a:t>
            </a:r>
            <a:endParaRPr lang="zh-CN" altLang="en-US"/>
          </a:p>
        </p:txBody>
      </p:sp>
      <p:sp>
        <p:nvSpPr>
          <p:cNvPr id="3" name="内容占位符 2"/>
          <p:cNvSpPr>
            <a:spLocks noGrp="1"/>
          </p:cNvSpPr>
          <p:nvPr>
            <p:ph idx="1"/>
          </p:nvPr>
        </p:nvSpPr>
        <p:spPr/>
        <p:txBody>
          <a:bodyPr/>
          <a:p>
            <a:pPr marL="0" indent="0">
              <a:buNone/>
            </a:pPr>
            <a:r>
              <a:rPr lang="zh-CN" altLang="en-US" sz="2400" b="1" dirty="0">
                <a:sym typeface="+mn-ea"/>
              </a:rPr>
              <a:t>什么叫做全员参与，全员参与的重要性</a:t>
            </a:r>
            <a:endParaRPr lang="zh-CN" altLang="en-US" sz="2400" b="1" dirty="0">
              <a:sym typeface="+mn-ea"/>
            </a:endParaRPr>
          </a:p>
        </p:txBody>
      </p:sp>
      <p:pic>
        <p:nvPicPr>
          <p:cNvPr id="11" name="图片 6" descr="303b32313537383832323bb2c3c5d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3075" y="2125980"/>
            <a:ext cx="2843530" cy="2843530"/>
          </a:xfrm>
          <a:prstGeom prst="rect">
            <a:avLst/>
          </a:prstGeom>
        </p:spPr>
      </p:pic>
      <p:pic>
        <p:nvPicPr>
          <p:cNvPr id="12" name="图片 7" descr="303b32313539323534363bc5dcb2bd"/>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0930" y="2734310"/>
            <a:ext cx="2129155" cy="2129155"/>
          </a:xfrm>
          <a:prstGeom prst="rect">
            <a:avLst/>
          </a:prstGeom>
        </p:spPr>
      </p:pic>
      <p:pic>
        <p:nvPicPr>
          <p:cNvPr id="13" name="图片 8" descr="303b32313537393135373bbdccc1b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6815" y="2329815"/>
            <a:ext cx="2640965" cy="2640965"/>
          </a:xfrm>
          <a:prstGeom prst="rect">
            <a:avLst/>
          </a:prstGeom>
        </p:spPr>
      </p:pic>
      <p:sp>
        <p:nvSpPr>
          <p:cNvPr id="14" name="矩形 13"/>
          <p:cNvSpPr/>
          <p:nvPr/>
        </p:nvSpPr>
        <p:spPr>
          <a:xfrm>
            <a:off x="3765233" y="4970780"/>
            <a:ext cx="1861185" cy="768350"/>
          </a:xfrm>
          <a:prstGeom prst="rect">
            <a:avLst/>
          </a:prstGeom>
          <a:noFill/>
          <a:ln>
            <a:noFill/>
          </a:ln>
        </p:spPr>
        <p:txBody>
          <a:bodyPr wrap="none" rtlCol="0" anchor="t">
            <a:spAutoFit/>
          </a:bodyPr>
          <a:lstStyle/>
          <a:p>
            <a:pPr algn="ctr"/>
            <a:r>
              <a:rPr lang="zh-CN" altLang="en-US" sz="4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rPr>
              <a:t>运动员</a:t>
            </a:r>
            <a:endParaRPr lang="zh-CN" altLang="en-US" sz="4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endParaRPr>
          </a:p>
        </p:txBody>
      </p:sp>
      <p:sp>
        <p:nvSpPr>
          <p:cNvPr id="15" name="矩形 14"/>
          <p:cNvSpPr/>
          <p:nvPr/>
        </p:nvSpPr>
        <p:spPr>
          <a:xfrm>
            <a:off x="6648897" y="4970780"/>
            <a:ext cx="1877437" cy="769441"/>
          </a:xfrm>
          <a:prstGeom prst="rect">
            <a:avLst/>
          </a:prstGeom>
          <a:noFill/>
          <a:ln>
            <a:noFill/>
          </a:ln>
        </p:spPr>
        <p:txBody>
          <a:bodyPr wrap="none" rtlCol="0" anchor="t">
            <a:spAutoFit/>
          </a:bodyPr>
          <a:lstStyle/>
          <a:p>
            <a:pPr algn="ctr"/>
            <a:r>
              <a:rPr lang="zh-CN" altLang="en-US" sz="4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rPr>
              <a:t>教练员</a:t>
            </a:r>
            <a:endParaRPr lang="zh-CN" altLang="en-US" sz="4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endParaRPr>
          </a:p>
        </p:txBody>
      </p:sp>
      <p:sp>
        <p:nvSpPr>
          <p:cNvPr id="16" name="矩形 15"/>
          <p:cNvSpPr/>
          <p:nvPr/>
        </p:nvSpPr>
        <p:spPr>
          <a:xfrm>
            <a:off x="956122" y="4969510"/>
            <a:ext cx="1877437" cy="769441"/>
          </a:xfrm>
          <a:prstGeom prst="rect">
            <a:avLst/>
          </a:prstGeom>
          <a:noFill/>
          <a:ln>
            <a:noFill/>
          </a:ln>
        </p:spPr>
        <p:txBody>
          <a:bodyPr wrap="none" rtlCol="0" anchor="t">
            <a:spAutoFit/>
          </a:bodyPr>
          <a:lstStyle/>
          <a:p>
            <a:pPr algn="ctr"/>
            <a:r>
              <a:rPr lang="zh-CN" altLang="en-US" sz="4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rPr>
              <a:t>裁判员</a:t>
            </a:r>
            <a:endParaRPr lang="zh-CN" altLang="en-US" sz="4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endParaRPr>
          </a:p>
        </p:txBody>
      </p:sp>
      <p:sp>
        <p:nvSpPr>
          <p:cNvPr id="17" name="文本框 16"/>
          <p:cNvSpPr txBox="1"/>
          <p:nvPr/>
        </p:nvSpPr>
        <p:spPr>
          <a:xfrm>
            <a:off x="5655758" y="5656760"/>
            <a:ext cx="3845560" cy="706755"/>
          </a:xfrm>
          <a:prstGeom prst="rect">
            <a:avLst/>
          </a:prstGeom>
          <a:noFill/>
          <a:ln>
            <a:noFill/>
          </a:ln>
        </p:spPr>
        <p:txBody>
          <a:bodyPr wrap="none" rtlCol="0" anchor="t">
            <a:spAutoFit/>
          </a:bodyPr>
          <a:lstStyle>
            <a:defPPr>
              <a:defRPr lang="zh-CN"/>
            </a:defPPr>
            <a:lvl1pPr algn="ctr">
              <a:defRPr sz="4400" b="1">
                <a:effectLst>
                  <a:outerShdw blurRad="38100" dist="19050" dir="2700000" algn="tl" rotWithShape="0">
                    <a:schemeClr val="dk1">
                      <a:alpha val="40000"/>
                    </a:schemeClr>
                  </a:outerShdw>
                </a:effectLst>
              </a:defRPr>
            </a:lvl1pPr>
          </a:lstStyle>
          <a:p>
            <a:pPr algn="ctr"/>
            <a:r>
              <a:rPr lang="zh-CN" altLang="en-US" sz="4000" dirty="0">
                <a:latin typeface="华文中宋" panose="02010600040101010101" charset="-122"/>
                <a:ea typeface="华文中宋" panose="02010600040101010101" charset="-122"/>
                <a:cs typeface="华文中宋" panose="02010600040101010101" charset="-122"/>
              </a:rPr>
              <a:t>内控</a:t>
            </a:r>
            <a:r>
              <a:rPr lang="en-US" altLang="zh-CN" sz="4000" dirty="0">
                <a:latin typeface="华文中宋" panose="02010600040101010101" charset="-122"/>
                <a:ea typeface="华文中宋" panose="02010600040101010101" charset="-122"/>
                <a:cs typeface="华文中宋" panose="02010600040101010101" charset="-122"/>
              </a:rPr>
              <a:t>/</a:t>
            </a:r>
            <a:r>
              <a:rPr lang="zh-CN" altLang="en-US" sz="4000" dirty="0">
                <a:latin typeface="华文中宋" panose="02010600040101010101" charset="-122"/>
                <a:ea typeface="华文中宋" panose="02010600040101010101" charset="-122"/>
                <a:cs typeface="华文中宋" panose="02010600040101010101" charset="-122"/>
                <a:sym typeface="+mn-ea"/>
              </a:rPr>
              <a:t>财务</a:t>
            </a:r>
            <a:r>
              <a:rPr lang="en-US" altLang="zh-CN" sz="4000" dirty="0">
                <a:latin typeface="华文中宋" panose="02010600040101010101" charset="-122"/>
                <a:ea typeface="华文中宋" panose="02010600040101010101" charset="-122"/>
                <a:cs typeface="华文中宋" panose="02010600040101010101" charset="-122"/>
                <a:sym typeface="+mn-ea"/>
              </a:rPr>
              <a:t>/</a:t>
            </a:r>
            <a:r>
              <a:rPr lang="zh-CN" altLang="en-US" sz="4000" dirty="0">
                <a:latin typeface="华文中宋" panose="02010600040101010101" charset="-122"/>
                <a:ea typeface="华文中宋" panose="02010600040101010101" charset="-122"/>
                <a:cs typeface="华文中宋" panose="02010600040101010101" charset="-122"/>
              </a:rPr>
              <a:t>内审</a:t>
            </a:r>
            <a:endParaRPr lang="zh-CN" altLang="en-US" sz="4000" dirty="0">
              <a:latin typeface="华文中宋" panose="02010600040101010101" charset="-122"/>
              <a:ea typeface="华文中宋" panose="02010600040101010101" charset="-122"/>
              <a:cs typeface="华文中宋" panose="02010600040101010101" charset="-122"/>
            </a:endParaRPr>
          </a:p>
        </p:txBody>
      </p:sp>
      <p:sp>
        <p:nvSpPr>
          <p:cNvPr id="18" name="文本框 17"/>
          <p:cNvSpPr txBox="1"/>
          <p:nvPr/>
        </p:nvSpPr>
        <p:spPr>
          <a:xfrm>
            <a:off x="608331" y="5655490"/>
            <a:ext cx="2573020" cy="768350"/>
          </a:xfrm>
          <a:prstGeom prst="rect">
            <a:avLst/>
          </a:prstGeom>
          <a:noFill/>
          <a:ln>
            <a:noFill/>
          </a:ln>
        </p:spPr>
        <p:txBody>
          <a:bodyPr wrap="none" rtlCol="0" anchor="t">
            <a:spAutoFit/>
          </a:bodyPr>
          <a:lstStyle>
            <a:defPPr>
              <a:defRPr lang="zh-CN"/>
            </a:defPPr>
            <a:lvl1pPr algn="ctr">
              <a:defRPr sz="4400" b="1">
                <a:effectLst>
                  <a:outerShdw blurRad="38100" dist="19050" dir="2700000" algn="tl" rotWithShape="0">
                    <a:schemeClr val="dk1">
                      <a:alpha val="40000"/>
                    </a:schemeClr>
                  </a:outerShdw>
                </a:effectLst>
              </a:defRPr>
            </a:lvl1pPr>
          </a:lstStyle>
          <a:p>
            <a:r>
              <a:rPr lang="zh-CN" altLang="en-US" dirty="0">
                <a:latin typeface="华文中宋" panose="02010600040101010101" charset="-122"/>
                <a:ea typeface="华文中宋" panose="02010600040101010101" charset="-122"/>
                <a:cs typeface="华文中宋" panose="02010600040101010101" charset="-122"/>
              </a:rPr>
              <a:t>审计</a:t>
            </a:r>
            <a:r>
              <a:rPr lang="en-US" altLang="zh-CN" dirty="0">
                <a:latin typeface="华文中宋" panose="02010600040101010101" charset="-122"/>
                <a:ea typeface="华文中宋" panose="02010600040101010101" charset="-122"/>
                <a:cs typeface="华文中宋" panose="02010600040101010101" charset="-122"/>
              </a:rPr>
              <a:t>/</a:t>
            </a:r>
            <a:r>
              <a:rPr lang="zh-CN" altLang="en-US" dirty="0">
                <a:latin typeface="华文中宋" panose="02010600040101010101" charset="-122"/>
                <a:ea typeface="华文中宋" panose="02010600040101010101" charset="-122"/>
                <a:cs typeface="华文中宋" panose="02010600040101010101" charset="-122"/>
              </a:rPr>
              <a:t>纪检</a:t>
            </a:r>
            <a:endParaRPr lang="zh-CN" altLang="en-US" dirty="0">
              <a:latin typeface="华文中宋" panose="02010600040101010101" charset="-122"/>
              <a:ea typeface="华文中宋" panose="02010600040101010101" charset="-122"/>
              <a:cs typeface="华文中宋" panose="02010600040101010101" charset="-122"/>
            </a:endParaRPr>
          </a:p>
        </p:txBody>
      </p:sp>
      <p:sp>
        <p:nvSpPr>
          <p:cNvPr id="19" name="文本框 18"/>
          <p:cNvSpPr txBox="1"/>
          <p:nvPr/>
        </p:nvSpPr>
        <p:spPr>
          <a:xfrm>
            <a:off x="4038917" y="5656760"/>
            <a:ext cx="1313180" cy="769441"/>
          </a:xfrm>
          <a:prstGeom prst="rect">
            <a:avLst/>
          </a:prstGeom>
          <a:noFill/>
          <a:ln>
            <a:noFill/>
          </a:ln>
        </p:spPr>
        <p:txBody>
          <a:bodyPr wrap="none" rtlCol="0" anchor="t">
            <a:spAutoFit/>
          </a:bodyPr>
          <a:lstStyle>
            <a:defPPr>
              <a:defRPr lang="zh-CN"/>
            </a:defPPr>
            <a:lvl1pPr algn="ctr">
              <a:defRPr sz="4400" b="1">
                <a:effectLst>
                  <a:outerShdw blurRad="38100" dist="19050" dir="2700000" algn="tl" rotWithShape="0">
                    <a:schemeClr val="dk1">
                      <a:alpha val="40000"/>
                    </a:schemeClr>
                  </a:outerShdw>
                </a:effectLst>
              </a:defRPr>
            </a:lvl1pPr>
          </a:lstStyle>
          <a:p>
            <a:r>
              <a:rPr lang="zh-CN" altLang="en-US" dirty="0">
                <a:latin typeface="华文中宋" panose="02010600040101010101" charset="-122"/>
                <a:ea typeface="华文中宋" panose="02010600040101010101" charset="-122"/>
              </a:rPr>
              <a:t>业务</a:t>
            </a:r>
            <a:endParaRPr lang="zh-CN" altLang="en-US" dirty="0">
              <a:latin typeface="华文中宋" panose="02010600040101010101" charset="-122"/>
              <a:ea typeface="华文中宋" panose="02010600040101010101" charset="-122"/>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descr="31393935333133303b363531333935393bc9ccc8cb"/>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40240" y="2734310"/>
            <a:ext cx="2129155" cy="2129155"/>
          </a:xfrm>
          <a:prstGeom prst="rect">
            <a:avLst/>
          </a:prstGeom>
        </p:spPr>
      </p:pic>
      <p:sp>
        <p:nvSpPr>
          <p:cNvPr id="6" name="矩形 5"/>
          <p:cNvSpPr/>
          <p:nvPr/>
        </p:nvSpPr>
        <p:spPr>
          <a:xfrm>
            <a:off x="9454515" y="4969510"/>
            <a:ext cx="2418080" cy="768350"/>
          </a:xfrm>
          <a:prstGeom prst="rect">
            <a:avLst/>
          </a:prstGeom>
          <a:noFill/>
          <a:ln>
            <a:noFill/>
          </a:ln>
        </p:spPr>
        <p:txBody>
          <a:bodyPr wrap="none" rtlCol="0" anchor="t">
            <a:spAutoFit/>
          </a:bodyPr>
          <a:lstStyle/>
          <a:p>
            <a:pPr algn="ctr"/>
            <a:r>
              <a:rPr lang="zh-CN" altLang="en-US" sz="4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rPr>
              <a:t>球队经理</a:t>
            </a:r>
            <a:endParaRPr lang="zh-CN" altLang="en-US" sz="4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endParaRPr>
          </a:p>
        </p:txBody>
      </p:sp>
      <p:sp>
        <p:nvSpPr>
          <p:cNvPr id="7" name="文本框 6"/>
          <p:cNvSpPr txBox="1"/>
          <p:nvPr/>
        </p:nvSpPr>
        <p:spPr>
          <a:xfrm>
            <a:off x="9445438" y="5655490"/>
            <a:ext cx="2418080" cy="768350"/>
          </a:xfrm>
          <a:prstGeom prst="rect">
            <a:avLst/>
          </a:prstGeom>
          <a:noFill/>
          <a:ln>
            <a:noFill/>
          </a:ln>
        </p:spPr>
        <p:txBody>
          <a:bodyPr wrap="none" rtlCol="0" anchor="t">
            <a:spAutoFit/>
          </a:bodyPr>
          <a:lstStyle>
            <a:defPPr>
              <a:defRPr lang="zh-CN"/>
            </a:defPPr>
            <a:lvl1pPr algn="ctr">
              <a:defRPr sz="4400" b="1">
                <a:effectLst>
                  <a:outerShdw blurRad="38100" dist="19050" dir="2700000" algn="tl" rotWithShape="0">
                    <a:schemeClr val="dk1">
                      <a:alpha val="40000"/>
                    </a:schemeClr>
                  </a:outerShdw>
                </a:effectLst>
              </a:defRPr>
            </a:lvl1pPr>
          </a:lstStyle>
          <a:p>
            <a:r>
              <a:rPr lang="zh-CN" dirty="0">
                <a:latin typeface="华文中宋" panose="02010600040101010101" charset="-122"/>
                <a:ea typeface="华文中宋" panose="02010600040101010101" charset="-122"/>
              </a:rPr>
              <a:t>单位领导</a:t>
            </a:r>
            <a:endParaRPr lang="zh-CN" dirty="0">
              <a:latin typeface="华文中宋" panose="02010600040101010101" charset="-122"/>
              <a:ea typeface="华文中宋" panose="02010600040101010101" charset="-122"/>
            </a:endParaRPr>
          </a:p>
        </p:txBody>
      </p:sp>
      <p:sp>
        <p:nvSpPr>
          <p:cNvPr id="9" name="左箭头 8"/>
          <p:cNvSpPr/>
          <p:nvPr/>
        </p:nvSpPr>
        <p:spPr>
          <a:xfrm>
            <a:off x="5760085" y="3740150"/>
            <a:ext cx="862965" cy="75628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p>
            <a:pPr algn="ctr"/>
            <a:r>
              <a:rPr lang="zh-CN" altLang="en-US">
                <a:latin typeface="华文中宋" panose="02010600040101010101" charset="-122"/>
                <a:ea typeface="华文中宋" panose="02010600040101010101" charset="-122"/>
              </a:rPr>
              <a:t>规则</a:t>
            </a:r>
            <a:endParaRPr lang="zh-CN" altLang="en-US">
              <a:latin typeface="华文中宋" panose="02010600040101010101" charset="-122"/>
              <a:ea typeface="华文中宋" panose="02010600040101010101" charset="-122"/>
            </a:endParaRPr>
          </a:p>
        </p:txBody>
      </p:sp>
      <p:sp>
        <p:nvSpPr>
          <p:cNvPr id="20" name="右箭头 19"/>
          <p:cNvSpPr/>
          <p:nvPr/>
        </p:nvSpPr>
        <p:spPr>
          <a:xfrm>
            <a:off x="2833370" y="3740785"/>
            <a:ext cx="932180" cy="75565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p>
            <a:pPr algn="ctr"/>
            <a:r>
              <a:rPr lang="zh-CN" altLang="en-US">
                <a:latin typeface="华文中宋" panose="02010600040101010101" charset="-122"/>
                <a:ea typeface="华文中宋" panose="02010600040101010101" charset="-122"/>
              </a:rPr>
              <a:t>警告</a:t>
            </a:r>
            <a:endParaRPr lang="zh-CN" altLang="en-US">
              <a:latin typeface="华文中宋" panose="02010600040101010101" charset="-122"/>
              <a:ea typeface="华文中宋" panose="02010600040101010101" charset="-122"/>
            </a:endParaRPr>
          </a:p>
        </p:txBody>
      </p:sp>
      <p:sp>
        <p:nvSpPr>
          <p:cNvPr id="21" name="上弧形箭头 20"/>
          <p:cNvSpPr/>
          <p:nvPr/>
        </p:nvSpPr>
        <p:spPr>
          <a:xfrm flipH="1">
            <a:off x="5438140" y="1979295"/>
            <a:ext cx="4507865" cy="647700"/>
          </a:xfrm>
          <a:prstGeom prst="curvedDownArrow">
            <a:avLst>
              <a:gd name="adj1" fmla="val 35905"/>
              <a:gd name="adj2" fmla="val 50000"/>
              <a:gd name="adj3" fmla="val 40686"/>
            </a:avLst>
          </a:prstGeom>
        </p:spPr>
        <p:style>
          <a:lnRef idx="0">
            <a:schemeClr val="accent6"/>
          </a:lnRef>
          <a:fillRef idx="3">
            <a:schemeClr val="accent6"/>
          </a:fillRef>
          <a:effectRef idx="3">
            <a:schemeClr val="accent6"/>
          </a:effectRef>
          <a:fontRef idx="minor">
            <a:schemeClr val="lt1"/>
          </a:fontRef>
        </p:style>
        <p:txBody>
          <a:bodyPr rtlCol="0" anchor="ctr"/>
          <a:p>
            <a:pPr algn="ctr"/>
            <a:r>
              <a:rPr lang="zh-CN" altLang="en-US" b="1">
                <a:solidFill>
                  <a:schemeClr val="tx1"/>
                </a:solidFill>
                <a:latin typeface="华文中宋" panose="02010600040101010101" charset="-122"/>
                <a:ea typeface="华文中宋" panose="02010600040101010101" charset="-122"/>
              </a:rPr>
              <a:t>提出目标，传达业务要求</a:t>
            </a:r>
            <a:endParaRPr lang="zh-CN" altLang="en-US" b="1">
              <a:solidFill>
                <a:schemeClr val="tx1"/>
              </a:solidFill>
              <a:latin typeface="华文中宋" panose="02010600040101010101" charset="-122"/>
              <a:ea typeface="华文中宋" panose="02010600040101010101" charset="-122"/>
            </a:endParaRPr>
          </a:p>
        </p:txBody>
      </p:sp>
      <p:sp>
        <p:nvSpPr>
          <p:cNvPr id="8" name="左箭头 7"/>
          <p:cNvSpPr/>
          <p:nvPr/>
        </p:nvSpPr>
        <p:spPr>
          <a:xfrm>
            <a:off x="9066530" y="3636645"/>
            <a:ext cx="862965" cy="75628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p>
            <a:pPr algn="ctr"/>
            <a:r>
              <a:rPr lang="zh-CN" altLang="en-US">
                <a:latin typeface="华文中宋" panose="02010600040101010101" charset="-122"/>
                <a:ea typeface="华文中宋" panose="02010600040101010101" charset="-122"/>
              </a:rPr>
              <a:t>业务</a:t>
            </a:r>
            <a:endParaRPr lang="zh-CN" altLang="en-US">
              <a:latin typeface="华文中宋" panose="02010600040101010101" charset="-122"/>
              <a:ea typeface="华文中宋" panose="02010600040101010101" charset="-122"/>
            </a:endParaRPr>
          </a:p>
        </p:txBody>
      </p:sp>
      <p:sp>
        <p:nvSpPr>
          <p:cNvPr id="10" name="右箭头 9"/>
          <p:cNvSpPr/>
          <p:nvPr/>
        </p:nvSpPr>
        <p:spPr>
          <a:xfrm>
            <a:off x="8134350" y="3636645"/>
            <a:ext cx="932180" cy="75565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p>
            <a:pPr algn="ctr"/>
            <a:r>
              <a:rPr lang="zh-CN" altLang="en-US">
                <a:latin typeface="华文中宋" panose="02010600040101010101" charset="-122"/>
                <a:ea typeface="华文中宋" panose="02010600040101010101" charset="-122"/>
              </a:rPr>
              <a:t>财务</a:t>
            </a:r>
            <a:endParaRPr lang="zh-CN" altLang="en-US">
              <a:latin typeface="华文中宋" panose="02010600040101010101" charset="-122"/>
              <a:ea typeface="华文中宋" panose="02010600040101010101"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9" grpId="0" bldLvl="0" animBg="1"/>
      <p:bldP spid="20" grpId="0" bldLvl="0" animBg="1"/>
      <p:bldP spid="9" grpId="1" animBg="1"/>
      <p:bldP spid="20" grpId="1" animBg="1"/>
      <p:bldP spid="6" grpId="0"/>
      <p:bldP spid="7" grpId="0"/>
      <p:bldP spid="6" grpId="1"/>
      <p:bldP spid="7" grpId="1"/>
      <p:bldP spid="8" grpId="0" bldLvl="0" animBg="1"/>
      <p:bldP spid="10" grpId="0" bldLvl="0" animBg="1"/>
      <p:bldP spid="21" grpId="0" bldLvl="0" animBg="1"/>
      <p:bldP spid="8" grpId="1" animBg="1"/>
      <p:bldP spid="10" grpId="1" animBg="1"/>
      <p:bldP spid="2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内部控制的渊源</a:t>
            </a:r>
            <a:endParaRPr lang="zh-CN" altLang="en-US"/>
          </a:p>
        </p:txBody>
      </p:sp>
      <p:sp>
        <p:nvSpPr>
          <p:cNvPr id="3" name="内容占位符 2"/>
          <p:cNvSpPr>
            <a:spLocks noGrp="1"/>
          </p:cNvSpPr>
          <p:nvPr>
            <p:ph idx="1"/>
          </p:nvPr>
        </p:nvSpPr>
        <p:spPr/>
        <p:txBody>
          <a:bodyPr/>
          <a:p>
            <a:r>
              <a:rPr lang="zh-CN" altLang="en-US" sz="2400"/>
              <a:t>内部控制（Internal Control）是近代提出来的，最原始的控制思想的雏形来源于内部牵制（Internal Check）</a:t>
            </a:r>
            <a:endParaRPr lang="zh-CN" altLang="en-US" sz="2400"/>
          </a:p>
          <a:p>
            <a:r>
              <a:rPr lang="zh-CN" altLang="en-US" sz="2400"/>
              <a:t>西周时代的国库管理</a:t>
            </a:r>
            <a:endParaRPr lang="zh-CN" altLang="en-US" sz="2400"/>
          </a:p>
          <a:p>
            <a:pPr lvl="1"/>
            <a:r>
              <a:rPr lang="zh-CN" altLang="en-US" sz="2000"/>
              <a:t>职内：负责收入</a:t>
            </a:r>
            <a:endParaRPr lang="zh-CN" altLang="en-US" sz="2000"/>
          </a:p>
          <a:p>
            <a:pPr lvl="1"/>
            <a:r>
              <a:rPr lang="zh-CN" altLang="en-US" sz="2000"/>
              <a:t>职出：负责支出</a:t>
            </a:r>
            <a:endParaRPr lang="zh-CN" altLang="en-US" sz="2000"/>
          </a:p>
          <a:p>
            <a:pPr lvl="1"/>
            <a:r>
              <a:rPr lang="zh-CN" altLang="en-US" sz="2000"/>
              <a:t>职币：负责盘点登记</a:t>
            </a:r>
            <a:endParaRPr lang="zh-CN" altLang="en-US" sz="2000"/>
          </a:p>
          <a:p>
            <a:endParaRPr lang="zh-CN" altLang="en-US" sz="2400"/>
          </a:p>
        </p:txBody>
      </p:sp>
      <p:pic>
        <p:nvPicPr>
          <p:cNvPr id="4" name="图片 3"/>
          <p:cNvPicPr>
            <a:picLocks noChangeAspect="1"/>
          </p:cNvPicPr>
          <p:nvPr/>
        </p:nvPicPr>
        <p:blipFill>
          <a:blip r:embed="rId1"/>
          <a:srcRect b="11577"/>
          <a:stretch>
            <a:fillRect/>
          </a:stretch>
        </p:blipFill>
        <p:spPr>
          <a:xfrm>
            <a:off x="7126605" y="2485390"/>
            <a:ext cx="3810000" cy="1886585"/>
          </a:xfrm>
          <a:prstGeom prst="rect">
            <a:avLst/>
          </a:prstGeom>
        </p:spPr>
      </p:pic>
      <p:pic>
        <p:nvPicPr>
          <p:cNvPr id="100" name="图片 99"/>
          <p:cNvPicPr/>
          <p:nvPr/>
        </p:nvPicPr>
        <p:blipFill>
          <a:blip r:embed="rId2"/>
          <a:stretch>
            <a:fillRect/>
          </a:stretch>
        </p:blipFill>
        <p:spPr>
          <a:xfrm>
            <a:off x="7126605" y="4477385"/>
            <a:ext cx="3810635" cy="2129790"/>
          </a:xfrm>
          <a:prstGeom prst="rect">
            <a:avLst/>
          </a:prstGeom>
          <a:noFill/>
          <a:ln w="9525">
            <a:noFill/>
          </a:ln>
        </p:spPr>
      </p:pic>
      <p:sp>
        <p:nvSpPr>
          <p:cNvPr id="5" name="文本框 4"/>
          <p:cNvSpPr txBox="1"/>
          <p:nvPr/>
        </p:nvSpPr>
        <p:spPr>
          <a:xfrm>
            <a:off x="992505" y="5039360"/>
            <a:ext cx="5662295" cy="1476375"/>
          </a:xfrm>
          <a:prstGeom prst="rect">
            <a:avLst/>
          </a:prstGeom>
          <a:solidFill>
            <a:srgbClr val="FFFF00"/>
          </a:solidFill>
        </p:spPr>
        <p:txBody>
          <a:bodyPr wrap="square" rtlCol="0" anchor="t">
            <a:spAutoFit/>
          </a:bodyPr>
          <a:p>
            <a:pPr>
              <a:lnSpc>
                <a:spcPct val="150000"/>
              </a:lnSpc>
            </a:pPr>
            <a:r>
              <a:rPr lang="zh-CN" altLang="en-US" sz="2000" b="1">
                <a:latin typeface="华文中宋" panose="02010600040101010101" charset="-122"/>
                <a:ea typeface="华文中宋" panose="02010600040101010101" charset="-122"/>
              </a:rPr>
              <a:t>用青铜或者黄金做成伏虎形状的令牌，劈为两半，其中左半交给将帅，右半由皇帝保存。只有两个虎符同时合并使用，持符者即获得调兵遣将权。</a:t>
            </a:r>
            <a:endParaRPr lang="zh-CN" altLang="en-US" sz="2000" b="1">
              <a:latin typeface="华文中宋" panose="02010600040101010101" charset="-122"/>
              <a:ea typeface="华文中宋" panose="02010600040101010101"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03" name=""/>
        <p:cNvGrpSpPr/>
        <p:nvPr/>
      </p:nvGrpSpPr>
      <p:grpSpPr/>
      <p:sp>
        <p:nvSpPr>
          <p:cNvPr id="1048697" name="标题 1"/>
          <p:cNvSpPr>
            <a:spLocks noGrp="1"/>
          </p:cNvSpPr>
          <p:nvPr>
            <p:ph type="title"/>
          </p:nvPr>
        </p:nvSpPr>
        <p:spPr/>
        <p:txBody>
          <a:bodyPr/>
          <a:p>
            <a:r>
              <a:rPr lang="zh-CN"/>
              <a:t>二、</a:t>
            </a:r>
            <a:r>
              <a:rPr lang="zh-CN" altLang="en-US"/>
              <a:t>开展风险评估</a:t>
            </a:r>
            <a:endParaRPr lang="zh-CN" altLang="en-US"/>
          </a:p>
        </p:txBody>
      </p:sp>
      <p:sp>
        <p:nvSpPr>
          <p:cNvPr id="1048698" name="内容占位符 2"/>
          <p:cNvSpPr>
            <a:spLocks noGrp="1"/>
          </p:cNvSpPr>
          <p:nvPr>
            <p:ph idx="1"/>
          </p:nvPr>
        </p:nvSpPr>
        <p:spPr/>
        <p:txBody>
          <a:bodyPr>
            <a:noAutofit/>
          </a:bodyPr>
          <a:p>
            <a:pPr marL="0" indent="0">
              <a:buNone/>
            </a:pPr>
            <a:r>
              <a:rPr lang="zh-CN" altLang="en-US" sz="2400"/>
              <a:t>1.单位应当建立经济活动风险定期评估机制，对经济活动存在的风险进行全面、系统和客观评估。</a:t>
            </a:r>
            <a:endParaRPr lang="zh-CN" altLang="en-US" sz="2400"/>
          </a:p>
          <a:p>
            <a:pPr marL="0" indent="0">
              <a:buNone/>
            </a:pPr>
            <a:r>
              <a:rPr lang="zh-CN" altLang="en-US" sz="2400"/>
              <a:t>2.经济活动风险评估</a:t>
            </a:r>
            <a:r>
              <a:rPr lang="zh-CN" altLang="en-US" sz="2400" b="1">
                <a:solidFill>
                  <a:srgbClr val="FF0000"/>
                </a:solidFill>
              </a:rPr>
              <a:t>至少每年进行一次</a:t>
            </a:r>
            <a:r>
              <a:rPr lang="zh-CN" altLang="en-US" sz="2400"/>
              <a:t>；外部环境、经济活动或管理要求等发生重大变化的，应及时对经济活动风险进行重估；可结合实际情况，不定期评估以及时发现和应对临时突发风险等。</a:t>
            </a:r>
            <a:endParaRPr lang="zh-CN" altLang="en-US" sz="2400"/>
          </a:p>
          <a:p>
            <a:pPr marL="0" indent="0">
              <a:buNone/>
            </a:pPr>
            <a:r>
              <a:rPr lang="zh-CN" altLang="en-US" sz="2400"/>
              <a:t>3.</a:t>
            </a:r>
            <a:r>
              <a:rPr lang="zh-CN" altLang="en-US" sz="2400" b="1">
                <a:solidFill>
                  <a:srgbClr val="FF0000"/>
                </a:solidFill>
              </a:rPr>
              <a:t>成立风险评估工作小组，单位领导担任组长。</a:t>
            </a:r>
            <a:endParaRPr lang="zh-CN" altLang="en-US" sz="2400"/>
          </a:p>
          <a:p>
            <a:pPr marL="0" indent="0">
              <a:buNone/>
            </a:pPr>
            <a:r>
              <a:rPr lang="zh-CN" altLang="en-US" sz="2400"/>
              <a:t>4.单位可基于风险清单，编制《风险评估问卷》，进行问卷调查，问卷要求参与问卷调查对象反馈各风险发生的可能性和影响程度。</a:t>
            </a:r>
            <a:endParaRPr lang="zh-CN" altLang="en-US" sz="2400"/>
          </a:p>
          <a:p>
            <a:pPr marL="0" indent="0">
              <a:buNone/>
            </a:pPr>
            <a:r>
              <a:rPr lang="en-US" altLang="zh-CN" sz="2400"/>
              <a:t>5.</a:t>
            </a:r>
            <a:r>
              <a:rPr lang="zh-CN" altLang="en-US" sz="2400"/>
              <a:t>编制《风险评估报告》，提交</a:t>
            </a:r>
            <a:r>
              <a:rPr lang="zh-CN" altLang="en-US" sz="2400" b="1">
                <a:solidFill>
                  <a:srgbClr val="FF0000"/>
                </a:solidFill>
              </a:rPr>
              <a:t>单位领导班子</a:t>
            </a:r>
            <a:r>
              <a:rPr lang="zh-CN" altLang="en-US" sz="2400"/>
              <a:t>，作为完善内部控制的依据。</a:t>
            </a:r>
            <a:endParaRPr lang="zh-CN" altLang="en-US" sz="2400"/>
          </a:p>
        </p:txBody>
      </p:sp>
      <p:sp>
        <p:nvSpPr>
          <p:cNvPr id="1048699"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p:pic>
        <p:nvPicPr>
          <p:cNvPr id="2097161" name="内容占位符 3"/>
          <p:cNvPicPr>
            <a:picLocks noChangeAspect="1"/>
          </p:cNvPicPr>
          <p:nvPr>
            <p:ph idx="1"/>
          </p:nvPr>
        </p:nvPicPr>
        <p:blipFill>
          <a:blip r:embed="rId1"/>
          <a:srcRect t="969" r="20429" b="5008"/>
          <a:stretch>
            <a:fillRect/>
          </a:stretch>
        </p:blipFill>
        <p:spPr>
          <a:xfrm>
            <a:off x="608330" y="729615"/>
            <a:ext cx="4645025" cy="5913120"/>
          </a:xfrm>
          <a:prstGeom prst="rect">
            <a:avLst/>
          </a:prstGeom>
          <a:ln>
            <a:solidFill>
              <a:schemeClr val="tx1"/>
            </a:solidFill>
          </a:ln>
        </p:spPr>
      </p:pic>
      <p:sp>
        <p:nvSpPr>
          <p:cNvPr id="1048700"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
        <p:nvSpPr>
          <p:cNvPr id="2" name="文本框 1"/>
          <p:cNvSpPr txBox="1"/>
          <p:nvPr/>
        </p:nvSpPr>
        <p:spPr>
          <a:xfrm>
            <a:off x="6430010" y="729615"/>
            <a:ext cx="5245100" cy="4523105"/>
          </a:xfrm>
          <a:prstGeom prst="rect">
            <a:avLst/>
          </a:prstGeom>
          <a:noFill/>
          <a:ln>
            <a:solidFill>
              <a:schemeClr val="tx1"/>
            </a:solidFill>
          </a:ln>
        </p:spPr>
        <p:txBody>
          <a:bodyPr wrap="square" rtlCol="0" anchor="t">
            <a:spAutoFit/>
          </a:bodyPr>
          <a:p>
            <a:pPr algn="ctr">
              <a:lnSpc>
                <a:spcPct val="150000"/>
              </a:lnSpc>
            </a:pPr>
            <a:r>
              <a:rPr lang="zh-CN" altLang="en-US">
                <a:latin typeface="华文中宋" panose="02010600040101010101" charset="-122"/>
                <a:ea typeface="华文中宋" panose="02010600040101010101" charset="-122"/>
                <a:cs typeface="华文中宋" panose="02010600040101010101" charset="-122"/>
              </a:rPr>
              <a:t>经济活动风险评估报告</a:t>
            </a:r>
            <a:endParaRPr lang="zh-CN" altLang="en-US">
              <a:latin typeface="华文中宋" panose="02010600040101010101" charset="-122"/>
              <a:ea typeface="华文中宋" panose="02010600040101010101" charset="-122"/>
              <a:cs typeface="华文中宋" panose="02010600040101010101" charset="-122"/>
            </a:endParaRPr>
          </a:p>
          <a:p>
            <a:pPr algn="ctr">
              <a:lnSpc>
                <a:spcPct val="150000"/>
              </a:lnSpc>
            </a:pPr>
            <a:r>
              <a:rPr lang="zh-CN" altLang="en-US">
                <a:latin typeface="华文中宋" panose="02010600040101010101" charset="-122"/>
                <a:ea typeface="华文中宋" panose="02010600040101010101" charset="-122"/>
                <a:cs typeface="华文中宋" panose="02010600040101010101" charset="-122"/>
              </a:rPr>
              <a:t>（20  年度）</a:t>
            </a:r>
            <a:endParaRPr lang="zh-CN" altLang="en-US">
              <a:latin typeface="华文中宋" panose="02010600040101010101" charset="-122"/>
              <a:ea typeface="华文中宋" panose="02010600040101010101" charset="-122"/>
              <a:cs typeface="华文中宋" panose="02010600040101010101" charset="-122"/>
            </a:endParaRPr>
          </a:p>
          <a:p>
            <a:endParaRPr lang="zh-CN" altLang="en-US">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a:latin typeface="华文中宋" panose="02010600040101010101" charset="-122"/>
                <a:ea typeface="华文中宋" panose="02010600040101010101" charset="-122"/>
                <a:cs typeface="华文中宋" panose="02010600040101010101" charset="-122"/>
              </a:rPr>
              <a:t>一、单位的基本情况</a:t>
            </a:r>
            <a:endParaRPr lang="zh-CN" altLang="en-US">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a:latin typeface="华文中宋" panose="02010600040101010101" charset="-122"/>
                <a:ea typeface="华文中宋" panose="02010600040101010101" charset="-122"/>
                <a:cs typeface="华文中宋" panose="02010600040101010101" charset="-122"/>
              </a:rPr>
              <a:t>二、风险评估活动组织情况</a:t>
            </a:r>
            <a:endParaRPr lang="zh-CN" altLang="en-US">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a:latin typeface="华文中宋" panose="02010600040101010101" charset="-122"/>
                <a:ea typeface="华文中宋" panose="02010600040101010101" charset="-122"/>
                <a:cs typeface="华文中宋" panose="02010600040101010101" charset="-122"/>
              </a:rPr>
              <a:t>三、发现的风险因素</a:t>
            </a:r>
            <a:endParaRPr lang="zh-CN" altLang="en-US">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a:latin typeface="华文中宋" panose="02010600040101010101" charset="-122"/>
                <a:ea typeface="华文中宋" panose="02010600040101010101" charset="-122"/>
                <a:cs typeface="华文中宋" panose="02010600040101010101" charset="-122"/>
              </a:rPr>
              <a:t>四、风险分析</a:t>
            </a:r>
            <a:endParaRPr lang="zh-CN" altLang="en-US">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a:latin typeface="华文中宋" panose="02010600040101010101" charset="-122"/>
                <a:ea typeface="华文中宋" panose="02010600040101010101" charset="-122"/>
                <a:cs typeface="华文中宋" panose="02010600040101010101" charset="-122"/>
              </a:rPr>
              <a:t>五、风险应对的建议</a:t>
            </a:r>
            <a:endParaRPr lang="zh-CN" altLang="en-US">
              <a:latin typeface="华文中宋" panose="02010600040101010101" charset="-122"/>
              <a:ea typeface="华文中宋" panose="02010600040101010101" charset="-122"/>
              <a:cs typeface="华文中宋" panose="02010600040101010101" charset="-122"/>
            </a:endParaRPr>
          </a:p>
          <a:p>
            <a:pPr>
              <a:lnSpc>
                <a:spcPct val="150000"/>
              </a:lnSpc>
            </a:pPr>
            <a:endParaRPr lang="zh-CN" altLang="en-US">
              <a:latin typeface="华文中宋" panose="02010600040101010101" charset="-122"/>
              <a:ea typeface="华文中宋" panose="02010600040101010101" charset="-122"/>
              <a:cs typeface="华文中宋" panose="02010600040101010101" charset="-122"/>
            </a:endParaRPr>
          </a:p>
          <a:p>
            <a:pPr algn="r">
              <a:lnSpc>
                <a:spcPct val="150000"/>
              </a:lnSpc>
            </a:pPr>
            <a:r>
              <a:rPr lang="zh-CN" altLang="en-US">
                <a:latin typeface="华文中宋" panose="02010600040101010101" charset="-122"/>
                <a:ea typeface="华文中宋" panose="02010600040101010101" charset="-122"/>
                <a:cs typeface="华文中宋" panose="02010600040101010101" charset="-122"/>
              </a:rPr>
              <a:t>风险评估工作小组</a:t>
            </a:r>
            <a:endParaRPr lang="zh-CN" altLang="en-US">
              <a:latin typeface="华文中宋" panose="02010600040101010101" charset="-122"/>
              <a:ea typeface="华文中宋" panose="02010600040101010101" charset="-122"/>
              <a:cs typeface="华文中宋" panose="02010600040101010101" charset="-122"/>
            </a:endParaRPr>
          </a:p>
          <a:p>
            <a:pPr algn="r">
              <a:lnSpc>
                <a:spcPct val="150000"/>
              </a:lnSpc>
            </a:pPr>
            <a:r>
              <a:rPr lang="zh-CN" altLang="en-US">
                <a:latin typeface="华文中宋" panose="02010600040101010101" charset="-122"/>
                <a:ea typeface="华文中宋" panose="02010600040101010101" charset="-122"/>
                <a:cs typeface="华文中宋" panose="02010600040101010101" charset="-122"/>
              </a:rPr>
              <a:t>20XX年XX月XX日</a:t>
            </a:r>
            <a:endParaRPr lang="zh-CN" altLang="en-US">
              <a:latin typeface="华文中宋" panose="02010600040101010101" charset="-122"/>
              <a:ea typeface="华文中宋" panose="02010600040101010101" charset="-122"/>
              <a:cs typeface="华文中宋" panose="02010600040101010101"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07" name=""/>
        <p:cNvGrpSpPr/>
        <p:nvPr/>
      </p:nvGrpSpPr>
      <p:grpSpPr/>
      <p:sp>
        <p:nvSpPr>
          <p:cNvPr id="1048707" name="标题 4"/>
          <p:cNvSpPr>
            <a:spLocks noGrp="1"/>
          </p:cNvSpPr>
          <p:nvPr>
            <p:ph type="title"/>
          </p:nvPr>
        </p:nvSpPr>
        <p:spPr/>
        <p:txBody>
          <a:bodyPr/>
          <a:p>
            <a:r>
              <a:rPr lang="zh-CN"/>
              <a:t>三、</a:t>
            </a:r>
            <a:r>
              <a:rPr lang="zh-CN" altLang="en-US"/>
              <a:t>完善内部决策机制</a:t>
            </a:r>
            <a:endParaRPr lang="zh-CN" altLang="en-US"/>
          </a:p>
        </p:txBody>
      </p:sp>
      <p:sp>
        <p:nvSpPr>
          <p:cNvPr id="1048708" name="内容占位符 5"/>
          <p:cNvSpPr>
            <a:spLocks noGrp="1"/>
          </p:cNvSpPr>
          <p:nvPr>
            <p:ph idx="1"/>
          </p:nvPr>
        </p:nvSpPr>
        <p:spPr/>
        <p:txBody>
          <a:bodyPr/>
          <a:p>
            <a:pPr marL="0" indent="0">
              <a:buNone/>
            </a:pPr>
            <a:r>
              <a:rPr lang="zh-CN" altLang="en-US" sz="2800"/>
              <a:t>单位的重大决策、重大事项、重要人事任免及大额资金支付业务等，应当按照规定的权限和程序实行集体决策审批或者联签制度。任何个人不得单独进行决策或者擅自改变集体决策意见。</a:t>
            </a:r>
            <a:endParaRPr lang="zh-CN" altLang="en-US" sz="2800"/>
          </a:p>
          <a:p>
            <a:pPr marL="0" indent="0">
              <a:buNone/>
            </a:pPr>
            <a:r>
              <a:rPr lang="zh-CN" altLang="en-US" sz="2800"/>
              <a:t>重大决策、重大事项、重要人事任免及大额资金支付业务的</a:t>
            </a:r>
            <a:r>
              <a:rPr lang="zh-CN" altLang="en-US" sz="2800" b="1">
                <a:solidFill>
                  <a:srgbClr val="FF0000"/>
                </a:solidFill>
              </a:rPr>
              <a:t>具体标准由单位自行确定。</a:t>
            </a:r>
            <a:endParaRPr lang="zh-CN" altLang="en-US" sz="2800" b="1">
              <a:solidFill>
                <a:srgbClr val="FF0000"/>
              </a:solidFill>
            </a:endParaRPr>
          </a:p>
        </p:txBody>
      </p:sp>
      <p:sp>
        <p:nvSpPr>
          <p:cNvPr id="1048709" name="灯片编号占位符 6"/>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08" name=""/>
        <p:cNvGrpSpPr/>
        <p:nvPr/>
      </p:nvGrpSpPr>
      <p:grpSpPr/>
      <p:sp>
        <p:nvSpPr>
          <p:cNvPr id="1048710" name="标题 1"/>
          <p:cNvSpPr>
            <a:spLocks noGrp="1"/>
          </p:cNvSpPr>
          <p:nvPr>
            <p:ph type="title"/>
          </p:nvPr>
        </p:nvSpPr>
        <p:spPr>
          <a:xfrm>
            <a:off x="608330" y="415925"/>
            <a:ext cx="10968990" cy="897890"/>
          </a:xfrm>
        </p:spPr>
        <p:txBody>
          <a:bodyPr>
            <a:noAutofit/>
          </a:bodyPr>
          <a:p>
            <a:r>
              <a:rPr lang="zh-CN" altLang="en-US" sz="3200">
                <a:sym typeface="+mn-ea"/>
              </a:rPr>
              <a:t>什么事项需要集体决策？</a:t>
            </a:r>
            <a:br>
              <a:rPr lang="zh-CN" altLang="en-US" sz="3200">
                <a:sym typeface="+mn-ea"/>
              </a:rPr>
            </a:br>
            <a:r>
              <a:rPr lang="zh-CN" altLang="en-US" sz="3200">
                <a:sym typeface="+mn-ea"/>
              </a:rPr>
              <a:t>中国共产党党组工作条例（自2019年4月6日起施行）</a:t>
            </a:r>
            <a:endParaRPr lang="zh-CN" altLang="en-US" sz="3200">
              <a:sym typeface="+mn-ea"/>
            </a:endParaRPr>
          </a:p>
        </p:txBody>
      </p:sp>
      <p:sp>
        <p:nvSpPr>
          <p:cNvPr id="1048711" name="内容占位符 2"/>
          <p:cNvSpPr>
            <a:spLocks noGrp="1"/>
          </p:cNvSpPr>
          <p:nvPr>
            <p:ph idx="1"/>
          </p:nvPr>
        </p:nvSpPr>
        <p:spPr/>
        <p:txBody>
          <a:bodyPr>
            <a:normAutofit fontScale="90000" lnSpcReduction="20000"/>
          </a:bodyPr>
          <a:p>
            <a:pPr marL="0" indent="0">
              <a:lnSpc>
                <a:spcPct val="150000"/>
              </a:lnSpc>
              <a:spcAft>
                <a:spcPts val="0"/>
              </a:spcAft>
              <a:buNone/>
            </a:pPr>
            <a:r>
              <a:rPr lang="zh-CN" altLang="en-US" sz="2000"/>
              <a:t>第十七条　党组讨论和决定本单位下列重大问题：</a:t>
            </a:r>
            <a:endParaRPr lang="zh-CN" altLang="en-US" sz="2000"/>
          </a:p>
          <a:p>
            <a:pPr marL="0" indent="0">
              <a:lnSpc>
                <a:spcPct val="150000"/>
              </a:lnSpc>
              <a:spcAft>
                <a:spcPts val="0"/>
              </a:spcAft>
              <a:buNone/>
            </a:pPr>
            <a:r>
              <a:rPr lang="zh-CN" altLang="en-US" sz="2000"/>
              <a:t>　　（一）贯彻落实党中央以及上级党组织决策部署的重大举措；</a:t>
            </a:r>
            <a:endParaRPr lang="zh-CN" altLang="en-US" sz="2000"/>
          </a:p>
          <a:p>
            <a:pPr marL="0" indent="0">
              <a:lnSpc>
                <a:spcPct val="150000"/>
              </a:lnSpc>
              <a:spcAft>
                <a:spcPts val="0"/>
              </a:spcAft>
              <a:buNone/>
            </a:pPr>
            <a:r>
              <a:rPr lang="zh-CN" altLang="en-US" sz="2000"/>
              <a:t>　　（二）制定拟订法律法规规章和重要规范性文件中的重大事项；</a:t>
            </a:r>
            <a:endParaRPr lang="zh-CN" altLang="en-US" sz="2000"/>
          </a:p>
          <a:p>
            <a:pPr marL="0" indent="0">
              <a:lnSpc>
                <a:spcPct val="150000"/>
              </a:lnSpc>
              <a:spcAft>
                <a:spcPts val="0"/>
              </a:spcAft>
              <a:buNone/>
            </a:pPr>
            <a:r>
              <a:rPr lang="zh-CN" altLang="en-US" sz="2000"/>
              <a:t>　　（三）业务工作发展战略、重大部署和重大事项；</a:t>
            </a:r>
            <a:endParaRPr lang="zh-CN" altLang="en-US" sz="2000"/>
          </a:p>
          <a:p>
            <a:pPr marL="0" indent="0">
              <a:lnSpc>
                <a:spcPct val="150000"/>
              </a:lnSpc>
              <a:spcAft>
                <a:spcPts val="0"/>
              </a:spcAft>
              <a:buNone/>
            </a:pPr>
            <a:r>
              <a:rPr lang="zh-CN" altLang="en-US" sz="2000"/>
              <a:t>　　（四）重大改革事项；</a:t>
            </a:r>
            <a:endParaRPr lang="zh-CN" altLang="en-US" sz="2000"/>
          </a:p>
          <a:p>
            <a:pPr marL="0" indent="0">
              <a:lnSpc>
                <a:spcPct val="150000"/>
              </a:lnSpc>
              <a:spcAft>
                <a:spcPts val="0"/>
              </a:spcAft>
              <a:buNone/>
            </a:pPr>
            <a:r>
              <a:rPr lang="zh-CN" altLang="en-US" sz="2000"/>
              <a:t>　　（五）重要人事任免等事项；</a:t>
            </a:r>
            <a:endParaRPr lang="zh-CN" altLang="en-US" sz="2000"/>
          </a:p>
          <a:p>
            <a:pPr marL="0" indent="0">
              <a:lnSpc>
                <a:spcPct val="150000"/>
              </a:lnSpc>
              <a:spcAft>
                <a:spcPts val="0"/>
              </a:spcAft>
              <a:buNone/>
            </a:pPr>
            <a:r>
              <a:rPr lang="zh-CN" altLang="en-US" sz="2000"/>
              <a:t>　　（六）重大项目安排；</a:t>
            </a:r>
            <a:endParaRPr lang="zh-CN" altLang="en-US" sz="2000"/>
          </a:p>
          <a:p>
            <a:pPr marL="0" indent="0">
              <a:lnSpc>
                <a:spcPct val="150000"/>
              </a:lnSpc>
              <a:spcAft>
                <a:spcPts val="0"/>
              </a:spcAft>
              <a:buNone/>
            </a:pPr>
            <a:r>
              <a:rPr lang="zh-CN" altLang="en-US" sz="2000"/>
              <a:t>　　（七）大额资金使用、大额资产处置、预算安排；</a:t>
            </a:r>
            <a:endParaRPr lang="zh-CN" altLang="en-US" sz="2000"/>
          </a:p>
          <a:p>
            <a:pPr marL="0" indent="0">
              <a:lnSpc>
                <a:spcPct val="150000"/>
              </a:lnSpc>
              <a:spcAft>
                <a:spcPts val="0"/>
              </a:spcAft>
              <a:buNone/>
            </a:pPr>
            <a:r>
              <a:rPr lang="zh-CN" altLang="en-US" sz="2000"/>
              <a:t>　　（八）职能配置、机构设置、人员编制事项；</a:t>
            </a:r>
            <a:endParaRPr lang="zh-CN" altLang="en-US" sz="2000"/>
          </a:p>
          <a:p>
            <a:pPr marL="0" indent="0">
              <a:lnSpc>
                <a:spcPct val="150000"/>
              </a:lnSpc>
              <a:spcAft>
                <a:spcPts val="0"/>
              </a:spcAft>
              <a:buNone/>
            </a:pPr>
            <a:r>
              <a:rPr lang="zh-CN" altLang="en-US" sz="2000"/>
              <a:t>　　（九）审计、巡视巡察、督查检查、考核奖惩等重大事项；</a:t>
            </a:r>
            <a:endParaRPr lang="zh-CN" altLang="en-US" sz="2000"/>
          </a:p>
          <a:p>
            <a:pPr marL="0" indent="0">
              <a:lnSpc>
                <a:spcPct val="150000"/>
              </a:lnSpc>
              <a:spcAft>
                <a:spcPts val="0"/>
              </a:spcAft>
              <a:buNone/>
            </a:pPr>
            <a:r>
              <a:rPr lang="zh-CN" altLang="en-US" sz="2000"/>
              <a:t>　　（十）重大思想动态的政治引导；</a:t>
            </a:r>
            <a:endParaRPr lang="zh-CN" altLang="en-US" sz="2000"/>
          </a:p>
          <a:p>
            <a:pPr marL="0" indent="0">
              <a:lnSpc>
                <a:spcPct val="150000"/>
              </a:lnSpc>
              <a:spcAft>
                <a:spcPts val="0"/>
              </a:spcAft>
              <a:buNone/>
            </a:pPr>
            <a:r>
              <a:rPr lang="zh-CN" altLang="en-US" sz="2000"/>
              <a:t>　　（十一）党的建设方面的重大事项；</a:t>
            </a:r>
            <a:endParaRPr lang="zh-CN" altLang="en-US" sz="2000"/>
          </a:p>
          <a:p>
            <a:pPr marL="0" indent="0">
              <a:lnSpc>
                <a:spcPct val="150000"/>
              </a:lnSpc>
              <a:spcAft>
                <a:spcPts val="0"/>
              </a:spcAft>
              <a:buNone/>
            </a:pPr>
            <a:r>
              <a:rPr lang="zh-CN" altLang="en-US" sz="2000"/>
              <a:t>　　（十二）其他应当由党组讨论和决定的重大问题。</a:t>
            </a:r>
            <a:endParaRPr lang="zh-CN" altLang="en-US" sz="2000"/>
          </a:p>
        </p:txBody>
      </p:sp>
      <p:sp>
        <p:nvSpPr>
          <p:cNvPr id="1048712"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决策是管理的核心！</a:t>
            </a:r>
            <a:endParaRPr lang="en-US" altLang="zh-CN"/>
          </a:p>
        </p:txBody>
      </p:sp>
      <p:sp>
        <p:nvSpPr>
          <p:cNvPr id="3" name="内容占位符 2"/>
          <p:cNvSpPr>
            <a:spLocks noGrp="1"/>
          </p:cNvSpPr>
          <p:nvPr>
            <p:ph idx="1"/>
          </p:nvPr>
        </p:nvSpPr>
        <p:spPr/>
        <p:txBody>
          <a:bodyPr>
            <a:normAutofit lnSpcReduction="10000"/>
          </a:bodyPr>
          <a:p>
            <a:pPr marL="0" indent="0">
              <a:buNone/>
            </a:pPr>
            <a:r>
              <a:rPr lang="zh-CN" altLang="en-US" sz="2400" b="1">
                <a:solidFill>
                  <a:schemeClr val="tx1"/>
                </a:solidFill>
              </a:rPr>
              <a:t>决策是管理的首要职能</a:t>
            </a:r>
            <a:endParaRPr lang="zh-CN" altLang="en-US" sz="2400" b="1">
              <a:solidFill>
                <a:schemeClr val="tx1"/>
              </a:solidFill>
            </a:endParaRPr>
          </a:p>
          <a:p>
            <a:pPr marL="0" indent="0">
              <a:buNone/>
            </a:pPr>
            <a:r>
              <a:rPr lang="zh-CN" altLang="en-US" sz="2400" b="1">
                <a:solidFill>
                  <a:schemeClr val="tx1"/>
                </a:solidFill>
              </a:rPr>
              <a:t>决策是单位最费神、最具风险性的核心管理工作</a:t>
            </a:r>
            <a:endParaRPr lang="zh-CN" altLang="en-US" sz="2400" b="1">
              <a:solidFill>
                <a:schemeClr val="tx1"/>
              </a:solidFill>
            </a:endParaRPr>
          </a:p>
          <a:p>
            <a:pPr marL="0" indent="0">
              <a:buNone/>
            </a:pPr>
            <a:r>
              <a:rPr lang="zh-CN" altLang="en-US" sz="2400" b="1">
                <a:solidFill>
                  <a:schemeClr val="tx1"/>
                </a:solidFill>
              </a:rPr>
              <a:t>决策的目标：</a:t>
            </a:r>
            <a:endParaRPr lang="zh-CN" altLang="en-US" sz="2400" b="1">
              <a:solidFill>
                <a:schemeClr val="tx1"/>
              </a:solidFill>
            </a:endParaRPr>
          </a:p>
          <a:p>
            <a:pPr marL="0" indent="0" algn="ctr">
              <a:buNone/>
            </a:pPr>
            <a:r>
              <a:rPr lang="zh-CN" altLang="en-US" sz="2400">
                <a:solidFill>
                  <a:schemeClr val="tx1"/>
                </a:solidFill>
              </a:rPr>
              <a:t>达到预期目标</a:t>
            </a:r>
            <a:r>
              <a:rPr lang="en-US" altLang="zh-CN" sz="2400">
                <a:solidFill>
                  <a:schemeClr val="tx1"/>
                </a:solidFill>
              </a:rPr>
              <a:t>→</a:t>
            </a:r>
            <a:r>
              <a:rPr lang="zh-CN" altLang="en-US" sz="2400">
                <a:solidFill>
                  <a:schemeClr val="tx1"/>
                </a:solidFill>
              </a:rPr>
              <a:t>选择一条能够达成目标且不确定性因素最少的路径</a:t>
            </a:r>
            <a:endParaRPr lang="zh-CN" altLang="en-US" sz="2400">
              <a:solidFill>
                <a:schemeClr val="tx1"/>
              </a:solidFill>
            </a:endParaRPr>
          </a:p>
          <a:p>
            <a:pPr marL="0" indent="0">
              <a:buNone/>
            </a:pPr>
            <a:r>
              <a:rPr lang="zh-CN" altLang="en-US" sz="2400" b="1">
                <a:solidFill>
                  <a:schemeClr val="tx1"/>
                </a:solidFill>
              </a:rPr>
              <a:t>决策的特征：</a:t>
            </a:r>
            <a:r>
              <a:rPr lang="zh-CN" altLang="en-US" sz="2400">
                <a:solidFill>
                  <a:schemeClr val="tx1"/>
                </a:solidFill>
              </a:rPr>
              <a:t>面向未来，考虑未来的不确定性</a:t>
            </a:r>
            <a:endParaRPr lang="zh-CN" altLang="en-US" sz="2400">
              <a:solidFill>
                <a:srgbClr val="FF0000"/>
              </a:solidFill>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如何集体决策？</a:t>
            </a:r>
            <a:br>
              <a:rPr lang="zh-CN" altLang="en-US"/>
            </a:br>
            <a:r>
              <a:rPr lang="zh-CN" altLang="en-US"/>
              <a:t>案例分析：某单位的领导班子集体决策会议纪要</a:t>
            </a:r>
            <a:endParaRPr lang="zh-CN" altLang="en-US"/>
          </a:p>
        </p:txBody>
      </p:sp>
      <p:sp>
        <p:nvSpPr>
          <p:cNvPr id="3" name="内容占位符 2"/>
          <p:cNvSpPr>
            <a:spLocks noGrp="1"/>
          </p:cNvSpPr>
          <p:nvPr>
            <p:ph idx="1"/>
          </p:nvPr>
        </p:nvSpPr>
        <p:spPr/>
        <p:txBody>
          <a:bodyPr>
            <a:noAutofit/>
          </a:bodyPr>
          <a:p>
            <a:pPr marL="0" indent="0">
              <a:buNone/>
            </a:pPr>
            <a:r>
              <a:rPr lang="zh-CN" altLang="en-US" sz="2800"/>
              <a:t>张三：汇报项目工作方案</a:t>
            </a:r>
            <a:endParaRPr lang="zh-CN" altLang="en-US" sz="2800"/>
          </a:p>
          <a:p>
            <a:pPr marL="0" indent="0">
              <a:buNone/>
            </a:pPr>
            <a:r>
              <a:rPr lang="zh-CN" altLang="en-US" sz="2800"/>
              <a:t>一把手：强调项目背景和意义，势在必行，</a:t>
            </a:r>
            <a:r>
              <a:rPr lang="en-US" altLang="zh-CN" sz="2800"/>
              <a:t>“</a:t>
            </a:r>
            <a:r>
              <a:rPr lang="zh-CN" altLang="en-US" sz="2800"/>
              <a:t>我就补充介绍到这里，大家表态吧</a:t>
            </a:r>
            <a:r>
              <a:rPr lang="en-US" altLang="zh-CN" sz="2800"/>
              <a:t>”</a:t>
            </a:r>
            <a:endParaRPr lang="zh-CN" altLang="en-US" sz="2800"/>
          </a:p>
          <a:p>
            <a:pPr marL="0" indent="0">
              <a:buNone/>
            </a:pPr>
            <a:r>
              <a:rPr lang="zh-CN" altLang="en-US" sz="2800"/>
              <a:t>分管领导</a:t>
            </a:r>
            <a:r>
              <a:rPr lang="en-US" altLang="zh-CN" sz="2800"/>
              <a:t>1</a:t>
            </a:r>
            <a:r>
              <a:rPr lang="zh-CN" altLang="en-US" sz="2800"/>
              <a:t>：同意</a:t>
            </a:r>
            <a:endParaRPr lang="zh-CN" altLang="en-US" sz="2800"/>
          </a:p>
          <a:p>
            <a:pPr marL="0" indent="0">
              <a:buNone/>
            </a:pPr>
            <a:r>
              <a:rPr lang="zh-CN" altLang="en-US" sz="2800"/>
              <a:t>分管</a:t>
            </a:r>
            <a:r>
              <a:rPr lang="zh-CN" altLang="en-US" sz="2800">
                <a:sym typeface="+mn-ea"/>
              </a:rPr>
              <a:t>领导</a:t>
            </a:r>
            <a:r>
              <a:rPr lang="en-US" altLang="zh-CN" sz="2800"/>
              <a:t>2</a:t>
            </a:r>
            <a:r>
              <a:rPr lang="zh-CN" altLang="en-US" sz="2800"/>
              <a:t>：我也同意</a:t>
            </a:r>
            <a:endParaRPr lang="zh-CN" altLang="en-US" sz="2800"/>
          </a:p>
          <a:p>
            <a:pPr marL="0" indent="0">
              <a:buNone/>
            </a:pPr>
            <a:r>
              <a:rPr lang="zh-CN" altLang="en-US" sz="2800"/>
              <a:t>分管</a:t>
            </a:r>
            <a:r>
              <a:rPr lang="zh-CN" altLang="en-US" sz="2800">
                <a:sym typeface="+mn-ea"/>
              </a:rPr>
              <a:t>领导</a:t>
            </a:r>
            <a:r>
              <a:rPr lang="en-US" altLang="zh-CN" sz="2800"/>
              <a:t>3</a:t>
            </a:r>
            <a:r>
              <a:rPr lang="zh-CN" altLang="en-US" sz="2800"/>
              <a:t>：同意</a:t>
            </a:r>
            <a:endParaRPr lang="zh-CN" altLang="en-US" sz="2800"/>
          </a:p>
          <a:p>
            <a:pPr marL="0" indent="0">
              <a:buNone/>
            </a:pPr>
            <a:r>
              <a:rPr lang="zh-CN" altLang="en-US" sz="2800"/>
              <a:t>一把手：那我也同意</a:t>
            </a:r>
            <a:endParaRPr lang="zh-CN" altLang="en-US" sz="2800"/>
          </a:p>
          <a:p>
            <a:pPr marL="0" indent="0">
              <a:buNone/>
            </a:pPr>
            <a:endParaRPr lang="zh-CN" altLang="en-US" sz="2800"/>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文本框 4"/>
          <p:cNvSpPr txBox="1"/>
          <p:nvPr/>
        </p:nvSpPr>
        <p:spPr>
          <a:xfrm>
            <a:off x="4893310" y="4462145"/>
            <a:ext cx="7169150" cy="156845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p>
            <a:pPr marL="0" indent="0">
              <a:buNone/>
            </a:pPr>
            <a:r>
              <a:rPr lang="zh-CN" altLang="en-US" sz="3200" b="1">
                <a:solidFill>
                  <a:srgbClr val="FF0000"/>
                </a:solidFill>
                <a:latin typeface="华文中宋" panose="02010600040101010101" charset="-122"/>
                <a:ea typeface="华文中宋" panose="02010600040101010101" charset="-122"/>
                <a:sym typeface="+mn-ea"/>
              </a:rPr>
              <a:t>决策的程序：</a:t>
            </a:r>
            <a:r>
              <a:rPr lang="zh-CN" altLang="en-US" sz="3200">
                <a:solidFill>
                  <a:srgbClr val="FF0000"/>
                </a:solidFill>
                <a:latin typeface="华文中宋" panose="02010600040101010101" charset="-122"/>
                <a:ea typeface="华文中宋" panose="02010600040101010101" charset="-122"/>
                <a:sym typeface="+mn-ea"/>
              </a:rPr>
              <a:t>主要负责同志不首先表态或个人定调，应当在班子其他成员充分发表意见后，最后再发表结论性意见。</a:t>
            </a:r>
            <a:endParaRPr lang="zh-CN" altLang="en-US" sz="3200">
              <a:solidFill>
                <a:srgbClr val="FF0000"/>
              </a:solidFill>
              <a:latin typeface="华文中宋" panose="02010600040101010101" charset="-122"/>
              <a:ea typeface="华文中宋" panose="0201060004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P spid="5" grpId="0" bldLvl="0" animBg="1"/>
      <p:bldP spid="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p:sp>
        <p:nvSpPr>
          <p:cNvPr id="1048713" name="标题 1"/>
          <p:cNvSpPr>
            <a:spLocks noGrp="1"/>
          </p:cNvSpPr>
          <p:nvPr>
            <p:ph type="title"/>
          </p:nvPr>
        </p:nvSpPr>
        <p:spPr/>
        <p:txBody>
          <a:bodyPr/>
          <a:p>
            <a:r>
              <a:rPr lang="zh-CN" altLang="en-US"/>
              <a:t>四、建立科学的授权机制</a:t>
            </a:r>
            <a:endParaRPr lang="zh-CN" altLang="en-US"/>
          </a:p>
        </p:txBody>
      </p:sp>
      <p:sp>
        <p:nvSpPr>
          <p:cNvPr id="1048714" name="内容占位符 2"/>
          <p:cNvSpPr>
            <a:spLocks noGrp="1"/>
          </p:cNvSpPr>
          <p:nvPr>
            <p:ph idx="1"/>
          </p:nvPr>
        </p:nvSpPr>
        <p:spPr/>
        <p:txBody>
          <a:bodyPr/>
          <a:p>
            <a:pPr marL="0" indent="0">
              <a:buNone/>
            </a:pPr>
            <a:r>
              <a:rPr lang="zh-CN" altLang="en-US"/>
              <a:t>单位应当明确各岗位办理业务和事项的权限范围、审批程序和相关责任。相关工作人员应当在授权范围内行使职权、办理业务。</a:t>
            </a:r>
            <a:endParaRPr lang="zh-CN" altLang="en-US"/>
          </a:p>
        </p:txBody>
      </p:sp>
      <p:graphicFrame>
        <p:nvGraphicFramePr>
          <p:cNvPr id="4194305" name="表格 4"/>
          <p:cNvGraphicFramePr/>
          <p:nvPr>
            <p:custDataLst>
              <p:tags r:id="rId1"/>
            </p:custDataLst>
          </p:nvPr>
        </p:nvGraphicFramePr>
        <p:xfrm>
          <a:off x="608965" y="3143885"/>
          <a:ext cx="10968990" cy="2552700"/>
        </p:xfrm>
        <a:graphic>
          <a:graphicData uri="http://schemas.openxmlformats.org/drawingml/2006/table">
            <a:tbl>
              <a:tblPr/>
              <a:tblGrid>
                <a:gridCol w="2409825"/>
                <a:gridCol w="8559165"/>
              </a:tblGrid>
              <a:tr h="510540">
                <a:tc>
                  <a:txBody>
                    <a:bodyPr/>
                    <a:p>
                      <a:pPr indent="0" algn="ctr">
                        <a:buNone/>
                      </a:pPr>
                      <a:r>
                        <a:rPr lang="en-US" sz="2400" b="1">
                          <a:latin typeface="华文中宋" panose="02010600040101010101" charset="-122"/>
                          <a:ea typeface="华文中宋" panose="02010600040101010101" charset="-122"/>
                          <a:cs typeface="仿宋_GB2312" panose="02010609030101010101" charset="-122"/>
                        </a:rPr>
                        <a:t>授权性质</a:t>
                      </a:r>
                      <a:endParaRPr lang="en-US" altLang="en-US" sz="2400" b="1">
                        <a:latin typeface="华文中宋" panose="02010600040101010101" charset="-122"/>
                        <a:ea typeface="华文中宋" panose="02010600040101010101" charset="-122"/>
                        <a:cs typeface="仿宋_GB2312" panose="02010609030101010101" charset="-122"/>
                      </a:endParaRPr>
                    </a:p>
                  </a:txBody>
                  <a:tcPr marL="68580" marR="68580" marT="0" marB="0" vert="horz" anchor="ctr" anchorCtr="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solidFill>
                      <a:srgbClr val="F1F1F1"/>
                    </a:solidFill>
                  </a:tcPr>
                </a:tc>
                <a:tc>
                  <a:txBody>
                    <a:bodyPr/>
                    <a:p>
                      <a:pPr indent="0" algn="ctr">
                        <a:buNone/>
                      </a:pPr>
                      <a:r>
                        <a:rPr lang="en-US" sz="2400" b="1">
                          <a:latin typeface="华文中宋" panose="02010600040101010101" charset="-122"/>
                          <a:ea typeface="华文中宋" panose="02010600040101010101" charset="-122"/>
                          <a:cs typeface="仿宋_GB2312" panose="02010609030101010101" charset="-122"/>
                        </a:rPr>
                        <a:t>示例</a:t>
                      </a:r>
                      <a:endParaRPr lang="en-US" altLang="en-US" sz="2400" b="1">
                        <a:latin typeface="华文中宋" panose="02010600040101010101" charset="-122"/>
                        <a:ea typeface="华文中宋" panose="0201060004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cap="flat">
                      <a:noFill/>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solidFill>
                      <a:srgbClr val="F1F1F1"/>
                    </a:solidFill>
                  </a:tcPr>
                </a:tc>
              </a:tr>
              <a:tr h="1021080">
                <a:tc>
                  <a:txBody>
                    <a:bodyPr/>
                    <a:p>
                      <a:pPr indent="0">
                        <a:buNone/>
                      </a:pPr>
                      <a:r>
                        <a:rPr lang="en-US" sz="2400" b="0">
                          <a:latin typeface="华文中宋" panose="02010600040101010101" charset="-122"/>
                          <a:ea typeface="华文中宋" panose="02010600040101010101" charset="-122"/>
                          <a:cs typeface="仿宋_GB2312" panose="02010609030101010101" charset="-122"/>
                        </a:rPr>
                        <a:t>一般授权</a:t>
                      </a:r>
                      <a:endParaRPr lang="en-US" altLang="en-US" sz="2400" b="0">
                        <a:latin typeface="华文中宋" panose="02010600040101010101" charset="-122"/>
                        <a:ea typeface="华文中宋" panose="02010600040101010101" charset="-122"/>
                        <a:cs typeface="仿宋_GB2312" panose="02010609030101010101" charset="-122"/>
                      </a:endParaRPr>
                    </a:p>
                  </a:txBody>
                  <a:tcPr marL="68580" marR="68580" marT="0" marB="0" vert="horz" anchor="ctr" anchorCtr="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lang="en-US" sz="2400" b="0">
                          <a:latin typeface="华文中宋" panose="02010600040101010101" charset="-122"/>
                          <a:ea typeface="华文中宋" panose="02010600040101010101" charset="-122"/>
                          <a:cs typeface="仿宋_GB2312" panose="02010609030101010101" charset="-122"/>
                        </a:rPr>
                        <a:t>以制度形式固化的常态化授权</a:t>
                      </a:r>
                      <a:r>
                        <a:rPr lang="zh-CN" altLang="en-US" sz="2400" b="0">
                          <a:latin typeface="华文中宋" panose="02010600040101010101" charset="-122"/>
                          <a:ea typeface="华文中宋" panose="02010600040101010101" charset="-122"/>
                          <a:cs typeface="仿宋_GB2312" panose="02010609030101010101" charset="-122"/>
                        </a:rPr>
                        <a:t>。</a:t>
                      </a:r>
                      <a:endParaRPr lang="zh-CN" altLang="en-US" sz="2400" b="0">
                        <a:latin typeface="华文中宋" panose="02010600040101010101" charset="-122"/>
                        <a:ea typeface="华文中宋" panose="02010600040101010101" charset="-122"/>
                        <a:cs typeface="仿宋_GB2312" panose="02010609030101010101" charset="-122"/>
                      </a:endParaRPr>
                    </a:p>
                    <a:p>
                      <a:pPr indent="0">
                        <a:buNone/>
                      </a:pPr>
                      <a:r>
                        <a:rPr lang="en-US" sz="2400" b="0">
                          <a:latin typeface="华文中宋" panose="02010600040101010101" charset="-122"/>
                          <a:ea typeface="华文中宋" panose="02010600040101010101" charset="-122"/>
                          <a:cs typeface="仿宋_GB2312" panose="02010609030101010101" charset="-122"/>
                        </a:rPr>
                        <a:t>如：通过内部管理制度明确合同统一由分管领导审批并签署。</a:t>
                      </a:r>
                      <a:endParaRPr lang="en-US" altLang="en-US" sz="2400" b="0">
                        <a:latin typeface="华文中宋" panose="02010600040101010101" charset="-122"/>
                        <a:ea typeface="华文中宋" panose="0201060004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cap="flat">
                      <a:noFill/>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r>
              <a:tr h="1021080">
                <a:tc>
                  <a:txBody>
                    <a:bodyPr/>
                    <a:p>
                      <a:pPr indent="0">
                        <a:buNone/>
                      </a:pPr>
                      <a:r>
                        <a:rPr lang="en-US" sz="2400" b="0">
                          <a:latin typeface="华文中宋" panose="02010600040101010101" charset="-122"/>
                          <a:ea typeface="华文中宋" panose="02010600040101010101" charset="-122"/>
                          <a:cs typeface="仿宋_GB2312" panose="02010609030101010101" charset="-122"/>
                        </a:rPr>
                        <a:t>特殊授权</a:t>
                      </a:r>
                      <a:endParaRPr lang="en-US" altLang="en-US" sz="2400" b="0">
                        <a:latin typeface="华文中宋" panose="02010600040101010101" charset="-122"/>
                        <a:ea typeface="华文中宋" panose="02010600040101010101" charset="-122"/>
                        <a:cs typeface="仿宋_GB2312" panose="02010609030101010101" charset="-122"/>
                      </a:endParaRPr>
                    </a:p>
                  </a:txBody>
                  <a:tcPr marL="68580" marR="68580" marT="0" marB="0" vert="horz" anchor="ctr" anchorCtr="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p>
                      <a:pPr indent="0">
                        <a:buNone/>
                      </a:pPr>
                      <a:r>
                        <a:rPr lang="en-US" sz="2400" b="0">
                          <a:latin typeface="华文中宋" panose="02010600040101010101" charset="-122"/>
                          <a:ea typeface="华文中宋" panose="02010600040101010101" charset="-122"/>
                          <a:cs typeface="仿宋_GB2312" panose="02010609030101010101" charset="-122"/>
                        </a:rPr>
                        <a:t>以授权书等形式的临时授权</a:t>
                      </a:r>
                      <a:r>
                        <a:rPr lang="zh-CN" altLang="en-US" sz="2400" b="0">
                          <a:latin typeface="华文中宋" panose="02010600040101010101" charset="-122"/>
                          <a:ea typeface="华文中宋" panose="02010600040101010101" charset="-122"/>
                          <a:cs typeface="仿宋_GB2312" panose="02010609030101010101" charset="-122"/>
                        </a:rPr>
                        <a:t>。</a:t>
                      </a:r>
                      <a:endParaRPr lang="zh-CN" altLang="en-US" sz="2400" b="0">
                        <a:latin typeface="华文中宋" panose="02010600040101010101" charset="-122"/>
                        <a:ea typeface="华文中宋" panose="02010600040101010101" charset="-122"/>
                        <a:cs typeface="仿宋_GB2312" panose="02010609030101010101" charset="-122"/>
                      </a:endParaRPr>
                    </a:p>
                    <a:p>
                      <a:pPr indent="0">
                        <a:buNone/>
                      </a:pPr>
                      <a:r>
                        <a:rPr lang="en-US" sz="2400" b="0">
                          <a:latin typeface="华文中宋" panose="02010600040101010101" charset="-122"/>
                          <a:ea typeface="华文中宋" panose="02010600040101010101" charset="-122"/>
                          <a:cs typeface="仿宋_GB2312" panose="02010609030101010101" charset="-122"/>
                        </a:rPr>
                        <a:t>如：单位负责人签署授权书，授权分管领导签署某个合同。</a:t>
                      </a:r>
                      <a:endParaRPr lang="en-US" altLang="en-US" sz="2400" b="0">
                        <a:latin typeface="华文中宋" panose="02010600040101010101" charset="-122"/>
                        <a:ea typeface="华文中宋" panose="0201060004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cap="flat">
                      <a:noFill/>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r>
            </a:tbl>
          </a:graphicData>
        </a:graphic>
      </p:graphicFrame>
      <p:sp>
        <p:nvSpPr>
          <p:cNvPr id="1048715" name="灯片编号占位符 5"/>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p:sp>
        <p:nvSpPr>
          <p:cNvPr id="2" name="矩形 1"/>
          <p:cNvSpPr/>
          <p:nvPr>
            <p:custDataLst>
              <p:tags r:id="rId1"/>
            </p:custDataLst>
          </p:nvPr>
        </p:nvSpPr>
        <p:spPr>
          <a:xfrm>
            <a:off x="608330" y="3119120"/>
            <a:ext cx="11067415" cy="2406015"/>
          </a:xfrm>
          <a:prstGeom prst="rect">
            <a:avLst/>
          </a:prstGeom>
          <a:solidFill>
            <a:schemeClr val="accent3">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p>
            <a:pPr marL="0" indent="0">
              <a:lnSpc>
                <a:spcPct val="150000"/>
              </a:lnSpc>
              <a:buNone/>
            </a:pPr>
            <a:r>
              <a:rPr lang="zh-CN" altLang="en-US" sz="2400">
                <a:solidFill>
                  <a:schemeClr val="tx1"/>
                </a:solidFill>
                <a:sym typeface="+mn-ea"/>
              </a:rPr>
              <a:t>【参考】在同一职位任职满5年的，一般应轮岗交流；在同一职位任职满10年的，应当轮岗交流。其中，从事执纪执法、干部人事、审计、审批、资金管理、物资采购等工作，在同一职位任职满5年的中层正职领导干部，应当轮岗交流；在同一职位任职满5年的中层副职领导干部，应当调整分工或轮岗交流。</a:t>
            </a:r>
            <a:endParaRPr lang="zh-CN" altLang="en-US" sz="2400">
              <a:solidFill>
                <a:schemeClr val="tx1"/>
              </a:solidFill>
              <a:sym typeface="+mn-ea"/>
            </a:endParaRPr>
          </a:p>
        </p:txBody>
      </p:sp>
      <p:sp>
        <p:nvSpPr>
          <p:cNvPr id="1048716" name="标题 1"/>
          <p:cNvSpPr>
            <a:spLocks noGrp="1"/>
          </p:cNvSpPr>
          <p:nvPr>
            <p:ph type="title"/>
          </p:nvPr>
        </p:nvSpPr>
        <p:spPr/>
        <p:txBody>
          <a:bodyPr/>
          <a:p>
            <a:r>
              <a:rPr lang="zh-CN"/>
              <a:t>五、</a:t>
            </a:r>
            <a:r>
              <a:rPr lang="zh-CN" altLang="en-US"/>
              <a:t>关键岗位轮换</a:t>
            </a:r>
            <a:endParaRPr lang="zh-CN" altLang="en-US"/>
          </a:p>
        </p:txBody>
      </p:sp>
      <p:sp>
        <p:nvSpPr>
          <p:cNvPr id="1048717" name="内容占位符 2"/>
          <p:cNvSpPr>
            <a:spLocks noGrp="1"/>
          </p:cNvSpPr>
          <p:nvPr>
            <p:ph idx="1"/>
          </p:nvPr>
        </p:nvSpPr>
        <p:spPr/>
        <p:txBody>
          <a:bodyPr>
            <a:normAutofit/>
          </a:bodyPr>
          <a:p>
            <a:pPr marL="0" indent="0">
              <a:buNone/>
            </a:pPr>
            <a:r>
              <a:rPr lang="zh-CN" altLang="en-US" sz="2400"/>
              <a:t>应当实行内部控制关键岗位工作人员的轮岗制度，明确轮岗周期。不具备轮岗条件的，应当采取专项审计等控制措施。</a:t>
            </a:r>
            <a:endParaRPr lang="zh-CN" altLang="en-US" sz="2400"/>
          </a:p>
          <a:p>
            <a:pPr marL="0" indent="0">
              <a:buNone/>
            </a:pPr>
            <a:endParaRPr lang="zh-CN" altLang="en-US" sz="2400"/>
          </a:p>
          <a:p>
            <a:pPr marL="0" indent="0">
              <a:buNone/>
            </a:pPr>
            <a:endParaRPr lang="zh-CN" altLang="en-US" sz="2400"/>
          </a:p>
        </p:txBody>
      </p:sp>
      <p:sp>
        <p:nvSpPr>
          <p:cNvPr id="1048718"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无法轮岗怎么办？</a:t>
            </a:r>
            <a:endParaRPr lang="zh-CN" altLang="en-US"/>
          </a:p>
        </p:txBody>
      </p:sp>
      <p:sp>
        <p:nvSpPr>
          <p:cNvPr id="3" name="内容占位符 2"/>
          <p:cNvSpPr>
            <a:spLocks noGrp="1"/>
          </p:cNvSpPr>
          <p:nvPr>
            <p:ph idx="1"/>
          </p:nvPr>
        </p:nvSpPr>
        <p:spPr>
          <a:xfrm>
            <a:off x="6988810" y="4299585"/>
            <a:ext cx="4588510" cy="1950085"/>
          </a:xfrm>
        </p:spPr>
        <p:style>
          <a:lnRef idx="2">
            <a:schemeClr val="accent6"/>
          </a:lnRef>
          <a:fillRef idx="1">
            <a:schemeClr val="lt1"/>
          </a:fillRef>
          <a:effectRef idx="0">
            <a:schemeClr val="accent6"/>
          </a:effectRef>
          <a:fontRef idx="minor">
            <a:schemeClr val="dk1"/>
          </a:fontRef>
        </p:style>
        <p:txBody>
          <a:bodyPr/>
          <a:p>
            <a:pPr marL="0" indent="0">
              <a:buNone/>
            </a:pPr>
            <a:r>
              <a:rPr lang="en-US" altLang="zh-CN" sz="2400">
                <a:latin typeface="华文中宋" panose="02010600040101010101" charset="-122"/>
                <a:ea typeface="华文中宋" panose="02010600040101010101" charset="-122"/>
                <a:cs typeface="华文中宋" panose="02010600040101010101" charset="-122"/>
              </a:rPr>
              <a:t> </a:t>
            </a:r>
            <a:r>
              <a:rPr lang="zh-CN" altLang="en-US" sz="2400">
                <a:latin typeface="华文中宋" panose="02010600040101010101" charset="-122"/>
                <a:ea typeface="华文中宋" panose="02010600040101010101" charset="-122"/>
                <a:cs typeface="华文中宋" panose="02010600040101010101" charset="-122"/>
              </a:rPr>
              <a:t>不轮岗很容易沦为：</a:t>
            </a:r>
            <a:endParaRPr lang="zh-CN" altLang="en-US" sz="2400">
              <a:latin typeface="华文中宋" panose="02010600040101010101" charset="-122"/>
              <a:ea typeface="华文中宋" panose="02010600040101010101" charset="-122"/>
              <a:cs typeface="华文中宋" panose="02010600040101010101" charset="-122"/>
            </a:endParaRPr>
          </a:p>
          <a:p>
            <a:pPr marL="0" indent="0">
              <a:buNone/>
            </a:pPr>
            <a:r>
              <a:rPr lang="en-US" altLang="zh-CN" sz="2400">
                <a:latin typeface="华文中宋" panose="02010600040101010101" charset="-122"/>
                <a:ea typeface="华文中宋" panose="02010600040101010101" charset="-122"/>
                <a:cs typeface="华文中宋" panose="02010600040101010101" charset="-122"/>
              </a:rPr>
              <a:t>1.</a:t>
            </a:r>
            <a:r>
              <a:rPr lang="zh-CN" altLang="en-US" sz="2400">
                <a:latin typeface="华文中宋" panose="02010600040101010101" charset="-122"/>
                <a:ea typeface="华文中宋" panose="02010600040101010101" charset="-122"/>
                <a:cs typeface="华文中宋" panose="02010600040101010101" charset="-122"/>
              </a:rPr>
              <a:t>靠人、靠经验、靠信任在管</a:t>
            </a:r>
            <a:endParaRPr lang="zh-CN" altLang="en-US" sz="2400">
              <a:latin typeface="华文中宋" panose="02010600040101010101" charset="-122"/>
              <a:ea typeface="华文中宋" panose="02010600040101010101" charset="-122"/>
              <a:cs typeface="华文中宋" panose="02010600040101010101" charset="-122"/>
            </a:endParaRPr>
          </a:p>
          <a:p>
            <a:pPr marL="0" indent="0">
              <a:buNone/>
            </a:pPr>
            <a:r>
              <a:rPr lang="en-US" altLang="zh-CN" sz="2400">
                <a:latin typeface="华文中宋" panose="02010600040101010101" charset="-122"/>
                <a:ea typeface="华文中宋" panose="02010600040101010101" charset="-122"/>
                <a:cs typeface="华文中宋" panose="02010600040101010101" charset="-122"/>
              </a:rPr>
              <a:t>2.</a:t>
            </a:r>
            <a:r>
              <a:rPr lang="zh-CN" altLang="en-US" sz="2400">
                <a:latin typeface="华文中宋" panose="02010600040101010101" charset="-122"/>
                <a:ea typeface="华文中宋" panose="02010600040101010101" charset="-122"/>
                <a:cs typeface="华文中宋" panose="02010600040101010101" charset="-122"/>
              </a:rPr>
              <a:t>没有人可以进行有效的监督</a:t>
            </a:r>
            <a:endParaRPr lang="zh-CN" altLang="en-US" sz="2400">
              <a:latin typeface="华文中宋" panose="02010600040101010101" charset="-122"/>
              <a:ea typeface="华文中宋" panose="02010600040101010101" charset="-122"/>
              <a:cs typeface="华文中宋" panose="02010600040101010101" charset="-122"/>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http://photo-static-api.fotomore.com/creative/vcg/400/version23/VCG41535677963.jpg" descr="templates\picture_hover\&amp;pky140_sjzg_VCG41535677963&amp;2&amp;src_toppic_inpsrchzd1&amp;"/>
          <p:cNvPicPr>
            <a:picLocks noChangeAspect="1"/>
          </p:cNvPicPr>
          <p:nvPr/>
        </p:nvPicPr>
        <p:blipFill>
          <a:blip r:embed="rId1"/>
          <a:stretch>
            <a:fillRect/>
          </a:stretch>
        </p:blipFill>
        <p:spPr>
          <a:xfrm>
            <a:off x="659765" y="2676525"/>
            <a:ext cx="3295015" cy="3729355"/>
          </a:xfrm>
          <a:prstGeom prst="rect">
            <a:avLst/>
          </a:prstGeom>
        </p:spPr>
      </p:pic>
      <p:sp>
        <p:nvSpPr>
          <p:cNvPr id="6" name="矩形标注 5"/>
          <p:cNvSpPr/>
          <p:nvPr/>
        </p:nvSpPr>
        <p:spPr>
          <a:xfrm>
            <a:off x="3568700" y="1591310"/>
            <a:ext cx="5525770" cy="2099945"/>
          </a:xfrm>
          <a:prstGeom prst="wedgeRectCallout">
            <a:avLst>
              <a:gd name="adj1" fmla="val -55996"/>
              <a:gd name="adj2" fmla="val 33753"/>
            </a:avLst>
          </a:prstGeom>
          <a:ln>
            <a:solidFill>
              <a:srgbClr val="A2BDD8"/>
            </a:solidFill>
          </a:ln>
        </p:spPr>
        <p:style>
          <a:lnRef idx="2">
            <a:schemeClr val="accent2"/>
          </a:lnRef>
          <a:fillRef idx="1">
            <a:schemeClr val="lt1"/>
          </a:fillRef>
          <a:effectRef idx="0">
            <a:schemeClr val="accent2"/>
          </a:effectRef>
          <a:fontRef idx="minor">
            <a:schemeClr val="dk1"/>
          </a:fontRef>
        </p:style>
        <p:txBody>
          <a:bodyPr rtlCol="0" anchor="ctr"/>
          <a:p>
            <a:pPr marL="0" indent="0">
              <a:buNone/>
            </a:pPr>
            <a:r>
              <a:rPr lang="zh-CN" altLang="en-US" sz="2800">
                <a:latin typeface="华文中宋" panose="02010600040101010101" charset="-122"/>
                <a:ea typeface="华文中宋" panose="02010600040101010101" charset="-122"/>
                <a:sym typeface="+mn-ea"/>
              </a:rPr>
              <a:t>如果为了轮岗而轮岗，</a:t>
            </a:r>
            <a:endParaRPr lang="zh-CN" altLang="en-US" sz="2800">
              <a:latin typeface="华文中宋" panose="02010600040101010101" charset="-122"/>
              <a:ea typeface="华文中宋" panose="02010600040101010101" charset="-122"/>
              <a:sym typeface="+mn-ea"/>
            </a:endParaRPr>
          </a:p>
          <a:p>
            <a:pPr marL="0" indent="0">
              <a:buNone/>
            </a:pPr>
            <a:r>
              <a:rPr lang="zh-CN" altLang="en-US" sz="2800">
                <a:latin typeface="华文中宋" panose="02010600040101010101" charset="-122"/>
                <a:ea typeface="华文中宋" panose="02010600040101010101" charset="-122"/>
                <a:sym typeface="+mn-ea"/>
              </a:rPr>
              <a:t>让没有经验、不专业的人轮过来，</a:t>
            </a:r>
            <a:endParaRPr lang="zh-CN" altLang="en-US" sz="2800">
              <a:latin typeface="华文中宋" panose="02010600040101010101" charset="-122"/>
              <a:ea typeface="华文中宋" panose="02010600040101010101" charset="-122"/>
              <a:sym typeface="+mn-ea"/>
            </a:endParaRPr>
          </a:p>
          <a:p>
            <a:pPr marL="0" indent="0">
              <a:buNone/>
            </a:pPr>
            <a:r>
              <a:rPr lang="zh-CN" altLang="en-US" sz="2800">
                <a:latin typeface="华文中宋" panose="02010600040101010101" charset="-122"/>
                <a:ea typeface="华文中宋" panose="02010600040101010101" charset="-122"/>
                <a:sym typeface="+mn-ea"/>
              </a:rPr>
              <a:t>把专业的人轮出去，</a:t>
            </a:r>
            <a:endParaRPr lang="zh-CN" altLang="en-US" sz="2800">
              <a:latin typeface="华文中宋" panose="02010600040101010101" charset="-122"/>
              <a:ea typeface="华文中宋" panose="02010600040101010101" charset="-122"/>
              <a:sym typeface="+mn-ea"/>
            </a:endParaRPr>
          </a:p>
          <a:p>
            <a:pPr marL="0" indent="0">
              <a:buNone/>
            </a:pPr>
            <a:r>
              <a:rPr lang="zh-CN" altLang="en-US" sz="2800">
                <a:latin typeface="华文中宋" panose="02010600040101010101" charset="-122"/>
                <a:ea typeface="华文中宋" panose="02010600040101010101" charset="-122"/>
                <a:sym typeface="+mn-ea"/>
              </a:rPr>
              <a:t>我觉得风险会更大！</a:t>
            </a:r>
            <a:endParaRPr lang="zh-CN" altLang="en-US" sz="2800">
              <a:latin typeface="华文中宋" panose="02010600040101010101" charset="-122"/>
              <a:ea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3" grpId="1" animBg="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六、建立水滴型管理制度体系</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cxnSp>
        <p:nvCxnSpPr>
          <p:cNvPr id="51" name="直接连接符 50"/>
          <p:cNvCxnSpPr/>
          <p:nvPr>
            <p:custDataLst>
              <p:tags r:id="rId1"/>
            </p:custDataLst>
          </p:nvPr>
        </p:nvCxnSpPr>
        <p:spPr>
          <a:xfrm>
            <a:off x="5574532" y="1926546"/>
            <a:ext cx="0" cy="3701837"/>
          </a:xfrm>
          <a:prstGeom prst="line">
            <a:avLst/>
          </a:prstGeom>
          <a:ln w="19050">
            <a:solidFill>
              <a:sysClr val="window" lastClr="FFFFFF">
                <a:lumMod val="85000"/>
              </a:sysClr>
            </a:solidFill>
          </a:ln>
        </p:spPr>
        <p:style>
          <a:lnRef idx="1">
            <a:srgbClr val="297FB8"/>
          </a:lnRef>
          <a:fillRef idx="0">
            <a:srgbClr val="297FB8"/>
          </a:fillRef>
          <a:effectRef idx="0">
            <a:srgbClr val="297FB8"/>
          </a:effectRef>
          <a:fontRef idx="minor">
            <a:sysClr val="windowText" lastClr="000000"/>
          </a:fontRef>
        </p:style>
      </p:cxnSp>
      <p:sp>
        <p:nvSpPr>
          <p:cNvPr id="71" name="任意多边形 70"/>
          <p:cNvSpPr/>
          <p:nvPr>
            <p:custDataLst>
              <p:tags r:id="rId2"/>
            </p:custDataLst>
          </p:nvPr>
        </p:nvSpPr>
        <p:spPr>
          <a:xfrm>
            <a:off x="2315690" y="1778920"/>
            <a:ext cx="2647915" cy="1289050"/>
          </a:xfrm>
          <a:custGeom>
            <a:avLst/>
            <a:gdLst>
              <a:gd name="connsiteX0" fmla="*/ 1317325 w 2647915"/>
              <a:gd name="connsiteY0" fmla="*/ 0 h 1289050"/>
              <a:gd name="connsiteX1" fmla="*/ 1353251 w 2647915"/>
              <a:gd name="connsiteY1" fmla="*/ 11747 h 1289050"/>
              <a:gd name="connsiteX2" fmla="*/ 1465729 w 2647915"/>
              <a:gd name="connsiteY2" fmla="*/ 100542 h 1289050"/>
              <a:gd name="connsiteX3" fmla="*/ 2588473 w 2647915"/>
              <a:gd name="connsiteY3" fmla="*/ 1223286 h 1289050"/>
              <a:gd name="connsiteX4" fmla="*/ 2647915 w 2647915"/>
              <a:gd name="connsiteY4" fmla="*/ 1289050 h 1289050"/>
              <a:gd name="connsiteX5" fmla="*/ 0 w 2647915"/>
              <a:gd name="connsiteY5" fmla="*/ 1289050 h 1289050"/>
              <a:gd name="connsiteX6" fmla="*/ 59442 w 2647915"/>
              <a:gd name="connsiteY6" fmla="*/ 1223285 h 1289050"/>
              <a:gd name="connsiteX7" fmla="*/ 1231917 w 2647915"/>
              <a:gd name="connsiteY7" fmla="*/ 50809 h 1289050"/>
              <a:gd name="connsiteX8" fmla="*/ 1281398 w 2647915"/>
              <a:gd name="connsiteY8" fmla="*/ 11747 h 1289050"/>
              <a:gd name="connsiteX9" fmla="*/ 1317325 w 2647915"/>
              <a:gd name="connsiteY9" fmla="*/ 0 h 128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7915" h="1289050">
                <a:moveTo>
                  <a:pt x="1317325" y="0"/>
                </a:moveTo>
                <a:cubicBezTo>
                  <a:pt x="1330328" y="0"/>
                  <a:pt x="1343330" y="3916"/>
                  <a:pt x="1353251" y="11747"/>
                </a:cubicBezTo>
                <a:lnTo>
                  <a:pt x="1465729" y="100542"/>
                </a:lnTo>
                <a:lnTo>
                  <a:pt x="2588473" y="1223286"/>
                </a:lnTo>
                <a:lnTo>
                  <a:pt x="2647915" y="1289050"/>
                </a:lnTo>
                <a:lnTo>
                  <a:pt x="0" y="1289050"/>
                </a:lnTo>
                <a:lnTo>
                  <a:pt x="59442" y="1223285"/>
                </a:lnTo>
                <a:lnTo>
                  <a:pt x="1231917" y="50809"/>
                </a:lnTo>
                <a:lnTo>
                  <a:pt x="1281398" y="11747"/>
                </a:lnTo>
                <a:cubicBezTo>
                  <a:pt x="1291321" y="3916"/>
                  <a:pt x="1304322" y="0"/>
                  <a:pt x="1317325" y="0"/>
                </a:cubicBezTo>
                <a:close/>
              </a:path>
            </a:pathLst>
          </a:custGeom>
          <a:solidFill>
            <a:srgbClr val="16A086"/>
          </a:solidFill>
          <a:ln>
            <a:noFill/>
          </a:ln>
        </p:spPr>
        <p:style>
          <a:lnRef idx="2">
            <a:srgbClr val="297FB8">
              <a:shade val="50000"/>
            </a:srgbClr>
          </a:lnRef>
          <a:fillRef idx="1">
            <a:srgbClr val="297FB8"/>
          </a:fillRef>
          <a:effectRef idx="0">
            <a:srgbClr val="297FB8"/>
          </a:effectRef>
          <a:fontRef idx="minor">
            <a:sysClr val="window" lastClr="FFFFFF"/>
          </a:fontRef>
        </p:style>
        <p:txBody>
          <a:bodyPr tIns="288000" rtlCol="0" anchor="ctr">
            <a:normAutofit/>
          </a:bodyPr>
          <a:p>
            <a:pPr algn="ctr"/>
            <a:r>
              <a:rPr lang="zh-CN" altLang="en-US" sz="2000" b="1">
                <a:solidFill>
                  <a:schemeClr val="bg1"/>
                </a:solidFill>
                <a:latin typeface="华文中宋" panose="02010600040101010101" charset="-122"/>
                <a:ea typeface="华文中宋" panose="02010600040101010101" charset="-122"/>
              </a:rPr>
              <a:t>基本制度</a:t>
            </a:r>
            <a:endParaRPr lang="zh-CN" altLang="en-US" sz="2000" b="1">
              <a:solidFill>
                <a:schemeClr val="bg1"/>
              </a:solidFill>
              <a:latin typeface="华文中宋" panose="02010600040101010101" charset="-122"/>
              <a:ea typeface="华文中宋" panose="02010600040101010101" charset="-122"/>
            </a:endParaRPr>
          </a:p>
        </p:txBody>
      </p:sp>
      <p:sp>
        <p:nvSpPr>
          <p:cNvPr id="68" name="任意多边形 67"/>
          <p:cNvSpPr/>
          <p:nvPr>
            <p:custDataLst>
              <p:tags r:id="rId3"/>
            </p:custDataLst>
          </p:nvPr>
        </p:nvSpPr>
        <p:spPr>
          <a:xfrm>
            <a:off x="1851350" y="3139970"/>
            <a:ext cx="3576592" cy="1404090"/>
          </a:xfrm>
          <a:custGeom>
            <a:avLst/>
            <a:gdLst>
              <a:gd name="connsiteX0" fmla="*/ 399589 w 3576592"/>
              <a:gd name="connsiteY0" fmla="*/ 0 h 1404090"/>
              <a:gd name="connsiteX1" fmla="*/ 3177004 w 3576592"/>
              <a:gd name="connsiteY1" fmla="*/ 0 h 1404090"/>
              <a:gd name="connsiteX2" fmla="*/ 3281966 w 3576592"/>
              <a:gd name="connsiteY2" fmla="*/ 142771 h 1404090"/>
              <a:gd name="connsiteX3" fmla="*/ 3568408 w 3576592"/>
              <a:gd name="connsiteY3" fmla="*/ 1298164 h 1404090"/>
              <a:gd name="connsiteX4" fmla="*/ 3553123 w 3576592"/>
              <a:gd name="connsiteY4" fmla="*/ 1404090 h 1404090"/>
              <a:gd name="connsiteX5" fmla="*/ 23471 w 3576592"/>
              <a:gd name="connsiteY5" fmla="*/ 1404090 h 1404090"/>
              <a:gd name="connsiteX6" fmla="*/ 8185 w 3576592"/>
              <a:gd name="connsiteY6" fmla="*/ 1298164 h 1404090"/>
              <a:gd name="connsiteX7" fmla="*/ 294627 w 3576592"/>
              <a:gd name="connsiteY7" fmla="*/ 142770 h 1404090"/>
              <a:gd name="connsiteX8" fmla="*/ 399589 w 3576592"/>
              <a:gd name="connsiteY8" fmla="*/ 0 h 14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6592" h="1404090">
                <a:moveTo>
                  <a:pt x="399589" y="0"/>
                </a:moveTo>
                <a:lnTo>
                  <a:pt x="3177004" y="0"/>
                </a:lnTo>
                <a:lnTo>
                  <a:pt x="3281966" y="142771"/>
                </a:lnTo>
                <a:cubicBezTo>
                  <a:pt x="3511120" y="489835"/>
                  <a:pt x="3606601" y="899191"/>
                  <a:pt x="3568408" y="1298164"/>
                </a:cubicBezTo>
                <a:lnTo>
                  <a:pt x="3553123" y="1404090"/>
                </a:lnTo>
                <a:lnTo>
                  <a:pt x="23471" y="1404090"/>
                </a:lnTo>
                <a:lnTo>
                  <a:pt x="8185" y="1298164"/>
                </a:lnTo>
                <a:cubicBezTo>
                  <a:pt x="-30008" y="899190"/>
                  <a:pt x="65473" y="489834"/>
                  <a:pt x="294627" y="142770"/>
                </a:cubicBezTo>
                <a:lnTo>
                  <a:pt x="399589" y="0"/>
                </a:lnTo>
                <a:close/>
              </a:path>
            </a:pathLst>
          </a:custGeom>
          <a:solidFill>
            <a:srgbClr val="94B74F"/>
          </a:solidFill>
          <a:ln>
            <a:noFill/>
          </a:ln>
        </p:spPr>
        <p:style>
          <a:lnRef idx="2">
            <a:srgbClr val="297FB8">
              <a:shade val="50000"/>
            </a:srgbClr>
          </a:lnRef>
          <a:fillRef idx="1">
            <a:srgbClr val="297FB8"/>
          </a:fillRef>
          <a:effectRef idx="0">
            <a:srgbClr val="297FB8"/>
          </a:effectRef>
          <a:fontRef idx="minor">
            <a:sysClr val="window" lastClr="FFFFFF"/>
          </a:fontRef>
        </p:style>
        <p:txBody>
          <a:bodyPr rtlCol="0" anchor="ctr">
            <a:normAutofit/>
          </a:bodyPr>
          <a:p>
            <a:pPr algn="ctr"/>
            <a:r>
              <a:rPr lang="zh-CN" altLang="en-US" sz="2000" b="1">
                <a:solidFill>
                  <a:schemeClr val="bg1"/>
                </a:solidFill>
                <a:latin typeface="华文中宋" panose="02010600040101010101" charset="-122"/>
                <a:ea typeface="华文中宋" panose="02010600040101010101" charset="-122"/>
              </a:rPr>
              <a:t>业务制度</a:t>
            </a:r>
            <a:endParaRPr lang="zh-CN" altLang="en-US" sz="2000" b="1">
              <a:solidFill>
                <a:schemeClr val="bg1"/>
              </a:solidFill>
              <a:latin typeface="华文中宋" panose="02010600040101010101" charset="-122"/>
              <a:ea typeface="华文中宋" panose="02010600040101010101" charset="-122"/>
            </a:endParaRPr>
          </a:p>
        </p:txBody>
      </p:sp>
      <p:sp>
        <p:nvSpPr>
          <p:cNvPr id="56" name="任意多边形 55"/>
          <p:cNvSpPr/>
          <p:nvPr>
            <p:custDataLst>
              <p:tags r:id="rId4"/>
            </p:custDataLst>
          </p:nvPr>
        </p:nvSpPr>
        <p:spPr>
          <a:xfrm>
            <a:off x="1885988" y="4616060"/>
            <a:ext cx="3507318" cy="1438958"/>
          </a:xfrm>
          <a:custGeom>
            <a:avLst/>
            <a:gdLst>
              <a:gd name="connsiteX0" fmla="*/ 0 w 3507318"/>
              <a:gd name="connsiteY0" fmla="*/ 0 h 1438958"/>
              <a:gd name="connsiteX1" fmla="*/ 3507318 w 3507318"/>
              <a:gd name="connsiteY1" fmla="*/ 0 h 1438958"/>
              <a:gd name="connsiteX2" fmla="*/ 3468298 w 3507318"/>
              <a:gd name="connsiteY2" fmla="*/ 159814 h 1438958"/>
              <a:gd name="connsiteX3" fmla="*/ 3018174 w 3507318"/>
              <a:gd name="connsiteY3" fmla="*/ 915178 h 1438958"/>
              <a:gd name="connsiteX4" fmla="*/ 489142 w 3507318"/>
              <a:gd name="connsiteY4" fmla="*/ 915178 h 1438958"/>
              <a:gd name="connsiteX5" fmla="*/ 489143 w 3507318"/>
              <a:gd name="connsiteY5" fmla="*/ 915178 h 1438958"/>
              <a:gd name="connsiteX6" fmla="*/ 39019 w 3507318"/>
              <a:gd name="connsiteY6" fmla="*/ 159814 h 1438958"/>
              <a:gd name="connsiteX7" fmla="*/ 0 w 3507318"/>
              <a:gd name="connsiteY7" fmla="*/ 0 h 143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7318" h="1438958">
                <a:moveTo>
                  <a:pt x="0" y="0"/>
                </a:moveTo>
                <a:lnTo>
                  <a:pt x="3507318" y="0"/>
                </a:lnTo>
                <a:lnTo>
                  <a:pt x="3468298" y="159814"/>
                </a:lnTo>
                <a:cubicBezTo>
                  <a:pt x="3386457" y="436321"/>
                  <a:pt x="3236416" y="696937"/>
                  <a:pt x="3018174" y="915178"/>
                </a:cubicBezTo>
                <a:cubicBezTo>
                  <a:pt x="2319801" y="1613552"/>
                  <a:pt x="1187515" y="1613552"/>
                  <a:pt x="489142" y="915178"/>
                </a:cubicBezTo>
                <a:lnTo>
                  <a:pt x="489143" y="915178"/>
                </a:lnTo>
                <a:cubicBezTo>
                  <a:pt x="270901" y="696936"/>
                  <a:pt x="120860" y="436320"/>
                  <a:pt x="39019" y="159814"/>
                </a:cubicBezTo>
                <a:lnTo>
                  <a:pt x="0" y="0"/>
                </a:lnTo>
                <a:close/>
              </a:path>
            </a:pathLst>
          </a:custGeom>
          <a:solidFill>
            <a:srgbClr val="F39712"/>
          </a:solidFill>
          <a:ln>
            <a:noFill/>
          </a:ln>
        </p:spPr>
        <p:style>
          <a:lnRef idx="2">
            <a:srgbClr val="297FB8">
              <a:shade val="50000"/>
            </a:srgbClr>
          </a:lnRef>
          <a:fillRef idx="1">
            <a:srgbClr val="297FB8"/>
          </a:fillRef>
          <a:effectRef idx="0">
            <a:srgbClr val="297FB8"/>
          </a:effectRef>
          <a:fontRef idx="minor">
            <a:sysClr val="window" lastClr="FFFFFF"/>
          </a:fontRef>
        </p:style>
        <p:txBody>
          <a:bodyPr bIns="144000" rtlCol="0" anchor="ctr">
            <a:normAutofit/>
          </a:bodyPr>
          <a:p>
            <a:pPr algn="ctr"/>
            <a:r>
              <a:rPr lang="zh-CN" altLang="en-US" sz="2000" b="1">
                <a:solidFill>
                  <a:schemeClr val="bg1"/>
                </a:solidFill>
                <a:latin typeface="华文中宋" panose="02010600040101010101" charset="-122"/>
                <a:ea typeface="华文中宋" panose="02010600040101010101" charset="-122"/>
              </a:rPr>
              <a:t>操作细则</a:t>
            </a:r>
            <a:endParaRPr lang="zh-CN" altLang="en-US" sz="2000" b="1">
              <a:solidFill>
                <a:schemeClr val="bg1"/>
              </a:solidFill>
              <a:latin typeface="华文中宋" panose="02010600040101010101" charset="-122"/>
              <a:ea typeface="华文中宋" panose="02010600040101010101" charset="-122"/>
            </a:endParaRPr>
          </a:p>
        </p:txBody>
      </p:sp>
      <p:sp>
        <p:nvSpPr>
          <p:cNvPr id="62" name="文本框 61"/>
          <p:cNvSpPr txBox="1"/>
          <p:nvPr>
            <p:custDataLst>
              <p:tags r:id="rId5"/>
            </p:custDataLst>
          </p:nvPr>
        </p:nvSpPr>
        <p:spPr>
          <a:xfrm>
            <a:off x="5679440" y="1983740"/>
            <a:ext cx="5999480" cy="1083310"/>
          </a:xfrm>
          <a:prstGeom prst="rect">
            <a:avLst/>
          </a:prstGeom>
          <a:noFill/>
        </p:spPr>
        <p:txBody>
          <a:bodyPr wrap="square" lIns="90000" tIns="0" rIns="90000" bIns="0" rtlCol="0" anchor="ctr" anchorCtr="0"/>
          <a:p>
            <a:r>
              <a:rPr lang="zh-CN" altLang="en-US" sz="2000" b="1" dirty="0">
                <a:solidFill>
                  <a:schemeClr val="tx1"/>
                </a:solidFill>
                <a:latin typeface="华文中宋" panose="02010600040101010101" charset="-122"/>
                <a:ea typeface="华文中宋" panose="02010600040101010101" charset="-122"/>
                <a:cs typeface="+mn-ea"/>
              </a:rPr>
              <a:t>三重一大管理制度、内部监督制度等</a:t>
            </a:r>
            <a:endParaRPr lang="zh-CN" altLang="en-US" sz="2000" b="1" dirty="0">
              <a:solidFill>
                <a:schemeClr val="tx1"/>
              </a:solidFill>
              <a:latin typeface="华文中宋" panose="02010600040101010101" charset="-122"/>
              <a:ea typeface="华文中宋" panose="02010600040101010101" charset="-122"/>
              <a:cs typeface="+mn-ea"/>
            </a:endParaRPr>
          </a:p>
        </p:txBody>
      </p:sp>
      <p:sp>
        <p:nvSpPr>
          <p:cNvPr id="66" name="文本框 65"/>
          <p:cNvSpPr txBox="1"/>
          <p:nvPr>
            <p:custDataLst>
              <p:tags r:id="rId6"/>
            </p:custDataLst>
          </p:nvPr>
        </p:nvSpPr>
        <p:spPr>
          <a:xfrm>
            <a:off x="5679440" y="3139440"/>
            <a:ext cx="5999480" cy="1603375"/>
          </a:xfrm>
          <a:prstGeom prst="rect">
            <a:avLst/>
          </a:prstGeom>
          <a:noFill/>
        </p:spPr>
        <p:txBody>
          <a:bodyPr wrap="square" lIns="90000" tIns="0" rIns="90000" bIns="0" rtlCol="0" anchor="ctr" anchorCtr="0"/>
          <a:p>
            <a:r>
              <a:rPr lang="zh-CN" altLang="en-US" sz="2000" b="1" dirty="0">
                <a:solidFill>
                  <a:schemeClr val="tx1"/>
                </a:solidFill>
                <a:latin typeface="华文中宋" panose="02010600040101010101" charset="-122"/>
                <a:ea typeface="华文中宋" panose="02010600040101010101" charset="-122"/>
                <a:cs typeface="+mn-ea"/>
              </a:rPr>
              <a:t>财务管理制度、预算管理制度、收支管理制度、采购管理制度、资产管理制度、合同管理制度、</a:t>
            </a:r>
            <a:r>
              <a:rPr lang="zh-CN" altLang="en-US" sz="2000" b="1" dirty="0">
                <a:latin typeface="华文中宋" panose="02010600040101010101" charset="-122"/>
                <a:ea typeface="华文中宋" panose="02010600040101010101" charset="-122"/>
                <a:cs typeface="+mn-ea"/>
                <a:sym typeface="+mn-ea"/>
              </a:rPr>
              <a:t>工程项目管理制度、</a:t>
            </a:r>
            <a:r>
              <a:rPr lang="zh-CN" altLang="en-US" sz="2000" b="1" dirty="0">
                <a:solidFill>
                  <a:schemeClr val="tx1"/>
                </a:solidFill>
                <a:latin typeface="华文中宋" panose="02010600040101010101" charset="-122"/>
                <a:ea typeface="华文中宋" panose="02010600040101010101" charset="-122"/>
                <a:cs typeface="+mn-ea"/>
              </a:rPr>
              <a:t>信息化建设管理制度等</a:t>
            </a:r>
            <a:endParaRPr lang="zh-CN" altLang="en-US" sz="2000" b="1" dirty="0">
              <a:solidFill>
                <a:schemeClr val="tx1"/>
              </a:solidFill>
              <a:latin typeface="华文中宋" panose="02010600040101010101" charset="-122"/>
              <a:ea typeface="华文中宋" panose="02010600040101010101" charset="-122"/>
              <a:cs typeface="+mn-ea"/>
            </a:endParaRPr>
          </a:p>
        </p:txBody>
      </p:sp>
      <p:sp>
        <p:nvSpPr>
          <p:cNvPr id="72" name="文本框 71"/>
          <p:cNvSpPr txBox="1"/>
          <p:nvPr>
            <p:custDataLst>
              <p:tags r:id="rId7"/>
            </p:custDataLst>
          </p:nvPr>
        </p:nvSpPr>
        <p:spPr>
          <a:xfrm>
            <a:off x="5679440" y="4507230"/>
            <a:ext cx="5999480" cy="1547495"/>
          </a:xfrm>
          <a:prstGeom prst="rect">
            <a:avLst/>
          </a:prstGeom>
          <a:noFill/>
        </p:spPr>
        <p:txBody>
          <a:bodyPr wrap="square" lIns="90000" tIns="0" rIns="90000" bIns="0" rtlCol="0" anchor="ctr" anchorCtr="0">
            <a:normAutofit/>
          </a:bodyPr>
          <a:p>
            <a:r>
              <a:rPr lang="zh-CN" altLang="en-US" sz="2000" b="1" dirty="0">
                <a:solidFill>
                  <a:schemeClr val="tx1"/>
                </a:solidFill>
                <a:latin typeface="华文中宋" panose="02010600040101010101" charset="-122"/>
                <a:ea typeface="华文中宋" panose="02010600040101010101" charset="-122"/>
                <a:cs typeface="华文中宋" panose="02010600040101010101" charset="-122"/>
              </a:rPr>
              <a:t>票据管理细则、</a:t>
            </a:r>
            <a:r>
              <a:rPr lang="en-US" altLang="zh-CN" sz="2000" b="1" dirty="0">
                <a:solidFill>
                  <a:schemeClr val="tx1"/>
                </a:solidFill>
                <a:latin typeface="华文中宋" panose="02010600040101010101" charset="-122"/>
                <a:ea typeface="华文中宋" panose="02010600040101010101" charset="-122"/>
                <a:cs typeface="华文中宋" panose="02010600040101010101" charset="-122"/>
              </a:rPr>
              <a:t>XX</a:t>
            </a:r>
            <a:r>
              <a:rPr lang="zh-CN" altLang="en-US" sz="2000" b="1" dirty="0">
                <a:solidFill>
                  <a:schemeClr val="tx1"/>
                </a:solidFill>
                <a:latin typeface="华文中宋" panose="02010600040101010101" charset="-122"/>
                <a:ea typeface="华文中宋" panose="02010600040101010101" charset="-122"/>
                <a:cs typeface="华文中宋" panose="02010600040101010101" charset="-122"/>
              </a:rPr>
              <a:t>费报销管理细则、供应商和代理机构评价操作细则等</a:t>
            </a:r>
            <a:endParaRPr lang="zh-CN" altLang="en-US" sz="2000" b="1" dirty="0">
              <a:solidFill>
                <a:schemeClr val="tx1"/>
              </a:solidFill>
              <a:latin typeface="华文中宋" panose="02010600040101010101" charset="-122"/>
              <a:ea typeface="华文中宋" panose="02010600040101010101" charset="-122"/>
              <a:cs typeface="华文中宋" panose="02010600040101010101" charset="-122"/>
            </a:endParaRPr>
          </a:p>
        </p:txBody>
      </p:sp>
    </p:spTree>
    <p:custDataLst>
      <p:tags r:id="rId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608330" y="4151630"/>
            <a:ext cx="11067415" cy="1906905"/>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2" name="矩形 1"/>
          <p:cNvSpPr/>
          <p:nvPr/>
        </p:nvSpPr>
        <p:spPr>
          <a:xfrm>
            <a:off x="603250" y="1402715"/>
            <a:ext cx="11067415" cy="2694940"/>
          </a:xfrm>
          <a:prstGeom prst="rect">
            <a:avLst/>
          </a:prstGeom>
          <a:solidFill>
            <a:schemeClr val="accent3">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6" name="标题 5"/>
          <p:cNvSpPr>
            <a:spLocks noGrp="1"/>
          </p:cNvSpPr>
          <p:nvPr>
            <p:ph type="title"/>
          </p:nvPr>
        </p:nvSpPr>
        <p:spPr/>
        <p:txBody>
          <a:bodyPr/>
          <a:p>
            <a:r>
              <a:rPr lang="zh-CN" altLang="en-US"/>
              <a:t>内部控制的政策要求</a:t>
            </a:r>
            <a:endParaRPr lang="zh-CN" altLang="en-US"/>
          </a:p>
        </p:txBody>
      </p:sp>
      <p:sp>
        <p:nvSpPr>
          <p:cNvPr id="7" name="内容占位符 6"/>
          <p:cNvSpPr>
            <a:spLocks noGrp="1"/>
          </p:cNvSpPr>
          <p:nvPr>
            <p:ph idx="1"/>
          </p:nvPr>
        </p:nvSpPr>
        <p:spPr>
          <a:xfrm>
            <a:off x="608330" y="1490345"/>
            <a:ext cx="10968990" cy="4759325"/>
          </a:xfrm>
        </p:spPr>
        <p:txBody>
          <a:bodyPr>
            <a:noAutofit/>
          </a:bodyPr>
          <a:p>
            <a:pPr marL="342900" indent="-342900">
              <a:lnSpc>
                <a:spcPct val="100000"/>
              </a:lnSpc>
              <a:spcAft>
                <a:spcPts val="0"/>
              </a:spcAft>
              <a:buAutoNum type="arabicPeriod"/>
            </a:pPr>
            <a:r>
              <a:rPr lang="zh-CN" altLang="en-US" sz="1800"/>
              <a:t>企业内部控制基本规范（财会</a:t>
            </a:r>
            <a:r>
              <a:rPr lang="zh-CN" altLang="en-US" sz="1800">
                <a:sym typeface="+mn-ea"/>
              </a:rPr>
              <a:t>〔20</a:t>
            </a:r>
            <a:r>
              <a:rPr lang="en-US" altLang="zh-CN" sz="1800">
                <a:sym typeface="+mn-ea"/>
              </a:rPr>
              <a:t>08</a:t>
            </a:r>
            <a:r>
              <a:rPr lang="zh-CN" altLang="en-US" sz="1800">
                <a:sym typeface="+mn-ea"/>
              </a:rPr>
              <a:t>〕</a:t>
            </a:r>
            <a:r>
              <a:rPr lang="zh-CN" altLang="en-US" sz="1800"/>
              <a:t>7号）</a:t>
            </a:r>
            <a:endParaRPr lang="zh-CN" altLang="en-US" sz="1800"/>
          </a:p>
          <a:p>
            <a:pPr marL="342900" indent="-342900">
              <a:lnSpc>
                <a:spcPct val="100000"/>
              </a:lnSpc>
              <a:spcAft>
                <a:spcPts val="0"/>
              </a:spcAft>
              <a:buAutoNum type="arabicPeriod"/>
            </a:pPr>
            <a:r>
              <a:rPr lang="zh-CN" altLang="en-US" sz="1800"/>
              <a:t>企业内部控制配套指引（应用指引、评价指引、审计指引）</a:t>
            </a:r>
            <a:r>
              <a:rPr lang="zh-CN" altLang="en-US" sz="1800">
                <a:sym typeface="+mn-ea"/>
              </a:rPr>
              <a:t>（财会〔20</a:t>
            </a:r>
            <a:r>
              <a:rPr lang="en-US" altLang="zh-CN" sz="1800">
                <a:sym typeface="+mn-ea"/>
              </a:rPr>
              <a:t>10</a:t>
            </a:r>
            <a:r>
              <a:rPr lang="zh-CN" altLang="en-US" sz="1800">
                <a:sym typeface="+mn-ea"/>
              </a:rPr>
              <a:t>〕</a:t>
            </a:r>
            <a:r>
              <a:rPr lang="en-US" altLang="zh-CN" sz="1800">
                <a:sym typeface="+mn-ea"/>
              </a:rPr>
              <a:t>11</a:t>
            </a:r>
            <a:r>
              <a:rPr lang="zh-CN" altLang="en-US" sz="1800">
                <a:sym typeface="+mn-ea"/>
              </a:rPr>
              <a:t>号）</a:t>
            </a:r>
            <a:endParaRPr lang="zh-CN" altLang="en-US" sz="1800"/>
          </a:p>
          <a:p>
            <a:pPr marL="342900" indent="-342900">
              <a:lnSpc>
                <a:spcPct val="100000"/>
              </a:lnSpc>
              <a:spcAft>
                <a:spcPts val="0"/>
              </a:spcAft>
              <a:buAutoNum type="arabicPeriod"/>
            </a:pPr>
            <a:r>
              <a:rPr lang="zh-CN" altLang="en-US" sz="1800"/>
              <a:t>关于加快构建中央企业内部控制体系有关事项的通知（ 国资发评价〔2012〕68号）</a:t>
            </a:r>
            <a:endParaRPr lang="zh-CN" altLang="en-US" sz="1800"/>
          </a:p>
          <a:p>
            <a:pPr marL="342900" indent="-342900">
              <a:lnSpc>
                <a:spcPct val="100000"/>
              </a:lnSpc>
              <a:spcAft>
                <a:spcPts val="0"/>
              </a:spcAft>
              <a:buAutoNum type="arabicPeriod"/>
            </a:pPr>
            <a:r>
              <a:rPr lang="zh-CN" altLang="en-US" sz="1800"/>
              <a:t>关于加强中央企业廉洁风险防控工作的指导意见（国资党委纪检〔2012〕155号）</a:t>
            </a:r>
            <a:endParaRPr lang="zh-CN" altLang="en-US" sz="1800"/>
          </a:p>
          <a:p>
            <a:pPr marL="342900" indent="-342900">
              <a:lnSpc>
                <a:spcPct val="100000"/>
              </a:lnSpc>
              <a:spcAft>
                <a:spcPts val="0"/>
              </a:spcAft>
              <a:buAutoNum type="arabicPeriod"/>
            </a:pPr>
            <a:r>
              <a:rPr lang="zh-CN" altLang="en-US" sz="1800"/>
              <a:t>中央企业违规经营投资责任追究实施办法（试行）（国有资产监督管理委员会令第37号）</a:t>
            </a:r>
            <a:endParaRPr lang="zh-CN" altLang="en-US" sz="1800"/>
          </a:p>
          <a:p>
            <a:pPr marL="342900" indent="-342900">
              <a:lnSpc>
                <a:spcPct val="100000"/>
              </a:lnSpc>
              <a:spcAft>
                <a:spcPts val="0"/>
              </a:spcAft>
              <a:buAutoNum type="arabicPeriod"/>
            </a:pPr>
            <a:r>
              <a:rPr lang="zh-CN" altLang="en-US" sz="1800"/>
              <a:t>关于加强中央企业内部控制体系建设与监督工作的实施意见（国资发监督规〔2019〕101号）</a:t>
            </a:r>
            <a:endParaRPr lang="zh-CN" altLang="en-US" sz="1800"/>
          </a:p>
          <a:p>
            <a:pPr marL="342900" indent="-342900">
              <a:lnSpc>
                <a:spcPct val="100000"/>
              </a:lnSpc>
              <a:spcAft>
                <a:spcPts val="0"/>
              </a:spcAft>
              <a:buAutoNum type="arabicPeriod"/>
            </a:pPr>
            <a:r>
              <a:rPr lang="zh-CN" altLang="en-US" sz="1800"/>
              <a:t>关于加强中央企业内部控制体系建设与监督工作的实施意见（国资发监督规〔2019〕101号）</a:t>
            </a:r>
            <a:endParaRPr lang="zh-CN" altLang="en-US" sz="1800"/>
          </a:p>
          <a:p>
            <a:pPr marL="342900" indent="-342900">
              <a:lnSpc>
                <a:spcPct val="100000"/>
              </a:lnSpc>
              <a:spcAft>
                <a:spcPts val="0"/>
              </a:spcAft>
              <a:buAutoNum type="arabicPeriod"/>
            </a:pPr>
            <a:r>
              <a:rPr lang="zh-CN" altLang="en-US" sz="1800"/>
              <a:t>关于做好2020年</a:t>
            </a:r>
            <a:r>
              <a:rPr lang="en-US" altLang="zh-CN" sz="1800"/>
              <a:t>/2021</a:t>
            </a:r>
            <a:r>
              <a:rPr lang="zh-CN" altLang="en-US" sz="1800"/>
              <a:t>年</a:t>
            </a:r>
            <a:r>
              <a:rPr lang="en-US" altLang="zh-CN" sz="1800"/>
              <a:t>/2022</a:t>
            </a:r>
            <a:r>
              <a:rPr lang="zh-CN" altLang="en-US" sz="1800"/>
              <a:t>年</a:t>
            </a:r>
            <a:r>
              <a:rPr lang="en-US" altLang="zh-CN" sz="1800"/>
              <a:t>/2023</a:t>
            </a:r>
            <a:r>
              <a:rPr lang="zh-CN" altLang="en-US" sz="1800"/>
              <a:t>年中央企业内部控制体系建设与监督工作有关事项的通知</a:t>
            </a:r>
            <a:endParaRPr lang="zh-CN" altLang="en-US" sz="1800"/>
          </a:p>
          <a:p>
            <a:pPr marL="0" indent="0">
              <a:lnSpc>
                <a:spcPct val="100000"/>
              </a:lnSpc>
              <a:spcAft>
                <a:spcPts val="0"/>
              </a:spcAft>
              <a:buNone/>
            </a:pPr>
            <a:endParaRPr lang="zh-CN" altLang="en-US" sz="1800"/>
          </a:p>
          <a:p>
            <a:pPr marL="342900" indent="-342900">
              <a:lnSpc>
                <a:spcPct val="100000"/>
              </a:lnSpc>
              <a:spcBef>
                <a:spcPts val="0"/>
              </a:spcBef>
              <a:spcAft>
                <a:spcPts val="0"/>
              </a:spcAft>
              <a:buFont typeface="+mj-lt"/>
              <a:buAutoNum type="arabicPeriod"/>
            </a:pPr>
            <a:r>
              <a:rPr lang="zh-CN" altLang="en-US" sz="1800" dirty="0">
                <a:cs typeface="微软雅黑" panose="020B0503020204020204" charset="-122"/>
                <a:sym typeface="+mn-ea"/>
              </a:rPr>
              <a:t>行政事业单位内部</a:t>
            </a:r>
            <a:r>
              <a:rPr lang="zh-CN" altLang="en-US" sz="1800" spc="-15" dirty="0">
                <a:cs typeface="微软雅黑" panose="020B0503020204020204" charset="-122"/>
                <a:sym typeface="+mn-ea"/>
              </a:rPr>
              <a:t>控</a:t>
            </a:r>
            <a:r>
              <a:rPr lang="zh-CN" altLang="en-US" sz="1800" dirty="0">
                <a:cs typeface="微软雅黑" panose="020B0503020204020204" charset="-122"/>
                <a:sym typeface="+mn-ea"/>
              </a:rPr>
              <a:t>制规</a:t>
            </a:r>
            <a:r>
              <a:rPr lang="zh-CN" altLang="en-US" sz="1800" spc="-15" dirty="0">
                <a:cs typeface="微软雅黑" panose="020B0503020204020204" charset="-122"/>
                <a:sym typeface="+mn-ea"/>
              </a:rPr>
              <a:t>范</a:t>
            </a:r>
            <a:r>
              <a:rPr lang="zh-CN" altLang="en-US" sz="1800" dirty="0">
                <a:cs typeface="微软雅黑" panose="020B0503020204020204" charset="-122"/>
                <a:sym typeface="+mn-ea"/>
              </a:rPr>
              <a:t>（试</a:t>
            </a:r>
            <a:r>
              <a:rPr lang="zh-CN" altLang="en-US" sz="1800" spc="-15" dirty="0">
                <a:cs typeface="微软雅黑" panose="020B0503020204020204" charset="-122"/>
                <a:sym typeface="+mn-ea"/>
              </a:rPr>
              <a:t>行</a:t>
            </a:r>
            <a:r>
              <a:rPr lang="zh-CN" altLang="en-US" sz="1800" dirty="0">
                <a:cs typeface="微软雅黑" panose="020B0503020204020204" charset="-122"/>
                <a:sym typeface="+mn-ea"/>
              </a:rPr>
              <a:t>）</a:t>
            </a:r>
            <a:r>
              <a:rPr lang="zh-CN" altLang="en-US" sz="1800" spc="-10" dirty="0">
                <a:cs typeface="微软雅黑" panose="020B0503020204020204" charset="-122"/>
                <a:sym typeface="+mn-ea"/>
              </a:rPr>
              <a:t>（</a:t>
            </a:r>
            <a:r>
              <a:rPr lang="zh-CN" altLang="en-US" sz="1800" dirty="0">
                <a:cs typeface="微软雅黑" panose="020B0503020204020204" charset="-122"/>
                <a:sym typeface="+mn-ea"/>
              </a:rPr>
              <a:t>财会</a:t>
            </a:r>
            <a:r>
              <a:rPr lang="en-US" altLang="zh-CN" sz="1800" spc="-5" dirty="0">
                <a:cs typeface="微软雅黑" panose="020B0503020204020204" charset="-122"/>
                <a:sym typeface="+mn-ea"/>
              </a:rPr>
              <a:t>〔2012</a:t>
            </a:r>
            <a:r>
              <a:rPr lang="en-US" altLang="zh-CN" sz="1800" dirty="0">
                <a:cs typeface="微软雅黑" panose="020B0503020204020204" charset="-122"/>
                <a:sym typeface="+mn-ea"/>
              </a:rPr>
              <a:t>〕</a:t>
            </a:r>
            <a:r>
              <a:rPr lang="en-US" altLang="zh-CN" sz="1800" spc="-10" dirty="0">
                <a:cs typeface="微软雅黑" panose="020B0503020204020204" charset="-122"/>
                <a:sym typeface="+mn-ea"/>
              </a:rPr>
              <a:t>21</a:t>
            </a:r>
            <a:r>
              <a:rPr lang="zh-CN" altLang="en-US" sz="1800" dirty="0">
                <a:cs typeface="微软雅黑" panose="020B0503020204020204" charset="-122"/>
                <a:sym typeface="+mn-ea"/>
              </a:rPr>
              <a:t>号）：</a:t>
            </a:r>
            <a:r>
              <a:rPr lang="en-US" altLang="zh-CN" sz="1800" dirty="0">
                <a:cs typeface="微软雅黑" panose="020B0503020204020204" charset="-122"/>
                <a:sym typeface="+mn-ea"/>
              </a:rPr>
              <a:t>2014</a:t>
            </a:r>
            <a:r>
              <a:rPr lang="zh-CN" altLang="en-US" sz="1800" dirty="0">
                <a:cs typeface="微软雅黑" panose="020B0503020204020204" charset="-122"/>
                <a:sym typeface="+mn-ea"/>
              </a:rPr>
              <a:t>年</a:t>
            </a:r>
            <a:r>
              <a:rPr lang="en-US" altLang="zh-CN" sz="1800" dirty="0">
                <a:cs typeface="微软雅黑" panose="020B0503020204020204" charset="-122"/>
                <a:sym typeface="+mn-ea"/>
              </a:rPr>
              <a:t>1</a:t>
            </a:r>
            <a:r>
              <a:rPr lang="zh-CN" altLang="en-US" sz="1800" dirty="0">
                <a:cs typeface="微软雅黑" panose="020B0503020204020204" charset="-122"/>
                <a:sym typeface="+mn-ea"/>
              </a:rPr>
              <a:t>月</a:t>
            </a:r>
            <a:r>
              <a:rPr lang="en-US" altLang="zh-CN" sz="1800" dirty="0">
                <a:cs typeface="微软雅黑" panose="020B0503020204020204" charset="-122"/>
                <a:sym typeface="+mn-ea"/>
              </a:rPr>
              <a:t>1</a:t>
            </a:r>
            <a:r>
              <a:rPr lang="zh-CN" altLang="en-US" sz="1800" dirty="0">
                <a:cs typeface="微软雅黑" panose="020B0503020204020204" charset="-122"/>
                <a:sym typeface="+mn-ea"/>
              </a:rPr>
              <a:t>日起</a:t>
            </a:r>
            <a:endParaRPr lang="zh-CN" altLang="en-US" sz="1800" dirty="0">
              <a:solidFill>
                <a:schemeClr val="tx1"/>
              </a:solidFill>
              <a:cs typeface="微软雅黑" panose="020B0503020204020204" charset="-122"/>
              <a:sym typeface="+mn-ea"/>
            </a:endParaRPr>
          </a:p>
          <a:p>
            <a:pPr marL="342900" indent="-342900">
              <a:lnSpc>
                <a:spcPct val="100000"/>
              </a:lnSpc>
              <a:spcBef>
                <a:spcPts val="0"/>
              </a:spcBef>
              <a:spcAft>
                <a:spcPts val="0"/>
              </a:spcAft>
              <a:buFont typeface="+mj-lt"/>
              <a:buAutoNum type="arabicPeriod"/>
            </a:pPr>
            <a:r>
              <a:rPr lang="zh-CN" altLang="en-US" sz="1800" spc="-5" dirty="0">
                <a:cs typeface="微软雅黑" panose="020B0503020204020204" charset="-122"/>
                <a:sym typeface="+mn-ea"/>
              </a:rPr>
              <a:t>关于全面推进行政事业单位内部控制建设的指导意见</a:t>
            </a:r>
            <a:r>
              <a:rPr lang="zh-CN" altLang="en-US" sz="1800" dirty="0">
                <a:cs typeface="微软雅黑" panose="020B0503020204020204" charset="-122"/>
                <a:sym typeface="+mn-ea"/>
              </a:rPr>
              <a:t>（</a:t>
            </a:r>
            <a:r>
              <a:rPr lang="zh-CN" altLang="en-US" sz="1800" spc="-5" dirty="0">
                <a:cs typeface="微软雅黑" panose="020B0503020204020204" charset="-122"/>
                <a:sym typeface="+mn-ea"/>
              </a:rPr>
              <a:t>财会</a:t>
            </a:r>
            <a:r>
              <a:rPr lang="en-US" altLang="zh-CN" sz="1800" dirty="0">
                <a:cs typeface="微软雅黑" panose="020B0503020204020204" charset="-122"/>
                <a:sym typeface="+mn-ea"/>
              </a:rPr>
              <a:t>〔</a:t>
            </a:r>
            <a:r>
              <a:rPr lang="en-US" altLang="zh-CN" sz="1800" spc="-10" dirty="0">
                <a:cs typeface="微软雅黑" panose="020B0503020204020204" charset="-122"/>
                <a:sym typeface="+mn-ea"/>
              </a:rPr>
              <a:t>2015</a:t>
            </a:r>
            <a:r>
              <a:rPr lang="en-US" altLang="zh-CN" sz="1800" spc="-5" dirty="0">
                <a:cs typeface="微软雅黑" panose="020B0503020204020204" charset="-122"/>
                <a:sym typeface="+mn-ea"/>
              </a:rPr>
              <a:t>〕</a:t>
            </a:r>
            <a:r>
              <a:rPr lang="en-US" altLang="zh-CN" sz="1800" spc="-10" dirty="0">
                <a:cs typeface="微软雅黑" panose="020B0503020204020204" charset="-122"/>
                <a:sym typeface="+mn-ea"/>
              </a:rPr>
              <a:t>24</a:t>
            </a:r>
            <a:r>
              <a:rPr lang="zh-CN" altLang="en-US" sz="1800" spc="-5" dirty="0">
                <a:cs typeface="微软雅黑" panose="020B0503020204020204" charset="-122"/>
                <a:sym typeface="+mn-ea"/>
              </a:rPr>
              <a:t>号）</a:t>
            </a:r>
            <a:endParaRPr lang="en-US" altLang="zh-CN" sz="1800" spc="-5" dirty="0">
              <a:solidFill>
                <a:schemeClr val="tx1"/>
              </a:solidFill>
              <a:cs typeface="微软雅黑" panose="020B0503020204020204" charset="-122"/>
            </a:endParaRPr>
          </a:p>
          <a:p>
            <a:pPr marL="342900" indent="-342900">
              <a:lnSpc>
                <a:spcPct val="100000"/>
              </a:lnSpc>
              <a:spcBef>
                <a:spcPts val="0"/>
              </a:spcBef>
              <a:spcAft>
                <a:spcPts val="0"/>
              </a:spcAft>
              <a:buFont typeface="+mj-lt"/>
              <a:buAutoNum type="arabicPeriod"/>
            </a:pPr>
            <a:r>
              <a:rPr lang="zh-CN" altLang="en-US" sz="1800" dirty="0">
                <a:cs typeface="微软雅黑" panose="020B0503020204020204" charset="-122"/>
                <a:sym typeface="+mn-ea"/>
              </a:rPr>
              <a:t>关于开展行政事业单位内部控制基础性评价工作的通知（</a:t>
            </a:r>
            <a:r>
              <a:rPr lang="zh-CN" altLang="en-US" sz="1800" spc="-5" dirty="0">
                <a:cs typeface="微软雅黑" panose="020B0503020204020204" charset="-122"/>
                <a:sym typeface="+mn-ea"/>
              </a:rPr>
              <a:t>财会</a:t>
            </a:r>
            <a:r>
              <a:rPr lang="en-US" altLang="zh-CN" sz="1800" spc="-5" dirty="0">
                <a:cs typeface="微软雅黑" panose="020B0503020204020204" charset="-122"/>
                <a:sym typeface="+mn-ea"/>
              </a:rPr>
              <a:t>〔</a:t>
            </a:r>
            <a:r>
              <a:rPr lang="en-US" altLang="zh-CN" sz="1800" spc="-10" dirty="0">
                <a:cs typeface="微软雅黑" panose="020B0503020204020204" charset="-122"/>
                <a:sym typeface="+mn-ea"/>
              </a:rPr>
              <a:t>2016</a:t>
            </a:r>
            <a:r>
              <a:rPr lang="en-US" altLang="zh-CN" sz="1800" spc="-5" dirty="0">
                <a:cs typeface="微软雅黑" panose="020B0503020204020204" charset="-122"/>
                <a:sym typeface="+mn-ea"/>
              </a:rPr>
              <a:t>〕</a:t>
            </a:r>
            <a:r>
              <a:rPr lang="en-US" altLang="zh-CN" sz="1800" spc="-95" dirty="0">
                <a:cs typeface="微软雅黑" panose="020B0503020204020204" charset="-122"/>
                <a:sym typeface="+mn-ea"/>
              </a:rPr>
              <a:t>11</a:t>
            </a:r>
            <a:r>
              <a:rPr lang="zh-CN" altLang="en-US" sz="1800" spc="-95" dirty="0">
                <a:cs typeface="微软雅黑" panose="020B0503020204020204" charset="-122"/>
                <a:sym typeface="+mn-ea"/>
              </a:rPr>
              <a:t>号）</a:t>
            </a:r>
            <a:endParaRPr lang="en-US" altLang="zh-CN" sz="1800" spc="-95" dirty="0">
              <a:solidFill>
                <a:schemeClr val="tx1"/>
              </a:solidFill>
              <a:cs typeface="微软雅黑" panose="020B0503020204020204" charset="-122"/>
            </a:endParaRPr>
          </a:p>
          <a:p>
            <a:pPr marL="342900" indent="-342900">
              <a:lnSpc>
                <a:spcPct val="100000"/>
              </a:lnSpc>
              <a:spcBef>
                <a:spcPts val="0"/>
              </a:spcBef>
              <a:spcAft>
                <a:spcPts val="0"/>
              </a:spcAft>
              <a:buFont typeface="+mj-lt"/>
              <a:buAutoNum type="arabicPeriod"/>
            </a:pPr>
            <a:r>
              <a:rPr lang="zh-CN" altLang="en-US" sz="1800" dirty="0">
                <a:cs typeface="微软雅黑" panose="020B0503020204020204" charset="-122"/>
                <a:sym typeface="+mn-ea"/>
              </a:rPr>
              <a:t>关于加强政府采购活动内部控制管理的指导意见（财库</a:t>
            </a:r>
            <a:r>
              <a:rPr lang="en-US" altLang="zh-CN" sz="1800" dirty="0">
                <a:cs typeface="微软雅黑" panose="020B0503020204020204" charset="-122"/>
                <a:sym typeface="+mn-ea"/>
              </a:rPr>
              <a:t>〔2016〕99</a:t>
            </a:r>
            <a:r>
              <a:rPr lang="zh-CN" altLang="en-US" sz="1800" dirty="0">
                <a:cs typeface="微软雅黑" panose="020B0503020204020204" charset="-122"/>
                <a:sym typeface="+mn-ea"/>
              </a:rPr>
              <a:t>号）</a:t>
            </a:r>
            <a:endParaRPr lang="zh-CN" altLang="en-US" sz="1800" dirty="0">
              <a:solidFill>
                <a:schemeClr val="tx1"/>
              </a:solidFill>
              <a:cs typeface="微软雅黑" panose="020B0503020204020204" charset="-122"/>
              <a:sym typeface="+mn-ea"/>
            </a:endParaRPr>
          </a:p>
          <a:p>
            <a:pPr marL="342900" indent="-342900">
              <a:lnSpc>
                <a:spcPct val="100000"/>
              </a:lnSpc>
              <a:spcBef>
                <a:spcPts val="0"/>
              </a:spcBef>
              <a:spcAft>
                <a:spcPts val="0"/>
              </a:spcAft>
              <a:buFont typeface="+mj-lt"/>
              <a:buAutoNum type="arabicPeriod"/>
            </a:pPr>
            <a:r>
              <a:rPr lang="zh-CN" altLang="en-US" sz="1800" spc="-5" dirty="0">
                <a:cs typeface="微软雅黑" panose="020B0503020204020204" charset="-122"/>
                <a:sym typeface="+mn-ea"/>
              </a:rPr>
              <a:t>行政事业单位内部控制报告管理制度（试行）</a:t>
            </a:r>
            <a:r>
              <a:rPr lang="zh-CN" altLang="en-US" sz="1800" dirty="0">
                <a:cs typeface="微软雅黑" panose="020B0503020204020204" charset="-122"/>
                <a:sym typeface="+mn-ea"/>
              </a:rPr>
              <a:t>（财会</a:t>
            </a:r>
            <a:r>
              <a:rPr lang="en-US" altLang="zh-CN" sz="1800" dirty="0">
                <a:cs typeface="微软雅黑" panose="020B0503020204020204" charset="-122"/>
                <a:sym typeface="+mn-ea"/>
              </a:rPr>
              <a:t>〔</a:t>
            </a:r>
            <a:r>
              <a:rPr lang="en-US" altLang="zh-CN" sz="1800" spc="-10" dirty="0">
                <a:cs typeface="微软雅黑" panose="020B0503020204020204" charset="-122"/>
                <a:sym typeface="+mn-ea"/>
              </a:rPr>
              <a:t>2017</a:t>
            </a:r>
            <a:r>
              <a:rPr lang="en-US" altLang="zh-CN" sz="1800" spc="-5" dirty="0">
                <a:cs typeface="微软雅黑" panose="020B0503020204020204" charset="-122"/>
                <a:sym typeface="+mn-ea"/>
              </a:rPr>
              <a:t>〕</a:t>
            </a:r>
            <a:r>
              <a:rPr lang="en-US" altLang="zh-CN" sz="1800" spc="-10" dirty="0">
                <a:cs typeface="微软雅黑" panose="020B0503020204020204" charset="-122"/>
                <a:sym typeface="+mn-ea"/>
              </a:rPr>
              <a:t>1</a:t>
            </a:r>
            <a:r>
              <a:rPr lang="zh-CN" altLang="en-US" sz="1800" spc="-5" dirty="0">
                <a:cs typeface="微软雅黑" panose="020B0503020204020204" charset="-122"/>
                <a:sym typeface="+mn-ea"/>
              </a:rPr>
              <a:t>号</a:t>
            </a:r>
            <a:r>
              <a:rPr lang="zh-CN" altLang="en-US" sz="1800" dirty="0">
                <a:cs typeface="微软雅黑" panose="020B0503020204020204" charset="-122"/>
                <a:sym typeface="+mn-ea"/>
              </a:rPr>
              <a:t>）</a:t>
            </a:r>
            <a:endParaRPr lang="zh-CN" altLang="en-US" sz="1800" dirty="0">
              <a:cs typeface="微软雅黑" panose="020B0503020204020204" charset="-122"/>
              <a:sym typeface="+mn-ea"/>
            </a:endParaRPr>
          </a:p>
          <a:p>
            <a:pPr marL="342900" indent="-342900">
              <a:lnSpc>
                <a:spcPct val="100000"/>
              </a:lnSpc>
              <a:spcBef>
                <a:spcPts val="0"/>
              </a:spcBef>
              <a:spcAft>
                <a:spcPts val="0"/>
              </a:spcAft>
              <a:buFont typeface="+mj-lt"/>
              <a:buAutoNum type="arabicPeriod"/>
            </a:pPr>
            <a:r>
              <a:rPr lang="zh-CN" altLang="en-US" sz="1800">
                <a:sym typeface="+mn-ea"/>
              </a:rPr>
              <a:t>20</a:t>
            </a:r>
            <a:r>
              <a:rPr lang="en-US" altLang="zh-CN" sz="1800">
                <a:sym typeface="+mn-ea"/>
              </a:rPr>
              <a:t>16</a:t>
            </a:r>
            <a:r>
              <a:rPr lang="zh-CN" altLang="en-US" sz="1800">
                <a:sym typeface="+mn-ea"/>
              </a:rPr>
              <a:t>年</a:t>
            </a:r>
            <a:r>
              <a:rPr lang="zh-CN" sz="1800">
                <a:sym typeface="+mn-ea"/>
              </a:rPr>
              <a:t>至</a:t>
            </a:r>
            <a:r>
              <a:rPr lang="en-US" altLang="zh-CN" sz="1800">
                <a:sym typeface="+mn-ea"/>
              </a:rPr>
              <a:t>2022</a:t>
            </a:r>
            <a:r>
              <a:rPr lang="zh-CN" altLang="en-US" sz="1800">
                <a:sym typeface="+mn-ea"/>
              </a:rPr>
              <a:t>年填报行政事业单位内部控制报告</a:t>
            </a:r>
            <a:endParaRPr lang="zh-CN" altLang="en-US" sz="1800">
              <a:sym typeface="+mn-ea"/>
            </a:endParaRPr>
          </a:p>
        </p:txBody>
      </p:sp>
      <p:sp>
        <p:nvSpPr>
          <p:cNvPr id="5" name="灯片编号占位符 4"/>
          <p:cNvSpPr>
            <a:spLocks noGrp="1"/>
          </p:cNvSpPr>
          <p:nvPr>
            <p:ph type="sldNum" sz="quarter" idx="12"/>
          </p:nvPr>
        </p:nvSpPr>
        <p:spPr/>
        <p:txBody>
          <a:bodyPr/>
          <a:p>
            <a:fld id="{FABC47A4-756D-490B-A52F-7D9E2C9FC05F}" type="slidenum">
              <a:rPr lang="zh-CN" altLang="en-US" smtClean="0"/>
            </a:fld>
            <a:endParaRPr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normAutofit fontScale="90000"/>
          </a:bodyPr>
          <a:p>
            <a:r>
              <a:rPr lang="zh-CN" altLang="en-US"/>
              <a:t>不知其然</a:t>
            </a:r>
            <a:r>
              <a:rPr lang="en-US" altLang="zh-CN"/>
              <a:t>——</a:t>
            </a:r>
            <a:r>
              <a:rPr lang="zh-CN" altLang="en-US"/>
              <a:t>对政策规定的掌握是碎片化的</a:t>
            </a:r>
            <a:br>
              <a:rPr lang="zh-CN" altLang="en-US"/>
            </a:br>
            <a:r>
              <a:rPr lang="zh-CN" altLang="en-US"/>
              <a:t>举例：什么样的合同需要经过法务审查</a:t>
            </a:r>
            <a:endParaRPr lang="zh-CN" altLang="en-US"/>
          </a:p>
        </p:txBody>
      </p:sp>
      <p:sp>
        <p:nvSpPr>
          <p:cNvPr id="4" name="内容占位符 3"/>
          <p:cNvSpPr>
            <a:spLocks noGrp="1"/>
          </p:cNvSpPr>
          <p:nvPr>
            <p:ph idx="1"/>
          </p:nvPr>
        </p:nvSpPr>
        <p:spPr/>
        <p:txBody>
          <a:bodyPr/>
          <a:p>
            <a:pPr>
              <a:spcAft>
                <a:spcPts val="0"/>
              </a:spcAft>
            </a:pPr>
            <a:r>
              <a:rPr lang="zh-CN" altLang="en-US" sz="1800">
                <a:sym typeface="+mn-ea"/>
              </a:rPr>
              <a:t>《行政事业单位内部控制规范（试行）》第五十五条　单位应当加强对合同订立的管理，明确合同订立的范围和条件。</a:t>
            </a:r>
            <a:r>
              <a:rPr lang="zh-CN" altLang="en-US" sz="1800" b="1">
                <a:solidFill>
                  <a:srgbClr val="FF0000"/>
                </a:solidFill>
                <a:highlight>
                  <a:srgbClr val="FFFF00"/>
                </a:highlight>
                <a:sym typeface="+mn-ea"/>
              </a:rPr>
              <a:t>对于影响重大、涉及较高专业技术或法律关系复杂的合同，应当组织法律、技术、财会等工作人员参与谈判。</a:t>
            </a:r>
            <a:endParaRPr lang="zh-CN" altLang="en-US" sz="1800">
              <a:solidFill>
                <a:srgbClr val="FF0000"/>
              </a:solidFill>
              <a:highlight>
                <a:srgbClr val="FFFF00"/>
              </a:highlight>
              <a:sym typeface="+mn-ea"/>
            </a:endParaRPr>
          </a:p>
          <a:p>
            <a:pPr>
              <a:spcAft>
                <a:spcPts val="0"/>
              </a:spcAft>
            </a:pPr>
            <a:endParaRPr lang="zh-CN" altLang="en-US" sz="1800">
              <a:sym typeface="+mn-ea"/>
            </a:endParaRPr>
          </a:p>
          <a:p>
            <a:pPr>
              <a:spcAft>
                <a:spcPts val="0"/>
              </a:spcAft>
            </a:pPr>
            <a:r>
              <a:rPr lang="zh-CN" altLang="en-US" sz="1800">
                <a:sym typeface="+mn-ea"/>
              </a:rPr>
              <a:t>根据《政府采购需求管理办法》（财库〔2021〕22号）第二十三条规定</a:t>
            </a:r>
            <a:r>
              <a:rPr lang="zh-CN" sz="1800">
                <a:sym typeface="+mn-ea"/>
              </a:rPr>
              <a:t>。</a:t>
            </a:r>
            <a:r>
              <a:rPr lang="zh-CN" altLang="en-US" sz="1800">
                <a:sym typeface="+mn-ea"/>
              </a:rPr>
              <a:t>以下合同文本应当经过采购人</a:t>
            </a:r>
            <a:r>
              <a:rPr lang="zh-CN" altLang="en-US" sz="1800" b="1">
                <a:solidFill>
                  <a:srgbClr val="FF0000"/>
                </a:solidFill>
                <a:highlight>
                  <a:srgbClr val="FFFF00"/>
                </a:highlight>
                <a:sym typeface="+mn-ea"/>
              </a:rPr>
              <a:t>聘请的法律顾问审定。</a:t>
            </a:r>
            <a:endParaRPr lang="zh-CN" altLang="en-US" sz="1800">
              <a:solidFill>
                <a:srgbClr val="FF0000"/>
              </a:solidFill>
              <a:highlight>
                <a:srgbClr val="FFFF00"/>
              </a:highlight>
              <a:sym typeface="+mn-ea"/>
            </a:endParaRPr>
          </a:p>
          <a:p>
            <a:pPr marL="457200" lvl="1" indent="0">
              <a:spcAft>
                <a:spcPts val="0"/>
              </a:spcAft>
              <a:buNone/>
            </a:pPr>
            <a:r>
              <a:rPr lang="zh-CN" altLang="en-US" sz="1800">
                <a:sym typeface="+mn-ea"/>
              </a:rPr>
              <a:t>（一）1000万元以上的货物、服务采购项目，3000万元以上的工程采购项目；</a:t>
            </a:r>
            <a:endParaRPr lang="zh-CN" altLang="en-US" sz="1800">
              <a:sym typeface="+mn-ea"/>
            </a:endParaRPr>
          </a:p>
          <a:p>
            <a:pPr marL="457200" lvl="1" indent="0">
              <a:spcAft>
                <a:spcPts val="0"/>
              </a:spcAft>
              <a:buNone/>
            </a:pPr>
            <a:r>
              <a:rPr lang="zh-CN" altLang="en-US" sz="1800">
                <a:sym typeface="+mn-ea"/>
              </a:rPr>
              <a:t>（二）涉及公共利益、社会关注度较高的采购项目，包括政府向社会公众提供的公共服务项目等；</a:t>
            </a:r>
            <a:endParaRPr lang="zh-CN" altLang="en-US" sz="1800">
              <a:sym typeface="+mn-ea"/>
            </a:endParaRPr>
          </a:p>
          <a:p>
            <a:pPr marL="457200" lvl="1" indent="0">
              <a:spcAft>
                <a:spcPts val="0"/>
              </a:spcAft>
              <a:buNone/>
            </a:pPr>
            <a:r>
              <a:rPr lang="zh-CN" altLang="en-US" sz="1800">
                <a:sym typeface="+mn-ea"/>
              </a:rPr>
              <a:t>（三）技术复杂、专业性较强的项目，包括需定制开发的信息化建设项目、采购进口产品的项目等；</a:t>
            </a:r>
            <a:endParaRPr lang="zh-CN" altLang="en-US" sz="1800">
              <a:sym typeface="+mn-ea"/>
            </a:endParaRPr>
          </a:p>
          <a:p>
            <a:pPr marL="457200" lvl="1" indent="0">
              <a:spcAft>
                <a:spcPts val="0"/>
              </a:spcAft>
              <a:buNone/>
            </a:pPr>
            <a:r>
              <a:rPr lang="zh-CN" altLang="en-US" sz="1800">
                <a:sym typeface="+mn-ea"/>
              </a:rPr>
              <a:t>（四）主管预算单位或者采购人认为需要开展需求调查的其他采购项目。</a:t>
            </a:r>
            <a:endParaRPr lang="zh-CN" altLang="en-US" sz="1800">
              <a:sym typeface="+mn-ea"/>
            </a:endParaRPr>
          </a:p>
          <a:p>
            <a:endParaRPr lang="zh-CN" altLang="en-US"/>
          </a:p>
        </p:txBody>
      </p:sp>
      <p:sp>
        <p:nvSpPr>
          <p:cNvPr id="2" name="灯片编号占位符 1"/>
          <p:cNvSpPr>
            <a:spLocks noGrp="1"/>
          </p:cNvSpPr>
          <p:nvPr>
            <p:ph type="sldNum" sz="quarter" idx="12"/>
          </p:nvPr>
        </p:nvSpPr>
        <p:spPr/>
        <p:txBody>
          <a:bodyPr/>
          <a:p>
            <a:fld id="{E2688CDC-D72A-424E-8574-8D5B586D048D}" type="slidenum">
              <a:rPr lang="zh-CN" altLang="en-US" smtClean="0"/>
            </a:fld>
            <a:endParaRPr lang="zh-CN" altLang="en-US"/>
          </a:p>
        </p:txBody>
      </p:sp>
      <p:sp>
        <p:nvSpPr>
          <p:cNvPr id="17" name="圆角矩形 16"/>
          <p:cNvSpPr/>
          <p:nvPr>
            <p:custDataLst>
              <p:tags r:id="rId1"/>
            </p:custDataLst>
          </p:nvPr>
        </p:nvSpPr>
        <p:spPr>
          <a:xfrm>
            <a:off x="608965" y="5866130"/>
            <a:ext cx="10967720" cy="84772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p>
            <a:pPr algn="ctr"/>
            <a:r>
              <a:rPr lang="zh-CN" sz="2000" b="1">
                <a:solidFill>
                  <a:schemeClr val="tx1"/>
                </a:solidFill>
              </a:rPr>
              <a:t>需要按业务活动，将分散的、碎片化的管理规定，系统化的传递给各岗位！</a:t>
            </a:r>
            <a:endParaRPr lang="zh-CN" sz="2000"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500"/>
                                        <p:tgtEl>
                                          <p:spTgt spid="4">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up)">
                                      <p:cBhvr>
                                        <p:cTn id="15" dur="500"/>
                                        <p:tgtEl>
                                          <p:spTgt spid="4">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up)">
                                      <p:cBhvr>
                                        <p:cTn id="18" dur="500"/>
                                        <p:tgtEl>
                                          <p:spTgt spid="4">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wipe(up)">
                                      <p:cBhvr>
                                        <p:cTn id="21" dur="500"/>
                                        <p:tgtEl>
                                          <p:spTgt spid="4">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wipe(up)">
                                      <p:cBhvr>
                                        <p:cTn id="24" dur="500"/>
                                        <p:tgtEl>
                                          <p:spTgt spid="4">
                                            <p:txEl>
                                              <p:pRg st="6" end="6"/>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heckerboard(across)">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17" grpId="0" bldLvl="0" animBg="1"/>
      <p:bldP spid="1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以会议费管理办法为例</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内容占位符 4"/>
          <p:cNvPicPr>
            <a:picLocks noChangeAspect="1"/>
          </p:cNvPicPr>
          <p:nvPr>
            <p:ph idx="1"/>
            <p:custDataLst>
              <p:tags r:id="rId1"/>
            </p:custDataLst>
          </p:nvPr>
        </p:nvPicPr>
        <p:blipFill>
          <a:blip r:embed="rId2"/>
          <a:stretch>
            <a:fillRect/>
          </a:stretch>
        </p:blipFill>
        <p:spPr>
          <a:xfrm>
            <a:off x="873125" y="1628775"/>
            <a:ext cx="3810635" cy="4759325"/>
          </a:xfrm>
          <a:prstGeom prst="rect">
            <a:avLst/>
          </a:prstGeom>
        </p:spPr>
      </p:pic>
    </p:spTree>
    <p:custDataLst>
      <p:tags r:id="rId3"/>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图片 19"/>
          <p:cNvPicPr>
            <a:picLocks noChangeAspect="1"/>
          </p:cNvPicPr>
          <p:nvPr>
            <p:custDataLst>
              <p:tags r:id="rId1"/>
            </p:custDataLst>
          </p:nvPr>
        </p:nvPicPr>
        <p:blipFill>
          <a:blip r:embed="rId2"/>
          <a:stretch>
            <a:fillRect/>
          </a:stretch>
        </p:blipFill>
        <p:spPr>
          <a:xfrm>
            <a:off x="6536055" y="3858260"/>
            <a:ext cx="5041265" cy="2558415"/>
          </a:xfrm>
          <a:prstGeom prst="rect">
            <a:avLst/>
          </a:prstGeom>
        </p:spPr>
      </p:pic>
      <p:pic>
        <p:nvPicPr>
          <p:cNvPr id="15" name="图片 14"/>
          <p:cNvPicPr>
            <a:picLocks noChangeAspect="1"/>
          </p:cNvPicPr>
          <p:nvPr>
            <p:custDataLst>
              <p:tags r:id="rId3"/>
            </p:custDataLst>
          </p:nvPr>
        </p:nvPicPr>
        <p:blipFill>
          <a:blip r:embed="rId4"/>
          <a:srcRect t="76132"/>
          <a:stretch>
            <a:fillRect/>
          </a:stretch>
        </p:blipFill>
        <p:spPr>
          <a:xfrm>
            <a:off x="6536055" y="2099945"/>
            <a:ext cx="4919345" cy="948690"/>
          </a:xfrm>
          <a:prstGeom prst="rect">
            <a:avLst/>
          </a:prstGeom>
        </p:spPr>
      </p:pic>
      <p:pic>
        <p:nvPicPr>
          <p:cNvPr id="13" name="图片 12"/>
          <p:cNvPicPr>
            <a:picLocks noChangeAspect="1"/>
          </p:cNvPicPr>
          <p:nvPr>
            <p:custDataLst>
              <p:tags r:id="rId5"/>
            </p:custDataLst>
          </p:nvPr>
        </p:nvPicPr>
        <p:blipFill>
          <a:blip r:embed="rId4"/>
          <a:srcRect b="74841"/>
          <a:stretch>
            <a:fillRect/>
          </a:stretch>
        </p:blipFill>
        <p:spPr>
          <a:xfrm>
            <a:off x="6536055" y="1143635"/>
            <a:ext cx="4916805" cy="999490"/>
          </a:xfrm>
          <a:prstGeom prst="rect">
            <a:avLst/>
          </a:prstGeom>
        </p:spPr>
      </p:pic>
      <p:pic>
        <p:nvPicPr>
          <p:cNvPr id="10" name="图片 9"/>
          <p:cNvPicPr>
            <a:picLocks noChangeAspect="1"/>
          </p:cNvPicPr>
          <p:nvPr>
            <p:custDataLst>
              <p:tags r:id="rId6"/>
            </p:custDataLst>
          </p:nvPr>
        </p:nvPicPr>
        <p:blipFill>
          <a:blip r:embed="rId7"/>
          <a:stretch>
            <a:fillRect/>
          </a:stretch>
        </p:blipFill>
        <p:spPr>
          <a:xfrm>
            <a:off x="410210" y="3679190"/>
            <a:ext cx="5893435" cy="2635885"/>
          </a:xfrm>
          <a:prstGeom prst="rect">
            <a:avLst/>
          </a:prstGeom>
        </p:spPr>
      </p:pic>
      <p:pic>
        <p:nvPicPr>
          <p:cNvPr id="8" name="图片 7"/>
          <p:cNvPicPr>
            <a:picLocks noChangeAspect="1"/>
          </p:cNvPicPr>
          <p:nvPr>
            <p:custDataLst>
              <p:tags r:id="rId8"/>
            </p:custDataLst>
          </p:nvPr>
        </p:nvPicPr>
        <p:blipFill>
          <a:blip r:embed="rId9"/>
          <a:stretch>
            <a:fillRect/>
          </a:stretch>
        </p:blipFill>
        <p:spPr>
          <a:xfrm>
            <a:off x="410210" y="532765"/>
            <a:ext cx="5758180" cy="2543175"/>
          </a:xfrm>
          <a:prstGeom prst="rect">
            <a:avLst/>
          </a:prstGeom>
        </p:spPr>
      </p:pic>
      <p:sp>
        <p:nvSpPr>
          <p:cNvPr id="2" name="灯片编号占位符 1"/>
          <p:cNvSpPr>
            <a:spLocks noGrp="1"/>
          </p:cNvSpPr>
          <p:nvPr>
            <p:ph type="sldNum" sz="quarter" idx="12"/>
          </p:nvPr>
        </p:nvSpPr>
        <p:spPr/>
        <p:txBody>
          <a:bodyPr/>
          <a:p>
            <a:fld id="{E2688CDC-D72A-424E-8574-8D5B586D048D}" type="slidenum">
              <a:rPr lang="zh-CN" altLang="en-US" smtClean="0"/>
            </a:fld>
            <a:endParaRPr lang="zh-CN" altLang="en-US"/>
          </a:p>
        </p:txBody>
      </p:sp>
      <p:sp>
        <p:nvSpPr>
          <p:cNvPr id="11" name="矩形 10"/>
          <p:cNvSpPr/>
          <p:nvPr/>
        </p:nvSpPr>
        <p:spPr>
          <a:xfrm>
            <a:off x="4753610" y="915035"/>
            <a:ext cx="1414780" cy="38354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3889375" y="2804160"/>
            <a:ext cx="2103120" cy="4953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p>
            <a:pPr algn="ctr"/>
            <a:r>
              <a:rPr lang="zh-CN" altLang="en-US" b="1">
                <a:solidFill>
                  <a:schemeClr val="tx1"/>
                </a:solidFill>
              </a:rPr>
              <a:t>前置程序是什么？</a:t>
            </a:r>
            <a:endParaRPr lang="zh-CN" altLang="en-US" b="1">
              <a:solidFill>
                <a:schemeClr val="tx1"/>
              </a:solidFill>
            </a:endParaRPr>
          </a:p>
        </p:txBody>
      </p:sp>
      <p:sp>
        <p:nvSpPr>
          <p:cNvPr id="12" name="矩形 11"/>
          <p:cNvSpPr/>
          <p:nvPr/>
        </p:nvSpPr>
        <p:spPr>
          <a:xfrm>
            <a:off x="556895" y="1355090"/>
            <a:ext cx="3728085" cy="29337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290320" y="4843780"/>
            <a:ext cx="415290" cy="29337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0013315" y="1131570"/>
            <a:ext cx="385445" cy="32448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圆角矩形 24"/>
          <p:cNvSpPr/>
          <p:nvPr/>
        </p:nvSpPr>
        <p:spPr>
          <a:xfrm>
            <a:off x="7314565" y="582295"/>
            <a:ext cx="2311400" cy="56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p>
            <a:pPr algn="ctr"/>
            <a:r>
              <a:rPr lang="en-US" altLang="zh-CN" b="1">
                <a:solidFill>
                  <a:schemeClr val="tx1"/>
                </a:solidFill>
              </a:rPr>
              <a:t>“</a:t>
            </a:r>
            <a:r>
              <a:rPr lang="zh-CN" altLang="en-US" b="1">
                <a:solidFill>
                  <a:schemeClr val="tx1"/>
                </a:solidFill>
              </a:rPr>
              <a:t>及时</a:t>
            </a:r>
            <a:r>
              <a:rPr lang="en-US" altLang="zh-CN" b="1">
                <a:solidFill>
                  <a:schemeClr val="tx1"/>
                </a:solidFill>
              </a:rPr>
              <a:t>”</a:t>
            </a:r>
            <a:r>
              <a:rPr lang="zh-CN" altLang="en-US" b="1">
                <a:solidFill>
                  <a:schemeClr val="tx1"/>
                </a:solidFill>
              </a:rPr>
              <a:t>的标准是什么？</a:t>
            </a:r>
            <a:endParaRPr lang="en-US" altLang="zh-CN" b="1">
              <a:solidFill>
                <a:schemeClr val="tx1"/>
              </a:solidFill>
            </a:endParaRPr>
          </a:p>
        </p:txBody>
      </p:sp>
      <p:sp>
        <p:nvSpPr>
          <p:cNvPr id="14" name="圆角矩形 13"/>
          <p:cNvSpPr/>
          <p:nvPr/>
        </p:nvSpPr>
        <p:spPr>
          <a:xfrm>
            <a:off x="1881505" y="5137150"/>
            <a:ext cx="2403475" cy="50292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p>
            <a:pPr algn="ctr"/>
            <a:r>
              <a:rPr lang="en-US" altLang="zh-CN" b="1">
                <a:solidFill>
                  <a:schemeClr val="tx1"/>
                </a:solidFill>
              </a:rPr>
              <a:t>“</a:t>
            </a:r>
            <a:r>
              <a:rPr lang="zh-CN" b="1">
                <a:solidFill>
                  <a:schemeClr val="tx1"/>
                </a:solidFill>
              </a:rPr>
              <a:t>优先</a:t>
            </a:r>
            <a:r>
              <a:rPr lang="en-US" altLang="zh-CN" b="1">
                <a:solidFill>
                  <a:schemeClr val="tx1"/>
                </a:solidFill>
              </a:rPr>
              <a:t>”</a:t>
            </a:r>
            <a:r>
              <a:rPr lang="zh-CN" b="1">
                <a:solidFill>
                  <a:schemeClr val="tx1"/>
                </a:solidFill>
              </a:rPr>
              <a:t>的原则是什么？</a:t>
            </a:r>
            <a:endParaRPr lang="zh-CN" b="1">
              <a:solidFill>
                <a:schemeClr val="tx1"/>
              </a:solidFill>
            </a:endParaRPr>
          </a:p>
        </p:txBody>
      </p:sp>
      <p:sp>
        <p:nvSpPr>
          <p:cNvPr id="31" name="矩形 30"/>
          <p:cNvSpPr/>
          <p:nvPr/>
        </p:nvSpPr>
        <p:spPr>
          <a:xfrm>
            <a:off x="6919595" y="4222750"/>
            <a:ext cx="3747135" cy="29337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圆角矩形 31"/>
          <p:cNvSpPr/>
          <p:nvPr/>
        </p:nvSpPr>
        <p:spPr>
          <a:xfrm>
            <a:off x="8877935" y="5353050"/>
            <a:ext cx="2821940" cy="56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p>
            <a:pPr algn="ctr"/>
            <a:r>
              <a:rPr lang="zh-CN" b="1">
                <a:solidFill>
                  <a:schemeClr val="tx1"/>
                </a:solidFill>
              </a:rPr>
              <a:t>单位需要有自己的制度</a:t>
            </a:r>
            <a:endParaRPr lang="zh-CN" b="1">
              <a:solidFill>
                <a:schemeClr val="tx1"/>
              </a:solidFill>
            </a:endParaRPr>
          </a:p>
        </p:txBody>
      </p:sp>
      <p:sp>
        <p:nvSpPr>
          <p:cNvPr id="9" name="矩形 8"/>
          <p:cNvSpPr/>
          <p:nvPr/>
        </p:nvSpPr>
        <p:spPr>
          <a:xfrm>
            <a:off x="2139315" y="1731010"/>
            <a:ext cx="3728085" cy="29337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9195435" y="2099945"/>
            <a:ext cx="2258060" cy="32448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6619875" y="2424430"/>
            <a:ext cx="1076960" cy="32448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6619875" y="3148330"/>
            <a:ext cx="4535805" cy="5619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p>
            <a:pPr algn="ctr"/>
            <a:r>
              <a:rPr lang="zh-CN" b="1">
                <a:solidFill>
                  <a:schemeClr val="tx1"/>
                </a:solidFill>
              </a:rPr>
              <a:t>财务要审核什么，又能审核什么？</a:t>
            </a:r>
            <a:endParaRPr lang="zh-CN" b="1">
              <a:solidFill>
                <a:schemeClr val="tx1"/>
              </a:solidFill>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heckerboard(across)">
                                      <p:cBhvr>
                                        <p:cTn id="21" dur="500"/>
                                        <p:tgtEl>
                                          <p:spTgt spid="2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heckerboard(across)">
                                      <p:cBhvr>
                                        <p:cTn id="29" dur="500"/>
                                        <p:tgtEl>
                                          <p:spTgt spid="24"/>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heckerboard(across)">
                                      <p:cBhvr>
                                        <p:cTn id="32" dur="500"/>
                                        <p:tgtEl>
                                          <p:spTgt spid="2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heckerboard(across)">
                                      <p:cBhvr>
                                        <p:cTn id="35" dur="500"/>
                                        <p:tgtEl>
                                          <p:spTgt spid="17"/>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heckerboard(across)">
                                      <p:cBhvr>
                                        <p:cTn id="38" dur="500"/>
                                        <p:tgtEl>
                                          <p:spTgt spid="1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heckerboard(across)">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checkerboard(across)">
                                      <p:cBhvr>
                                        <p:cTn id="46" dur="500"/>
                                        <p:tgtEl>
                                          <p:spTgt spid="31"/>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checkerboard(across)">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6" grpId="0" bldLvl="0" animBg="1"/>
      <p:bldP spid="12" grpId="0" bldLvl="0" animBg="1"/>
      <p:bldP spid="9" grpId="0" bldLvl="0" animBg="1"/>
      <p:bldP spid="11" grpId="1" animBg="1"/>
      <p:bldP spid="16" grpId="1" animBg="1"/>
      <p:bldP spid="12" grpId="1" animBg="1"/>
      <p:bldP spid="9" grpId="1" animBg="1"/>
      <p:bldP spid="22" grpId="0" bldLvl="0" animBg="1"/>
      <p:bldP spid="14" grpId="0" bldLvl="0" animBg="1"/>
      <p:bldP spid="22" grpId="1" animBg="1"/>
      <p:bldP spid="14" grpId="1" animBg="1"/>
      <p:bldP spid="24" grpId="0" bldLvl="0" animBg="1"/>
      <p:bldP spid="25" grpId="0" bldLvl="0" animBg="1"/>
      <p:bldP spid="17" grpId="0" bldLvl="0" animBg="1"/>
      <p:bldP spid="18" grpId="0" bldLvl="0" animBg="1"/>
      <p:bldP spid="19" grpId="0" bldLvl="0" animBg="1"/>
      <p:bldP spid="24" grpId="1" animBg="1"/>
      <p:bldP spid="25" grpId="1" animBg="1"/>
      <p:bldP spid="17" grpId="1" animBg="1"/>
      <p:bldP spid="18" grpId="1" animBg="1"/>
      <p:bldP spid="19" grpId="1" animBg="1"/>
      <p:bldP spid="31" grpId="0" bldLvl="0" animBg="1"/>
      <p:bldP spid="32" grpId="0" bldLvl="0" animBg="1"/>
      <p:bldP spid="31" grpId="1" animBg="1"/>
      <p:bldP spid="3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8330" y="264160"/>
            <a:ext cx="10968990" cy="1000125"/>
          </a:xfrm>
        </p:spPr>
        <p:txBody>
          <a:bodyPr>
            <a:normAutofit/>
          </a:bodyPr>
          <a:p>
            <a:r>
              <a:rPr lang="zh-CN" altLang="en-US" dirty="0">
                <a:sym typeface="+mn-ea"/>
              </a:rPr>
              <a:t>七、建立业务执行标准</a:t>
            </a:r>
            <a:endParaRPr lang="zh-CN" altLang="en-US"/>
          </a:p>
        </p:txBody>
      </p:sp>
      <p:pic>
        <p:nvPicPr>
          <p:cNvPr id="5" name="内容占位符 4"/>
          <p:cNvPicPr>
            <a:picLocks noChangeAspect="1"/>
          </p:cNvPicPr>
          <p:nvPr>
            <p:ph idx="1"/>
            <p:custDataLst>
              <p:tags r:id="rId1"/>
            </p:custDataLst>
          </p:nvPr>
        </p:nvPicPr>
        <p:blipFill>
          <a:blip r:embed="rId2"/>
          <a:stretch>
            <a:fillRect/>
          </a:stretch>
        </p:blipFill>
        <p:spPr>
          <a:xfrm>
            <a:off x="608330" y="2144395"/>
            <a:ext cx="4993005" cy="4402455"/>
          </a:xfrm>
          <a:prstGeom prst="rect">
            <a:avLst/>
          </a:prstGeom>
        </p:spPr>
      </p:pic>
      <p:sp>
        <p:nvSpPr>
          <p:cNvPr id="9" name="矩形 8"/>
          <p:cNvSpPr/>
          <p:nvPr>
            <p:custDataLst>
              <p:tags r:id="rId3"/>
            </p:custDataLst>
          </p:nvPr>
        </p:nvSpPr>
        <p:spPr>
          <a:xfrm>
            <a:off x="764540" y="2856865"/>
            <a:ext cx="4657090" cy="133858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p>
            <a:pPr algn="ctr"/>
            <a:endParaRPr lang="zh-CN" altLang="en-US"/>
          </a:p>
        </p:txBody>
      </p:sp>
      <p:sp>
        <p:nvSpPr>
          <p:cNvPr id="7" name="文本框 6"/>
          <p:cNvSpPr txBox="1"/>
          <p:nvPr/>
        </p:nvSpPr>
        <p:spPr>
          <a:xfrm>
            <a:off x="2504440" y="1664335"/>
            <a:ext cx="1326515" cy="398780"/>
          </a:xfrm>
          <a:prstGeom prst="rect">
            <a:avLst/>
          </a:prstGeom>
          <a:noFill/>
        </p:spPr>
        <p:txBody>
          <a:bodyPr wrap="square" rtlCol="0" anchor="t">
            <a:spAutoFit/>
          </a:bodyPr>
          <a:p>
            <a:pPr algn="ctr"/>
            <a:r>
              <a:rPr lang="zh-CN" altLang="en-US" sz="2000" b="1">
                <a:sym typeface="+mn-ea"/>
              </a:rPr>
              <a:t>流程框架</a:t>
            </a:r>
            <a:endParaRPr lang="zh-CN" altLang="en-US" sz="2000" b="1">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normAutofit/>
          </a:bodyPr>
          <a:p>
            <a:r>
              <a:rPr lang="zh-CN" altLang="en-US">
                <a:sym typeface="+mn-ea"/>
              </a:rPr>
              <a:t>优化流程要注意方式方法</a:t>
            </a:r>
            <a:endParaRPr lang="en-US" altLang="zh-CN"/>
          </a:p>
        </p:txBody>
      </p:sp>
      <p:sp>
        <p:nvSpPr>
          <p:cNvPr id="9" name="内容占位符 8"/>
          <p:cNvSpPr>
            <a:spLocks noGrp="1"/>
          </p:cNvSpPr>
          <p:nvPr>
            <p:ph sz="half" idx="1"/>
          </p:nvPr>
        </p:nvSpPr>
        <p:spPr/>
        <p:txBody>
          <a:bodyPr>
            <a:noAutofit/>
          </a:bodyPr>
          <a:p>
            <a:pPr marL="0" indent="0">
              <a:buNone/>
            </a:pPr>
            <a:r>
              <a:rPr lang="zh-CN" altLang="en-US" sz="2000" b="1" dirty="0">
                <a:sym typeface="+mn-ea"/>
              </a:rPr>
              <a:t>流程是一种做事方法，</a:t>
            </a:r>
            <a:r>
              <a:rPr lang="en-US" altLang="zh-CN" sz="2000" b="1" dirty="0">
                <a:sym typeface="+mn-ea"/>
              </a:rPr>
              <a:t>WHY WHO </a:t>
            </a:r>
            <a:r>
              <a:rPr lang="en-US" altLang="zh-CN" sz="2000" b="1" dirty="0">
                <a:solidFill>
                  <a:srgbClr val="FF0000"/>
                </a:solidFill>
                <a:sym typeface="+mn-ea"/>
              </a:rPr>
              <a:t>WHEN</a:t>
            </a:r>
            <a:r>
              <a:rPr lang="en-US" altLang="zh-CN" sz="2000" b="1" dirty="0">
                <a:sym typeface="+mn-ea"/>
              </a:rPr>
              <a:t> WHERE WHAT HOW HOWMUCH</a:t>
            </a:r>
            <a:endParaRPr lang="en-US" altLang="zh-CN" sz="2000" b="1" dirty="0">
              <a:solidFill>
                <a:schemeClr val="tx1"/>
              </a:solidFill>
            </a:endParaRPr>
          </a:p>
          <a:p>
            <a:r>
              <a:rPr lang="en-US" altLang="zh-CN" sz="2000">
                <a:solidFill>
                  <a:schemeClr val="tx1"/>
                </a:solidFill>
              </a:rPr>
              <a:t>WHY</a:t>
            </a:r>
            <a:r>
              <a:rPr lang="zh-CN" altLang="en-US" sz="2000">
                <a:solidFill>
                  <a:schemeClr val="tx1"/>
                </a:solidFill>
              </a:rPr>
              <a:t>：目标</a:t>
            </a:r>
            <a:endParaRPr lang="zh-CN" altLang="en-US" sz="2000">
              <a:solidFill>
                <a:schemeClr val="tx1"/>
              </a:solidFill>
            </a:endParaRPr>
          </a:p>
          <a:p>
            <a:r>
              <a:rPr lang="en-US" altLang="zh-CN" sz="2000">
                <a:solidFill>
                  <a:schemeClr val="tx1"/>
                </a:solidFill>
              </a:rPr>
              <a:t>WHO</a:t>
            </a:r>
            <a:r>
              <a:rPr lang="zh-CN" altLang="en-US" sz="2000">
                <a:solidFill>
                  <a:schemeClr val="tx1"/>
                </a:solidFill>
              </a:rPr>
              <a:t>：责任主体</a:t>
            </a:r>
            <a:endParaRPr lang="zh-CN" altLang="en-US" sz="2000">
              <a:solidFill>
                <a:schemeClr val="tx1"/>
              </a:solidFill>
            </a:endParaRPr>
          </a:p>
          <a:p>
            <a:r>
              <a:rPr lang="en-US" altLang="zh-CN" sz="2000">
                <a:solidFill>
                  <a:schemeClr val="tx1"/>
                </a:solidFill>
              </a:rPr>
              <a:t>WHEN</a:t>
            </a:r>
            <a:r>
              <a:rPr lang="zh-CN" altLang="en-US" sz="2000">
                <a:solidFill>
                  <a:schemeClr val="tx1"/>
                </a:solidFill>
              </a:rPr>
              <a:t>：时机（顺序）</a:t>
            </a:r>
            <a:endParaRPr lang="zh-CN" altLang="en-US" sz="2000">
              <a:solidFill>
                <a:schemeClr val="tx1"/>
              </a:solidFill>
            </a:endParaRPr>
          </a:p>
          <a:p>
            <a:r>
              <a:rPr lang="en-US" altLang="zh-CN" sz="2000">
                <a:solidFill>
                  <a:schemeClr val="tx1"/>
                </a:solidFill>
              </a:rPr>
              <a:t>WHERE</a:t>
            </a:r>
            <a:r>
              <a:rPr lang="zh-CN" altLang="en-US" sz="2000">
                <a:solidFill>
                  <a:schemeClr val="tx1"/>
                </a:solidFill>
              </a:rPr>
              <a:t>：地点（载体）</a:t>
            </a:r>
            <a:endParaRPr lang="zh-CN" altLang="en-US" sz="2000">
              <a:solidFill>
                <a:schemeClr val="tx1"/>
              </a:solidFill>
            </a:endParaRPr>
          </a:p>
          <a:p>
            <a:r>
              <a:rPr lang="en-US" altLang="zh-CN" sz="2000">
                <a:solidFill>
                  <a:schemeClr val="tx1"/>
                </a:solidFill>
              </a:rPr>
              <a:t>WHAT</a:t>
            </a:r>
            <a:r>
              <a:rPr lang="zh-CN" altLang="en-US" sz="2000">
                <a:solidFill>
                  <a:schemeClr val="tx1"/>
                </a:solidFill>
              </a:rPr>
              <a:t>：事件（干什么）</a:t>
            </a:r>
            <a:endParaRPr lang="zh-CN" altLang="en-US" sz="2000">
              <a:solidFill>
                <a:schemeClr val="tx1"/>
              </a:solidFill>
            </a:endParaRPr>
          </a:p>
          <a:p>
            <a:r>
              <a:rPr lang="en-US" altLang="zh-CN" sz="2000">
                <a:solidFill>
                  <a:schemeClr val="tx1"/>
                </a:solidFill>
              </a:rPr>
              <a:t>HOW</a:t>
            </a:r>
            <a:r>
              <a:rPr lang="zh-CN" altLang="en-US" sz="2000">
                <a:solidFill>
                  <a:schemeClr val="tx1"/>
                </a:solidFill>
              </a:rPr>
              <a:t>：方法（怎么干）</a:t>
            </a:r>
            <a:endParaRPr lang="zh-CN" altLang="en-US" sz="2000">
              <a:solidFill>
                <a:schemeClr val="tx1"/>
              </a:solidFill>
            </a:endParaRPr>
          </a:p>
          <a:p>
            <a:r>
              <a:rPr lang="en-US" altLang="zh-CN" sz="2000">
                <a:solidFill>
                  <a:schemeClr val="tx1"/>
                </a:solidFill>
              </a:rPr>
              <a:t>HOW MUCH</a:t>
            </a:r>
            <a:r>
              <a:rPr lang="zh-CN" altLang="en-US" sz="2000">
                <a:solidFill>
                  <a:schemeClr val="tx1"/>
                </a:solidFill>
              </a:rPr>
              <a:t>：绩效（出什么成果）</a:t>
            </a:r>
            <a:endParaRPr lang="zh-CN" altLang="en-US" sz="2000">
              <a:solidFill>
                <a:schemeClr val="tx1"/>
              </a:solidFill>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up)">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up)">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up)">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wipe(up)">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wipe(up)">
                                      <p:cBhvr>
                                        <p:cTn id="4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如何盘点资产</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graphicFrame>
        <p:nvGraphicFramePr>
          <p:cNvPr id="6" name="图示 5"/>
          <p:cNvGraphicFramePr/>
          <p:nvPr/>
        </p:nvGraphicFramePr>
        <p:xfrm>
          <a:off x="607695" y="1500505"/>
          <a:ext cx="3864610" cy="463740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图示 6"/>
          <p:cNvGraphicFramePr/>
          <p:nvPr/>
        </p:nvGraphicFramePr>
        <p:xfrm>
          <a:off x="4629150" y="1500505"/>
          <a:ext cx="3294380" cy="46374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文本框 7"/>
          <p:cNvSpPr txBox="1"/>
          <p:nvPr/>
        </p:nvSpPr>
        <p:spPr>
          <a:xfrm>
            <a:off x="8344535" y="4399915"/>
            <a:ext cx="3685540" cy="1737995"/>
          </a:xfrm>
          <a:prstGeom prst="rect">
            <a:avLst/>
          </a:prstGeom>
          <a:noFill/>
        </p:spPr>
        <p:txBody>
          <a:bodyPr wrap="square" rtlCol="0" anchor="t">
            <a:noAutofit/>
          </a:bodyPr>
          <a:p>
            <a:r>
              <a:rPr lang="zh-CN" altLang="en-US" sz="2800" dirty="0">
                <a:latin typeface="华文中宋" panose="02010600040101010101" charset="-122"/>
                <a:ea typeface="华文中宋" panose="02010600040101010101" charset="-122"/>
                <a:cs typeface="华文中宋" panose="02010600040101010101" charset="-122"/>
                <a:sym typeface="+mn-ea"/>
              </a:rPr>
              <a:t>有时候，</a:t>
            </a:r>
            <a:endParaRPr lang="zh-CN" altLang="en-US" sz="2800" dirty="0">
              <a:latin typeface="华文中宋" panose="02010600040101010101" charset="-122"/>
              <a:ea typeface="华文中宋" panose="02010600040101010101" charset="-122"/>
              <a:cs typeface="华文中宋" panose="02010600040101010101" charset="-122"/>
              <a:sym typeface="+mn-ea"/>
            </a:endParaRPr>
          </a:p>
          <a:p>
            <a:r>
              <a:rPr lang="en-US" altLang="zh-CN" sz="2800" dirty="0">
                <a:latin typeface="华文中宋" panose="02010600040101010101" charset="-122"/>
                <a:ea typeface="华文中宋" panose="02010600040101010101" charset="-122"/>
                <a:cs typeface="华文中宋" panose="02010600040101010101" charset="-122"/>
                <a:sym typeface="+mn-ea"/>
              </a:rPr>
              <a:t>WHEN</a:t>
            </a:r>
            <a:r>
              <a:rPr lang="zh-CN" altLang="en-US" sz="2800" dirty="0">
                <a:latin typeface="华文中宋" panose="02010600040101010101" charset="-122"/>
                <a:ea typeface="华文中宋" panose="02010600040101010101" charset="-122"/>
                <a:cs typeface="华文中宋" panose="02010600040101010101" charset="-122"/>
                <a:sym typeface="+mn-ea"/>
              </a:rPr>
              <a:t>的调整，</a:t>
            </a:r>
            <a:endParaRPr lang="zh-CN" altLang="en-US" sz="2800" dirty="0">
              <a:latin typeface="华文中宋" panose="02010600040101010101" charset="-122"/>
              <a:ea typeface="华文中宋" panose="02010600040101010101" charset="-122"/>
              <a:cs typeface="华文中宋" panose="02010600040101010101" charset="-122"/>
              <a:sym typeface="+mn-ea"/>
            </a:endParaRPr>
          </a:p>
          <a:p>
            <a:r>
              <a:rPr lang="zh-CN" altLang="en-US" sz="2800" dirty="0">
                <a:latin typeface="华文中宋" panose="02010600040101010101" charset="-122"/>
                <a:ea typeface="华文中宋" panose="02010600040101010101" charset="-122"/>
                <a:cs typeface="华文中宋" panose="02010600040101010101" charset="-122"/>
                <a:sym typeface="+mn-ea"/>
              </a:rPr>
              <a:t>能够让</a:t>
            </a:r>
            <a:r>
              <a:rPr lang="en-US" altLang="zh-CN" sz="2800" dirty="0">
                <a:latin typeface="华文中宋" panose="02010600040101010101" charset="-122"/>
                <a:ea typeface="华文中宋" panose="02010600040101010101" charset="-122"/>
                <a:cs typeface="华文中宋" panose="02010600040101010101" charset="-122"/>
                <a:sym typeface="+mn-ea"/>
              </a:rPr>
              <a:t>WHO</a:t>
            </a:r>
            <a:r>
              <a:rPr lang="zh-CN" altLang="en-US" sz="2800" dirty="0">
                <a:latin typeface="华文中宋" panose="02010600040101010101" charset="-122"/>
                <a:ea typeface="华文中宋" panose="02010600040101010101" charset="-122"/>
                <a:cs typeface="华文中宋" panose="02010600040101010101" charset="-122"/>
                <a:sym typeface="+mn-ea"/>
              </a:rPr>
              <a:t>更主动</a:t>
            </a:r>
            <a:endParaRPr lang="zh-CN" altLang="en-US" sz="2800" dirty="0">
              <a:latin typeface="华文中宋" panose="02010600040101010101" charset="-122"/>
              <a:ea typeface="华文中宋" panose="02010600040101010101" charset="-122"/>
              <a:cs typeface="华文中宋" panose="02010600040101010101" charset="-122"/>
              <a:sym typeface="+mn-ea"/>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八、建立岗位职责说明书</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p:cNvPicPr>
            <a:picLocks noChangeAspect="1"/>
          </p:cNvPicPr>
          <p:nvPr>
            <p:custDataLst>
              <p:tags r:id="rId1"/>
            </p:custDataLst>
          </p:nvPr>
        </p:nvPicPr>
        <p:blipFill>
          <a:blip r:embed="rId2"/>
          <a:stretch>
            <a:fillRect/>
          </a:stretch>
        </p:blipFill>
        <p:spPr>
          <a:xfrm>
            <a:off x="1156335" y="1524000"/>
            <a:ext cx="3731895" cy="487807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5997575" y="1524000"/>
            <a:ext cx="4030980" cy="48228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sym typeface="+mn-ea"/>
              </a:rPr>
              <a:t>关键岗位职责要厘清</a:t>
            </a:r>
            <a:endParaRPr lang="zh-CN">
              <a:sym typeface="+mn-ea"/>
            </a:endParaRPr>
          </a:p>
        </p:txBody>
      </p:sp>
      <p:sp>
        <p:nvSpPr>
          <p:cNvPr id="3" name="内容占位符 2"/>
          <p:cNvSpPr>
            <a:spLocks noGrp="1"/>
          </p:cNvSpPr>
          <p:nvPr>
            <p:ph idx="1"/>
          </p:nvPr>
        </p:nvSpPr>
        <p:spPr/>
        <p:txBody>
          <a:bodyPr/>
          <a:p>
            <a:r>
              <a:rPr lang="zh-CN" altLang="en-US" sz="2400">
                <a:solidFill>
                  <a:schemeClr val="tx1"/>
                </a:solidFill>
              </a:rPr>
              <a:t>追求</a:t>
            </a:r>
            <a:r>
              <a:rPr lang="en-US" altLang="zh-CN" sz="2400">
                <a:solidFill>
                  <a:schemeClr val="tx1"/>
                </a:solidFill>
              </a:rPr>
              <a:t>“</a:t>
            </a:r>
            <a:r>
              <a:rPr lang="zh-CN" altLang="en-US" sz="2400">
                <a:solidFill>
                  <a:schemeClr val="tx1"/>
                </a:solidFill>
              </a:rPr>
              <a:t>零风险</a:t>
            </a:r>
            <a:r>
              <a:rPr lang="en-US" altLang="zh-CN" sz="2400">
                <a:solidFill>
                  <a:schemeClr val="tx1"/>
                </a:solidFill>
              </a:rPr>
              <a:t>”</a:t>
            </a:r>
            <a:r>
              <a:rPr lang="zh-CN" altLang="en-US" sz="2400">
                <a:solidFill>
                  <a:schemeClr val="tx1"/>
                </a:solidFill>
              </a:rPr>
              <a:t>很容易变成</a:t>
            </a:r>
            <a:r>
              <a:rPr lang="en-US" altLang="zh-CN" sz="2400">
                <a:solidFill>
                  <a:schemeClr val="tx1"/>
                </a:solidFill>
              </a:rPr>
              <a:t>“</a:t>
            </a:r>
            <a:r>
              <a:rPr lang="zh-CN" altLang="en-US" sz="2400">
                <a:solidFill>
                  <a:schemeClr val="tx1"/>
                </a:solidFill>
              </a:rPr>
              <a:t>不作为</a:t>
            </a:r>
            <a:r>
              <a:rPr lang="en-US" altLang="zh-CN" sz="2400">
                <a:solidFill>
                  <a:schemeClr val="tx1"/>
                </a:solidFill>
              </a:rPr>
              <a:t>”“</a:t>
            </a:r>
            <a:r>
              <a:rPr lang="zh-CN" altLang="en-US" sz="2400">
                <a:solidFill>
                  <a:schemeClr val="tx1"/>
                </a:solidFill>
              </a:rPr>
              <a:t>乱作为</a:t>
            </a:r>
            <a:r>
              <a:rPr lang="en-US" altLang="zh-CN" sz="2400">
                <a:solidFill>
                  <a:schemeClr val="tx1"/>
                </a:solidFill>
              </a:rPr>
              <a:t>”</a:t>
            </a:r>
            <a:endParaRPr lang="en-US" altLang="zh-CN" sz="2400">
              <a:solidFill>
                <a:schemeClr val="tx1"/>
              </a:solidFill>
            </a:endParaRPr>
          </a:p>
          <a:p>
            <a:r>
              <a:rPr lang="zh-CN" altLang="en-US" sz="2400">
                <a:solidFill>
                  <a:schemeClr val="tx1"/>
                </a:solidFill>
              </a:rPr>
              <a:t>一堆人审核</a:t>
            </a:r>
            <a:r>
              <a:rPr lang="en-US" altLang="zh-CN" sz="2400">
                <a:solidFill>
                  <a:schemeClr val="tx1"/>
                </a:solidFill>
              </a:rPr>
              <a:t>→</a:t>
            </a:r>
            <a:r>
              <a:rPr lang="zh-CN" altLang="en-US" sz="2400">
                <a:solidFill>
                  <a:schemeClr val="tx1"/>
                </a:solidFill>
              </a:rPr>
              <a:t>存在影响效率的风险</a:t>
            </a:r>
            <a:endParaRPr lang="en-US" altLang="zh-CN" sz="2400">
              <a:solidFill>
                <a:schemeClr val="tx1"/>
              </a:solidFill>
            </a:endParaRPr>
          </a:p>
          <a:p>
            <a:r>
              <a:rPr lang="en-US" altLang="zh-CN" sz="2400">
                <a:solidFill>
                  <a:schemeClr val="tx1"/>
                </a:solidFill>
              </a:rPr>
              <a:t>“</a:t>
            </a:r>
            <a:r>
              <a:rPr lang="zh-CN" altLang="en-US" sz="2400">
                <a:solidFill>
                  <a:schemeClr val="tx1"/>
                </a:solidFill>
              </a:rPr>
              <a:t>担当</a:t>
            </a:r>
            <a:r>
              <a:rPr lang="en-US" altLang="zh-CN" sz="2400">
                <a:solidFill>
                  <a:schemeClr val="tx1"/>
                </a:solidFill>
              </a:rPr>
              <a:t>”</a:t>
            </a:r>
            <a:r>
              <a:rPr lang="zh-CN" altLang="en-US" sz="2400">
                <a:solidFill>
                  <a:schemeClr val="tx1"/>
                </a:solidFill>
              </a:rPr>
              <a:t>要对照职责担当</a:t>
            </a:r>
            <a:endParaRPr lang="zh-CN" altLang="en-US" sz="2400">
              <a:solidFill>
                <a:schemeClr val="tx1"/>
              </a:solidFill>
            </a:endParaRPr>
          </a:p>
          <a:p>
            <a:endParaRPr lang="zh-CN" altLang="en-US" sz="2400">
              <a:solidFill>
                <a:schemeClr val="tx1"/>
              </a:solidFill>
            </a:endParaRPr>
          </a:p>
        </p:txBody>
      </p:sp>
      <p:graphicFrame>
        <p:nvGraphicFramePr>
          <p:cNvPr id="4" name="表格 3"/>
          <p:cNvGraphicFramePr/>
          <p:nvPr>
            <p:custDataLst>
              <p:tags r:id="rId1"/>
            </p:custDataLst>
          </p:nvPr>
        </p:nvGraphicFramePr>
        <p:xfrm>
          <a:off x="608330" y="3745230"/>
          <a:ext cx="10872000" cy="3048000"/>
        </p:xfrm>
        <a:graphic>
          <a:graphicData uri="http://schemas.openxmlformats.org/drawingml/2006/table">
            <a:tbl>
              <a:tblPr firstRow="1" bandRow="1"/>
              <a:tblGrid>
                <a:gridCol w="2448560"/>
                <a:gridCol w="8423440"/>
              </a:tblGrid>
              <a:tr h="381000">
                <a:tc>
                  <a:txBody>
                    <a:bodyPr/>
                    <a:p>
                      <a:pPr algn="ctr">
                        <a:buNone/>
                      </a:pPr>
                      <a:r>
                        <a:rPr lang="zh-CN" altLang="en-US">
                          <a:solidFill>
                            <a:srgbClr val="FFFFFF"/>
                          </a:solidFill>
                          <a:latin typeface="华文中宋" panose="02010600040101010101" charset="-122"/>
                          <a:ea typeface="华文中宋" panose="02010600040101010101" charset="-122"/>
                        </a:rPr>
                        <a:t>岗位</a:t>
                      </a:r>
                      <a:endParaRPr lang="zh-CN" altLang="en-US">
                        <a:solidFill>
                          <a:srgbClr val="FFFFFF"/>
                        </a:solidFill>
                        <a:latin typeface="华文中宋" panose="02010600040101010101" charset="-122"/>
                        <a:ea typeface="华文中宋" panose="02010600040101010101" charset="-122"/>
                      </a:endParaRPr>
                    </a:p>
                  </a:txBody>
                  <a:tcPr>
                    <a:lnL w="19050" cap="rnd">
                      <a:solidFill>
                        <a:srgbClr val="FF6238"/>
                      </a:solidFill>
                      <a:prstDash val="solid"/>
                    </a:lnL>
                    <a:lnR w="3175">
                      <a:solidFill>
                        <a:srgbClr val="FFFFFF"/>
                      </a:solidFill>
                      <a:prstDash val="dot"/>
                    </a:lnR>
                    <a:lnT w="19050" cap="rnd">
                      <a:solidFill>
                        <a:srgbClr val="FF6238"/>
                      </a:solidFill>
                      <a:prstDash val="solid"/>
                    </a:lnT>
                    <a:lnB w="19050">
                      <a:solidFill>
                        <a:srgbClr val="FF6238"/>
                      </a:solidFill>
                      <a:prstDash val="solid"/>
                    </a:lnB>
                    <a:solidFill>
                      <a:srgbClr val="FF6238"/>
                    </a:solidFill>
                  </a:tcPr>
                </a:tc>
                <a:tc>
                  <a:txBody>
                    <a:bodyPr/>
                    <a:p>
                      <a:pPr algn="ctr">
                        <a:buNone/>
                      </a:pPr>
                      <a:r>
                        <a:rPr lang="zh-CN" altLang="en-US">
                          <a:solidFill>
                            <a:srgbClr val="FFFFFF"/>
                          </a:solidFill>
                          <a:latin typeface="华文中宋" panose="02010600040101010101" charset="-122"/>
                          <a:ea typeface="华文中宋" panose="02010600040101010101" charset="-122"/>
                        </a:rPr>
                        <a:t>职责</a:t>
                      </a:r>
                      <a:endParaRPr lang="zh-CN" altLang="en-US">
                        <a:solidFill>
                          <a:srgbClr val="FFFFFF"/>
                        </a:solidFill>
                        <a:latin typeface="华文中宋" panose="02010600040101010101" charset="-122"/>
                        <a:ea typeface="华文中宋" panose="02010600040101010101" charset="-122"/>
                      </a:endParaRPr>
                    </a:p>
                  </a:txBody>
                  <a:tcPr>
                    <a:lnL w="3175">
                      <a:solidFill>
                        <a:srgbClr val="FFFFFF"/>
                      </a:solidFill>
                      <a:prstDash val="dot"/>
                    </a:lnL>
                    <a:lnR w="19050" cap="rnd">
                      <a:solidFill>
                        <a:srgbClr val="FF6238"/>
                      </a:solidFill>
                      <a:prstDash val="solid"/>
                    </a:lnR>
                    <a:lnT w="19050" cap="rnd">
                      <a:solidFill>
                        <a:srgbClr val="FF6238"/>
                      </a:solidFill>
                      <a:prstDash val="solid"/>
                    </a:lnT>
                    <a:lnB w="19050">
                      <a:solidFill>
                        <a:srgbClr val="FF6238"/>
                      </a:solidFill>
                      <a:prstDash val="solid"/>
                    </a:lnB>
                    <a:solidFill>
                      <a:srgbClr val="FF6238"/>
                    </a:solidFill>
                  </a:tcPr>
                </a:tc>
              </a:tr>
              <a:tr h="381000">
                <a:tc>
                  <a:txBody>
                    <a:bodyPr/>
                    <a:p>
                      <a:pPr>
                        <a:buNone/>
                      </a:pPr>
                      <a:r>
                        <a:rPr lang="zh-CN" altLang="en-US" sz="2000">
                          <a:solidFill>
                            <a:schemeClr val="tx1"/>
                          </a:solidFill>
                          <a:latin typeface="华文中宋" panose="02010600040101010101" charset="-122"/>
                          <a:ea typeface="华文中宋" panose="02010600040101010101" charset="-122"/>
                        </a:rPr>
                        <a:t>经办岗</a:t>
                      </a:r>
                      <a:endParaRPr lang="zh-CN" altLang="en-US" sz="2000">
                        <a:solidFill>
                          <a:schemeClr val="tx1"/>
                        </a:solidFill>
                        <a:latin typeface="华文中宋" panose="02010600040101010101" charset="-122"/>
                        <a:ea typeface="华文中宋" panose="02010600040101010101" charset="-122"/>
                      </a:endParaRPr>
                    </a:p>
                  </a:txBody>
                  <a:tcPr>
                    <a:lnL w="19050" cap="rnd">
                      <a:solidFill>
                        <a:srgbClr val="FF6238"/>
                      </a:solidFill>
                      <a:prstDash val="solid"/>
                    </a:lnL>
                    <a:lnR w="3175">
                      <a:solidFill>
                        <a:srgbClr val="FF6238"/>
                      </a:solidFill>
                      <a:prstDash val="dot"/>
                    </a:lnR>
                    <a:lnT w="19050">
                      <a:solidFill>
                        <a:srgbClr val="FF6238"/>
                      </a:solidFill>
                      <a:prstDash val="solid"/>
                    </a:lnT>
                    <a:lnB w="3175">
                      <a:solidFill>
                        <a:srgbClr val="FF6238"/>
                      </a:solidFill>
                      <a:prstDash val="dot"/>
                    </a:lnB>
                    <a:solidFill>
                      <a:srgbClr val="F2F2F2"/>
                    </a:solidFill>
                  </a:tcPr>
                </a:tc>
                <a:tc>
                  <a:txBody>
                    <a:bodyPr/>
                    <a:p>
                      <a:pPr>
                        <a:buNone/>
                      </a:pPr>
                      <a:r>
                        <a:rPr lang="zh-CN" altLang="en-US" sz="2000">
                          <a:solidFill>
                            <a:schemeClr val="tx1"/>
                          </a:solidFill>
                          <a:latin typeface="华文中宋" panose="02010600040101010101" charset="-122"/>
                          <a:ea typeface="华文中宋" panose="02010600040101010101" charset="-122"/>
                        </a:rPr>
                        <a:t>真实性：信息、材料</a:t>
                      </a:r>
                      <a:endParaRPr lang="zh-CN" altLang="en-US" sz="2000">
                        <a:solidFill>
                          <a:schemeClr val="tx1"/>
                        </a:solidFill>
                        <a:latin typeface="华文中宋" panose="02010600040101010101" charset="-122"/>
                        <a:ea typeface="华文中宋" panose="02010600040101010101" charset="-122"/>
                      </a:endParaRPr>
                    </a:p>
                  </a:txBody>
                  <a:tcPr>
                    <a:lnL w="3175">
                      <a:solidFill>
                        <a:srgbClr val="FF6238"/>
                      </a:solidFill>
                      <a:prstDash val="dot"/>
                    </a:lnL>
                    <a:lnR w="19050" cap="rnd">
                      <a:solidFill>
                        <a:srgbClr val="FF6238"/>
                      </a:solidFill>
                      <a:prstDash val="solid"/>
                    </a:lnR>
                    <a:lnT w="19050">
                      <a:solidFill>
                        <a:srgbClr val="FF6238"/>
                      </a:solidFill>
                      <a:prstDash val="solid"/>
                    </a:lnT>
                    <a:lnB w="3175">
                      <a:solidFill>
                        <a:srgbClr val="FF6238"/>
                      </a:solidFill>
                      <a:prstDash val="dot"/>
                    </a:lnB>
                    <a:solidFill>
                      <a:srgbClr val="F2F2F2"/>
                    </a:solidFill>
                  </a:tcPr>
                </a:tc>
              </a:tr>
              <a:tr h="381000">
                <a:tc>
                  <a:txBody>
                    <a:bodyPr/>
                    <a:p>
                      <a:pPr>
                        <a:buNone/>
                      </a:pPr>
                      <a:r>
                        <a:rPr lang="zh-CN" altLang="en-US" sz="2000">
                          <a:solidFill>
                            <a:schemeClr val="tx1"/>
                          </a:solidFill>
                          <a:latin typeface="华文中宋" panose="02010600040101010101" charset="-122"/>
                          <a:ea typeface="华文中宋" panose="02010600040101010101" charset="-122"/>
                        </a:rPr>
                        <a:t>部门负责人</a:t>
                      </a:r>
                      <a:endParaRPr lang="zh-CN" altLang="en-US" sz="2000">
                        <a:solidFill>
                          <a:schemeClr val="tx1"/>
                        </a:solidFill>
                        <a:latin typeface="华文中宋" panose="02010600040101010101" charset="-122"/>
                        <a:ea typeface="华文中宋" panose="02010600040101010101" charset="-122"/>
                      </a:endParaRPr>
                    </a:p>
                  </a:txBody>
                  <a:tcPr>
                    <a:lnL w="19050" cap="rnd">
                      <a:solidFill>
                        <a:srgbClr val="FF6238"/>
                      </a:solidFill>
                      <a:prstDash val="solid"/>
                    </a:lnL>
                    <a:lnR w="3175">
                      <a:solidFill>
                        <a:srgbClr val="FF6238"/>
                      </a:solidFill>
                      <a:prstDash val="dot"/>
                    </a:lnR>
                    <a:lnT w="3175">
                      <a:solidFill>
                        <a:srgbClr val="FF6238"/>
                      </a:solidFill>
                      <a:prstDash val="dot"/>
                    </a:lnT>
                    <a:lnB w="3175">
                      <a:solidFill>
                        <a:srgbClr val="FF6238"/>
                      </a:solidFill>
                      <a:prstDash val="dot"/>
                    </a:lnB>
                    <a:solidFill>
                      <a:srgbClr val="FFFFFF"/>
                    </a:solidFill>
                  </a:tcPr>
                </a:tc>
                <a:tc>
                  <a:txBody>
                    <a:bodyPr/>
                    <a:p>
                      <a:pPr>
                        <a:buNone/>
                      </a:pPr>
                      <a:r>
                        <a:rPr lang="zh-CN" altLang="en-US" sz="2000">
                          <a:solidFill>
                            <a:schemeClr val="tx1"/>
                          </a:solidFill>
                          <a:latin typeface="华文中宋" panose="02010600040101010101" charset="-122"/>
                          <a:ea typeface="华文中宋" panose="02010600040101010101" charset="-122"/>
                          <a:cs typeface="华文中宋" panose="02010600040101010101" charset="-122"/>
                        </a:rPr>
                        <a:t>合理性</a:t>
                      </a:r>
                      <a:r>
                        <a:rPr lang="en-US" altLang="zh-CN" sz="2000">
                          <a:solidFill>
                            <a:schemeClr val="tx1"/>
                          </a:solidFill>
                          <a:latin typeface="华文中宋" panose="02010600040101010101" charset="-122"/>
                          <a:ea typeface="华文中宋" panose="02010600040101010101" charset="-122"/>
                          <a:cs typeface="华文中宋" panose="02010600040101010101" charset="-122"/>
                        </a:rPr>
                        <a:t>+</a:t>
                      </a:r>
                      <a:r>
                        <a:rPr lang="zh-CN" altLang="en-US" sz="2000">
                          <a:solidFill>
                            <a:schemeClr val="tx1"/>
                          </a:solidFill>
                          <a:latin typeface="华文中宋" panose="02010600040101010101" charset="-122"/>
                          <a:ea typeface="华文中宋" panose="02010600040101010101" charset="-122"/>
                          <a:cs typeface="华文中宋" panose="02010600040101010101" charset="-122"/>
                        </a:rPr>
                        <a:t>真实性（对业务的业务制衡）</a:t>
                      </a:r>
                      <a:endParaRPr lang="zh-CN" altLang="en-US" sz="2000">
                        <a:solidFill>
                          <a:schemeClr val="tx1"/>
                        </a:solidFill>
                        <a:latin typeface="华文中宋" panose="02010600040101010101" charset="-122"/>
                        <a:ea typeface="华文中宋" panose="02010600040101010101" charset="-122"/>
                        <a:cs typeface="华文中宋" panose="02010600040101010101" charset="-122"/>
                      </a:endParaRPr>
                    </a:p>
                  </a:txBody>
                  <a:tcPr>
                    <a:lnL w="3175">
                      <a:solidFill>
                        <a:srgbClr val="FF6238"/>
                      </a:solidFill>
                      <a:prstDash val="dot"/>
                    </a:lnL>
                    <a:lnR w="19050" cap="rnd">
                      <a:solidFill>
                        <a:srgbClr val="FF6238"/>
                      </a:solidFill>
                      <a:prstDash val="solid"/>
                    </a:lnR>
                    <a:lnT w="3175">
                      <a:solidFill>
                        <a:srgbClr val="FF6238"/>
                      </a:solidFill>
                      <a:prstDash val="dot"/>
                    </a:lnT>
                    <a:lnB w="3175">
                      <a:solidFill>
                        <a:srgbClr val="FF6238"/>
                      </a:solidFill>
                      <a:prstDash val="dot"/>
                    </a:lnB>
                    <a:solidFill>
                      <a:srgbClr val="FFFFFF"/>
                    </a:solidFill>
                  </a:tcPr>
                </a:tc>
              </a:tr>
              <a:tr h="381000">
                <a:tc>
                  <a:txBody>
                    <a:bodyPr/>
                    <a:p>
                      <a:pPr>
                        <a:buNone/>
                      </a:pPr>
                      <a:r>
                        <a:rPr lang="zh-CN" altLang="en-US" sz="2000">
                          <a:solidFill>
                            <a:schemeClr val="tx1"/>
                          </a:solidFill>
                          <a:latin typeface="华文中宋" panose="02010600040101010101" charset="-122"/>
                          <a:ea typeface="华文中宋" panose="02010600040101010101" charset="-122"/>
                        </a:rPr>
                        <a:t>财务岗</a:t>
                      </a:r>
                      <a:endParaRPr lang="zh-CN" altLang="en-US" sz="2000">
                        <a:solidFill>
                          <a:schemeClr val="tx1"/>
                        </a:solidFill>
                        <a:latin typeface="华文中宋" panose="02010600040101010101" charset="-122"/>
                        <a:ea typeface="华文中宋" panose="02010600040101010101" charset="-122"/>
                      </a:endParaRPr>
                    </a:p>
                  </a:txBody>
                  <a:tcPr>
                    <a:lnL w="19050" cap="rnd">
                      <a:solidFill>
                        <a:srgbClr val="FF6238"/>
                      </a:solidFill>
                      <a:prstDash val="solid"/>
                    </a:lnL>
                    <a:lnR w="3175">
                      <a:solidFill>
                        <a:srgbClr val="FF6238"/>
                      </a:solidFill>
                      <a:prstDash val="dot"/>
                    </a:lnR>
                    <a:lnT w="3175">
                      <a:solidFill>
                        <a:srgbClr val="FF6238"/>
                      </a:solidFill>
                      <a:prstDash val="dot"/>
                    </a:lnT>
                    <a:lnB w="3175">
                      <a:solidFill>
                        <a:srgbClr val="FF6238"/>
                      </a:solidFill>
                      <a:prstDash val="dot"/>
                    </a:lnB>
                    <a:solidFill>
                      <a:srgbClr val="F2F2F2"/>
                    </a:solidFill>
                  </a:tcPr>
                </a:tc>
                <a:tc>
                  <a:txBody>
                    <a:bodyPr/>
                    <a:p>
                      <a:pPr>
                        <a:buNone/>
                      </a:pPr>
                      <a:r>
                        <a:rPr lang="zh-CN" altLang="en-US" sz="2000">
                          <a:solidFill>
                            <a:schemeClr val="tx1"/>
                          </a:solidFill>
                          <a:latin typeface="华文中宋" panose="02010600040101010101" charset="-122"/>
                          <a:ea typeface="华文中宋" panose="02010600040101010101" charset="-122"/>
                        </a:rPr>
                        <a:t>财经纪律合规性（预算、标准、报销材料）</a:t>
                      </a:r>
                      <a:r>
                        <a:rPr lang="zh-CN" altLang="en-US" sz="2000">
                          <a:solidFill>
                            <a:schemeClr val="tx1"/>
                          </a:solidFill>
                          <a:latin typeface="华文中宋" panose="02010600040101010101" charset="-122"/>
                          <a:ea typeface="华文中宋" panose="02010600040101010101" charset="-122"/>
                          <a:sym typeface="+mn-ea"/>
                        </a:rPr>
                        <a:t>（对业务的财务制衡）</a:t>
                      </a:r>
                      <a:endParaRPr lang="zh-CN" altLang="en-US" sz="2000">
                        <a:solidFill>
                          <a:schemeClr val="tx1"/>
                        </a:solidFill>
                        <a:latin typeface="华文中宋" panose="02010600040101010101" charset="-122"/>
                        <a:ea typeface="华文中宋" panose="02010600040101010101" charset="-122"/>
                        <a:sym typeface="+mn-ea"/>
                      </a:endParaRPr>
                    </a:p>
                  </a:txBody>
                  <a:tcPr>
                    <a:lnL w="3175">
                      <a:solidFill>
                        <a:srgbClr val="FF6238"/>
                      </a:solidFill>
                      <a:prstDash val="dot"/>
                    </a:lnL>
                    <a:lnR w="19050" cap="rnd">
                      <a:solidFill>
                        <a:srgbClr val="FF6238"/>
                      </a:solidFill>
                      <a:prstDash val="solid"/>
                    </a:lnR>
                    <a:lnT w="3175">
                      <a:solidFill>
                        <a:srgbClr val="FF6238"/>
                      </a:solidFill>
                      <a:prstDash val="dot"/>
                    </a:lnT>
                    <a:lnB w="3175">
                      <a:solidFill>
                        <a:srgbClr val="FF6238"/>
                      </a:solidFill>
                      <a:prstDash val="dot"/>
                    </a:lnB>
                    <a:solidFill>
                      <a:srgbClr val="F2F2F2"/>
                    </a:solidFill>
                  </a:tcPr>
                </a:tc>
              </a:tr>
              <a:tr h="381000">
                <a:tc>
                  <a:txBody>
                    <a:bodyPr/>
                    <a:p>
                      <a:pPr>
                        <a:buNone/>
                      </a:pPr>
                      <a:r>
                        <a:rPr lang="zh-CN" altLang="en-US" sz="2000">
                          <a:solidFill>
                            <a:schemeClr val="tx1"/>
                          </a:solidFill>
                          <a:latin typeface="华文中宋" panose="02010600040101010101" charset="-122"/>
                          <a:ea typeface="华文中宋" panose="02010600040101010101" charset="-122"/>
                        </a:rPr>
                        <a:t>领导</a:t>
                      </a:r>
                      <a:endParaRPr lang="zh-CN" altLang="en-US" sz="2000">
                        <a:solidFill>
                          <a:schemeClr val="tx1"/>
                        </a:solidFill>
                        <a:latin typeface="华文中宋" panose="02010600040101010101" charset="-122"/>
                        <a:ea typeface="华文中宋" panose="02010600040101010101" charset="-122"/>
                      </a:endParaRPr>
                    </a:p>
                  </a:txBody>
                  <a:tcPr>
                    <a:lnL w="19050" cap="rnd">
                      <a:solidFill>
                        <a:srgbClr val="FF6238"/>
                      </a:solidFill>
                      <a:prstDash val="solid"/>
                    </a:lnL>
                    <a:lnR w="3175">
                      <a:solidFill>
                        <a:srgbClr val="FF6238"/>
                      </a:solidFill>
                      <a:prstDash val="dot"/>
                    </a:lnR>
                    <a:lnT w="3175">
                      <a:solidFill>
                        <a:srgbClr val="FF6238"/>
                      </a:solidFill>
                      <a:prstDash val="dot"/>
                    </a:lnT>
                    <a:lnB w="19050" cap="rnd">
                      <a:solidFill>
                        <a:srgbClr val="FF6238"/>
                      </a:solidFill>
                      <a:prstDash val="solid"/>
                    </a:lnB>
                    <a:solidFill>
                      <a:srgbClr val="FFFFFF"/>
                    </a:solidFill>
                  </a:tcPr>
                </a:tc>
                <a:tc>
                  <a:txBody>
                    <a:bodyPr/>
                    <a:p>
                      <a:pPr>
                        <a:buNone/>
                      </a:pPr>
                      <a:r>
                        <a:rPr lang="zh-CN" altLang="en-US" sz="2000">
                          <a:solidFill>
                            <a:schemeClr val="tx1"/>
                          </a:solidFill>
                          <a:latin typeface="华文中宋" panose="02010600040101010101" charset="-122"/>
                          <a:ea typeface="华文中宋" panose="02010600040101010101" charset="-122"/>
                        </a:rPr>
                        <a:t>业务风险、财务（资金）风险可控</a:t>
                      </a:r>
                      <a:endParaRPr lang="zh-CN" altLang="en-US" sz="2000">
                        <a:solidFill>
                          <a:schemeClr val="tx1"/>
                        </a:solidFill>
                        <a:latin typeface="华文中宋" panose="02010600040101010101" charset="-122"/>
                        <a:ea typeface="华文中宋" panose="02010600040101010101" charset="-122"/>
                      </a:endParaRPr>
                    </a:p>
                  </a:txBody>
                  <a:tcPr>
                    <a:lnL w="3175">
                      <a:solidFill>
                        <a:srgbClr val="FF6238"/>
                      </a:solidFill>
                      <a:prstDash val="dot"/>
                    </a:lnL>
                    <a:lnR w="19050" cap="rnd">
                      <a:solidFill>
                        <a:srgbClr val="FF6238"/>
                      </a:solidFill>
                      <a:prstDash val="solid"/>
                    </a:lnR>
                    <a:lnT w="3175">
                      <a:solidFill>
                        <a:srgbClr val="FF6238"/>
                      </a:solidFill>
                      <a:prstDash val="dot"/>
                    </a:lnT>
                    <a:lnB w="19050" cap="rnd">
                      <a:solidFill>
                        <a:srgbClr val="FF6238"/>
                      </a:solidFill>
                      <a:prstDash val="solid"/>
                    </a:lnB>
                    <a:solidFill>
                      <a:srgbClr val="FFFFFF"/>
                    </a:solidFill>
                  </a:tcPr>
                </a:tc>
              </a:tr>
            </a:tbl>
          </a:graphicData>
        </a:graphic>
      </p:graphicFrame>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http://photo-static-api.fotomore.com/creative/vcg/400/version23/VCG41525110335.jpg" descr="templates\picture_hover\&amp;pky180_sjzg_VCG41525110335&amp;2&amp;src_toppic_inpsrchzd1&amp;"/>
          <p:cNvPicPr>
            <a:picLocks noChangeAspect="1"/>
          </p:cNvPicPr>
          <p:nvPr>
            <p:custDataLst>
              <p:tags r:id="rId1"/>
            </p:custDataLst>
          </p:nvPr>
        </p:nvPicPr>
        <p:blipFill>
          <a:blip r:embed="rId2"/>
          <a:srcRect l="42233" t="21155"/>
          <a:stretch>
            <a:fillRect/>
          </a:stretch>
        </p:blipFill>
        <p:spPr>
          <a:xfrm>
            <a:off x="427990" y="1656080"/>
            <a:ext cx="1931670" cy="2063750"/>
          </a:xfrm>
          <a:prstGeom prst="rect">
            <a:avLst/>
          </a:prstGeom>
        </p:spPr>
      </p:pic>
      <p:sp>
        <p:nvSpPr>
          <p:cNvPr id="7" name="文本框 6"/>
          <p:cNvSpPr txBox="1"/>
          <p:nvPr>
            <p:custDataLst>
              <p:tags r:id="rId3"/>
            </p:custDataLst>
          </p:nvPr>
        </p:nvSpPr>
        <p:spPr>
          <a:xfrm>
            <a:off x="1977390" y="1941830"/>
            <a:ext cx="1544955" cy="1476375"/>
          </a:xfrm>
          <a:prstGeom prst="rect">
            <a:avLst/>
          </a:prstGeom>
          <a:noFill/>
        </p:spPr>
        <p:txBody>
          <a:bodyPr wrap="square" rtlCol="0" anchor="t">
            <a:spAutoFit/>
          </a:bodyPr>
          <a:p>
            <a:pPr>
              <a:lnSpc>
                <a:spcPct val="150000"/>
              </a:lnSpc>
              <a:buNone/>
            </a:pPr>
            <a:r>
              <a:rPr lang="zh-CN" altLang="en-US" sz="2000">
                <a:latin typeface="华文中宋" panose="02010600040101010101" charset="-122"/>
                <a:ea typeface="华文中宋" panose="02010600040101010101" charset="-122"/>
                <a:sym typeface="+mn-ea"/>
              </a:rPr>
              <a:t>位置不同</a:t>
            </a:r>
            <a:endParaRPr lang="zh-CN" altLang="en-US" sz="2000">
              <a:latin typeface="华文中宋" panose="02010600040101010101" charset="-122"/>
              <a:ea typeface="华文中宋" panose="02010600040101010101" charset="-122"/>
              <a:sym typeface="+mn-ea"/>
            </a:endParaRPr>
          </a:p>
          <a:p>
            <a:pPr>
              <a:lnSpc>
                <a:spcPct val="150000"/>
              </a:lnSpc>
              <a:buNone/>
            </a:pPr>
            <a:r>
              <a:rPr lang="zh-CN" altLang="en-US" sz="2000">
                <a:latin typeface="华文中宋" panose="02010600040101010101" charset="-122"/>
                <a:ea typeface="华文中宋" panose="02010600040101010101" charset="-122"/>
                <a:sym typeface="+mn-ea"/>
              </a:rPr>
              <a:t>视角不同</a:t>
            </a:r>
            <a:endParaRPr lang="zh-CN" altLang="en-US" sz="2000">
              <a:latin typeface="华文中宋" panose="02010600040101010101" charset="-122"/>
              <a:ea typeface="华文中宋" panose="02010600040101010101" charset="-122"/>
              <a:sym typeface="+mn-ea"/>
            </a:endParaRPr>
          </a:p>
          <a:p>
            <a:pPr>
              <a:lnSpc>
                <a:spcPct val="150000"/>
              </a:lnSpc>
              <a:buNone/>
            </a:pPr>
            <a:r>
              <a:rPr lang="zh-CN" altLang="en-US" sz="2000">
                <a:latin typeface="华文中宋" panose="02010600040101010101" charset="-122"/>
                <a:ea typeface="华文中宋" panose="02010600040101010101" charset="-122"/>
                <a:sym typeface="+mn-ea"/>
              </a:rPr>
              <a:t>关注点不同</a:t>
            </a:r>
            <a:endParaRPr lang="zh-CN" altLang="en-US" sz="2000">
              <a:latin typeface="华文中宋" panose="02010600040101010101" charset="-122"/>
              <a:ea typeface="华文中宋" panose="02010600040101010101" charset="-122"/>
              <a:sym typeface="+mn-ea"/>
            </a:endParaRPr>
          </a:p>
        </p:txBody>
      </p:sp>
      <p:pic>
        <p:nvPicPr>
          <p:cNvPr id="5" name="内容占位符 4"/>
          <p:cNvPicPr>
            <a:picLocks noChangeAspect="1"/>
          </p:cNvPicPr>
          <p:nvPr>
            <p:ph idx="1"/>
            <p:custDataLst>
              <p:tags r:id="rId4"/>
            </p:custDataLst>
          </p:nvPr>
        </p:nvPicPr>
        <p:blipFill>
          <a:blip r:embed="rId5"/>
          <a:stretch>
            <a:fillRect/>
          </a:stretch>
        </p:blipFill>
        <p:spPr>
          <a:xfrm>
            <a:off x="3989705" y="513080"/>
            <a:ext cx="3585845" cy="3615055"/>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3989705" y="4128135"/>
            <a:ext cx="3595370" cy="50228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3980180" y="4630420"/>
            <a:ext cx="3595370" cy="359410"/>
          </a:xfrm>
          <a:prstGeom prst="rect">
            <a:avLst/>
          </a:prstGeom>
        </p:spPr>
      </p:pic>
      <p:pic>
        <p:nvPicPr>
          <p:cNvPr id="10" name="图片 9"/>
          <p:cNvPicPr>
            <a:picLocks noChangeAspect="1"/>
          </p:cNvPicPr>
          <p:nvPr>
            <p:custDataLst>
              <p:tags r:id="rId10"/>
            </p:custDataLst>
          </p:nvPr>
        </p:nvPicPr>
        <p:blipFill>
          <a:blip r:embed="rId11"/>
          <a:stretch>
            <a:fillRect/>
          </a:stretch>
        </p:blipFill>
        <p:spPr>
          <a:xfrm>
            <a:off x="3999230" y="3826510"/>
            <a:ext cx="3585845" cy="286385"/>
          </a:xfrm>
          <a:prstGeom prst="rect">
            <a:avLst/>
          </a:prstGeom>
        </p:spPr>
      </p:pic>
      <p:sp>
        <p:nvSpPr>
          <p:cNvPr id="12" name="文本框 11"/>
          <p:cNvSpPr txBox="1"/>
          <p:nvPr/>
        </p:nvSpPr>
        <p:spPr>
          <a:xfrm>
            <a:off x="7745095" y="1508125"/>
            <a:ext cx="4251960" cy="1014730"/>
          </a:xfrm>
          <a:prstGeom prst="rect">
            <a:avLst/>
          </a:prstGeom>
          <a:noFill/>
        </p:spPr>
        <p:txBody>
          <a:bodyPr wrap="square" rtlCol="0" anchor="t">
            <a:spAutoFit/>
          </a:bodyPr>
          <a:p>
            <a:pPr>
              <a:lnSpc>
                <a:spcPct val="150000"/>
              </a:lnSpc>
              <a:buNone/>
            </a:pPr>
            <a:r>
              <a:rPr lang="zh-CN" altLang="en-US" sz="2000">
                <a:latin typeface="华文中宋" panose="02010600040101010101" charset="-122"/>
                <a:ea typeface="华文中宋" panose="02010600040101010101" charset="-122"/>
                <a:sym typeface="+mn-ea"/>
              </a:rPr>
              <a:t>表面上：成本没控制，是不是贵了？</a:t>
            </a:r>
            <a:endParaRPr lang="zh-CN" altLang="en-US" sz="2000">
              <a:latin typeface="华文中宋" panose="02010600040101010101" charset="-122"/>
              <a:ea typeface="华文中宋" panose="02010600040101010101" charset="-122"/>
              <a:sym typeface="+mn-ea"/>
            </a:endParaRPr>
          </a:p>
          <a:p>
            <a:pPr>
              <a:lnSpc>
                <a:spcPct val="150000"/>
              </a:lnSpc>
              <a:buNone/>
            </a:pPr>
            <a:r>
              <a:rPr lang="zh-CN" altLang="en-US" sz="2000">
                <a:latin typeface="华文中宋" panose="02010600040101010101" charset="-122"/>
                <a:ea typeface="华文中宋" panose="02010600040101010101" charset="-122"/>
                <a:sym typeface="+mn-ea"/>
              </a:rPr>
              <a:t>本质上：有没有必要、值不值的问题</a:t>
            </a:r>
            <a:endParaRPr lang="zh-CN" altLang="en-US" sz="2000">
              <a:latin typeface="华文中宋" panose="02010600040101010101" charset="-122"/>
              <a:ea typeface="华文中宋" panose="02010600040101010101" charset="-122"/>
              <a:sym typeface="+mn-ea"/>
            </a:endParaRPr>
          </a:p>
        </p:txBody>
      </p:sp>
      <p:sp>
        <p:nvSpPr>
          <p:cNvPr id="13" name="矩形 12"/>
          <p:cNvSpPr/>
          <p:nvPr/>
        </p:nvSpPr>
        <p:spPr>
          <a:xfrm>
            <a:off x="7697470" y="3165475"/>
            <a:ext cx="1962785" cy="826770"/>
          </a:xfrm>
          <a:prstGeom prst="rect">
            <a:avLst/>
          </a:prstGeom>
        </p:spPr>
        <p:style>
          <a:lnRef idx="0">
            <a:schemeClr val="accent3"/>
          </a:lnRef>
          <a:fillRef idx="3">
            <a:schemeClr val="accent3"/>
          </a:fillRef>
          <a:effectRef idx="3">
            <a:schemeClr val="accent3"/>
          </a:effectRef>
          <a:fontRef idx="minor">
            <a:schemeClr val="lt1"/>
          </a:fontRef>
        </p:style>
        <p:txBody>
          <a:bodyPr rtlCol="0" anchor="ctr"/>
          <a:p>
            <a:pPr algn="ctr"/>
            <a:r>
              <a:rPr lang="zh-CN" sz="2800" b="1">
                <a:solidFill>
                  <a:schemeClr val="tx1"/>
                </a:solidFill>
                <a:latin typeface="华文中宋" panose="02010600040101010101" charset="-122"/>
                <a:ea typeface="华文中宋" panose="02010600040101010101" charset="-122"/>
              </a:rPr>
              <a:t>必要性</a:t>
            </a:r>
            <a:endParaRPr lang="zh-CN" sz="2800" b="1">
              <a:solidFill>
                <a:schemeClr val="tx1"/>
              </a:solidFill>
              <a:latin typeface="华文中宋" panose="02010600040101010101" charset="-122"/>
              <a:ea typeface="华文中宋" panose="02010600040101010101" charset="-122"/>
            </a:endParaRPr>
          </a:p>
        </p:txBody>
      </p:sp>
      <p:sp>
        <p:nvSpPr>
          <p:cNvPr id="14" name="矩形 13"/>
          <p:cNvSpPr/>
          <p:nvPr/>
        </p:nvSpPr>
        <p:spPr>
          <a:xfrm>
            <a:off x="9773285" y="3165475"/>
            <a:ext cx="1962785" cy="826770"/>
          </a:xfrm>
          <a:prstGeom prst="rect">
            <a:avLst/>
          </a:prstGeom>
        </p:spPr>
        <p:style>
          <a:lnRef idx="0">
            <a:schemeClr val="accent3"/>
          </a:lnRef>
          <a:fillRef idx="3">
            <a:schemeClr val="accent3"/>
          </a:fillRef>
          <a:effectRef idx="3">
            <a:schemeClr val="accent3"/>
          </a:effectRef>
          <a:fontRef idx="minor">
            <a:schemeClr val="lt1"/>
          </a:fontRef>
        </p:style>
        <p:txBody>
          <a:bodyPr rtlCol="0" anchor="ctr"/>
          <a:p>
            <a:pPr algn="ctr"/>
            <a:r>
              <a:rPr lang="zh-CN" sz="2800" b="1">
                <a:solidFill>
                  <a:schemeClr val="tx1"/>
                </a:solidFill>
                <a:latin typeface="华文中宋" panose="02010600040101010101" charset="-122"/>
                <a:ea typeface="华文中宋" panose="02010600040101010101" charset="-122"/>
              </a:rPr>
              <a:t>合理性</a:t>
            </a:r>
            <a:endParaRPr lang="zh-CN" sz="2800" b="1">
              <a:solidFill>
                <a:schemeClr val="tx1"/>
              </a:solidFill>
              <a:latin typeface="华文中宋" panose="02010600040101010101" charset="-122"/>
              <a:ea typeface="华文中宋" panose="02010600040101010101" charset="-122"/>
            </a:endParaRPr>
          </a:p>
        </p:txBody>
      </p:sp>
      <p:sp>
        <p:nvSpPr>
          <p:cNvPr id="15" name="矩形 14"/>
          <p:cNvSpPr/>
          <p:nvPr/>
        </p:nvSpPr>
        <p:spPr>
          <a:xfrm>
            <a:off x="7697470" y="4123055"/>
            <a:ext cx="1962785" cy="826770"/>
          </a:xfrm>
          <a:prstGeom prst="rect">
            <a:avLst/>
          </a:prstGeom>
        </p:spPr>
        <p:style>
          <a:lnRef idx="0">
            <a:schemeClr val="accent3"/>
          </a:lnRef>
          <a:fillRef idx="3">
            <a:schemeClr val="accent3"/>
          </a:fillRef>
          <a:effectRef idx="3">
            <a:schemeClr val="accent3"/>
          </a:effectRef>
          <a:fontRef idx="minor">
            <a:schemeClr val="lt1"/>
          </a:fontRef>
        </p:style>
        <p:txBody>
          <a:bodyPr rtlCol="0" anchor="ctr"/>
          <a:p>
            <a:pPr algn="ctr"/>
            <a:r>
              <a:rPr lang="zh-CN" sz="2800" b="1">
                <a:solidFill>
                  <a:schemeClr val="tx1"/>
                </a:solidFill>
                <a:latin typeface="华文中宋" panose="02010600040101010101" charset="-122"/>
                <a:ea typeface="华文中宋" panose="02010600040101010101" charset="-122"/>
              </a:rPr>
              <a:t>绩效</a:t>
            </a:r>
            <a:endParaRPr lang="zh-CN" sz="2800" b="1">
              <a:solidFill>
                <a:schemeClr val="tx1"/>
              </a:solidFill>
              <a:latin typeface="华文中宋" panose="02010600040101010101" charset="-122"/>
              <a:ea typeface="华文中宋" panose="02010600040101010101" charset="-122"/>
            </a:endParaRPr>
          </a:p>
        </p:txBody>
      </p:sp>
      <p:sp>
        <p:nvSpPr>
          <p:cNvPr id="16" name="矩形 15"/>
          <p:cNvSpPr/>
          <p:nvPr/>
        </p:nvSpPr>
        <p:spPr>
          <a:xfrm>
            <a:off x="9782175" y="4112895"/>
            <a:ext cx="1962785" cy="826770"/>
          </a:xfrm>
          <a:prstGeom prst="rect">
            <a:avLst/>
          </a:prstGeom>
        </p:spPr>
        <p:style>
          <a:lnRef idx="0">
            <a:schemeClr val="accent3"/>
          </a:lnRef>
          <a:fillRef idx="3">
            <a:schemeClr val="accent3"/>
          </a:fillRef>
          <a:effectRef idx="3">
            <a:schemeClr val="accent3"/>
          </a:effectRef>
          <a:fontRef idx="minor">
            <a:schemeClr val="lt1"/>
          </a:fontRef>
        </p:style>
        <p:txBody>
          <a:bodyPr rtlCol="0" anchor="ctr"/>
          <a:p>
            <a:pPr algn="ctr"/>
            <a:r>
              <a:rPr lang="zh-CN" sz="2800" b="1">
                <a:solidFill>
                  <a:schemeClr val="tx1"/>
                </a:solidFill>
                <a:latin typeface="华文中宋" panose="02010600040101010101" charset="-122"/>
                <a:ea typeface="华文中宋" panose="02010600040101010101" charset="-122"/>
              </a:rPr>
              <a:t>预算刚性</a:t>
            </a:r>
            <a:endParaRPr lang="zh-CN" sz="2800" b="1">
              <a:solidFill>
                <a:schemeClr val="tx1"/>
              </a:solidFill>
              <a:latin typeface="华文中宋" panose="02010600040101010101" charset="-122"/>
              <a:ea typeface="华文中宋" panose="02010600040101010101" charset="-122"/>
            </a:endParaRPr>
          </a:p>
        </p:txBody>
      </p:sp>
      <p:sp>
        <p:nvSpPr>
          <p:cNvPr id="3" name="文本框 2"/>
          <p:cNvSpPr txBox="1"/>
          <p:nvPr>
            <p:custDataLst>
              <p:tags r:id="rId12"/>
            </p:custDataLst>
          </p:nvPr>
        </p:nvSpPr>
        <p:spPr>
          <a:xfrm>
            <a:off x="608330" y="5402580"/>
            <a:ext cx="10871835" cy="1329690"/>
          </a:xfrm>
          <a:prstGeom prst="rect">
            <a:avLst/>
          </a:prstGeom>
          <a:noFill/>
          <a:extLst>
            <a:ext uri="{909E8E84-426E-40DD-AFC4-6F175D3DCCD1}">
              <a14:hiddenFill xmlns:a14="http://schemas.microsoft.com/office/drawing/2010/main">
                <a:solidFill>
                  <a:srgbClr val="FFFF00"/>
                </a:solidFill>
              </a14:hiddenFill>
            </a:ext>
          </a:extLst>
        </p:spPr>
        <p:txBody>
          <a:bodyPr wrap="square" rtlCol="0" anchor="ctr" anchorCtr="0">
            <a:noAutofit/>
          </a:bodyPr>
          <a:p>
            <a:pPr algn="ct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决策层要多作“应不应该办”的价值判断</a:t>
            </a:r>
            <a:b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b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职能部门作“可不可以办”的技术判断</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endParaRPr>
          </a:p>
          <a:p>
            <a:pPr algn="ct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业务部门对承办事项的真实性负责</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bldLvl="0" animBg="1"/>
      <p:bldP spid="14" grpId="0" bldLvl="0" animBg="1"/>
      <p:bldP spid="15" grpId="0" bldLvl="0" animBg="1"/>
      <p:bldP spid="16" grpId="0" bldLvl="0" animBg="1"/>
      <p:bldP spid="13" grpId="1" animBg="1"/>
      <p:bldP spid="14" grpId="1" animBg="1"/>
      <p:bldP spid="15" grpId="1" animBg="1"/>
      <p:bldP spid="16" grpId="1" animBg="1"/>
      <p:bldP spid="3" grpId="0" bldLvl="0" animBg="1"/>
      <p:bldP spid="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21" name=""/>
        <p:cNvGrpSpPr/>
        <p:nvPr/>
      </p:nvGrpSpPr>
      <p:grpSpPr/>
      <p:sp>
        <p:nvSpPr>
          <p:cNvPr id="1048754" name="标题 1"/>
          <p:cNvSpPr>
            <a:spLocks noGrp="1"/>
          </p:cNvSpPr>
          <p:nvPr>
            <p:ph type="title"/>
          </p:nvPr>
        </p:nvSpPr>
        <p:spPr/>
        <p:txBody>
          <a:bodyPr/>
          <a:p>
            <a:r>
              <a:rPr lang="zh-CN"/>
              <a:t>九、</a:t>
            </a:r>
            <a:r>
              <a:rPr lang="zh-CN" altLang="en-US"/>
              <a:t>设计科学的表单</a:t>
            </a:r>
            <a:endParaRPr lang="zh-CN" altLang="en-US"/>
          </a:p>
        </p:txBody>
      </p:sp>
      <p:sp>
        <p:nvSpPr>
          <p:cNvPr id="1048755"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2097169" name="图片 6"/>
          <p:cNvPicPr>
            <a:picLocks noChangeAspect="1"/>
          </p:cNvPicPr>
          <p:nvPr>
            <p:custDataLst>
              <p:tags r:id="rId1"/>
            </p:custDataLst>
          </p:nvPr>
        </p:nvPicPr>
        <p:blipFill>
          <a:blip r:embed="rId2"/>
          <a:stretch>
            <a:fillRect/>
          </a:stretch>
        </p:blipFill>
        <p:spPr>
          <a:xfrm>
            <a:off x="722630" y="1462405"/>
            <a:ext cx="4060825" cy="5277485"/>
          </a:xfrm>
          <a:prstGeom prst="rect">
            <a:avLst/>
          </a:prstGeom>
        </p:spPr>
      </p:pic>
      <p:pic>
        <p:nvPicPr>
          <p:cNvPr id="2097170" name="图片 7"/>
          <p:cNvPicPr>
            <a:picLocks noChangeAspect="1"/>
          </p:cNvPicPr>
          <p:nvPr>
            <p:custDataLst>
              <p:tags r:id="rId3"/>
            </p:custDataLst>
          </p:nvPr>
        </p:nvPicPr>
        <p:blipFill>
          <a:blip r:embed="rId4"/>
          <a:stretch>
            <a:fillRect/>
          </a:stretch>
        </p:blipFill>
        <p:spPr>
          <a:xfrm>
            <a:off x="5109845" y="1490345"/>
            <a:ext cx="6548120" cy="40659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84" name=""/>
        <p:cNvGrpSpPr/>
        <p:nvPr/>
      </p:nvGrpSpPr>
      <p:grpSpPr/>
      <p:sp>
        <p:nvSpPr>
          <p:cNvPr id="1048608" name="标题 1"/>
          <p:cNvSpPr>
            <a:spLocks noGrp="1"/>
          </p:cNvSpPr>
          <p:nvPr>
            <p:ph type="title"/>
          </p:nvPr>
        </p:nvSpPr>
        <p:spPr>
          <a:xfrm>
            <a:off x="608330" y="608330"/>
            <a:ext cx="7138035" cy="1083945"/>
          </a:xfrm>
        </p:spPr>
        <p:txBody>
          <a:bodyPr>
            <a:normAutofit fontScale="80323"/>
          </a:bodyPr>
          <a:p>
            <a:r>
              <a:rPr lang="zh-CN" altLang="en-US"/>
              <a:t>两办发文</a:t>
            </a:r>
            <a:br>
              <a:rPr lang="zh-CN" altLang="en-US"/>
            </a:br>
            <a:r>
              <a:rPr lang="zh-CN" altLang="en-US"/>
              <a:t>单位领导班子要重视：</a:t>
            </a:r>
            <a:br>
              <a:rPr lang="zh-CN" altLang="en-US"/>
            </a:br>
            <a:r>
              <a:rPr lang="zh-CN" altLang="en-US"/>
              <a:t>内部控制</a:t>
            </a:r>
            <a:r>
              <a:rPr lang="en-US" altLang="zh-CN"/>
              <a:t>+</a:t>
            </a:r>
            <a:r>
              <a:rPr lang="zh-CN" altLang="en-US"/>
              <a:t>财务管理</a:t>
            </a:r>
            <a:r>
              <a:rPr lang="en-US" altLang="zh-CN"/>
              <a:t>+</a:t>
            </a:r>
            <a:r>
              <a:rPr lang="zh-CN" altLang="en-US"/>
              <a:t>会计信息质量</a:t>
            </a:r>
            <a:endParaRPr lang="zh-CN" altLang="en-US" sz="3100"/>
          </a:p>
        </p:txBody>
      </p:sp>
      <p:sp>
        <p:nvSpPr>
          <p:cNvPr id="1048610" name="灯片编号占位符 3"/>
          <p:cNvSpPr>
            <a:spLocks noGrp="1"/>
          </p:cNvSpPr>
          <p:nvPr>
            <p:ph type="sldNum" sz="quarter" idx="12"/>
          </p:nvPr>
        </p:nvSpPr>
        <p:spPr>
          <a:xfrm>
            <a:off x="8877600" y="6471245"/>
            <a:ext cx="2700000" cy="316800"/>
          </a:xfrm>
        </p:spPr>
        <p:txBody>
          <a:bodyPr/>
          <a:p>
            <a:fld id="{49AE70B2-8BF9-45C0-BB95-33D1B9D3A854}" type="slidenum">
              <a:rPr lang="zh-CN" altLang="en-US" smtClean="0"/>
            </a:fld>
            <a:endParaRPr lang="zh-CN" altLang="en-US"/>
          </a:p>
        </p:txBody>
      </p:sp>
      <p:pic>
        <p:nvPicPr>
          <p:cNvPr id="2097152" name="图片 5"/>
          <p:cNvPicPr>
            <a:picLocks noChangeAspect="1"/>
          </p:cNvPicPr>
          <p:nvPr>
            <p:custDataLst>
              <p:tags r:id="rId1"/>
            </p:custDataLst>
          </p:nvPr>
        </p:nvPicPr>
        <p:blipFill>
          <a:blip r:embed="rId2"/>
          <a:srcRect b="61205"/>
          <a:stretch>
            <a:fillRect/>
          </a:stretch>
        </p:blipFill>
        <p:spPr>
          <a:xfrm>
            <a:off x="7278370" y="248285"/>
            <a:ext cx="4809490" cy="1581150"/>
          </a:xfrm>
          <a:prstGeom prst="rect">
            <a:avLst/>
          </a:prstGeom>
          <a:effectLst>
            <a:outerShdw blurRad="50800" dist="38100" dir="2700000" algn="tl" rotWithShape="0">
              <a:prstClr val="black">
                <a:alpha val="40000"/>
              </a:prstClr>
            </a:outerShdw>
          </a:effectLst>
        </p:spPr>
      </p:pic>
      <p:graphicFrame>
        <p:nvGraphicFramePr>
          <p:cNvPr id="2" name="图示 1"/>
          <p:cNvGraphicFramePr/>
          <p:nvPr/>
        </p:nvGraphicFramePr>
        <p:xfrm>
          <a:off x="470535" y="2048510"/>
          <a:ext cx="11545570" cy="460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8"/>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p:txBody>
          <a:bodyPr>
            <a:normAutofit/>
          </a:bodyPr>
          <a:p>
            <a:r>
              <a:rPr lang="zh-CN" dirty="0">
                <a:solidFill>
                  <a:schemeClr val="dk1"/>
                </a:solidFill>
                <a:sym typeface="+mn-ea"/>
              </a:rPr>
              <a:t>十、</a:t>
            </a:r>
            <a:r>
              <a:rPr lang="zh-CN" altLang="en-US" dirty="0">
                <a:solidFill>
                  <a:schemeClr val="dk1"/>
                </a:solidFill>
                <a:sym typeface="+mn-ea"/>
              </a:rPr>
              <a:t>评价有效性</a:t>
            </a:r>
            <a:endParaRPr lang="zh-CN" altLang="en-US"/>
          </a:p>
        </p:txBody>
      </p:sp>
      <p:sp>
        <p:nvSpPr>
          <p:cNvPr id="5" name="文本占位符 2"/>
          <p:cNvSpPr>
            <a:spLocks noGrp="1"/>
          </p:cNvSpPr>
          <p:nvPr/>
        </p:nvSpPr>
        <p:spPr>
          <a:xfrm>
            <a:off x="1146175" y="2786380"/>
            <a:ext cx="9312275" cy="2843530"/>
          </a:xfrm>
          <a:prstGeom prst="rect">
            <a:avLst/>
          </a:prstGeom>
        </p:spPr>
        <p:txBody>
          <a:bodyPr vert="horz" lIns="90000" tIns="46800" rIns="90000" bIns="46800" rtlCol="0">
            <a:norm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sz="2000" u="none" strike="noStrike" kern="1200" cap="none" spc="150" normalizeH="0" baseline="0">
                <a:solidFill>
                  <a:schemeClr val="bg1">
                    <a:lumMod val="50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800" b="1" dirty="0">
                <a:solidFill>
                  <a:schemeClr val="tx1"/>
                </a:solidFill>
                <a:latin typeface="华文中宋" panose="02010600040101010101" charset="-122"/>
                <a:ea typeface="华文中宋" panose="02010600040101010101" charset="-122"/>
                <a:cs typeface="华文中宋" panose="02010600040101010101" charset="-122"/>
              </a:rPr>
              <a:t>好的制度</a:t>
            </a:r>
            <a:r>
              <a:rPr lang="en-US" altLang="zh-CN" sz="2800" b="1" dirty="0">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dirty="0">
                <a:solidFill>
                  <a:schemeClr val="tx1"/>
                </a:solidFill>
                <a:latin typeface="华文中宋" panose="02010600040101010101" charset="-122"/>
                <a:ea typeface="华文中宋" panose="02010600040101010101" charset="-122"/>
                <a:cs typeface="华文中宋" panose="02010600040101010101" charset="-122"/>
              </a:rPr>
              <a:t>能执行的制度</a:t>
            </a:r>
            <a:endParaRPr lang="en-US" altLang="zh-CN" sz="2800" b="1" dirty="0">
              <a:solidFill>
                <a:schemeClr val="tx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2800" b="1" dirty="0">
                <a:solidFill>
                  <a:schemeClr val="tx1"/>
                </a:solidFill>
                <a:latin typeface="华文中宋" panose="02010600040101010101" charset="-122"/>
                <a:ea typeface="华文中宋" panose="02010600040101010101" charset="-122"/>
                <a:cs typeface="华文中宋" panose="02010600040101010101" charset="-122"/>
              </a:rPr>
              <a:t>执行不行</a:t>
            </a:r>
            <a:r>
              <a:rPr lang="en-US" altLang="zh-CN" sz="2800" b="1" dirty="0">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dirty="0">
                <a:solidFill>
                  <a:schemeClr val="tx1"/>
                </a:solidFill>
                <a:latin typeface="华文中宋" panose="02010600040101010101" charset="-122"/>
                <a:ea typeface="华文中宋" panose="02010600040101010101" charset="-122"/>
                <a:cs typeface="华文中宋" panose="02010600040101010101" charset="-122"/>
              </a:rPr>
              <a:t>制度不行</a:t>
            </a:r>
            <a:endParaRPr lang="en-US" altLang="zh-CN" sz="2800" b="1" dirty="0">
              <a:solidFill>
                <a:schemeClr val="tx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2800" b="1" dirty="0">
                <a:solidFill>
                  <a:schemeClr val="tx1"/>
                </a:solidFill>
                <a:latin typeface="华文中宋" panose="02010600040101010101" charset="-122"/>
                <a:ea typeface="华文中宋" panose="02010600040101010101" charset="-122"/>
                <a:cs typeface="华文中宋" panose="02010600040101010101" charset="-122"/>
              </a:rPr>
              <a:t>严格执行不行的制度</a:t>
            </a:r>
            <a:r>
              <a:rPr lang="en-US" altLang="zh-CN" sz="2800" b="1" dirty="0">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dirty="0">
                <a:solidFill>
                  <a:schemeClr val="tx1"/>
                </a:solidFill>
                <a:latin typeface="华文中宋" panose="02010600040101010101" charset="-122"/>
                <a:ea typeface="华文中宋" panose="02010600040101010101" charset="-122"/>
                <a:cs typeface="华文中宋" panose="02010600040101010101" charset="-122"/>
              </a:rPr>
              <a:t>适得其反</a:t>
            </a:r>
            <a:endParaRPr lang="zh-CN" altLang="en-US" sz="2800" b="1" dirty="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12" name="卷形: 垂直 11"/>
          <p:cNvSpPr/>
          <p:nvPr/>
        </p:nvSpPr>
        <p:spPr>
          <a:xfrm>
            <a:off x="6568581" y="1418212"/>
            <a:ext cx="5192785" cy="5039738"/>
          </a:xfrm>
          <a:prstGeom prst="verticalScroll">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zh-CN" altLang="zh-CN" sz="1800" kern="100" dirty="0">
                <a:effectLst/>
                <a:latin typeface="华文中宋" panose="02010600040101010101" charset="-122"/>
                <a:ea typeface="华文中宋" panose="02010600040101010101" charset="-122"/>
                <a:cs typeface="华文中宋" panose="02010600040101010101" charset="-122"/>
              </a:rPr>
              <a:t>孟德斯鸠《论法的精神》</a:t>
            </a:r>
            <a:endParaRPr lang="en-US" altLang="zh-CN" sz="1800" kern="100" dirty="0">
              <a:effectLst/>
              <a:latin typeface="华文中宋" panose="02010600040101010101" charset="-122"/>
              <a:ea typeface="华文中宋" panose="02010600040101010101" charset="-122"/>
              <a:cs typeface="华文中宋" panose="02010600040101010101" charset="-122"/>
            </a:endParaRPr>
          </a:p>
          <a:p>
            <a:pPr algn="just"/>
            <a:r>
              <a:rPr lang="en-US" altLang="zh-CN" kern="100" dirty="0">
                <a:latin typeface="华文中宋" panose="02010600040101010101" charset="-122"/>
                <a:ea typeface="华文中宋" panose="02010600040101010101" charset="-122"/>
                <a:cs typeface="华文中宋" panose="02010600040101010101" charset="-122"/>
              </a:rPr>
              <a:t>       </a:t>
            </a:r>
            <a:r>
              <a:rPr lang="zh-CN" altLang="zh-CN" sz="1800" kern="100" dirty="0">
                <a:effectLst/>
                <a:latin typeface="华文中宋" panose="02010600040101010101" charset="-122"/>
                <a:ea typeface="华文中宋" panose="02010600040101010101" charset="-122"/>
                <a:cs typeface="华文中宋" panose="02010600040101010101" charset="-122"/>
              </a:rPr>
              <a:t>在古代中国，抢劫又杀人的凌迟处死，其他抢劫者只是处徒刑，由于有了这个区别，所以抢劫者不常杀人；但是在沙皇俄国伊凡四世时代，抢劫和杀人的惩罚都是死刑，是以抢劫者经常会将被抢者杀害，因为只有死人才不会说话，不会指控一个人犯抢劫罪，这样拖劫者才有可能逃脱惩罚。法律实施的结果，反而导致大量的被抢劫者无辜送命。</a:t>
            </a:r>
            <a:endParaRPr lang="zh-CN" altLang="zh-CN" sz="1800" kern="100" dirty="0">
              <a:effectLst/>
              <a:latin typeface="华文中宋" panose="02010600040101010101" charset="-122"/>
              <a:ea typeface="华文中宋" panose="02010600040101010101" charset="-122"/>
              <a:cs typeface="华文中宋" panose="02010600040101010101" charset="-122"/>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与</a:t>
            </a:r>
            <a:r>
              <a:rPr lang="en-US" altLang="zh-CN"/>
              <a:t>OA</a:t>
            </a:r>
            <a:r>
              <a:rPr lang="zh-CN" altLang="en-US"/>
              <a:t>办公系统区别</a:t>
            </a:r>
            <a:endParaRPr lang="zh-CN" altLang="en-US"/>
          </a:p>
        </p:txBody>
      </p:sp>
      <p:sp>
        <p:nvSpPr>
          <p:cNvPr id="3" name="内容占位符 2"/>
          <p:cNvSpPr>
            <a:spLocks noGrp="1"/>
          </p:cNvSpPr>
          <p:nvPr>
            <p:ph idx="1"/>
          </p:nvPr>
        </p:nvSpPr>
        <p:spPr>
          <a:xfrm>
            <a:off x="608330" y="1490345"/>
            <a:ext cx="10968990" cy="969010"/>
          </a:xfrm>
        </p:spPr>
        <p:txBody>
          <a:bodyPr>
            <a:normAutofit/>
          </a:bodyPr>
          <a:p>
            <a:pPr marL="0" indent="0" algn="ctr">
              <a:buNone/>
            </a:pPr>
            <a:r>
              <a:rPr lang="zh-CN" altLang="en-US" sz="2400"/>
              <a:t>成为单位资金流、业务流、信息流合一的内部管理平台</a:t>
            </a:r>
            <a:endParaRPr lang="zh-CN" altLang="en-US" sz="2400"/>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32" name="矩形 31"/>
          <p:cNvSpPr/>
          <p:nvPr>
            <p:custDataLst>
              <p:tags r:id="rId1"/>
            </p:custDataLst>
          </p:nvPr>
        </p:nvSpPr>
        <p:spPr>
          <a:xfrm>
            <a:off x="476885" y="2534920"/>
            <a:ext cx="3559175" cy="3705860"/>
          </a:xfrm>
          <a:prstGeom prst="rect">
            <a:avLst/>
          </a:prstGeom>
          <a:noFill/>
          <a:ln>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2800" b="1">
                <a:solidFill>
                  <a:srgbClr val="FF0000"/>
                </a:solidFill>
                <a:latin typeface="华文中宋" panose="02010600040101010101" charset="-122"/>
                <a:ea typeface="华文中宋" panose="02010600040101010101" charset="-122"/>
                <a:cs typeface="华文中宋" panose="02010600040101010101" charset="-122"/>
                <a:sym typeface="+mn-ea"/>
              </a:rPr>
              <a:t>规则</a:t>
            </a:r>
            <a:endParaRPr lang="zh-CN" altLang="en-US" sz="2800" b="1">
              <a:solidFill>
                <a:srgbClr val="FF0000"/>
              </a:solidFill>
              <a:latin typeface="华文中宋" panose="02010600040101010101" charset="-122"/>
              <a:ea typeface="华文中宋" panose="02010600040101010101" charset="-122"/>
              <a:cs typeface="华文中宋" panose="02010600040101010101" charset="-122"/>
              <a:sym typeface="+mn-ea"/>
            </a:endParaRPr>
          </a:p>
          <a:p>
            <a:pPr algn="ct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a:p>
            <a:pPr marL="457200" indent="-457200" algn="l">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rPr>
              <a:t>费用规则：超标准，不能提交</a:t>
            </a:r>
            <a:endPar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endParaRPr>
          </a:p>
          <a:p>
            <a:pPr marL="457200" indent="-457200" algn="l">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rPr>
              <a:t>采购规则：应集中采购的不得分散；该公开招标的不能其他</a:t>
            </a:r>
            <a:endPar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endParaRPr>
          </a:p>
          <a:p>
            <a:pPr marL="457200" indent="-457200" algn="l">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sym typeface="+mn-ea"/>
              </a:rPr>
              <a:t>工程规则：超</a:t>
            </a:r>
            <a:r>
              <a:rPr lang="en-US" altLang="zh-CN" sz="2400">
                <a:solidFill>
                  <a:schemeClr val="tx1"/>
                </a:solidFill>
                <a:latin typeface="华文中宋" panose="02010600040101010101" charset="-122"/>
                <a:ea typeface="华文中宋" panose="02010600040101010101" charset="-122"/>
                <a:cs typeface="华文中宋" panose="02010600040101010101" charset="-122"/>
                <a:sym typeface="+mn-ea"/>
              </a:rPr>
              <a:t>10%</a:t>
            </a:r>
            <a:endParaRPr lang="en-US" altLang="zh-CN" sz="24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33" name="矩形 32"/>
          <p:cNvSpPr/>
          <p:nvPr>
            <p:custDataLst>
              <p:tags r:id="rId2"/>
            </p:custDataLst>
          </p:nvPr>
        </p:nvSpPr>
        <p:spPr>
          <a:xfrm>
            <a:off x="4321810" y="2534920"/>
            <a:ext cx="3559175" cy="3705860"/>
          </a:xfrm>
          <a:prstGeom prst="rect">
            <a:avLst/>
          </a:prstGeom>
          <a:noFill/>
          <a:ln>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2800" b="1">
                <a:solidFill>
                  <a:schemeClr val="accent3"/>
                </a:solidFill>
                <a:latin typeface="华文中宋" panose="02010600040101010101" charset="-122"/>
                <a:ea typeface="华文中宋" panose="02010600040101010101" charset="-122"/>
              </a:rPr>
              <a:t>提醒</a:t>
            </a:r>
            <a:endParaRPr lang="zh-CN" altLang="en-US" sz="2800" b="1">
              <a:solidFill>
                <a:schemeClr val="accent3"/>
              </a:solidFill>
              <a:latin typeface="华文中宋" panose="02010600040101010101" charset="-122"/>
              <a:ea typeface="华文中宋" panose="02010600040101010101" charset="-122"/>
            </a:endParaRPr>
          </a:p>
          <a:p>
            <a:pPr algn="ctr"/>
            <a:endParaRPr lang="zh-CN" altLang="en-US" sz="2800">
              <a:solidFill>
                <a:schemeClr val="tx1"/>
              </a:solidFill>
              <a:latin typeface="华文中宋" panose="02010600040101010101" charset="-122"/>
              <a:ea typeface="华文中宋" panose="02010600040101010101" charset="-122"/>
            </a:endParaRPr>
          </a:p>
          <a:p>
            <a:pPr marL="457200" indent="-457200" algn="l">
              <a:buAutoNum type="arabicPeriod"/>
            </a:pPr>
            <a:r>
              <a:rPr lang="zh-CN" altLang="en-US" sz="2400">
                <a:solidFill>
                  <a:schemeClr val="tx1"/>
                </a:solidFill>
                <a:latin typeface="华文中宋" panose="02010600040101010101" charset="-122"/>
                <a:ea typeface="华文中宋" panose="02010600040101010101" charset="-122"/>
              </a:rPr>
              <a:t>责任提醒：经办责任、审核责任</a:t>
            </a:r>
            <a:endParaRPr lang="zh-CN" altLang="en-US" sz="2400">
              <a:solidFill>
                <a:schemeClr val="tx1"/>
              </a:solidFill>
              <a:latin typeface="华文中宋" panose="02010600040101010101" charset="-122"/>
              <a:ea typeface="华文中宋" panose="02010600040101010101" charset="-122"/>
            </a:endParaRPr>
          </a:p>
          <a:p>
            <a:pPr marL="457200" indent="-457200" algn="l">
              <a:buAutoNum type="arabicPeriod"/>
            </a:pPr>
            <a:r>
              <a:rPr lang="zh-CN" altLang="en-US" sz="2400">
                <a:solidFill>
                  <a:schemeClr val="tx1"/>
                </a:solidFill>
                <a:latin typeface="华文中宋" panose="02010600040101010101" charset="-122"/>
                <a:ea typeface="华文中宋" panose="02010600040101010101" charset="-122"/>
              </a:rPr>
              <a:t>自由裁量权内的提醒：分散采购选择什么方式更合适</a:t>
            </a:r>
            <a:endParaRPr lang="zh-CN" altLang="en-US" sz="2400">
              <a:solidFill>
                <a:schemeClr val="tx1"/>
              </a:solidFill>
              <a:latin typeface="华文中宋" panose="02010600040101010101" charset="-122"/>
              <a:ea typeface="华文中宋" panose="02010600040101010101" charset="-122"/>
            </a:endParaRPr>
          </a:p>
          <a:p>
            <a:pPr marL="457200" indent="-457200" algn="l">
              <a:buAutoNum type="arabicPeriod"/>
            </a:pPr>
            <a:r>
              <a:rPr lang="zh-CN" altLang="en-US" sz="2400">
                <a:solidFill>
                  <a:schemeClr val="tx1"/>
                </a:solidFill>
                <a:latin typeface="华文中宋" panose="02010600040101010101" charset="-122"/>
                <a:ea typeface="华文中宋" panose="02010600040101010101" charset="-122"/>
              </a:rPr>
              <a:t>附件提醒：办理该事项需要提供的材料</a:t>
            </a:r>
            <a:endParaRPr lang="zh-CN" altLang="en-US" sz="2400">
              <a:solidFill>
                <a:schemeClr val="tx1"/>
              </a:solidFill>
              <a:latin typeface="华文中宋" panose="02010600040101010101" charset="-122"/>
              <a:ea typeface="华文中宋" panose="02010600040101010101" charset="-122"/>
            </a:endParaRPr>
          </a:p>
        </p:txBody>
      </p:sp>
      <p:sp>
        <p:nvSpPr>
          <p:cNvPr id="34" name="矩形 33"/>
          <p:cNvSpPr/>
          <p:nvPr>
            <p:custDataLst>
              <p:tags r:id="rId3"/>
            </p:custDataLst>
          </p:nvPr>
        </p:nvSpPr>
        <p:spPr>
          <a:xfrm>
            <a:off x="8156575" y="2534920"/>
            <a:ext cx="3559175" cy="3705860"/>
          </a:xfrm>
          <a:prstGeom prst="rect">
            <a:avLst/>
          </a:prstGeom>
          <a:noFill/>
          <a:ln>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2800" b="1">
                <a:solidFill>
                  <a:schemeClr val="accent4"/>
                </a:solidFill>
                <a:latin typeface="华文中宋" panose="02010600040101010101" charset="-122"/>
                <a:ea typeface="华文中宋" panose="02010600040101010101" charset="-122"/>
                <a:cs typeface="华文中宋" panose="02010600040101010101" charset="-122"/>
              </a:rPr>
              <a:t>预警</a:t>
            </a:r>
            <a:endParaRPr lang="zh-CN" altLang="en-US" sz="2800" b="1">
              <a:solidFill>
                <a:schemeClr val="accent4"/>
              </a:solidFill>
              <a:latin typeface="华文中宋" panose="02010600040101010101" charset="-122"/>
              <a:ea typeface="华文中宋" panose="02010600040101010101" charset="-122"/>
              <a:cs typeface="华文中宋" panose="02010600040101010101" charset="-122"/>
            </a:endParaRPr>
          </a:p>
          <a:p>
            <a:pPr algn="ctr"/>
            <a:endParaRPr lang="zh-CN" altLang="en-US" sz="2800">
              <a:solidFill>
                <a:schemeClr val="tx1"/>
              </a:solidFill>
              <a:latin typeface="华文中宋" panose="02010600040101010101" charset="-122"/>
              <a:ea typeface="华文中宋" panose="02010600040101010101" charset="-122"/>
              <a:cs typeface="华文中宋" panose="02010600040101010101" charset="-122"/>
            </a:endParaRPr>
          </a:p>
          <a:p>
            <a:pPr marL="457200" indent="-457200" algn="l">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rPr>
              <a:t>支付预警：银行已付、查无审批记录</a:t>
            </a:r>
            <a:endParaRPr lang="zh-CN" altLang="en-US" sz="2400">
              <a:solidFill>
                <a:schemeClr val="tx1"/>
              </a:solidFill>
              <a:latin typeface="华文中宋" panose="02010600040101010101" charset="-122"/>
              <a:ea typeface="华文中宋" panose="02010600040101010101" charset="-122"/>
              <a:cs typeface="华文中宋" panose="02010600040101010101" charset="-122"/>
            </a:endParaRPr>
          </a:p>
          <a:p>
            <a:pPr marL="457200" indent="-457200" algn="l">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rPr>
              <a:t>审批预警：</a:t>
            </a:r>
            <a:r>
              <a:rPr lang="en-US" altLang="zh-CN" sz="2400">
                <a:solidFill>
                  <a:schemeClr val="tx1"/>
                </a:solidFill>
                <a:latin typeface="华文中宋" panose="02010600040101010101" charset="-122"/>
                <a:ea typeface="华文中宋" panose="02010600040101010101" charset="-122"/>
                <a:cs typeface="华文中宋" panose="02010600040101010101" charset="-122"/>
              </a:rPr>
              <a:t>“</a:t>
            </a:r>
            <a:r>
              <a:rPr lang="zh-CN" altLang="en-US" sz="2400">
                <a:solidFill>
                  <a:schemeClr val="tx1"/>
                </a:solidFill>
                <a:latin typeface="华文中宋" panose="02010600040101010101" charset="-122"/>
                <a:ea typeface="华文中宋" panose="02010600040101010101" charset="-122"/>
                <a:cs typeface="华文中宋" panose="02010600040101010101" charset="-122"/>
              </a:rPr>
              <a:t>临界值</a:t>
            </a:r>
            <a:r>
              <a:rPr lang="en-US" altLang="zh-CN" sz="2400">
                <a:solidFill>
                  <a:schemeClr val="tx1"/>
                </a:solidFill>
                <a:latin typeface="华文中宋" panose="02010600040101010101" charset="-122"/>
                <a:ea typeface="华文中宋" panose="02010600040101010101" charset="-122"/>
                <a:cs typeface="华文中宋" panose="02010600040101010101" charset="-122"/>
              </a:rPr>
              <a:t>”</a:t>
            </a:r>
            <a:r>
              <a:rPr lang="zh-CN" altLang="en-US" sz="2400">
                <a:solidFill>
                  <a:schemeClr val="tx1"/>
                </a:solidFill>
                <a:latin typeface="华文中宋" panose="02010600040101010101" charset="-122"/>
                <a:ea typeface="华文中宋" panose="02010600040101010101" charset="-122"/>
                <a:cs typeface="华文中宋" panose="02010600040101010101" charset="-122"/>
              </a:rPr>
              <a:t>频繁产生</a:t>
            </a:r>
            <a:endParaRPr lang="zh-CN" altLang="en-US" sz="2400">
              <a:solidFill>
                <a:schemeClr val="tx1"/>
              </a:solidFill>
              <a:latin typeface="华文中宋" panose="02010600040101010101" charset="-122"/>
              <a:ea typeface="华文中宋" panose="02010600040101010101" charset="-122"/>
              <a:cs typeface="华文中宋" panose="02010600040101010101" charset="-122"/>
            </a:endParaRPr>
          </a:p>
          <a:p>
            <a:pPr marL="457200" indent="-457200" algn="l">
              <a:buAutoNum type="arabicPeriod"/>
            </a:pPr>
            <a:r>
              <a:rPr lang="zh-CN" altLang="en-US" sz="2400">
                <a:solidFill>
                  <a:schemeClr val="tx1"/>
                </a:solidFill>
                <a:latin typeface="华文中宋" panose="02010600040101010101" charset="-122"/>
                <a:ea typeface="华文中宋" panose="02010600040101010101" charset="-122"/>
                <a:cs typeface="华文中宋" panose="02010600040101010101" charset="-122"/>
              </a:rPr>
              <a:t>工程预警：超额接近</a:t>
            </a:r>
            <a:r>
              <a:rPr lang="en-US" altLang="zh-CN" sz="2400">
                <a:solidFill>
                  <a:schemeClr val="tx1"/>
                </a:solidFill>
                <a:latin typeface="华文中宋" panose="02010600040101010101" charset="-122"/>
                <a:ea typeface="华文中宋" panose="02010600040101010101" charset="-122"/>
                <a:cs typeface="华文中宋" panose="02010600040101010101" charset="-122"/>
              </a:rPr>
              <a:t>10%</a:t>
            </a:r>
            <a:r>
              <a:rPr lang="zh-CN" altLang="en-US" sz="2400">
                <a:solidFill>
                  <a:schemeClr val="tx1"/>
                </a:solidFill>
                <a:latin typeface="华文中宋" panose="02010600040101010101" charset="-122"/>
                <a:ea typeface="华文中宋" panose="02010600040101010101" charset="-122"/>
                <a:cs typeface="华文中宋" panose="02010600040101010101" charset="-122"/>
              </a:rPr>
              <a:t>；虽然没有超</a:t>
            </a:r>
            <a:r>
              <a:rPr lang="zh-CN" sz="2400">
                <a:solidFill>
                  <a:schemeClr val="tx1"/>
                </a:solidFill>
                <a:latin typeface="华文中宋" panose="02010600040101010101" charset="-122"/>
                <a:ea typeface="华文中宋" panose="02010600040101010101" charset="-122"/>
                <a:cs typeface="华文中宋" panose="02010600040101010101" charset="-122"/>
              </a:rPr>
              <a:t>额</a:t>
            </a:r>
            <a:r>
              <a:rPr lang="zh-CN" altLang="en-US" sz="2400">
                <a:solidFill>
                  <a:schemeClr val="tx1"/>
                </a:solidFill>
                <a:latin typeface="华文中宋" panose="02010600040101010101" charset="-122"/>
                <a:ea typeface="华文中宋" panose="02010600040101010101" charset="-122"/>
                <a:cs typeface="华文中宋" panose="02010600040101010101" charset="-122"/>
              </a:rPr>
              <a:t>，但变更次数超过</a:t>
            </a:r>
            <a:r>
              <a:rPr lang="en-US" altLang="zh-CN" sz="2400">
                <a:solidFill>
                  <a:schemeClr val="tx1"/>
                </a:solidFill>
                <a:latin typeface="华文中宋" panose="02010600040101010101" charset="-122"/>
                <a:ea typeface="华文中宋" panose="02010600040101010101" charset="-122"/>
                <a:cs typeface="华文中宋" panose="02010600040101010101" charset="-122"/>
              </a:rPr>
              <a:t>5</a:t>
            </a:r>
            <a:r>
              <a:rPr lang="zh-CN" altLang="en-US" sz="2400">
                <a:solidFill>
                  <a:schemeClr val="tx1"/>
                </a:solidFill>
                <a:latin typeface="华文中宋" panose="02010600040101010101" charset="-122"/>
                <a:ea typeface="华文中宋" panose="02010600040101010101" charset="-122"/>
                <a:cs typeface="华文中宋" panose="02010600040101010101" charset="-122"/>
              </a:rPr>
              <a:t>次</a:t>
            </a:r>
            <a:endParaRPr lang="zh-CN" altLang="en-US" sz="2400">
              <a:solidFill>
                <a:schemeClr val="tx1"/>
              </a:solidFill>
              <a:latin typeface="华文中宋" panose="02010600040101010101" charset="-122"/>
              <a:ea typeface="华文中宋" panose="02010600040101010101" charset="-122"/>
              <a:cs typeface="华文中宋" panose="02010600040101010101" charset="-122"/>
            </a:endParaRPr>
          </a:p>
        </p:txBody>
      </p:sp>
    </p:spTree>
    <p:custDataLst>
      <p:tags r:id="rId4"/>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总结</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graphicFrame>
        <p:nvGraphicFramePr>
          <p:cNvPr id="44" name="图示 43"/>
          <p:cNvGraphicFramePr/>
          <p:nvPr/>
        </p:nvGraphicFramePr>
        <p:xfrm>
          <a:off x="608330" y="1490345"/>
          <a:ext cx="10968990" cy="337502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45" name="图示 44"/>
          <p:cNvGraphicFramePr/>
          <p:nvPr>
            <p:custDataLst>
              <p:tags r:id="rId6"/>
            </p:custDataLst>
          </p:nvPr>
        </p:nvGraphicFramePr>
        <p:xfrm>
          <a:off x="608330" y="4933950"/>
          <a:ext cx="10968990" cy="10814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6" name="椭圆 45"/>
          <p:cNvSpPr/>
          <p:nvPr/>
        </p:nvSpPr>
        <p:spPr>
          <a:xfrm>
            <a:off x="441960" y="1670050"/>
            <a:ext cx="480060" cy="4616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1</a:t>
            </a:r>
            <a:endParaRPr lang="en-US" altLang="zh-CN" b="1">
              <a:solidFill>
                <a:schemeClr val="tx1"/>
              </a:solidFill>
            </a:endParaRPr>
          </a:p>
        </p:txBody>
      </p:sp>
      <p:sp>
        <p:nvSpPr>
          <p:cNvPr id="47" name="椭圆 46"/>
          <p:cNvSpPr/>
          <p:nvPr>
            <p:custDataLst>
              <p:tags r:id="rId12"/>
            </p:custDataLst>
          </p:nvPr>
        </p:nvSpPr>
        <p:spPr>
          <a:xfrm>
            <a:off x="2664460" y="1670050"/>
            <a:ext cx="480060" cy="4616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2</a:t>
            </a:r>
            <a:endParaRPr lang="en-US" altLang="zh-CN" b="1">
              <a:solidFill>
                <a:schemeClr val="tx1"/>
              </a:solidFill>
            </a:endParaRPr>
          </a:p>
        </p:txBody>
      </p:sp>
      <p:sp>
        <p:nvSpPr>
          <p:cNvPr id="48" name="椭圆 47"/>
          <p:cNvSpPr/>
          <p:nvPr>
            <p:custDataLst>
              <p:tags r:id="rId13"/>
            </p:custDataLst>
          </p:nvPr>
        </p:nvSpPr>
        <p:spPr>
          <a:xfrm>
            <a:off x="4886960" y="1670050"/>
            <a:ext cx="480060" cy="4616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3</a:t>
            </a:r>
            <a:endParaRPr lang="en-US" altLang="zh-CN" b="1">
              <a:solidFill>
                <a:schemeClr val="tx1"/>
              </a:solidFill>
            </a:endParaRPr>
          </a:p>
        </p:txBody>
      </p:sp>
      <p:sp>
        <p:nvSpPr>
          <p:cNvPr id="49" name="椭圆 48"/>
          <p:cNvSpPr/>
          <p:nvPr>
            <p:custDataLst>
              <p:tags r:id="rId14"/>
            </p:custDataLst>
          </p:nvPr>
        </p:nvSpPr>
        <p:spPr>
          <a:xfrm>
            <a:off x="7109460" y="1670050"/>
            <a:ext cx="480060" cy="4616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4</a:t>
            </a:r>
            <a:endParaRPr lang="en-US" altLang="zh-CN" b="1">
              <a:solidFill>
                <a:schemeClr val="tx1"/>
              </a:solidFill>
            </a:endParaRPr>
          </a:p>
        </p:txBody>
      </p:sp>
      <p:sp>
        <p:nvSpPr>
          <p:cNvPr id="50" name="椭圆 49"/>
          <p:cNvSpPr/>
          <p:nvPr>
            <p:custDataLst>
              <p:tags r:id="rId15"/>
            </p:custDataLst>
          </p:nvPr>
        </p:nvSpPr>
        <p:spPr>
          <a:xfrm>
            <a:off x="9331960" y="1670050"/>
            <a:ext cx="480060" cy="4616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5</a:t>
            </a:r>
            <a:endParaRPr lang="en-US" altLang="zh-CN" b="1">
              <a:solidFill>
                <a:schemeClr val="tx1"/>
              </a:solidFill>
            </a:endParaRPr>
          </a:p>
        </p:txBody>
      </p:sp>
      <p:sp>
        <p:nvSpPr>
          <p:cNvPr id="51" name="椭圆 50"/>
          <p:cNvSpPr/>
          <p:nvPr>
            <p:custDataLst>
              <p:tags r:id="rId16"/>
            </p:custDataLst>
          </p:nvPr>
        </p:nvSpPr>
        <p:spPr>
          <a:xfrm>
            <a:off x="436245" y="3089275"/>
            <a:ext cx="480060" cy="4616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6</a:t>
            </a:r>
            <a:endParaRPr lang="en-US" altLang="zh-CN" b="1">
              <a:solidFill>
                <a:schemeClr val="tx1"/>
              </a:solidFill>
            </a:endParaRPr>
          </a:p>
        </p:txBody>
      </p:sp>
      <p:sp>
        <p:nvSpPr>
          <p:cNvPr id="52" name="椭圆 51"/>
          <p:cNvSpPr/>
          <p:nvPr>
            <p:custDataLst>
              <p:tags r:id="rId17"/>
            </p:custDataLst>
          </p:nvPr>
        </p:nvSpPr>
        <p:spPr>
          <a:xfrm>
            <a:off x="2658745" y="3089275"/>
            <a:ext cx="480060" cy="4616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7</a:t>
            </a:r>
            <a:endParaRPr lang="en-US" altLang="zh-CN" b="1">
              <a:solidFill>
                <a:schemeClr val="tx1"/>
              </a:solidFill>
            </a:endParaRPr>
          </a:p>
        </p:txBody>
      </p:sp>
      <p:sp>
        <p:nvSpPr>
          <p:cNvPr id="53" name="椭圆 52"/>
          <p:cNvSpPr/>
          <p:nvPr>
            <p:custDataLst>
              <p:tags r:id="rId18"/>
            </p:custDataLst>
          </p:nvPr>
        </p:nvSpPr>
        <p:spPr>
          <a:xfrm>
            <a:off x="4881245" y="3089275"/>
            <a:ext cx="480060" cy="4616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8</a:t>
            </a:r>
            <a:endParaRPr lang="en-US" altLang="zh-CN" b="1">
              <a:solidFill>
                <a:schemeClr val="tx1"/>
              </a:solidFill>
            </a:endParaRPr>
          </a:p>
        </p:txBody>
      </p:sp>
      <p:sp>
        <p:nvSpPr>
          <p:cNvPr id="54" name="椭圆 53"/>
          <p:cNvSpPr/>
          <p:nvPr>
            <p:custDataLst>
              <p:tags r:id="rId19"/>
            </p:custDataLst>
          </p:nvPr>
        </p:nvSpPr>
        <p:spPr>
          <a:xfrm>
            <a:off x="7103745" y="3089275"/>
            <a:ext cx="480060" cy="4616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9</a:t>
            </a:r>
            <a:endParaRPr lang="en-US" altLang="zh-CN" b="1">
              <a:solidFill>
                <a:schemeClr val="tx1"/>
              </a:solidFill>
            </a:endParaRPr>
          </a:p>
        </p:txBody>
      </p:sp>
      <p:sp>
        <p:nvSpPr>
          <p:cNvPr id="55" name="椭圆 54"/>
          <p:cNvSpPr/>
          <p:nvPr>
            <p:custDataLst>
              <p:tags r:id="rId20"/>
            </p:custDataLst>
          </p:nvPr>
        </p:nvSpPr>
        <p:spPr>
          <a:xfrm>
            <a:off x="9326245" y="3089275"/>
            <a:ext cx="671830" cy="4616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kern="700">
                <a:solidFill>
                  <a:schemeClr val="tx1"/>
                </a:solidFill>
                <a:uFillTx/>
              </a:rPr>
              <a:t>10</a:t>
            </a:r>
            <a:endParaRPr lang="en-US" altLang="zh-CN" b="1" kern="700">
              <a:solidFill>
                <a:schemeClr val="tx1"/>
              </a:solidFill>
              <a:uFillTx/>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预期成效</a:t>
            </a:r>
            <a:endParaRPr lang="zh-CN" altLang="en-US"/>
          </a:p>
        </p:txBody>
      </p:sp>
      <p:sp>
        <p:nvSpPr>
          <p:cNvPr id="3" name="内容占位符 2"/>
          <p:cNvSpPr>
            <a:spLocks noGrp="1"/>
          </p:cNvSpPr>
          <p:nvPr>
            <p:ph idx="1"/>
          </p:nvPr>
        </p:nvSpPr>
        <p:spPr/>
        <p:txBody>
          <a:bodyPr/>
          <a:lstStyle/>
          <a:p>
            <a:pPr marL="0" indent="0" algn="ctr">
              <a:buNone/>
            </a:pPr>
            <a:r>
              <a:rPr lang="zh-CN" altLang="en-US" sz="2800" b="1">
                <a:solidFill>
                  <a:schemeClr val="tx1"/>
                </a:solidFill>
              </a:rPr>
              <a:t>合规矩、防风险、保平安、促发展的持续管理提升循环</a:t>
            </a:r>
            <a:endParaRPr lang="zh-CN" altLang="en-US" sz="2800" b="1">
              <a:solidFill>
                <a:schemeClr val="tx1"/>
              </a:solidFill>
            </a:endParaRPr>
          </a:p>
        </p:txBody>
      </p:sp>
      <p:sp>
        <p:nvSpPr>
          <p:cNvPr id="58" name="任意多边形: 形状 57"/>
          <p:cNvSpPr/>
          <p:nvPr/>
        </p:nvSpPr>
        <p:spPr bwMode="auto">
          <a:xfrm rot="5502596" flipH="1">
            <a:off x="4115639" y="3978717"/>
            <a:ext cx="1642301" cy="1082748"/>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FFC000"/>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zh-CN" altLang="en-US" dirty="0">
              <a:latin typeface="华文中宋" panose="02010600040101010101" charset="-122"/>
              <a:ea typeface="华文中宋" panose="02010600040101010101" charset="-122"/>
            </a:endParaRPr>
          </a:p>
        </p:txBody>
      </p:sp>
      <p:sp>
        <p:nvSpPr>
          <p:cNvPr id="59" name="任意多边形: 形状 58"/>
          <p:cNvSpPr/>
          <p:nvPr/>
        </p:nvSpPr>
        <p:spPr bwMode="auto">
          <a:xfrm rot="9072800" flipH="1">
            <a:off x="4730492" y="2984714"/>
            <a:ext cx="1642301" cy="1082748"/>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1F74AD"/>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zh-CN" altLang="en-US" dirty="0">
              <a:latin typeface="华文中宋" panose="02010600040101010101" charset="-122"/>
              <a:ea typeface="华文中宋" panose="02010600040101010101" charset="-122"/>
            </a:endParaRPr>
          </a:p>
        </p:txBody>
      </p:sp>
      <p:sp>
        <p:nvSpPr>
          <p:cNvPr id="49" name="任意多边形: 形状 61"/>
          <p:cNvSpPr/>
          <p:nvPr/>
        </p:nvSpPr>
        <p:spPr bwMode="auto">
          <a:xfrm rot="12672800" flipH="1">
            <a:off x="5905708" y="3022498"/>
            <a:ext cx="1642301" cy="1082748"/>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3498DB"/>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zh-CN" altLang="en-US" dirty="0">
              <a:latin typeface="华文中宋" panose="02010600040101010101" charset="-122"/>
              <a:ea typeface="华文中宋" panose="02010600040101010101" charset="-122"/>
            </a:endParaRPr>
          </a:p>
        </p:txBody>
      </p:sp>
      <p:sp>
        <p:nvSpPr>
          <p:cNvPr id="50" name="任意多边形: 形状 62"/>
          <p:cNvSpPr/>
          <p:nvPr/>
        </p:nvSpPr>
        <p:spPr bwMode="auto">
          <a:xfrm rot="16272800" flipH="1">
            <a:off x="6456710" y="4052754"/>
            <a:ext cx="1642301" cy="1082748"/>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1AA3AA"/>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zh-CN" altLang="en-US" dirty="0">
              <a:latin typeface="华文中宋" panose="02010600040101010101" charset="-122"/>
              <a:ea typeface="华文中宋" panose="02010600040101010101" charset="-122"/>
            </a:endParaRPr>
          </a:p>
        </p:txBody>
      </p:sp>
      <p:sp>
        <p:nvSpPr>
          <p:cNvPr id="64" name="任意多边形: 形状 63"/>
          <p:cNvSpPr/>
          <p:nvPr/>
        </p:nvSpPr>
        <p:spPr bwMode="auto">
          <a:xfrm rot="1872800" flipH="1">
            <a:off x="4678062" y="5003573"/>
            <a:ext cx="1642301" cy="1082748"/>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9BBB59"/>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zh-CN" altLang="en-US" dirty="0">
              <a:latin typeface="华文中宋" panose="02010600040101010101" charset="-122"/>
              <a:ea typeface="华文中宋" panose="02010600040101010101" charset="-122"/>
            </a:endParaRPr>
          </a:p>
        </p:txBody>
      </p:sp>
      <p:sp>
        <p:nvSpPr>
          <p:cNvPr id="65" name="任意多边形: 形状 64"/>
          <p:cNvSpPr/>
          <p:nvPr/>
        </p:nvSpPr>
        <p:spPr bwMode="auto">
          <a:xfrm rot="19872800" flipH="1">
            <a:off x="5845827" y="5033288"/>
            <a:ext cx="1642301" cy="1082748"/>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69A35B"/>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zh-CN" altLang="en-US" dirty="0">
              <a:latin typeface="华文中宋" panose="02010600040101010101" charset="-122"/>
              <a:ea typeface="华文中宋" panose="02010600040101010101" charset="-122"/>
            </a:endParaRPr>
          </a:p>
        </p:txBody>
      </p:sp>
      <p:sp>
        <p:nvSpPr>
          <p:cNvPr id="51" name="线条"/>
          <p:cNvSpPr/>
          <p:nvPr/>
        </p:nvSpPr>
        <p:spPr>
          <a:xfrm>
            <a:off x="3965232" y="3358264"/>
            <a:ext cx="783877" cy="1"/>
          </a:xfrm>
          <a:prstGeom prst="line">
            <a:avLst/>
          </a:prstGeom>
          <a:ln w="12700">
            <a:solidFill>
              <a:srgbClr val="ADB9CA"/>
            </a:solidFill>
            <a:prstDash val="sysDash"/>
            <a:miter/>
            <a:headEnd type="oval"/>
            <a:tailEnd type="oval"/>
          </a:ln>
        </p:spPr>
        <p:txBody>
          <a:bodyPr lIns="45719" rIns="45719"/>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2" name="线条"/>
          <p:cNvSpPr/>
          <p:nvPr/>
        </p:nvSpPr>
        <p:spPr>
          <a:xfrm>
            <a:off x="3965232" y="5773665"/>
            <a:ext cx="783877" cy="1"/>
          </a:xfrm>
          <a:prstGeom prst="line">
            <a:avLst/>
          </a:prstGeom>
          <a:ln w="12700">
            <a:solidFill>
              <a:srgbClr val="ADB9CA"/>
            </a:solidFill>
            <a:prstDash val="sysDash"/>
            <a:miter/>
            <a:headEnd type="oval"/>
            <a:tailEnd type="oval"/>
          </a:ln>
        </p:spPr>
        <p:txBody>
          <a:bodyPr lIns="45719" rIns="45719"/>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3" name="线条"/>
          <p:cNvSpPr/>
          <p:nvPr/>
        </p:nvSpPr>
        <p:spPr>
          <a:xfrm>
            <a:off x="7426346" y="3358264"/>
            <a:ext cx="783876" cy="1"/>
          </a:xfrm>
          <a:prstGeom prst="line">
            <a:avLst/>
          </a:prstGeom>
          <a:ln w="12700">
            <a:solidFill>
              <a:srgbClr val="ADB9CA"/>
            </a:solidFill>
            <a:prstDash val="sysDash"/>
            <a:miter/>
            <a:headEnd type="oval"/>
            <a:tailEnd type="oval"/>
          </a:ln>
        </p:spPr>
        <p:txBody>
          <a:bodyPr lIns="45719" rIns="45719"/>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4" name="线条"/>
          <p:cNvSpPr/>
          <p:nvPr/>
        </p:nvSpPr>
        <p:spPr>
          <a:xfrm>
            <a:off x="7426346" y="5773665"/>
            <a:ext cx="783876" cy="1"/>
          </a:xfrm>
          <a:prstGeom prst="line">
            <a:avLst/>
          </a:prstGeom>
          <a:ln w="12700">
            <a:solidFill>
              <a:srgbClr val="ADB9CA"/>
            </a:solidFill>
            <a:prstDash val="sysDash"/>
            <a:miter/>
            <a:headEnd type="oval"/>
            <a:tailEnd type="oval"/>
          </a:ln>
        </p:spPr>
        <p:txBody>
          <a:bodyPr lIns="45719" rIns="45719"/>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6" name="线条"/>
          <p:cNvSpPr/>
          <p:nvPr/>
        </p:nvSpPr>
        <p:spPr>
          <a:xfrm>
            <a:off x="3965232" y="4589994"/>
            <a:ext cx="278350" cy="0"/>
          </a:xfrm>
          <a:prstGeom prst="line">
            <a:avLst/>
          </a:prstGeom>
          <a:ln w="12700">
            <a:solidFill>
              <a:srgbClr val="ADB9CA"/>
            </a:solidFill>
            <a:prstDash val="sysDash"/>
            <a:miter/>
            <a:headEnd type="oval"/>
            <a:tailEnd type="oval"/>
          </a:ln>
        </p:spPr>
        <p:txBody>
          <a:bodyPr lIns="45719" rIns="45719"/>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7" name="线条"/>
          <p:cNvSpPr/>
          <p:nvPr/>
        </p:nvSpPr>
        <p:spPr>
          <a:xfrm flipV="1">
            <a:off x="7925043" y="4589993"/>
            <a:ext cx="285179" cy="0"/>
          </a:xfrm>
          <a:prstGeom prst="line">
            <a:avLst/>
          </a:prstGeom>
          <a:ln w="12700">
            <a:solidFill>
              <a:srgbClr val="ADB9CA"/>
            </a:solidFill>
            <a:prstDash val="sysDash"/>
            <a:miter/>
            <a:headEnd type="oval"/>
            <a:tailEnd type="oval"/>
          </a:ln>
        </p:spPr>
        <p:txBody>
          <a:bodyPr lIns="45719" rIns="45719"/>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46" name="文本框 145"/>
          <p:cNvSpPr txBox="1"/>
          <p:nvPr/>
        </p:nvSpPr>
        <p:spPr>
          <a:xfrm>
            <a:off x="4638610" y="4160549"/>
            <a:ext cx="481924"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ysClr val="window" lastClr="FFFFFF"/>
                </a:solidFill>
                <a:latin typeface="华文中宋" panose="02010600040101010101" charset="-122"/>
                <a:ea typeface="华文中宋" panose="02010600040101010101" charset="-122"/>
              </a:rPr>
              <a:t>6</a:t>
            </a:r>
            <a:endParaRPr kumimoji="0" lang="en-US" altLang="zh-CN" sz="2800" b="1" i="0" u="none" strike="noStrike" kern="1200" cap="none" spc="0" normalizeH="0" baseline="0" noProof="0" dirty="0">
              <a:ln>
                <a:noFill/>
              </a:ln>
              <a:solidFill>
                <a:sysClr val="window" lastClr="FFFFFF"/>
              </a:solidFill>
              <a:effectLst/>
              <a:uLnTx/>
              <a:uFillTx/>
              <a:latin typeface="华文中宋" panose="02010600040101010101" charset="-122"/>
              <a:ea typeface="华文中宋" panose="02010600040101010101" charset="-122"/>
            </a:endParaRPr>
          </a:p>
        </p:txBody>
      </p:sp>
      <p:sp>
        <p:nvSpPr>
          <p:cNvPr id="147" name="文本框 146"/>
          <p:cNvSpPr txBox="1"/>
          <p:nvPr/>
        </p:nvSpPr>
        <p:spPr>
          <a:xfrm>
            <a:off x="5362360" y="3154927"/>
            <a:ext cx="481924"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ysClr val="window" lastClr="FFFFFF"/>
                </a:solidFill>
                <a:effectLst/>
                <a:uLnTx/>
                <a:uFillTx/>
                <a:latin typeface="华文中宋" panose="02010600040101010101" charset="-122"/>
                <a:ea typeface="华文中宋" panose="02010600040101010101" charset="-122"/>
              </a:rPr>
              <a:t>1</a:t>
            </a:r>
            <a:endParaRPr kumimoji="0" lang="en-US" altLang="zh-CN" sz="2800" b="1" i="0" u="none" strike="noStrike" kern="1200" cap="none" spc="0" normalizeH="0" baseline="0" noProof="0" dirty="0">
              <a:ln>
                <a:noFill/>
              </a:ln>
              <a:solidFill>
                <a:sysClr val="window" lastClr="FFFFFF"/>
              </a:solidFill>
              <a:effectLst/>
              <a:uLnTx/>
              <a:uFillTx/>
              <a:latin typeface="华文中宋" panose="02010600040101010101" charset="-122"/>
              <a:ea typeface="华文中宋" panose="02010600040101010101" charset="-122"/>
            </a:endParaRPr>
          </a:p>
        </p:txBody>
      </p:sp>
      <p:sp>
        <p:nvSpPr>
          <p:cNvPr id="60" name="文本框 59"/>
          <p:cNvSpPr txBox="1"/>
          <p:nvPr/>
        </p:nvSpPr>
        <p:spPr>
          <a:xfrm>
            <a:off x="6585207" y="3265518"/>
            <a:ext cx="481924"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ysClr val="window" lastClr="FFFFFF"/>
                </a:solidFill>
                <a:effectLst/>
                <a:uLnTx/>
                <a:uFillTx/>
                <a:latin typeface="华文中宋" panose="02010600040101010101" charset="-122"/>
                <a:ea typeface="华文中宋" panose="02010600040101010101" charset="-122"/>
              </a:rPr>
              <a:t>2</a:t>
            </a:r>
            <a:endParaRPr kumimoji="0" lang="en-US" altLang="zh-CN" sz="2800" b="1" i="0" u="none" strike="noStrike" kern="1200" cap="none" spc="0" normalizeH="0" baseline="0" noProof="0" dirty="0">
              <a:ln>
                <a:noFill/>
              </a:ln>
              <a:solidFill>
                <a:sysClr val="window" lastClr="FFFFFF"/>
              </a:solidFill>
              <a:effectLst/>
              <a:uLnTx/>
              <a:uFillTx/>
              <a:latin typeface="华文中宋" panose="02010600040101010101" charset="-122"/>
              <a:ea typeface="华文中宋" panose="02010600040101010101" charset="-122"/>
            </a:endParaRPr>
          </a:p>
        </p:txBody>
      </p:sp>
      <p:sp>
        <p:nvSpPr>
          <p:cNvPr id="61" name="文本框 60"/>
          <p:cNvSpPr txBox="1"/>
          <p:nvPr/>
        </p:nvSpPr>
        <p:spPr>
          <a:xfrm>
            <a:off x="7081169" y="4443596"/>
            <a:ext cx="481924"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ysClr val="window" lastClr="FFFFFF"/>
                </a:solidFill>
                <a:latin typeface="华文中宋" panose="02010600040101010101" charset="-122"/>
                <a:ea typeface="华文中宋" panose="02010600040101010101" charset="-122"/>
              </a:rPr>
              <a:t>3</a:t>
            </a:r>
            <a:endParaRPr kumimoji="0" lang="en-US" altLang="zh-CN" sz="2800" b="1" i="0" u="none" strike="noStrike" kern="1200" cap="none" spc="0" normalizeH="0" baseline="0" noProof="0" dirty="0">
              <a:ln>
                <a:noFill/>
              </a:ln>
              <a:solidFill>
                <a:sysClr val="window" lastClr="FFFFFF"/>
              </a:solidFill>
              <a:effectLst/>
              <a:uLnTx/>
              <a:uFillTx/>
              <a:latin typeface="华文中宋" panose="02010600040101010101" charset="-122"/>
              <a:ea typeface="华文中宋" panose="02010600040101010101" charset="-122"/>
            </a:endParaRPr>
          </a:p>
        </p:txBody>
      </p:sp>
      <p:sp>
        <p:nvSpPr>
          <p:cNvPr id="70" name="文本框 69"/>
          <p:cNvSpPr txBox="1"/>
          <p:nvPr/>
        </p:nvSpPr>
        <p:spPr>
          <a:xfrm>
            <a:off x="6268015" y="5438946"/>
            <a:ext cx="481924"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ysClr val="window" lastClr="FFFFFF"/>
                </a:solidFill>
                <a:latin typeface="华文中宋" panose="02010600040101010101" charset="-122"/>
                <a:ea typeface="华文中宋" panose="02010600040101010101" charset="-122"/>
              </a:rPr>
              <a:t>4</a:t>
            </a:r>
            <a:endParaRPr kumimoji="0" lang="en-US" altLang="zh-CN" sz="2800" b="1" i="0" u="none" strike="noStrike" kern="1200" cap="none" spc="0" normalizeH="0" baseline="0" noProof="0" dirty="0">
              <a:ln>
                <a:noFill/>
              </a:ln>
              <a:solidFill>
                <a:sysClr val="window" lastClr="FFFFFF"/>
              </a:solidFill>
              <a:effectLst/>
              <a:uLnTx/>
              <a:uFillTx/>
              <a:latin typeface="华文中宋" panose="02010600040101010101" charset="-122"/>
              <a:ea typeface="华文中宋" panose="02010600040101010101" charset="-122"/>
            </a:endParaRPr>
          </a:p>
        </p:txBody>
      </p:sp>
      <p:sp>
        <p:nvSpPr>
          <p:cNvPr id="72" name="文本框 71"/>
          <p:cNvSpPr txBox="1"/>
          <p:nvPr/>
        </p:nvSpPr>
        <p:spPr>
          <a:xfrm>
            <a:off x="5104518" y="5277156"/>
            <a:ext cx="481924"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ysClr val="window" lastClr="FFFFFF"/>
                </a:solidFill>
                <a:latin typeface="华文中宋" panose="02010600040101010101" charset="-122"/>
                <a:ea typeface="华文中宋" panose="02010600040101010101" charset="-122"/>
              </a:rPr>
              <a:t>5</a:t>
            </a:r>
            <a:endParaRPr kumimoji="0" lang="en-US" altLang="zh-CN" sz="2800" b="1" i="0" u="none" strike="noStrike" kern="1200" cap="none" spc="0" normalizeH="0" baseline="0" noProof="0" dirty="0">
              <a:ln>
                <a:noFill/>
              </a:ln>
              <a:solidFill>
                <a:sysClr val="window" lastClr="FFFFFF"/>
              </a:solidFill>
              <a:effectLst/>
              <a:uLnTx/>
              <a:uFillTx/>
              <a:latin typeface="华文中宋" panose="02010600040101010101" charset="-122"/>
              <a:ea typeface="华文中宋" panose="02010600040101010101" charset="-122"/>
            </a:endParaRPr>
          </a:p>
        </p:txBody>
      </p:sp>
      <p:sp>
        <p:nvSpPr>
          <p:cNvPr id="73" name="文本框 72"/>
          <p:cNvSpPr txBox="1"/>
          <p:nvPr/>
        </p:nvSpPr>
        <p:spPr>
          <a:xfrm>
            <a:off x="939446" y="2583042"/>
            <a:ext cx="2952000" cy="401320"/>
          </a:xfrm>
          <a:prstGeom prst="rect">
            <a:avLst/>
          </a:prstGeom>
          <a:noFill/>
        </p:spPr>
        <p:txBody>
          <a:bodyPr wrap="square" lIns="90000" tIns="46800" rIns="90000" bIns="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z="2800" b="1" spc="300" dirty="0">
                <a:latin typeface="华文中宋" panose="02010600040101010101" charset="-122"/>
                <a:ea typeface="华文中宋" panose="02010600040101010101" charset="-122"/>
                <a:cs typeface="+mj-cs"/>
              </a:rPr>
              <a:t>风险评估</a:t>
            </a:r>
            <a:endParaRPr lang="zh-CN" altLang="en-US" sz="2800" b="1" spc="300" dirty="0">
              <a:latin typeface="华文中宋" panose="02010600040101010101" charset="-122"/>
              <a:ea typeface="华文中宋" panose="02010600040101010101" charset="-122"/>
              <a:cs typeface="+mj-cs"/>
            </a:endParaRPr>
          </a:p>
        </p:txBody>
      </p:sp>
      <p:sp>
        <p:nvSpPr>
          <p:cNvPr id="76" name="文本框 75"/>
          <p:cNvSpPr txBox="1"/>
          <p:nvPr/>
        </p:nvSpPr>
        <p:spPr>
          <a:xfrm>
            <a:off x="939446" y="3012302"/>
            <a:ext cx="2952000" cy="829945"/>
          </a:xfrm>
          <a:prstGeom prst="rect">
            <a:avLst/>
          </a:prstGeom>
          <a:noFill/>
        </p:spPr>
        <p:txBody>
          <a:bodyPr wrap="square" lIns="90000" tIns="0" rIns="90000" bIns="4680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pc="150" dirty="0">
                <a:latin typeface="华文中宋" panose="02010600040101010101" charset="-122"/>
                <a:ea typeface="华文中宋" panose="02010600040101010101" charset="-122"/>
              </a:rPr>
              <a:t>无论内外如何变化，时刻关注风险因素</a:t>
            </a:r>
            <a:endParaRPr lang="zh-CN" altLang="en-US" spc="150" dirty="0">
              <a:latin typeface="华文中宋" panose="02010600040101010101" charset="-122"/>
              <a:ea typeface="华文中宋" panose="02010600040101010101" charset="-122"/>
            </a:endParaRPr>
          </a:p>
        </p:txBody>
      </p:sp>
      <p:sp>
        <p:nvSpPr>
          <p:cNvPr id="80" name="文本框 79"/>
          <p:cNvSpPr txBox="1"/>
          <p:nvPr/>
        </p:nvSpPr>
        <p:spPr>
          <a:xfrm>
            <a:off x="939446" y="3973692"/>
            <a:ext cx="2952000" cy="401320"/>
          </a:xfrm>
          <a:prstGeom prst="rect">
            <a:avLst/>
          </a:prstGeom>
          <a:noFill/>
        </p:spPr>
        <p:txBody>
          <a:bodyPr wrap="square" lIns="90000" tIns="46800" rIns="90000" bIns="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z="2800" b="1" spc="300" dirty="0">
                <a:latin typeface="华文中宋" panose="02010600040101010101" charset="-122"/>
                <a:ea typeface="华文中宋" panose="02010600040101010101" charset="-122"/>
                <a:cs typeface="+mj-cs"/>
              </a:rPr>
              <a:t>评价跟踪</a:t>
            </a:r>
            <a:endParaRPr lang="zh-CN" altLang="en-US" sz="2800" b="1" spc="300" dirty="0">
              <a:latin typeface="华文中宋" panose="02010600040101010101" charset="-122"/>
              <a:ea typeface="华文中宋" panose="02010600040101010101" charset="-122"/>
              <a:cs typeface="+mj-cs"/>
            </a:endParaRPr>
          </a:p>
        </p:txBody>
      </p:sp>
      <p:sp>
        <p:nvSpPr>
          <p:cNvPr id="81" name="文本框 80"/>
          <p:cNvSpPr txBox="1"/>
          <p:nvPr/>
        </p:nvSpPr>
        <p:spPr>
          <a:xfrm>
            <a:off x="939446" y="4402952"/>
            <a:ext cx="2952000" cy="829945"/>
          </a:xfrm>
          <a:prstGeom prst="rect">
            <a:avLst/>
          </a:prstGeom>
          <a:noFill/>
        </p:spPr>
        <p:txBody>
          <a:bodyPr wrap="square" lIns="90000" tIns="0" rIns="90000" bIns="4680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pc="150" dirty="0">
                <a:latin typeface="华文中宋" panose="02010600040101010101" charset="-122"/>
                <a:ea typeface="华文中宋" panose="02010600040101010101" charset="-122"/>
              </a:rPr>
              <a:t>关注各项举措的有效性，持续完善提升</a:t>
            </a:r>
            <a:endParaRPr lang="zh-CN" altLang="en-US" spc="150" dirty="0">
              <a:latin typeface="华文中宋" panose="02010600040101010101" charset="-122"/>
              <a:ea typeface="华文中宋" panose="02010600040101010101" charset="-122"/>
            </a:endParaRPr>
          </a:p>
        </p:txBody>
      </p:sp>
      <p:sp>
        <p:nvSpPr>
          <p:cNvPr id="82" name="文本框 81"/>
          <p:cNvSpPr txBox="1"/>
          <p:nvPr/>
        </p:nvSpPr>
        <p:spPr>
          <a:xfrm>
            <a:off x="939446" y="5358627"/>
            <a:ext cx="2952000" cy="401320"/>
          </a:xfrm>
          <a:prstGeom prst="rect">
            <a:avLst/>
          </a:prstGeom>
          <a:noFill/>
        </p:spPr>
        <p:txBody>
          <a:bodyPr wrap="square" lIns="90000" tIns="46800" rIns="90000" bIns="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z="2800" b="1" spc="300" dirty="0">
                <a:latin typeface="华文中宋" panose="02010600040101010101" charset="-122"/>
                <a:ea typeface="华文中宋" panose="02010600040101010101" charset="-122"/>
                <a:cs typeface="+mj-cs"/>
              </a:rPr>
              <a:t>执行落地</a:t>
            </a:r>
            <a:endParaRPr lang="zh-CN" altLang="en-US" sz="2800" b="1" spc="300" dirty="0">
              <a:latin typeface="华文中宋" panose="02010600040101010101" charset="-122"/>
              <a:ea typeface="华文中宋" panose="02010600040101010101" charset="-122"/>
              <a:cs typeface="+mj-cs"/>
            </a:endParaRPr>
          </a:p>
        </p:txBody>
      </p:sp>
      <p:sp>
        <p:nvSpPr>
          <p:cNvPr id="83" name="文本框 82"/>
          <p:cNvSpPr txBox="1"/>
          <p:nvPr/>
        </p:nvSpPr>
        <p:spPr>
          <a:xfrm>
            <a:off x="939446" y="5787887"/>
            <a:ext cx="2952000" cy="829945"/>
          </a:xfrm>
          <a:prstGeom prst="rect">
            <a:avLst/>
          </a:prstGeom>
          <a:noFill/>
        </p:spPr>
        <p:txBody>
          <a:bodyPr wrap="square" lIns="90000" tIns="0" rIns="90000" bIns="4680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pc="150" dirty="0">
                <a:latin typeface="华文中宋" panose="02010600040101010101" charset="-122"/>
                <a:ea typeface="华文中宋" panose="02010600040101010101" charset="-122"/>
              </a:rPr>
              <a:t>发布培训</a:t>
            </a:r>
            <a:endParaRPr lang="zh-CN" altLang="en-US" spc="150" dirty="0">
              <a:latin typeface="华文中宋" panose="02010600040101010101" charset="-122"/>
              <a:ea typeface="华文中宋" panose="02010600040101010101" charset="-122"/>
            </a:endParaRPr>
          </a:p>
          <a:p>
            <a:pPr algn="r">
              <a:lnSpc>
                <a:spcPct val="120000"/>
              </a:lnSpc>
            </a:pPr>
            <a:r>
              <a:rPr lang="zh-CN" altLang="en-US" spc="150" dirty="0">
                <a:latin typeface="华文中宋" panose="02010600040101010101" charset="-122"/>
                <a:ea typeface="华文中宋" panose="02010600040101010101" charset="-122"/>
              </a:rPr>
              <a:t>通过信息化固化</a:t>
            </a:r>
            <a:endParaRPr lang="zh-CN" altLang="en-US" spc="150" dirty="0">
              <a:latin typeface="华文中宋" panose="02010600040101010101" charset="-122"/>
              <a:ea typeface="华文中宋" panose="02010600040101010101" charset="-122"/>
            </a:endParaRPr>
          </a:p>
        </p:txBody>
      </p:sp>
      <p:sp>
        <p:nvSpPr>
          <p:cNvPr id="84" name="文本框 83"/>
          <p:cNvSpPr txBox="1"/>
          <p:nvPr/>
        </p:nvSpPr>
        <p:spPr>
          <a:xfrm>
            <a:off x="8300555" y="2582992"/>
            <a:ext cx="2952000" cy="401320"/>
          </a:xfrm>
          <a:prstGeom prst="rect">
            <a:avLst/>
          </a:prstGeom>
          <a:noFill/>
        </p:spPr>
        <p:txBody>
          <a:bodyPr wrap="square" lIns="90000" tIns="46800" rIns="90000" bIns="0" anchor="b"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400" b="1" spc="300" dirty="0">
                <a:latin typeface="华文中宋" panose="02010600040101010101" charset="-122"/>
                <a:ea typeface="华文中宋" panose="02010600040101010101" charset="-122"/>
                <a:cs typeface="+mj-cs"/>
              </a:rPr>
              <a:t>规则优化</a:t>
            </a:r>
            <a:endParaRPr lang="zh-CN" altLang="en-US" sz="2400" b="1" spc="300" dirty="0">
              <a:latin typeface="华文中宋" panose="02010600040101010101" charset="-122"/>
              <a:ea typeface="华文中宋" panose="02010600040101010101" charset="-122"/>
              <a:cs typeface="+mj-cs"/>
            </a:endParaRPr>
          </a:p>
        </p:txBody>
      </p:sp>
      <p:sp>
        <p:nvSpPr>
          <p:cNvPr id="85" name="文本框 84"/>
          <p:cNvSpPr txBox="1"/>
          <p:nvPr/>
        </p:nvSpPr>
        <p:spPr>
          <a:xfrm>
            <a:off x="8300555" y="3012252"/>
            <a:ext cx="2952000" cy="829946"/>
          </a:xfrm>
          <a:prstGeom prst="rect">
            <a:avLst/>
          </a:prstGeom>
          <a:noFill/>
        </p:spPr>
        <p:txBody>
          <a:bodyPr wrap="square" lIns="90000" tIns="0" rIns="90000" bIns="4680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spc="150" dirty="0">
                <a:latin typeface="华文中宋" panose="02010600040101010101" charset="-122"/>
                <a:ea typeface="华文中宋" panose="02010600040101010101" charset="-122"/>
              </a:rPr>
              <a:t>发现风险，更要缓解风险</a:t>
            </a:r>
            <a:endParaRPr lang="zh-CN" spc="150" dirty="0">
              <a:latin typeface="华文中宋" panose="02010600040101010101" charset="-122"/>
              <a:ea typeface="华文中宋" panose="02010600040101010101" charset="-122"/>
            </a:endParaRPr>
          </a:p>
        </p:txBody>
      </p:sp>
      <p:sp>
        <p:nvSpPr>
          <p:cNvPr id="86" name="文本框 85"/>
          <p:cNvSpPr txBox="1"/>
          <p:nvPr/>
        </p:nvSpPr>
        <p:spPr>
          <a:xfrm>
            <a:off x="8300555" y="3973617"/>
            <a:ext cx="2952000" cy="401320"/>
          </a:xfrm>
          <a:prstGeom prst="rect">
            <a:avLst/>
          </a:prstGeom>
          <a:noFill/>
        </p:spPr>
        <p:txBody>
          <a:bodyPr wrap="square" lIns="90000" tIns="46800" rIns="90000" bIns="0" anchor="b"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400" b="1" spc="300" dirty="0">
                <a:latin typeface="华文中宋" panose="02010600040101010101" charset="-122"/>
                <a:ea typeface="华文中宋" panose="02010600040101010101" charset="-122"/>
                <a:cs typeface="+mj-cs"/>
              </a:rPr>
              <a:t>制度固化</a:t>
            </a:r>
            <a:endParaRPr lang="zh-CN" altLang="en-US" sz="2400" b="1" spc="300" dirty="0">
              <a:latin typeface="华文中宋" panose="02010600040101010101" charset="-122"/>
              <a:ea typeface="华文中宋" panose="02010600040101010101" charset="-122"/>
              <a:cs typeface="+mj-cs"/>
            </a:endParaRPr>
          </a:p>
        </p:txBody>
      </p:sp>
      <p:sp>
        <p:nvSpPr>
          <p:cNvPr id="87" name="文本框 86"/>
          <p:cNvSpPr txBox="1"/>
          <p:nvPr/>
        </p:nvSpPr>
        <p:spPr>
          <a:xfrm>
            <a:off x="8300555" y="4402877"/>
            <a:ext cx="2952000" cy="829946"/>
          </a:xfrm>
          <a:prstGeom prst="rect">
            <a:avLst/>
          </a:prstGeom>
          <a:noFill/>
        </p:spPr>
        <p:txBody>
          <a:bodyPr wrap="square" lIns="90000" tIns="0" rIns="90000" bIns="4680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pc="150" dirty="0">
                <a:latin typeface="华文中宋" panose="02010600040101010101" charset="-122"/>
                <a:ea typeface="华文中宋" panose="02010600040101010101" charset="-122"/>
              </a:rPr>
              <a:t>一切策略应当以制度的形式固化下来</a:t>
            </a:r>
            <a:endParaRPr lang="zh-CN" altLang="en-US" spc="150" dirty="0">
              <a:latin typeface="华文中宋" panose="02010600040101010101" charset="-122"/>
              <a:ea typeface="华文中宋" panose="02010600040101010101" charset="-122"/>
            </a:endParaRPr>
          </a:p>
        </p:txBody>
      </p:sp>
      <p:sp>
        <p:nvSpPr>
          <p:cNvPr id="88" name="文本框 87"/>
          <p:cNvSpPr txBox="1"/>
          <p:nvPr/>
        </p:nvSpPr>
        <p:spPr>
          <a:xfrm>
            <a:off x="8300555" y="5358630"/>
            <a:ext cx="2952000" cy="401320"/>
          </a:xfrm>
          <a:prstGeom prst="rect">
            <a:avLst/>
          </a:prstGeom>
          <a:noFill/>
        </p:spPr>
        <p:txBody>
          <a:bodyPr wrap="square" lIns="90000" tIns="46800" rIns="90000" bIns="0" anchor="b"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400" b="1" spc="300" dirty="0">
                <a:latin typeface="华文中宋" panose="02010600040101010101" charset="-122"/>
                <a:ea typeface="华文中宋" panose="02010600040101010101" charset="-122"/>
                <a:cs typeface="+mj-cs"/>
              </a:rPr>
              <a:t>标准建立</a:t>
            </a:r>
            <a:endParaRPr lang="zh-CN" altLang="en-US" sz="2400" b="1" spc="300" dirty="0">
              <a:latin typeface="华文中宋" panose="02010600040101010101" charset="-122"/>
              <a:ea typeface="华文中宋" panose="02010600040101010101" charset="-122"/>
              <a:cs typeface="+mj-cs"/>
            </a:endParaRPr>
          </a:p>
        </p:txBody>
      </p:sp>
      <p:sp>
        <p:nvSpPr>
          <p:cNvPr id="89" name="文本框 88"/>
          <p:cNvSpPr txBox="1"/>
          <p:nvPr/>
        </p:nvSpPr>
        <p:spPr>
          <a:xfrm>
            <a:off x="8300555" y="5787890"/>
            <a:ext cx="2952000" cy="829946"/>
          </a:xfrm>
          <a:prstGeom prst="rect">
            <a:avLst/>
          </a:prstGeom>
          <a:noFill/>
        </p:spPr>
        <p:txBody>
          <a:bodyPr wrap="square" lIns="90000" tIns="0" rIns="90000" bIns="4680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pc="150" dirty="0">
                <a:latin typeface="华文中宋" panose="02010600040101010101" charset="-122"/>
                <a:ea typeface="华文中宋" panose="02010600040101010101" charset="-122"/>
              </a:rPr>
              <a:t>将制度与实务紧密衔接，建立实务操作标准</a:t>
            </a:r>
            <a:endParaRPr lang="zh-CN" altLang="en-US" spc="150" dirty="0">
              <a:latin typeface="华文中宋" panose="02010600040101010101" charset="-122"/>
              <a:ea typeface="华文中宋" panose="02010600040101010101" charset="-122"/>
            </a:endParaRPr>
          </a:p>
        </p:txBody>
      </p:sp>
      <p:sp>
        <p:nvSpPr>
          <p:cNvPr id="90" name="文本框 89"/>
          <p:cNvSpPr txBox="1"/>
          <p:nvPr/>
        </p:nvSpPr>
        <p:spPr>
          <a:xfrm>
            <a:off x="5435246" y="4271507"/>
            <a:ext cx="1283970"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a:latin typeface="华文中宋" panose="02010600040101010101" charset="-122"/>
                <a:ea typeface="华文中宋" panose="02010600040101010101" charset="-122"/>
              </a:rPr>
              <a:t>履职</a:t>
            </a:r>
            <a:endParaRPr lang="zh-CN" altLang="en-US" sz="2800" b="1">
              <a:latin typeface="华文中宋" panose="02010600040101010101" charset="-122"/>
              <a:ea typeface="华文中宋" panose="02010600040101010101" charset="-122"/>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文本占位符 4"/>
          <p:cNvSpPr txBox="1"/>
          <p:nvPr>
            <p:custDataLst>
              <p:tags r:id="rId1"/>
            </p:custDataLst>
          </p:nvPr>
        </p:nvSpPr>
        <p:spPr>
          <a:xfrm>
            <a:off x="0" y="1764211"/>
            <a:ext cx="12192000" cy="43252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A75BB"/>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4800" dirty="0">
                <a:latin typeface="隶书" panose="02010509060101010101" pitchFamily="49" charset="-122"/>
                <a:ea typeface="隶书" panose="02010509060101010101" pitchFamily="49" charset="-122"/>
              </a:rPr>
              <a:t>科学的内部控制体系</a:t>
            </a:r>
            <a:endParaRPr lang="en-US" altLang="zh-CN" sz="4800" dirty="0">
              <a:latin typeface="隶书" panose="02010509060101010101" pitchFamily="49" charset="-122"/>
              <a:ea typeface="隶书" panose="02010509060101010101" pitchFamily="49" charset="-122"/>
            </a:endParaRPr>
          </a:p>
          <a:p>
            <a:pPr algn="ctr"/>
            <a:r>
              <a:rPr lang="zh-CN" altLang="en-US" sz="4800" dirty="0">
                <a:solidFill>
                  <a:srgbClr val="FF0000"/>
                </a:solidFill>
                <a:latin typeface="隶书" panose="02010509060101010101" pitchFamily="49" charset="-122"/>
                <a:ea typeface="隶书" panose="02010509060101010101" pitchFamily="49" charset="-122"/>
              </a:rPr>
              <a:t>是防风险的先手和高招</a:t>
            </a:r>
            <a:endParaRPr lang="en-US" altLang="zh-CN" sz="4800" dirty="0">
              <a:solidFill>
                <a:srgbClr val="FF0000"/>
              </a:solidFill>
              <a:latin typeface="隶书" panose="02010509060101010101" pitchFamily="49" charset="-122"/>
              <a:ea typeface="隶书" panose="02010509060101010101" pitchFamily="49" charset="-122"/>
            </a:endParaRPr>
          </a:p>
          <a:p>
            <a:pPr algn="ctr"/>
            <a:r>
              <a:rPr lang="zh-CN" altLang="en-US" sz="4800" dirty="0">
                <a:solidFill>
                  <a:srgbClr val="FF0000"/>
                </a:solidFill>
                <a:latin typeface="隶书" panose="02010509060101010101" pitchFamily="49" charset="-122"/>
                <a:ea typeface="隶书" panose="02010509060101010101" pitchFamily="49" charset="-122"/>
              </a:rPr>
              <a:t>是保护干部职工的天然屏障</a:t>
            </a:r>
            <a:endParaRPr lang="en-US" altLang="zh-CN" sz="4800" dirty="0">
              <a:solidFill>
                <a:srgbClr val="FF0000"/>
              </a:solidFill>
              <a:latin typeface="隶书" panose="02010509060101010101" pitchFamily="49" charset="-122"/>
              <a:ea typeface="隶书" panose="02010509060101010101" pitchFamily="49" charset="-122"/>
            </a:endParaRPr>
          </a:p>
          <a:p>
            <a:pPr algn="ctr"/>
            <a:r>
              <a:rPr lang="zh-CN" altLang="en-US" sz="4800" dirty="0">
                <a:solidFill>
                  <a:srgbClr val="FF0000"/>
                </a:solidFill>
                <a:latin typeface="隶书" panose="02010509060101010101" pitchFamily="49" charset="-122"/>
                <a:ea typeface="隶书" panose="02010509060101010101" pitchFamily="49" charset="-122"/>
              </a:rPr>
              <a:t>是优化内部治理体系的稳固基石</a:t>
            </a:r>
            <a:endParaRPr lang="en-US" altLang="zh-CN" sz="4800" dirty="0">
              <a:solidFill>
                <a:srgbClr val="FF0000"/>
              </a:solidFill>
              <a:latin typeface="隶书" panose="02010509060101010101" pitchFamily="49" charset="-122"/>
              <a:ea typeface="隶书" panose="02010509060101010101" pitchFamily="49" charset="-122"/>
            </a:endParaRPr>
          </a:p>
          <a:p>
            <a:pPr algn="ctr"/>
            <a:r>
              <a:rPr lang="zh-CN" altLang="en-US" sz="4800" dirty="0">
                <a:solidFill>
                  <a:srgbClr val="FF0000"/>
                </a:solidFill>
                <a:latin typeface="隶书" panose="02010509060101010101" pitchFamily="49" charset="-122"/>
                <a:ea typeface="隶书" panose="02010509060101010101" pitchFamily="49" charset="-122"/>
              </a:rPr>
              <a:t>是新时代下基于人工智能的从严治党</a:t>
            </a:r>
            <a:endParaRPr lang="en-US" altLang="zh-CN" sz="4800" dirty="0">
              <a:solidFill>
                <a:srgbClr val="FF0000"/>
              </a:solidFill>
              <a:latin typeface="隶书" panose="02010509060101010101" pitchFamily="49" charset="-122"/>
              <a:ea typeface="隶书" panose="02010509060101010101" pitchFamily="49"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635" y="1786255"/>
            <a:ext cx="12192000" cy="1698625"/>
          </a:xfrm>
        </p:spPr>
        <p:txBody>
          <a:bodyPr>
            <a:noAutofit/>
          </a:bodyPr>
          <a:p>
            <a:r>
              <a:rPr lang="en-US" sz="5400" dirty="0">
                <a:solidFill>
                  <a:schemeClr val="tx1"/>
                </a:solidFill>
                <a:latin typeface="华文中宋" panose="02010600040101010101" charset="-122"/>
                <a:ea typeface="华文中宋" panose="02010600040101010101" charset="-122"/>
                <a:cs typeface="方正大标宋简体" panose="02000000000000000000" charset="-122"/>
                <a:sym typeface="+mn-ea"/>
              </a:rPr>
              <a:t>2022</a:t>
            </a:r>
            <a:r>
              <a:rPr lang="zh-CN" altLang="en-US" sz="5400" dirty="0">
                <a:solidFill>
                  <a:schemeClr val="tx1"/>
                </a:solidFill>
                <a:latin typeface="华文中宋" panose="02010600040101010101" charset="-122"/>
                <a:ea typeface="华文中宋" panose="02010600040101010101" charset="-122"/>
                <a:cs typeface="方正大标宋简体" panose="02000000000000000000" charset="-122"/>
                <a:sym typeface="+mn-ea"/>
              </a:rPr>
              <a:t>年度内部控制报告填报指标</a:t>
            </a:r>
            <a:br>
              <a:rPr lang="zh-CN" altLang="en-US" sz="5400" dirty="0">
                <a:solidFill>
                  <a:schemeClr val="tx1"/>
                </a:solidFill>
                <a:latin typeface="华文中宋" panose="02010600040101010101" charset="-122"/>
                <a:ea typeface="华文中宋" panose="02010600040101010101" charset="-122"/>
                <a:cs typeface="方正大标宋简体" panose="02000000000000000000" charset="-122"/>
                <a:sym typeface="+mn-ea"/>
              </a:rPr>
            </a:br>
            <a:r>
              <a:rPr lang="zh-CN" altLang="en-US" sz="5400" dirty="0">
                <a:solidFill>
                  <a:schemeClr val="tx1"/>
                </a:solidFill>
                <a:latin typeface="华文中宋" panose="02010600040101010101" charset="-122"/>
                <a:ea typeface="华文中宋" panose="02010600040101010101" charset="-122"/>
                <a:cs typeface="方正大标宋简体" panose="02000000000000000000" charset="-122"/>
                <a:sym typeface="+mn-ea"/>
              </a:rPr>
              <a:t>及注意事项解析</a:t>
            </a:r>
            <a:endParaRPr lang="zh-CN" altLang="en-US" sz="5400" dirty="0">
              <a:solidFill>
                <a:schemeClr val="tx1"/>
              </a:solidFill>
              <a:latin typeface="华文中宋" panose="02010600040101010101" charset="-122"/>
              <a:ea typeface="华文中宋" panose="02010600040101010101" charset="-122"/>
              <a:cs typeface="方正大标宋简体" panose="02000000000000000000" charset="-122"/>
              <a:sym typeface="+mn-ea"/>
            </a:endParaRPr>
          </a:p>
        </p:txBody>
      </p:sp>
      <p:sp>
        <p:nvSpPr>
          <p:cNvPr id="5" name="文本框 4"/>
          <p:cNvSpPr txBox="1"/>
          <p:nvPr/>
        </p:nvSpPr>
        <p:spPr>
          <a:xfrm>
            <a:off x="0" y="5610225"/>
            <a:ext cx="12192000" cy="1192530"/>
          </a:xfrm>
          <a:prstGeom prst="rect">
            <a:avLst/>
          </a:prstGeom>
          <a:noFill/>
        </p:spPr>
        <p:txBody>
          <a:bodyPr wrap="square" rtlCol="0" anchor="t">
            <a:noAutofit/>
          </a:bodyPr>
          <a:p>
            <a:pPr algn="ctr">
              <a:lnSpc>
                <a:spcPct val="100000"/>
              </a:lnSpc>
              <a:spcBef>
                <a:spcPts val="0"/>
              </a:spcBef>
            </a:pPr>
            <a:r>
              <a:rPr sz="2400" dirty="0">
                <a:latin typeface="华文中宋" panose="02010600040101010101" charset="-122"/>
                <a:ea typeface="华文中宋" panose="02010600040101010101" charset="-122"/>
                <a:cs typeface="华文中宋" panose="02010600040101010101" charset="-122"/>
                <a:sym typeface="+mn-ea"/>
              </a:rPr>
              <a:t>2023年</a:t>
            </a:r>
            <a:r>
              <a:rPr lang="en-US" sz="2400" dirty="0">
                <a:latin typeface="华文中宋" panose="02010600040101010101" charset="-122"/>
                <a:ea typeface="华文中宋" panose="02010600040101010101" charset="-122"/>
                <a:cs typeface="华文中宋" panose="02010600040101010101" charset="-122"/>
                <a:sym typeface="+mn-ea"/>
              </a:rPr>
              <a:t>6</a:t>
            </a:r>
            <a:r>
              <a:rPr sz="2400" dirty="0">
                <a:latin typeface="华文中宋" panose="02010600040101010101" charset="-122"/>
                <a:ea typeface="华文中宋" panose="02010600040101010101" charset="-122"/>
                <a:cs typeface="华文中宋" panose="02010600040101010101" charset="-122"/>
                <a:sym typeface="+mn-ea"/>
              </a:rPr>
              <a:t>月</a:t>
            </a:r>
            <a:endParaRPr sz="2400" dirty="0">
              <a:latin typeface="华文中宋" panose="02010600040101010101" charset="-122"/>
              <a:ea typeface="华文中宋" panose="02010600040101010101" charset="-122"/>
              <a:cs typeface="华文中宋" panose="02010600040101010101" charset="-122"/>
              <a:sym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2"/>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如何盘点资产</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graphicFrame>
        <p:nvGraphicFramePr>
          <p:cNvPr id="6" name="图示 5"/>
          <p:cNvGraphicFramePr/>
          <p:nvPr/>
        </p:nvGraphicFramePr>
        <p:xfrm>
          <a:off x="607695" y="1500505"/>
          <a:ext cx="3864610" cy="463740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图示 6"/>
          <p:cNvGraphicFramePr/>
          <p:nvPr/>
        </p:nvGraphicFramePr>
        <p:xfrm>
          <a:off x="4629150" y="1500505"/>
          <a:ext cx="3294380" cy="46374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文本框 7"/>
          <p:cNvSpPr txBox="1"/>
          <p:nvPr/>
        </p:nvSpPr>
        <p:spPr>
          <a:xfrm>
            <a:off x="8344535" y="4399915"/>
            <a:ext cx="3685540" cy="1737995"/>
          </a:xfrm>
          <a:prstGeom prst="rect">
            <a:avLst/>
          </a:prstGeom>
          <a:noFill/>
        </p:spPr>
        <p:txBody>
          <a:bodyPr wrap="square" rtlCol="0" anchor="t">
            <a:noAutofit/>
          </a:bodyPr>
          <a:p>
            <a:r>
              <a:rPr lang="zh-CN" altLang="en-US" sz="2800" dirty="0">
                <a:latin typeface="华文中宋" panose="02010600040101010101" charset="-122"/>
                <a:ea typeface="华文中宋" panose="02010600040101010101" charset="-122"/>
                <a:cs typeface="华文中宋" panose="02010600040101010101" charset="-122"/>
                <a:sym typeface="+mn-ea"/>
              </a:rPr>
              <a:t>有时候，</a:t>
            </a:r>
            <a:endParaRPr lang="zh-CN" altLang="en-US" sz="2800" dirty="0">
              <a:latin typeface="华文中宋" panose="02010600040101010101" charset="-122"/>
              <a:ea typeface="华文中宋" panose="02010600040101010101" charset="-122"/>
              <a:cs typeface="华文中宋" panose="02010600040101010101" charset="-122"/>
              <a:sym typeface="+mn-ea"/>
            </a:endParaRPr>
          </a:p>
          <a:p>
            <a:r>
              <a:rPr lang="en-US" altLang="zh-CN" sz="2800" dirty="0">
                <a:latin typeface="华文中宋" panose="02010600040101010101" charset="-122"/>
                <a:ea typeface="华文中宋" panose="02010600040101010101" charset="-122"/>
                <a:cs typeface="华文中宋" panose="02010600040101010101" charset="-122"/>
                <a:sym typeface="+mn-ea"/>
              </a:rPr>
              <a:t>WHEN</a:t>
            </a:r>
            <a:r>
              <a:rPr lang="zh-CN" altLang="en-US" sz="2800" dirty="0">
                <a:latin typeface="华文中宋" panose="02010600040101010101" charset="-122"/>
                <a:ea typeface="华文中宋" panose="02010600040101010101" charset="-122"/>
                <a:cs typeface="华文中宋" panose="02010600040101010101" charset="-122"/>
                <a:sym typeface="+mn-ea"/>
              </a:rPr>
              <a:t>的调整，</a:t>
            </a:r>
            <a:endParaRPr lang="zh-CN" altLang="en-US" sz="2800" dirty="0">
              <a:latin typeface="华文中宋" panose="02010600040101010101" charset="-122"/>
              <a:ea typeface="华文中宋" panose="02010600040101010101" charset="-122"/>
              <a:cs typeface="华文中宋" panose="02010600040101010101" charset="-122"/>
              <a:sym typeface="+mn-ea"/>
            </a:endParaRPr>
          </a:p>
          <a:p>
            <a:r>
              <a:rPr lang="zh-CN" altLang="en-US" sz="2800" dirty="0">
                <a:latin typeface="华文中宋" panose="02010600040101010101" charset="-122"/>
                <a:ea typeface="华文中宋" panose="02010600040101010101" charset="-122"/>
                <a:cs typeface="华文中宋" panose="02010600040101010101" charset="-122"/>
                <a:sym typeface="+mn-ea"/>
              </a:rPr>
              <a:t>能够让</a:t>
            </a:r>
            <a:r>
              <a:rPr lang="en-US" altLang="zh-CN" sz="2800" dirty="0">
                <a:latin typeface="华文中宋" panose="02010600040101010101" charset="-122"/>
                <a:ea typeface="华文中宋" panose="02010600040101010101" charset="-122"/>
                <a:cs typeface="华文中宋" panose="02010600040101010101" charset="-122"/>
                <a:sym typeface="+mn-ea"/>
              </a:rPr>
              <a:t>WHO</a:t>
            </a:r>
            <a:r>
              <a:rPr lang="zh-CN" altLang="en-US" sz="2800" dirty="0">
                <a:latin typeface="华文中宋" panose="02010600040101010101" charset="-122"/>
                <a:ea typeface="华文中宋" panose="02010600040101010101" charset="-122"/>
                <a:cs typeface="华文中宋" panose="02010600040101010101" charset="-122"/>
                <a:sym typeface="+mn-ea"/>
              </a:rPr>
              <a:t>更主动</a:t>
            </a:r>
            <a:endParaRPr lang="zh-CN" altLang="en-US" sz="2800" dirty="0">
              <a:latin typeface="华文中宋" panose="02010600040101010101" charset="-122"/>
              <a:ea typeface="华文中宋" panose="02010600040101010101" charset="-122"/>
              <a:cs typeface="华文中宋" panose="02010600040101010101" charset="-122"/>
              <a:sym typeface="+mn-ea"/>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2022</a:t>
            </a:r>
            <a:r>
              <a:rPr lang="zh-CN" altLang="en-US"/>
              <a:t>年</a:t>
            </a:r>
            <a:r>
              <a:rPr lang="en-US" altLang="zh-CN"/>
              <a:t>9</a:t>
            </a:r>
            <a:r>
              <a:rPr lang="zh-CN" altLang="en-US"/>
              <a:t>月会审抽查</a:t>
            </a:r>
            <a:endParaRPr lang="zh-CN" altLang="en-US"/>
          </a:p>
        </p:txBody>
      </p:sp>
      <p:sp>
        <p:nvSpPr>
          <p:cNvPr id="3" name="内容占位符 2"/>
          <p:cNvSpPr>
            <a:spLocks noGrp="1"/>
          </p:cNvSpPr>
          <p:nvPr>
            <p:ph idx="1"/>
          </p:nvPr>
        </p:nvSpPr>
        <p:spPr/>
        <p:txBody>
          <a:bodyPr/>
          <a:p>
            <a:pPr marL="0" indent="0">
              <a:buNone/>
            </a:pPr>
            <a:r>
              <a:rPr lang="zh-CN" altLang="en-US" sz="2400"/>
              <a:t>省级：高校、医院</a:t>
            </a:r>
            <a:endParaRPr lang="zh-CN" altLang="en-US" sz="2400"/>
          </a:p>
          <a:p>
            <a:pPr marL="0" indent="0">
              <a:buNone/>
            </a:pPr>
            <a:r>
              <a:rPr lang="zh-CN" altLang="en-US" sz="2400"/>
              <a:t>市级：食品药品检验院、住建局</a:t>
            </a:r>
            <a:endParaRPr lang="zh-CN" altLang="en-US" sz="2400"/>
          </a:p>
          <a:p>
            <a:pPr marL="0" indent="0">
              <a:buNone/>
            </a:pPr>
            <a:r>
              <a:rPr lang="zh-CN" altLang="en-US" sz="2400"/>
              <a:t>区级：交通局、生态环境局</a:t>
            </a:r>
            <a:endParaRPr lang="zh-CN" altLang="en-US" sz="2400"/>
          </a:p>
          <a:p>
            <a:pPr marL="0" indent="0">
              <a:buNone/>
            </a:pPr>
            <a:r>
              <a:rPr lang="zh-CN" altLang="en-US" sz="2400"/>
              <a:t>乡镇：乡镇政府</a:t>
            </a:r>
            <a:endParaRPr lang="zh-CN" altLang="en-US" sz="2400"/>
          </a:p>
          <a:p>
            <a:pPr marL="0" indent="0">
              <a:buNone/>
            </a:pPr>
            <a:endParaRPr lang="zh-CN" altLang="en-US" sz="2400"/>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r>
              <a:rPr lang="en-US" altLang="zh-CN"/>
              <a:t>2022</a:t>
            </a:r>
            <a:r>
              <a:rPr lang="zh-CN" altLang="en-US"/>
              <a:t>年内控报告抽查情况</a:t>
            </a:r>
            <a:endParaRPr lang="zh-CN" altLang="en-US"/>
          </a:p>
        </p:txBody>
      </p:sp>
      <p:sp>
        <p:nvSpPr>
          <p:cNvPr id="2" name="灯片编号占位符 1"/>
          <p:cNvSpPr>
            <a:spLocks noGrp="1"/>
          </p:cNvSpPr>
          <p:nvPr>
            <p:ph type="sldNum" sz="quarter" idx="12"/>
          </p:nvPr>
        </p:nvSpPr>
        <p:spPr/>
        <p:txBody>
          <a:bodyPr/>
          <a:p>
            <a:fld id="{E2688CDC-D72A-424E-8574-8D5B586D048D}" type="slidenum">
              <a:rPr lang="zh-CN" altLang="en-US" smtClean="0"/>
            </a:fld>
            <a:endParaRPr lang="zh-CN" altLang="en-US"/>
          </a:p>
        </p:txBody>
      </p:sp>
      <p:graphicFrame>
        <p:nvGraphicFramePr>
          <p:cNvPr id="7" name="表格 6"/>
          <p:cNvGraphicFramePr/>
          <p:nvPr>
            <p:custDataLst>
              <p:tags r:id="rId1"/>
            </p:custDataLst>
          </p:nvPr>
        </p:nvGraphicFramePr>
        <p:xfrm>
          <a:off x="607695" y="1602105"/>
          <a:ext cx="10969625" cy="4712335"/>
        </p:xfrm>
        <a:graphic>
          <a:graphicData uri="http://schemas.openxmlformats.org/drawingml/2006/table">
            <a:tbl>
              <a:tblPr firstRow="1" bandRow="1"/>
              <a:tblGrid>
                <a:gridCol w="2304415"/>
                <a:gridCol w="4300855"/>
                <a:gridCol w="4364355"/>
              </a:tblGrid>
              <a:tr h="574675">
                <a:tc>
                  <a:txBody>
                    <a:bodyPr/>
                    <a:p>
                      <a:pPr algn="ctr">
                        <a:buNone/>
                      </a:pPr>
                      <a:r>
                        <a:rPr lang="zh-CN" altLang="en-US" sz="2400">
                          <a:solidFill>
                            <a:schemeClr val="tx1"/>
                          </a:solidFill>
                          <a:latin typeface="华文中宋" panose="02010600040101010101" charset="-122"/>
                          <a:ea typeface="华文中宋" panose="02010600040101010101" charset="-122"/>
                        </a:rPr>
                        <a:t>层面</a:t>
                      </a:r>
                      <a:endParaRPr lang="zh-CN" altLang="en-US" sz="2400">
                        <a:solidFill>
                          <a:schemeClr val="tx1"/>
                        </a:solidFill>
                        <a:latin typeface="华文中宋" panose="02010600040101010101" charset="-122"/>
                        <a:ea typeface="华文中宋" panose="02010600040101010101" charset="-122"/>
                      </a:endParaRPr>
                    </a:p>
                  </a:txBody>
                  <a:tcPr anchor="ctr" anchorCtr="0">
                    <a:lnL w="19050" cap="rnd">
                      <a:solidFill>
                        <a:srgbClr val="F4CDA6"/>
                      </a:solidFill>
                      <a:prstDash val="solid"/>
                    </a:lnL>
                    <a:lnR w="3175">
                      <a:solidFill>
                        <a:srgbClr val="FFFFFF"/>
                      </a:solidFill>
                      <a:prstDash val="dot"/>
                    </a:lnR>
                    <a:lnT w="19050" cap="rnd">
                      <a:solidFill>
                        <a:srgbClr val="F4CDA6"/>
                      </a:solidFill>
                      <a:prstDash val="solid"/>
                    </a:lnT>
                    <a:lnB w="19050">
                      <a:solidFill>
                        <a:srgbClr val="F4CDA6"/>
                      </a:solidFill>
                      <a:prstDash val="solid"/>
                    </a:lnB>
                    <a:solidFill>
                      <a:srgbClr val="F4CDA6"/>
                    </a:solidFill>
                  </a:tcPr>
                </a:tc>
                <a:tc>
                  <a:txBody>
                    <a:bodyPr/>
                    <a:p>
                      <a:pPr algn="ctr">
                        <a:buNone/>
                      </a:pPr>
                      <a:r>
                        <a:rPr lang="zh-CN" altLang="en-US" sz="2400">
                          <a:solidFill>
                            <a:schemeClr val="tx1"/>
                          </a:solidFill>
                          <a:latin typeface="华文中宋" panose="02010600040101010101" charset="-122"/>
                          <a:ea typeface="华文中宋" panose="02010600040101010101" charset="-122"/>
                        </a:rPr>
                        <a:t>省级单位</a:t>
                      </a:r>
                      <a:endParaRPr lang="zh-CN" altLang="en-US" sz="2400">
                        <a:solidFill>
                          <a:schemeClr val="tx1"/>
                        </a:solidFill>
                        <a:latin typeface="华文中宋" panose="02010600040101010101" charset="-122"/>
                        <a:ea typeface="华文中宋" panose="02010600040101010101" charset="-122"/>
                      </a:endParaRPr>
                    </a:p>
                  </a:txBody>
                  <a:tcPr anchor="ctr" anchorCtr="0">
                    <a:lnL w="3175">
                      <a:solidFill>
                        <a:srgbClr val="FFFFFF"/>
                      </a:solidFill>
                      <a:prstDash val="dot"/>
                    </a:lnL>
                    <a:lnR w="3175">
                      <a:solidFill>
                        <a:srgbClr val="FFFFFF"/>
                      </a:solidFill>
                      <a:prstDash val="dot"/>
                    </a:lnR>
                    <a:lnT w="19050" cap="rnd">
                      <a:solidFill>
                        <a:srgbClr val="F4CDA6"/>
                      </a:solidFill>
                      <a:prstDash val="solid"/>
                    </a:lnT>
                    <a:lnB w="19050">
                      <a:solidFill>
                        <a:srgbClr val="F4CDA6"/>
                      </a:solidFill>
                      <a:prstDash val="solid"/>
                    </a:lnB>
                    <a:solidFill>
                      <a:srgbClr val="F4CDA6"/>
                    </a:solidFill>
                  </a:tcPr>
                </a:tc>
                <a:tc>
                  <a:txBody>
                    <a:bodyPr/>
                    <a:p>
                      <a:pPr algn="ctr">
                        <a:buNone/>
                      </a:pPr>
                      <a:r>
                        <a:rPr lang="zh-CN" altLang="en-US" sz="2400">
                          <a:solidFill>
                            <a:schemeClr val="tx1"/>
                          </a:solidFill>
                          <a:latin typeface="华文中宋" panose="02010600040101010101" charset="-122"/>
                          <a:ea typeface="华文中宋" panose="02010600040101010101" charset="-122"/>
                        </a:rPr>
                        <a:t>基层单位</a:t>
                      </a:r>
                      <a:endParaRPr lang="zh-CN" altLang="en-US" sz="2400">
                        <a:solidFill>
                          <a:schemeClr val="tx1"/>
                        </a:solidFill>
                        <a:latin typeface="华文中宋" panose="02010600040101010101" charset="-122"/>
                        <a:ea typeface="华文中宋" panose="02010600040101010101" charset="-122"/>
                      </a:endParaRPr>
                    </a:p>
                  </a:txBody>
                  <a:tcPr anchor="ctr" anchorCtr="0">
                    <a:lnL w="3175">
                      <a:solidFill>
                        <a:srgbClr val="FFFFFF"/>
                      </a:solidFill>
                      <a:prstDash val="dot"/>
                    </a:lnL>
                    <a:lnR w="19050" cap="rnd">
                      <a:solidFill>
                        <a:srgbClr val="F4CDA6"/>
                      </a:solidFill>
                      <a:prstDash val="solid"/>
                    </a:lnR>
                    <a:lnT w="19050" cap="rnd">
                      <a:solidFill>
                        <a:srgbClr val="F4CDA6"/>
                      </a:solidFill>
                      <a:prstDash val="solid"/>
                    </a:lnT>
                    <a:lnB w="19050">
                      <a:solidFill>
                        <a:srgbClr val="F4CDA6"/>
                      </a:solidFill>
                      <a:prstDash val="solid"/>
                    </a:lnB>
                    <a:solidFill>
                      <a:srgbClr val="F4CDA6"/>
                    </a:solidFill>
                  </a:tcPr>
                </a:tc>
              </a:tr>
              <a:tr h="561340">
                <a:tc>
                  <a:txBody>
                    <a:bodyPr/>
                    <a:p>
                      <a:pPr algn="ctr">
                        <a:buNone/>
                      </a:pPr>
                      <a:r>
                        <a:rPr lang="zh-CN" altLang="en-US" sz="2400">
                          <a:solidFill>
                            <a:schemeClr val="tx1"/>
                          </a:solidFill>
                          <a:latin typeface="华文中宋" panose="02010600040101010101" charset="-122"/>
                          <a:ea typeface="华文中宋" panose="02010600040101010101" charset="-122"/>
                          <a:sym typeface="+mn-ea"/>
                        </a:rPr>
                        <a:t>建设进程</a:t>
                      </a:r>
                      <a:endParaRPr lang="zh-CN" altLang="en-US" sz="2400">
                        <a:solidFill>
                          <a:schemeClr val="tx1"/>
                        </a:solidFill>
                        <a:latin typeface="华文中宋" panose="02010600040101010101" charset="-122"/>
                        <a:ea typeface="华文中宋" panose="02010600040101010101" charset="-122"/>
                        <a:sym typeface="+mn-ea"/>
                      </a:endParaRPr>
                    </a:p>
                  </a:txBody>
                  <a:tcPr anchor="ctr" anchorCtr="0">
                    <a:lnL w="19050" cap="rnd">
                      <a:solidFill>
                        <a:srgbClr val="F4CDA6"/>
                      </a:solidFill>
                      <a:prstDash val="solid"/>
                    </a:lnL>
                    <a:lnR w="3175">
                      <a:solidFill>
                        <a:srgbClr val="F4CDA6"/>
                      </a:solidFill>
                      <a:prstDash val="dot"/>
                    </a:lnR>
                    <a:lnT w="19050">
                      <a:solidFill>
                        <a:srgbClr val="F4CDA6"/>
                      </a:solidFill>
                      <a:prstDash val="solid"/>
                    </a:lnT>
                    <a:lnB w="3175">
                      <a:solidFill>
                        <a:srgbClr val="F4CDA6"/>
                      </a:solidFill>
                      <a:prstDash val="dot"/>
                    </a:lnB>
                    <a:solidFill>
                      <a:srgbClr val="F2F2F2"/>
                    </a:solidFill>
                  </a:tcPr>
                </a:tc>
                <a:tc>
                  <a:txBody>
                    <a:bodyPr/>
                    <a:p>
                      <a:pPr algn="l">
                        <a:buNone/>
                      </a:pPr>
                      <a:r>
                        <a:rPr lang="zh-CN" altLang="en-US" sz="2400">
                          <a:solidFill>
                            <a:schemeClr val="tx1"/>
                          </a:solidFill>
                          <a:latin typeface="华文中宋" panose="02010600040101010101" charset="-122"/>
                          <a:ea typeface="华文中宋" panose="02010600040101010101" charset="-122"/>
                          <a:sym typeface="+mn-ea"/>
                        </a:rPr>
                        <a:t>起步早但可以深化</a:t>
                      </a:r>
                      <a:endParaRPr lang="zh-CN" altLang="en-US" sz="2400">
                        <a:solidFill>
                          <a:schemeClr val="tx1"/>
                        </a:solidFill>
                        <a:latin typeface="华文中宋" panose="02010600040101010101" charset="-122"/>
                        <a:ea typeface="华文中宋" panose="02010600040101010101" charset="-122"/>
                        <a:sym typeface="+mn-ea"/>
                      </a:endParaRPr>
                    </a:p>
                  </a:txBody>
                  <a:tcPr anchor="ctr" anchorCtr="0">
                    <a:lnL w="3175">
                      <a:solidFill>
                        <a:srgbClr val="F4CDA6"/>
                      </a:solidFill>
                      <a:prstDash val="dot"/>
                    </a:lnL>
                    <a:lnR w="3175">
                      <a:solidFill>
                        <a:srgbClr val="F4CDA6"/>
                      </a:solidFill>
                      <a:prstDash val="dot"/>
                    </a:lnR>
                    <a:lnT w="19050">
                      <a:solidFill>
                        <a:srgbClr val="F4CDA6"/>
                      </a:solidFill>
                      <a:prstDash val="solid"/>
                    </a:lnT>
                    <a:lnB w="3175">
                      <a:solidFill>
                        <a:srgbClr val="F4CDA6"/>
                      </a:solidFill>
                      <a:prstDash val="dot"/>
                    </a:lnB>
                    <a:solidFill>
                      <a:srgbClr val="F2F2F2"/>
                    </a:solidFill>
                  </a:tcPr>
                </a:tc>
                <a:tc>
                  <a:txBody>
                    <a:bodyPr/>
                    <a:p>
                      <a:pPr algn="l">
                        <a:buNone/>
                      </a:pPr>
                      <a:r>
                        <a:rPr lang="zh-CN" altLang="en-US" sz="2400">
                          <a:solidFill>
                            <a:schemeClr val="tx1"/>
                          </a:solidFill>
                          <a:latin typeface="华文中宋" panose="02010600040101010101" charset="-122"/>
                          <a:ea typeface="华文中宋" panose="02010600040101010101" charset="-122"/>
                        </a:rPr>
                        <a:t>起步阶段</a:t>
                      </a:r>
                      <a:endParaRPr lang="zh-CN" altLang="en-US" sz="2400">
                        <a:solidFill>
                          <a:srgbClr val="FF0000"/>
                        </a:solidFill>
                        <a:latin typeface="华文中宋" panose="02010600040101010101" charset="-122"/>
                        <a:ea typeface="华文中宋" panose="02010600040101010101" charset="-122"/>
                      </a:endParaRPr>
                    </a:p>
                  </a:txBody>
                  <a:tcPr anchor="ctr" anchorCtr="0">
                    <a:lnL w="3175">
                      <a:solidFill>
                        <a:srgbClr val="F4CDA6"/>
                      </a:solidFill>
                      <a:prstDash val="dot"/>
                    </a:lnL>
                    <a:lnR w="19050" cap="rnd">
                      <a:solidFill>
                        <a:srgbClr val="F4CDA6"/>
                      </a:solidFill>
                      <a:prstDash val="solid"/>
                    </a:lnR>
                    <a:lnT w="19050">
                      <a:solidFill>
                        <a:srgbClr val="F4CDA6"/>
                      </a:solidFill>
                      <a:prstDash val="solid"/>
                    </a:lnT>
                    <a:lnB w="3175">
                      <a:solidFill>
                        <a:srgbClr val="F4CDA6"/>
                      </a:solidFill>
                      <a:prstDash val="dot"/>
                    </a:lnB>
                    <a:solidFill>
                      <a:srgbClr val="F2F2F2"/>
                    </a:solidFill>
                  </a:tcPr>
                </a:tc>
              </a:tr>
              <a:tr h="927735">
                <a:tc>
                  <a:txBody>
                    <a:bodyPr/>
                    <a:p>
                      <a:pPr algn="ctr">
                        <a:buNone/>
                      </a:pPr>
                      <a:r>
                        <a:rPr lang="zh-CN" altLang="en-US" sz="2400">
                          <a:solidFill>
                            <a:schemeClr val="tx1"/>
                          </a:solidFill>
                          <a:latin typeface="华文中宋" panose="02010600040101010101" charset="-122"/>
                          <a:ea typeface="华文中宋" panose="02010600040101010101" charset="-122"/>
                        </a:rPr>
                        <a:t>重视程度</a:t>
                      </a:r>
                      <a:endParaRPr lang="zh-CN" altLang="en-US" sz="2400">
                        <a:solidFill>
                          <a:schemeClr val="tx1"/>
                        </a:solidFill>
                        <a:latin typeface="华文中宋" panose="02010600040101010101" charset="-122"/>
                        <a:ea typeface="华文中宋" panose="02010600040101010101" charset="-122"/>
                      </a:endParaRPr>
                    </a:p>
                  </a:txBody>
                  <a:tcPr anchor="ctr" anchorCtr="0">
                    <a:lnL w="19050" cap="rnd">
                      <a:solidFill>
                        <a:srgbClr val="F4CDA6"/>
                      </a:solidFill>
                      <a:prstDash val="solid"/>
                    </a:lnL>
                    <a:lnR w="3175">
                      <a:solidFill>
                        <a:srgbClr val="F4CDA6"/>
                      </a:solidFill>
                      <a:prstDash val="dot"/>
                    </a:lnR>
                    <a:lnT w="3175">
                      <a:solidFill>
                        <a:srgbClr val="F4CDA6"/>
                      </a:solidFill>
                      <a:prstDash val="dot"/>
                    </a:lnT>
                    <a:lnB w="3175">
                      <a:solidFill>
                        <a:srgbClr val="F4CDA6"/>
                      </a:solidFill>
                      <a:prstDash val="dot"/>
                    </a:lnB>
                    <a:solidFill>
                      <a:srgbClr val="FFFFFF"/>
                    </a:solidFill>
                  </a:tcPr>
                </a:tc>
                <a:tc>
                  <a:txBody>
                    <a:bodyPr/>
                    <a:p>
                      <a:pPr algn="l">
                        <a:buNone/>
                      </a:pPr>
                      <a:r>
                        <a:rPr lang="zh-CN" altLang="en-US" sz="2400">
                          <a:solidFill>
                            <a:schemeClr val="tx1"/>
                          </a:solidFill>
                          <a:latin typeface="华文中宋" panose="02010600040101010101" charset="-122"/>
                          <a:ea typeface="华文中宋" panose="02010600040101010101" charset="-122"/>
                        </a:rPr>
                        <a:t>相对重视</a:t>
                      </a:r>
                      <a:endParaRPr lang="zh-CN" altLang="en-US" sz="2400">
                        <a:solidFill>
                          <a:schemeClr val="tx1"/>
                        </a:solidFill>
                        <a:latin typeface="华文中宋" panose="02010600040101010101" charset="-122"/>
                        <a:ea typeface="华文中宋" panose="02010600040101010101" charset="-122"/>
                      </a:endParaRPr>
                    </a:p>
                    <a:p>
                      <a:pPr algn="l">
                        <a:buNone/>
                      </a:pPr>
                      <a:r>
                        <a:rPr lang="zh-CN" altLang="en-US" sz="2400">
                          <a:solidFill>
                            <a:schemeClr val="tx1"/>
                          </a:solidFill>
                          <a:latin typeface="华文中宋" panose="02010600040101010101" charset="-122"/>
                          <a:ea typeface="华文中宋" panose="02010600040101010101" charset="-122"/>
                        </a:rPr>
                        <a:t>部分单位理解不到位</a:t>
                      </a:r>
                      <a:endParaRPr lang="zh-CN" altLang="en-US" sz="2400">
                        <a:solidFill>
                          <a:schemeClr val="tx1"/>
                        </a:solidFill>
                        <a:latin typeface="华文中宋" panose="02010600040101010101" charset="-122"/>
                        <a:ea typeface="华文中宋" panose="02010600040101010101" charset="-122"/>
                      </a:endParaRPr>
                    </a:p>
                  </a:txBody>
                  <a:tcPr anchor="ctr" anchorCtr="0">
                    <a:lnL w="3175">
                      <a:solidFill>
                        <a:srgbClr val="F4CDA6"/>
                      </a:solidFill>
                      <a:prstDash val="dot"/>
                    </a:lnL>
                    <a:lnR w="3175">
                      <a:solidFill>
                        <a:srgbClr val="F4CDA6"/>
                      </a:solidFill>
                      <a:prstDash val="dot"/>
                    </a:lnR>
                    <a:lnT w="3175">
                      <a:solidFill>
                        <a:srgbClr val="F4CDA6"/>
                      </a:solidFill>
                      <a:prstDash val="dot"/>
                    </a:lnT>
                    <a:lnB w="3175">
                      <a:solidFill>
                        <a:srgbClr val="F4CDA6"/>
                      </a:solidFill>
                      <a:prstDash val="dot"/>
                    </a:lnB>
                    <a:solidFill>
                      <a:srgbClr val="FFFFFF"/>
                    </a:solidFill>
                  </a:tcPr>
                </a:tc>
                <a:tc>
                  <a:txBody>
                    <a:bodyPr/>
                    <a:p>
                      <a:pPr algn="l">
                        <a:buNone/>
                      </a:pPr>
                      <a:r>
                        <a:rPr lang="zh-CN" altLang="en-US" sz="2400">
                          <a:solidFill>
                            <a:schemeClr val="tx1"/>
                          </a:solidFill>
                          <a:latin typeface="华文中宋" panose="02010600040101010101" charset="-122"/>
                          <a:ea typeface="华文中宋" panose="02010600040101010101" charset="-122"/>
                        </a:rPr>
                        <a:t>重视度不够</a:t>
                      </a:r>
                      <a:endParaRPr lang="zh-CN" altLang="en-US" sz="2400">
                        <a:solidFill>
                          <a:schemeClr val="tx1"/>
                        </a:solidFill>
                        <a:latin typeface="华文中宋" panose="02010600040101010101" charset="-122"/>
                        <a:ea typeface="华文中宋" panose="02010600040101010101" charset="-122"/>
                      </a:endParaRPr>
                    </a:p>
                    <a:p>
                      <a:pPr algn="l">
                        <a:buNone/>
                      </a:pPr>
                      <a:r>
                        <a:rPr lang="zh-CN" altLang="en-US" sz="2400">
                          <a:solidFill>
                            <a:srgbClr val="FF0000"/>
                          </a:solidFill>
                          <a:latin typeface="华文中宋" panose="02010600040101010101" charset="-122"/>
                          <a:ea typeface="华文中宋" panose="02010600040101010101" charset="-122"/>
                        </a:rPr>
                        <a:t>很多单位不理解</a:t>
                      </a:r>
                      <a:endParaRPr lang="zh-CN" altLang="en-US" sz="2400">
                        <a:solidFill>
                          <a:srgbClr val="FF0000"/>
                        </a:solidFill>
                        <a:latin typeface="华文中宋" panose="02010600040101010101" charset="-122"/>
                        <a:ea typeface="华文中宋" panose="02010600040101010101" charset="-122"/>
                      </a:endParaRPr>
                    </a:p>
                  </a:txBody>
                  <a:tcPr anchor="ctr" anchorCtr="0">
                    <a:lnL w="3175">
                      <a:solidFill>
                        <a:srgbClr val="F4CDA6"/>
                      </a:solidFill>
                      <a:prstDash val="dot"/>
                    </a:lnL>
                    <a:lnR w="19050" cap="rnd">
                      <a:solidFill>
                        <a:srgbClr val="F4CDA6"/>
                      </a:solidFill>
                      <a:prstDash val="solid"/>
                    </a:lnR>
                    <a:lnT w="3175">
                      <a:solidFill>
                        <a:srgbClr val="F4CDA6"/>
                      </a:solidFill>
                      <a:prstDash val="dot"/>
                    </a:lnT>
                    <a:lnB w="3175">
                      <a:solidFill>
                        <a:srgbClr val="F4CDA6"/>
                      </a:solidFill>
                      <a:prstDash val="dot"/>
                    </a:lnB>
                    <a:solidFill>
                      <a:srgbClr val="FFFFFF"/>
                    </a:solidFill>
                  </a:tcPr>
                </a:tc>
              </a:tr>
              <a:tr h="1722120">
                <a:tc>
                  <a:txBody>
                    <a:bodyPr/>
                    <a:p>
                      <a:pPr algn="ctr">
                        <a:buNone/>
                      </a:pPr>
                      <a:r>
                        <a:rPr lang="zh-CN" altLang="en-US" sz="2400">
                          <a:solidFill>
                            <a:schemeClr val="tx1"/>
                          </a:solidFill>
                          <a:latin typeface="华文中宋" panose="02010600040101010101" charset="-122"/>
                          <a:ea typeface="华文中宋" panose="02010600040101010101" charset="-122"/>
                          <a:sym typeface="+mn-ea"/>
                        </a:rPr>
                        <a:t>制度建设</a:t>
                      </a:r>
                      <a:endParaRPr lang="zh-CN" altLang="en-US" sz="2400">
                        <a:solidFill>
                          <a:schemeClr val="tx1"/>
                        </a:solidFill>
                        <a:latin typeface="华文中宋" panose="02010600040101010101" charset="-122"/>
                        <a:ea typeface="华文中宋" panose="02010600040101010101" charset="-122"/>
                        <a:sym typeface="+mn-ea"/>
                      </a:endParaRPr>
                    </a:p>
                  </a:txBody>
                  <a:tcPr anchor="ctr" anchorCtr="0">
                    <a:lnL w="19050" cap="rnd">
                      <a:solidFill>
                        <a:srgbClr val="F4CDA6"/>
                      </a:solidFill>
                      <a:prstDash val="solid"/>
                    </a:lnL>
                    <a:lnR w="3175">
                      <a:solidFill>
                        <a:srgbClr val="F4CDA6"/>
                      </a:solidFill>
                      <a:prstDash val="dot"/>
                    </a:lnR>
                    <a:lnT w="3175">
                      <a:solidFill>
                        <a:srgbClr val="F4CDA6"/>
                      </a:solidFill>
                      <a:prstDash val="dot"/>
                    </a:lnT>
                    <a:lnB w="3175">
                      <a:solidFill>
                        <a:srgbClr val="F4CDA6"/>
                      </a:solidFill>
                      <a:prstDash val="dot"/>
                    </a:lnB>
                    <a:solidFill>
                      <a:srgbClr val="F2F2F2"/>
                    </a:solidFill>
                  </a:tcPr>
                </a:tc>
                <a:tc>
                  <a:txBody>
                    <a:bodyPr/>
                    <a:p>
                      <a:pPr algn="l">
                        <a:buNone/>
                      </a:pPr>
                      <a:r>
                        <a:rPr lang="zh-CN" altLang="en-US" sz="2400">
                          <a:solidFill>
                            <a:srgbClr val="FF0000"/>
                          </a:solidFill>
                          <a:latin typeface="华文中宋" panose="02010600040101010101" charset="-122"/>
                          <a:ea typeface="华文中宋" panose="02010600040101010101" charset="-122"/>
                        </a:rPr>
                        <a:t>有制度，但部分单位质量不高</a:t>
                      </a:r>
                      <a:endParaRPr lang="zh-CN" altLang="en-US" sz="2400">
                        <a:solidFill>
                          <a:srgbClr val="FF0000"/>
                        </a:solidFill>
                        <a:latin typeface="华文中宋" panose="02010600040101010101" charset="-122"/>
                        <a:ea typeface="华文中宋" panose="02010600040101010101" charset="-122"/>
                      </a:endParaRPr>
                    </a:p>
                    <a:p>
                      <a:pPr algn="l">
                        <a:buNone/>
                      </a:pPr>
                      <a:r>
                        <a:rPr lang="zh-CN" altLang="en-US" sz="2400">
                          <a:solidFill>
                            <a:schemeClr val="tx1"/>
                          </a:solidFill>
                          <a:latin typeface="华文中宋" panose="02010600040101010101" charset="-122"/>
                          <a:ea typeface="华文中宋" panose="02010600040101010101" charset="-122"/>
                        </a:rPr>
                        <a:t>制度存在瑕疵（引用错旧政策）</a:t>
                      </a:r>
                      <a:endParaRPr lang="zh-CN" altLang="en-US" sz="2400">
                        <a:solidFill>
                          <a:schemeClr val="tx1"/>
                        </a:solidFill>
                        <a:latin typeface="华文中宋" panose="02010600040101010101" charset="-122"/>
                        <a:ea typeface="华文中宋" panose="02010600040101010101" charset="-122"/>
                        <a:sym typeface="+mn-ea"/>
                      </a:endParaRPr>
                    </a:p>
                  </a:txBody>
                  <a:tcPr anchor="ctr" anchorCtr="0">
                    <a:lnL w="3175">
                      <a:solidFill>
                        <a:srgbClr val="F4CDA6"/>
                      </a:solidFill>
                      <a:prstDash val="dot"/>
                    </a:lnL>
                    <a:lnR w="3175">
                      <a:solidFill>
                        <a:srgbClr val="F4CDA6"/>
                      </a:solidFill>
                      <a:prstDash val="dot"/>
                    </a:lnR>
                    <a:lnT w="3175">
                      <a:solidFill>
                        <a:srgbClr val="F4CDA6"/>
                      </a:solidFill>
                      <a:prstDash val="dot"/>
                    </a:lnT>
                    <a:lnB w="3175">
                      <a:solidFill>
                        <a:srgbClr val="F4CDA6"/>
                      </a:solidFill>
                      <a:prstDash val="dot"/>
                    </a:lnB>
                    <a:solidFill>
                      <a:srgbClr val="F2F2F2"/>
                    </a:solidFill>
                  </a:tcPr>
                </a:tc>
                <a:tc>
                  <a:txBody>
                    <a:bodyPr/>
                    <a:p>
                      <a:pPr algn="l">
                        <a:buNone/>
                      </a:pPr>
                      <a:r>
                        <a:rPr lang="zh-CN" altLang="en-US" sz="2400">
                          <a:solidFill>
                            <a:schemeClr val="tx1"/>
                          </a:solidFill>
                          <a:latin typeface="华文中宋" panose="02010600040101010101" charset="-122"/>
                          <a:ea typeface="华文中宋" panose="02010600040101010101" charset="-122"/>
                        </a:rPr>
                        <a:t>有的单位制度又旧又缺</a:t>
                      </a:r>
                      <a:endParaRPr lang="zh-CN" altLang="en-US" sz="2400">
                        <a:solidFill>
                          <a:schemeClr val="tx1"/>
                        </a:solidFill>
                        <a:latin typeface="华文中宋" panose="02010600040101010101" charset="-122"/>
                        <a:ea typeface="华文中宋" panose="02010600040101010101" charset="-122"/>
                      </a:endParaRPr>
                    </a:p>
                    <a:p>
                      <a:pPr algn="l">
                        <a:buNone/>
                      </a:pPr>
                      <a:r>
                        <a:rPr lang="zh-CN" altLang="en-US" sz="2400">
                          <a:solidFill>
                            <a:srgbClr val="FF0000"/>
                          </a:solidFill>
                          <a:latin typeface="华文中宋" panose="02010600040101010101" charset="-122"/>
                          <a:ea typeface="华文中宋" panose="02010600040101010101" charset="-122"/>
                        </a:rPr>
                        <a:t>有的地区一套模板一个模样</a:t>
                      </a:r>
                      <a:endParaRPr lang="en-US" altLang="zh-CN" sz="2400">
                        <a:solidFill>
                          <a:srgbClr val="FF0000"/>
                        </a:solidFill>
                        <a:latin typeface="华文中宋" panose="02010600040101010101" charset="-122"/>
                        <a:ea typeface="华文中宋" panose="02010600040101010101" charset="-122"/>
                      </a:endParaRPr>
                    </a:p>
                  </a:txBody>
                  <a:tcPr anchor="ctr" anchorCtr="0">
                    <a:lnL w="3175">
                      <a:solidFill>
                        <a:srgbClr val="F4CDA6"/>
                      </a:solidFill>
                      <a:prstDash val="dot"/>
                    </a:lnL>
                    <a:lnR w="19050" cap="rnd">
                      <a:solidFill>
                        <a:srgbClr val="F4CDA6"/>
                      </a:solidFill>
                      <a:prstDash val="solid"/>
                    </a:lnR>
                    <a:lnT w="3175">
                      <a:solidFill>
                        <a:srgbClr val="F4CDA6"/>
                      </a:solidFill>
                      <a:prstDash val="dot"/>
                    </a:lnT>
                    <a:lnB w="3175">
                      <a:solidFill>
                        <a:srgbClr val="F4CDA6"/>
                      </a:solidFill>
                      <a:prstDash val="dot"/>
                    </a:lnB>
                    <a:solidFill>
                      <a:srgbClr val="F2F2F2"/>
                    </a:solidFill>
                  </a:tcPr>
                </a:tc>
              </a:tr>
              <a:tr h="926465">
                <a:tc>
                  <a:txBody>
                    <a:bodyPr/>
                    <a:p>
                      <a:pPr algn="ctr">
                        <a:buNone/>
                      </a:pPr>
                      <a:r>
                        <a:rPr lang="zh-CN" altLang="en-US" sz="2400">
                          <a:solidFill>
                            <a:schemeClr val="tx1"/>
                          </a:solidFill>
                          <a:latin typeface="华文中宋" panose="02010600040101010101" charset="-122"/>
                          <a:ea typeface="华文中宋" panose="02010600040101010101" charset="-122"/>
                          <a:sym typeface="+mn-ea"/>
                        </a:rPr>
                        <a:t>实际执行</a:t>
                      </a:r>
                      <a:endParaRPr lang="zh-CN" altLang="en-US" sz="2400">
                        <a:solidFill>
                          <a:schemeClr val="tx1"/>
                        </a:solidFill>
                        <a:latin typeface="华文中宋" panose="02010600040101010101" charset="-122"/>
                        <a:ea typeface="华文中宋" panose="02010600040101010101" charset="-122"/>
                        <a:sym typeface="+mn-ea"/>
                      </a:endParaRPr>
                    </a:p>
                  </a:txBody>
                  <a:tcPr anchor="ctr" anchorCtr="0">
                    <a:lnL w="19050" cap="rnd">
                      <a:solidFill>
                        <a:srgbClr val="F4CDA6"/>
                      </a:solidFill>
                      <a:prstDash val="solid"/>
                    </a:lnL>
                    <a:lnR w="3175">
                      <a:solidFill>
                        <a:srgbClr val="F4CDA6"/>
                      </a:solidFill>
                      <a:prstDash val="dot"/>
                    </a:lnR>
                    <a:lnT w="3175">
                      <a:solidFill>
                        <a:srgbClr val="F4CDA6"/>
                      </a:solidFill>
                      <a:prstDash val="dot"/>
                    </a:lnT>
                    <a:lnB w="19050" cap="rnd">
                      <a:solidFill>
                        <a:srgbClr val="F4CDA6"/>
                      </a:solidFill>
                      <a:prstDash val="solid"/>
                    </a:lnB>
                    <a:solidFill>
                      <a:srgbClr val="FFFFFF"/>
                    </a:solidFill>
                  </a:tcPr>
                </a:tc>
                <a:tc>
                  <a:txBody>
                    <a:bodyPr/>
                    <a:p>
                      <a:pPr algn="l">
                        <a:buNone/>
                      </a:pPr>
                      <a:r>
                        <a:rPr lang="zh-CN" altLang="en-US" sz="2400">
                          <a:solidFill>
                            <a:schemeClr val="tx1"/>
                          </a:solidFill>
                          <a:latin typeface="华文中宋" panose="02010600040101010101" charset="-122"/>
                          <a:ea typeface="华文中宋" panose="02010600040101010101" charset="-122"/>
                          <a:sym typeface="+mn-ea"/>
                        </a:rPr>
                        <a:t>部分执行跟不上制度</a:t>
                      </a:r>
                      <a:endParaRPr lang="zh-CN" altLang="en-US" sz="2400">
                        <a:solidFill>
                          <a:schemeClr val="tx1"/>
                        </a:solidFill>
                        <a:latin typeface="华文中宋" panose="02010600040101010101" charset="-122"/>
                        <a:ea typeface="华文中宋" panose="02010600040101010101" charset="-122"/>
                        <a:sym typeface="+mn-ea"/>
                      </a:endParaRPr>
                    </a:p>
                  </a:txBody>
                  <a:tcPr anchor="ctr" anchorCtr="0">
                    <a:lnL w="3175">
                      <a:solidFill>
                        <a:srgbClr val="F4CDA6"/>
                      </a:solidFill>
                      <a:prstDash val="dot"/>
                    </a:lnL>
                    <a:lnR w="3175">
                      <a:solidFill>
                        <a:srgbClr val="F4CDA6"/>
                      </a:solidFill>
                      <a:prstDash val="dot"/>
                    </a:lnR>
                    <a:lnT w="3175">
                      <a:solidFill>
                        <a:srgbClr val="F4CDA6"/>
                      </a:solidFill>
                      <a:prstDash val="dot"/>
                    </a:lnT>
                    <a:lnB w="19050" cap="rnd">
                      <a:solidFill>
                        <a:srgbClr val="F4CDA6"/>
                      </a:solidFill>
                      <a:prstDash val="solid"/>
                    </a:lnB>
                    <a:solidFill>
                      <a:srgbClr val="FFFFFF"/>
                    </a:solidFill>
                  </a:tcPr>
                </a:tc>
                <a:tc>
                  <a:txBody>
                    <a:bodyPr/>
                    <a:p>
                      <a:pPr algn="l">
                        <a:buNone/>
                      </a:pPr>
                      <a:r>
                        <a:rPr lang="zh-CN" altLang="en-US" sz="2400">
                          <a:solidFill>
                            <a:srgbClr val="FF0000"/>
                          </a:solidFill>
                          <a:latin typeface="华文中宋" panose="02010600040101010101" charset="-122"/>
                          <a:ea typeface="华文中宋" panose="02010600040101010101" charset="-122"/>
                        </a:rPr>
                        <a:t>制度执行</a:t>
                      </a:r>
                      <a:r>
                        <a:rPr lang="en-US" altLang="zh-CN" sz="2400">
                          <a:solidFill>
                            <a:srgbClr val="FF0000"/>
                          </a:solidFill>
                          <a:latin typeface="华文中宋" panose="02010600040101010101" charset="-122"/>
                          <a:ea typeface="华文中宋" panose="02010600040101010101" charset="-122"/>
                        </a:rPr>
                        <a:t>“</a:t>
                      </a:r>
                      <a:r>
                        <a:rPr lang="zh-CN" altLang="en-US" sz="2400">
                          <a:solidFill>
                            <a:srgbClr val="FF0000"/>
                          </a:solidFill>
                          <a:latin typeface="华文中宋" panose="02010600040101010101" charset="-122"/>
                          <a:ea typeface="华文中宋" panose="02010600040101010101" charset="-122"/>
                        </a:rPr>
                        <a:t>两张皮</a:t>
                      </a:r>
                      <a:r>
                        <a:rPr lang="en-US" altLang="zh-CN" sz="2400">
                          <a:solidFill>
                            <a:srgbClr val="FF0000"/>
                          </a:solidFill>
                          <a:latin typeface="华文中宋" panose="02010600040101010101" charset="-122"/>
                          <a:ea typeface="华文中宋" panose="02010600040101010101" charset="-122"/>
                        </a:rPr>
                        <a:t>”</a:t>
                      </a:r>
                      <a:endParaRPr lang="zh-CN" altLang="en-US" sz="2400">
                        <a:solidFill>
                          <a:srgbClr val="FF0000"/>
                        </a:solidFill>
                        <a:latin typeface="华文中宋" panose="02010600040101010101" charset="-122"/>
                        <a:ea typeface="华文中宋" panose="02010600040101010101" charset="-122"/>
                      </a:endParaRPr>
                    </a:p>
                    <a:p>
                      <a:pPr algn="l">
                        <a:buNone/>
                      </a:pPr>
                      <a:r>
                        <a:rPr lang="zh-CN" altLang="en-US" sz="2400">
                          <a:solidFill>
                            <a:srgbClr val="FF0000"/>
                          </a:solidFill>
                          <a:latin typeface="华文中宋" panose="02010600040101010101" charset="-122"/>
                          <a:ea typeface="华文中宋" panose="02010600040101010101" charset="-122"/>
                        </a:rPr>
                        <a:t>部分制度跟不上执行</a:t>
                      </a:r>
                      <a:endParaRPr lang="zh-CN" altLang="en-US" sz="2400">
                        <a:solidFill>
                          <a:srgbClr val="FF0000"/>
                        </a:solidFill>
                        <a:latin typeface="华文中宋" panose="02010600040101010101" charset="-122"/>
                        <a:ea typeface="华文中宋" panose="02010600040101010101" charset="-122"/>
                      </a:endParaRPr>
                    </a:p>
                  </a:txBody>
                  <a:tcPr anchor="ctr" anchorCtr="0">
                    <a:lnL w="3175">
                      <a:solidFill>
                        <a:srgbClr val="F4CDA6"/>
                      </a:solidFill>
                      <a:prstDash val="dot"/>
                    </a:lnL>
                    <a:lnR w="19050" cap="rnd">
                      <a:solidFill>
                        <a:srgbClr val="F4CDA6"/>
                      </a:solidFill>
                      <a:prstDash val="solid"/>
                    </a:lnR>
                    <a:lnT w="3175">
                      <a:solidFill>
                        <a:srgbClr val="F4CDA6"/>
                      </a:solidFill>
                      <a:prstDash val="dot"/>
                    </a:lnT>
                    <a:lnB w="19050" cap="rnd">
                      <a:solidFill>
                        <a:srgbClr val="F4CDA6"/>
                      </a:solidFill>
                      <a:prstDash val="solid"/>
                    </a:lnB>
                    <a:solidFill>
                      <a:srgbClr val="FFFFFF"/>
                    </a:solidFill>
                  </a:tcPr>
                </a:tc>
              </a:tr>
            </a:tbl>
          </a:graphicData>
        </a:graphic>
      </p:graphicFrame>
    </p:spTree>
    <p:custDataLst>
      <p:tags r:id="rId2"/>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上一年度内控报告存在的主要问题</a:t>
            </a:r>
            <a:endParaRPr lang="zh-CN" altLang="en-US"/>
          </a:p>
        </p:txBody>
      </p:sp>
      <p:sp>
        <p:nvSpPr>
          <p:cNvPr id="3" name="内容占位符 2"/>
          <p:cNvSpPr>
            <a:spLocks noGrp="1"/>
          </p:cNvSpPr>
          <p:nvPr>
            <p:ph idx="1"/>
          </p:nvPr>
        </p:nvSpPr>
        <p:spPr/>
        <p:txBody>
          <a:bodyPr/>
          <a:p>
            <a:pPr marL="0" indent="0">
              <a:buNone/>
            </a:pPr>
            <a:r>
              <a:rPr lang="zh-CN" altLang="en-US" sz="2400"/>
              <a:t>报送不及时</a:t>
            </a:r>
            <a:r>
              <a:rPr lang="en-US" altLang="zh-CN" sz="2400"/>
              <a:t>——</a:t>
            </a:r>
            <a:r>
              <a:rPr lang="zh-CN" altLang="en-US" sz="2400"/>
              <a:t>部分单位和地区晚于规定报送时间。</a:t>
            </a:r>
            <a:endParaRPr lang="zh-CN" altLang="en-US" sz="2400"/>
          </a:p>
          <a:p>
            <a:pPr marL="0" indent="0">
              <a:buNone/>
            </a:pPr>
            <a:r>
              <a:rPr lang="zh-CN" altLang="en-US" sz="2400"/>
              <a:t>填报不完整</a:t>
            </a:r>
            <a:r>
              <a:rPr lang="en-US" altLang="zh-CN" sz="2400"/>
              <a:t>——</a:t>
            </a:r>
            <a:r>
              <a:rPr lang="zh-CN" altLang="en-US" sz="2400"/>
              <a:t>部分报告未填写完整信息；纸质材料缺少负责人签章。</a:t>
            </a:r>
            <a:endParaRPr lang="zh-CN" altLang="en-US" sz="2400"/>
          </a:p>
          <a:p>
            <a:pPr marL="0" indent="0">
              <a:buNone/>
            </a:pPr>
            <a:r>
              <a:rPr lang="zh-CN" altLang="en-US" sz="2400"/>
              <a:t>填报不认真</a:t>
            </a:r>
            <a:r>
              <a:rPr lang="en-US" altLang="zh-CN" sz="2400"/>
              <a:t>——</a:t>
            </a:r>
            <a:r>
              <a:rPr lang="zh-CN" altLang="en-US" sz="2400"/>
              <a:t>部分报告存在明显的填写错误，如金额单位不一致，数字填成文字等。</a:t>
            </a:r>
            <a:endParaRPr lang="zh-CN" altLang="en-US" sz="2400"/>
          </a:p>
          <a:p>
            <a:pPr marL="0" indent="0">
              <a:buNone/>
            </a:pPr>
            <a:r>
              <a:rPr lang="zh-CN" altLang="en-US" sz="2400"/>
              <a:t>填报虚假信息</a:t>
            </a:r>
            <a:r>
              <a:rPr lang="en-US" altLang="zh-CN" sz="2400"/>
              <a:t>——</a:t>
            </a:r>
            <a:r>
              <a:rPr lang="zh-CN" altLang="en-US" sz="2400"/>
              <a:t>部分报告存在不客观填报现象，不符合内在逻辑关系；附件等佐证材料与所填内容不符等。</a:t>
            </a:r>
            <a:endParaRPr lang="zh-CN" altLang="en-US" sz="2400"/>
          </a:p>
          <a:p>
            <a:pPr marL="0" indent="0">
              <a:buNone/>
            </a:pPr>
            <a:r>
              <a:rPr lang="zh-CN" altLang="en-US" sz="2400"/>
              <a:t>数据准确性有待提高</a:t>
            </a:r>
            <a:r>
              <a:rPr lang="en-US" altLang="zh-CN" sz="2400"/>
              <a:t>——</a:t>
            </a:r>
            <a:r>
              <a:rPr lang="zh-CN" altLang="en-US" sz="2400"/>
              <a:t>部分报告汇总报告数据与决算报告、资产报告差异较大，且没有合理说明。</a:t>
            </a:r>
            <a:endParaRPr lang="zh-CN" altLang="en-US" sz="2400"/>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内控的基本定义和目标</a:t>
            </a:r>
            <a:endParaRPr lang="zh-CN" altLang="en-US"/>
          </a:p>
        </p:txBody>
      </p:sp>
      <p:sp>
        <p:nvSpPr>
          <p:cNvPr id="3" name="内容占位符 2"/>
          <p:cNvSpPr>
            <a:spLocks noGrp="1"/>
          </p:cNvSpPr>
          <p:nvPr>
            <p:ph idx="1"/>
          </p:nvPr>
        </p:nvSpPr>
        <p:spPr/>
        <p:txBody>
          <a:bodyPr/>
          <a:p>
            <a:pPr marL="0" indent="0">
              <a:lnSpc>
                <a:spcPct val="150000"/>
              </a:lnSpc>
              <a:spcBef>
                <a:spcPts val="0"/>
              </a:spcBef>
              <a:buNone/>
            </a:pPr>
            <a:r>
              <a:rPr lang="en-US" altLang="zh-CN" sz="2400" b="1" dirty="0">
                <a:solidFill>
                  <a:schemeClr val="tx1"/>
                </a:solidFill>
                <a:sym typeface="+mn-ea"/>
              </a:rPr>
              <a:t>【</a:t>
            </a:r>
            <a:r>
              <a:rPr lang="zh-CN" altLang="en-US" sz="2400" b="1" dirty="0">
                <a:solidFill>
                  <a:schemeClr val="tx1"/>
                </a:solidFill>
                <a:sym typeface="+mn-ea"/>
              </a:rPr>
              <a:t>定义</a:t>
            </a:r>
            <a:r>
              <a:rPr lang="en-US" altLang="zh-CN" sz="2400" b="1" dirty="0">
                <a:solidFill>
                  <a:schemeClr val="tx1"/>
                </a:solidFill>
                <a:sym typeface="+mn-ea"/>
              </a:rPr>
              <a:t>】</a:t>
            </a:r>
            <a:r>
              <a:rPr lang="zh-CN" altLang="en-US" sz="2400" b="1" dirty="0">
                <a:solidFill>
                  <a:schemeClr val="tx1"/>
                </a:solidFill>
                <a:sym typeface="+mn-ea"/>
              </a:rPr>
              <a:t>为实现控制目标，通过制定制度、实施措施和执行程序，对经济活动</a:t>
            </a:r>
            <a:r>
              <a:rPr lang="zh-CN" altLang="en-US" sz="2400" b="1" dirty="0">
                <a:solidFill>
                  <a:schemeClr val="accent1">
                    <a:lumMod val="50000"/>
                  </a:schemeClr>
                </a:solidFill>
                <a:sym typeface="+mn-ea"/>
              </a:rPr>
              <a:t>（预算、收支、采购、资产、建设项目、合同）</a:t>
            </a:r>
            <a:r>
              <a:rPr lang="zh-CN" altLang="en-US" sz="2400" b="1" dirty="0">
                <a:solidFill>
                  <a:schemeClr val="tx1"/>
                </a:solidFill>
                <a:sym typeface="+mn-ea"/>
              </a:rPr>
              <a:t>的风险进行防范和管控。</a:t>
            </a:r>
            <a:endParaRPr lang="en-US" altLang="zh-CN" sz="2400" b="1" dirty="0">
              <a:solidFill>
                <a:schemeClr val="tx1"/>
              </a:solidFill>
            </a:endParaRPr>
          </a:p>
          <a:p>
            <a:pPr marL="0" indent="0">
              <a:lnSpc>
                <a:spcPct val="150000"/>
              </a:lnSpc>
              <a:spcBef>
                <a:spcPts val="0"/>
              </a:spcBef>
              <a:buNone/>
            </a:pPr>
            <a:endParaRPr lang="en-US" altLang="zh-CN" sz="2400" dirty="0">
              <a:solidFill>
                <a:schemeClr val="tx1"/>
              </a:solidFill>
              <a:latin typeface="微软雅黑" panose="020B0503020204020204" charset="-122"/>
              <a:ea typeface="微软雅黑" panose="020B0503020204020204" charset="-122"/>
            </a:endParaRPr>
          </a:p>
        </p:txBody>
      </p:sp>
      <p:sp>
        <p:nvSpPr>
          <p:cNvPr id="7" name="文本框 6"/>
          <p:cNvSpPr txBox="1"/>
          <p:nvPr/>
        </p:nvSpPr>
        <p:spPr>
          <a:xfrm>
            <a:off x="6974205" y="2900680"/>
            <a:ext cx="4949825" cy="2821305"/>
          </a:xfrm>
          <a:prstGeom prst="rect">
            <a:avLst/>
          </a:prstGeom>
          <a:solidFill>
            <a:schemeClr val="bg1">
              <a:lumMod val="95000"/>
            </a:schemeClr>
          </a:solidFill>
        </p:spPr>
        <p:txBody>
          <a:bodyPr wrap="square">
            <a:noAutofit/>
          </a:bodyPr>
          <a:p>
            <a:pPr marL="0" lvl="1" indent="0">
              <a:lnSpc>
                <a:spcPct val="150000"/>
              </a:lnSpc>
              <a:spcBef>
                <a:spcPts val="0"/>
              </a:spcBef>
              <a:buNone/>
            </a:pPr>
            <a:r>
              <a:rPr lang="zh-CN" altLang="en-US" sz="2400" b="1" dirty="0">
                <a:solidFill>
                  <a:srgbClr val="FF0000"/>
                </a:solidFill>
                <a:latin typeface="华文中宋" panose="02010600040101010101" charset="-122"/>
                <a:ea typeface="华文中宋" panose="02010600040101010101" charset="-122"/>
              </a:rPr>
              <a:t>一、不违反政策法规、管好用好国有资产、</a:t>
            </a:r>
            <a:r>
              <a:rPr lang="zh-CN" altLang="en-US" sz="2400" b="1" dirty="0">
                <a:solidFill>
                  <a:srgbClr val="FF0000"/>
                </a:solidFill>
                <a:latin typeface="华文中宋" panose="02010600040101010101" charset="-122"/>
                <a:ea typeface="华文中宋" panose="02010600040101010101" charset="-122"/>
                <a:sym typeface="+mn-ea"/>
              </a:rPr>
              <a:t>提升</a:t>
            </a:r>
            <a:r>
              <a:rPr lang="zh-CN" altLang="en-US" sz="2400" b="1" dirty="0">
                <a:solidFill>
                  <a:srgbClr val="FF0000"/>
                </a:solidFill>
                <a:latin typeface="华文中宋" panose="02010600040101010101" charset="-122"/>
                <a:ea typeface="华文中宋" panose="02010600040101010101" charset="-122"/>
              </a:rPr>
              <a:t>财务信息质量！</a:t>
            </a:r>
            <a:endParaRPr lang="zh-CN" altLang="en-US" sz="2400" b="1" dirty="0">
              <a:solidFill>
                <a:srgbClr val="FF0000"/>
              </a:solidFill>
              <a:latin typeface="华文中宋" panose="02010600040101010101" charset="-122"/>
              <a:ea typeface="华文中宋" panose="02010600040101010101" charset="-122"/>
            </a:endParaRPr>
          </a:p>
          <a:p>
            <a:pPr marL="0" lvl="1" indent="0">
              <a:lnSpc>
                <a:spcPct val="150000"/>
              </a:lnSpc>
              <a:spcBef>
                <a:spcPts val="0"/>
              </a:spcBef>
              <a:buNone/>
            </a:pPr>
            <a:r>
              <a:rPr lang="zh-CN" altLang="en-US" sz="2400" b="1" dirty="0">
                <a:solidFill>
                  <a:srgbClr val="FF0000"/>
                </a:solidFill>
                <a:latin typeface="华文中宋" panose="02010600040101010101" charset="-122"/>
                <a:ea typeface="华文中宋" panose="02010600040101010101" charset="-122"/>
              </a:rPr>
              <a:t>二、不敢腐、不能腐、不想腐！</a:t>
            </a:r>
            <a:endParaRPr lang="zh-CN" altLang="en-US" sz="2400" b="1" dirty="0">
              <a:solidFill>
                <a:srgbClr val="FF0000"/>
              </a:solidFill>
              <a:latin typeface="华文中宋" panose="02010600040101010101" charset="-122"/>
              <a:ea typeface="华文中宋" panose="02010600040101010101" charset="-122"/>
            </a:endParaRPr>
          </a:p>
          <a:p>
            <a:pPr marL="0" lvl="1" indent="0">
              <a:lnSpc>
                <a:spcPct val="150000"/>
              </a:lnSpc>
              <a:spcBef>
                <a:spcPts val="0"/>
              </a:spcBef>
              <a:buNone/>
            </a:pPr>
            <a:r>
              <a:rPr lang="zh-CN" altLang="en-US" sz="2400" b="1" dirty="0">
                <a:solidFill>
                  <a:srgbClr val="FF0000"/>
                </a:solidFill>
                <a:latin typeface="华文中宋" panose="02010600040101010101" charset="-122"/>
                <a:ea typeface="华文中宋" panose="02010600040101010101" charset="-122"/>
              </a:rPr>
              <a:t>三、切实履行党和国家赋予的职责！</a:t>
            </a:r>
            <a:endParaRPr lang="zh-CN" altLang="en-US" sz="2400" b="1" dirty="0">
              <a:solidFill>
                <a:srgbClr val="FF0000"/>
              </a:solidFill>
              <a:latin typeface="华文中宋" panose="02010600040101010101" charset="-122"/>
              <a:ea typeface="华文中宋" panose="02010600040101010101" charset="-122"/>
            </a:endParaRPr>
          </a:p>
        </p:txBody>
      </p:sp>
      <p:sp>
        <p:nvSpPr>
          <p:cNvPr id="5" name="内容占位符 2"/>
          <p:cNvSpPr>
            <a:spLocks noGrp="1"/>
          </p:cNvSpPr>
          <p:nvPr/>
        </p:nvSpPr>
        <p:spPr>
          <a:xfrm>
            <a:off x="611505" y="2720340"/>
            <a:ext cx="6362700" cy="335597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altLang="zh-CN" sz="2400" dirty="0">
                <a:solidFill>
                  <a:schemeClr val="tx1"/>
                </a:solidFill>
                <a:latin typeface="华文中宋" panose="02010600040101010101" charset="-122"/>
                <a:ea typeface="华文中宋" panose="02010600040101010101" charset="-122"/>
                <a:cs typeface="华文中宋" panose="02010600040101010101" charset="-122"/>
                <a:sym typeface="+mn-ea"/>
              </a:rPr>
              <a:t>【</a:t>
            </a:r>
            <a:r>
              <a:rPr lang="zh-CN" altLang="en-US" sz="2400" dirty="0">
                <a:solidFill>
                  <a:schemeClr val="tx1"/>
                </a:solidFill>
                <a:latin typeface="华文中宋" panose="02010600040101010101" charset="-122"/>
                <a:ea typeface="华文中宋" panose="02010600040101010101" charset="-122"/>
                <a:cs typeface="华文中宋" panose="02010600040101010101" charset="-122"/>
                <a:sym typeface="+mn-ea"/>
              </a:rPr>
              <a:t>目标</a:t>
            </a:r>
            <a:r>
              <a:rPr lang="en-US" altLang="zh-CN" sz="2400" dirty="0">
                <a:solidFill>
                  <a:schemeClr val="tx1"/>
                </a:solidFill>
                <a:latin typeface="华文中宋" panose="02010600040101010101" charset="-122"/>
                <a:ea typeface="华文中宋" panose="02010600040101010101" charset="-122"/>
                <a:cs typeface="华文中宋" panose="02010600040101010101" charset="-122"/>
                <a:sym typeface="+mn-ea"/>
              </a:rPr>
              <a:t>】</a:t>
            </a:r>
            <a:r>
              <a:rPr lang="zh-CN" altLang="en-US" sz="2400" dirty="0">
                <a:solidFill>
                  <a:schemeClr val="tx1"/>
                </a:solidFill>
                <a:latin typeface="华文中宋" panose="02010600040101010101" charset="-122"/>
                <a:ea typeface="华文中宋" panose="02010600040101010101" charset="-122"/>
                <a:cs typeface="华文中宋" panose="02010600040101010101" charset="-122"/>
                <a:sym typeface="+mn-ea"/>
              </a:rPr>
              <a:t>内部控制的目标主要包括：</a:t>
            </a:r>
            <a:endParaRPr lang="en-US" altLang="zh-CN" sz="2400" dirty="0">
              <a:solidFill>
                <a:schemeClr val="tx1"/>
              </a:solidFill>
              <a:latin typeface="华文中宋" panose="02010600040101010101" charset="-122"/>
              <a:ea typeface="华文中宋" panose="02010600040101010101" charset="-122"/>
              <a:cs typeface="华文中宋" panose="02010600040101010101" charset="-122"/>
            </a:endParaRPr>
          </a:p>
          <a:p>
            <a:pPr lvl="1">
              <a:lnSpc>
                <a:spcPct val="150000"/>
              </a:lnSpc>
              <a:spcBef>
                <a:spcPts val="0"/>
              </a:spcBef>
            </a:pPr>
            <a:r>
              <a:rPr lang="en-US" altLang="zh-CN" sz="2400" dirty="0">
                <a:solidFill>
                  <a:schemeClr val="tx1"/>
                </a:solidFill>
                <a:latin typeface="华文中宋" panose="02010600040101010101" charset="-122"/>
                <a:ea typeface="华文中宋" panose="02010600040101010101" charset="-122"/>
                <a:cs typeface="华文中宋" panose="02010600040101010101" charset="-122"/>
                <a:sym typeface="+mn-ea"/>
              </a:rPr>
              <a:t>1.</a:t>
            </a:r>
            <a:r>
              <a:rPr lang="zh-CN" altLang="en-US" sz="2400" dirty="0">
                <a:solidFill>
                  <a:schemeClr val="tx1"/>
                </a:solidFill>
                <a:latin typeface="华文中宋" panose="02010600040101010101" charset="-122"/>
                <a:ea typeface="华文中宋" panose="02010600040101010101" charset="-122"/>
                <a:cs typeface="华文中宋" panose="02010600040101010101" charset="-122"/>
                <a:sym typeface="+mn-ea"/>
              </a:rPr>
              <a:t>合理保证经济活动合法合规、资产安全和使用有效、财务信息真实完整；</a:t>
            </a:r>
            <a:endParaRPr lang="en-US" altLang="zh-CN" sz="2400" dirty="0">
              <a:solidFill>
                <a:schemeClr val="tx1"/>
              </a:solidFill>
              <a:latin typeface="华文中宋" panose="02010600040101010101" charset="-122"/>
              <a:ea typeface="华文中宋" panose="02010600040101010101" charset="-122"/>
              <a:cs typeface="华文中宋" panose="02010600040101010101" charset="-122"/>
            </a:endParaRPr>
          </a:p>
          <a:p>
            <a:pPr lvl="1">
              <a:lnSpc>
                <a:spcPct val="150000"/>
              </a:lnSpc>
              <a:spcBef>
                <a:spcPts val="0"/>
              </a:spcBef>
            </a:pPr>
            <a:r>
              <a:rPr lang="en-US" altLang="zh-CN" sz="2400" dirty="0">
                <a:solidFill>
                  <a:schemeClr val="tx1"/>
                </a:solidFill>
                <a:latin typeface="华文中宋" panose="02010600040101010101" charset="-122"/>
                <a:ea typeface="华文中宋" panose="02010600040101010101" charset="-122"/>
                <a:cs typeface="华文中宋" panose="02010600040101010101" charset="-122"/>
                <a:sym typeface="+mn-ea"/>
              </a:rPr>
              <a:t>2.</a:t>
            </a:r>
            <a:r>
              <a:rPr lang="zh-CN" altLang="en-US" sz="2400" dirty="0">
                <a:solidFill>
                  <a:schemeClr val="tx1"/>
                </a:solidFill>
                <a:latin typeface="华文中宋" panose="02010600040101010101" charset="-122"/>
                <a:ea typeface="华文中宋" panose="02010600040101010101" charset="-122"/>
                <a:cs typeface="华文中宋" panose="02010600040101010101" charset="-122"/>
                <a:sym typeface="+mn-ea"/>
              </a:rPr>
              <a:t>有效防范舞弊和预防腐败；</a:t>
            </a:r>
            <a:endParaRPr lang="en-US" altLang="zh-CN" sz="2400" dirty="0">
              <a:solidFill>
                <a:schemeClr val="tx1"/>
              </a:solidFill>
              <a:latin typeface="华文中宋" panose="02010600040101010101" charset="-122"/>
              <a:ea typeface="华文中宋" panose="02010600040101010101" charset="-122"/>
              <a:cs typeface="华文中宋" panose="02010600040101010101" charset="-122"/>
            </a:endParaRPr>
          </a:p>
          <a:p>
            <a:pPr lvl="1">
              <a:lnSpc>
                <a:spcPct val="150000"/>
              </a:lnSpc>
              <a:spcBef>
                <a:spcPts val="0"/>
              </a:spcBef>
            </a:pPr>
            <a:r>
              <a:rPr lang="en-US" altLang="zh-CN" sz="2400" dirty="0">
                <a:solidFill>
                  <a:schemeClr val="tx1"/>
                </a:solidFill>
                <a:latin typeface="华文中宋" panose="02010600040101010101" charset="-122"/>
                <a:ea typeface="华文中宋" panose="02010600040101010101" charset="-122"/>
                <a:cs typeface="华文中宋" panose="02010600040101010101" charset="-122"/>
                <a:sym typeface="+mn-ea"/>
              </a:rPr>
              <a:t>3.</a:t>
            </a:r>
            <a:r>
              <a:rPr lang="zh-CN" altLang="en-US" sz="2400" dirty="0">
                <a:solidFill>
                  <a:schemeClr val="tx1"/>
                </a:solidFill>
                <a:latin typeface="华文中宋" panose="02010600040101010101" charset="-122"/>
                <a:ea typeface="华文中宋" panose="02010600040101010101" charset="-122"/>
                <a:cs typeface="华文中宋" panose="02010600040101010101" charset="-122"/>
                <a:sym typeface="+mn-ea"/>
              </a:rPr>
              <a:t>提高公共服务的效率和效果。</a:t>
            </a:r>
            <a:endParaRPr lang="en-US" altLang="zh-CN" sz="2400" dirty="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ldLvl="0" animBg="1"/>
      <p:bldP spid="7"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内控报告编报的基本流程</a:t>
            </a:r>
            <a:endParaRPr lang="zh-CN" altLang="en-US"/>
          </a:p>
        </p:txBody>
      </p:sp>
      <p:graphicFrame>
        <p:nvGraphicFramePr>
          <p:cNvPr id="5" name="图示 4"/>
          <p:cNvGraphicFramePr/>
          <p:nvPr>
            <p:custDataLst>
              <p:tags r:id="rId1"/>
            </p:custDataLst>
          </p:nvPr>
        </p:nvGraphicFramePr>
        <p:xfrm>
          <a:off x="1502410" y="1750695"/>
          <a:ext cx="9705975" cy="1167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图示 5"/>
          <p:cNvGraphicFramePr/>
          <p:nvPr>
            <p:custDataLst>
              <p:tags r:id="rId7"/>
            </p:custDataLst>
          </p:nvPr>
        </p:nvGraphicFramePr>
        <p:xfrm>
          <a:off x="1503045" y="3260725"/>
          <a:ext cx="9843135" cy="14706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图示 6"/>
          <p:cNvGraphicFramePr/>
          <p:nvPr>
            <p:custDataLst>
              <p:tags r:id="rId13"/>
            </p:custDataLst>
          </p:nvPr>
        </p:nvGraphicFramePr>
        <p:xfrm>
          <a:off x="1503045" y="4909820"/>
          <a:ext cx="9843135" cy="116649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8" name="文本框 7"/>
          <p:cNvSpPr txBox="1"/>
          <p:nvPr>
            <p:custDataLst>
              <p:tags r:id="rId19"/>
            </p:custDataLst>
          </p:nvPr>
        </p:nvSpPr>
        <p:spPr>
          <a:xfrm>
            <a:off x="655320" y="2011680"/>
            <a:ext cx="728980" cy="645160"/>
          </a:xfrm>
          <a:prstGeom prst="rect">
            <a:avLst/>
          </a:prstGeom>
          <a:noFill/>
        </p:spPr>
        <p:txBody>
          <a:bodyPr wrap="square" rtlCol="0" anchor="t">
            <a:spAutoFit/>
          </a:bodyPr>
          <a:p>
            <a:r>
              <a:rPr lang="zh-CN" b="1" dirty="0">
                <a:latin typeface="微软雅黑" panose="020B0503020204020204" charset="-122"/>
                <a:ea typeface="微软雅黑" panose="020B0503020204020204" charset="-122"/>
                <a:cs typeface="楷体" panose="02010609060101010101" charset="-122"/>
                <a:sym typeface="+mn-ea"/>
              </a:rPr>
              <a:t>部署阶段</a:t>
            </a:r>
            <a:endParaRPr lang="zh-CN" b="1" dirty="0">
              <a:latin typeface="微软雅黑" panose="020B0503020204020204" charset="-122"/>
              <a:ea typeface="微软雅黑" panose="020B0503020204020204" charset="-122"/>
              <a:cs typeface="楷体" panose="02010609060101010101" charset="-122"/>
              <a:sym typeface="+mn-ea"/>
            </a:endParaRPr>
          </a:p>
        </p:txBody>
      </p:sp>
      <p:sp>
        <p:nvSpPr>
          <p:cNvPr id="9" name="文本框 8"/>
          <p:cNvSpPr txBox="1"/>
          <p:nvPr>
            <p:custDataLst>
              <p:tags r:id="rId20"/>
            </p:custDataLst>
          </p:nvPr>
        </p:nvSpPr>
        <p:spPr>
          <a:xfrm>
            <a:off x="655320" y="3618230"/>
            <a:ext cx="728980" cy="645160"/>
          </a:xfrm>
          <a:prstGeom prst="rect">
            <a:avLst/>
          </a:prstGeom>
          <a:noFill/>
        </p:spPr>
        <p:txBody>
          <a:bodyPr wrap="square" rtlCol="0" anchor="t">
            <a:spAutoFit/>
          </a:bodyPr>
          <a:p>
            <a:r>
              <a:rPr lang="zh-CN" b="1" dirty="0">
                <a:latin typeface="微软雅黑" panose="020B0503020204020204" charset="-122"/>
                <a:ea typeface="微软雅黑" panose="020B0503020204020204" charset="-122"/>
                <a:cs typeface="楷体" panose="02010609060101010101" charset="-122"/>
                <a:sym typeface="+mn-ea"/>
              </a:rPr>
              <a:t>报告阶段</a:t>
            </a:r>
            <a:endParaRPr lang="zh-CN" b="1" dirty="0">
              <a:latin typeface="微软雅黑" panose="020B0503020204020204" charset="-122"/>
              <a:ea typeface="微软雅黑" panose="020B0503020204020204" charset="-122"/>
              <a:cs typeface="楷体" panose="02010609060101010101" charset="-122"/>
              <a:sym typeface="+mn-ea"/>
            </a:endParaRPr>
          </a:p>
        </p:txBody>
      </p:sp>
      <p:sp>
        <p:nvSpPr>
          <p:cNvPr id="10" name="文本框 9"/>
          <p:cNvSpPr txBox="1"/>
          <p:nvPr>
            <p:custDataLst>
              <p:tags r:id="rId21"/>
            </p:custDataLst>
          </p:nvPr>
        </p:nvSpPr>
        <p:spPr>
          <a:xfrm>
            <a:off x="655320" y="5058410"/>
            <a:ext cx="728980" cy="645160"/>
          </a:xfrm>
          <a:prstGeom prst="rect">
            <a:avLst/>
          </a:prstGeom>
          <a:noFill/>
        </p:spPr>
        <p:txBody>
          <a:bodyPr wrap="square" rtlCol="0" anchor="t">
            <a:spAutoFit/>
          </a:bodyPr>
          <a:p>
            <a:r>
              <a:rPr lang="zh-CN" b="1" dirty="0">
                <a:latin typeface="微软雅黑" panose="020B0503020204020204" charset="-122"/>
                <a:ea typeface="微软雅黑" panose="020B0503020204020204" charset="-122"/>
                <a:cs typeface="楷体" panose="02010609060101010101" charset="-122"/>
                <a:sym typeface="+mn-ea"/>
              </a:rPr>
              <a:t>应用阶段</a:t>
            </a:r>
            <a:endParaRPr lang="zh-CN" b="1" dirty="0">
              <a:latin typeface="微软雅黑" panose="020B0503020204020204" charset="-122"/>
              <a:ea typeface="微软雅黑" panose="020B0503020204020204" charset="-122"/>
              <a:cs typeface="楷体" panose="02010609060101010101" charset="-122"/>
              <a:sym typeface="+mn-ea"/>
            </a:endParaRPr>
          </a:p>
        </p:txBody>
      </p:sp>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2"/>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佐证材料清单（参考）</a:t>
            </a:r>
            <a:endParaRPr lang="zh-CN" altLang="en-US"/>
          </a:p>
        </p:txBody>
      </p:sp>
      <p:graphicFrame>
        <p:nvGraphicFramePr>
          <p:cNvPr id="6" name="表格 5"/>
          <p:cNvGraphicFramePr/>
          <p:nvPr>
            <p:custDataLst>
              <p:tags r:id="rId1"/>
            </p:custDataLst>
          </p:nvPr>
        </p:nvGraphicFramePr>
        <p:xfrm>
          <a:off x="608330" y="1600200"/>
          <a:ext cx="10968990" cy="4714240"/>
        </p:xfrm>
        <a:graphic>
          <a:graphicData uri="http://schemas.openxmlformats.org/drawingml/2006/table">
            <a:tbl>
              <a:tblPr firstRow="1" bandRow="1">
                <a:tableStyleId>{5940675A-B579-460E-94D1-54222C63F5DA}</a:tableStyleId>
              </a:tblPr>
              <a:tblGrid>
                <a:gridCol w="786765"/>
                <a:gridCol w="2303780"/>
                <a:gridCol w="7878445"/>
              </a:tblGrid>
              <a:tr h="294640">
                <a:tc>
                  <a:txBody>
                    <a:bodyPr/>
                    <a:p>
                      <a:pPr indent="0">
                        <a:buNone/>
                      </a:pPr>
                      <a:r>
                        <a:rPr lang="en-US" sz="1800" b="1">
                          <a:latin typeface="微软雅黑" panose="020B0503020204020204" charset="-122"/>
                          <a:ea typeface="微软雅黑" panose="020B0503020204020204" charset="-122"/>
                          <a:cs typeface="宋体" panose="02010600030101010101" pitchFamily="2" charset="-122"/>
                        </a:rPr>
                        <a:t>序号</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微软雅黑" panose="020B0503020204020204" charset="-122"/>
                          <a:ea typeface="微软雅黑" panose="020B0503020204020204" charset="-122"/>
                          <a:cs typeface="宋体" panose="02010600030101010101" pitchFamily="2" charset="-122"/>
                        </a:rPr>
                        <a:t>提供部门</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微软雅黑" panose="020B0503020204020204" charset="-122"/>
                          <a:ea typeface="微软雅黑" panose="020B0503020204020204" charset="-122"/>
                          <a:cs typeface="宋体" panose="02010600030101010101" pitchFamily="2" charset="-122"/>
                        </a:rPr>
                        <a:t>佐证材料</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64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buNone/>
                      </a:pPr>
                      <a:r>
                        <a:rPr lang="en-US" sz="1800" b="0">
                          <a:latin typeface="微软雅黑" panose="020B0503020204020204" charset="-122"/>
                          <a:ea typeface="微软雅黑" panose="020B0503020204020204" charset="-122"/>
                          <a:cs typeface="宋体" panose="02010600030101010101" pitchFamily="2" charset="-122"/>
                        </a:rPr>
                        <a:t>内控牵头部门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内部控制相关机构的制度文件</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00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2</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内部控制培训纪要</a:t>
                      </a:r>
                      <a:r>
                        <a:rPr lang="zh-CN" altLang="en-US" sz="1800" b="0">
                          <a:solidFill>
                            <a:srgbClr val="000000"/>
                          </a:solidFill>
                          <a:latin typeface="微软雅黑" panose="020B0503020204020204" charset="-122"/>
                          <a:ea typeface="微软雅黑" panose="020B0503020204020204" charset="-122"/>
                          <a:cs typeface="楷体_GB2312" panose="02010609030101010101" pitchFamily="49" charset="-122"/>
                        </a:rPr>
                        <a:t>、培训通知</a:t>
                      </a:r>
                      <a:endParaRPr lang="zh-CN"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27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3</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风险评估报告</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64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4</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微软雅黑" panose="020B0503020204020204" charset="-122"/>
                          <a:ea typeface="微软雅黑" panose="020B0503020204020204" charset="-122"/>
                          <a:cs typeface="宋体" panose="02010600030101010101" pitchFamily="2" charset="-122"/>
                        </a:rPr>
                        <a:t>综合部门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内部控制领导小组会议纪要</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64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5</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微软雅黑" panose="020B0503020204020204" charset="-122"/>
                          <a:ea typeface="微软雅黑" panose="020B0503020204020204" charset="-122"/>
                          <a:cs typeface="宋体" panose="02010600030101010101" pitchFamily="2" charset="-122"/>
                        </a:rPr>
                        <a:t>内控评价监督部门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内部控制评价报告</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8991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6</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buNone/>
                      </a:pPr>
                      <a:r>
                        <a:rPr lang="en-US" sz="1800" b="0">
                          <a:latin typeface="微软雅黑" panose="020B0503020204020204" charset="-122"/>
                          <a:ea typeface="微软雅黑" panose="020B0503020204020204" charset="-122"/>
                          <a:cs typeface="宋体" panose="02010600030101010101" pitchFamily="2" charset="-122"/>
                        </a:rPr>
                        <a:t>人事部门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岗位职责说明书（若以前年度已经上传过相应佐证材料，且2022年度未发生变化，则无需再次提供）</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00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7</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定期轮岗（或专项审计）相关制度</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64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8</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轮岗记录</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64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9</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6">
                  <a:txBody>
                    <a:bodyPr/>
                    <a:p>
                      <a:pPr indent="0">
                        <a:buNone/>
                      </a:pPr>
                      <a:r>
                        <a:rPr lang="en-US" sz="1800" b="0">
                          <a:latin typeface="微软雅黑" panose="020B0503020204020204" charset="-122"/>
                          <a:ea typeface="微软雅黑" panose="020B0503020204020204" charset="-122"/>
                          <a:cs typeface="宋体" panose="02010600030101010101" pitchFamily="2" charset="-122"/>
                        </a:rPr>
                        <a:t>财务部门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因未轮岗而开展专项审计形成的专项审计报告</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64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10</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预算管理内控制度、流程图</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27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11</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收支管理内控制度、流程图</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00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12</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2022年度预算项目清单</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64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13</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2022年度决算报表</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464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14</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2021年度决算报表</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佐证材料清单（参考）</a:t>
            </a:r>
            <a:endParaRPr lang="zh-CN" altLang="en-US"/>
          </a:p>
        </p:txBody>
      </p:sp>
      <p:graphicFrame>
        <p:nvGraphicFramePr>
          <p:cNvPr id="5" name="表格 4"/>
          <p:cNvGraphicFramePr/>
          <p:nvPr>
            <p:custDataLst>
              <p:tags r:id="rId1"/>
            </p:custDataLst>
          </p:nvPr>
        </p:nvGraphicFramePr>
        <p:xfrm>
          <a:off x="608330" y="1605280"/>
          <a:ext cx="10968990" cy="5025390"/>
        </p:xfrm>
        <a:graphic>
          <a:graphicData uri="http://schemas.openxmlformats.org/drawingml/2006/table">
            <a:tbl>
              <a:tblPr firstRow="1" bandRow="1">
                <a:tableStyleId>{5940675A-B579-460E-94D1-54222C63F5DA}</a:tableStyleId>
              </a:tblPr>
              <a:tblGrid>
                <a:gridCol w="998220"/>
                <a:gridCol w="1931670"/>
                <a:gridCol w="8039100"/>
              </a:tblGrid>
              <a:tr h="295910">
                <a:tc>
                  <a:txBody>
                    <a:bodyPr/>
                    <a:p>
                      <a:pPr indent="0">
                        <a:buNone/>
                      </a:pPr>
                      <a:r>
                        <a:rPr lang="en-US" sz="1800" b="1">
                          <a:latin typeface="微软雅黑" panose="020B0503020204020204" charset="-122"/>
                          <a:ea typeface="微软雅黑" panose="020B0503020204020204" charset="-122"/>
                          <a:cs typeface="宋体" panose="02010600030101010101" pitchFamily="2" charset="-122"/>
                        </a:rPr>
                        <a:t>序号</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微软雅黑" panose="020B0503020204020204" charset="-122"/>
                          <a:ea typeface="微软雅黑" panose="020B0503020204020204" charset="-122"/>
                          <a:cs typeface="宋体" panose="02010600030101010101" pitchFamily="2" charset="-122"/>
                        </a:rPr>
                        <a:t>提供部门</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latin typeface="微软雅黑" panose="020B0503020204020204" charset="-122"/>
                          <a:ea typeface="微软雅黑" panose="020B0503020204020204" charset="-122"/>
                          <a:cs typeface="宋体" panose="02010600030101010101" pitchFamily="2" charset="-122"/>
                        </a:rPr>
                        <a:t>佐证材料</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27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15</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buNone/>
                      </a:pPr>
                      <a:r>
                        <a:rPr lang="en-US" sz="1800" b="0">
                          <a:latin typeface="微软雅黑" panose="020B0503020204020204" charset="-122"/>
                          <a:ea typeface="微软雅黑" panose="020B0503020204020204" charset="-122"/>
                          <a:cs typeface="宋体" panose="02010600030101010101" pitchFamily="2" charset="-122"/>
                        </a:rPr>
                        <a:t>采购部门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政府采购管理内控制度、流程图</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91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16</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2022年度采购预算和期间的调整记录</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27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17</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4">
                  <a:txBody>
                    <a:bodyPr/>
                    <a:p>
                      <a:pPr indent="0">
                        <a:buNone/>
                      </a:pPr>
                      <a:r>
                        <a:rPr lang="en-US" sz="1800" b="0">
                          <a:latin typeface="微软雅黑" panose="020B0503020204020204" charset="-122"/>
                          <a:ea typeface="微软雅黑" panose="020B0503020204020204" charset="-122"/>
                          <a:cs typeface="宋体" panose="02010600030101010101" pitchFamily="2" charset="-122"/>
                        </a:rPr>
                        <a:t>资产部门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资产管理内控制度、流程图</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91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18</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2022年度国有资产报表</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9118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19</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0">
                          <a:solidFill>
                            <a:srgbClr val="000000"/>
                          </a:solidFill>
                          <a:latin typeface="微软雅黑" panose="020B0503020204020204" charset="-122"/>
                          <a:ea typeface="微软雅黑" panose="020B0503020204020204" charset="-122"/>
                          <a:cs typeface="楷体" panose="02010609060101010101" charset="-122"/>
                        </a:rPr>
                        <a:t>当年度单位资产清查或固定资产盘点前账面金额记录，资产清查报告或固定资产盘点表作为佐证材料</a:t>
                      </a:r>
                      <a:endParaRPr lang="en-US" sz="1800" b="0">
                        <a:solidFill>
                          <a:srgbClr val="000000"/>
                        </a:solidFill>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9118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20</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2022年度资产处置审批单（审批单数量大于5份的单位，抽取5份；审批单数量小于或等于5份的单位，全部上传）</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27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21</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buNone/>
                      </a:pPr>
                      <a:r>
                        <a:rPr lang="en-US" sz="1800" b="0">
                          <a:latin typeface="微软雅黑" panose="020B0503020204020204" charset="-122"/>
                          <a:ea typeface="微软雅黑" panose="020B0503020204020204" charset="-122"/>
                          <a:cs typeface="宋体" panose="02010600030101010101" pitchFamily="2" charset="-122"/>
                        </a:rPr>
                        <a:t>项目部门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建设项目管理内控制度、流程图</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9118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22</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2022年度投资计划表或项目概预算表（项目数量大于5个的单位，抽取5份；项目数量小于或等于5个的单位，全部上传）</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91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23</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buNone/>
                      </a:pPr>
                      <a:r>
                        <a:rPr lang="en-US" sz="1800" b="0">
                          <a:latin typeface="微软雅黑" panose="020B0503020204020204" charset="-122"/>
                          <a:ea typeface="微软雅黑" panose="020B0503020204020204" charset="-122"/>
                          <a:cs typeface="宋体" panose="02010600030101010101" pitchFamily="2" charset="-122"/>
                        </a:rPr>
                        <a:t>合同部门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合同管理内控制度、流程图</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27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24</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2022年度签订的合同台账</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91185">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25</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2022年度审核后的合同申请审批单（合同数量大于5个的单位，抽取5份；合同数量小于或等于5个的单位，全部上传）</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910">
                <a:tc>
                  <a:txBody>
                    <a:bodyPr/>
                    <a:p>
                      <a:pPr indent="0">
                        <a:buNone/>
                      </a:pPr>
                      <a:r>
                        <a:rPr lang="en-US" altLang="en-US" sz="1800" b="0">
                          <a:latin typeface="微软雅黑" panose="020B0503020204020204" charset="-122"/>
                          <a:ea typeface="微软雅黑" panose="020B0503020204020204" charset="-122"/>
                          <a:cs typeface="宋体" panose="02010600030101010101" pitchFamily="2" charset="-122"/>
                        </a:rPr>
                        <a:t>26</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微软雅黑" panose="020B0503020204020204" charset="-122"/>
                          <a:ea typeface="微软雅黑" panose="020B0503020204020204" charset="-122"/>
                          <a:cs typeface="宋体" panose="02010600030101010101" pitchFamily="2" charset="-122"/>
                        </a:rPr>
                        <a:t>信息化部门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solidFill>
                            <a:srgbClr val="000000"/>
                          </a:solidFill>
                          <a:latin typeface="微软雅黑" panose="020B0503020204020204" charset="-122"/>
                          <a:ea typeface="微软雅黑" panose="020B0503020204020204" charset="-122"/>
                          <a:cs typeface="楷体_GB2312" panose="02010609030101010101" pitchFamily="49" charset="-122"/>
                        </a:rPr>
                        <a:t>内部控制信息系统设计文档及系统截图</a:t>
                      </a:r>
                      <a:endParaRPr lang="en-US" altLang="en-US" sz="1800" b="0">
                        <a:solidFill>
                          <a:srgbClr val="000000"/>
                        </a:solidFill>
                        <a:latin typeface="微软雅黑" panose="020B0503020204020204" charset="-122"/>
                        <a:ea typeface="微软雅黑" panose="020B0503020204020204" charset="-122"/>
                        <a:cs typeface="楷体_GB2312" panose="0201060903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灯片编号占位符 2"/>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rcRect b="16644"/>
          <a:stretch>
            <a:fillRect/>
          </a:stretch>
        </p:blipFill>
        <p:spPr>
          <a:xfrm>
            <a:off x="1417320" y="607060"/>
            <a:ext cx="9025255" cy="5397500"/>
          </a:xfrm>
          <a:prstGeom prst="rect">
            <a:avLst/>
          </a:prstGeom>
        </p:spPr>
      </p:pic>
      <p:sp>
        <p:nvSpPr>
          <p:cNvPr id="7" name="矩形标注 6"/>
          <p:cNvSpPr/>
          <p:nvPr>
            <p:custDataLst>
              <p:tags r:id="rId3"/>
            </p:custDataLst>
          </p:nvPr>
        </p:nvSpPr>
        <p:spPr>
          <a:xfrm>
            <a:off x="4229735" y="3328670"/>
            <a:ext cx="2520315" cy="1367790"/>
          </a:xfrm>
          <a:prstGeom prst="wedgeRectCallout">
            <a:avLst>
              <a:gd name="adj1" fmla="val -62194"/>
              <a:gd name="adj2" fmla="val 84679"/>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按部门决算报表《支出决算表（财决04表）》本年支出合计中最大的款级科目填报。</a:t>
            </a:r>
            <a:endParaRPr lang="zh-CN" altLang="en-US" sz="1800">
              <a:latin typeface="楷体" panose="02010609060101010101" charset="-122"/>
              <a:ea typeface="楷体" panose="02010609060101010101" charset="-122"/>
              <a:cs typeface="楷体" panose="02010609060101010101" charset="-122"/>
              <a:sym typeface="+mn-ea"/>
            </a:endParaRPr>
          </a:p>
        </p:txBody>
      </p:sp>
      <p:pic>
        <p:nvPicPr>
          <p:cNvPr id="2" name="内容占位符 1"/>
          <p:cNvPicPr>
            <a:picLocks noChangeAspect="1"/>
          </p:cNvPicPr>
          <p:nvPr>
            <p:ph idx="1"/>
            <p:custDataLst>
              <p:tags r:id="rId4"/>
            </p:custDataLst>
          </p:nvPr>
        </p:nvPicPr>
        <p:blipFill>
          <a:blip r:embed="rId5"/>
          <a:stretch>
            <a:fillRect/>
          </a:stretch>
        </p:blipFill>
        <p:spPr>
          <a:xfrm>
            <a:off x="8566785" y="1383665"/>
            <a:ext cx="3412490" cy="4759325"/>
          </a:xfrm>
          <a:prstGeom prst="rect">
            <a:avLst/>
          </a:prstGeom>
          <a:effectLst>
            <a:outerShdw blurRad="50800" dist="38100" dir="2700000" algn="tl" rotWithShape="0">
              <a:prstClr val="black">
                <a:alpha val="40000"/>
              </a:prstClr>
            </a:outerShdw>
          </a:effectLst>
        </p:spPr>
      </p:pic>
      <p:sp>
        <p:nvSpPr>
          <p:cNvPr id="11" name="矩形标注 10"/>
          <p:cNvSpPr/>
          <p:nvPr>
            <p:custDataLst>
              <p:tags r:id="rId6"/>
            </p:custDataLst>
          </p:nvPr>
        </p:nvSpPr>
        <p:spPr>
          <a:xfrm>
            <a:off x="8676640" y="4806315"/>
            <a:ext cx="2835910" cy="1824990"/>
          </a:xfrm>
          <a:prstGeom prst="wedgeRectCallout">
            <a:avLst>
              <a:gd name="adj1" fmla="val -76466"/>
              <a:gd name="adj2" fmla="val 741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按部门决算报表《基本数字表（财决附02表）》第4栏合计数填报。</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2"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3"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3" nodeType="clickEffect">
                                  <p:stCondLst>
                                    <p:cond delay="0"/>
                                  </p:stCondLst>
                                  <p:childTnLst>
                                    <p:animEffect transition="out" filter="blinds(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bldLvl="0" animBg="1"/>
      <p:bldP spid="7" grpId="3" bldLvl="0" animBg="1"/>
      <p:bldP spid="11" grpId="1" animBg="1"/>
      <p:bldP spid="11" grpId="2" bldLvl="0" animBg="1"/>
      <p:bldP spid="11" grpId="3"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（一）内部控制机构组成情况（</a:t>
            </a:r>
            <a:r>
              <a:rPr lang="en-US" altLang="zh-CN"/>
              <a:t>4</a:t>
            </a:r>
            <a:r>
              <a:rPr lang="zh-CN" altLang="en-US"/>
              <a:t>至</a:t>
            </a:r>
            <a:r>
              <a:rPr lang="en-US" altLang="zh-CN"/>
              <a:t>9</a:t>
            </a:r>
            <a:r>
              <a:rPr lang="zh-CN" altLang="en-US"/>
              <a:t>）</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608330" y="1490345"/>
            <a:ext cx="10140950" cy="5334635"/>
          </a:xfrm>
          <a:prstGeom prst="rect">
            <a:avLst/>
          </a:prstGeom>
        </p:spPr>
      </p:pic>
      <p:sp>
        <p:nvSpPr>
          <p:cNvPr id="11" name="矩形标注 10"/>
          <p:cNvSpPr/>
          <p:nvPr>
            <p:custDataLst>
              <p:tags r:id="rId3"/>
            </p:custDataLst>
          </p:nvPr>
        </p:nvSpPr>
        <p:spPr>
          <a:xfrm>
            <a:off x="5982970" y="3636010"/>
            <a:ext cx="3388995" cy="1386840"/>
          </a:xfrm>
          <a:prstGeom prst="wedgeRectCallout">
            <a:avLst>
              <a:gd name="adj1" fmla="val 10277"/>
              <a:gd name="adj2" fmla="val -68269"/>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根据单位成立内部控制相关机构的制度文件勾选和填写。</a:t>
            </a:r>
            <a:endParaRPr lang="zh-CN" altLang="en-US" sz="1800">
              <a:latin typeface="楷体" panose="02010609060101010101" charset="-122"/>
              <a:ea typeface="楷体" panose="02010609060101010101" charset="-122"/>
              <a:cs typeface="楷体" panose="02010609060101010101" charset="-122"/>
              <a:sym typeface="+mn-ea"/>
            </a:endParaRPr>
          </a:p>
          <a:p>
            <a:pPr lvl="0" algn="l">
              <a:buClrTx/>
              <a:buSzTx/>
            </a:pPr>
            <a:r>
              <a:rPr lang="zh-CN" altLang="en-US" sz="1800">
                <a:latin typeface="楷体" panose="02010609060101010101" charset="-122"/>
                <a:ea typeface="楷体" panose="02010609060101010101" charset="-122"/>
                <a:cs typeface="楷体" panose="02010609060101010101" charset="-122"/>
                <a:sym typeface="+mn-ea"/>
              </a:rPr>
              <a:t>“单位主要负责人”是指单位党组织负责同志或行政负责人。</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3" nodeType="clickEffect">
                                  <p:stCondLst>
                                    <p:cond delay="0"/>
                                  </p:stCondLst>
                                  <p:childTnLst>
                                    <p:animEffect transition="out" filter="blinds(horizont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1" grpId="2" bldLvl="0" animBg="1"/>
      <p:bldP spid="11" grpId="3"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（二）内部控制机构运行情况（</a:t>
            </a:r>
            <a:r>
              <a:rPr lang="en-US" altLang="zh-CN"/>
              <a:t>11</a:t>
            </a:r>
            <a:r>
              <a:rPr lang="zh-CN" altLang="en-US"/>
              <a:t>至</a:t>
            </a:r>
            <a:r>
              <a:rPr lang="en-US" altLang="zh-CN"/>
              <a:t>12</a:t>
            </a:r>
            <a:r>
              <a:rPr lang="zh-CN" altLang="en-US"/>
              <a:t>）</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608330" y="1490345"/>
            <a:ext cx="10140950" cy="5334635"/>
          </a:xfrm>
          <a:prstGeom prst="rect">
            <a:avLst/>
          </a:prstGeom>
        </p:spPr>
      </p:pic>
      <p:sp>
        <p:nvSpPr>
          <p:cNvPr id="6" name="矩形标注 5"/>
          <p:cNvSpPr/>
          <p:nvPr>
            <p:custDataLst>
              <p:tags r:id="rId3"/>
            </p:custDataLst>
          </p:nvPr>
        </p:nvSpPr>
        <p:spPr>
          <a:xfrm>
            <a:off x="7336790" y="2435225"/>
            <a:ext cx="3829050" cy="1764000"/>
          </a:xfrm>
          <a:prstGeom prst="wedgeRectCallout">
            <a:avLst>
              <a:gd name="adj1" fmla="val -35269"/>
              <a:gd name="adj2" fmla="val 69837"/>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11.内部控制领导小组会议包括内部控制专题会议或与内部控制工作相关的会议。需上传内部控制领导小组会议纪要作为佐证材料（脱敏脱密）。注意：会议纪要数量要与所填次数一致。</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8" name="矩形标注 7"/>
          <p:cNvSpPr/>
          <p:nvPr>
            <p:custDataLst>
              <p:tags r:id="rId4"/>
            </p:custDataLst>
          </p:nvPr>
        </p:nvSpPr>
        <p:spPr>
          <a:xfrm>
            <a:off x="7336790" y="4927600"/>
            <a:ext cx="3829685" cy="1836000"/>
          </a:xfrm>
          <a:prstGeom prst="wedgeRectCallout">
            <a:avLst>
              <a:gd name="adj1" fmla="val -33764"/>
              <a:gd name="adj2" fmla="val -5638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12.内部控制相关培训包括内部控制专题培训或将内部控制作为议题之一的相关培训。需上传内部控制培训通知或纪要等作为佐证材料。注意：培训纪要数量要与所填次数一致。单位内部培训</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3"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3" nodeType="clickEffect">
                                  <p:stCondLst>
                                    <p:cond delay="0"/>
                                  </p:stCondLst>
                                  <p:childTnLst>
                                    <p:animEffect transition="out" filter="blinds(horizont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6" grpId="3" bldLvl="0" animBg="1"/>
      <p:bldP spid="8" grpId="1" animBg="1"/>
      <p:bldP spid="8" grpId="2" bldLvl="0" animBg="1"/>
      <p:bldP spid="8" grpId="3"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（二）内部控制机构运行情况（</a:t>
            </a:r>
            <a:r>
              <a:rPr lang="en-US" altLang="zh-CN">
                <a:sym typeface="+mn-ea"/>
              </a:rPr>
              <a:t>13</a:t>
            </a:r>
            <a:r>
              <a:rPr lang="zh-CN" altLang="en-US">
                <a:sym typeface="+mn-ea"/>
              </a:rPr>
              <a:t>至</a:t>
            </a:r>
            <a:r>
              <a:rPr lang="en-US" altLang="zh-CN">
                <a:sym typeface="+mn-ea"/>
              </a:rPr>
              <a:t>15</a:t>
            </a:r>
            <a:r>
              <a:rPr lang="zh-CN" altLang="en-US">
                <a:sym typeface="+mn-ea"/>
              </a:rPr>
              <a:t>）</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608330" y="1490345"/>
            <a:ext cx="10140950" cy="5334635"/>
          </a:xfrm>
          <a:prstGeom prst="rect">
            <a:avLst/>
          </a:prstGeom>
        </p:spPr>
      </p:pic>
      <p:sp>
        <p:nvSpPr>
          <p:cNvPr id="6" name="矩形标注 5"/>
          <p:cNvSpPr/>
          <p:nvPr>
            <p:custDataLst>
              <p:tags r:id="rId3"/>
            </p:custDataLst>
          </p:nvPr>
        </p:nvSpPr>
        <p:spPr>
          <a:xfrm>
            <a:off x="6374130" y="2633980"/>
            <a:ext cx="5576570" cy="2206625"/>
          </a:xfrm>
          <a:prstGeom prst="wedgeRectCallout">
            <a:avLst>
              <a:gd name="adj1" fmla="val -19883"/>
              <a:gd name="adj2" fmla="val 6056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13.2022年度单位层面内部控制风险评估覆盖情况根据2022年度单位组织开展或委托第三方开展单位层面风险评估工作以及出具的风险评估报告或其他文件，逐项勾选已进行内部控制风险评估的方面。需上传202</a:t>
            </a:r>
            <a:r>
              <a:rPr lang="en-US" altLang="zh-CN" sz="1800">
                <a:latin typeface="楷体" panose="02010609060101010101" charset="-122"/>
                <a:ea typeface="楷体" panose="02010609060101010101" charset="-122"/>
                <a:cs typeface="楷体" panose="02010609060101010101" charset="-122"/>
                <a:sym typeface="+mn-ea"/>
              </a:rPr>
              <a:t>2</a:t>
            </a:r>
            <a:r>
              <a:rPr lang="zh-CN" altLang="en-US" sz="1800">
                <a:latin typeface="楷体" panose="02010609060101010101" charset="-122"/>
                <a:ea typeface="楷体" panose="02010609060101010101" charset="-122"/>
                <a:cs typeface="楷体" panose="02010609060101010101" charset="-122"/>
                <a:sym typeface="+mn-ea"/>
              </a:rPr>
              <a:t>年度风险评估报告等材料作为佐证材料。注意：覆盖情况的勾选要与所传报告内容一致。</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6374130" y="5641975"/>
            <a:ext cx="5576570" cy="1183005"/>
          </a:xfrm>
          <a:prstGeom prst="wedgeRectCallout">
            <a:avLst>
              <a:gd name="adj1" fmla="val -18437"/>
              <a:gd name="adj2" fmla="val -77762"/>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14、15.内部控制评价是指单位自行或者委托第三方对单位内部控制体系建立与实施情况评价并出具评价报告。需上传202</a:t>
            </a:r>
            <a:r>
              <a:rPr lang="en-US" altLang="zh-CN" sz="1800">
                <a:latin typeface="楷体" panose="02010609060101010101" charset="-122"/>
                <a:ea typeface="楷体" panose="02010609060101010101" charset="-122"/>
                <a:cs typeface="楷体" panose="02010609060101010101" charset="-122"/>
                <a:sym typeface="+mn-ea"/>
              </a:rPr>
              <a:t>2</a:t>
            </a:r>
            <a:r>
              <a:rPr lang="zh-CN" altLang="en-US" sz="1800">
                <a:latin typeface="楷体" panose="02010609060101010101" charset="-122"/>
                <a:ea typeface="楷体" panose="02010609060101010101" charset="-122"/>
                <a:cs typeface="楷体" panose="02010609060101010101" charset="-122"/>
                <a:sym typeface="+mn-ea"/>
              </a:rPr>
              <a:t>年度内部控制评价报告作为佐证材料。注意：应用领域的勾选要与所传报告内容一致。</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3"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3"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6" grpId="3" bldLvl="0" animBg="1"/>
      <p:bldP spid="7" grpId="1" animBg="1"/>
      <p:bldP spid="7" grpId="2" bldLvl="0" animBg="1"/>
      <p:bldP spid="7" grpId="3"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风险评估与内控评价</a:t>
            </a:r>
            <a:endParaRPr lang="zh-CN" altLang="en-US"/>
          </a:p>
        </p:txBody>
      </p:sp>
      <p:sp>
        <p:nvSpPr>
          <p:cNvPr id="3" name="内容占位符 2"/>
          <p:cNvSpPr>
            <a:spLocks noGrp="1"/>
          </p:cNvSpPr>
          <p:nvPr>
            <p:ph sz="half" idx="1"/>
          </p:nvPr>
        </p:nvSpPr>
        <p:spPr>
          <a:xfrm>
            <a:off x="608330" y="1501140"/>
            <a:ext cx="4519295" cy="4748530"/>
          </a:xfrm>
        </p:spPr>
        <p:txBody>
          <a:bodyPr>
            <a:normAutofit/>
          </a:bodyPr>
          <a:p>
            <a:pPr marL="0" indent="0">
              <a:buNone/>
            </a:pPr>
            <a:r>
              <a:rPr lang="zh-CN" altLang="en-US" sz="2000" b="1">
                <a:sym typeface="+mn-ea"/>
              </a:rPr>
              <a:t>行政事业单位内部控制规范（试行）</a:t>
            </a:r>
            <a:r>
              <a:rPr lang="zh-CN" altLang="en-US" sz="2000" b="1">
                <a:sym typeface="+mn-ea"/>
              </a:rPr>
              <a:t>第七条：</a:t>
            </a:r>
            <a:r>
              <a:rPr lang="zh-CN" altLang="en-US" sz="2000">
                <a:sym typeface="+mn-ea"/>
              </a:rPr>
              <a:t>单位应当根据本规范建立适合本单位实际情况的内部控制体系，并组织实施。具体工作包括</a:t>
            </a:r>
            <a:r>
              <a:rPr lang="zh-CN" altLang="en-US" sz="2000" b="1">
                <a:solidFill>
                  <a:srgbClr val="0070C0"/>
                </a:solidFill>
                <a:sym typeface="+mn-ea"/>
              </a:rPr>
              <a:t>梳理单位各类经济活动的业务流程，明确业务环节，系统分析经济活动风险，确定风险点，选择风险应对策略，在此基础上根据国家有关规定建立健全单位各项内部管理制度并督促相关工作人员认真执行。</a:t>
            </a:r>
            <a:endParaRPr lang="zh-CN" altLang="en-US" sz="2000" b="1">
              <a:solidFill>
                <a:srgbClr val="0070C0"/>
              </a:solidFill>
              <a:sym typeface="+mn-ea"/>
            </a:endParaRPr>
          </a:p>
          <a:p>
            <a:endParaRPr lang="zh-CN" altLang="en-US" b="1">
              <a:solidFill>
                <a:srgbClr val="FF0000"/>
              </a:solidFill>
            </a:endParaRPr>
          </a:p>
          <a:p>
            <a:endParaRPr lang="zh-CN" altLang="en-US"/>
          </a:p>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graphicFrame>
        <p:nvGraphicFramePr>
          <p:cNvPr id="5" name="图示 4"/>
          <p:cNvGraphicFramePr/>
          <p:nvPr/>
        </p:nvGraphicFramePr>
        <p:xfrm>
          <a:off x="6411595" y="1501140"/>
          <a:ext cx="5165090" cy="44983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8" name="文本框 7"/>
          <p:cNvSpPr txBox="1"/>
          <p:nvPr/>
        </p:nvSpPr>
        <p:spPr>
          <a:xfrm>
            <a:off x="7882890" y="1132840"/>
            <a:ext cx="2221865" cy="368300"/>
          </a:xfrm>
          <a:prstGeom prst="rect">
            <a:avLst/>
          </a:prstGeom>
          <a:noFill/>
        </p:spPr>
        <p:txBody>
          <a:bodyPr wrap="square" rtlCol="0" anchor="t">
            <a:spAutoFit/>
          </a:bodyPr>
          <a:p>
            <a:pPr algn="ctr"/>
            <a:r>
              <a:rPr lang="zh-CN" altLang="en-US" b="1">
                <a:sym typeface="+mn-ea"/>
              </a:rPr>
              <a:t>风险评估工作小组</a:t>
            </a:r>
            <a:endParaRPr lang="zh-CN" altLang="en-US" b="1">
              <a:sym typeface="+mn-ea"/>
            </a:endParaRPr>
          </a:p>
        </p:txBody>
      </p:sp>
      <p:sp>
        <p:nvSpPr>
          <p:cNvPr id="9" name="文本框 8"/>
          <p:cNvSpPr txBox="1"/>
          <p:nvPr/>
        </p:nvSpPr>
        <p:spPr>
          <a:xfrm>
            <a:off x="6096000" y="2469515"/>
            <a:ext cx="2221865" cy="368300"/>
          </a:xfrm>
          <a:prstGeom prst="rect">
            <a:avLst/>
          </a:prstGeom>
          <a:noFill/>
        </p:spPr>
        <p:txBody>
          <a:bodyPr wrap="square" rtlCol="0" anchor="t">
            <a:spAutoFit/>
          </a:bodyPr>
          <a:p>
            <a:pPr algn="ctr"/>
            <a:r>
              <a:rPr lang="zh-CN" altLang="en-US" b="1">
                <a:sym typeface="+mn-ea"/>
              </a:rPr>
              <a:t>评价监督部门</a:t>
            </a:r>
            <a:endParaRPr lang="zh-CN" altLang="en-US" b="1">
              <a:sym typeface="+mn-ea"/>
            </a:endParaRPr>
          </a:p>
        </p:txBody>
      </p:sp>
      <p:sp>
        <p:nvSpPr>
          <p:cNvPr id="10" name="矩形标注 9"/>
          <p:cNvSpPr/>
          <p:nvPr/>
        </p:nvSpPr>
        <p:spPr>
          <a:xfrm>
            <a:off x="10314305" y="880745"/>
            <a:ext cx="1600200" cy="1152525"/>
          </a:xfrm>
          <a:prstGeom prst="wedgeRectCallout">
            <a:avLst>
              <a:gd name="adj1" fmla="val -76190"/>
              <a:gd name="adj2" fmla="val 37713"/>
            </a:avLst>
          </a:prstGeom>
        </p:spPr>
        <p:style>
          <a:lnRef idx="0">
            <a:schemeClr val="accent5"/>
          </a:lnRef>
          <a:fillRef idx="3">
            <a:schemeClr val="accent5"/>
          </a:fillRef>
          <a:effectRef idx="3">
            <a:schemeClr val="accent5"/>
          </a:effectRef>
          <a:fontRef idx="minor">
            <a:schemeClr val="lt1"/>
          </a:fontRef>
        </p:style>
        <p:txBody>
          <a:bodyPr rtlCol="0" anchor="ctr"/>
          <a:p>
            <a:pPr algn="ctr"/>
            <a:r>
              <a:rPr lang="zh-CN" altLang="en-US"/>
              <a:t>有没有风险</a:t>
            </a:r>
            <a:endParaRPr lang="zh-CN" altLang="en-US"/>
          </a:p>
        </p:txBody>
      </p:sp>
      <p:sp>
        <p:nvSpPr>
          <p:cNvPr id="11" name="矩形标注 10"/>
          <p:cNvSpPr/>
          <p:nvPr/>
        </p:nvSpPr>
        <p:spPr>
          <a:xfrm>
            <a:off x="5127625" y="4112895"/>
            <a:ext cx="1600200" cy="1152525"/>
          </a:xfrm>
          <a:prstGeom prst="wedgeRectCallout">
            <a:avLst>
              <a:gd name="adj1" fmla="val 48809"/>
              <a:gd name="adj2" fmla="val -72203"/>
            </a:avLst>
          </a:prstGeom>
        </p:spPr>
        <p:style>
          <a:lnRef idx="0">
            <a:schemeClr val="accent5"/>
          </a:lnRef>
          <a:fillRef idx="3">
            <a:schemeClr val="accent5"/>
          </a:fillRef>
          <a:effectRef idx="3">
            <a:schemeClr val="accent5"/>
          </a:effectRef>
          <a:fontRef idx="minor">
            <a:schemeClr val="lt1"/>
          </a:fontRef>
        </p:style>
        <p:txBody>
          <a:bodyPr rtlCol="0" anchor="ctr"/>
          <a:p>
            <a:pPr algn="ctr"/>
            <a:r>
              <a:rPr lang="zh-CN" altLang="en-US"/>
              <a:t>风险应对措施是否执行</a:t>
            </a:r>
            <a:endParaRPr lang="zh-CN" altLang="en-US"/>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8" grpId="1"/>
      <p:bldP spid="9" grpId="1"/>
      <p:bldP spid="10" grpId="0" bldLvl="0" animBg="1"/>
      <p:bldP spid="11" grpId="0" bldLvl="0" animBg="1"/>
      <p:bldP spid="10" grpId="1" animBg="1"/>
      <p:bldP spid="11"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风险评估报告基本要素</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2723515" y="1673860"/>
            <a:ext cx="6703060" cy="477139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内控评价</a:t>
            </a:r>
            <a:endParaRPr lang="zh-CN" altLang="en-US"/>
          </a:p>
        </p:txBody>
      </p:sp>
      <p:sp>
        <p:nvSpPr>
          <p:cNvPr id="3" name="内容占位符 2"/>
          <p:cNvSpPr>
            <a:spLocks noGrp="1"/>
          </p:cNvSpPr>
          <p:nvPr>
            <p:ph sz="half" idx="1"/>
          </p:nvPr>
        </p:nvSpPr>
        <p:spPr>
          <a:xfrm>
            <a:off x="608330" y="1501140"/>
            <a:ext cx="5923280" cy="4748530"/>
          </a:xfrm>
        </p:spPr>
        <p:txBody>
          <a:bodyPr>
            <a:normAutofit lnSpcReduction="20000"/>
          </a:bodyPr>
          <a:p>
            <a:pPr marL="0" indent="0">
              <a:buNone/>
            </a:pPr>
            <a:r>
              <a:rPr lang="zh-CN" altLang="en-US" sz="2400"/>
              <a:t>内部控制评价由内部控制评价监督牵头部门（小组）负责。</a:t>
            </a:r>
            <a:endParaRPr lang="zh-CN" altLang="en-US" sz="2400"/>
          </a:p>
          <a:p>
            <a:pPr marL="0" indent="0">
              <a:buNone/>
            </a:pPr>
            <a:r>
              <a:rPr lang="zh-CN" altLang="en-US" sz="2400"/>
              <a:t>可委托外部专业机构实施内部控制的自我评价。为单位提供内部控制审计或建设服务的会计师事务所，不得同时为提供内部控制自我评价服务。</a:t>
            </a:r>
            <a:endParaRPr lang="zh-CN" altLang="en-US" sz="2400"/>
          </a:p>
          <a:p>
            <a:pPr marL="0" indent="0">
              <a:buNone/>
            </a:pPr>
            <a:r>
              <a:rPr lang="zh-CN" altLang="en-US" sz="2400"/>
              <a:t>各主管部门负责组织和指导本部门行政事业单位内部控制考核评价工作。</a:t>
            </a:r>
            <a:endParaRPr lang="zh-CN" altLang="en-US" sz="2400"/>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内容占位符 5"/>
          <p:cNvPicPr>
            <a:picLocks noChangeAspect="1"/>
          </p:cNvPicPr>
          <p:nvPr>
            <p:ph sz="half" idx="2"/>
            <p:custDataLst>
              <p:tags r:id="rId1"/>
            </p:custDataLst>
          </p:nvPr>
        </p:nvPicPr>
        <p:blipFill>
          <a:blip r:embed="rId2"/>
          <a:stretch>
            <a:fillRect/>
          </a:stretch>
        </p:blipFill>
        <p:spPr>
          <a:xfrm>
            <a:off x="6673850" y="651510"/>
            <a:ext cx="4249420" cy="58902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rmAutofit fontScale="90000"/>
          </a:bodyPr>
          <a:p>
            <a:r>
              <a:rPr lang="zh-CN" altLang="en-US"/>
              <a:t>内部控制是基于风险视角的内部资源优化配置过程</a:t>
            </a:r>
            <a:endParaRPr lang="zh-CN" altLang="en-US"/>
          </a:p>
        </p:txBody>
      </p:sp>
      <p:sp>
        <p:nvSpPr>
          <p:cNvPr id="148" name="矩形 147"/>
          <p:cNvSpPr/>
          <p:nvPr/>
        </p:nvSpPr>
        <p:spPr>
          <a:xfrm>
            <a:off x="1465580" y="1337310"/>
            <a:ext cx="10558780" cy="1142365"/>
          </a:xfrm>
          <a:prstGeom prst="rect">
            <a:avLst/>
          </a:prstGeom>
          <a:no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p>
            <a:pPr algn="l"/>
            <a:r>
              <a:rPr lang="zh-CN" altLang="en-US" sz="1600" b="1" dirty="0">
                <a:latin typeface="华文中宋" panose="02010600040101010101" charset="-122"/>
                <a:ea typeface="华文中宋" panose="02010600040101010101" charset="-122"/>
                <a:sym typeface="+mn-ea"/>
              </a:rPr>
              <a:t>财</a:t>
            </a:r>
            <a:endParaRPr lang="zh-CN" altLang="en-US" sz="1600" b="1" dirty="0">
              <a:latin typeface="华文中宋" panose="02010600040101010101" charset="-122"/>
              <a:ea typeface="华文中宋" panose="02010600040101010101" charset="-122"/>
              <a:sym typeface="+mn-ea"/>
            </a:endParaRPr>
          </a:p>
          <a:p>
            <a:pPr algn="l"/>
            <a:r>
              <a:rPr lang="zh-CN" altLang="en-US" sz="1600" b="1" dirty="0">
                <a:latin typeface="华文中宋" panose="02010600040101010101" charset="-122"/>
                <a:ea typeface="华文中宋" panose="02010600040101010101" charset="-122"/>
                <a:sym typeface="+mn-ea"/>
              </a:rPr>
              <a:t>政</a:t>
            </a:r>
            <a:endParaRPr lang="zh-CN" altLang="en-US" sz="1600" b="1" dirty="0">
              <a:latin typeface="华文中宋" panose="02010600040101010101" charset="-122"/>
              <a:ea typeface="华文中宋" panose="02010600040101010101" charset="-122"/>
              <a:sym typeface="+mn-ea"/>
            </a:endParaRPr>
          </a:p>
          <a:p>
            <a:pPr algn="l"/>
            <a:r>
              <a:rPr lang="zh-CN" altLang="en-US" sz="1600" b="1" dirty="0">
                <a:latin typeface="华文中宋" panose="02010600040101010101" charset="-122"/>
                <a:ea typeface="华文中宋" panose="02010600040101010101" charset="-122"/>
              </a:rPr>
              <a:t>端</a:t>
            </a:r>
            <a:endParaRPr lang="zh-CN" altLang="en-US" sz="1600" b="1" dirty="0">
              <a:latin typeface="华文中宋" panose="02010600040101010101" charset="-122"/>
              <a:ea typeface="华文中宋" panose="02010600040101010101" charset="-122"/>
            </a:endParaRPr>
          </a:p>
        </p:txBody>
      </p:sp>
      <p:sp>
        <p:nvSpPr>
          <p:cNvPr id="150" name="矩形 149"/>
          <p:cNvSpPr/>
          <p:nvPr/>
        </p:nvSpPr>
        <p:spPr>
          <a:xfrm>
            <a:off x="2175510" y="1493520"/>
            <a:ext cx="3124835" cy="729615"/>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p>
            <a:pPr algn="ctr"/>
            <a:r>
              <a:rPr lang="zh-CN" altLang="en-US" b="1" dirty="0">
                <a:solidFill>
                  <a:schemeClr val="tx1"/>
                </a:solidFill>
                <a:latin typeface="华文中宋" panose="02010600040101010101" charset="-122"/>
                <a:ea typeface="华文中宋" panose="02010600040101010101" charset="-122"/>
              </a:rPr>
              <a:t>财政预算审核与批复</a:t>
            </a:r>
            <a:endParaRPr lang="zh-CN" altLang="en-US" b="1" dirty="0">
              <a:solidFill>
                <a:schemeClr val="tx1"/>
              </a:solidFill>
              <a:latin typeface="华文中宋" panose="02010600040101010101" charset="-122"/>
              <a:ea typeface="华文中宋" panose="02010600040101010101" charset="-122"/>
            </a:endParaRPr>
          </a:p>
        </p:txBody>
      </p:sp>
      <p:sp>
        <p:nvSpPr>
          <p:cNvPr id="158" name="矩形 157"/>
          <p:cNvSpPr/>
          <p:nvPr/>
        </p:nvSpPr>
        <p:spPr>
          <a:xfrm>
            <a:off x="6809740" y="1493520"/>
            <a:ext cx="2794635" cy="729615"/>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p>
            <a:pPr algn="ctr"/>
            <a:r>
              <a:rPr lang="zh-CN" altLang="en-US" b="1" dirty="0">
                <a:solidFill>
                  <a:schemeClr val="tx1"/>
                </a:solidFill>
                <a:latin typeface="华文中宋" panose="02010600040101010101" charset="-122"/>
                <a:ea typeface="华文中宋" panose="02010600040101010101" charset="-122"/>
              </a:rPr>
              <a:t>资金支付</a:t>
            </a:r>
            <a:endParaRPr lang="zh-CN" altLang="en-US" b="1" dirty="0">
              <a:solidFill>
                <a:schemeClr val="tx1"/>
              </a:solidFill>
              <a:latin typeface="华文中宋" panose="02010600040101010101" charset="-122"/>
              <a:ea typeface="华文中宋" panose="02010600040101010101" charset="-122"/>
            </a:endParaRPr>
          </a:p>
        </p:txBody>
      </p:sp>
      <p:sp>
        <p:nvSpPr>
          <p:cNvPr id="3" name="矩形 2"/>
          <p:cNvSpPr/>
          <p:nvPr/>
        </p:nvSpPr>
        <p:spPr>
          <a:xfrm>
            <a:off x="2175425" y="4541810"/>
            <a:ext cx="1052443" cy="437187"/>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预算编制</a:t>
            </a:r>
            <a:endParaRPr lang="zh-CN" altLang="en-US" sz="1600" b="1" dirty="0">
              <a:solidFill>
                <a:schemeClr val="tx1"/>
              </a:solidFill>
              <a:latin typeface="华文中宋" panose="02010600040101010101" charset="-122"/>
              <a:ea typeface="华文中宋" panose="02010600040101010101" charset="-122"/>
            </a:endParaRPr>
          </a:p>
        </p:txBody>
      </p:sp>
      <p:sp>
        <p:nvSpPr>
          <p:cNvPr id="6" name="矩形 5"/>
          <p:cNvSpPr/>
          <p:nvPr/>
        </p:nvSpPr>
        <p:spPr>
          <a:xfrm>
            <a:off x="2175425" y="3924590"/>
            <a:ext cx="1052443" cy="437187"/>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内部审核</a:t>
            </a:r>
            <a:endParaRPr lang="zh-CN" altLang="en-US" sz="1600" b="1" dirty="0">
              <a:solidFill>
                <a:schemeClr val="tx1"/>
              </a:solidFill>
              <a:latin typeface="华文中宋" panose="02010600040101010101" charset="-122"/>
              <a:ea typeface="华文中宋" panose="02010600040101010101" charset="-122"/>
            </a:endParaRPr>
          </a:p>
        </p:txBody>
      </p:sp>
      <p:sp>
        <p:nvSpPr>
          <p:cNvPr id="7" name="矩形 6"/>
          <p:cNvSpPr/>
          <p:nvPr/>
        </p:nvSpPr>
        <p:spPr>
          <a:xfrm>
            <a:off x="2175425" y="3308005"/>
            <a:ext cx="1052443" cy="437187"/>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领导决策</a:t>
            </a:r>
            <a:endParaRPr lang="zh-CN" altLang="en-US" sz="1600" b="1" dirty="0">
              <a:solidFill>
                <a:schemeClr val="tx1"/>
              </a:solidFill>
              <a:latin typeface="华文中宋" panose="02010600040101010101" charset="-122"/>
              <a:ea typeface="华文中宋" panose="02010600040101010101" charset="-122"/>
            </a:endParaRPr>
          </a:p>
        </p:txBody>
      </p:sp>
      <p:sp>
        <p:nvSpPr>
          <p:cNvPr id="8" name="矩形 7"/>
          <p:cNvSpPr/>
          <p:nvPr/>
        </p:nvSpPr>
        <p:spPr>
          <a:xfrm>
            <a:off x="2175425" y="2692055"/>
            <a:ext cx="1052443" cy="437187"/>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报送</a:t>
            </a:r>
            <a:endParaRPr lang="zh-CN" altLang="en-US" sz="1600" b="1" dirty="0">
              <a:solidFill>
                <a:schemeClr val="tx1"/>
              </a:solidFill>
              <a:latin typeface="华文中宋" panose="02010600040101010101" charset="-122"/>
              <a:ea typeface="华文中宋" panose="02010600040101010101" charset="-122"/>
            </a:endParaRPr>
          </a:p>
        </p:txBody>
      </p:sp>
      <p:cxnSp>
        <p:nvCxnSpPr>
          <p:cNvPr id="9" name="直接箭头连接符 8"/>
          <p:cNvCxnSpPr>
            <a:stCxn id="3" idx="0"/>
            <a:endCxn id="6" idx="2"/>
          </p:cNvCxnSpPr>
          <p:nvPr/>
        </p:nvCxnSpPr>
        <p:spPr>
          <a:xfrm flipV="1">
            <a:off x="2701290" y="4361180"/>
            <a:ext cx="0" cy="1803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6" idx="0"/>
            <a:endCxn id="7" idx="2"/>
          </p:cNvCxnSpPr>
          <p:nvPr/>
        </p:nvCxnSpPr>
        <p:spPr>
          <a:xfrm flipV="1">
            <a:off x="2701290" y="3744595"/>
            <a:ext cx="0" cy="17970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7" idx="0"/>
            <a:endCxn id="8" idx="2"/>
          </p:cNvCxnSpPr>
          <p:nvPr/>
        </p:nvCxnSpPr>
        <p:spPr>
          <a:xfrm flipV="1">
            <a:off x="2701290" y="3128645"/>
            <a:ext cx="0" cy="1790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8" idx="0"/>
          </p:cNvCxnSpPr>
          <p:nvPr/>
        </p:nvCxnSpPr>
        <p:spPr>
          <a:xfrm flipV="1">
            <a:off x="2701290" y="2190750"/>
            <a:ext cx="3810" cy="5010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395345" y="2691765"/>
            <a:ext cx="1052195" cy="1045845"/>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分解到</a:t>
            </a:r>
            <a:endParaRPr lang="zh-CN" altLang="en-US" sz="1600" b="1" dirty="0">
              <a:solidFill>
                <a:schemeClr val="tx1"/>
              </a:solidFill>
              <a:latin typeface="华文中宋" panose="02010600040101010101" charset="-122"/>
              <a:ea typeface="华文中宋" panose="02010600040101010101" charset="-122"/>
            </a:endParaRPr>
          </a:p>
          <a:p>
            <a:pPr algn="ctr"/>
            <a:r>
              <a:rPr lang="zh-CN" altLang="en-US" sz="1600" b="1" dirty="0">
                <a:solidFill>
                  <a:schemeClr val="tx1"/>
                </a:solidFill>
                <a:latin typeface="华文中宋" panose="02010600040101010101" charset="-122"/>
                <a:ea typeface="华文中宋" panose="02010600040101010101" charset="-122"/>
              </a:rPr>
              <a:t>各处室</a:t>
            </a:r>
            <a:endParaRPr lang="zh-CN" altLang="en-US" sz="1600" b="1" dirty="0">
              <a:solidFill>
                <a:schemeClr val="tx1"/>
              </a:solidFill>
              <a:latin typeface="华文中宋" panose="02010600040101010101" charset="-122"/>
              <a:ea typeface="华文中宋" panose="02010600040101010101" charset="-122"/>
            </a:endParaRPr>
          </a:p>
        </p:txBody>
      </p:sp>
      <p:cxnSp>
        <p:nvCxnSpPr>
          <p:cNvPr id="15" name="直接箭头连接符 14"/>
          <p:cNvCxnSpPr>
            <a:endCxn id="13" idx="0"/>
          </p:cNvCxnSpPr>
          <p:nvPr/>
        </p:nvCxnSpPr>
        <p:spPr>
          <a:xfrm flipH="1">
            <a:off x="3921760" y="2221230"/>
            <a:ext cx="2540" cy="4705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395345" y="3923665"/>
            <a:ext cx="1052195" cy="1045845"/>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各处室</a:t>
            </a:r>
            <a:endParaRPr lang="zh-CN" altLang="en-US" sz="1600" b="1" dirty="0">
              <a:solidFill>
                <a:schemeClr val="tx1"/>
              </a:solidFill>
              <a:latin typeface="华文中宋" panose="02010600040101010101" charset="-122"/>
              <a:ea typeface="华文中宋" panose="02010600040101010101" charset="-122"/>
            </a:endParaRPr>
          </a:p>
          <a:p>
            <a:pPr algn="ctr"/>
            <a:r>
              <a:rPr lang="zh-CN" altLang="en-US" sz="1600" b="1" dirty="0">
                <a:solidFill>
                  <a:schemeClr val="tx1"/>
                </a:solidFill>
                <a:latin typeface="华文中宋" panose="02010600040101010101" charset="-122"/>
                <a:ea typeface="华文中宋" panose="02010600040101010101" charset="-122"/>
              </a:rPr>
              <a:t>制定工作计划</a:t>
            </a:r>
            <a:endParaRPr lang="zh-CN" altLang="en-US" sz="1600" b="1" dirty="0">
              <a:solidFill>
                <a:schemeClr val="tx1"/>
              </a:solidFill>
              <a:latin typeface="华文中宋" panose="02010600040101010101" charset="-122"/>
              <a:ea typeface="华文中宋" panose="02010600040101010101" charset="-122"/>
            </a:endParaRPr>
          </a:p>
        </p:txBody>
      </p:sp>
      <p:sp>
        <p:nvSpPr>
          <p:cNvPr id="17" name="矩形 16"/>
          <p:cNvSpPr/>
          <p:nvPr/>
        </p:nvSpPr>
        <p:spPr>
          <a:xfrm>
            <a:off x="4991735" y="3923665"/>
            <a:ext cx="1052195" cy="1045845"/>
          </a:xfrm>
          <a:prstGeom prst="rect">
            <a:avLst/>
          </a:prstGeom>
          <a:ln w="28575">
            <a:solidFill>
              <a:schemeClr val="accent3"/>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sym typeface="+mn-ea"/>
              </a:rPr>
              <a:t>各处室</a:t>
            </a:r>
            <a:endParaRPr lang="zh-CN" altLang="en-US" sz="1600" b="1" dirty="0">
              <a:solidFill>
                <a:schemeClr val="tx1"/>
              </a:solidFill>
              <a:latin typeface="华文中宋" panose="02010600040101010101" charset="-122"/>
              <a:ea typeface="华文中宋" panose="02010600040101010101" charset="-122"/>
              <a:sym typeface="+mn-ea"/>
            </a:endParaRPr>
          </a:p>
          <a:p>
            <a:pPr algn="ctr"/>
            <a:r>
              <a:rPr lang="zh-CN" altLang="en-US" sz="1600" b="1" dirty="0">
                <a:solidFill>
                  <a:schemeClr val="tx1"/>
                </a:solidFill>
                <a:latin typeface="华文中宋" panose="02010600040101010101" charset="-122"/>
                <a:ea typeface="华文中宋" panose="02010600040101010101" charset="-122"/>
              </a:rPr>
              <a:t>提出申请</a:t>
            </a:r>
            <a:endParaRPr lang="zh-CN" altLang="en-US" sz="1600" b="1" dirty="0">
              <a:solidFill>
                <a:schemeClr val="tx1"/>
              </a:solidFill>
              <a:latin typeface="华文中宋" panose="02010600040101010101" charset="-122"/>
              <a:ea typeface="华文中宋" panose="02010600040101010101" charset="-122"/>
            </a:endParaRPr>
          </a:p>
        </p:txBody>
      </p:sp>
      <p:sp>
        <p:nvSpPr>
          <p:cNvPr id="18" name="矩形 17"/>
          <p:cNvSpPr/>
          <p:nvPr/>
        </p:nvSpPr>
        <p:spPr>
          <a:xfrm>
            <a:off x="6339205" y="3924300"/>
            <a:ext cx="1052195" cy="1045845"/>
          </a:xfrm>
          <a:prstGeom prst="rect">
            <a:avLst/>
          </a:prstGeom>
          <a:ln w="28575">
            <a:solidFill>
              <a:schemeClr val="accent3"/>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sym typeface="+mn-ea"/>
              </a:rPr>
              <a:t>各处室</a:t>
            </a:r>
            <a:endParaRPr lang="zh-CN" altLang="en-US" sz="1600" b="1" dirty="0">
              <a:solidFill>
                <a:schemeClr val="tx1"/>
              </a:solidFill>
              <a:latin typeface="华文中宋" panose="02010600040101010101" charset="-122"/>
              <a:ea typeface="华文中宋" panose="02010600040101010101" charset="-122"/>
            </a:endParaRPr>
          </a:p>
          <a:p>
            <a:pPr algn="ctr"/>
            <a:r>
              <a:rPr lang="zh-CN" altLang="en-US" sz="1600" b="1" dirty="0">
                <a:solidFill>
                  <a:schemeClr val="tx1"/>
                </a:solidFill>
                <a:latin typeface="华文中宋" panose="02010600040101010101" charset="-122"/>
                <a:ea typeface="华文中宋" panose="02010600040101010101" charset="-122"/>
              </a:rPr>
              <a:t>完成工作</a:t>
            </a:r>
            <a:endParaRPr lang="zh-CN" altLang="en-US" sz="1600" b="1" dirty="0">
              <a:solidFill>
                <a:schemeClr val="tx1"/>
              </a:solidFill>
              <a:latin typeface="华文中宋" panose="02010600040101010101" charset="-122"/>
              <a:ea typeface="华文中宋" panose="02010600040101010101" charset="-122"/>
            </a:endParaRPr>
          </a:p>
        </p:txBody>
      </p:sp>
      <p:sp>
        <p:nvSpPr>
          <p:cNvPr id="19" name="矩形 18"/>
          <p:cNvSpPr/>
          <p:nvPr/>
        </p:nvSpPr>
        <p:spPr>
          <a:xfrm>
            <a:off x="7686675" y="3923665"/>
            <a:ext cx="1052195" cy="1045845"/>
          </a:xfrm>
          <a:prstGeom prst="rect">
            <a:avLst/>
          </a:prstGeom>
          <a:ln w="28575">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sym typeface="+mn-ea"/>
              </a:rPr>
              <a:t>各处室</a:t>
            </a:r>
            <a:endParaRPr lang="zh-CN" altLang="en-US" sz="1600" b="1" dirty="0">
              <a:solidFill>
                <a:schemeClr val="tx1"/>
              </a:solidFill>
              <a:latin typeface="华文中宋" panose="02010600040101010101" charset="-122"/>
              <a:ea typeface="华文中宋" panose="02010600040101010101" charset="-122"/>
            </a:endParaRPr>
          </a:p>
          <a:p>
            <a:pPr algn="ctr"/>
            <a:r>
              <a:rPr lang="zh-CN" altLang="en-US" sz="1600" b="1" dirty="0">
                <a:solidFill>
                  <a:schemeClr val="tx1"/>
                </a:solidFill>
                <a:latin typeface="华文中宋" panose="02010600040101010101" charset="-122"/>
                <a:ea typeface="华文中宋" panose="02010600040101010101" charset="-122"/>
              </a:rPr>
              <a:t>提出支付申请</a:t>
            </a:r>
            <a:endParaRPr lang="zh-CN" altLang="en-US" sz="1600" b="1" dirty="0">
              <a:solidFill>
                <a:schemeClr val="tx1"/>
              </a:solidFill>
              <a:latin typeface="华文中宋" panose="02010600040101010101" charset="-122"/>
              <a:ea typeface="华文中宋" panose="02010600040101010101" charset="-122"/>
            </a:endParaRPr>
          </a:p>
        </p:txBody>
      </p:sp>
      <p:sp>
        <p:nvSpPr>
          <p:cNvPr id="20" name="矩形 19"/>
          <p:cNvSpPr/>
          <p:nvPr/>
        </p:nvSpPr>
        <p:spPr>
          <a:xfrm>
            <a:off x="4991650" y="3308640"/>
            <a:ext cx="1052443" cy="437187"/>
          </a:xfrm>
          <a:prstGeom prst="rect">
            <a:avLst/>
          </a:prstGeom>
          <a:ln w="28575">
            <a:solidFill>
              <a:schemeClr val="accent3"/>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领导决策</a:t>
            </a:r>
            <a:endParaRPr lang="zh-CN" altLang="en-US" sz="1600" b="1" dirty="0">
              <a:solidFill>
                <a:schemeClr val="tx1"/>
              </a:solidFill>
              <a:latin typeface="华文中宋" panose="02010600040101010101" charset="-122"/>
              <a:ea typeface="华文中宋" panose="02010600040101010101" charset="-122"/>
            </a:endParaRPr>
          </a:p>
        </p:txBody>
      </p:sp>
      <p:sp>
        <p:nvSpPr>
          <p:cNvPr id="21" name="矩形 20"/>
          <p:cNvSpPr/>
          <p:nvPr/>
        </p:nvSpPr>
        <p:spPr>
          <a:xfrm>
            <a:off x="7680875" y="3309275"/>
            <a:ext cx="1052443" cy="437187"/>
          </a:xfrm>
          <a:prstGeom prst="rect">
            <a:avLst/>
          </a:prstGeom>
          <a:ln w="28575">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领导决策</a:t>
            </a:r>
            <a:endParaRPr lang="zh-CN" altLang="en-US" sz="1600" b="1" dirty="0">
              <a:solidFill>
                <a:schemeClr val="tx1"/>
              </a:solidFill>
              <a:latin typeface="华文中宋" panose="02010600040101010101" charset="-122"/>
              <a:ea typeface="华文中宋" panose="02010600040101010101" charset="-122"/>
            </a:endParaRPr>
          </a:p>
        </p:txBody>
      </p:sp>
      <p:sp>
        <p:nvSpPr>
          <p:cNvPr id="22" name="矩形 21"/>
          <p:cNvSpPr/>
          <p:nvPr/>
        </p:nvSpPr>
        <p:spPr>
          <a:xfrm>
            <a:off x="7686590" y="2695230"/>
            <a:ext cx="1052443" cy="437187"/>
          </a:xfrm>
          <a:prstGeom prst="rect">
            <a:avLst/>
          </a:prstGeom>
          <a:ln w="28575">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操作支付</a:t>
            </a:r>
            <a:endParaRPr lang="zh-CN" altLang="en-US" sz="1600" b="1" dirty="0">
              <a:solidFill>
                <a:schemeClr val="tx1"/>
              </a:solidFill>
              <a:latin typeface="华文中宋" panose="02010600040101010101" charset="-122"/>
              <a:ea typeface="华文中宋" panose="02010600040101010101" charset="-122"/>
            </a:endParaRPr>
          </a:p>
        </p:txBody>
      </p:sp>
      <p:cxnSp>
        <p:nvCxnSpPr>
          <p:cNvPr id="23" name="直接箭头连接符 22"/>
          <p:cNvCxnSpPr>
            <a:stCxn id="13" idx="2"/>
            <a:endCxn id="16" idx="0"/>
          </p:cNvCxnSpPr>
          <p:nvPr/>
        </p:nvCxnSpPr>
        <p:spPr>
          <a:xfrm>
            <a:off x="3921760" y="3737610"/>
            <a:ext cx="0" cy="1860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6" idx="3"/>
            <a:endCxn id="17" idx="1"/>
          </p:cNvCxnSpPr>
          <p:nvPr/>
        </p:nvCxnSpPr>
        <p:spPr>
          <a:xfrm>
            <a:off x="4447540" y="4446905"/>
            <a:ext cx="544195" cy="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17" idx="0"/>
            <a:endCxn id="20" idx="2"/>
          </p:cNvCxnSpPr>
          <p:nvPr/>
        </p:nvCxnSpPr>
        <p:spPr>
          <a:xfrm flipH="1" flipV="1">
            <a:off x="5517515" y="3745230"/>
            <a:ext cx="635" cy="178435"/>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6" name="肘形连接符 25"/>
          <p:cNvCxnSpPr>
            <a:stCxn id="20" idx="3"/>
            <a:endCxn id="18" idx="0"/>
          </p:cNvCxnSpPr>
          <p:nvPr/>
        </p:nvCxnSpPr>
        <p:spPr>
          <a:xfrm>
            <a:off x="6043930" y="3526790"/>
            <a:ext cx="821690" cy="397510"/>
          </a:xfrm>
          <a:prstGeom prst="bentConnector2">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18" idx="3"/>
            <a:endCxn id="19" idx="1"/>
          </p:cNvCxnSpPr>
          <p:nvPr/>
        </p:nvCxnSpPr>
        <p:spPr>
          <a:xfrm flipV="1">
            <a:off x="7391400" y="4446905"/>
            <a:ext cx="295275" cy="635"/>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9" idx="0"/>
            <a:endCxn id="21" idx="2"/>
          </p:cNvCxnSpPr>
          <p:nvPr/>
        </p:nvCxnSpPr>
        <p:spPr>
          <a:xfrm flipH="1" flipV="1">
            <a:off x="8206740" y="3745865"/>
            <a:ext cx="6350" cy="177800"/>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21" idx="0"/>
            <a:endCxn id="22" idx="2"/>
          </p:cNvCxnSpPr>
          <p:nvPr/>
        </p:nvCxnSpPr>
        <p:spPr>
          <a:xfrm flipV="1">
            <a:off x="8206740" y="3131820"/>
            <a:ext cx="5715" cy="177165"/>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22" idx="0"/>
            <a:endCxn id="158" idx="2"/>
          </p:cNvCxnSpPr>
          <p:nvPr/>
        </p:nvCxnSpPr>
        <p:spPr>
          <a:xfrm flipH="1" flipV="1">
            <a:off x="8207375" y="2223135"/>
            <a:ext cx="5715" cy="471805"/>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6339120" y="5331115"/>
            <a:ext cx="1052443" cy="437187"/>
          </a:xfrm>
          <a:prstGeom prst="rect">
            <a:avLst/>
          </a:prstGeom>
          <a:ln w="28575">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采购</a:t>
            </a:r>
            <a:endParaRPr lang="zh-CN" altLang="en-US" sz="1600" b="1" dirty="0">
              <a:solidFill>
                <a:schemeClr val="tx1"/>
              </a:solidFill>
              <a:latin typeface="华文中宋" panose="02010600040101010101" charset="-122"/>
              <a:ea typeface="华文中宋" panose="02010600040101010101" charset="-122"/>
            </a:endParaRPr>
          </a:p>
        </p:txBody>
      </p:sp>
      <p:sp>
        <p:nvSpPr>
          <p:cNvPr id="34" name="矩形 33"/>
          <p:cNvSpPr/>
          <p:nvPr/>
        </p:nvSpPr>
        <p:spPr>
          <a:xfrm>
            <a:off x="6339120" y="6003580"/>
            <a:ext cx="1052443" cy="437187"/>
          </a:xfrm>
          <a:prstGeom prst="rect">
            <a:avLst/>
          </a:prstGeom>
          <a:ln w="28575">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合同</a:t>
            </a:r>
            <a:endParaRPr lang="zh-CN" altLang="en-US" sz="1600" b="1" dirty="0">
              <a:solidFill>
                <a:schemeClr val="tx1"/>
              </a:solidFill>
              <a:latin typeface="华文中宋" panose="02010600040101010101" charset="-122"/>
              <a:ea typeface="华文中宋" panose="02010600040101010101" charset="-122"/>
            </a:endParaRPr>
          </a:p>
        </p:txBody>
      </p:sp>
      <p:sp>
        <p:nvSpPr>
          <p:cNvPr id="35" name="矩形 34"/>
          <p:cNvSpPr/>
          <p:nvPr/>
        </p:nvSpPr>
        <p:spPr>
          <a:xfrm>
            <a:off x="7686590" y="6004215"/>
            <a:ext cx="1052443" cy="437187"/>
          </a:xfrm>
          <a:prstGeom prst="rect">
            <a:avLst/>
          </a:prstGeom>
          <a:ln w="28575">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验收</a:t>
            </a:r>
            <a:endParaRPr lang="zh-CN" altLang="en-US" sz="1600" b="1" dirty="0">
              <a:solidFill>
                <a:schemeClr val="tx1"/>
              </a:solidFill>
              <a:latin typeface="华文中宋" panose="02010600040101010101" charset="-122"/>
              <a:ea typeface="华文中宋" panose="02010600040101010101" charset="-122"/>
            </a:endParaRPr>
          </a:p>
        </p:txBody>
      </p:sp>
      <p:cxnSp>
        <p:nvCxnSpPr>
          <p:cNvPr id="37" name="直接箭头连接符 36"/>
          <p:cNvCxnSpPr>
            <a:stCxn id="18" idx="2"/>
            <a:endCxn id="33" idx="0"/>
          </p:cNvCxnSpPr>
          <p:nvPr/>
        </p:nvCxnSpPr>
        <p:spPr>
          <a:xfrm>
            <a:off x="6865620" y="4970145"/>
            <a:ext cx="0" cy="360680"/>
          </a:xfrm>
          <a:prstGeom prst="straightConnector1">
            <a:avLst/>
          </a:prstGeom>
          <a:ln w="28575">
            <a:solidFill>
              <a:schemeClr val="accent5"/>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stCxn id="33" idx="2"/>
            <a:endCxn id="34" idx="0"/>
          </p:cNvCxnSpPr>
          <p:nvPr/>
        </p:nvCxnSpPr>
        <p:spPr>
          <a:xfrm>
            <a:off x="6864985" y="5767705"/>
            <a:ext cx="0" cy="235585"/>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stCxn id="34" idx="3"/>
            <a:endCxn id="35" idx="1"/>
          </p:cNvCxnSpPr>
          <p:nvPr/>
        </p:nvCxnSpPr>
        <p:spPr>
          <a:xfrm>
            <a:off x="7391400" y="6221730"/>
            <a:ext cx="295275" cy="635"/>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35" idx="0"/>
            <a:endCxn id="19" idx="2"/>
          </p:cNvCxnSpPr>
          <p:nvPr/>
        </p:nvCxnSpPr>
        <p:spPr>
          <a:xfrm flipV="1">
            <a:off x="8213090" y="4969510"/>
            <a:ext cx="0" cy="1034415"/>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1465580" y="2570480"/>
            <a:ext cx="10558780" cy="4212590"/>
          </a:xfrm>
          <a:prstGeom prst="rect">
            <a:avLst/>
          </a:prstGeom>
          <a:no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p>
            <a:pPr algn="l"/>
            <a:r>
              <a:rPr lang="zh-CN" altLang="en-US" sz="1600" b="1" dirty="0">
                <a:latin typeface="华文中宋" panose="02010600040101010101" charset="-122"/>
                <a:ea typeface="华文中宋" panose="02010600040101010101" charset="-122"/>
                <a:sym typeface="+mn-ea"/>
              </a:rPr>
              <a:t>单</a:t>
            </a:r>
            <a:endParaRPr lang="zh-CN" altLang="en-US" sz="1600" b="1" dirty="0">
              <a:latin typeface="华文中宋" panose="02010600040101010101" charset="-122"/>
              <a:ea typeface="华文中宋" panose="02010600040101010101" charset="-122"/>
              <a:sym typeface="+mn-ea"/>
            </a:endParaRPr>
          </a:p>
          <a:p>
            <a:pPr algn="l"/>
            <a:r>
              <a:rPr lang="zh-CN" altLang="en-US" sz="1600" b="1" dirty="0">
                <a:latin typeface="华文中宋" panose="02010600040101010101" charset="-122"/>
                <a:ea typeface="华文中宋" panose="02010600040101010101" charset="-122"/>
                <a:sym typeface="+mn-ea"/>
              </a:rPr>
              <a:t>位</a:t>
            </a:r>
            <a:endParaRPr lang="zh-CN" altLang="en-US" sz="1600" b="1" dirty="0">
              <a:latin typeface="华文中宋" panose="02010600040101010101" charset="-122"/>
              <a:ea typeface="华文中宋" panose="02010600040101010101" charset="-122"/>
              <a:sym typeface="+mn-ea"/>
            </a:endParaRPr>
          </a:p>
          <a:p>
            <a:pPr algn="l"/>
            <a:r>
              <a:rPr lang="zh-CN" altLang="en-US" sz="1600" b="1" dirty="0">
                <a:latin typeface="华文中宋" panose="02010600040101010101" charset="-122"/>
                <a:ea typeface="华文中宋" panose="02010600040101010101" charset="-122"/>
                <a:sym typeface="+mn-ea"/>
              </a:rPr>
              <a:t>端</a:t>
            </a:r>
            <a:endParaRPr lang="zh-CN" altLang="en-US" sz="1600" b="1" dirty="0">
              <a:latin typeface="华文中宋" panose="02010600040101010101" charset="-122"/>
              <a:ea typeface="华文中宋" panose="02010600040101010101" charset="-122"/>
            </a:endParaRPr>
          </a:p>
        </p:txBody>
      </p:sp>
      <p:cxnSp>
        <p:nvCxnSpPr>
          <p:cNvPr id="42" name="直接箭头连接符 41"/>
          <p:cNvCxnSpPr>
            <a:stCxn id="150" idx="3"/>
            <a:endCxn id="158" idx="1"/>
          </p:cNvCxnSpPr>
          <p:nvPr>
            <p:custDataLst>
              <p:tags r:id="rId1"/>
            </p:custDataLst>
          </p:nvPr>
        </p:nvCxnSpPr>
        <p:spPr>
          <a:xfrm>
            <a:off x="5300345" y="1858645"/>
            <a:ext cx="1509395" cy="0"/>
          </a:xfrm>
          <a:prstGeom prst="straightConnector1">
            <a:avLst/>
          </a:prstGeom>
          <a:ln w="28575">
            <a:solidFill>
              <a:srgbClr val="EC5F74"/>
            </a:solidFill>
            <a:tailEnd type="arrow"/>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755650" y="1614170"/>
            <a:ext cx="680720" cy="4939030"/>
          </a:xfrm>
          <a:prstGeom prst="rect">
            <a:avLst/>
          </a:prstGeom>
          <a:noFill/>
        </p:spPr>
        <p:txBody>
          <a:bodyPr wrap="square" rtlCol="0" anchor="t">
            <a:noAutofit/>
          </a:bodyPr>
          <a:p>
            <a:r>
              <a:rPr lang="zh-CN" altLang="en-US" sz="2400" b="1">
                <a:latin typeface="华文中宋" panose="02010600040101010101" charset="-122"/>
                <a:ea typeface="华文中宋" panose="02010600040101010101" charset="-122"/>
                <a:sym typeface="+mn-ea"/>
              </a:rPr>
              <a:t>以预算编报与执行为例</a:t>
            </a:r>
            <a:endParaRPr lang="zh-CN" altLang="en-US" sz="2400" b="1">
              <a:latin typeface="华文中宋" panose="02010600040101010101" charset="-122"/>
              <a:ea typeface="华文中宋" panose="02010600040101010101" charset="-122"/>
              <a:sym typeface="+mn-ea"/>
            </a:endParaRPr>
          </a:p>
        </p:txBody>
      </p:sp>
      <p:sp>
        <p:nvSpPr>
          <p:cNvPr id="45" name="矩形 44"/>
          <p:cNvSpPr/>
          <p:nvPr/>
        </p:nvSpPr>
        <p:spPr>
          <a:xfrm>
            <a:off x="10329545" y="1493520"/>
            <a:ext cx="1550035" cy="729615"/>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p>
            <a:pPr algn="ctr"/>
            <a:r>
              <a:rPr lang="en-US" altLang="zh-CN" sz="1600" b="1" dirty="0">
                <a:solidFill>
                  <a:schemeClr val="tx1"/>
                </a:solidFill>
                <a:latin typeface="华文中宋" panose="02010600040101010101" charset="-122"/>
                <a:ea typeface="华文中宋" panose="02010600040101010101" charset="-122"/>
                <a:cs typeface="华文中宋" panose="02010600040101010101" charset="-122"/>
              </a:rPr>
              <a:t>XX</a:t>
            </a: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预算项目</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a:p>
            <a:pPr algn="ct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预算执行进度</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46" name="矩形 45"/>
          <p:cNvSpPr/>
          <p:nvPr/>
        </p:nvSpPr>
        <p:spPr>
          <a:xfrm>
            <a:off x="10403205" y="2700655"/>
            <a:ext cx="1473835" cy="1045845"/>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p>
            <a:pPr algn="ctr"/>
            <a:r>
              <a:rPr lang="en-US" altLang="zh-CN" sz="1600" b="1" dirty="0">
                <a:solidFill>
                  <a:schemeClr val="tx1"/>
                </a:solidFill>
                <a:latin typeface="华文中宋" panose="02010600040101010101" charset="-122"/>
                <a:ea typeface="华文中宋" panose="02010600040101010101" charset="-122"/>
                <a:cs typeface="华文中宋" panose="02010600040101010101" charset="-122"/>
              </a:rPr>
              <a:t>XX</a:t>
            </a: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预算项目</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a:p>
            <a:pPr algn="ctr"/>
            <a:r>
              <a:rPr lang="en-US" altLang="zh-CN" sz="1600" b="1" dirty="0">
                <a:solidFill>
                  <a:schemeClr val="tx1"/>
                </a:solidFill>
                <a:latin typeface="华文中宋" panose="02010600040101010101" charset="-122"/>
                <a:ea typeface="华文中宋" panose="02010600040101010101" charset="-122"/>
                <a:cs typeface="华文中宋" panose="02010600040101010101" charset="-122"/>
              </a:rPr>
              <a:t>A</a:t>
            </a: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工作</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a:p>
            <a:pPr algn="ct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预算执行进度</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47" name="矩形 46"/>
          <p:cNvSpPr/>
          <p:nvPr/>
        </p:nvSpPr>
        <p:spPr>
          <a:xfrm>
            <a:off x="10403205" y="3933190"/>
            <a:ext cx="1473835" cy="1045845"/>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p>
            <a:pPr algn="ctr"/>
            <a:r>
              <a:rPr lang="en-US" altLang="zh-CN" sz="1600" b="1" dirty="0">
                <a:solidFill>
                  <a:schemeClr val="tx1"/>
                </a:solidFill>
                <a:latin typeface="华文中宋" panose="02010600040101010101" charset="-122"/>
                <a:ea typeface="华文中宋" panose="02010600040101010101" charset="-122"/>
                <a:cs typeface="华文中宋" panose="02010600040101010101" charset="-122"/>
              </a:rPr>
              <a:t>XX</a:t>
            </a: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预算项目</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a:p>
            <a:pPr algn="ctr"/>
            <a:r>
              <a:rPr lang="en-US" altLang="zh-CN" sz="1600" b="1" dirty="0">
                <a:solidFill>
                  <a:schemeClr val="tx1"/>
                </a:solidFill>
                <a:latin typeface="华文中宋" panose="02010600040101010101" charset="-122"/>
                <a:ea typeface="华文中宋" panose="02010600040101010101" charset="-122"/>
                <a:cs typeface="华文中宋" panose="02010600040101010101" charset="-122"/>
              </a:rPr>
              <a:t>A</a:t>
            </a: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工作</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a:p>
            <a:pPr algn="ct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工作进度</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48" name="矩形 47"/>
          <p:cNvSpPr/>
          <p:nvPr/>
        </p:nvSpPr>
        <p:spPr>
          <a:xfrm>
            <a:off x="10403205" y="5176520"/>
            <a:ext cx="1473835" cy="1045845"/>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p>
            <a:pPr algn="ctr"/>
            <a:r>
              <a:rPr lang="en-US" altLang="zh-CN" sz="1600" b="1" dirty="0">
                <a:solidFill>
                  <a:schemeClr val="tx1"/>
                </a:solidFill>
                <a:latin typeface="华文中宋" panose="02010600040101010101" charset="-122"/>
                <a:ea typeface="华文中宋" panose="02010600040101010101" charset="-122"/>
                <a:cs typeface="华文中宋" panose="02010600040101010101" charset="-122"/>
              </a:rPr>
              <a:t>XX</a:t>
            </a: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预算项目</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a:p>
            <a:pPr algn="ctr"/>
            <a:r>
              <a:rPr lang="en-US" altLang="zh-CN" sz="1600" b="1" dirty="0">
                <a:solidFill>
                  <a:schemeClr val="tx1"/>
                </a:solidFill>
                <a:latin typeface="华文中宋" panose="02010600040101010101" charset="-122"/>
                <a:ea typeface="华文中宋" panose="02010600040101010101" charset="-122"/>
                <a:cs typeface="华文中宋" panose="02010600040101010101" charset="-122"/>
              </a:rPr>
              <a:t>A</a:t>
            </a: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工作</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a:p>
            <a:pPr algn="ctr"/>
            <a:r>
              <a:rPr lang="zh-CN" altLang="en-US" sz="1600" b="1" dirty="0">
                <a:solidFill>
                  <a:schemeClr val="tx1"/>
                </a:solidFill>
                <a:latin typeface="华文中宋" panose="02010600040101010101" charset="-122"/>
                <a:ea typeface="华文中宋" panose="02010600040101010101" charset="-122"/>
                <a:cs typeface="华文中宋" panose="02010600040101010101" charset="-122"/>
              </a:rPr>
              <a:t>成果</a:t>
            </a:r>
            <a:endParaRPr lang="zh-CN" altLang="en-US" sz="1600" b="1" dirty="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2" name="矩形 1"/>
          <p:cNvSpPr/>
          <p:nvPr/>
        </p:nvSpPr>
        <p:spPr>
          <a:xfrm>
            <a:off x="8957860" y="6003580"/>
            <a:ext cx="1052443" cy="437187"/>
          </a:xfrm>
          <a:prstGeom prst="rect">
            <a:avLst/>
          </a:prstGeom>
          <a:ln w="28575">
            <a:solidFill>
              <a:schemeClr val="accent3"/>
            </a:solidFill>
          </a:ln>
        </p:spPr>
        <p:style>
          <a:lnRef idx="2">
            <a:schemeClr val="accent5"/>
          </a:lnRef>
          <a:fillRef idx="1">
            <a:schemeClr val="lt1"/>
          </a:fillRef>
          <a:effectRef idx="0">
            <a:schemeClr val="accent5"/>
          </a:effectRef>
          <a:fontRef idx="minor">
            <a:schemeClr val="dk1"/>
          </a:fontRef>
        </p:style>
        <p:txBody>
          <a:bodyPr rtlCol="0" anchor="ctr"/>
          <a:p>
            <a:pPr algn="ctr"/>
            <a:r>
              <a:rPr lang="zh-CN" altLang="en-US" sz="1600" b="1" dirty="0">
                <a:solidFill>
                  <a:schemeClr val="tx1"/>
                </a:solidFill>
                <a:latin typeface="华文中宋" panose="02010600040101010101" charset="-122"/>
                <a:ea typeface="华文中宋" panose="02010600040101010101" charset="-122"/>
              </a:rPr>
              <a:t>资产</a:t>
            </a:r>
            <a:endParaRPr lang="zh-CN" altLang="en-US" sz="1600" b="1" dirty="0">
              <a:solidFill>
                <a:schemeClr val="tx1"/>
              </a:solidFill>
              <a:latin typeface="华文中宋" panose="02010600040101010101" charset="-122"/>
              <a:ea typeface="华文中宋" panose="02010600040101010101" charset="-122"/>
            </a:endParaRPr>
          </a:p>
        </p:txBody>
      </p:sp>
      <p:cxnSp>
        <p:nvCxnSpPr>
          <p:cNvPr id="14" name="直接箭头连接符 13"/>
          <p:cNvCxnSpPr>
            <a:endCxn id="2" idx="1"/>
          </p:cNvCxnSpPr>
          <p:nvPr/>
        </p:nvCxnSpPr>
        <p:spPr>
          <a:xfrm flipV="1">
            <a:off x="8720455" y="6221730"/>
            <a:ext cx="237490" cy="17145"/>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31" name="矩形 30"/>
          <p:cNvSpPr/>
          <p:nvPr>
            <p:custDataLst>
              <p:tags r:id="rId2"/>
            </p:custDataLst>
          </p:nvPr>
        </p:nvSpPr>
        <p:spPr>
          <a:xfrm>
            <a:off x="2175510" y="5176520"/>
            <a:ext cx="2272030" cy="591185"/>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p>
            <a:pPr algn="ctr"/>
            <a:r>
              <a:rPr lang="zh-CN" sz="1600" b="1" dirty="0">
                <a:solidFill>
                  <a:schemeClr val="tx1"/>
                </a:solidFill>
                <a:latin typeface="华文中宋" panose="02010600040101010101" charset="-122"/>
                <a:ea typeface="华文中宋" panose="02010600040101010101" charset="-122"/>
              </a:rPr>
              <a:t>单位的职能和年度目标</a:t>
            </a:r>
            <a:endParaRPr lang="zh-CN" sz="1600" b="1" dirty="0">
              <a:solidFill>
                <a:schemeClr val="tx1"/>
              </a:solidFill>
              <a:latin typeface="华文中宋" panose="02010600040101010101" charset="-122"/>
              <a:ea typeface="华文中宋" panose="02010600040101010101" charset="-122"/>
            </a:endParaRPr>
          </a:p>
        </p:txBody>
      </p:sp>
      <p:cxnSp>
        <p:nvCxnSpPr>
          <p:cNvPr id="32" name="直接箭头连接符 31"/>
          <p:cNvCxnSpPr/>
          <p:nvPr>
            <p:custDataLst>
              <p:tags r:id="rId3"/>
            </p:custDataLst>
          </p:nvPr>
        </p:nvCxnSpPr>
        <p:spPr>
          <a:xfrm flipV="1">
            <a:off x="2705100" y="4969510"/>
            <a:ext cx="0" cy="1803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custDataLst>
              <p:tags r:id="rId4"/>
            </p:custDataLst>
          </p:nvPr>
        </p:nvCxnSpPr>
        <p:spPr>
          <a:xfrm flipV="1">
            <a:off x="3924300" y="4969510"/>
            <a:ext cx="0" cy="1803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 name="肘形连接符 4"/>
          <p:cNvCxnSpPr>
            <a:stCxn id="2" idx="2"/>
            <a:endCxn id="31" idx="2"/>
          </p:cNvCxnSpPr>
          <p:nvPr>
            <p:custDataLst>
              <p:tags r:id="rId5"/>
            </p:custDataLst>
          </p:nvPr>
        </p:nvCxnSpPr>
        <p:spPr>
          <a:xfrm rot="5400000" flipH="1">
            <a:off x="6061710" y="3017520"/>
            <a:ext cx="672465" cy="6172200"/>
          </a:xfrm>
          <a:prstGeom prst="bentConnector3">
            <a:avLst>
              <a:gd name="adj1" fmla="val -35364"/>
            </a:avLst>
          </a:prstGeom>
          <a:ln w="28575">
            <a:solidFill>
              <a:schemeClr val="accent3"/>
            </a:solidFill>
            <a:prstDash val="dash"/>
            <a:tailEnd type="arrow"/>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par>
                                <p:cTn id="40" presetID="22" presetClass="entr" presetSubtype="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par>
                                <p:cTn id="54" presetID="22" presetClass="entr" presetSubtype="8"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par>
                                <p:cTn id="57" presetID="22" presetClass="entr" presetSubtype="8"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par>
                                <p:cTn id="60" presetID="22" presetClass="entr" presetSubtype="8"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down)">
                                      <p:cBhvr>
                                        <p:cTn id="70" dur="500"/>
                                        <p:tgtEl>
                                          <p:spTgt spid="21"/>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500"/>
                                        <p:tgtEl>
                                          <p:spTgt spid="22"/>
                                        </p:tgtEl>
                                      </p:cBhvr>
                                    </p:animEffect>
                                  </p:childTnLst>
                                </p:cTn>
                              </p:par>
                              <p:par>
                                <p:cTn id="74" presetID="22" presetClass="entr" presetSubtype="4"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00"/>
                                        <p:tgtEl>
                                          <p:spTgt spid="27"/>
                                        </p:tgtEl>
                                      </p:cBhvr>
                                    </p:animEffect>
                                  </p:childTnLst>
                                </p:cTn>
                              </p:par>
                              <p:par>
                                <p:cTn id="77" presetID="2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down)">
                                      <p:cBhvr>
                                        <p:cTn id="79" dur="500"/>
                                        <p:tgtEl>
                                          <p:spTgt spid="28"/>
                                        </p:tgtEl>
                                      </p:cBhvr>
                                    </p:animEffect>
                                  </p:childTnLst>
                                </p:cTn>
                              </p:par>
                              <p:par>
                                <p:cTn id="80" presetID="22" presetClass="entr" presetSubtype="4"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500"/>
                                        <p:tgtEl>
                                          <p:spTgt spid="29"/>
                                        </p:tgtEl>
                                      </p:cBhvr>
                                    </p:animEffect>
                                  </p:childTnLst>
                                </p:cTn>
                              </p:par>
                              <p:par>
                                <p:cTn id="83" presetID="22" presetClass="entr" presetSubtype="4" fill="hold"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down)">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up)">
                                      <p:cBhvr>
                                        <p:cTn id="93" dur="500"/>
                                        <p:tgtEl>
                                          <p:spTgt spid="34"/>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wipe(up)">
                                      <p:cBhvr>
                                        <p:cTn id="96" dur="500"/>
                                        <p:tgtEl>
                                          <p:spTgt spid="35"/>
                                        </p:tgtEl>
                                      </p:cBhvr>
                                    </p:animEffect>
                                  </p:childTnLst>
                                </p:cTn>
                              </p:par>
                              <p:par>
                                <p:cTn id="97" presetID="22" presetClass="entr" presetSubtype="1"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wipe(up)">
                                      <p:cBhvr>
                                        <p:cTn id="99" dur="500"/>
                                        <p:tgtEl>
                                          <p:spTgt spid="37"/>
                                        </p:tgtEl>
                                      </p:cBhvr>
                                    </p:animEffect>
                                  </p:childTnLst>
                                </p:cTn>
                              </p:par>
                              <p:par>
                                <p:cTn id="100" presetID="22" presetClass="entr" presetSubtype="1" fill="hold"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wipe(up)">
                                      <p:cBhvr>
                                        <p:cTn id="102" dur="500"/>
                                        <p:tgtEl>
                                          <p:spTgt spid="38"/>
                                        </p:tgtEl>
                                      </p:cBhvr>
                                    </p:animEffect>
                                  </p:childTnLst>
                                </p:cTn>
                              </p:par>
                              <p:par>
                                <p:cTn id="103" presetID="22" presetClass="entr" presetSubtype="1" fill="hold"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wipe(up)">
                                      <p:cBhvr>
                                        <p:cTn id="105" dur="500"/>
                                        <p:tgtEl>
                                          <p:spTgt spid="39"/>
                                        </p:tgtEl>
                                      </p:cBhvr>
                                    </p:animEffect>
                                  </p:childTnLst>
                                </p:cTn>
                              </p:par>
                              <p:par>
                                <p:cTn id="106" presetID="22" presetClass="entr" presetSubtype="1" fill="hold"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wipe(up)">
                                      <p:cBhvr>
                                        <p:cTn id="108" dur="500"/>
                                        <p:tgtEl>
                                          <p:spTgt spid="40"/>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checkerboard(across)">
                                      <p:cBhvr>
                                        <p:cTn id="113" dur="500"/>
                                        <p:tgtEl>
                                          <p:spTgt spid="41"/>
                                        </p:tgtEl>
                                      </p:cBhvr>
                                    </p:animEffect>
                                  </p:childTnLst>
                                </p:cTn>
                              </p:par>
                            </p:childTnLst>
                          </p:cTn>
                        </p:par>
                      </p:childTnLst>
                    </p:cTn>
                  </p:par>
                  <p:par>
                    <p:cTn id="114" fill="hold">
                      <p:stCondLst>
                        <p:cond delay="indefinite"/>
                      </p:stCondLst>
                      <p:childTnLst>
                        <p:par>
                          <p:cTn id="115" fill="hold">
                            <p:stCondLst>
                              <p:cond delay="0"/>
                            </p:stCondLst>
                            <p:childTnLst>
                              <p:par>
                                <p:cTn id="116" presetID="5" presetClass="entr" presetSubtype="10" fill="hold" grpId="0" nodeType="clickEffect">
                                  <p:stCondLst>
                                    <p:cond delay="0"/>
                                  </p:stCondLst>
                                  <p:childTnLst>
                                    <p:set>
                                      <p:cBhvr>
                                        <p:cTn id="117" dur="1" fill="hold">
                                          <p:stCondLst>
                                            <p:cond delay="0"/>
                                          </p:stCondLst>
                                        </p:cTn>
                                        <p:tgtEl>
                                          <p:spTgt spid="2"/>
                                        </p:tgtEl>
                                        <p:attrNameLst>
                                          <p:attrName>style.visibility</p:attrName>
                                        </p:attrNameLst>
                                      </p:cBhvr>
                                      <p:to>
                                        <p:strVal val="visible"/>
                                      </p:to>
                                    </p:set>
                                    <p:animEffect transition="in" filter="checkerboard(across)">
                                      <p:cBhvr>
                                        <p:cTn id="118" dur="500"/>
                                        <p:tgtEl>
                                          <p:spTgt spid="2"/>
                                        </p:tgtEl>
                                      </p:cBhvr>
                                    </p:animEffect>
                                  </p:childTnLst>
                                </p:cTn>
                              </p:par>
                              <p:par>
                                <p:cTn id="119" presetID="5" presetClass="entr" presetSubtype="10" fill="hold" nodeType="with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checkerboard(across)">
                                      <p:cBhvr>
                                        <p:cTn id="121" dur="500"/>
                                        <p:tgtEl>
                                          <p:spTgt spid="14"/>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wipe(down)">
                                      <p:cBhvr>
                                        <p:cTn id="126" dur="500"/>
                                        <p:tgtEl>
                                          <p:spTgt spid="31"/>
                                        </p:tgtEl>
                                      </p:cBhvr>
                                    </p:animEffect>
                                  </p:childTnLst>
                                </p:cTn>
                              </p:par>
                              <p:par>
                                <p:cTn id="127" presetID="22" presetClass="entr" presetSubtype="4" fill="hold" nodeType="withEffect">
                                  <p:stCondLst>
                                    <p:cond delay="0"/>
                                  </p:stCondLst>
                                  <p:childTnLst>
                                    <p:set>
                                      <p:cBhvr>
                                        <p:cTn id="128" dur="1" fill="hold">
                                          <p:stCondLst>
                                            <p:cond delay="0"/>
                                          </p:stCondLst>
                                        </p:cTn>
                                        <p:tgtEl>
                                          <p:spTgt spid="32"/>
                                        </p:tgtEl>
                                        <p:attrNameLst>
                                          <p:attrName>style.visibility</p:attrName>
                                        </p:attrNameLst>
                                      </p:cBhvr>
                                      <p:to>
                                        <p:strVal val="visible"/>
                                      </p:to>
                                    </p:set>
                                    <p:animEffect transition="in" filter="wipe(down)">
                                      <p:cBhvr>
                                        <p:cTn id="129" dur="500"/>
                                        <p:tgtEl>
                                          <p:spTgt spid="32"/>
                                        </p:tgtEl>
                                      </p:cBhvr>
                                    </p:animEffect>
                                  </p:childTnLst>
                                </p:cTn>
                              </p:par>
                              <p:par>
                                <p:cTn id="130" presetID="22" presetClass="entr" presetSubtype="4" fill="hold" nodeType="with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wipe(down)">
                                      <p:cBhvr>
                                        <p:cTn id="132" dur="500"/>
                                        <p:tgtEl>
                                          <p:spTgt spid="36"/>
                                        </p:tgtEl>
                                      </p:cBhvr>
                                    </p:animEffect>
                                  </p:childTnLst>
                                </p:cTn>
                              </p:par>
                              <p:par>
                                <p:cTn id="133" presetID="22" presetClass="entr" presetSubtype="8" fill="hold" nodeType="withEffect">
                                  <p:stCondLst>
                                    <p:cond delay="0"/>
                                  </p:stCondLst>
                                  <p:childTnLst>
                                    <p:set>
                                      <p:cBhvr>
                                        <p:cTn id="134" dur="1" fill="hold">
                                          <p:stCondLst>
                                            <p:cond delay="0"/>
                                          </p:stCondLst>
                                        </p:cTn>
                                        <p:tgtEl>
                                          <p:spTgt spid="5"/>
                                        </p:tgtEl>
                                        <p:attrNameLst>
                                          <p:attrName>style.visibility</p:attrName>
                                        </p:attrNameLst>
                                      </p:cBhvr>
                                      <p:to>
                                        <p:strVal val="visible"/>
                                      </p:to>
                                    </p:set>
                                    <p:animEffect transition="in" filter="wipe(left)">
                                      <p:cBhvr>
                                        <p:cTn id="135" dur="500"/>
                                        <p:tgtEl>
                                          <p:spTgt spid="5"/>
                                        </p:tgtEl>
                                      </p:cBhvr>
                                    </p:animEffect>
                                  </p:childTnLst>
                                </p:cTn>
                              </p:par>
                            </p:childTnLst>
                          </p:cTn>
                        </p:par>
                      </p:childTnLst>
                    </p:cTn>
                  </p:par>
                  <p:par>
                    <p:cTn id="136" fill="hold">
                      <p:stCondLst>
                        <p:cond delay="indefinite"/>
                      </p:stCondLst>
                      <p:childTnLst>
                        <p:par>
                          <p:cTn id="137" fill="hold">
                            <p:stCondLst>
                              <p:cond delay="0"/>
                            </p:stCondLst>
                            <p:childTnLst>
                              <p:par>
                                <p:cTn id="138" presetID="55" presetClass="entr" presetSubtype="0" fill="hold" grpId="0" nodeType="clickEffect">
                                  <p:stCondLst>
                                    <p:cond delay="0"/>
                                  </p:stCondLst>
                                  <p:childTnLst>
                                    <p:set>
                                      <p:cBhvr>
                                        <p:cTn id="139" dur="1" fill="hold">
                                          <p:stCondLst>
                                            <p:cond delay="0"/>
                                          </p:stCondLst>
                                        </p:cTn>
                                        <p:tgtEl>
                                          <p:spTgt spid="45"/>
                                        </p:tgtEl>
                                        <p:attrNameLst>
                                          <p:attrName>style.visibility</p:attrName>
                                        </p:attrNameLst>
                                      </p:cBhvr>
                                      <p:to>
                                        <p:strVal val="visible"/>
                                      </p:to>
                                    </p:set>
                                    <p:anim calcmode="lin" valueType="num">
                                      <p:cBhvr>
                                        <p:cTn id="140" dur="1000" fill="hold"/>
                                        <p:tgtEl>
                                          <p:spTgt spid="45"/>
                                        </p:tgtEl>
                                        <p:attrNameLst>
                                          <p:attrName>ppt_w</p:attrName>
                                        </p:attrNameLst>
                                      </p:cBhvr>
                                      <p:tavLst>
                                        <p:tav tm="0">
                                          <p:val>
                                            <p:strVal val="#ppt_w*0.70"/>
                                          </p:val>
                                        </p:tav>
                                        <p:tav tm="100000">
                                          <p:val>
                                            <p:strVal val="#ppt_w"/>
                                          </p:val>
                                        </p:tav>
                                      </p:tavLst>
                                    </p:anim>
                                    <p:anim calcmode="lin" valueType="num">
                                      <p:cBhvr>
                                        <p:cTn id="141" dur="1000" fill="hold"/>
                                        <p:tgtEl>
                                          <p:spTgt spid="45"/>
                                        </p:tgtEl>
                                        <p:attrNameLst>
                                          <p:attrName>ppt_h</p:attrName>
                                        </p:attrNameLst>
                                      </p:cBhvr>
                                      <p:tavLst>
                                        <p:tav tm="0">
                                          <p:val>
                                            <p:strVal val="#ppt_h"/>
                                          </p:val>
                                        </p:tav>
                                        <p:tav tm="100000">
                                          <p:val>
                                            <p:strVal val="#ppt_h"/>
                                          </p:val>
                                        </p:tav>
                                      </p:tavLst>
                                    </p:anim>
                                    <p:animEffect transition="in" filter="fade">
                                      <p:cBhvr>
                                        <p:cTn id="142" dur="1000"/>
                                        <p:tgtEl>
                                          <p:spTgt spid="45"/>
                                        </p:tgtEl>
                                      </p:cBhvr>
                                    </p:animEffect>
                                  </p:childTnLst>
                                </p:cTn>
                              </p:par>
                              <p:par>
                                <p:cTn id="143" presetID="55" presetClass="entr" presetSubtype="0" fill="hold" grpId="0" nodeType="withEffect">
                                  <p:stCondLst>
                                    <p:cond delay="0"/>
                                  </p:stCondLst>
                                  <p:childTnLst>
                                    <p:set>
                                      <p:cBhvr>
                                        <p:cTn id="144" dur="1" fill="hold">
                                          <p:stCondLst>
                                            <p:cond delay="0"/>
                                          </p:stCondLst>
                                        </p:cTn>
                                        <p:tgtEl>
                                          <p:spTgt spid="46"/>
                                        </p:tgtEl>
                                        <p:attrNameLst>
                                          <p:attrName>style.visibility</p:attrName>
                                        </p:attrNameLst>
                                      </p:cBhvr>
                                      <p:to>
                                        <p:strVal val="visible"/>
                                      </p:to>
                                    </p:set>
                                    <p:anim calcmode="lin" valueType="num">
                                      <p:cBhvr>
                                        <p:cTn id="145" dur="1000" fill="hold"/>
                                        <p:tgtEl>
                                          <p:spTgt spid="46"/>
                                        </p:tgtEl>
                                        <p:attrNameLst>
                                          <p:attrName>ppt_w</p:attrName>
                                        </p:attrNameLst>
                                      </p:cBhvr>
                                      <p:tavLst>
                                        <p:tav tm="0">
                                          <p:val>
                                            <p:strVal val="#ppt_w*0.70"/>
                                          </p:val>
                                        </p:tav>
                                        <p:tav tm="100000">
                                          <p:val>
                                            <p:strVal val="#ppt_w"/>
                                          </p:val>
                                        </p:tav>
                                      </p:tavLst>
                                    </p:anim>
                                    <p:anim calcmode="lin" valueType="num">
                                      <p:cBhvr>
                                        <p:cTn id="146" dur="1000" fill="hold"/>
                                        <p:tgtEl>
                                          <p:spTgt spid="46"/>
                                        </p:tgtEl>
                                        <p:attrNameLst>
                                          <p:attrName>ppt_h</p:attrName>
                                        </p:attrNameLst>
                                      </p:cBhvr>
                                      <p:tavLst>
                                        <p:tav tm="0">
                                          <p:val>
                                            <p:strVal val="#ppt_h"/>
                                          </p:val>
                                        </p:tav>
                                        <p:tav tm="100000">
                                          <p:val>
                                            <p:strVal val="#ppt_h"/>
                                          </p:val>
                                        </p:tav>
                                      </p:tavLst>
                                    </p:anim>
                                    <p:animEffect transition="in" filter="fade">
                                      <p:cBhvr>
                                        <p:cTn id="147" dur="1000"/>
                                        <p:tgtEl>
                                          <p:spTgt spid="46"/>
                                        </p:tgtEl>
                                      </p:cBhvr>
                                    </p:animEffect>
                                  </p:childTnLst>
                                </p:cTn>
                              </p:par>
                              <p:par>
                                <p:cTn id="148" presetID="55" presetClass="entr" presetSubtype="0" fill="hold" grpId="0" nodeType="withEffect">
                                  <p:stCondLst>
                                    <p:cond delay="0"/>
                                  </p:stCondLst>
                                  <p:childTnLst>
                                    <p:set>
                                      <p:cBhvr>
                                        <p:cTn id="149" dur="1" fill="hold">
                                          <p:stCondLst>
                                            <p:cond delay="0"/>
                                          </p:stCondLst>
                                        </p:cTn>
                                        <p:tgtEl>
                                          <p:spTgt spid="47"/>
                                        </p:tgtEl>
                                        <p:attrNameLst>
                                          <p:attrName>style.visibility</p:attrName>
                                        </p:attrNameLst>
                                      </p:cBhvr>
                                      <p:to>
                                        <p:strVal val="visible"/>
                                      </p:to>
                                    </p:set>
                                    <p:anim calcmode="lin" valueType="num">
                                      <p:cBhvr>
                                        <p:cTn id="150" dur="1000" fill="hold"/>
                                        <p:tgtEl>
                                          <p:spTgt spid="47"/>
                                        </p:tgtEl>
                                        <p:attrNameLst>
                                          <p:attrName>ppt_w</p:attrName>
                                        </p:attrNameLst>
                                      </p:cBhvr>
                                      <p:tavLst>
                                        <p:tav tm="0">
                                          <p:val>
                                            <p:strVal val="#ppt_w*0.70"/>
                                          </p:val>
                                        </p:tav>
                                        <p:tav tm="100000">
                                          <p:val>
                                            <p:strVal val="#ppt_w"/>
                                          </p:val>
                                        </p:tav>
                                      </p:tavLst>
                                    </p:anim>
                                    <p:anim calcmode="lin" valueType="num">
                                      <p:cBhvr>
                                        <p:cTn id="151" dur="1000" fill="hold"/>
                                        <p:tgtEl>
                                          <p:spTgt spid="47"/>
                                        </p:tgtEl>
                                        <p:attrNameLst>
                                          <p:attrName>ppt_h</p:attrName>
                                        </p:attrNameLst>
                                      </p:cBhvr>
                                      <p:tavLst>
                                        <p:tav tm="0">
                                          <p:val>
                                            <p:strVal val="#ppt_h"/>
                                          </p:val>
                                        </p:tav>
                                        <p:tav tm="100000">
                                          <p:val>
                                            <p:strVal val="#ppt_h"/>
                                          </p:val>
                                        </p:tav>
                                      </p:tavLst>
                                    </p:anim>
                                    <p:animEffect transition="in" filter="fade">
                                      <p:cBhvr>
                                        <p:cTn id="152" dur="1000"/>
                                        <p:tgtEl>
                                          <p:spTgt spid="47"/>
                                        </p:tgtEl>
                                      </p:cBhvr>
                                    </p:animEffect>
                                  </p:childTnLst>
                                </p:cTn>
                              </p:par>
                              <p:par>
                                <p:cTn id="153" presetID="55" presetClass="entr" presetSubtype="0" fill="hold" grpId="0" nodeType="withEffect">
                                  <p:stCondLst>
                                    <p:cond delay="0"/>
                                  </p:stCondLst>
                                  <p:childTnLst>
                                    <p:set>
                                      <p:cBhvr>
                                        <p:cTn id="154" dur="1" fill="hold">
                                          <p:stCondLst>
                                            <p:cond delay="0"/>
                                          </p:stCondLst>
                                        </p:cTn>
                                        <p:tgtEl>
                                          <p:spTgt spid="48"/>
                                        </p:tgtEl>
                                        <p:attrNameLst>
                                          <p:attrName>style.visibility</p:attrName>
                                        </p:attrNameLst>
                                      </p:cBhvr>
                                      <p:to>
                                        <p:strVal val="visible"/>
                                      </p:to>
                                    </p:set>
                                    <p:anim calcmode="lin" valueType="num">
                                      <p:cBhvr>
                                        <p:cTn id="155" dur="1000" fill="hold"/>
                                        <p:tgtEl>
                                          <p:spTgt spid="48"/>
                                        </p:tgtEl>
                                        <p:attrNameLst>
                                          <p:attrName>ppt_w</p:attrName>
                                        </p:attrNameLst>
                                      </p:cBhvr>
                                      <p:tavLst>
                                        <p:tav tm="0">
                                          <p:val>
                                            <p:strVal val="#ppt_w*0.70"/>
                                          </p:val>
                                        </p:tav>
                                        <p:tav tm="100000">
                                          <p:val>
                                            <p:strVal val="#ppt_w"/>
                                          </p:val>
                                        </p:tav>
                                      </p:tavLst>
                                    </p:anim>
                                    <p:anim calcmode="lin" valueType="num">
                                      <p:cBhvr>
                                        <p:cTn id="156" dur="1000" fill="hold"/>
                                        <p:tgtEl>
                                          <p:spTgt spid="48"/>
                                        </p:tgtEl>
                                        <p:attrNameLst>
                                          <p:attrName>ppt_h</p:attrName>
                                        </p:attrNameLst>
                                      </p:cBhvr>
                                      <p:tavLst>
                                        <p:tav tm="0">
                                          <p:val>
                                            <p:strVal val="#ppt_h"/>
                                          </p:val>
                                        </p:tav>
                                        <p:tav tm="100000">
                                          <p:val>
                                            <p:strVal val="#ppt_h"/>
                                          </p:val>
                                        </p:tav>
                                      </p:tavLst>
                                    </p:anim>
                                    <p:animEffect transition="in" filter="fade">
                                      <p:cBhvr>
                                        <p:cTn id="157"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7" grpId="0" bldLvl="0" animBg="1"/>
      <p:bldP spid="8" grpId="0" bldLvl="0" animBg="1"/>
      <p:bldP spid="3" grpId="1" animBg="1"/>
      <p:bldP spid="6" grpId="1" animBg="1"/>
      <p:bldP spid="7" grpId="1" animBg="1"/>
      <p:bldP spid="8" grpId="1" animBg="1"/>
      <p:bldP spid="13" grpId="0" bldLvl="0" animBg="1"/>
      <p:bldP spid="16" grpId="0" bldLvl="0" animBg="1"/>
      <p:bldP spid="13" grpId="1" animBg="1"/>
      <p:bldP spid="16" grpId="1" animBg="1"/>
      <p:bldP spid="19" grpId="0" bldLvl="0" animBg="1"/>
      <p:bldP spid="21" grpId="0" bldLvl="0" animBg="1"/>
      <p:bldP spid="22" grpId="0" bldLvl="0" animBg="1"/>
      <p:bldP spid="19" grpId="1" animBg="1"/>
      <p:bldP spid="21" grpId="1" animBg="1"/>
      <p:bldP spid="22" grpId="1" animBg="1"/>
      <p:bldP spid="33" grpId="0" bldLvl="0" animBg="1"/>
      <p:bldP spid="34" grpId="0" bldLvl="0" animBg="1"/>
      <p:bldP spid="35" grpId="0" bldLvl="0" animBg="1"/>
      <p:bldP spid="33" grpId="1" animBg="1"/>
      <p:bldP spid="34" grpId="1" animBg="1"/>
      <p:bldP spid="35" grpId="1" animBg="1"/>
      <p:bldP spid="17" grpId="0" bldLvl="0" animBg="1"/>
      <p:bldP spid="18" grpId="0" bldLvl="0" animBg="1"/>
      <p:bldP spid="20" grpId="0" bldLvl="0" animBg="1"/>
      <p:bldP spid="17" grpId="1" animBg="1"/>
      <p:bldP spid="18" grpId="1" animBg="1"/>
      <p:bldP spid="20" grpId="1" animBg="1"/>
      <p:bldP spid="41" grpId="0" bldLvl="0" animBg="1"/>
      <p:bldP spid="41" grpId="1" animBg="1"/>
      <p:bldP spid="2" grpId="0" bldLvl="0" animBg="1"/>
      <p:bldP spid="2" grpId="1" animBg="1"/>
      <p:bldP spid="31" grpId="0" bldLvl="0" animBg="1"/>
      <p:bldP spid="31" grpId="1" animBg="1"/>
      <p:bldP spid="45" grpId="0" bldLvl="0" animBg="1"/>
      <p:bldP spid="46" grpId="0" bldLvl="0" animBg="1"/>
      <p:bldP spid="47" grpId="0" bldLvl="0" animBg="1"/>
      <p:bldP spid="48" grpId="0" bldLvl="0" animBg="1"/>
      <p:bldP spid="45" grpId="1" animBg="1"/>
      <p:bldP spid="46" grpId="1" animBg="1"/>
      <p:bldP spid="47" grpId="1" animBg="1"/>
      <p:bldP spid="48"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（三）规范权力运行情况（</a:t>
            </a:r>
            <a:r>
              <a:rPr lang="en-US" altLang="zh-CN"/>
              <a:t>16</a:t>
            </a:r>
            <a:r>
              <a:rPr lang="zh-CN" altLang="en-US"/>
              <a:t>至</a:t>
            </a:r>
            <a:r>
              <a:rPr lang="en-US" altLang="zh-CN"/>
              <a:t>19</a:t>
            </a:r>
            <a:r>
              <a:rPr lang="zh-CN" altLang="en-US"/>
              <a:t>）</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608330" y="1490345"/>
            <a:ext cx="10627995" cy="4493260"/>
          </a:xfrm>
          <a:prstGeom prst="rect">
            <a:avLst/>
          </a:prstGeom>
        </p:spPr>
      </p:pic>
      <p:sp>
        <p:nvSpPr>
          <p:cNvPr id="8" name="矩形标注 7"/>
          <p:cNvSpPr/>
          <p:nvPr>
            <p:custDataLst>
              <p:tags r:id="rId3"/>
            </p:custDataLst>
          </p:nvPr>
        </p:nvSpPr>
        <p:spPr>
          <a:xfrm>
            <a:off x="7237730" y="1189355"/>
            <a:ext cx="4688840" cy="2386330"/>
          </a:xfrm>
          <a:prstGeom prst="wedgeRectCallout">
            <a:avLst>
              <a:gd name="adj1" fmla="val -59818"/>
              <a:gd name="adj2" fmla="val 41538"/>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17.分事行权是指对单位经济活动和业务活动的决策、执行、监督，应当明确分工、相互分离、分别行权；分岗设权是指对涉及经济活动、业务活动的相关岗位，应当依职定岗、分岗定权、权责明确；分级授权是指对单位各管理层级和相关岗位，应当明确授权范围、授权对象、授权期限、授权与行权责任、一般授权与特殊授权界限。</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6" name="矩形标注 5"/>
          <p:cNvSpPr/>
          <p:nvPr>
            <p:custDataLst>
              <p:tags r:id="rId4"/>
            </p:custDataLst>
          </p:nvPr>
        </p:nvSpPr>
        <p:spPr>
          <a:xfrm>
            <a:off x="7237730" y="3699510"/>
            <a:ext cx="4688840" cy="2536190"/>
          </a:xfrm>
          <a:prstGeom prst="wedgeRectCallout">
            <a:avLst>
              <a:gd name="adj1" fmla="val -59994"/>
              <a:gd name="adj2" fmla="val -45418"/>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18.单位应当按照有关规定对关键岗位人员实行轮岗交流，明确轮岗范围、轮岗周期与轮岗方式，不具备轮岗条件的可以采用专项审计等替代措施。</a:t>
            </a:r>
            <a:endParaRPr lang="zh-CN" altLang="en-US" sz="1800">
              <a:latin typeface="楷体" panose="02010609060101010101" charset="-122"/>
              <a:ea typeface="楷体" panose="02010609060101010101" charset="-122"/>
              <a:cs typeface="楷体" panose="02010609060101010101" charset="-122"/>
              <a:sym typeface="+mn-ea"/>
            </a:endParaRPr>
          </a:p>
          <a:p>
            <a:pPr lvl="0" algn="l">
              <a:buClrTx/>
              <a:buSzTx/>
            </a:pPr>
            <a:r>
              <a:rPr lang="zh-CN" altLang="en-US" sz="1800">
                <a:latin typeface="楷体" panose="02010609060101010101" charset="-122"/>
                <a:ea typeface="楷体" panose="02010609060101010101" charset="-122"/>
                <a:cs typeface="楷体" panose="02010609060101010101" charset="-122"/>
                <a:sym typeface="+mn-ea"/>
              </a:rPr>
              <a:t>内部控制关键岗位主要包括预算业务管理、收支业务管理、政府采购业务管理、资产管理、建设项目管理、合同管理以及内部监督等经济活动的关键岗位。</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nvSpPr>
        <p:spPr>
          <a:xfrm>
            <a:off x="4920615" y="4495165"/>
            <a:ext cx="2258695" cy="1579245"/>
          </a:xfrm>
          <a:prstGeom prst="wedgeRectCallout">
            <a:avLst>
              <a:gd name="adj1" fmla="val -15447"/>
              <a:gd name="adj2" fmla="val -78349"/>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en-US" altLang="zh-CN" sz="1800">
                <a:latin typeface="楷体" panose="02010609060101010101" charset="-122"/>
                <a:ea typeface="楷体" panose="02010609060101010101" charset="-122"/>
                <a:cs typeface="楷体" panose="02010609060101010101" charset="-122"/>
                <a:sym typeface="+mn-ea"/>
              </a:rPr>
              <a:t>19</a:t>
            </a:r>
            <a:r>
              <a:rPr lang="zh-CN" altLang="en-US" sz="1800">
                <a:latin typeface="楷体" panose="02010609060101010101" charset="-122"/>
                <a:ea typeface="楷体" panose="02010609060101010101" charset="-122"/>
                <a:cs typeface="楷体" panose="02010609060101010101" charset="-122"/>
                <a:sym typeface="+mn-ea"/>
              </a:rPr>
              <a:t>.“三重一大”是指重大事项决策、重要干部任免、重要项目安排、大额度资金的使用</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3" nodeType="clickEffect">
                                  <p:stCondLst>
                                    <p:cond delay="0"/>
                                  </p:stCondLst>
                                  <p:childTnLst>
                                    <p:animEffect transition="out" filter="blinds(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3" nodeType="clickEffect">
                                  <p:stCondLst>
                                    <p:cond delay="0"/>
                                  </p:stCondLst>
                                  <p:childTnLst>
                                    <p:animEffect transition="out" filter="blinds(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3" nodeType="clickEffect">
                                  <p:stCondLst>
                                    <p:cond delay="0"/>
                                  </p:stCondLst>
                                  <p:childTnLst>
                                    <p:animEffect transition="out" filter="blinds(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8" grpId="2" bldLvl="0" animBg="1"/>
      <p:bldP spid="8" grpId="3" bldLvl="0" animBg="1"/>
      <p:bldP spid="6" grpId="1" animBg="1"/>
      <p:bldP spid="6" grpId="2" bldLvl="0" animBg="1"/>
      <p:bldP spid="6" grpId="3" bldLvl="0" animBg="1"/>
      <p:bldP spid="7" grpId="1" animBg="1"/>
      <p:bldP spid="7" grpId="2" bldLvl="0" animBg="1"/>
      <p:bldP spid="7" grpId="3"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（四）内部控制相关问题整改情况（</a:t>
            </a:r>
            <a:r>
              <a:rPr lang="en-US" altLang="zh-CN"/>
              <a:t>20</a:t>
            </a:r>
            <a:r>
              <a:rPr lang="zh-CN" altLang="en-US"/>
              <a:t>至</a:t>
            </a:r>
            <a:r>
              <a:rPr lang="en-US" altLang="zh-CN"/>
              <a:t>25</a:t>
            </a:r>
            <a:r>
              <a:rPr lang="zh-CN" altLang="en-US"/>
              <a:t>）</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608330" y="1490345"/>
            <a:ext cx="10627995" cy="4493260"/>
          </a:xfrm>
          <a:prstGeom prst="rect">
            <a:avLst/>
          </a:prstGeom>
        </p:spPr>
      </p:pic>
      <p:sp>
        <p:nvSpPr>
          <p:cNvPr id="6" name="矩形标注 5"/>
          <p:cNvSpPr/>
          <p:nvPr>
            <p:custDataLst>
              <p:tags r:id="rId3"/>
            </p:custDataLst>
          </p:nvPr>
        </p:nvSpPr>
        <p:spPr>
          <a:xfrm>
            <a:off x="4097020" y="3188970"/>
            <a:ext cx="4688840" cy="1096645"/>
          </a:xfrm>
          <a:prstGeom prst="wedgeRectCallout">
            <a:avLst>
              <a:gd name="adj1" fmla="val -34168"/>
              <a:gd name="adj2" fmla="val 122495"/>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2</a:t>
            </a:r>
            <a:r>
              <a:rPr lang="en-US" altLang="zh-CN" sz="1800">
                <a:latin typeface="楷体" panose="02010609060101010101" charset="-122"/>
                <a:ea typeface="楷体" panose="02010609060101010101" charset="-122"/>
                <a:cs typeface="楷体" panose="02010609060101010101" charset="-122"/>
                <a:sym typeface="+mn-ea"/>
              </a:rPr>
              <a:t>2</a:t>
            </a:r>
            <a:r>
              <a:rPr lang="zh-CN" altLang="en-US" sz="1800">
                <a:latin typeface="楷体" panose="02010609060101010101" charset="-122"/>
                <a:ea typeface="楷体" panose="02010609060101010101" charset="-122"/>
                <a:cs typeface="楷体" panose="02010609060101010101" charset="-122"/>
                <a:sym typeface="+mn-ea"/>
              </a:rPr>
              <a:t>.</a:t>
            </a:r>
            <a:r>
              <a:rPr sz="1800">
                <a:latin typeface="楷体" panose="02010609060101010101" charset="-122"/>
                <a:ea typeface="楷体" panose="02010609060101010101" charset="-122"/>
                <a:cs typeface="楷体" panose="02010609060101010101" charset="-122"/>
                <a:sym typeface="+mn-ea"/>
              </a:rPr>
              <a:t>2022年度单位内部控制评价发现问题整改情况根据内部控制评价报告以及整改文件及成果等内容填写</a:t>
            </a:r>
            <a:r>
              <a:rPr lang="zh-CN" altLang="en-US" sz="1800">
                <a:latin typeface="楷体" panose="02010609060101010101" charset="-122"/>
                <a:ea typeface="楷体" panose="02010609060101010101" charset="-122"/>
                <a:cs typeface="楷体" panose="02010609060101010101" charset="-122"/>
                <a:sym typeface="+mn-ea"/>
              </a:rPr>
              <a:t>。注意：数量要和第14行所传佐证材料中的内容一致。</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6725285" y="5423535"/>
            <a:ext cx="4382770" cy="1207770"/>
          </a:xfrm>
          <a:prstGeom prst="wedgeRectCallout">
            <a:avLst>
              <a:gd name="adj1" fmla="val -18912"/>
              <a:gd name="adj2" fmla="val -66952"/>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2</a:t>
            </a:r>
            <a:r>
              <a:rPr lang="en-US" altLang="zh-CN" sz="1800">
                <a:latin typeface="楷体" panose="02010609060101010101" charset="-122"/>
                <a:ea typeface="楷体" panose="02010609060101010101" charset="-122"/>
                <a:cs typeface="楷体" panose="02010609060101010101" charset="-122"/>
                <a:sym typeface="+mn-ea"/>
              </a:rPr>
              <a:t>3</a:t>
            </a:r>
            <a:r>
              <a:rPr lang="zh-CN" altLang="en-US" sz="1800">
                <a:latin typeface="楷体" panose="02010609060101010101" charset="-122"/>
                <a:ea typeface="楷体" panose="02010609060101010101" charset="-122"/>
                <a:cs typeface="楷体" panose="02010609060101010101" charset="-122"/>
                <a:sym typeface="+mn-ea"/>
              </a:rPr>
              <a:t>、2</a:t>
            </a:r>
            <a:r>
              <a:rPr lang="en-US" altLang="zh-CN" sz="1800">
                <a:latin typeface="楷体" panose="02010609060101010101" charset="-122"/>
                <a:ea typeface="楷体" panose="02010609060101010101" charset="-122"/>
                <a:cs typeface="楷体" panose="02010609060101010101" charset="-122"/>
                <a:sym typeface="+mn-ea"/>
              </a:rPr>
              <a:t>4</a:t>
            </a:r>
            <a:r>
              <a:rPr lang="zh-CN" altLang="en-US" sz="1800">
                <a:latin typeface="楷体" panose="02010609060101010101" charset="-122"/>
                <a:ea typeface="楷体" panose="02010609060101010101" charset="-122"/>
                <a:cs typeface="楷体" panose="02010609060101010101" charset="-122"/>
                <a:sym typeface="+mn-ea"/>
              </a:rPr>
              <a:t>、2</a:t>
            </a:r>
            <a:r>
              <a:rPr lang="en-US" altLang="zh-CN" sz="1800">
                <a:latin typeface="楷体" panose="02010609060101010101" charset="-122"/>
                <a:ea typeface="楷体" panose="02010609060101010101" charset="-122"/>
                <a:cs typeface="楷体" panose="02010609060101010101" charset="-122"/>
                <a:sym typeface="+mn-ea"/>
              </a:rPr>
              <a:t>5</a:t>
            </a:r>
            <a:r>
              <a:rPr lang="zh-CN" altLang="en-US" sz="1800">
                <a:latin typeface="楷体" panose="02010609060101010101" charset="-122"/>
                <a:ea typeface="楷体" panose="02010609060101010101" charset="-122"/>
                <a:cs typeface="楷体" panose="02010609060101010101" charset="-122"/>
                <a:sym typeface="+mn-ea"/>
              </a:rPr>
              <a:t>.根据各类巡视报告及巡视整改工作报告、单位纪检监察报告及整改工作报告、各类审计报告及整改工作报告。注意：仅填列与内部控制相关的问题。</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8" name="矩形标注 7"/>
          <p:cNvSpPr/>
          <p:nvPr>
            <p:custDataLst>
              <p:tags r:id="rId5"/>
            </p:custDataLst>
          </p:nvPr>
        </p:nvSpPr>
        <p:spPr>
          <a:xfrm>
            <a:off x="1303655" y="5534660"/>
            <a:ext cx="4688840" cy="1096645"/>
          </a:xfrm>
          <a:prstGeom prst="wedgeRectCallout">
            <a:avLst>
              <a:gd name="adj1" fmla="val 13596"/>
              <a:gd name="adj2" fmla="val -77967"/>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【问题总数】为自动计算，只需要将【已完成整改问题数量】【正在进行整改问题数量】【未整改问题数量】填写完毕后，点击菜单中的【运算】即可自动生成。</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3"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3"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3" nodeType="clickEffect">
                                  <p:stCondLst>
                                    <p:cond delay="0"/>
                                  </p:stCondLst>
                                  <p:childTnLst>
                                    <p:animEffect transition="out" filter="blinds(horizont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6" grpId="3" bldLvl="0" animBg="1"/>
      <p:bldP spid="7" grpId="1" animBg="1"/>
      <p:bldP spid="7" grpId="2" bldLvl="0" animBg="1"/>
      <p:bldP spid="7" grpId="3" bldLvl="0" animBg="1"/>
      <p:bldP spid="8" grpId="1" animBg="1"/>
      <p:bldP spid="8" grpId="2" bldLvl="0" animBg="1"/>
      <p:bldP spid="8" grpId="3"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（五）政府会计改革（</a:t>
            </a:r>
            <a:r>
              <a:rPr lang="en-US" altLang="zh-CN"/>
              <a:t>26</a:t>
            </a:r>
            <a:r>
              <a:rPr lang="zh-CN" altLang="en-US"/>
              <a:t>至</a:t>
            </a:r>
            <a:r>
              <a:rPr lang="en-US" altLang="zh-CN"/>
              <a:t>37</a:t>
            </a:r>
            <a:r>
              <a:rPr lang="zh-CN" altLang="en-US"/>
              <a:t>）</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608330" y="1490345"/>
            <a:ext cx="11015345" cy="4122420"/>
          </a:xfrm>
          <a:prstGeom prst="rect">
            <a:avLst/>
          </a:prstGeom>
        </p:spPr>
      </p:pic>
      <p:sp>
        <p:nvSpPr>
          <p:cNvPr id="8" name="矩形标注 7"/>
          <p:cNvSpPr/>
          <p:nvPr>
            <p:custDataLst>
              <p:tags r:id="rId3"/>
            </p:custDataLst>
          </p:nvPr>
        </p:nvSpPr>
        <p:spPr>
          <a:xfrm>
            <a:off x="7310755" y="1832610"/>
            <a:ext cx="3343910" cy="1102360"/>
          </a:xfrm>
          <a:prstGeom prst="wedgeRectCallout">
            <a:avLst>
              <a:gd name="adj1" fmla="val -24648"/>
              <a:gd name="adj2" fmla="val 8024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3</a:t>
            </a:r>
            <a:r>
              <a:rPr lang="en-US" altLang="zh-CN" sz="1800">
                <a:latin typeface="楷体" panose="02010609060101010101" charset="-122"/>
                <a:ea typeface="楷体" panose="02010609060101010101" charset="-122"/>
                <a:cs typeface="楷体" panose="02010609060101010101" charset="-122"/>
                <a:sym typeface="+mn-ea"/>
              </a:rPr>
              <a:t>0</a:t>
            </a:r>
            <a:r>
              <a:rPr lang="zh-CN" altLang="en-US" sz="1800">
                <a:latin typeface="楷体" panose="02010609060101010101" charset="-122"/>
                <a:ea typeface="楷体" panose="02010609060101010101" charset="-122"/>
                <a:cs typeface="楷体" panose="02010609060101010101" charset="-122"/>
                <a:sym typeface="+mn-ea"/>
              </a:rPr>
              <a:t>.根据2022年度政府部门财务报告编制过程中的内部抵销情况勾选。若单位不存在内部抵销事项，则勾选“不适用”。</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6" name="矩形标注 5"/>
          <p:cNvSpPr/>
          <p:nvPr>
            <p:custDataLst>
              <p:tags r:id="rId4"/>
            </p:custDataLst>
          </p:nvPr>
        </p:nvSpPr>
        <p:spPr>
          <a:xfrm>
            <a:off x="7310755" y="4787900"/>
            <a:ext cx="4598670" cy="1102360"/>
          </a:xfrm>
          <a:prstGeom prst="wedgeRectCallout">
            <a:avLst>
              <a:gd name="adj1" fmla="val -46133"/>
              <a:gd name="adj2" fmla="val -87269"/>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3</a:t>
            </a:r>
            <a:r>
              <a:rPr lang="en-US" altLang="zh-CN" sz="1800">
                <a:latin typeface="楷体" panose="02010609060101010101" charset="-122"/>
                <a:ea typeface="楷体" panose="02010609060101010101" charset="-122"/>
                <a:cs typeface="楷体" panose="02010609060101010101" charset="-122"/>
                <a:sym typeface="+mn-ea"/>
              </a:rPr>
              <a:t>2</a:t>
            </a:r>
            <a:r>
              <a:rPr lang="zh-CN" altLang="en-US" sz="1800">
                <a:latin typeface="楷体" panose="02010609060101010101" charset="-122"/>
                <a:ea typeface="楷体" panose="02010609060101010101" charset="-122"/>
                <a:cs typeface="楷体" panose="02010609060101010101" charset="-122"/>
                <a:sym typeface="+mn-ea"/>
              </a:rPr>
              <a:t>、3</a:t>
            </a:r>
            <a:r>
              <a:rPr lang="en-US" altLang="zh-CN" sz="1800">
                <a:latin typeface="楷体" panose="02010609060101010101" charset="-122"/>
                <a:ea typeface="楷体" panose="02010609060101010101" charset="-122"/>
                <a:cs typeface="楷体" panose="02010609060101010101" charset="-122"/>
                <a:sym typeface="+mn-ea"/>
              </a:rPr>
              <a:t>3</a:t>
            </a:r>
            <a:r>
              <a:rPr lang="zh-CN" altLang="en-US" sz="1800">
                <a:latin typeface="楷体" panose="02010609060101010101" charset="-122"/>
                <a:ea typeface="楷体" panose="02010609060101010101" charset="-122"/>
                <a:cs typeface="楷体" panose="02010609060101010101" charset="-122"/>
                <a:sym typeface="+mn-ea"/>
              </a:rPr>
              <a:t>、3</a:t>
            </a:r>
            <a:r>
              <a:rPr lang="en-US" altLang="zh-CN" sz="1800">
                <a:latin typeface="楷体" panose="02010609060101010101" charset="-122"/>
                <a:ea typeface="楷体" panose="02010609060101010101" charset="-122"/>
                <a:cs typeface="楷体" panose="02010609060101010101" charset="-122"/>
                <a:sym typeface="+mn-ea"/>
              </a:rPr>
              <a:t>4</a:t>
            </a:r>
            <a:r>
              <a:rPr lang="zh-CN" altLang="en-US" sz="1800">
                <a:latin typeface="楷体" panose="02010609060101010101" charset="-122"/>
                <a:ea typeface="楷体" panose="02010609060101010101" charset="-122"/>
                <a:cs typeface="楷体" panose="02010609060101010101" charset="-122"/>
                <a:sym typeface="+mn-ea"/>
              </a:rPr>
              <a:t>、3</a:t>
            </a:r>
            <a:r>
              <a:rPr lang="en-US" altLang="zh-CN" sz="1800">
                <a:latin typeface="楷体" panose="02010609060101010101" charset="-122"/>
                <a:ea typeface="楷体" panose="02010609060101010101" charset="-122"/>
                <a:cs typeface="楷体" panose="02010609060101010101" charset="-122"/>
                <a:sym typeface="+mn-ea"/>
              </a:rPr>
              <a:t>5</a:t>
            </a:r>
            <a:r>
              <a:rPr lang="zh-CN" altLang="en-US" sz="1800">
                <a:latin typeface="楷体" panose="02010609060101010101" charset="-122"/>
                <a:ea typeface="楷体" panose="02010609060101010101" charset="-122"/>
                <a:cs typeface="楷体" panose="02010609060101010101" charset="-122"/>
                <a:sym typeface="+mn-ea"/>
              </a:rPr>
              <a:t>、3</a:t>
            </a:r>
            <a:r>
              <a:rPr lang="en-US" altLang="zh-CN" sz="1800">
                <a:latin typeface="楷体" panose="02010609060101010101" charset="-122"/>
                <a:ea typeface="楷体" panose="02010609060101010101" charset="-122"/>
                <a:cs typeface="楷体" panose="02010609060101010101" charset="-122"/>
                <a:sym typeface="+mn-ea"/>
              </a:rPr>
              <a:t>6</a:t>
            </a:r>
            <a:r>
              <a:rPr lang="zh-CN" altLang="en-US" sz="1800">
                <a:latin typeface="楷体" panose="02010609060101010101" charset="-122"/>
                <a:ea typeface="楷体" panose="02010609060101010101" charset="-122"/>
                <a:cs typeface="楷体" panose="02010609060101010101" charset="-122"/>
                <a:sym typeface="+mn-ea"/>
              </a:rPr>
              <a:t>.根据实际情况勾选。注意：若单位不存在相关业务，则勾选“不适用”，要和业务层面的适用情况一致。</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3" nodeType="clickEffect">
                                  <p:stCondLst>
                                    <p:cond delay="0"/>
                                  </p:stCondLst>
                                  <p:childTnLst>
                                    <p:animEffect transition="out" filter="blinds(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3" nodeType="clickEffect">
                                  <p:stCondLst>
                                    <p:cond delay="0"/>
                                  </p:stCondLst>
                                  <p:childTnLst>
                                    <p:animEffect transition="out" filter="blinds(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8" grpId="2" bldLvl="0" animBg="1"/>
      <p:bldP spid="8" grpId="3" bldLvl="0" animBg="1"/>
      <p:bldP spid="6" grpId="1" animBg="1"/>
      <p:bldP spid="6" grpId="2" bldLvl="0" animBg="1"/>
      <p:bldP spid="6" grpId="3"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内容占位符 6"/>
          <p:cNvPicPr>
            <a:picLocks noChangeAspect="1"/>
          </p:cNvPicPr>
          <p:nvPr>
            <p:ph idx="1"/>
          </p:nvPr>
        </p:nvPicPr>
        <p:blipFill>
          <a:blip r:embed="rId1"/>
          <a:stretch>
            <a:fillRect/>
          </a:stretch>
        </p:blipFill>
        <p:spPr>
          <a:xfrm>
            <a:off x="608330" y="1490345"/>
            <a:ext cx="8900795" cy="5180330"/>
          </a:xfrm>
          <a:prstGeom prst="rect">
            <a:avLst/>
          </a:prstGeom>
        </p:spPr>
      </p:pic>
      <p:sp>
        <p:nvSpPr>
          <p:cNvPr id="2" name="标题 1"/>
          <p:cNvSpPr>
            <a:spLocks noGrp="1"/>
          </p:cNvSpPr>
          <p:nvPr>
            <p:ph type="title"/>
          </p:nvPr>
        </p:nvSpPr>
        <p:spPr/>
        <p:txBody>
          <a:bodyPr/>
          <a:p>
            <a:r>
              <a:rPr lang="zh-CN" altLang="en-US"/>
              <a:t>三、业务层面内部控制情况</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8" name="矩形标注 7"/>
          <p:cNvSpPr/>
          <p:nvPr>
            <p:custDataLst>
              <p:tags r:id="rId2"/>
            </p:custDataLst>
          </p:nvPr>
        </p:nvSpPr>
        <p:spPr>
          <a:xfrm>
            <a:off x="7909560" y="1490345"/>
            <a:ext cx="3343910" cy="811530"/>
          </a:xfrm>
          <a:prstGeom prst="wedgeRectCallout">
            <a:avLst>
              <a:gd name="adj1" fmla="val -40619"/>
              <a:gd name="adj2" fmla="val 11424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4.如单位适用某项经济业务，但2022年度该业务实际未发生，也应勾选“适用”。</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6" name="矩形标注 5"/>
          <p:cNvSpPr/>
          <p:nvPr>
            <p:custDataLst>
              <p:tags r:id="rId3"/>
            </p:custDataLst>
          </p:nvPr>
        </p:nvSpPr>
        <p:spPr>
          <a:xfrm>
            <a:off x="9614535" y="3035300"/>
            <a:ext cx="2334895" cy="1421765"/>
          </a:xfrm>
          <a:prstGeom prst="wedgeRectCallout">
            <a:avLst>
              <a:gd name="adj1" fmla="val -58811"/>
              <a:gd name="adj2" fmla="val -43166"/>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6.对于不适用的业务领域，应在佐证材料中加以说明或提供支撑材料，如加盖单位公章的说明材料等。</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3" nodeType="clickEffect">
                                  <p:stCondLst>
                                    <p:cond delay="0"/>
                                  </p:stCondLst>
                                  <p:childTnLst>
                                    <p:animEffect transition="out" filter="blinds(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3" nodeType="clickEffect">
                                  <p:stCondLst>
                                    <p:cond delay="0"/>
                                  </p:stCondLst>
                                  <p:childTnLst>
                                    <p:animEffect transition="out" filter="blinds(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8" grpId="2" bldLvl="0" animBg="1"/>
      <p:bldP spid="8" grpId="3" bldLvl="0" animBg="1"/>
      <p:bldP spid="6" grpId="1" animBg="1"/>
      <p:bldP spid="6" grpId="2" bldLvl="0" animBg="1"/>
      <p:bldP spid="6" grpId="3"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sym typeface="+mn-ea"/>
              </a:rPr>
              <a:t>关键岗位职责要厘清</a:t>
            </a:r>
            <a:endParaRPr lang="zh-CN">
              <a:sym typeface="+mn-ea"/>
            </a:endParaRPr>
          </a:p>
        </p:txBody>
      </p:sp>
      <p:sp>
        <p:nvSpPr>
          <p:cNvPr id="3" name="内容占位符 2"/>
          <p:cNvSpPr>
            <a:spLocks noGrp="1"/>
          </p:cNvSpPr>
          <p:nvPr>
            <p:ph idx="1"/>
          </p:nvPr>
        </p:nvSpPr>
        <p:spPr/>
        <p:txBody>
          <a:bodyPr/>
          <a:p>
            <a:r>
              <a:rPr lang="zh-CN" altLang="en-US" sz="2400">
                <a:solidFill>
                  <a:schemeClr val="tx1"/>
                </a:solidFill>
              </a:rPr>
              <a:t>追求</a:t>
            </a:r>
            <a:r>
              <a:rPr lang="en-US" altLang="zh-CN" sz="2400">
                <a:solidFill>
                  <a:schemeClr val="tx1"/>
                </a:solidFill>
              </a:rPr>
              <a:t>“</a:t>
            </a:r>
            <a:r>
              <a:rPr lang="zh-CN" altLang="en-US" sz="2400">
                <a:solidFill>
                  <a:schemeClr val="tx1"/>
                </a:solidFill>
              </a:rPr>
              <a:t>零风险</a:t>
            </a:r>
            <a:r>
              <a:rPr lang="en-US" altLang="zh-CN" sz="2400">
                <a:solidFill>
                  <a:schemeClr val="tx1"/>
                </a:solidFill>
              </a:rPr>
              <a:t>”</a:t>
            </a:r>
            <a:r>
              <a:rPr lang="zh-CN" altLang="en-US" sz="2400">
                <a:solidFill>
                  <a:schemeClr val="tx1"/>
                </a:solidFill>
              </a:rPr>
              <a:t>很容易变成</a:t>
            </a:r>
            <a:r>
              <a:rPr lang="en-US" altLang="zh-CN" sz="2400">
                <a:solidFill>
                  <a:schemeClr val="tx1"/>
                </a:solidFill>
              </a:rPr>
              <a:t>“</a:t>
            </a:r>
            <a:r>
              <a:rPr lang="zh-CN" altLang="en-US" sz="2400">
                <a:solidFill>
                  <a:schemeClr val="tx1"/>
                </a:solidFill>
              </a:rPr>
              <a:t>不作为</a:t>
            </a:r>
            <a:r>
              <a:rPr lang="en-US" altLang="zh-CN" sz="2400">
                <a:solidFill>
                  <a:schemeClr val="tx1"/>
                </a:solidFill>
              </a:rPr>
              <a:t>”“</a:t>
            </a:r>
            <a:r>
              <a:rPr lang="zh-CN" altLang="en-US" sz="2400">
                <a:solidFill>
                  <a:schemeClr val="tx1"/>
                </a:solidFill>
              </a:rPr>
              <a:t>乱作为</a:t>
            </a:r>
            <a:r>
              <a:rPr lang="en-US" altLang="zh-CN" sz="2400">
                <a:solidFill>
                  <a:schemeClr val="tx1"/>
                </a:solidFill>
              </a:rPr>
              <a:t>”</a:t>
            </a:r>
            <a:endParaRPr lang="en-US" altLang="zh-CN" sz="2400">
              <a:solidFill>
                <a:schemeClr val="tx1"/>
              </a:solidFill>
            </a:endParaRPr>
          </a:p>
          <a:p>
            <a:r>
              <a:rPr lang="zh-CN" altLang="en-US" sz="2400">
                <a:solidFill>
                  <a:schemeClr val="tx1"/>
                </a:solidFill>
              </a:rPr>
              <a:t>一堆人审核</a:t>
            </a:r>
            <a:r>
              <a:rPr lang="en-US" altLang="zh-CN" sz="2400">
                <a:solidFill>
                  <a:schemeClr val="tx1"/>
                </a:solidFill>
              </a:rPr>
              <a:t>→</a:t>
            </a:r>
            <a:r>
              <a:rPr lang="zh-CN" altLang="en-US" sz="2400">
                <a:solidFill>
                  <a:schemeClr val="tx1"/>
                </a:solidFill>
              </a:rPr>
              <a:t>存在影响效率的风险</a:t>
            </a:r>
            <a:endParaRPr lang="en-US" altLang="zh-CN" sz="2400">
              <a:solidFill>
                <a:schemeClr val="tx1"/>
              </a:solidFill>
            </a:endParaRPr>
          </a:p>
          <a:p>
            <a:r>
              <a:rPr lang="en-US" altLang="zh-CN" sz="2400">
                <a:solidFill>
                  <a:schemeClr val="tx1"/>
                </a:solidFill>
              </a:rPr>
              <a:t>“</a:t>
            </a:r>
            <a:r>
              <a:rPr lang="zh-CN" altLang="en-US" sz="2400">
                <a:solidFill>
                  <a:schemeClr val="tx1"/>
                </a:solidFill>
              </a:rPr>
              <a:t>担当</a:t>
            </a:r>
            <a:r>
              <a:rPr lang="en-US" altLang="zh-CN" sz="2400">
                <a:solidFill>
                  <a:schemeClr val="tx1"/>
                </a:solidFill>
              </a:rPr>
              <a:t>”</a:t>
            </a:r>
            <a:r>
              <a:rPr lang="zh-CN" altLang="en-US" sz="2400">
                <a:solidFill>
                  <a:schemeClr val="tx1"/>
                </a:solidFill>
              </a:rPr>
              <a:t>要对照职责担当</a:t>
            </a:r>
            <a:endParaRPr lang="zh-CN" altLang="en-US" sz="2400">
              <a:solidFill>
                <a:schemeClr val="tx1"/>
              </a:solidFill>
            </a:endParaRPr>
          </a:p>
          <a:p>
            <a:endParaRPr lang="zh-CN" altLang="en-US" sz="2400">
              <a:solidFill>
                <a:schemeClr val="tx1"/>
              </a:solidFill>
            </a:endParaRPr>
          </a:p>
        </p:txBody>
      </p:sp>
      <p:graphicFrame>
        <p:nvGraphicFramePr>
          <p:cNvPr id="4" name="表格 3"/>
          <p:cNvGraphicFramePr/>
          <p:nvPr>
            <p:custDataLst>
              <p:tags r:id="rId1"/>
            </p:custDataLst>
          </p:nvPr>
        </p:nvGraphicFramePr>
        <p:xfrm>
          <a:off x="608330" y="3745230"/>
          <a:ext cx="10872000" cy="3048000"/>
        </p:xfrm>
        <a:graphic>
          <a:graphicData uri="http://schemas.openxmlformats.org/drawingml/2006/table">
            <a:tbl>
              <a:tblPr firstRow="1" bandRow="1"/>
              <a:tblGrid>
                <a:gridCol w="2448560"/>
                <a:gridCol w="8423440"/>
              </a:tblGrid>
              <a:tr h="381000">
                <a:tc>
                  <a:txBody>
                    <a:bodyPr/>
                    <a:p>
                      <a:pPr algn="ctr">
                        <a:buNone/>
                      </a:pPr>
                      <a:r>
                        <a:rPr lang="zh-CN" altLang="en-US">
                          <a:solidFill>
                            <a:srgbClr val="FFFFFF"/>
                          </a:solidFill>
                          <a:latin typeface="华文中宋" panose="02010600040101010101" charset="-122"/>
                          <a:ea typeface="华文中宋" panose="02010600040101010101" charset="-122"/>
                        </a:rPr>
                        <a:t>岗位</a:t>
                      </a:r>
                      <a:endParaRPr lang="zh-CN" altLang="en-US">
                        <a:solidFill>
                          <a:srgbClr val="FFFFFF"/>
                        </a:solidFill>
                        <a:latin typeface="华文中宋" panose="02010600040101010101" charset="-122"/>
                        <a:ea typeface="华文中宋" panose="02010600040101010101" charset="-122"/>
                      </a:endParaRPr>
                    </a:p>
                  </a:txBody>
                  <a:tcPr>
                    <a:lnL w="19050" cap="rnd">
                      <a:solidFill>
                        <a:srgbClr val="FF6238"/>
                      </a:solidFill>
                      <a:prstDash val="solid"/>
                    </a:lnL>
                    <a:lnR w="3175">
                      <a:solidFill>
                        <a:srgbClr val="FFFFFF"/>
                      </a:solidFill>
                      <a:prstDash val="dot"/>
                    </a:lnR>
                    <a:lnT w="19050" cap="rnd">
                      <a:solidFill>
                        <a:srgbClr val="FF6238"/>
                      </a:solidFill>
                      <a:prstDash val="solid"/>
                    </a:lnT>
                    <a:lnB w="19050">
                      <a:solidFill>
                        <a:srgbClr val="FF6238"/>
                      </a:solidFill>
                      <a:prstDash val="solid"/>
                    </a:lnB>
                    <a:solidFill>
                      <a:srgbClr val="FF6238"/>
                    </a:solidFill>
                  </a:tcPr>
                </a:tc>
                <a:tc>
                  <a:txBody>
                    <a:bodyPr/>
                    <a:p>
                      <a:pPr algn="ctr">
                        <a:buNone/>
                      </a:pPr>
                      <a:r>
                        <a:rPr lang="zh-CN" altLang="en-US">
                          <a:solidFill>
                            <a:srgbClr val="FFFFFF"/>
                          </a:solidFill>
                          <a:latin typeface="华文中宋" panose="02010600040101010101" charset="-122"/>
                          <a:ea typeface="华文中宋" panose="02010600040101010101" charset="-122"/>
                        </a:rPr>
                        <a:t>职责</a:t>
                      </a:r>
                      <a:endParaRPr lang="zh-CN" altLang="en-US">
                        <a:solidFill>
                          <a:srgbClr val="FFFFFF"/>
                        </a:solidFill>
                        <a:latin typeface="华文中宋" panose="02010600040101010101" charset="-122"/>
                        <a:ea typeface="华文中宋" panose="02010600040101010101" charset="-122"/>
                      </a:endParaRPr>
                    </a:p>
                  </a:txBody>
                  <a:tcPr>
                    <a:lnL w="3175">
                      <a:solidFill>
                        <a:srgbClr val="FFFFFF"/>
                      </a:solidFill>
                      <a:prstDash val="dot"/>
                    </a:lnL>
                    <a:lnR w="19050" cap="rnd">
                      <a:solidFill>
                        <a:srgbClr val="FF6238"/>
                      </a:solidFill>
                      <a:prstDash val="solid"/>
                    </a:lnR>
                    <a:lnT w="19050" cap="rnd">
                      <a:solidFill>
                        <a:srgbClr val="FF6238"/>
                      </a:solidFill>
                      <a:prstDash val="solid"/>
                    </a:lnT>
                    <a:lnB w="19050">
                      <a:solidFill>
                        <a:srgbClr val="FF6238"/>
                      </a:solidFill>
                      <a:prstDash val="solid"/>
                    </a:lnB>
                    <a:solidFill>
                      <a:srgbClr val="FF6238"/>
                    </a:solidFill>
                  </a:tcPr>
                </a:tc>
              </a:tr>
              <a:tr h="381000">
                <a:tc>
                  <a:txBody>
                    <a:bodyPr/>
                    <a:p>
                      <a:pPr>
                        <a:buNone/>
                      </a:pPr>
                      <a:r>
                        <a:rPr lang="zh-CN" altLang="en-US" sz="2000">
                          <a:solidFill>
                            <a:schemeClr val="tx1"/>
                          </a:solidFill>
                          <a:latin typeface="华文中宋" panose="02010600040101010101" charset="-122"/>
                          <a:ea typeface="华文中宋" panose="02010600040101010101" charset="-122"/>
                        </a:rPr>
                        <a:t>经办岗</a:t>
                      </a:r>
                      <a:endParaRPr lang="zh-CN" altLang="en-US" sz="2000">
                        <a:solidFill>
                          <a:schemeClr val="tx1"/>
                        </a:solidFill>
                        <a:latin typeface="华文中宋" panose="02010600040101010101" charset="-122"/>
                        <a:ea typeface="华文中宋" panose="02010600040101010101" charset="-122"/>
                      </a:endParaRPr>
                    </a:p>
                  </a:txBody>
                  <a:tcPr>
                    <a:lnL w="19050" cap="rnd">
                      <a:solidFill>
                        <a:srgbClr val="FF6238"/>
                      </a:solidFill>
                      <a:prstDash val="solid"/>
                    </a:lnL>
                    <a:lnR w="3175">
                      <a:solidFill>
                        <a:srgbClr val="FF6238"/>
                      </a:solidFill>
                      <a:prstDash val="dot"/>
                    </a:lnR>
                    <a:lnT w="19050">
                      <a:solidFill>
                        <a:srgbClr val="FF6238"/>
                      </a:solidFill>
                      <a:prstDash val="solid"/>
                    </a:lnT>
                    <a:lnB w="3175">
                      <a:solidFill>
                        <a:srgbClr val="FF6238"/>
                      </a:solidFill>
                      <a:prstDash val="dot"/>
                    </a:lnB>
                    <a:solidFill>
                      <a:srgbClr val="F2F2F2"/>
                    </a:solidFill>
                  </a:tcPr>
                </a:tc>
                <a:tc>
                  <a:txBody>
                    <a:bodyPr/>
                    <a:p>
                      <a:pPr>
                        <a:buNone/>
                      </a:pPr>
                      <a:r>
                        <a:rPr lang="zh-CN" altLang="en-US" sz="2000">
                          <a:solidFill>
                            <a:schemeClr val="tx1"/>
                          </a:solidFill>
                          <a:latin typeface="华文中宋" panose="02010600040101010101" charset="-122"/>
                          <a:ea typeface="华文中宋" panose="02010600040101010101" charset="-122"/>
                        </a:rPr>
                        <a:t>真实性：信息、材料</a:t>
                      </a:r>
                      <a:endParaRPr lang="zh-CN" altLang="en-US" sz="2000">
                        <a:solidFill>
                          <a:schemeClr val="tx1"/>
                        </a:solidFill>
                        <a:latin typeface="华文中宋" panose="02010600040101010101" charset="-122"/>
                        <a:ea typeface="华文中宋" panose="02010600040101010101" charset="-122"/>
                      </a:endParaRPr>
                    </a:p>
                  </a:txBody>
                  <a:tcPr>
                    <a:lnL w="3175">
                      <a:solidFill>
                        <a:srgbClr val="FF6238"/>
                      </a:solidFill>
                      <a:prstDash val="dot"/>
                    </a:lnL>
                    <a:lnR w="19050" cap="rnd">
                      <a:solidFill>
                        <a:srgbClr val="FF6238"/>
                      </a:solidFill>
                      <a:prstDash val="solid"/>
                    </a:lnR>
                    <a:lnT w="19050">
                      <a:solidFill>
                        <a:srgbClr val="FF6238"/>
                      </a:solidFill>
                      <a:prstDash val="solid"/>
                    </a:lnT>
                    <a:lnB w="3175">
                      <a:solidFill>
                        <a:srgbClr val="FF6238"/>
                      </a:solidFill>
                      <a:prstDash val="dot"/>
                    </a:lnB>
                    <a:solidFill>
                      <a:srgbClr val="F2F2F2"/>
                    </a:solidFill>
                  </a:tcPr>
                </a:tc>
              </a:tr>
              <a:tr h="381000">
                <a:tc>
                  <a:txBody>
                    <a:bodyPr/>
                    <a:p>
                      <a:pPr>
                        <a:buNone/>
                      </a:pPr>
                      <a:r>
                        <a:rPr lang="zh-CN" altLang="en-US" sz="2000">
                          <a:solidFill>
                            <a:schemeClr val="tx1"/>
                          </a:solidFill>
                          <a:latin typeface="华文中宋" panose="02010600040101010101" charset="-122"/>
                          <a:ea typeface="华文中宋" panose="02010600040101010101" charset="-122"/>
                        </a:rPr>
                        <a:t>部门负责人</a:t>
                      </a:r>
                      <a:endParaRPr lang="zh-CN" altLang="en-US" sz="2000">
                        <a:solidFill>
                          <a:schemeClr val="tx1"/>
                        </a:solidFill>
                        <a:latin typeface="华文中宋" panose="02010600040101010101" charset="-122"/>
                        <a:ea typeface="华文中宋" panose="02010600040101010101" charset="-122"/>
                      </a:endParaRPr>
                    </a:p>
                  </a:txBody>
                  <a:tcPr>
                    <a:lnL w="19050" cap="rnd">
                      <a:solidFill>
                        <a:srgbClr val="FF6238"/>
                      </a:solidFill>
                      <a:prstDash val="solid"/>
                    </a:lnL>
                    <a:lnR w="3175">
                      <a:solidFill>
                        <a:srgbClr val="FF6238"/>
                      </a:solidFill>
                      <a:prstDash val="dot"/>
                    </a:lnR>
                    <a:lnT w="3175">
                      <a:solidFill>
                        <a:srgbClr val="FF6238"/>
                      </a:solidFill>
                      <a:prstDash val="dot"/>
                    </a:lnT>
                    <a:lnB w="3175">
                      <a:solidFill>
                        <a:srgbClr val="FF6238"/>
                      </a:solidFill>
                      <a:prstDash val="dot"/>
                    </a:lnB>
                    <a:solidFill>
                      <a:srgbClr val="FFFFFF"/>
                    </a:solidFill>
                  </a:tcPr>
                </a:tc>
                <a:tc>
                  <a:txBody>
                    <a:bodyPr/>
                    <a:p>
                      <a:pPr>
                        <a:buNone/>
                      </a:pPr>
                      <a:r>
                        <a:rPr lang="zh-CN" altLang="en-US" sz="2000">
                          <a:solidFill>
                            <a:schemeClr val="tx1"/>
                          </a:solidFill>
                          <a:latin typeface="华文中宋" panose="02010600040101010101" charset="-122"/>
                          <a:ea typeface="华文中宋" panose="02010600040101010101" charset="-122"/>
                          <a:cs typeface="华文中宋" panose="02010600040101010101" charset="-122"/>
                        </a:rPr>
                        <a:t>合理性</a:t>
                      </a:r>
                      <a:r>
                        <a:rPr lang="en-US" altLang="zh-CN" sz="2000">
                          <a:solidFill>
                            <a:schemeClr val="tx1"/>
                          </a:solidFill>
                          <a:latin typeface="华文中宋" panose="02010600040101010101" charset="-122"/>
                          <a:ea typeface="华文中宋" panose="02010600040101010101" charset="-122"/>
                          <a:cs typeface="华文中宋" panose="02010600040101010101" charset="-122"/>
                        </a:rPr>
                        <a:t>+</a:t>
                      </a:r>
                      <a:r>
                        <a:rPr lang="zh-CN" altLang="en-US" sz="2000">
                          <a:solidFill>
                            <a:schemeClr val="tx1"/>
                          </a:solidFill>
                          <a:latin typeface="华文中宋" panose="02010600040101010101" charset="-122"/>
                          <a:ea typeface="华文中宋" panose="02010600040101010101" charset="-122"/>
                          <a:cs typeface="华文中宋" panose="02010600040101010101" charset="-122"/>
                        </a:rPr>
                        <a:t>真实性（对业务的业务制衡）</a:t>
                      </a:r>
                      <a:endParaRPr lang="zh-CN" altLang="en-US" sz="2000">
                        <a:solidFill>
                          <a:schemeClr val="tx1"/>
                        </a:solidFill>
                        <a:latin typeface="华文中宋" panose="02010600040101010101" charset="-122"/>
                        <a:ea typeface="华文中宋" panose="02010600040101010101" charset="-122"/>
                        <a:cs typeface="华文中宋" panose="02010600040101010101" charset="-122"/>
                      </a:endParaRPr>
                    </a:p>
                  </a:txBody>
                  <a:tcPr>
                    <a:lnL w="3175">
                      <a:solidFill>
                        <a:srgbClr val="FF6238"/>
                      </a:solidFill>
                      <a:prstDash val="dot"/>
                    </a:lnL>
                    <a:lnR w="19050" cap="rnd">
                      <a:solidFill>
                        <a:srgbClr val="FF6238"/>
                      </a:solidFill>
                      <a:prstDash val="solid"/>
                    </a:lnR>
                    <a:lnT w="3175">
                      <a:solidFill>
                        <a:srgbClr val="FF6238"/>
                      </a:solidFill>
                      <a:prstDash val="dot"/>
                    </a:lnT>
                    <a:lnB w="3175">
                      <a:solidFill>
                        <a:srgbClr val="FF6238"/>
                      </a:solidFill>
                      <a:prstDash val="dot"/>
                    </a:lnB>
                    <a:solidFill>
                      <a:srgbClr val="FFFFFF"/>
                    </a:solidFill>
                  </a:tcPr>
                </a:tc>
              </a:tr>
              <a:tr h="381000">
                <a:tc>
                  <a:txBody>
                    <a:bodyPr/>
                    <a:p>
                      <a:pPr>
                        <a:buNone/>
                      </a:pPr>
                      <a:r>
                        <a:rPr lang="zh-CN" altLang="en-US" sz="2000">
                          <a:solidFill>
                            <a:schemeClr val="tx1"/>
                          </a:solidFill>
                          <a:latin typeface="华文中宋" panose="02010600040101010101" charset="-122"/>
                          <a:ea typeface="华文中宋" panose="02010600040101010101" charset="-122"/>
                        </a:rPr>
                        <a:t>财务岗</a:t>
                      </a:r>
                      <a:endParaRPr lang="zh-CN" altLang="en-US" sz="2000">
                        <a:solidFill>
                          <a:schemeClr val="tx1"/>
                        </a:solidFill>
                        <a:latin typeface="华文中宋" panose="02010600040101010101" charset="-122"/>
                        <a:ea typeface="华文中宋" panose="02010600040101010101" charset="-122"/>
                      </a:endParaRPr>
                    </a:p>
                  </a:txBody>
                  <a:tcPr>
                    <a:lnL w="19050" cap="rnd">
                      <a:solidFill>
                        <a:srgbClr val="FF6238"/>
                      </a:solidFill>
                      <a:prstDash val="solid"/>
                    </a:lnL>
                    <a:lnR w="3175">
                      <a:solidFill>
                        <a:srgbClr val="FF6238"/>
                      </a:solidFill>
                      <a:prstDash val="dot"/>
                    </a:lnR>
                    <a:lnT w="3175">
                      <a:solidFill>
                        <a:srgbClr val="FF6238"/>
                      </a:solidFill>
                      <a:prstDash val="dot"/>
                    </a:lnT>
                    <a:lnB w="3175">
                      <a:solidFill>
                        <a:srgbClr val="FF6238"/>
                      </a:solidFill>
                      <a:prstDash val="dot"/>
                    </a:lnB>
                    <a:solidFill>
                      <a:srgbClr val="F2F2F2"/>
                    </a:solidFill>
                  </a:tcPr>
                </a:tc>
                <a:tc>
                  <a:txBody>
                    <a:bodyPr/>
                    <a:p>
                      <a:pPr>
                        <a:buNone/>
                      </a:pPr>
                      <a:r>
                        <a:rPr lang="zh-CN" altLang="en-US" sz="2000">
                          <a:solidFill>
                            <a:schemeClr val="tx1"/>
                          </a:solidFill>
                          <a:latin typeface="华文中宋" panose="02010600040101010101" charset="-122"/>
                          <a:ea typeface="华文中宋" panose="02010600040101010101" charset="-122"/>
                        </a:rPr>
                        <a:t>财经纪律合规性（预算、标准、报销材料）</a:t>
                      </a:r>
                      <a:r>
                        <a:rPr lang="zh-CN" altLang="en-US" sz="2000">
                          <a:solidFill>
                            <a:schemeClr val="tx1"/>
                          </a:solidFill>
                          <a:latin typeface="华文中宋" panose="02010600040101010101" charset="-122"/>
                          <a:ea typeface="华文中宋" panose="02010600040101010101" charset="-122"/>
                          <a:sym typeface="+mn-ea"/>
                        </a:rPr>
                        <a:t>（对业务的财务制衡）</a:t>
                      </a:r>
                      <a:endParaRPr lang="zh-CN" altLang="en-US" sz="2000">
                        <a:solidFill>
                          <a:schemeClr val="tx1"/>
                        </a:solidFill>
                        <a:latin typeface="华文中宋" panose="02010600040101010101" charset="-122"/>
                        <a:ea typeface="华文中宋" panose="02010600040101010101" charset="-122"/>
                        <a:sym typeface="+mn-ea"/>
                      </a:endParaRPr>
                    </a:p>
                  </a:txBody>
                  <a:tcPr>
                    <a:lnL w="3175">
                      <a:solidFill>
                        <a:srgbClr val="FF6238"/>
                      </a:solidFill>
                      <a:prstDash val="dot"/>
                    </a:lnL>
                    <a:lnR w="19050" cap="rnd">
                      <a:solidFill>
                        <a:srgbClr val="FF6238"/>
                      </a:solidFill>
                      <a:prstDash val="solid"/>
                    </a:lnR>
                    <a:lnT w="3175">
                      <a:solidFill>
                        <a:srgbClr val="FF6238"/>
                      </a:solidFill>
                      <a:prstDash val="dot"/>
                    </a:lnT>
                    <a:lnB w="3175">
                      <a:solidFill>
                        <a:srgbClr val="FF6238"/>
                      </a:solidFill>
                      <a:prstDash val="dot"/>
                    </a:lnB>
                    <a:solidFill>
                      <a:srgbClr val="F2F2F2"/>
                    </a:solidFill>
                  </a:tcPr>
                </a:tc>
              </a:tr>
              <a:tr h="381000">
                <a:tc>
                  <a:txBody>
                    <a:bodyPr/>
                    <a:p>
                      <a:pPr>
                        <a:buNone/>
                      </a:pPr>
                      <a:r>
                        <a:rPr lang="zh-CN" altLang="en-US" sz="2000">
                          <a:solidFill>
                            <a:schemeClr val="tx1"/>
                          </a:solidFill>
                          <a:latin typeface="华文中宋" panose="02010600040101010101" charset="-122"/>
                          <a:ea typeface="华文中宋" panose="02010600040101010101" charset="-122"/>
                        </a:rPr>
                        <a:t>领导</a:t>
                      </a:r>
                      <a:endParaRPr lang="zh-CN" altLang="en-US" sz="2000">
                        <a:solidFill>
                          <a:schemeClr val="tx1"/>
                        </a:solidFill>
                        <a:latin typeface="华文中宋" panose="02010600040101010101" charset="-122"/>
                        <a:ea typeface="华文中宋" panose="02010600040101010101" charset="-122"/>
                      </a:endParaRPr>
                    </a:p>
                  </a:txBody>
                  <a:tcPr>
                    <a:lnL w="19050" cap="rnd">
                      <a:solidFill>
                        <a:srgbClr val="FF6238"/>
                      </a:solidFill>
                      <a:prstDash val="solid"/>
                    </a:lnL>
                    <a:lnR w="3175">
                      <a:solidFill>
                        <a:srgbClr val="FF6238"/>
                      </a:solidFill>
                      <a:prstDash val="dot"/>
                    </a:lnR>
                    <a:lnT w="3175">
                      <a:solidFill>
                        <a:srgbClr val="FF6238"/>
                      </a:solidFill>
                      <a:prstDash val="dot"/>
                    </a:lnT>
                    <a:lnB w="19050" cap="rnd">
                      <a:solidFill>
                        <a:srgbClr val="FF6238"/>
                      </a:solidFill>
                      <a:prstDash val="solid"/>
                    </a:lnB>
                    <a:solidFill>
                      <a:srgbClr val="FFFFFF"/>
                    </a:solidFill>
                  </a:tcPr>
                </a:tc>
                <a:tc>
                  <a:txBody>
                    <a:bodyPr/>
                    <a:p>
                      <a:pPr>
                        <a:buNone/>
                      </a:pPr>
                      <a:r>
                        <a:rPr lang="zh-CN" altLang="en-US" sz="2000">
                          <a:solidFill>
                            <a:schemeClr val="tx1"/>
                          </a:solidFill>
                          <a:latin typeface="华文中宋" panose="02010600040101010101" charset="-122"/>
                          <a:ea typeface="华文中宋" panose="02010600040101010101" charset="-122"/>
                        </a:rPr>
                        <a:t>业务风险、财务（资金）风险可控</a:t>
                      </a:r>
                      <a:endParaRPr lang="zh-CN" altLang="en-US" sz="2000">
                        <a:solidFill>
                          <a:schemeClr val="tx1"/>
                        </a:solidFill>
                        <a:latin typeface="华文中宋" panose="02010600040101010101" charset="-122"/>
                        <a:ea typeface="华文中宋" panose="02010600040101010101" charset="-122"/>
                      </a:endParaRPr>
                    </a:p>
                  </a:txBody>
                  <a:tcPr>
                    <a:lnL w="3175">
                      <a:solidFill>
                        <a:srgbClr val="FF6238"/>
                      </a:solidFill>
                      <a:prstDash val="dot"/>
                    </a:lnL>
                    <a:lnR w="19050" cap="rnd">
                      <a:solidFill>
                        <a:srgbClr val="FF6238"/>
                      </a:solidFill>
                      <a:prstDash val="solid"/>
                    </a:lnR>
                    <a:lnT w="3175">
                      <a:solidFill>
                        <a:srgbClr val="FF6238"/>
                      </a:solidFill>
                      <a:prstDash val="dot"/>
                    </a:lnT>
                    <a:lnB w="19050" cap="rnd">
                      <a:solidFill>
                        <a:srgbClr val="FF6238"/>
                      </a:solidFill>
                      <a:prstDash val="solid"/>
                    </a:lnB>
                    <a:solidFill>
                      <a:srgbClr val="FFFFFF"/>
                    </a:solidFill>
                  </a:tcPr>
                </a:tc>
              </a:tr>
            </a:tbl>
          </a:graphicData>
        </a:graphic>
      </p:graphicFrame>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http://photo-static-api.fotomore.com/creative/vcg/400/version23/VCG41525110335.jpg" descr="templates\picture_hover\&amp;pky180_sjzg_VCG41525110335&amp;2&amp;src_toppic_inpsrchzd1&amp;"/>
          <p:cNvPicPr>
            <a:picLocks noChangeAspect="1"/>
          </p:cNvPicPr>
          <p:nvPr>
            <p:custDataLst>
              <p:tags r:id="rId1"/>
            </p:custDataLst>
          </p:nvPr>
        </p:nvPicPr>
        <p:blipFill>
          <a:blip r:embed="rId2"/>
          <a:srcRect l="42233" t="21155"/>
          <a:stretch>
            <a:fillRect/>
          </a:stretch>
        </p:blipFill>
        <p:spPr>
          <a:xfrm>
            <a:off x="427990" y="1656080"/>
            <a:ext cx="1931670" cy="2063750"/>
          </a:xfrm>
          <a:prstGeom prst="rect">
            <a:avLst/>
          </a:prstGeom>
        </p:spPr>
      </p:pic>
      <p:sp>
        <p:nvSpPr>
          <p:cNvPr id="7" name="文本框 6"/>
          <p:cNvSpPr txBox="1"/>
          <p:nvPr>
            <p:custDataLst>
              <p:tags r:id="rId3"/>
            </p:custDataLst>
          </p:nvPr>
        </p:nvSpPr>
        <p:spPr>
          <a:xfrm>
            <a:off x="1977390" y="1941830"/>
            <a:ext cx="1544955" cy="1476375"/>
          </a:xfrm>
          <a:prstGeom prst="rect">
            <a:avLst/>
          </a:prstGeom>
          <a:noFill/>
        </p:spPr>
        <p:txBody>
          <a:bodyPr wrap="square" rtlCol="0" anchor="t">
            <a:spAutoFit/>
          </a:bodyPr>
          <a:p>
            <a:pPr>
              <a:lnSpc>
                <a:spcPct val="150000"/>
              </a:lnSpc>
              <a:buNone/>
            </a:pPr>
            <a:r>
              <a:rPr lang="zh-CN" altLang="en-US" sz="2000">
                <a:latin typeface="华文中宋" panose="02010600040101010101" charset="-122"/>
                <a:ea typeface="华文中宋" panose="02010600040101010101" charset="-122"/>
                <a:sym typeface="+mn-ea"/>
              </a:rPr>
              <a:t>位置不同</a:t>
            </a:r>
            <a:endParaRPr lang="zh-CN" altLang="en-US" sz="2000">
              <a:latin typeface="华文中宋" panose="02010600040101010101" charset="-122"/>
              <a:ea typeface="华文中宋" panose="02010600040101010101" charset="-122"/>
              <a:sym typeface="+mn-ea"/>
            </a:endParaRPr>
          </a:p>
          <a:p>
            <a:pPr>
              <a:lnSpc>
                <a:spcPct val="150000"/>
              </a:lnSpc>
              <a:buNone/>
            </a:pPr>
            <a:r>
              <a:rPr lang="zh-CN" altLang="en-US" sz="2000">
                <a:latin typeface="华文中宋" panose="02010600040101010101" charset="-122"/>
                <a:ea typeface="华文中宋" panose="02010600040101010101" charset="-122"/>
                <a:sym typeface="+mn-ea"/>
              </a:rPr>
              <a:t>视角不同</a:t>
            </a:r>
            <a:endParaRPr lang="zh-CN" altLang="en-US" sz="2000">
              <a:latin typeface="华文中宋" panose="02010600040101010101" charset="-122"/>
              <a:ea typeface="华文中宋" panose="02010600040101010101" charset="-122"/>
              <a:sym typeface="+mn-ea"/>
            </a:endParaRPr>
          </a:p>
          <a:p>
            <a:pPr>
              <a:lnSpc>
                <a:spcPct val="150000"/>
              </a:lnSpc>
              <a:buNone/>
            </a:pPr>
            <a:r>
              <a:rPr lang="zh-CN" altLang="en-US" sz="2000">
                <a:latin typeface="华文中宋" panose="02010600040101010101" charset="-122"/>
                <a:ea typeface="华文中宋" panose="02010600040101010101" charset="-122"/>
                <a:sym typeface="+mn-ea"/>
              </a:rPr>
              <a:t>关注点不同</a:t>
            </a:r>
            <a:endParaRPr lang="zh-CN" altLang="en-US" sz="2000">
              <a:latin typeface="华文中宋" panose="02010600040101010101" charset="-122"/>
              <a:ea typeface="华文中宋" panose="02010600040101010101" charset="-122"/>
              <a:sym typeface="+mn-ea"/>
            </a:endParaRPr>
          </a:p>
        </p:txBody>
      </p:sp>
      <p:pic>
        <p:nvPicPr>
          <p:cNvPr id="5" name="内容占位符 4"/>
          <p:cNvPicPr>
            <a:picLocks noChangeAspect="1"/>
          </p:cNvPicPr>
          <p:nvPr>
            <p:ph idx="1"/>
            <p:custDataLst>
              <p:tags r:id="rId4"/>
            </p:custDataLst>
          </p:nvPr>
        </p:nvPicPr>
        <p:blipFill>
          <a:blip r:embed="rId5"/>
          <a:stretch>
            <a:fillRect/>
          </a:stretch>
        </p:blipFill>
        <p:spPr>
          <a:xfrm>
            <a:off x="3989705" y="513080"/>
            <a:ext cx="3585845" cy="3615055"/>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3989705" y="4128135"/>
            <a:ext cx="3595370" cy="50228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3980180" y="4630420"/>
            <a:ext cx="3595370" cy="359410"/>
          </a:xfrm>
          <a:prstGeom prst="rect">
            <a:avLst/>
          </a:prstGeom>
        </p:spPr>
      </p:pic>
      <p:pic>
        <p:nvPicPr>
          <p:cNvPr id="10" name="图片 9"/>
          <p:cNvPicPr>
            <a:picLocks noChangeAspect="1"/>
          </p:cNvPicPr>
          <p:nvPr>
            <p:custDataLst>
              <p:tags r:id="rId10"/>
            </p:custDataLst>
          </p:nvPr>
        </p:nvPicPr>
        <p:blipFill>
          <a:blip r:embed="rId11"/>
          <a:stretch>
            <a:fillRect/>
          </a:stretch>
        </p:blipFill>
        <p:spPr>
          <a:xfrm>
            <a:off x="3999230" y="3826510"/>
            <a:ext cx="3585845" cy="286385"/>
          </a:xfrm>
          <a:prstGeom prst="rect">
            <a:avLst/>
          </a:prstGeom>
        </p:spPr>
      </p:pic>
      <p:sp>
        <p:nvSpPr>
          <p:cNvPr id="12" name="文本框 11"/>
          <p:cNvSpPr txBox="1"/>
          <p:nvPr/>
        </p:nvSpPr>
        <p:spPr>
          <a:xfrm>
            <a:off x="7745095" y="1508125"/>
            <a:ext cx="4251960" cy="1014730"/>
          </a:xfrm>
          <a:prstGeom prst="rect">
            <a:avLst/>
          </a:prstGeom>
          <a:noFill/>
        </p:spPr>
        <p:txBody>
          <a:bodyPr wrap="square" rtlCol="0" anchor="t">
            <a:spAutoFit/>
          </a:bodyPr>
          <a:p>
            <a:pPr>
              <a:lnSpc>
                <a:spcPct val="150000"/>
              </a:lnSpc>
              <a:buNone/>
            </a:pPr>
            <a:r>
              <a:rPr lang="zh-CN" altLang="en-US" sz="2000">
                <a:latin typeface="华文中宋" panose="02010600040101010101" charset="-122"/>
                <a:ea typeface="华文中宋" panose="02010600040101010101" charset="-122"/>
                <a:sym typeface="+mn-ea"/>
              </a:rPr>
              <a:t>表面上：成本没控制，是不是贵了？</a:t>
            </a:r>
            <a:endParaRPr lang="zh-CN" altLang="en-US" sz="2000">
              <a:latin typeface="华文中宋" panose="02010600040101010101" charset="-122"/>
              <a:ea typeface="华文中宋" panose="02010600040101010101" charset="-122"/>
              <a:sym typeface="+mn-ea"/>
            </a:endParaRPr>
          </a:p>
          <a:p>
            <a:pPr>
              <a:lnSpc>
                <a:spcPct val="150000"/>
              </a:lnSpc>
              <a:buNone/>
            </a:pPr>
            <a:r>
              <a:rPr lang="zh-CN" altLang="en-US" sz="2000">
                <a:latin typeface="华文中宋" panose="02010600040101010101" charset="-122"/>
                <a:ea typeface="华文中宋" panose="02010600040101010101" charset="-122"/>
                <a:sym typeface="+mn-ea"/>
              </a:rPr>
              <a:t>本质上：有没有必要、值不值的问题</a:t>
            </a:r>
            <a:endParaRPr lang="zh-CN" altLang="en-US" sz="2000">
              <a:latin typeface="华文中宋" panose="02010600040101010101" charset="-122"/>
              <a:ea typeface="华文中宋" panose="02010600040101010101" charset="-122"/>
              <a:sym typeface="+mn-ea"/>
            </a:endParaRPr>
          </a:p>
        </p:txBody>
      </p:sp>
      <p:sp>
        <p:nvSpPr>
          <p:cNvPr id="13" name="矩形 12"/>
          <p:cNvSpPr/>
          <p:nvPr/>
        </p:nvSpPr>
        <p:spPr>
          <a:xfrm>
            <a:off x="7697470" y="3165475"/>
            <a:ext cx="1962785" cy="826770"/>
          </a:xfrm>
          <a:prstGeom prst="rect">
            <a:avLst/>
          </a:prstGeom>
        </p:spPr>
        <p:style>
          <a:lnRef idx="0">
            <a:schemeClr val="accent3"/>
          </a:lnRef>
          <a:fillRef idx="3">
            <a:schemeClr val="accent3"/>
          </a:fillRef>
          <a:effectRef idx="3">
            <a:schemeClr val="accent3"/>
          </a:effectRef>
          <a:fontRef idx="minor">
            <a:schemeClr val="lt1"/>
          </a:fontRef>
        </p:style>
        <p:txBody>
          <a:bodyPr rtlCol="0" anchor="ctr"/>
          <a:p>
            <a:pPr algn="ctr"/>
            <a:r>
              <a:rPr lang="zh-CN" sz="2800" b="1">
                <a:solidFill>
                  <a:schemeClr val="tx1"/>
                </a:solidFill>
                <a:latin typeface="华文中宋" panose="02010600040101010101" charset="-122"/>
                <a:ea typeface="华文中宋" panose="02010600040101010101" charset="-122"/>
              </a:rPr>
              <a:t>必要性</a:t>
            </a:r>
            <a:endParaRPr lang="zh-CN" sz="2800" b="1">
              <a:solidFill>
                <a:schemeClr val="tx1"/>
              </a:solidFill>
              <a:latin typeface="华文中宋" panose="02010600040101010101" charset="-122"/>
              <a:ea typeface="华文中宋" panose="02010600040101010101" charset="-122"/>
            </a:endParaRPr>
          </a:p>
        </p:txBody>
      </p:sp>
      <p:sp>
        <p:nvSpPr>
          <p:cNvPr id="14" name="矩形 13"/>
          <p:cNvSpPr/>
          <p:nvPr/>
        </p:nvSpPr>
        <p:spPr>
          <a:xfrm>
            <a:off x="9773285" y="3165475"/>
            <a:ext cx="1962785" cy="826770"/>
          </a:xfrm>
          <a:prstGeom prst="rect">
            <a:avLst/>
          </a:prstGeom>
        </p:spPr>
        <p:style>
          <a:lnRef idx="0">
            <a:schemeClr val="accent3"/>
          </a:lnRef>
          <a:fillRef idx="3">
            <a:schemeClr val="accent3"/>
          </a:fillRef>
          <a:effectRef idx="3">
            <a:schemeClr val="accent3"/>
          </a:effectRef>
          <a:fontRef idx="minor">
            <a:schemeClr val="lt1"/>
          </a:fontRef>
        </p:style>
        <p:txBody>
          <a:bodyPr rtlCol="0" anchor="ctr"/>
          <a:p>
            <a:pPr algn="ctr"/>
            <a:r>
              <a:rPr lang="zh-CN" sz="2800" b="1">
                <a:solidFill>
                  <a:schemeClr val="tx1"/>
                </a:solidFill>
                <a:latin typeface="华文中宋" panose="02010600040101010101" charset="-122"/>
                <a:ea typeface="华文中宋" panose="02010600040101010101" charset="-122"/>
              </a:rPr>
              <a:t>合理性</a:t>
            </a:r>
            <a:endParaRPr lang="zh-CN" sz="2800" b="1">
              <a:solidFill>
                <a:schemeClr val="tx1"/>
              </a:solidFill>
              <a:latin typeface="华文中宋" panose="02010600040101010101" charset="-122"/>
              <a:ea typeface="华文中宋" panose="02010600040101010101" charset="-122"/>
            </a:endParaRPr>
          </a:p>
        </p:txBody>
      </p:sp>
      <p:sp>
        <p:nvSpPr>
          <p:cNvPr id="15" name="矩形 14"/>
          <p:cNvSpPr/>
          <p:nvPr/>
        </p:nvSpPr>
        <p:spPr>
          <a:xfrm>
            <a:off x="7697470" y="4123055"/>
            <a:ext cx="1962785" cy="826770"/>
          </a:xfrm>
          <a:prstGeom prst="rect">
            <a:avLst/>
          </a:prstGeom>
        </p:spPr>
        <p:style>
          <a:lnRef idx="0">
            <a:schemeClr val="accent3"/>
          </a:lnRef>
          <a:fillRef idx="3">
            <a:schemeClr val="accent3"/>
          </a:fillRef>
          <a:effectRef idx="3">
            <a:schemeClr val="accent3"/>
          </a:effectRef>
          <a:fontRef idx="minor">
            <a:schemeClr val="lt1"/>
          </a:fontRef>
        </p:style>
        <p:txBody>
          <a:bodyPr rtlCol="0" anchor="ctr"/>
          <a:p>
            <a:pPr algn="ctr"/>
            <a:r>
              <a:rPr lang="zh-CN" sz="2800" b="1">
                <a:solidFill>
                  <a:schemeClr val="tx1"/>
                </a:solidFill>
                <a:latin typeface="华文中宋" panose="02010600040101010101" charset="-122"/>
                <a:ea typeface="华文中宋" panose="02010600040101010101" charset="-122"/>
              </a:rPr>
              <a:t>绩效</a:t>
            </a:r>
            <a:endParaRPr lang="zh-CN" sz="2800" b="1">
              <a:solidFill>
                <a:schemeClr val="tx1"/>
              </a:solidFill>
              <a:latin typeface="华文中宋" panose="02010600040101010101" charset="-122"/>
              <a:ea typeface="华文中宋" panose="02010600040101010101" charset="-122"/>
            </a:endParaRPr>
          </a:p>
        </p:txBody>
      </p:sp>
      <p:sp>
        <p:nvSpPr>
          <p:cNvPr id="16" name="矩形 15"/>
          <p:cNvSpPr/>
          <p:nvPr/>
        </p:nvSpPr>
        <p:spPr>
          <a:xfrm>
            <a:off x="9782175" y="4112895"/>
            <a:ext cx="1962785" cy="826770"/>
          </a:xfrm>
          <a:prstGeom prst="rect">
            <a:avLst/>
          </a:prstGeom>
        </p:spPr>
        <p:style>
          <a:lnRef idx="0">
            <a:schemeClr val="accent3"/>
          </a:lnRef>
          <a:fillRef idx="3">
            <a:schemeClr val="accent3"/>
          </a:fillRef>
          <a:effectRef idx="3">
            <a:schemeClr val="accent3"/>
          </a:effectRef>
          <a:fontRef idx="minor">
            <a:schemeClr val="lt1"/>
          </a:fontRef>
        </p:style>
        <p:txBody>
          <a:bodyPr rtlCol="0" anchor="ctr"/>
          <a:p>
            <a:pPr algn="ctr"/>
            <a:r>
              <a:rPr lang="zh-CN" sz="2800" b="1">
                <a:solidFill>
                  <a:schemeClr val="tx1"/>
                </a:solidFill>
                <a:latin typeface="华文中宋" panose="02010600040101010101" charset="-122"/>
                <a:ea typeface="华文中宋" panose="02010600040101010101" charset="-122"/>
              </a:rPr>
              <a:t>预算刚性</a:t>
            </a:r>
            <a:endParaRPr lang="zh-CN" sz="2800" b="1">
              <a:solidFill>
                <a:schemeClr val="tx1"/>
              </a:solidFill>
              <a:latin typeface="华文中宋" panose="02010600040101010101" charset="-122"/>
              <a:ea typeface="华文中宋" panose="02010600040101010101" charset="-122"/>
            </a:endParaRPr>
          </a:p>
        </p:txBody>
      </p:sp>
      <p:sp>
        <p:nvSpPr>
          <p:cNvPr id="3" name="文本框 2"/>
          <p:cNvSpPr txBox="1"/>
          <p:nvPr>
            <p:custDataLst>
              <p:tags r:id="rId12"/>
            </p:custDataLst>
          </p:nvPr>
        </p:nvSpPr>
        <p:spPr>
          <a:xfrm>
            <a:off x="608330" y="5402580"/>
            <a:ext cx="10871835" cy="1329690"/>
          </a:xfrm>
          <a:prstGeom prst="rect">
            <a:avLst/>
          </a:prstGeom>
          <a:noFill/>
          <a:extLst>
            <a:ext uri="{909E8E84-426E-40DD-AFC4-6F175D3DCCD1}">
              <a14:hiddenFill xmlns:a14="http://schemas.microsoft.com/office/drawing/2010/main">
                <a:solidFill>
                  <a:srgbClr val="FFFF00"/>
                </a:solidFill>
              </a14:hiddenFill>
            </a:ext>
          </a:extLst>
        </p:spPr>
        <p:txBody>
          <a:bodyPr wrap="square" rtlCol="0" anchor="ctr" anchorCtr="0">
            <a:noAutofit/>
          </a:bodyPr>
          <a:p>
            <a:pPr algn="ct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决策层要多作“应不应该办”的价值判断</a:t>
            </a:r>
            <a:b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b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职能部门作“可不可以办”的技术判断</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endParaRPr>
          </a:p>
          <a:p>
            <a:pPr algn="ct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业务部门对承办事项的真实性负责</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bldLvl="0" animBg="1"/>
      <p:bldP spid="14" grpId="0" bldLvl="0" animBg="1"/>
      <p:bldP spid="15" grpId="0" bldLvl="0" animBg="1"/>
      <p:bldP spid="16" grpId="0" bldLvl="0" animBg="1"/>
      <p:bldP spid="13" grpId="1" animBg="1"/>
      <p:bldP spid="14" grpId="1" animBg="1"/>
      <p:bldP spid="15" grpId="1" animBg="1"/>
      <p:bldP spid="16" grpId="1" animBg="1"/>
      <p:bldP spid="3" grpId="0" bldLvl="0" animBg="1"/>
      <p:bldP spid="3"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内容占位符 6"/>
          <p:cNvPicPr>
            <a:picLocks noChangeAspect="1"/>
          </p:cNvPicPr>
          <p:nvPr>
            <p:custDataLst>
              <p:tags r:id="rId1"/>
            </p:custDataLst>
          </p:nvPr>
        </p:nvPicPr>
        <p:blipFill>
          <a:blip r:embed="rId2"/>
          <a:stretch>
            <a:fillRect/>
          </a:stretch>
        </p:blipFill>
        <p:spPr>
          <a:xfrm>
            <a:off x="608330" y="1490345"/>
            <a:ext cx="8900795" cy="5180330"/>
          </a:xfrm>
          <a:prstGeom prst="rect">
            <a:avLst/>
          </a:prstGeom>
        </p:spPr>
      </p:pic>
      <p:sp>
        <p:nvSpPr>
          <p:cNvPr id="2" name="标题 1"/>
          <p:cNvSpPr>
            <a:spLocks noGrp="1"/>
          </p:cNvSpPr>
          <p:nvPr>
            <p:ph type="title"/>
          </p:nvPr>
        </p:nvSpPr>
        <p:spPr/>
        <p:txBody>
          <a:bodyPr/>
          <a:p>
            <a:r>
              <a:rPr lang="zh-CN" altLang="en-US"/>
              <a:t>（二）工作职责及其分离情况（</a:t>
            </a:r>
            <a:r>
              <a:rPr lang="en-US" altLang="zh-CN"/>
              <a:t>7</a:t>
            </a:r>
            <a:r>
              <a:rPr lang="zh-CN" altLang="en-US"/>
              <a:t>至</a:t>
            </a:r>
            <a:r>
              <a:rPr lang="en-US" altLang="zh-CN"/>
              <a:t>17</a:t>
            </a:r>
            <a:r>
              <a:rPr lang="zh-CN" altLang="en-US"/>
              <a:t>）</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矩形标注 5"/>
          <p:cNvSpPr/>
          <p:nvPr>
            <p:custDataLst>
              <p:tags r:id="rId3"/>
            </p:custDataLst>
          </p:nvPr>
        </p:nvSpPr>
        <p:spPr>
          <a:xfrm>
            <a:off x="9375140" y="3429000"/>
            <a:ext cx="2525395" cy="1421765"/>
          </a:xfrm>
          <a:prstGeom prst="wedgeRectCallout">
            <a:avLst>
              <a:gd name="adj1" fmla="val -70613"/>
              <a:gd name="adj2" fmla="val 1853"/>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上传岗位职责说明书</a:t>
            </a:r>
            <a:endParaRPr lang="zh-CN" altLang="en-US" sz="1800">
              <a:latin typeface="楷体" panose="02010609060101010101" charset="-122"/>
              <a:ea typeface="楷体" panose="02010609060101010101" charset="-122"/>
              <a:cs typeface="楷体" panose="02010609060101010101" charset="-122"/>
              <a:sym typeface="+mn-ea"/>
            </a:endParaRPr>
          </a:p>
          <a:p>
            <a:pPr lvl="0" algn="l">
              <a:buClrTx/>
              <a:buSzTx/>
            </a:pPr>
            <a:r>
              <a:rPr lang="zh-CN" altLang="en-US" sz="1800">
                <a:latin typeface="楷体" panose="02010609060101010101" charset="-122"/>
                <a:ea typeface="楷体" panose="02010609060101010101" charset="-122"/>
                <a:cs typeface="楷体" panose="02010609060101010101" charset="-122"/>
                <a:sym typeface="+mn-ea"/>
              </a:rPr>
              <a:t>注意：AB岗管理机制下，A岗和B岗职责不能存在应当分离的职责。</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3"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6" grpId="3"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（三）内部控制业务轮岗情况（</a:t>
            </a:r>
            <a:r>
              <a:rPr lang="en-US" altLang="zh-CN">
                <a:sym typeface="+mn-ea"/>
              </a:rPr>
              <a:t>2</a:t>
            </a:r>
            <a:r>
              <a:rPr lang="en-US">
                <a:sym typeface="+mn-ea"/>
              </a:rPr>
              <a:t>1</a:t>
            </a:r>
            <a:r>
              <a:rPr lang="zh-CN" altLang="en-US">
                <a:sym typeface="+mn-ea"/>
              </a:rPr>
              <a:t>）</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498475" y="3987165"/>
            <a:ext cx="11195050" cy="1141095"/>
          </a:xfrm>
          <a:prstGeom prst="rect">
            <a:avLst/>
          </a:prstGeom>
        </p:spPr>
      </p:pic>
      <p:sp>
        <p:nvSpPr>
          <p:cNvPr id="6" name="矩形标注 5"/>
          <p:cNvSpPr/>
          <p:nvPr>
            <p:custDataLst>
              <p:tags r:id="rId3"/>
            </p:custDataLst>
          </p:nvPr>
        </p:nvSpPr>
        <p:spPr>
          <a:xfrm>
            <a:off x="7970520" y="2736850"/>
            <a:ext cx="3723005" cy="1421765"/>
          </a:xfrm>
          <a:prstGeom prst="wedgeRectCallout">
            <a:avLst>
              <a:gd name="adj1" fmla="val 22369"/>
              <a:gd name="adj2" fmla="val 73760"/>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en-US" altLang="zh-CN" sz="1800">
                <a:latin typeface="楷体" panose="02010609060101010101" charset="-122"/>
                <a:ea typeface="楷体" panose="02010609060101010101" charset="-122"/>
                <a:cs typeface="楷体" panose="02010609060101010101" charset="-122"/>
                <a:sym typeface="+mn-ea"/>
              </a:rPr>
              <a:t>21.</a:t>
            </a:r>
            <a:r>
              <a:rPr lang="zh-CN" altLang="en-US" sz="1800">
                <a:latin typeface="楷体" panose="02010609060101010101" charset="-122"/>
                <a:ea typeface="楷体" panose="02010609060101010101" charset="-122"/>
                <a:cs typeface="楷体" panose="02010609060101010101" charset="-122"/>
                <a:sym typeface="+mn-ea"/>
              </a:rPr>
              <a:t>需上传定期轮岗（或专项审计）轮岗记录、专项审计报告等文件作为佐证材料。</a:t>
            </a:r>
            <a:endParaRPr lang="zh-CN" altLang="en-US" sz="1800">
              <a:latin typeface="楷体" panose="02010609060101010101" charset="-122"/>
              <a:ea typeface="楷体" panose="02010609060101010101" charset="-122"/>
              <a:cs typeface="楷体" panose="02010609060101010101" charset="-122"/>
              <a:sym typeface="+mn-ea"/>
            </a:endParaRPr>
          </a:p>
          <a:p>
            <a:pPr lvl="0" algn="l">
              <a:buClrTx/>
              <a:buSzTx/>
            </a:pPr>
            <a:r>
              <a:rPr lang="zh-CN" altLang="en-US" sz="1800">
                <a:latin typeface="楷体" panose="02010609060101010101" charset="-122"/>
                <a:ea typeface="楷体" panose="02010609060101010101" charset="-122"/>
                <a:cs typeface="楷体" panose="02010609060101010101" charset="-122"/>
                <a:sym typeface="+mn-ea"/>
              </a:rPr>
              <a:t>注意：轮岗记录应当符合单位轮岗相关制度的要求。</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7854315" y="5128260"/>
            <a:ext cx="3723005" cy="1701165"/>
          </a:xfrm>
          <a:prstGeom prst="wedgeRectCallout">
            <a:avLst>
              <a:gd name="adj1" fmla="val 21431"/>
              <a:gd name="adj2" fmla="val -72807"/>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22.需上传202</a:t>
            </a:r>
            <a:r>
              <a:rPr lang="en-US" altLang="zh-CN" sz="1800">
                <a:latin typeface="楷体" panose="02010609060101010101" charset="-122"/>
                <a:ea typeface="楷体" panose="02010609060101010101" charset="-122"/>
                <a:cs typeface="楷体" panose="02010609060101010101" charset="-122"/>
                <a:sym typeface="+mn-ea"/>
              </a:rPr>
              <a:t>2</a:t>
            </a:r>
            <a:r>
              <a:rPr lang="zh-CN" altLang="en-US" sz="1800">
                <a:latin typeface="楷体" panose="02010609060101010101" charset="-122"/>
                <a:ea typeface="楷体" panose="02010609060101010101" charset="-122"/>
                <a:cs typeface="楷体" panose="02010609060101010101" charset="-122"/>
                <a:sym typeface="+mn-ea"/>
              </a:rPr>
              <a:t>年度风险评估报告等材料作为佐证材料。注意：风险评估报告应当反映业务层面的覆盖情况。风险评估工作的开展可参考《浙江省省级行政事业单位内部控制指引》。</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8" name="矩形标注 7"/>
          <p:cNvSpPr/>
          <p:nvPr>
            <p:custDataLst>
              <p:tags r:id="rId5"/>
            </p:custDataLst>
          </p:nvPr>
        </p:nvSpPr>
        <p:spPr>
          <a:xfrm>
            <a:off x="2914015" y="4867275"/>
            <a:ext cx="3723005" cy="1295400"/>
          </a:xfrm>
          <a:prstGeom prst="wedgeRectCallout">
            <a:avLst>
              <a:gd name="adj1" fmla="val -12800"/>
              <a:gd name="adj2" fmla="val -74412"/>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轮岗周期以单位相关制度为准。</a:t>
            </a:r>
            <a:endParaRPr lang="zh-CN" altLang="en-US" sz="1800">
              <a:latin typeface="楷体" panose="02010609060101010101" charset="-122"/>
              <a:ea typeface="楷体" panose="02010609060101010101" charset="-122"/>
              <a:cs typeface="楷体" panose="02010609060101010101" charset="-122"/>
              <a:sym typeface="+mn-ea"/>
            </a:endParaRPr>
          </a:p>
          <a:p>
            <a:pPr lvl="0" algn="l">
              <a:buClrTx/>
              <a:buSzTx/>
            </a:pPr>
            <a:r>
              <a:rPr lang="zh-CN" altLang="en-US" sz="1800">
                <a:latin typeface="楷体" panose="02010609060101010101" charset="-122"/>
                <a:ea typeface="楷体" panose="02010609060101010101" charset="-122"/>
                <a:cs typeface="楷体" panose="02010609060101010101" charset="-122"/>
                <a:sym typeface="+mn-ea"/>
              </a:rPr>
              <a:t>专项审计包括内外部审计中针对未轮岗岗位所从事的相关业务活动的审计。</a:t>
            </a:r>
            <a:endParaRPr lang="zh-CN" altLang="en-US" sz="1800">
              <a:latin typeface="楷体" panose="02010609060101010101" charset="-122"/>
              <a:ea typeface="楷体" panose="02010609060101010101" charset="-122"/>
              <a:cs typeface="楷体" panose="02010609060101010101" charset="-122"/>
              <a:sym typeface="+mn-ea"/>
            </a:endParaRPr>
          </a:p>
        </p:txBody>
      </p:sp>
      <p:pic>
        <p:nvPicPr>
          <p:cNvPr id="10" name="图片 9"/>
          <p:cNvPicPr>
            <a:picLocks noChangeAspect="1"/>
          </p:cNvPicPr>
          <p:nvPr>
            <p:custDataLst>
              <p:tags r:id="rId6"/>
            </p:custDataLst>
          </p:nvPr>
        </p:nvPicPr>
        <p:blipFill>
          <a:blip r:embed="rId7"/>
          <a:stretch>
            <a:fillRect/>
          </a:stretch>
        </p:blipFill>
        <p:spPr>
          <a:xfrm>
            <a:off x="2914015" y="1449705"/>
            <a:ext cx="3314700" cy="253746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3"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3" nodeType="clickEffect">
                                  <p:stCondLst>
                                    <p:cond delay="0"/>
                                  </p:stCondLst>
                                  <p:childTnLst>
                                    <p:animEffect transition="out" filter="blinds(horizont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3" nodeType="clickEffect">
                                  <p:stCondLst>
                                    <p:cond delay="0"/>
                                  </p:stCondLst>
                                  <p:childTnLst>
                                    <p:animEffect transition="out" filter="blinds(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6" grpId="3" bldLvl="0" animBg="1"/>
      <p:bldP spid="7" grpId="1" animBg="1"/>
      <p:bldP spid="7" grpId="2" bldLvl="0" animBg="1"/>
      <p:bldP spid="7" grpId="3" bldLvl="0" animBg="1"/>
      <p:bldP spid="8" grpId="1" animBg="1"/>
      <p:bldP spid="8" grpId="2" bldLvl="0" animBg="1"/>
      <p:bldP spid="8" grpId="3"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（五）建立健全内部控制制度情况</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608330" y="1490345"/>
            <a:ext cx="9383395" cy="5480685"/>
          </a:xfrm>
          <a:prstGeom prst="rect">
            <a:avLst/>
          </a:prstGeom>
        </p:spPr>
      </p:pic>
      <p:sp>
        <p:nvSpPr>
          <p:cNvPr id="7" name="矩形标注 6"/>
          <p:cNvSpPr/>
          <p:nvPr>
            <p:custDataLst>
              <p:tags r:id="rId3"/>
            </p:custDataLst>
          </p:nvPr>
        </p:nvSpPr>
        <p:spPr>
          <a:xfrm>
            <a:off x="5982335" y="643255"/>
            <a:ext cx="3723005" cy="1324610"/>
          </a:xfrm>
          <a:prstGeom prst="wedgeRectCallout">
            <a:avLst>
              <a:gd name="adj1" fmla="val 10856"/>
              <a:gd name="adj2" fmla="val 88633"/>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l">
              <a:buClrTx/>
              <a:buSzTx/>
            </a:pPr>
            <a:r>
              <a:rPr lang="zh-CN" altLang="en-US" sz="1800">
                <a:latin typeface="楷体" panose="02010609060101010101" charset="-122"/>
                <a:ea typeface="楷体" panose="02010609060101010101" charset="-122"/>
                <a:cs typeface="楷体" panose="02010609060101010101" charset="-122"/>
                <a:sym typeface="+mn-ea"/>
              </a:rPr>
              <a:t>注意：内控制度覆盖关键管控点情况，应对照所上传的制度逐一确认勾选。制度中未覆盖的关键管控点不能打勾。</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6" name="矩形标注 5"/>
          <p:cNvSpPr/>
          <p:nvPr>
            <p:custDataLst>
              <p:tags r:id="rId4"/>
            </p:custDataLst>
          </p:nvPr>
        </p:nvSpPr>
        <p:spPr>
          <a:xfrm>
            <a:off x="5693410" y="3429000"/>
            <a:ext cx="4686300" cy="1701165"/>
          </a:xfrm>
          <a:prstGeom prst="wedgeRectCallout">
            <a:avLst>
              <a:gd name="adj1" fmla="val 3948"/>
              <a:gd name="adj2" fmla="val -6870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2022年度是否更新根据单位2022年度内部控制制度和流程图更新情况勾选。若单位在以前年度已经建立对应业务的制度或流程图且2022年度进行过更新，或者单位2022年度首次建立对应制度或流程图，勾选“是”，否则勾选“否”。</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8" name="矩形标注 7"/>
          <p:cNvSpPr/>
          <p:nvPr>
            <p:custDataLst>
              <p:tags r:id="rId5"/>
            </p:custDataLst>
          </p:nvPr>
        </p:nvSpPr>
        <p:spPr>
          <a:xfrm>
            <a:off x="1272540" y="2723515"/>
            <a:ext cx="3723005" cy="1701165"/>
          </a:xfrm>
          <a:prstGeom prst="wedgeRectCallout">
            <a:avLst>
              <a:gd name="adj1" fmla="val 51279"/>
              <a:gd name="adj2" fmla="val -74300"/>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sz="1800">
                <a:latin typeface="楷体" panose="02010609060101010101" charset="-122"/>
                <a:ea typeface="楷体" panose="02010609060101010101" charset="-122"/>
                <a:cs typeface="楷体" panose="02010609060101010101" charset="-122"/>
                <a:sym typeface="+mn-ea"/>
              </a:rPr>
              <a:t>截至2022年底单位已经建立对应业务环节（类别）的制度或流程图，勾选“是”；若单位尚未建立对应业务环节（类别）的制度或流程图，勾选“否”。</a:t>
            </a:r>
            <a:endParaRPr sz="1800">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nvSpPr>
        <p:spPr>
          <a:xfrm>
            <a:off x="1403350" y="5361305"/>
            <a:ext cx="9384030" cy="149669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noAutofit/>
          </a:bodyPr>
          <a:p>
            <a:r>
              <a:rPr lang="zh-CN" altLang="en-US">
                <a:latin typeface="楷体" panose="02010609060101010101" charset="-122"/>
                <a:ea typeface="楷体" panose="02010609060101010101" charset="-122"/>
              </a:rPr>
              <a:t>使用网络版填报的单位，若以前年度已经上传过相应业务的内部控制制度和流程图，则只需上传进行过更新或首次建立的制度或流程图作为佐证材料；若以前年度未上传过相应业务的内部控制制度和流程图，或第一年使用网络版填报，则需上传相应业务的内部控制制度和流程图作为佐证材料。使用单机版填报的单位，需上传相应业务的内部控制制度和流程图作为佐证材料。</a:t>
            </a:r>
            <a:endParaRPr lang="zh-CN" altLang="en-US">
              <a:latin typeface="楷体" panose="02010609060101010101" charset="-122"/>
              <a:ea typeface="楷体" panose="02010609060101010101"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3" nodeType="clickEffect">
                                  <p:stCondLst>
                                    <p:cond delay="0"/>
                                  </p:stCondLst>
                                  <p:childTnLst>
                                    <p:animEffect transition="out" filter="blinds(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3"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3" nodeType="clickEffect">
                                  <p:stCondLst>
                                    <p:cond delay="0"/>
                                  </p:stCondLst>
                                  <p:childTnLst>
                                    <p:animEffect transition="out" filter="blinds(horizontal)">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bldLvl="0" animBg="1"/>
      <p:bldP spid="7" grpId="3" bldLvl="0" animBg="1"/>
      <p:bldP spid="6" grpId="1" animBg="1"/>
      <p:bldP spid="6" grpId="2" bldLvl="0" animBg="1"/>
      <p:bldP spid="6" grpId="3" bldLvl="0" animBg="1"/>
      <p:bldP spid="8" grpId="1" animBg="1"/>
      <p:bldP spid="8" grpId="2" bldLvl="0" animBg="1"/>
      <p:bldP spid="8" grpId="3" bldLvl="0" animBg="1"/>
      <p:bldP spid="9" grpId="0" bldLvl="0" animBg="1"/>
      <p:bldP spid="9"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注意</a:t>
            </a:r>
            <a:r>
              <a:rPr lang="en-US" altLang="zh-CN"/>
              <a:t>“</a:t>
            </a:r>
            <a:r>
              <a:rPr lang="zh-CN" altLang="en-US"/>
              <a:t>内控制度覆盖关键管控点情况</a:t>
            </a:r>
            <a:r>
              <a:rPr lang="en-US" altLang="zh-CN"/>
              <a:t>”</a:t>
            </a:r>
            <a:endParaRPr lang="en-US" altLang="zh-CN"/>
          </a:p>
        </p:txBody>
      </p:sp>
      <p:graphicFrame>
        <p:nvGraphicFramePr>
          <p:cNvPr id="5" name="内容占位符 4"/>
          <p:cNvGraphicFramePr/>
          <p:nvPr>
            <p:ph idx="1"/>
            <p:custDataLst>
              <p:tags r:id="rId1"/>
            </p:custDataLst>
          </p:nvPr>
        </p:nvGraphicFramePr>
        <p:xfrm>
          <a:off x="608400" y="1490400"/>
          <a:ext cx="10968990" cy="4663440"/>
        </p:xfrm>
        <a:graphic>
          <a:graphicData uri="http://schemas.openxmlformats.org/drawingml/2006/table">
            <a:tbl>
              <a:tblPr firstRow="1" bandRow="1">
                <a:tableStyleId>{5C22544A-7EE6-4342-B048-85BDC9FD1C3A}</a:tableStyleId>
              </a:tblPr>
              <a:tblGrid>
                <a:gridCol w="2258695"/>
                <a:gridCol w="8710295"/>
              </a:tblGrid>
              <a:tr h="212400">
                <a:tc>
                  <a:txBody>
                    <a:bodyPr/>
                    <a:p>
                      <a:pPr>
                        <a:buNone/>
                      </a:pPr>
                      <a:r>
                        <a:rPr lang="zh-CN" altLang="en-US"/>
                        <a:t>环节（类别）</a:t>
                      </a:r>
                      <a:endParaRPr lang="zh-CN" altLang="en-US"/>
                    </a:p>
                  </a:txBody>
                  <a:tcPr/>
                </a:tc>
                <a:tc>
                  <a:txBody>
                    <a:bodyPr/>
                    <a:p>
                      <a:pPr>
                        <a:buNone/>
                      </a:pPr>
                      <a:r>
                        <a:rPr lang="zh-CN" altLang="en-US"/>
                        <a:t>内控制度覆盖关键管控点情况</a:t>
                      </a:r>
                      <a:endParaRPr lang="zh-CN" altLang="en-US"/>
                    </a:p>
                  </a:txBody>
                  <a:tcPr/>
                </a:tc>
              </a:tr>
              <a:tr h="212400">
                <a:tc>
                  <a:txBody>
                    <a:bodyPr/>
                    <a:p>
                      <a:pPr>
                        <a:buNone/>
                      </a:pPr>
                      <a:r>
                        <a:rPr lang="zh-CN" altLang="en-US"/>
                        <a:t>收入管理</a:t>
                      </a:r>
                      <a:endParaRPr lang="zh-CN" altLang="en-US"/>
                    </a:p>
                  </a:txBody>
                  <a:tcPr/>
                </a:tc>
                <a:tc>
                  <a:txBody>
                    <a:bodyPr/>
                    <a:p>
                      <a:pPr>
                        <a:buNone/>
                      </a:pPr>
                      <a:r>
                        <a:rPr lang="zh-CN" altLang="en-US"/>
                        <a:t>单位财政收入种类与收缴管理□</a:t>
                      </a:r>
                      <a:endParaRPr lang="zh-CN" altLang="en-US"/>
                    </a:p>
                    <a:p>
                      <a:pPr>
                        <a:buNone/>
                      </a:pPr>
                      <a:r>
                        <a:rPr lang="zh-CN" altLang="en-US">
                          <a:solidFill>
                            <a:srgbClr val="FF0000"/>
                          </a:solidFill>
                        </a:rPr>
                        <a:t>单位非财政收入种类与收缴管理□</a:t>
                      </a:r>
                      <a:endParaRPr lang="zh-CN" altLang="en-US">
                        <a:solidFill>
                          <a:srgbClr val="FF0000"/>
                        </a:solidFill>
                      </a:endParaRPr>
                    </a:p>
                    <a:p>
                      <a:pPr>
                        <a:buNone/>
                      </a:pPr>
                      <a:r>
                        <a:rPr lang="zh-CN" altLang="en-US"/>
                        <a:t>未覆盖以上所有管控点□</a:t>
                      </a:r>
                      <a:endParaRPr lang="zh-CN" altLang="en-US"/>
                    </a:p>
                  </a:txBody>
                  <a:tcPr/>
                </a:tc>
              </a:tr>
              <a:tr h="212400">
                <a:tc>
                  <a:txBody>
                    <a:bodyPr/>
                    <a:p>
                      <a:pPr>
                        <a:buNone/>
                      </a:pPr>
                      <a:r>
                        <a:rPr lang="zh-CN" altLang="en-US"/>
                        <a:t>票据管理</a:t>
                      </a:r>
                      <a:endParaRPr lang="zh-CN" altLang="en-US"/>
                    </a:p>
                  </a:txBody>
                  <a:tcPr/>
                </a:tc>
                <a:tc>
                  <a:txBody>
                    <a:bodyPr/>
                    <a:p>
                      <a:pPr>
                        <a:buNone/>
                      </a:pPr>
                      <a:r>
                        <a:rPr lang="zh-CN" altLang="en-US"/>
                        <a:t>单位财政票据申领、使用保管及核销□</a:t>
                      </a:r>
                      <a:endParaRPr lang="zh-CN" altLang="en-US"/>
                    </a:p>
                    <a:p>
                      <a:pPr>
                        <a:buNone/>
                      </a:pPr>
                      <a:r>
                        <a:rPr lang="zh-CN" altLang="en-US">
                          <a:solidFill>
                            <a:srgbClr val="FF0000"/>
                          </a:solidFill>
                        </a:rPr>
                        <a:t>单位发票申领、使用保管及核销□</a:t>
                      </a:r>
                      <a:endParaRPr lang="zh-CN" altLang="en-US">
                        <a:solidFill>
                          <a:srgbClr val="FF0000"/>
                        </a:solidFill>
                      </a:endParaRPr>
                    </a:p>
                    <a:p>
                      <a:pPr>
                        <a:buNone/>
                      </a:pPr>
                      <a:r>
                        <a:rPr lang="zh-CN" altLang="en-US"/>
                        <a:t>未覆盖以上所有管控点□</a:t>
                      </a:r>
                      <a:endParaRPr lang="zh-CN" altLang="en-US"/>
                    </a:p>
                  </a:txBody>
                  <a:tcPr/>
                </a:tc>
              </a:tr>
              <a:tr h="212400">
                <a:tc>
                  <a:txBody>
                    <a:bodyPr/>
                    <a:p>
                      <a:pPr>
                        <a:buNone/>
                      </a:pPr>
                      <a:r>
                        <a:rPr lang="zh-CN" altLang="en-US"/>
                        <a:t>货币资金管理</a:t>
                      </a:r>
                      <a:endParaRPr lang="zh-CN" altLang="en-US"/>
                    </a:p>
                  </a:txBody>
                  <a:tcPr/>
                </a:tc>
                <a:tc>
                  <a:txBody>
                    <a:bodyPr/>
                    <a:p>
                      <a:pPr>
                        <a:buNone/>
                      </a:pPr>
                      <a:r>
                        <a:rPr lang="zh-CN" altLang="en-US"/>
                        <a:t>单位银行账户类型，开立、变更、撤销程序及年检□</a:t>
                      </a:r>
                      <a:endParaRPr lang="zh-CN" altLang="en-US"/>
                    </a:p>
                    <a:p>
                      <a:pPr>
                        <a:buNone/>
                      </a:pPr>
                      <a:r>
                        <a:rPr lang="zh-CN" altLang="en-US">
                          <a:solidFill>
                            <a:srgbClr val="FF0000"/>
                          </a:solidFill>
                        </a:rPr>
                        <a:t>单位财务印章、银行密钥管理□</a:t>
                      </a:r>
                      <a:endParaRPr lang="zh-CN" altLang="en-US">
                        <a:solidFill>
                          <a:srgbClr val="FF0000"/>
                        </a:solidFill>
                      </a:endParaRPr>
                    </a:p>
                    <a:p>
                      <a:pPr>
                        <a:buNone/>
                      </a:pPr>
                      <a:r>
                        <a:rPr lang="zh-CN" altLang="en-US"/>
                        <a:t>未覆盖以上所有管控点□</a:t>
                      </a:r>
                      <a:endParaRPr lang="zh-CN" altLang="en-US"/>
                    </a:p>
                  </a:txBody>
                  <a:tcPr/>
                </a:tc>
              </a:tr>
              <a:tr h="212400">
                <a:tc>
                  <a:txBody>
                    <a:bodyPr/>
                    <a:p>
                      <a:pPr>
                        <a:buNone/>
                      </a:pPr>
                      <a:r>
                        <a:rPr lang="zh-CN" altLang="en-US"/>
                        <a:t>履约验收</a:t>
                      </a:r>
                      <a:endParaRPr lang="zh-CN" altLang="en-US"/>
                    </a:p>
                  </a:txBody>
                  <a:tcPr/>
                </a:tc>
                <a:tc>
                  <a:txBody>
                    <a:bodyPr/>
                    <a:p>
                      <a:pPr>
                        <a:buNone/>
                      </a:pPr>
                      <a:r>
                        <a:rPr lang="zh-CN" altLang="en-US">
                          <a:solidFill>
                            <a:srgbClr val="FF0000"/>
                          </a:solidFill>
                        </a:rPr>
                        <a:t>履约验收的主体、时间、方式、程序、内容、验收标准等□</a:t>
                      </a:r>
                      <a:endParaRPr lang="zh-CN" altLang="en-US">
                        <a:solidFill>
                          <a:srgbClr val="FF0000"/>
                        </a:solidFill>
                      </a:endParaRPr>
                    </a:p>
                    <a:p>
                      <a:pPr>
                        <a:buNone/>
                      </a:pPr>
                      <a:r>
                        <a:rPr lang="zh-CN" altLang="en-US"/>
                        <a:t>未覆盖以上所有管控点□</a:t>
                      </a:r>
                      <a:endParaRPr lang="zh-CN" altLang="en-US"/>
                    </a:p>
                  </a:txBody>
                  <a:tcPr/>
                </a:tc>
              </a:tr>
              <a:tr h="212400">
                <a:tc>
                  <a:txBody>
                    <a:bodyPr/>
                    <a:p>
                      <a:pPr>
                        <a:buNone/>
                      </a:pPr>
                      <a:r>
                        <a:rPr lang="zh-CN" altLang="en-US"/>
                        <a:t>合同拟订与审批</a:t>
                      </a:r>
                      <a:endParaRPr lang="zh-CN" altLang="en-US"/>
                    </a:p>
                  </a:txBody>
                  <a:tcPr/>
                </a:tc>
                <a:tc>
                  <a:txBody>
                    <a:bodyPr/>
                    <a:p>
                      <a:pPr>
                        <a:buNone/>
                      </a:pPr>
                      <a:r>
                        <a:rPr lang="zh-CN" altLang="en-US"/>
                        <a:t>单位合同审核主体、内容及程序□</a:t>
                      </a:r>
                      <a:endParaRPr lang="zh-CN" altLang="en-US"/>
                    </a:p>
                    <a:p>
                      <a:pPr>
                        <a:buNone/>
                      </a:pPr>
                      <a:r>
                        <a:rPr lang="zh-CN" altLang="en-US">
                          <a:solidFill>
                            <a:srgbClr val="FF0000"/>
                          </a:solidFill>
                        </a:rPr>
                        <a:t>单位法务或外聘法律顾问介入条件与环节□</a:t>
                      </a:r>
                      <a:endParaRPr lang="zh-CN" altLang="en-US">
                        <a:solidFill>
                          <a:srgbClr val="FF0000"/>
                        </a:solidFill>
                      </a:endParaRPr>
                    </a:p>
                    <a:p>
                      <a:pPr>
                        <a:buNone/>
                      </a:pPr>
                      <a:r>
                        <a:rPr lang="zh-CN" altLang="en-US"/>
                        <a:t>单位合同章种类、使用权限及使用范围□</a:t>
                      </a:r>
                      <a:endParaRPr lang="zh-CN" altLang="en-US"/>
                    </a:p>
                    <a:p>
                      <a:pPr>
                        <a:buNone/>
                      </a:pPr>
                      <a:r>
                        <a:rPr lang="zh-CN" altLang="en-US"/>
                        <a:t>未覆盖以上所有管控点□</a:t>
                      </a:r>
                      <a:endParaRPr lang="zh-CN" altLang="en-US"/>
                    </a:p>
                  </a:txBody>
                  <a:tcPr/>
                </a:tc>
              </a:tr>
            </a:tbl>
          </a:graphicData>
        </a:graphic>
      </p:graphicFrame>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t>内部控制是基于过程管控的业财融合</a:t>
            </a:r>
            <a:endParaRPr lang="zh-CN" altLang="en-US" sz="3200"/>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http://photo-static-api.fotomore.com/creative/vcg/400/new/VCG41N1221776506.jpg" descr="templates\picture_hover\&amp;pky300_sjzg_VCG41N1221776506&amp;2&amp;src_toppic_inpsrchzd1&amp;"/>
          <p:cNvPicPr>
            <a:picLocks noChangeAspect="1"/>
          </p:cNvPicPr>
          <p:nvPr/>
        </p:nvPicPr>
        <p:blipFill>
          <a:blip r:embed="rId1"/>
          <a:stretch>
            <a:fillRect/>
          </a:stretch>
        </p:blipFill>
        <p:spPr>
          <a:xfrm>
            <a:off x="608330" y="1619250"/>
            <a:ext cx="3275965" cy="2223770"/>
          </a:xfrm>
          <a:prstGeom prst="rect">
            <a:avLst/>
          </a:prstGeom>
        </p:spPr>
      </p:pic>
      <p:pic>
        <p:nvPicPr>
          <p:cNvPr id="8" name="http://photo-static-api.fotomore.com/creative/vcg/400/new/VCG41N1030374190.jpg" descr="templates\picture_hover\&amp;pky310_sjzg_VCG41N1030374190&amp;2&amp;src_toppic_inpsrchzd1&amp;"/>
          <p:cNvPicPr>
            <a:picLocks noChangeAspect="1"/>
          </p:cNvPicPr>
          <p:nvPr/>
        </p:nvPicPr>
        <p:blipFill>
          <a:blip r:embed="rId2"/>
          <a:stretch>
            <a:fillRect/>
          </a:stretch>
        </p:blipFill>
        <p:spPr>
          <a:xfrm>
            <a:off x="4704715" y="1619250"/>
            <a:ext cx="3338830" cy="2228850"/>
          </a:xfrm>
          <a:prstGeom prst="rect">
            <a:avLst/>
          </a:prstGeom>
        </p:spPr>
      </p:pic>
      <p:sp>
        <p:nvSpPr>
          <p:cNvPr id="9" name="文本框 8"/>
          <p:cNvSpPr txBox="1"/>
          <p:nvPr/>
        </p:nvSpPr>
        <p:spPr>
          <a:xfrm>
            <a:off x="774065" y="3712210"/>
            <a:ext cx="2853690" cy="368300"/>
          </a:xfrm>
          <a:prstGeom prst="rect">
            <a:avLst/>
          </a:prstGeom>
          <a:noFill/>
        </p:spPr>
        <p:txBody>
          <a:bodyPr wrap="square" rtlCol="0" anchor="t">
            <a:spAutoFit/>
          </a:bodyPr>
          <a:p>
            <a:pPr algn="ctr"/>
            <a:r>
              <a:rPr lang="zh-CN" altLang="en-US">
                <a:latin typeface="华文中宋" panose="02010600040101010101" charset="-122"/>
                <a:ea typeface="华文中宋" panose="02010600040101010101" charset="-122"/>
                <a:sym typeface="+mn-ea"/>
              </a:rPr>
              <a:t>为新同事配置电脑</a:t>
            </a:r>
            <a:endParaRPr lang="zh-CN" altLang="en-US">
              <a:latin typeface="华文中宋" panose="02010600040101010101" charset="-122"/>
              <a:ea typeface="华文中宋" panose="02010600040101010101" charset="-122"/>
              <a:sym typeface="+mn-ea"/>
            </a:endParaRPr>
          </a:p>
        </p:txBody>
      </p:sp>
      <p:sp>
        <p:nvSpPr>
          <p:cNvPr id="10" name="文本框 9"/>
          <p:cNvSpPr txBox="1"/>
          <p:nvPr/>
        </p:nvSpPr>
        <p:spPr>
          <a:xfrm>
            <a:off x="4754880" y="3712210"/>
            <a:ext cx="2853690" cy="368300"/>
          </a:xfrm>
          <a:prstGeom prst="rect">
            <a:avLst/>
          </a:prstGeom>
          <a:noFill/>
        </p:spPr>
        <p:txBody>
          <a:bodyPr wrap="square" rtlCol="0" anchor="t">
            <a:spAutoFit/>
          </a:bodyPr>
          <a:p>
            <a:pPr algn="ctr"/>
            <a:r>
              <a:rPr lang="zh-CN" altLang="en-US">
                <a:latin typeface="华文中宋" panose="02010600040101010101" charset="-122"/>
                <a:ea typeface="华文中宋" panose="02010600040101010101" charset="-122"/>
                <a:cs typeface="华文中宋" panose="02010600040101010101" charset="-122"/>
                <a:sym typeface="+mn-ea"/>
              </a:rPr>
              <a:t>购买</a:t>
            </a:r>
            <a:r>
              <a:rPr lang="en-US" altLang="zh-CN">
                <a:latin typeface="华文中宋" panose="02010600040101010101" charset="-122"/>
                <a:ea typeface="华文中宋" panose="02010600040101010101" charset="-122"/>
                <a:cs typeface="华文中宋" panose="02010600040101010101" charset="-122"/>
                <a:sym typeface="+mn-ea"/>
              </a:rPr>
              <a:t>——</a:t>
            </a:r>
            <a:r>
              <a:rPr lang="zh-CN" altLang="en-US">
                <a:latin typeface="华文中宋" panose="02010600040101010101" charset="-122"/>
                <a:ea typeface="华文中宋" panose="02010600040101010101" charset="-122"/>
                <a:cs typeface="华文中宋" panose="02010600040101010101" charset="-122"/>
                <a:sym typeface="+mn-ea"/>
              </a:rPr>
              <a:t>采购</a:t>
            </a:r>
            <a:endParaRPr lang="zh-CN" altLang="en-US">
              <a:latin typeface="华文中宋" panose="02010600040101010101" charset="-122"/>
              <a:ea typeface="华文中宋" panose="02010600040101010101" charset="-122"/>
              <a:cs typeface="华文中宋" panose="02010600040101010101" charset="-122"/>
              <a:sym typeface="+mn-ea"/>
            </a:endParaRPr>
          </a:p>
        </p:txBody>
      </p:sp>
      <p:pic>
        <p:nvPicPr>
          <p:cNvPr id="11" name="http://photo-static-api.fotomore.com/creative/vcg/400/new/VCG41N1225978729.jpg" descr="templates\picture_hover\&amp;pky350_sjzg_VCG41N1225978729&amp;2&amp;src_toppic_inpsrchzd1&amp;"/>
          <p:cNvPicPr>
            <a:picLocks noChangeAspect="1"/>
          </p:cNvPicPr>
          <p:nvPr/>
        </p:nvPicPr>
        <p:blipFill>
          <a:blip r:embed="rId3"/>
          <a:stretch>
            <a:fillRect/>
          </a:stretch>
        </p:blipFill>
        <p:spPr>
          <a:xfrm>
            <a:off x="8602345" y="4080510"/>
            <a:ext cx="3140075" cy="2092960"/>
          </a:xfrm>
          <a:prstGeom prst="rect">
            <a:avLst/>
          </a:prstGeom>
        </p:spPr>
      </p:pic>
      <p:sp>
        <p:nvSpPr>
          <p:cNvPr id="12" name="文本框 11"/>
          <p:cNvSpPr txBox="1"/>
          <p:nvPr/>
        </p:nvSpPr>
        <p:spPr>
          <a:xfrm>
            <a:off x="8735695" y="6314440"/>
            <a:ext cx="2853690" cy="368300"/>
          </a:xfrm>
          <a:prstGeom prst="rect">
            <a:avLst/>
          </a:prstGeom>
          <a:noFill/>
        </p:spPr>
        <p:txBody>
          <a:bodyPr wrap="square" rtlCol="0" anchor="t">
            <a:spAutoFit/>
          </a:bodyPr>
          <a:p>
            <a:pPr algn="ctr"/>
            <a:r>
              <a:rPr lang="zh-CN" altLang="en-US">
                <a:latin typeface="华文中宋" panose="02010600040101010101" charset="-122"/>
                <a:ea typeface="华文中宋" panose="02010600040101010101" charset="-122"/>
                <a:cs typeface="华文中宋" panose="02010600040101010101" charset="-122"/>
                <a:sym typeface="+mn-ea"/>
              </a:rPr>
              <a:t>领用</a:t>
            </a:r>
            <a:r>
              <a:rPr lang="en-US" altLang="zh-CN">
                <a:latin typeface="华文中宋" panose="02010600040101010101" charset="-122"/>
                <a:ea typeface="华文中宋" panose="02010600040101010101" charset="-122"/>
                <a:cs typeface="华文中宋" panose="02010600040101010101" charset="-122"/>
                <a:sym typeface="+mn-ea"/>
              </a:rPr>
              <a:t>——</a:t>
            </a:r>
            <a:r>
              <a:rPr lang="zh-CN" altLang="en-US">
                <a:latin typeface="华文中宋" panose="02010600040101010101" charset="-122"/>
                <a:ea typeface="华文中宋" panose="02010600040101010101" charset="-122"/>
                <a:cs typeface="华文中宋" panose="02010600040101010101" charset="-122"/>
                <a:sym typeface="+mn-ea"/>
              </a:rPr>
              <a:t>资产</a:t>
            </a:r>
            <a:endParaRPr lang="zh-CN" altLang="en-US">
              <a:latin typeface="华文中宋" panose="02010600040101010101" charset="-122"/>
              <a:ea typeface="华文中宋" panose="02010600040101010101" charset="-122"/>
              <a:cs typeface="华文中宋" panose="02010600040101010101" charset="-122"/>
              <a:sym typeface="+mn-ea"/>
            </a:endParaRPr>
          </a:p>
        </p:txBody>
      </p:sp>
      <p:sp>
        <p:nvSpPr>
          <p:cNvPr id="14" name="文本框 13"/>
          <p:cNvSpPr txBox="1"/>
          <p:nvPr/>
        </p:nvSpPr>
        <p:spPr>
          <a:xfrm>
            <a:off x="4895215" y="6314440"/>
            <a:ext cx="2853690" cy="368300"/>
          </a:xfrm>
          <a:prstGeom prst="rect">
            <a:avLst/>
          </a:prstGeom>
          <a:noFill/>
        </p:spPr>
        <p:txBody>
          <a:bodyPr wrap="square" rtlCol="0" anchor="t">
            <a:spAutoFit/>
          </a:bodyPr>
          <a:p>
            <a:pPr algn="ctr"/>
            <a:r>
              <a:rPr lang="zh-CN" altLang="en-US">
                <a:latin typeface="华文中宋" panose="02010600040101010101" charset="-122"/>
                <a:ea typeface="华文中宋" panose="02010600040101010101" charset="-122"/>
                <a:cs typeface="华文中宋" panose="02010600040101010101" charset="-122"/>
                <a:sym typeface="+mn-ea"/>
              </a:rPr>
              <a:t>付钱</a:t>
            </a:r>
            <a:r>
              <a:rPr lang="en-US" altLang="zh-CN">
                <a:latin typeface="华文中宋" panose="02010600040101010101" charset="-122"/>
                <a:ea typeface="华文中宋" panose="02010600040101010101" charset="-122"/>
                <a:cs typeface="华文中宋" panose="02010600040101010101" charset="-122"/>
                <a:sym typeface="+mn-ea"/>
              </a:rPr>
              <a:t>——</a:t>
            </a:r>
            <a:r>
              <a:rPr lang="zh-CN" altLang="en-US">
                <a:latin typeface="华文中宋" panose="02010600040101010101" charset="-122"/>
                <a:ea typeface="华文中宋" panose="02010600040101010101" charset="-122"/>
                <a:cs typeface="华文中宋" panose="02010600040101010101" charset="-122"/>
                <a:sym typeface="+mn-ea"/>
              </a:rPr>
              <a:t>支出</a:t>
            </a:r>
            <a:endParaRPr lang="zh-CN" altLang="en-US">
              <a:latin typeface="华文中宋" panose="02010600040101010101" charset="-122"/>
              <a:ea typeface="华文中宋" panose="02010600040101010101" charset="-122"/>
              <a:cs typeface="华文中宋" panose="02010600040101010101" charset="-122"/>
              <a:sym typeface="+mn-ea"/>
            </a:endParaRPr>
          </a:p>
        </p:txBody>
      </p:sp>
      <p:sp>
        <p:nvSpPr>
          <p:cNvPr id="17" name="文本框 16"/>
          <p:cNvSpPr txBox="1"/>
          <p:nvPr/>
        </p:nvSpPr>
        <p:spPr>
          <a:xfrm>
            <a:off x="8479155" y="3712210"/>
            <a:ext cx="2853690" cy="368300"/>
          </a:xfrm>
          <a:prstGeom prst="rect">
            <a:avLst/>
          </a:prstGeom>
          <a:noFill/>
        </p:spPr>
        <p:txBody>
          <a:bodyPr wrap="square" rtlCol="0" anchor="t">
            <a:spAutoFit/>
          </a:bodyPr>
          <a:p>
            <a:pPr algn="ctr"/>
            <a:r>
              <a:rPr lang="zh-CN" altLang="en-US">
                <a:latin typeface="华文中宋" panose="02010600040101010101" charset="-122"/>
                <a:ea typeface="华文中宋" panose="02010600040101010101" charset="-122"/>
                <a:cs typeface="华文中宋" panose="02010600040101010101" charset="-122"/>
                <a:sym typeface="+mn-ea"/>
              </a:rPr>
              <a:t>签约</a:t>
            </a:r>
            <a:r>
              <a:rPr lang="en-US" altLang="zh-CN">
                <a:latin typeface="华文中宋" panose="02010600040101010101" charset="-122"/>
                <a:ea typeface="华文中宋" panose="02010600040101010101" charset="-122"/>
                <a:cs typeface="华文中宋" panose="02010600040101010101" charset="-122"/>
                <a:sym typeface="+mn-ea"/>
              </a:rPr>
              <a:t>——</a:t>
            </a:r>
            <a:r>
              <a:rPr lang="zh-CN" altLang="en-US">
                <a:latin typeface="华文中宋" panose="02010600040101010101" charset="-122"/>
                <a:ea typeface="华文中宋" panose="02010600040101010101" charset="-122"/>
                <a:cs typeface="华文中宋" panose="02010600040101010101" charset="-122"/>
                <a:sym typeface="+mn-ea"/>
              </a:rPr>
              <a:t>合同</a:t>
            </a:r>
            <a:endParaRPr lang="zh-CN" altLang="en-US">
              <a:latin typeface="华文中宋" panose="02010600040101010101" charset="-122"/>
              <a:ea typeface="华文中宋" panose="02010600040101010101" charset="-122"/>
              <a:cs typeface="华文中宋" panose="02010600040101010101" charset="-122"/>
              <a:sym typeface="+mn-ea"/>
            </a:endParaRPr>
          </a:p>
        </p:txBody>
      </p:sp>
      <p:pic>
        <p:nvPicPr>
          <p:cNvPr id="18" name="http://photo-static-api.fotomore.com/creative/vcg/400/new/VCG41N1179521056.jpg" descr="templates\picture_hover\&amp;pky300_sjzg_VCG41N1179521056&amp;2&amp;src_toppic_inpsrchzd1&amp;"/>
          <p:cNvPicPr>
            <a:picLocks noChangeAspect="1"/>
          </p:cNvPicPr>
          <p:nvPr/>
        </p:nvPicPr>
        <p:blipFill>
          <a:blip r:embed="rId4"/>
          <a:stretch>
            <a:fillRect/>
          </a:stretch>
        </p:blipFill>
        <p:spPr>
          <a:xfrm>
            <a:off x="833755" y="4355465"/>
            <a:ext cx="2939415" cy="1958975"/>
          </a:xfrm>
          <a:prstGeom prst="rect">
            <a:avLst/>
          </a:prstGeom>
        </p:spPr>
      </p:pic>
      <p:sp>
        <p:nvSpPr>
          <p:cNvPr id="19" name="文本框 18"/>
          <p:cNvSpPr txBox="1"/>
          <p:nvPr/>
        </p:nvSpPr>
        <p:spPr>
          <a:xfrm>
            <a:off x="913130" y="6314440"/>
            <a:ext cx="2853690" cy="368300"/>
          </a:xfrm>
          <a:prstGeom prst="rect">
            <a:avLst/>
          </a:prstGeom>
          <a:noFill/>
        </p:spPr>
        <p:txBody>
          <a:bodyPr wrap="square" rtlCol="0" anchor="t">
            <a:spAutoFit/>
          </a:bodyPr>
          <a:p>
            <a:pPr algn="ctr"/>
            <a:r>
              <a:rPr lang="zh-CN" altLang="en-US">
                <a:latin typeface="华文中宋" panose="02010600040101010101" charset="-122"/>
                <a:ea typeface="华文中宋" panose="02010600040101010101" charset="-122"/>
                <a:cs typeface="华文中宋" panose="02010600040101010101" charset="-122"/>
                <a:sym typeface="+mn-ea"/>
              </a:rPr>
              <a:t>计划</a:t>
            </a:r>
            <a:r>
              <a:rPr lang="en-US" altLang="zh-CN">
                <a:latin typeface="华文中宋" panose="02010600040101010101" charset="-122"/>
                <a:ea typeface="华文中宋" panose="02010600040101010101" charset="-122"/>
                <a:cs typeface="华文中宋" panose="02010600040101010101" charset="-122"/>
                <a:sym typeface="+mn-ea"/>
              </a:rPr>
              <a:t>——</a:t>
            </a:r>
            <a:r>
              <a:rPr lang="zh-CN" altLang="en-US">
                <a:latin typeface="华文中宋" panose="02010600040101010101" charset="-122"/>
                <a:ea typeface="华文中宋" panose="02010600040101010101" charset="-122"/>
                <a:cs typeface="华文中宋" panose="02010600040101010101" charset="-122"/>
                <a:sym typeface="+mn-ea"/>
              </a:rPr>
              <a:t>预算</a:t>
            </a:r>
            <a:endParaRPr lang="zh-CN" altLang="en-US">
              <a:latin typeface="华文中宋" panose="02010600040101010101" charset="-122"/>
              <a:ea typeface="华文中宋" panose="02010600040101010101" charset="-122"/>
              <a:cs typeface="华文中宋" panose="02010600040101010101" charset="-122"/>
              <a:sym typeface="+mn-ea"/>
            </a:endParaRPr>
          </a:p>
        </p:txBody>
      </p:sp>
      <p:pic>
        <p:nvPicPr>
          <p:cNvPr id="20" name="http://photo-static-api.fotomore.com/creative/vcg/400/new/VCG41N1030790750.jpg" descr="templates\picture_hover\&amp;pky350_sjzg_VCG41N1030790750&amp;2&amp;src_toppic_inpsrchzd1&amp;"/>
          <p:cNvPicPr>
            <a:picLocks noChangeAspect="1"/>
          </p:cNvPicPr>
          <p:nvPr/>
        </p:nvPicPr>
        <p:blipFill>
          <a:blip r:embed="rId5"/>
          <a:stretch>
            <a:fillRect/>
          </a:stretch>
        </p:blipFill>
        <p:spPr>
          <a:xfrm>
            <a:off x="4895215" y="4355465"/>
            <a:ext cx="2979420" cy="1988820"/>
          </a:xfrm>
          <a:prstGeom prst="rect">
            <a:avLst/>
          </a:prstGeom>
        </p:spPr>
      </p:pic>
      <p:sp>
        <p:nvSpPr>
          <p:cNvPr id="22" name="右箭头 21"/>
          <p:cNvSpPr/>
          <p:nvPr/>
        </p:nvSpPr>
        <p:spPr>
          <a:xfrm rot="20220000">
            <a:off x="3909060" y="3597275"/>
            <a:ext cx="1349375" cy="40132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23" name="右箭头 22"/>
          <p:cNvSpPr/>
          <p:nvPr/>
        </p:nvSpPr>
        <p:spPr>
          <a:xfrm>
            <a:off x="8043545" y="2880995"/>
            <a:ext cx="525145" cy="40132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24" name="右箭头 23"/>
          <p:cNvSpPr/>
          <p:nvPr/>
        </p:nvSpPr>
        <p:spPr>
          <a:xfrm rot="5400000">
            <a:off x="9799320" y="4246245"/>
            <a:ext cx="525145" cy="40132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25" name="右箭头 24"/>
          <p:cNvSpPr/>
          <p:nvPr/>
        </p:nvSpPr>
        <p:spPr>
          <a:xfrm rot="10800000">
            <a:off x="7953375" y="5221605"/>
            <a:ext cx="525145" cy="40132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26" name="右箭头 25"/>
          <p:cNvSpPr/>
          <p:nvPr/>
        </p:nvSpPr>
        <p:spPr>
          <a:xfrm rot="10800000">
            <a:off x="4041775" y="5221605"/>
            <a:ext cx="525145" cy="40132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3" name="文本框 2"/>
          <p:cNvSpPr txBox="1"/>
          <p:nvPr>
            <p:custDataLst>
              <p:tags r:id="rId6"/>
            </p:custDataLst>
          </p:nvPr>
        </p:nvSpPr>
        <p:spPr>
          <a:xfrm>
            <a:off x="7953375" y="245745"/>
            <a:ext cx="4020820" cy="1026795"/>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ctr" anchorCtr="0">
            <a:noAutofit/>
          </a:bodyPr>
          <a:p>
            <a:pPr marL="0" indent="0">
              <a:lnSpc>
                <a:spcPct val="100000"/>
              </a:lnSpc>
              <a:buNone/>
            </a:pPr>
            <a:r>
              <a:rPr lang="zh-CN" sz="2000" b="1">
                <a:solidFill>
                  <a:schemeClr val="tx1"/>
                </a:solidFill>
                <a:latin typeface="华文中宋" panose="02010600040101010101" charset="-122"/>
                <a:ea typeface="华文中宋" panose="02010600040101010101" charset="-122"/>
                <a:sym typeface="+mn-ea"/>
              </a:rPr>
              <a:t>资金活动的背后，是业务活动！</a:t>
            </a:r>
            <a:endParaRPr lang="zh-CN" sz="2000" b="1">
              <a:solidFill>
                <a:schemeClr val="tx1"/>
              </a:solidFill>
              <a:latin typeface="华文中宋" panose="02010600040101010101" charset="-122"/>
              <a:ea typeface="华文中宋" panose="02010600040101010101" charset="-122"/>
              <a:sym typeface="+mn-ea"/>
            </a:endParaRPr>
          </a:p>
          <a:p>
            <a:pPr marL="0" indent="0">
              <a:lnSpc>
                <a:spcPct val="100000"/>
              </a:lnSpc>
              <a:buNone/>
            </a:pPr>
            <a:r>
              <a:rPr lang="zh-CN" sz="2000" b="1">
                <a:solidFill>
                  <a:schemeClr val="tx1"/>
                </a:solidFill>
                <a:latin typeface="华文中宋" panose="02010600040101010101" charset="-122"/>
                <a:ea typeface="华文中宋" panose="02010600040101010101" charset="-122"/>
                <a:sym typeface="+mn-ea"/>
              </a:rPr>
              <a:t>管控资金活动风险的同时，</a:t>
            </a:r>
            <a:endParaRPr lang="zh-CN" sz="2000" b="1">
              <a:solidFill>
                <a:schemeClr val="tx1"/>
              </a:solidFill>
              <a:latin typeface="华文中宋" panose="02010600040101010101" charset="-122"/>
              <a:ea typeface="华文中宋" panose="02010600040101010101" charset="-122"/>
              <a:sym typeface="+mn-ea"/>
            </a:endParaRPr>
          </a:p>
          <a:p>
            <a:pPr marL="0" indent="0">
              <a:lnSpc>
                <a:spcPct val="100000"/>
              </a:lnSpc>
              <a:buNone/>
            </a:pPr>
            <a:r>
              <a:rPr lang="zh-CN" sz="2000" b="1">
                <a:solidFill>
                  <a:schemeClr val="tx1"/>
                </a:solidFill>
                <a:latin typeface="华文中宋" panose="02010600040101010101" charset="-122"/>
                <a:ea typeface="华文中宋" panose="02010600040101010101" charset="-122"/>
                <a:sym typeface="+mn-ea"/>
              </a:rPr>
              <a:t>也是在管控业务活动风险！</a:t>
            </a:r>
            <a:endParaRPr lang="zh-CN" sz="2000" b="1">
              <a:solidFill>
                <a:schemeClr val="tx1"/>
              </a:solidFill>
              <a:latin typeface="华文中宋" panose="02010600040101010101" charset="-122"/>
              <a:ea typeface="华文中宋" panose="02010600040101010101" charset="-122"/>
              <a:sym typeface="+mn-ea"/>
            </a:endParaRPr>
          </a:p>
        </p:txBody>
      </p:sp>
      <p:pic>
        <p:nvPicPr>
          <p:cNvPr id="6" name="http://photo-static-api.fotomore.com/creative/vcg/400/new/VCG41N1226910553.jpg" descr="templates\picture_hover\&amp;pky370_sjzg_VCG41N1226910553&amp;2&amp;src_toppic_inpsrchzd1&amp;"/>
          <p:cNvPicPr>
            <a:picLocks noChangeAspect="1"/>
          </p:cNvPicPr>
          <p:nvPr/>
        </p:nvPicPr>
        <p:blipFill>
          <a:blip r:embed="rId7">
            <a:clrChange>
              <a:clrFrom>
                <a:srgbClr val="C4D2DB">
                  <a:alpha val="100000"/>
                </a:srgbClr>
              </a:clrFrom>
              <a:clrTo>
                <a:srgbClr val="C4D2DB">
                  <a:alpha val="100000"/>
                  <a:alpha val="0"/>
                </a:srgbClr>
              </a:clrTo>
            </a:clrChange>
          </a:blip>
          <a:stretch>
            <a:fillRect/>
          </a:stretch>
        </p:blipFill>
        <p:spPr>
          <a:xfrm>
            <a:off x="8601710" y="1619250"/>
            <a:ext cx="3171190" cy="2113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heckerboard(across)">
                                      <p:cBhvr>
                                        <p:cTn id="47" dur="500"/>
                                        <p:tgtEl>
                                          <p:spTgt spid="2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heckerboard(across)">
                                      <p:cBhvr>
                                        <p:cTn id="50" dur="500"/>
                                        <p:tgtEl>
                                          <p:spTgt spid="23"/>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checkerboard(across)">
                                      <p:cBhvr>
                                        <p:cTn id="56" dur="500"/>
                                        <p:tgtEl>
                                          <p:spTgt spid="25"/>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checkerboard(across)">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checkerboard(across)">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4" grpId="0"/>
      <p:bldP spid="14" grpId="1"/>
      <p:bldP spid="19" grpId="0"/>
      <p:bldP spid="19" grpId="1"/>
      <p:bldP spid="22" grpId="0" bldLvl="0" animBg="1"/>
      <p:bldP spid="23" grpId="0" bldLvl="0" animBg="1"/>
      <p:bldP spid="24" grpId="0" bldLvl="0" animBg="1"/>
      <p:bldP spid="25" grpId="0" bldLvl="0" animBg="1"/>
      <p:bldP spid="26" grpId="0" bldLvl="0" animBg="1"/>
      <p:bldP spid="22" grpId="1" animBg="1"/>
      <p:bldP spid="23" grpId="1" animBg="1"/>
      <p:bldP spid="24" grpId="1" animBg="1"/>
      <p:bldP spid="25" grpId="1" animBg="1"/>
      <p:bldP spid="26" grpId="1" animBg="1"/>
      <p:bldP spid="3" grpId="0" bldLvl="0" animBg="1"/>
      <p:bldP spid="3" grpId="1" animBg="1"/>
      <p:bldP spid="17" grpId="0"/>
      <p:bldP spid="17"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制度层面普遍存在的问题</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cxnSp>
        <p:nvCxnSpPr>
          <p:cNvPr id="240" name="直接连接符 239"/>
          <p:cNvCxnSpPr/>
          <p:nvPr>
            <p:custDataLst>
              <p:tags r:id="rId1"/>
            </p:custDataLst>
          </p:nvPr>
        </p:nvCxnSpPr>
        <p:spPr>
          <a:xfrm>
            <a:off x="6095758" y="2020307"/>
            <a:ext cx="0" cy="3555814"/>
          </a:xfrm>
          <a:prstGeom prst="line">
            <a:avLst/>
          </a:prstGeom>
          <a:ln w="12700">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custDataLst>
              <p:tags r:id="rId2"/>
            </p:custDataLst>
          </p:nvPr>
        </p:nvCxnSpPr>
        <p:spPr>
          <a:xfrm>
            <a:off x="7080010" y="3795664"/>
            <a:ext cx="3664508" cy="0"/>
          </a:xfrm>
          <a:prstGeom prst="line">
            <a:avLst/>
          </a:prstGeom>
          <a:ln w="127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446610" y="3795664"/>
            <a:ext cx="3664508" cy="0"/>
          </a:xfrm>
          <a:prstGeom prst="line">
            <a:avLst/>
          </a:prstGeom>
          <a:ln w="127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87" name="文本框 86"/>
          <p:cNvSpPr txBox="1"/>
          <p:nvPr>
            <p:custDataLst>
              <p:tags r:id="rId4"/>
            </p:custDataLst>
          </p:nvPr>
        </p:nvSpPr>
        <p:spPr>
          <a:xfrm>
            <a:off x="7974427" y="4276627"/>
            <a:ext cx="2800960" cy="422297"/>
          </a:xfrm>
          <a:prstGeom prst="rect">
            <a:avLst/>
          </a:prstGeom>
          <a:noFill/>
        </p:spPr>
        <p:txBody>
          <a:bodyPr wrap="square" lIns="91440" tIns="45720" rIns="91440" bIns="45720" rtlCol="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20000"/>
              </a:lnSpc>
              <a:spcBef>
                <a:spcPts val="0"/>
              </a:spcBef>
              <a:spcAft>
                <a:spcPts val="0"/>
              </a:spcAft>
              <a:buSzPct val="100000"/>
            </a:pPr>
            <a:r>
              <a:rPr lang="zh-CN" altLang="en-US" b="1">
                <a:solidFill>
                  <a:schemeClr val="tx1"/>
                </a:solidFill>
                <a:latin typeface="Arial" panose="020B0604020202020204" pitchFamily="34" charset="0"/>
                <a:ea typeface="微软雅黑" panose="020B0503020204020204" charset="-122"/>
              </a:rPr>
              <a:t>一转了之型</a:t>
            </a:r>
            <a:endParaRPr lang="zh-CN" altLang="en-US" b="1">
              <a:solidFill>
                <a:schemeClr val="tx1"/>
              </a:solidFill>
              <a:latin typeface="Arial" panose="020B0604020202020204" pitchFamily="34" charset="0"/>
              <a:ea typeface="微软雅黑" panose="020B0503020204020204" charset="-122"/>
            </a:endParaRPr>
          </a:p>
        </p:txBody>
      </p:sp>
      <p:sp>
        <p:nvSpPr>
          <p:cNvPr id="148" name="文本框 147"/>
          <p:cNvSpPr txBox="1"/>
          <p:nvPr>
            <p:custDataLst>
              <p:tags r:id="rId5"/>
            </p:custDataLst>
          </p:nvPr>
        </p:nvSpPr>
        <p:spPr>
          <a:xfrm>
            <a:off x="7974427" y="4741690"/>
            <a:ext cx="2800960" cy="968731"/>
          </a:xfrm>
          <a:prstGeom prst="rect">
            <a:avLst/>
          </a:prstGeom>
          <a:noFill/>
        </p:spPr>
        <p:txBody>
          <a:bodyPr wrap="square" lIns="91440" tIns="45720" rIns="91440" bIns="45720" rtlCol="0">
            <a:noAutofit/>
          </a:bodyPr>
          <a:lstStyle/>
          <a:p>
            <a:pPr marL="0" lvl="0" indent="0" algn="l" fontAlgn="auto">
              <a:lnSpc>
                <a:spcPct val="120000"/>
              </a:lnSpc>
              <a:spcBef>
                <a:spcPts val="0"/>
              </a:spcBef>
              <a:spcAft>
                <a:spcPts val="1000"/>
              </a:spcAft>
              <a:buSzPct val="100000"/>
            </a:pPr>
            <a:r>
              <a:rPr lang="zh-CN" altLang="en-US" spc="150">
                <a:solidFill>
                  <a:schemeClr val="tx1"/>
                </a:solidFill>
                <a:latin typeface="Arial" panose="020B0604020202020204" pitchFamily="34" charset="0"/>
                <a:ea typeface="微软雅黑" panose="020B0503020204020204" charset="-122"/>
              </a:rPr>
              <a:t>把财政部门、主管部门的文件</a:t>
            </a:r>
            <a:r>
              <a:rPr lang="en-US" altLang="zh-CN" spc="150">
                <a:solidFill>
                  <a:schemeClr val="tx1"/>
                </a:solidFill>
                <a:latin typeface="Arial" panose="020B0604020202020204" pitchFamily="34" charset="0"/>
                <a:ea typeface="微软雅黑" panose="020B0503020204020204" charset="-122"/>
              </a:rPr>
              <a:t>/</a:t>
            </a:r>
            <a:r>
              <a:rPr lang="zh-CN" altLang="en-US" spc="150">
                <a:solidFill>
                  <a:schemeClr val="tx1"/>
                </a:solidFill>
                <a:latin typeface="Arial" panose="020B0604020202020204" pitchFamily="34" charset="0"/>
                <a:ea typeface="微软雅黑" panose="020B0503020204020204" charset="-122"/>
              </a:rPr>
              <a:t>通知转发、汇编成册</a:t>
            </a:r>
            <a:endParaRPr lang="zh-CN" altLang="en-US" spc="150">
              <a:solidFill>
                <a:schemeClr val="tx1"/>
              </a:solidFill>
              <a:latin typeface="Arial" panose="020B0604020202020204" pitchFamily="34" charset="0"/>
              <a:ea typeface="微软雅黑" panose="020B0503020204020204" charset="-122"/>
            </a:endParaRPr>
          </a:p>
        </p:txBody>
      </p:sp>
      <p:sp>
        <p:nvSpPr>
          <p:cNvPr id="51" name="椭圆 50"/>
          <p:cNvSpPr/>
          <p:nvPr>
            <p:custDataLst>
              <p:tags r:id="rId6"/>
            </p:custDataLst>
          </p:nvPr>
        </p:nvSpPr>
        <p:spPr>
          <a:xfrm>
            <a:off x="1418183" y="2383319"/>
            <a:ext cx="676545" cy="676551"/>
          </a:xfrm>
          <a:prstGeom prst="ellipse">
            <a:avLst/>
          </a:prstGeom>
          <a:solidFill>
            <a:schemeClr val="bg1">
              <a:lumMod val="75000"/>
            </a:schemeClr>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zh-CN" altLang="en-US" sz="2400" b="1"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1" name="矩形 30"/>
          <p:cNvSpPr/>
          <p:nvPr>
            <p:custDataLst>
              <p:tags r:id="rId7"/>
            </p:custDataLst>
          </p:nvPr>
        </p:nvSpPr>
        <p:spPr>
          <a:xfrm>
            <a:off x="1497245" y="2494824"/>
            <a:ext cx="518420" cy="453542"/>
          </a:xfrm>
          <a:prstGeom prst="rect">
            <a:avLst/>
          </a:prstGeom>
        </p:spPr>
        <p:txBody>
          <a:bodyPr wrap="square" lIns="91440" tIns="45720" rIns="91440" bIns="45720">
            <a:normAutofit fontScale="90000"/>
          </a:bodyPr>
          <a:lstStyle/>
          <a:p>
            <a:pPr algn="ctr"/>
            <a:r>
              <a:rPr kumimoji="1" lang="en-US" altLang="zh-CN" sz="2400" b="1" dirty="0">
                <a:solidFill>
                  <a:schemeClr val="tx1"/>
                </a:solidFill>
                <a:latin typeface="Arial" panose="020B0604020202020204" pitchFamily="34" charset="0"/>
                <a:ea typeface="微软雅黑" panose="020B0503020204020204" charset="-122"/>
                <a:sym typeface="Arial" panose="020B0604020202020204" pitchFamily="34" charset="0"/>
              </a:rPr>
              <a:t>01</a:t>
            </a:r>
            <a:endParaRPr kumimoji="1" lang="en-US" altLang="zh-CN" sz="2400" b="1"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63" name="椭圆 62"/>
          <p:cNvSpPr/>
          <p:nvPr>
            <p:custDataLst>
              <p:tags r:id="rId8"/>
            </p:custDataLst>
          </p:nvPr>
        </p:nvSpPr>
        <p:spPr>
          <a:xfrm>
            <a:off x="1418183" y="4590362"/>
            <a:ext cx="676545" cy="676551"/>
          </a:xfrm>
          <a:prstGeom prst="ellipse">
            <a:avLst/>
          </a:prstGeom>
          <a:solidFill>
            <a:schemeClr val="bg1">
              <a:lumMod val="75000"/>
            </a:schemeClr>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zh-CN" altLang="en-US" sz="2400" b="1"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2" name="矩形 31"/>
          <p:cNvSpPr/>
          <p:nvPr>
            <p:custDataLst>
              <p:tags r:id="rId9"/>
            </p:custDataLst>
          </p:nvPr>
        </p:nvSpPr>
        <p:spPr>
          <a:xfrm>
            <a:off x="1497246" y="4701867"/>
            <a:ext cx="518420" cy="453542"/>
          </a:xfrm>
          <a:prstGeom prst="rect">
            <a:avLst/>
          </a:prstGeom>
        </p:spPr>
        <p:txBody>
          <a:bodyPr wrap="square" lIns="91440" tIns="45720" rIns="91440" bIns="45720">
            <a:normAutofit fontScale="90000"/>
          </a:bodyPr>
          <a:lstStyle/>
          <a:p>
            <a:pPr algn="ctr"/>
            <a:r>
              <a:rPr kumimoji="1" lang="en-US" altLang="zh-CN" sz="2400" b="1" dirty="0">
                <a:solidFill>
                  <a:schemeClr val="tx1"/>
                </a:solidFill>
                <a:latin typeface="Arial" panose="020B0604020202020204" pitchFamily="34" charset="0"/>
                <a:ea typeface="微软雅黑" panose="020B0503020204020204" charset="-122"/>
                <a:sym typeface="Arial" panose="020B0604020202020204" pitchFamily="34" charset="0"/>
              </a:rPr>
              <a:t>02</a:t>
            </a:r>
            <a:endParaRPr kumimoji="1" lang="en-US" altLang="zh-CN" sz="2400" b="1"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60" name="椭圆 59"/>
          <p:cNvSpPr/>
          <p:nvPr>
            <p:custDataLst>
              <p:tags r:id="rId10"/>
            </p:custDataLst>
          </p:nvPr>
        </p:nvSpPr>
        <p:spPr>
          <a:xfrm>
            <a:off x="7051970" y="2383319"/>
            <a:ext cx="676545" cy="676551"/>
          </a:xfrm>
          <a:prstGeom prst="ellipse">
            <a:avLst/>
          </a:prstGeom>
          <a:solidFill>
            <a:schemeClr val="bg1">
              <a:lumMod val="75000"/>
            </a:schemeClr>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zh-CN" altLang="en-US" sz="2400" b="1"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3" name="矩形 32"/>
          <p:cNvSpPr/>
          <p:nvPr>
            <p:custDataLst>
              <p:tags r:id="rId11"/>
            </p:custDataLst>
          </p:nvPr>
        </p:nvSpPr>
        <p:spPr>
          <a:xfrm>
            <a:off x="7131033" y="2494824"/>
            <a:ext cx="518420" cy="453542"/>
          </a:xfrm>
          <a:prstGeom prst="rect">
            <a:avLst/>
          </a:prstGeom>
        </p:spPr>
        <p:txBody>
          <a:bodyPr wrap="square" lIns="91440" tIns="45720" rIns="91440" bIns="45720">
            <a:normAutofit fontScale="90000"/>
          </a:bodyPr>
          <a:lstStyle/>
          <a:p>
            <a:pPr algn="ctr"/>
            <a:r>
              <a:rPr kumimoji="1" lang="en-US" altLang="zh-CN" sz="2400" b="1" dirty="0">
                <a:solidFill>
                  <a:schemeClr val="tx1"/>
                </a:solidFill>
                <a:latin typeface="Arial" panose="020B0604020202020204" pitchFamily="34" charset="0"/>
                <a:ea typeface="微软雅黑" panose="020B0503020204020204" charset="-122"/>
                <a:sym typeface="Arial" panose="020B0604020202020204" pitchFamily="34" charset="0"/>
              </a:rPr>
              <a:t>03</a:t>
            </a:r>
            <a:endParaRPr kumimoji="1" lang="en-US" altLang="zh-CN" sz="2400" b="1"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59" name="椭圆 58"/>
          <p:cNvSpPr/>
          <p:nvPr>
            <p:custDataLst>
              <p:tags r:id="rId12"/>
            </p:custDataLst>
          </p:nvPr>
        </p:nvSpPr>
        <p:spPr>
          <a:xfrm>
            <a:off x="7051970" y="4590362"/>
            <a:ext cx="676545" cy="676551"/>
          </a:xfrm>
          <a:prstGeom prst="ellipse">
            <a:avLst/>
          </a:prstGeom>
          <a:solidFill>
            <a:schemeClr val="bg1">
              <a:lumMod val="75000"/>
            </a:schemeClr>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zh-CN" altLang="en-US" sz="2400" b="1"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4" name="矩形 33"/>
          <p:cNvSpPr/>
          <p:nvPr>
            <p:custDataLst>
              <p:tags r:id="rId13"/>
            </p:custDataLst>
          </p:nvPr>
        </p:nvSpPr>
        <p:spPr>
          <a:xfrm>
            <a:off x="7131033" y="4701867"/>
            <a:ext cx="518420" cy="453542"/>
          </a:xfrm>
          <a:prstGeom prst="rect">
            <a:avLst/>
          </a:prstGeom>
        </p:spPr>
        <p:txBody>
          <a:bodyPr wrap="square" lIns="91440" tIns="45720" rIns="91440" bIns="45720">
            <a:normAutofit fontScale="90000"/>
          </a:bodyPr>
          <a:lstStyle/>
          <a:p>
            <a:pPr algn="ctr"/>
            <a:r>
              <a:rPr kumimoji="1" lang="en-US" altLang="zh-CN" sz="2400" b="1" dirty="0">
                <a:solidFill>
                  <a:schemeClr val="tx1"/>
                </a:solidFill>
                <a:latin typeface="Arial" panose="020B0604020202020204" pitchFamily="34" charset="0"/>
                <a:ea typeface="微软雅黑" panose="020B0503020204020204" charset="-122"/>
                <a:sym typeface="Arial" panose="020B0604020202020204" pitchFamily="34" charset="0"/>
              </a:rPr>
              <a:t>04</a:t>
            </a:r>
            <a:endParaRPr kumimoji="1" lang="en-US" altLang="zh-CN" sz="2400" b="1"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0" name="文本框 29"/>
          <p:cNvSpPr txBox="1"/>
          <p:nvPr>
            <p:custDataLst>
              <p:tags r:id="rId14"/>
            </p:custDataLst>
          </p:nvPr>
        </p:nvSpPr>
        <p:spPr>
          <a:xfrm>
            <a:off x="7974427" y="2133763"/>
            <a:ext cx="2800960" cy="422297"/>
          </a:xfrm>
          <a:prstGeom prst="rect">
            <a:avLst/>
          </a:prstGeom>
          <a:noFill/>
        </p:spPr>
        <p:txBody>
          <a:bodyPr wrap="square" lIns="91440" tIns="45720" rIns="91440" bIns="45720" rtlCol="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20000"/>
              </a:lnSpc>
              <a:spcBef>
                <a:spcPts val="0"/>
              </a:spcBef>
              <a:spcAft>
                <a:spcPts val="0"/>
              </a:spcAft>
              <a:buSzPct val="100000"/>
            </a:pPr>
            <a:r>
              <a:rPr lang="zh-CN" altLang="en-US" b="1">
                <a:solidFill>
                  <a:schemeClr val="tx1"/>
                </a:solidFill>
                <a:latin typeface="Arial" panose="020B0604020202020204" pitchFamily="34" charset="0"/>
                <a:ea typeface="微软雅黑" panose="020B0503020204020204" charset="-122"/>
              </a:rPr>
              <a:t>心照不宣型</a:t>
            </a:r>
            <a:endParaRPr lang="zh-CN" altLang="en-US" b="1">
              <a:solidFill>
                <a:schemeClr val="tx1"/>
              </a:solidFill>
              <a:latin typeface="Arial" panose="020B0604020202020204" pitchFamily="34" charset="0"/>
              <a:ea typeface="微软雅黑" panose="020B0503020204020204" charset="-122"/>
            </a:endParaRPr>
          </a:p>
        </p:txBody>
      </p:sp>
      <p:sp>
        <p:nvSpPr>
          <p:cNvPr id="35" name="文本框 34"/>
          <p:cNvSpPr txBox="1"/>
          <p:nvPr>
            <p:custDataLst>
              <p:tags r:id="rId15"/>
            </p:custDataLst>
          </p:nvPr>
        </p:nvSpPr>
        <p:spPr>
          <a:xfrm>
            <a:off x="7974427" y="2598825"/>
            <a:ext cx="2800960" cy="968731"/>
          </a:xfrm>
          <a:prstGeom prst="rect">
            <a:avLst/>
          </a:prstGeom>
          <a:noFill/>
        </p:spPr>
        <p:txBody>
          <a:bodyPr wrap="square" lIns="91440" tIns="45720" rIns="91440" bIns="45720" rtlCol="0">
            <a:normAutofit/>
          </a:bodyPr>
          <a:lstStyle/>
          <a:p>
            <a:pPr marL="0" lvl="0" indent="0" algn="l" fontAlgn="auto">
              <a:lnSpc>
                <a:spcPct val="120000"/>
              </a:lnSpc>
              <a:spcBef>
                <a:spcPts val="0"/>
              </a:spcBef>
              <a:spcAft>
                <a:spcPts val="1000"/>
              </a:spcAft>
              <a:buSzPct val="100000"/>
            </a:pPr>
            <a:r>
              <a:rPr lang="zh-CN" altLang="en-US" spc="150">
                <a:solidFill>
                  <a:schemeClr val="tx1"/>
                </a:solidFill>
                <a:latin typeface="Arial" panose="020B0604020202020204" pitchFamily="34" charset="0"/>
                <a:ea typeface="微软雅黑" panose="020B0503020204020204" charset="-122"/>
              </a:rPr>
              <a:t>大的原则面面俱到</a:t>
            </a:r>
            <a:endParaRPr lang="zh-CN" altLang="en-US" spc="150">
              <a:solidFill>
                <a:schemeClr val="tx1"/>
              </a:solidFill>
              <a:latin typeface="Arial" panose="020B0604020202020204" pitchFamily="34" charset="0"/>
              <a:ea typeface="微软雅黑" panose="020B0503020204020204" charset="-122"/>
            </a:endParaRPr>
          </a:p>
          <a:p>
            <a:pPr marL="0" lvl="0" indent="0" algn="l" fontAlgn="auto">
              <a:lnSpc>
                <a:spcPct val="120000"/>
              </a:lnSpc>
              <a:spcBef>
                <a:spcPts val="0"/>
              </a:spcBef>
              <a:spcAft>
                <a:spcPts val="1000"/>
              </a:spcAft>
              <a:buSzPct val="100000"/>
            </a:pPr>
            <a:r>
              <a:rPr lang="zh-CN" altLang="en-US" spc="150">
                <a:solidFill>
                  <a:schemeClr val="tx1"/>
                </a:solidFill>
                <a:latin typeface="Arial" panose="020B0604020202020204" pitchFamily="34" charset="0"/>
                <a:ea typeface="微软雅黑" panose="020B0503020204020204" charset="-122"/>
              </a:rPr>
              <a:t>具体操作没有要求</a:t>
            </a:r>
            <a:endParaRPr lang="zh-CN" altLang="en-US" spc="150">
              <a:solidFill>
                <a:schemeClr val="tx1"/>
              </a:solidFill>
              <a:latin typeface="Arial" panose="020B0604020202020204" pitchFamily="34" charset="0"/>
              <a:ea typeface="微软雅黑" panose="020B0503020204020204" charset="-122"/>
            </a:endParaRPr>
          </a:p>
        </p:txBody>
      </p:sp>
      <p:sp>
        <p:nvSpPr>
          <p:cNvPr id="36" name="文本框 35"/>
          <p:cNvSpPr txBox="1"/>
          <p:nvPr>
            <p:custDataLst>
              <p:tags r:id="rId16"/>
            </p:custDataLst>
          </p:nvPr>
        </p:nvSpPr>
        <p:spPr>
          <a:xfrm>
            <a:off x="2338585" y="4276627"/>
            <a:ext cx="2800960" cy="422297"/>
          </a:xfrm>
          <a:prstGeom prst="rect">
            <a:avLst/>
          </a:prstGeom>
          <a:noFill/>
        </p:spPr>
        <p:txBody>
          <a:bodyPr wrap="square" lIns="91440" tIns="45720" rIns="91440" bIns="45720" rtlCol="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20000"/>
              </a:lnSpc>
              <a:spcBef>
                <a:spcPts val="0"/>
              </a:spcBef>
              <a:spcAft>
                <a:spcPts val="0"/>
              </a:spcAft>
              <a:buSzPct val="100000"/>
            </a:pPr>
            <a:r>
              <a:rPr lang="zh-CN" altLang="en-US" b="1">
                <a:solidFill>
                  <a:schemeClr val="tx1"/>
                </a:solidFill>
                <a:latin typeface="Arial" panose="020B0604020202020204" pitchFamily="34" charset="0"/>
                <a:ea typeface="微软雅黑" panose="020B0503020204020204" charset="-122"/>
              </a:rPr>
              <a:t>一劳永逸型</a:t>
            </a:r>
            <a:endParaRPr lang="zh-CN" altLang="en-US" b="1">
              <a:solidFill>
                <a:schemeClr val="tx1"/>
              </a:solidFill>
              <a:latin typeface="Arial" panose="020B0604020202020204" pitchFamily="34" charset="0"/>
              <a:ea typeface="微软雅黑" panose="020B0503020204020204" charset="-122"/>
            </a:endParaRPr>
          </a:p>
        </p:txBody>
      </p:sp>
      <p:sp>
        <p:nvSpPr>
          <p:cNvPr id="37" name="文本框 36"/>
          <p:cNvSpPr txBox="1"/>
          <p:nvPr>
            <p:custDataLst>
              <p:tags r:id="rId17"/>
            </p:custDataLst>
          </p:nvPr>
        </p:nvSpPr>
        <p:spPr>
          <a:xfrm>
            <a:off x="2338705" y="4741545"/>
            <a:ext cx="3757295" cy="1358265"/>
          </a:xfrm>
          <a:prstGeom prst="rect">
            <a:avLst/>
          </a:prstGeom>
          <a:noFill/>
        </p:spPr>
        <p:txBody>
          <a:bodyPr wrap="square" lIns="91440" tIns="45720" rIns="91440" bIns="45720" rtlCol="0">
            <a:normAutofit/>
          </a:bodyPr>
          <a:lstStyle/>
          <a:p>
            <a:pPr marL="0" lvl="0" indent="0" algn="l" fontAlgn="auto">
              <a:lnSpc>
                <a:spcPct val="120000"/>
              </a:lnSpc>
              <a:spcBef>
                <a:spcPts val="0"/>
              </a:spcBef>
              <a:spcAft>
                <a:spcPts val="1000"/>
              </a:spcAft>
              <a:buSzPct val="100000"/>
            </a:pPr>
            <a:r>
              <a:rPr lang="zh-CN" altLang="en-US" spc="150">
                <a:solidFill>
                  <a:schemeClr val="tx1"/>
                </a:solidFill>
                <a:latin typeface="Arial" panose="020B0604020202020204" pitchFamily="34" charset="0"/>
                <a:ea typeface="微软雅黑" panose="020B0503020204020204" charset="-122"/>
              </a:rPr>
              <a:t>有制度但很旧，没有及时更新</a:t>
            </a:r>
            <a:endParaRPr lang="zh-CN" altLang="en-US" spc="150">
              <a:solidFill>
                <a:schemeClr val="tx1"/>
              </a:solidFill>
              <a:latin typeface="Arial" panose="020B0604020202020204" pitchFamily="34" charset="0"/>
              <a:ea typeface="微软雅黑" panose="020B0503020204020204" charset="-122"/>
            </a:endParaRPr>
          </a:p>
          <a:p>
            <a:pPr marL="0" lvl="0" indent="0" algn="l" fontAlgn="auto">
              <a:lnSpc>
                <a:spcPct val="120000"/>
              </a:lnSpc>
              <a:spcBef>
                <a:spcPts val="0"/>
              </a:spcBef>
              <a:spcAft>
                <a:spcPts val="1000"/>
              </a:spcAft>
              <a:buSzPct val="100000"/>
            </a:pPr>
            <a:r>
              <a:rPr lang="zh-CN" altLang="en-US" spc="150">
                <a:solidFill>
                  <a:schemeClr val="tx1"/>
                </a:solidFill>
                <a:latin typeface="Arial" panose="020B0604020202020204" pitchFamily="34" charset="0"/>
                <a:ea typeface="微软雅黑" panose="020B0503020204020204" charset="-122"/>
              </a:rPr>
              <a:t>（2017年、</a:t>
            </a:r>
            <a:r>
              <a:rPr lang="en-US" altLang="zh-CN" spc="150">
                <a:solidFill>
                  <a:schemeClr val="tx1"/>
                </a:solidFill>
                <a:latin typeface="Arial" panose="020B0604020202020204" pitchFamily="34" charset="0"/>
                <a:ea typeface="微软雅黑" panose="020B0503020204020204" charset="-122"/>
              </a:rPr>
              <a:t>2019</a:t>
            </a:r>
            <a:r>
              <a:rPr lang="zh-CN" altLang="en-US" spc="150">
                <a:solidFill>
                  <a:schemeClr val="tx1"/>
                </a:solidFill>
                <a:latin typeface="Arial" panose="020B0604020202020204" pitchFamily="34" charset="0"/>
                <a:ea typeface="微软雅黑" panose="020B0503020204020204" charset="-122"/>
              </a:rPr>
              <a:t>年至今）</a:t>
            </a:r>
            <a:endParaRPr lang="zh-CN" altLang="en-US" spc="150">
              <a:solidFill>
                <a:schemeClr val="tx1"/>
              </a:solidFill>
              <a:latin typeface="Arial" panose="020B0604020202020204" pitchFamily="34" charset="0"/>
              <a:ea typeface="微软雅黑" panose="020B0503020204020204" charset="-122"/>
            </a:endParaRPr>
          </a:p>
        </p:txBody>
      </p:sp>
      <p:sp>
        <p:nvSpPr>
          <p:cNvPr id="38" name="文本框 37"/>
          <p:cNvSpPr txBox="1"/>
          <p:nvPr>
            <p:custDataLst>
              <p:tags r:id="rId18"/>
            </p:custDataLst>
          </p:nvPr>
        </p:nvSpPr>
        <p:spPr>
          <a:xfrm>
            <a:off x="2338585" y="2133763"/>
            <a:ext cx="2800960" cy="422297"/>
          </a:xfrm>
          <a:prstGeom prst="rect">
            <a:avLst/>
          </a:prstGeom>
          <a:noFill/>
        </p:spPr>
        <p:txBody>
          <a:bodyPr wrap="square" lIns="91440" tIns="45720" rIns="91440" bIns="45720" rtlCol="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20000"/>
              </a:lnSpc>
              <a:spcBef>
                <a:spcPts val="0"/>
              </a:spcBef>
              <a:spcAft>
                <a:spcPts val="0"/>
              </a:spcAft>
              <a:buSzPct val="100000"/>
            </a:pPr>
            <a:r>
              <a:rPr lang="zh-CN" altLang="en-US" b="1">
                <a:solidFill>
                  <a:schemeClr val="tx1"/>
                </a:solidFill>
                <a:latin typeface="Arial" panose="020B0604020202020204" pitchFamily="34" charset="0"/>
                <a:ea typeface="微软雅黑" panose="020B0503020204020204" charset="-122"/>
              </a:rPr>
              <a:t>应付了事型</a:t>
            </a:r>
            <a:endParaRPr lang="zh-CN" altLang="en-US" b="1">
              <a:solidFill>
                <a:schemeClr val="tx1"/>
              </a:solidFill>
              <a:latin typeface="Arial" panose="020B0604020202020204" pitchFamily="34" charset="0"/>
              <a:ea typeface="微软雅黑" panose="020B0503020204020204" charset="-122"/>
            </a:endParaRPr>
          </a:p>
        </p:txBody>
      </p:sp>
      <p:sp>
        <p:nvSpPr>
          <p:cNvPr id="39" name="文本框 38"/>
          <p:cNvSpPr txBox="1"/>
          <p:nvPr>
            <p:custDataLst>
              <p:tags r:id="rId19"/>
            </p:custDataLst>
          </p:nvPr>
        </p:nvSpPr>
        <p:spPr>
          <a:xfrm>
            <a:off x="2348230" y="2599055"/>
            <a:ext cx="3747770" cy="969010"/>
          </a:xfrm>
          <a:prstGeom prst="rect">
            <a:avLst/>
          </a:prstGeom>
          <a:noFill/>
        </p:spPr>
        <p:txBody>
          <a:bodyPr wrap="square" lIns="91440" tIns="45720" rIns="91440" bIns="45720" rtlCol="0">
            <a:normAutofit/>
          </a:bodyPr>
          <a:lstStyle/>
          <a:p>
            <a:pPr marL="0" lvl="0" indent="0" algn="l" fontAlgn="auto">
              <a:lnSpc>
                <a:spcPct val="120000"/>
              </a:lnSpc>
              <a:spcBef>
                <a:spcPts val="0"/>
              </a:spcBef>
              <a:spcAft>
                <a:spcPts val="1000"/>
              </a:spcAft>
              <a:buSzPct val="100000"/>
            </a:pPr>
            <a:r>
              <a:rPr lang="zh-CN" altLang="en-US" spc="150">
                <a:solidFill>
                  <a:schemeClr val="tx1"/>
                </a:solidFill>
                <a:latin typeface="Arial" panose="020B0604020202020204" pitchFamily="34" charset="0"/>
                <a:ea typeface="微软雅黑" panose="020B0503020204020204" charset="-122"/>
              </a:rPr>
              <a:t>制度照抄照搬</a:t>
            </a:r>
            <a:endParaRPr lang="zh-CN" altLang="en-US" spc="150">
              <a:solidFill>
                <a:schemeClr val="tx1"/>
              </a:solidFill>
              <a:latin typeface="Arial" panose="020B0604020202020204" pitchFamily="34" charset="0"/>
              <a:ea typeface="微软雅黑" panose="020B0503020204020204" charset="-122"/>
            </a:endParaRPr>
          </a:p>
          <a:p>
            <a:pPr marL="0" lvl="0" indent="0" algn="l" fontAlgn="auto">
              <a:lnSpc>
                <a:spcPct val="120000"/>
              </a:lnSpc>
              <a:spcBef>
                <a:spcPts val="0"/>
              </a:spcBef>
              <a:spcAft>
                <a:spcPts val="1000"/>
              </a:spcAft>
              <a:buSzPct val="100000"/>
            </a:pPr>
            <a:r>
              <a:rPr lang="zh-CN" altLang="en-US" spc="150">
                <a:solidFill>
                  <a:schemeClr val="tx1"/>
                </a:solidFill>
                <a:latin typeface="Arial" panose="020B0604020202020204" pitchFamily="34" charset="0"/>
                <a:ea typeface="微软雅黑" panose="020B0503020204020204" charset="-122"/>
              </a:rPr>
              <a:t>自己不看，领导不知，审计会看</a:t>
            </a:r>
            <a:endParaRPr lang="zh-CN" altLang="en-US" spc="150">
              <a:solidFill>
                <a:schemeClr val="tx1"/>
              </a:solidFill>
              <a:latin typeface="Arial" panose="020B0604020202020204" pitchFamily="34" charset="0"/>
              <a:ea typeface="微软雅黑" panose="020B0503020204020204" charset="-122"/>
            </a:endParaRPr>
          </a:p>
        </p:txBody>
      </p:sp>
    </p:spTree>
    <p:custDataLst>
      <p:tags r:id="rId20"/>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（五）其他领域内部控制制度情况（续）</a:t>
            </a:r>
            <a:endParaRPr lang="zh-CN" altLang="en-US"/>
          </a:p>
        </p:txBody>
      </p:sp>
      <p:sp>
        <p:nvSpPr>
          <p:cNvPr id="3" name="内容占位符 2"/>
          <p:cNvSpPr>
            <a:spLocks noGrp="1"/>
          </p:cNvSpPr>
          <p:nvPr>
            <p:ph idx="1"/>
          </p:nvPr>
        </p:nvSpPr>
        <p:spPr>
          <a:xfrm>
            <a:off x="608330" y="4309745"/>
            <a:ext cx="10968990" cy="1939925"/>
          </a:xfrm>
        </p:spPr>
        <p:txBody>
          <a:bodyPr>
            <a:normAutofit/>
          </a:bodyPr>
          <a:p>
            <a:pPr marL="0" indent="0">
              <a:buNone/>
            </a:pPr>
            <a:r>
              <a:rPr lang="zh-CN" altLang="en-US" sz="2000"/>
              <a:t>财政部门</a:t>
            </a:r>
            <a:endParaRPr lang="zh-CN" altLang="en-US" sz="2000"/>
          </a:p>
          <a:p>
            <a:pPr marL="0" indent="0">
              <a:buNone/>
            </a:pPr>
            <a:r>
              <a:rPr lang="zh-CN" altLang="en-US" sz="2000"/>
              <a:t>公立医院：《公立医院内部控制管理办法》（国卫财务发〔2020〕31号）</a:t>
            </a:r>
            <a:endParaRPr lang="zh-CN" altLang="en-US" sz="2000"/>
          </a:p>
          <a:p>
            <a:pPr marL="0" indent="0">
              <a:buNone/>
            </a:pPr>
            <a:r>
              <a:rPr lang="zh-CN" altLang="en-US" sz="2000"/>
              <a:t>高校：《教育部直属高校经济活动内部控制指南（试行）》（教财厅〔2016〕2号）</a:t>
            </a:r>
            <a:endParaRPr lang="zh-CN" altLang="en-US" sz="2000"/>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608330" y="1490345"/>
            <a:ext cx="10761980" cy="1704340"/>
          </a:xfrm>
          <a:prstGeom prst="rect">
            <a:avLst/>
          </a:prstGeom>
        </p:spPr>
      </p:pic>
      <p:sp>
        <p:nvSpPr>
          <p:cNvPr id="7" name="矩形标注 6"/>
          <p:cNvSpPr/>
          <p:nvPr>
            <p:custDataLst>
              <p:tags r:id="rId3"/>
            </p:custDataLst>
          </p:nvPr>
        </p:nvSpPr>
        <p:spPr>
          <a:xfrm>
            <a:off x="1895475" y="3194685"/>
            <a:ext cx="4079875" cy="881380"/>
          </a:xfrm>
          <a:prstGeom prst="wedgeRectCallout">
            <a:avLst>
              <a:gd name="adj1" fmla="val -41190"/>
              <a:gd name="adj2" fmla="val -6305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如果单位存在六大业务以外的内部控制制度，则填写此表，否则不填写。</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（六）内部控制制度执行情况（预算绩效）</a:t>
            </a:r>
            <a:endParaRPr lang="zh-CN" altLang="en-US"/>
          </a:p>
        </p:txBody>
      </p:sp>
      <p:sp>
        <p:nvSpPr>
          <p:cNvPr id="3" name="内容占位符 2"/>
          <p:cNvSpPr>
            <a:spLocks noGrp="1"/>
          </p:cNvSpPr>
          <p:nvPr>
            <p:ph idx="1"/>
          </p:nvPr>
        </p:nvSpPr>
        <p:spPr>
          <a:xfrm>
            <a:off x="608330" y="5071110"/>
            <a:ext cx="11153775" cy="1178560"/>
          </a:xfrm>
        </p:spPr>
        <p:txBody>
          <a:bodyPr>
            <a:noAutofit/>
          </a:bodyPr>
          <a:p>
            <a:pPr marL="0" indent="0">
              <a:lnSpc>
                <a:spcPct val="100000"/>
              </a:lnSpc>
              <a:buNone/>
            </a:pPr>
            <a:r>
              <a:rPr lang="zh-CN" altLang="en-US"/>
              <a:t>《四川省省级预算事前绩效评估管理暂行办法》（川财绩〔2018〕15号）</a:t>
            </a:r>
            <a:endParaRPr lang="zh-CN" altLang="en-US"/>
          </a:p>
          <a:p>
            <a:pPr marL="0" indent="0">
              <a:lnSpc>
                <a:spcPct val="100000"/>
              </a:lnSpc>
              <a:buNone/>
            </a:pPr>
            <a:r>
              <a:rPr lang="zh-CN" altLang="en-US"/>
              <a:t>《财政厅关于进一步加强绩效目标编制质量的通知》（川财绩〔2020〕11号）</a:t>
            </a:r>
            <a:endParaRPr lang="zh-CN" altLang="en-US"/>
          </a:p>
          <a:p>
            <a:pPr marL="0" indent="0">
              <a:lnSpc>
                <a:spcPct val="100000"/>
              </a:lnSpc>
              <a:buNone/>
            </a:pPr>
            <a:r>
              <a:rPr lang="zh-CN" altLang="en-US"/>
              <a:t>《关于加强2023年度省级预算编制阶段绩效目标管理和事前绩效评估工作的通知》</a:t>
            </a:r>
            <a:r>
              <a:rPr lang="zh-CN" altLang="en-US">
                <a:sym typeface="+mn-ea"/>
              </a:rPr>
              <a:t>（</a:t>
            </a:r>
            <a:r>
              <a:rPr lang="zh-CN" altLang="en-US"/>
              <a:t>川财绩〔2022</a:t>
            </a:r>
            <a:r>
              <a:rPr lang="zh-CN" altLang="en-US">
                <a:sym typeface="+mn-ea"/>
              </a:rPr>
              <a:t>〕</a:t>
            </a:r>
            <a:r>
              <a:rPr lang="zh-CN" altLang="en-US"/>
              <a:t>12号）</a:t>
            </a: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6" name="矩形标注 5"/>
          <p:cNvSpPr/>
          <p:nvPr>
            <p:custDataLst>
              <p:tags r:id="rId3"/>
            </p:custDataLst>
          </p:nvPr>
        </p:nvSpPr>
        <p:spPr>
          <a:xfrm>
            <a:off x="8131175" y="3185795"/>
            <a:ext cx="3086100" cy="1646555"/>
          </a:xfrm>
          <a:prstGeom prst="wedgeRectCallout">
            <a:avLst>
              <a:gd name="adj1" fmla="val -12798"/>
              <a:gd name="adj2" fmla="val -75723"/>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1.2“2022年度已开展事前绩效评估的新增重大项目数量”</a:t>
            </a:r>
            <a:r>
              <a:rPr sz="1800">
                <a:latin typeface="楷体" panose="02010609060101010101" charset="-122"/>
                <a:ea typeface="楷体" panose="02010609060101010101" charset="-122"/>
                <a:cs typeface="楷体" panose="02010609060101010101" charset="-122"/>
                <a:sym typeface="+mn-ea"/>
              </a:rPr>
              <a:t>是指单位组织或由主管部门统一组织的针对2022年度新设立的重大项目开展事前绩效评估的项目数量</a:t>
            </a:r>
            <a:endParaRPr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2595880" y="3186430"/>
            <a:ext cx="4213225" cy="1645920"/>
          </a:xfrm>
          <a:prstGeom prst="wedgeRectCallout">
            <a:avLst>
              <a:gd name="adj1" fmla="val 28320"/>
              <a:gd name="adj2" fmla="val -75848"/>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1.1</a:t>
            </a:r>
            <a:r>
              <a:rPr sz="1800">
                <a:latin typeface="楷体" panose="02010609060101010101" charset="-122"/>
                <a:ea typeface="楷体" panose="02010609060101010101" charset="-122"/>
                <a:cs typeface="楷体" panose="02010609060101010101" charset="-122"/>
                <a:sym typeface="+mn-ea"/>
              </a:rPr>
              <a:t>“2022年度新增重大项目数量”是指2022年度单位新设立的非常态化、非延续性的重大项目数量，重大项目衡量标准由各单位根据实际情况界定</a:t>
            </a:r>
            <a:r>
              <a:rPr lang="zh-CN" sz="1800">
                <a:latin typeface="楷体" panose="02010609060101010101" charset="-122"/>
                <a:ea typeface="楷体" panose="02010609060101010101" charset="-122"/>
                <a:cs typeface="楷体" panose="02010609060101010101" charset="-122"/>
                <a:sym typeface="+mn-ea"/>
              </a:rPr>
              <a:t>。</a:t>
            </a:r>
            <a:r>
              <a:rPr lang="zh-CN" altLang="en-US" sz="1800">
                <a:latin typeface="楷体" panose="02010609060101010101" charset="-122"/>
                <a:ea typeface="楷体" panose="02010609060101010101" charset="-122"/>
                <a:cs typeface="楷体" panose="02010609060101010101" charset="-122"/>
                <a:sym typeface="+mn-ea"/>
              </a:rPr>
              <a:t>如无，请选择不适用，不要填0。</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6" grpId="2" bldLvl="0" animBg="1"/>
      <p:bldP spid="7" grpId="0" bldLvl="0" animBg="1"/>
      <p:bldP spid="7" grpId="1" animBg="1"/>
      <p:bldP spid="7" grpId="2"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（六）内部控制制度执行情况（预算绩效）</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6" name="矩形标注 5"/>
          <p:cNvSpPr/>
          <p:nvPr>
            <p:custDataLst>
              <p:tags r:id="rId3"/>
            </p:custDataLst>
          </p:nvPr>
        </p:nvSpPr>
        <p:spPr>
          <a:xfrm>
            <a:off x="3326130" y="3429000"/>
            <a:ext cx="2991485" cy="1026160"/>
          </a:xfrm>
          <a:prstGeom prst="wedgeRectCallout">
            <a:avLst>
              <a:gd name="adj1" fmla="val 31808"/>
              <a:gd name="adj2" fmla="val -93472"/>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2.1</a:t>
            </a:r>
            <a:r>
              <a:rPr sz="1800">
                <a:latin typeface="楷体" panose="02010609060101010101" charset="-122"/>
                <a:ea typeface="楷体" panose="02010609060101010101" charset="-122"/>
                <a:cs typeface="楷体" panose="02010609060101010101" charset="-122"/>
                <a:sym typeface="+mn-ea"/>
              </a:rPr>
              <a:t>“2022年度项目总数”是指经批复的2022年度单位正在执行的项目数量</a:t>
            </a:r>
            <a:endParaRPr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8293100" y="3239135"/>
            <a:ext cx="3086100" cy="1489075"/>
          </a:xfrm>
          <a:prstGeom prst="wedgeRectCallout">
            <a:avLst>
              <a:gd name="adj1" fmla="val -9979"/>
              <a:gd name="adj2" fmla="val -73667"/>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2.2</a:t>
            </a:r>
            <a:r>
              <a:rPr sz="1800">
                <a:latin typeface="楷体" panose="02010609060101010101" charset="-122"/>
                <a:ea typeface="楷体" panose="02010609060101010101" charset="-122"/>
                <a:cs typeface="楷体" panose="02010609060101010101" charset="-122"/>
                <a:sym typeface="+mn-ea"/>
              </a:rPr>
              <a:t>“2022年度已开展绩效目标管理的项目数量”是指单位2022年度执行绩效目标管理的项目数量。</a:t>
            </a:r>
            <a:endParaRPr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6" grpId="2" bldLvl="0" animBg="1"/>
      <p:bldP spid="7" grpId="0" bldLvl="0" animBg="1"/>
      <p:bldP spid="7" grpId="1" animBg="1"/>
      <p:bldP spid="7" grpId="2"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（六）内部控制制度执行情况（预算绩效）</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6" name="矩形标注 5"/>
          <p:cNvSpPr/>
          <p:nvPr>
            <p:custDataLst>
              <p:tags r:id="rId3"/>
            </p:custDataLst>
          </p:nvPr>
        </p:nvSpPr>
        <p:spPr>
          <a:xfrm>
            <a:off x="3206115" y="3429000"/>
            <a:ext cx="2991485" cy="1488440"/>
          </a:xfrm>
          <a:prstGeom prst="wedgeRectCallout">
            <a:avLst>
              <a:gd name="adj1" fmla="val 30046"/>
              <a:gd name="adj2" fmla="val -71117"/>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3.1“</a:t>
            </a:r>
            <a:r>
              <a:rPr lang="en-US" altLang="zh-CN" sz="1800">
                <a:latin typeface="楷体" panose="02010609060101010101" charset="-122"/>
                <a:ea typeface="楷体" panose="02010609060101010101" charset="-122"/>
                <a:cs typeface="楷体" panose="02010609060101010101" charset="-122"/>
                <a:sym typeface="+mn-ea"/>
              </a:rPr>
              <a:t>2022</a:t>
            </a:r>
            <a:r>
              <a:rPr lang="zh-CN" altLang="en-US" sz="1800">
                <a:latin typeface="楷体" panose="02010609060101010101" charset="-122"/>
                <a:ea typeface="楷体" panose="02010609060101010101" charset="-122"/>
                <a:cs typeface="楷体" panose="02010609060101010101" charset="-122"/>
                <a:sym typeface="+mn-ea"/>
              </a:rPr>
              <a:t>年度项目总数”是指经批复的202</a:t>
            </a:r>
            <a:r>
              <a:rPr lang="en-US" altLang="zh-CN" sz="1800">
                <a:latin typeface="楷体" panose="02010609060101010101" charset="-122"/>
                <a:ea typeface="楷体" panose="02010609060101010101" charset="-122"/>
                <a:cs typeface="楷体" panose="02010609060101010101" charset="-122"/>
                <a:sym typeface="+mn-ea"/>
              </a:rPr>
              <a:t>2</a:t>
            </a:r>
            <a:r>
              <a:rPr lang="zh-CN" altLang="en-US" sz="1800">
                <a:latin typeface="楷体" panose="02010609060101010101" charset="-122"/>
                <a:ea typeface="楷体" panose="02010609060101010101" charset="-122"/>
                <a:cs typeface="楷体" panose="02010609060101010101" charset="-122"/>
                <a:sym typeface="+mn-ea"/>
              </a:rPr>
              <a:t>年单位正在执行的项目数量，注意：该数字应当和第2行的数据一一致</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7984490" y="3429000"/>
            <a:ext cx="3086100" cy="1489075"/>
          </a:xfrm>
          <a:prstGeom prst="wedgeRectCallout">
            <a:avLst>
              <a:gd name="adj1" fmla="val -9218"/>
              <a:gd name="adj2" fmla="val -71791"/>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3.2</a:t>
            </a:r>
            <a:r>
              <a:rPr sz="1800">
                <a:latin typeface="楷体" panose="02010609060101010101" charset="-122"/>
                <a:ea typeface="楷体" panose="02010609060101010101" charset="-122"/>
                <a:cs typeface="楷体" panose="02010609060101010101" charset="-122"/>
                <a:sym typeface="+mn-ea"/>
              </a:rPr>
              <a:t>“2022年度已开展预算绩效运行监控的项目数量”是指单位针对2022年度执行项目开展绩效运行监控的项目数量</a:t>
            </a:r>
            <a:endParaRPr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6" grpId="2" bldLvl="0" animBg="1"/>
      <p:bldP spid="7" grpId="0" bldLvl="0" animBg="1"/>
      <p:bldP spid="7" grpId="1" animBg="1"/>
      <p:bldP spid="7" grpId="2" bldLvl="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（六）内部控制制度执行情况（预算绩效）</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5" name="图片 4"/>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6" name="矩形标注 5"/>
          <p:cNvSpPr/>
          <p:nvPr>
            <p:custDataLst>
              <p:tags r:id="rId3"/>
            </p:custDataLst>
          </p:nvPr>
        </p:nvSpPr>
        <p:spPr>
          <a:xfrm>
            <a:off x="3305810" y="3567430"/>
            <a:ext cx="2991485" cy="1506220"/>
          </a:xfrm>
          <a:prstGeom prst="wedgeRectCallout">
            <a:avLst>
              <a:gd name="adj1" fmla="val 30237"/>
              <a:gd name="adj2" fmla="val -68634"/>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4.1“</a:t>
            </a:r>
            <a:r>
              <a:rPr lang="en-US" altLang="zh-CN" sz="1800">
                <a:latin typeface="楷体" panose="02010609060101010101" charset="-122"/>
                <a:ea typeface="楷体" panose="02010609060101010101" charset="-122"/>
                <a:cs typeface="楷体" panose="02010609060101010101" charset="-122"/>
                <a:sym typeface="+mn-ea"/>
              </a:rPr>
              <a:t>2022</a:t>
            </a:r>
            <a:r>
              <a:rPr lang="zh-CN" altLang="en-US" sz="1800">
                <a:latin typeface="楷体" panose="02010609060101010101" charset="-122"/>
                <a:ea typeface="楷体" panose="02010609060101010101" charset="-122"/>
                <a:cs typeface="楷体" panose="02010609060101010101" charset="-122"/>
                <a:sym typeface="+mn-ea"/>
              </a:rPr>
              <a:t>年度项目总数”是指经批复的202</a:t>
            </a:r>
            <a:r>
              <a:rPr lang="en-US" altLang="zh-CN" sz="1800">
                <a:latin typeface="楷体" panose="02010609060101010101" charset="-122"/>
                <a:ea typeface="楷体" panose="02010609060101010101" charset="-122"/>
                <a:cs typeface="楷体" panose="02010609060101010101" charset="-122"/>
                <a:sym typeface="+mn-ea"/>
              </a:rPr>
              <a:t>2</a:t>
            </a:r>
            <a:r>
              <a:rPr lang="zh-CN" altLang="en-US" sz="1800">
                <a:latin typeface="楷体" panose="02010609060101010101" charset="-122"/>
                <a:ea typeface="楷体" panose="02010609060101010101" charset="-122"/>
                <a:cs typeface="楷体" panose="02010609060101010101" charset="-122"/>
                <a:sym typeface="+mn-ea"/>
              </a:rPr>
              <a:t>年单位正在执行的项目数量，注意：该数字应当和第2行的数据一一致</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8074660" y="3567430"/>
            <a:ext cx="3086100" cy="1840865"/>
          </a:xfrm>
          <a:prstGeom prst="wedgeRectCallout">
            <a:avLst>
              <a:gd name="adj1" fmla="val -10308"/>
              <a:gd name="adj2" fmla="val -66246"/>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4.2</a:t>
            </a:r>
            <a:r>
              <a:rPr sz="1800">
                <a:latin typeface="楷体" panose="02010609060101010101" charset="-122"/>
                <a:ea typeface="楷体" panose="02010609060101010101" charset="-122"/>
                <a:cs typeface="楷体" panose="02010609060101010101" charset="-122"/>
                <a:sym typeface="+mn-ea"/>
              </a:rPr>
              <a:t>“2022年度已开展预算绩效自评的项目数量”是指单位针对2022年度执行项目开展绩效自评的项目数量（包括委托第三方开展绩效评价的项目）。</a:t>
            </a:r>
            <a:endParaRPr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6" grpId="2" bldLvl="0" animBg="1"/>
      <p:bldP spid="7" grpId="0" bldLvl="0" animBg="1"/>
      <p:bldP spid="7" grpId="1" animBg="1"/>
      <p:bldP spid="7" grpId="2" bldLvl="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文本框 5"/>
          <p:cNvSpPr txBox="1"/>
          <p:nvPr>
            <p:custDataLst>
              <p:tags r:id="rId1"/>
            </p:custDataLst>
          </p:nvPr>
        </p:nvSpPr>
        <p:spPr>
          <a:xfrm>
            <a:off x="1050290" y="1219200"/>
            <a:ext cx="10090785" cy="137668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noAutofit/>
          </a:bodyPr>
          <a:p>
            <a:r>
              <a:rPr lang="zh-CN" altLang="en-US" sz="2200">
                <a:latin typeface="楷体" panose="02010609060101010101" charset="-122"/>
                <a:ea typeface="楷体" panose="02010609060101010101" charset="-122"/>
                <a:cs typeface="楷体" panose="02010609060101010101" charset="-122"/>
              </a:rPr>
              <a:t>以上1-4需上传单位正在执行的预算项目清单作为佐证材料，清单中需至少包括以下信息：项目名称、项目代码、是否为2022年度新增重大项目、是否已开展事前绩效评估、是否已开展绩效目标管理、是否已开展预算绩效运行监控、是否已开展预算绩效自评</a:t>
            </a:r>
            <a:endParaRPr lang="zh-CN" altLang="en-US" sz="2200">
              <a:latin typeface="楷体" panose="02010609060101010101" charset="-122"/>
              <a:ea typeface="楷体" panose="02010609060101010101" charset="-122"/>
              <a:cs typeface="楷体" panose="02010609060101010101" charset="-122"/>
            </a:endParaRPr>
          </a:p>
        </p:txBody>
      </p:sp>
      <p:graphicFrame>
        <p:nvGraphicFramePr>
          <p:cNvPr id="7" name="表格 6"/>
          <p:cNvGraphicFramePr/>
          <p:nvPr>
            <p:custDataLst>
              <p:tags r:id="rId2"/>
            </p:custDataLst>
          </p:nvPr>
        </p:nvGraphicFramePr>
        <p:xfrm>
          <a:off x="1050290" y="3429000"/>
          <a:ext cx="10092055" cy="2632075"/>
        </p:xfrm>
        <a:graphic>
          <a:graphicData uri="http://schemas.openxmlformats.org/drawingml/2006/table">
            <a:tbl>
              <a:tblPr firstRow="1" bandRow="1">
                <a:tableStyleId>{5C22544A-7EE6-4342-B048-85BDC9FD1C3A}</a:tableStyleId>
              </a:tblPr>
              <a:tblGrid>
                <a:gridCol w="687070"/>
                <a:gridCol w="1711325"/>
                <a:gridCol w="1012825"/>
                <a:gridCol w="1407795"/>
                <a:gridCol w="1420495"/>
                <a:gridCol w="1428750"/>
                <a:gridCol w="1281430"/>
                <a:gridCol w="1142365"/>
              </a:tblGrid>
              <a:tr h="882015">
                <a:tc>
                  <a:txBody>
                    <a:bodyPr/>
                    <a:p>
                      <a:pPr algn="ctr">
                        <a:buNone/>
                      </a:pPr>
                      <a:r>
                        <a:rPr lang="zh-CN" altLang="en-US">
                          <a:solidFill>
                            <a:schemeClr val="tx1"/>
                          </a:solidFill>
                          <a:latin typeface="楷体" panose="02010609060101010101" charset="-122"/>
                          <a:ea typeface="楷体" panose="02010609060101010101" charset="-122"/>
                        </a:rPr>
                        <a:t>序号</a:t>
                      </a:r>
                      <a:endParaRPr lang="zh-CN" altLang="en-US">
                        <a:solidFill>
                          <a:schemeClr val="tx1"/>
                        </a:solidFill>
                        <a:latin typeface="楷体" panose="02010609060101010101" charset="-122"/>
                        <a:ea typeface="楷体" panose="02010609060101010101"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ECECEC"/>
                    </a:solidFill>
                  </a:tcPr>
                </a:tc>
                <a:tc>
                  <a:txBody>
                    <a:bodyPr/>
                    <a:p>
                      <a:pPr algn="ctr">
                        <a:buNone/>
                      </a:pPr>
                      <a:r>
                        <a:rPr lang="zh-CN" altLang="en-US" sz="1350">
                          <a:solidFill>
                            <a:schemeClr val="tx1"/>
                          </a:solidFill>
                          <a:latin typeface="楷体" panose="02010609060101010101" charset="-122"/>
                          <a:ea typeface="楷体" panose="02010609060101010101" charset="-122"/>
                          <a:sym typeface="+mn-ea"/>
                        </a:rPr>
                        <a:t>项目名称</a:t>
                      </a:r>
                      <a:endParaRPr lang="zh-CN" altLang="en-US" sz="1350">
                        <a:solidFill>
                          <a:schemeClr val="tx1"/>
                        </a:solidFill>
                        <a:latin typeface="楷体" panose="02010609060101010101" charset="-122"/>
                        <a:ea typeface="楷体" panose="02010609060101010101" charset="-122"/>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ECECEC"/>
                    </a:solidFill>
                  </a:tcPr>
                </a:tc>
                <a:tc>
                  <a:txBody>
                    <a:bodyPr/>
                    <a:p>
                      <a:pPr algn="ctr">
                        <a:buNone/>
                      </a:pPr>
                      <a:r>
                        <a:rPr lang="zh-CN" altLang="en-US" sz="1350">
                          <a:solidFill>
                            <a:schemeClr val="tx1"/>
                          </a:solidFill>
                          <a:latin typeface="楷体" panose="02010609060101010101" charset="-122"/>
                          <a:ea typeface="楷体" panose="02010609060101010101" charset="-122"/>
                          <a:sym typeface="+mn-ea"/>
                        </a:rPr>
                        <a:t>项目代码</a:t>
                      </a:r>
                      <a:endParaRPr lang="zh-CN" altLang="en-US" sz="1350">
                        <a:solidFill>
                          <a:schemeClr val="tx1"/>
                        </a:solidFill>
                        <a:latin typeface="楷体" panose="02010609060101010101" charset="-122"/>
                        <a:ea typeface="楷体" panose="02010609060101010101" charset="-122"/>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ECECEC"/>
                    </a:solidFill>
                  </a:tcPr>
                </a:tc>
                <a:tc>
                  <a:txBody>
                    <a:bodyPr/>
                    <a:p>
                      <a:pPr algn="ctr">
                        <a:buNone/>
                      </a:pPr>
                      <a:r>
                        <a:rPr lang="zh-CN" altLang="en-US" sz="1350">
                          <a:solidFill>
                            <a:schemeClr val="tx1"/>
                          </a:solidFill>
                          <a:latin typeface="楷体" panose="02010609060101010101" charset="-122"/>
                          <a:ea typeface="楷体" panose="02010609060101010101" charset="-122"/>
                          <a:cs typeface="楷体" panose="02010609060101010101" charset="-122"/>
                          <a:sym typeface="+mn-ea"/>
                        </a:rPr>
                        <a:t>否为</a:t>
                      </a:r>
                      <a:r>
                        <a:rPr lang="en-US" altLang="zh-CN" sz="1350">
                          <a:solidFill>
                            <a:schemeClr val="tx1"/>
                          </a:solidFill>
                          <a:latin typeface="楷体" panose="02010609060101010101" charset="-122"/>
                          <a:ea typeface="楷体" panose="02010609060101010101" charset="-122"/>
                          <a:cs typeface="楷体" panose="02010609060101010101" charset="-122"/>
                          <a:sym typeface="+mn-ea"/>
                        </a:rPr>
                        <a:t>2022</a:t>
                      </a:r>
                      <a:r>
                        <a:rPr lang="zh-CN" altLang="en-US" sz="1350">
                          <a:solidFill>
                            <a:schemeClr val="tx1"/>
                          </a:solidFill>
                          <a:latin typeface="楷体" panose="02010609060101010101" charset="-122"/>
                          <a:ea typeface="楷体" panose="02010609060101010101" charset="-122"/>
                          <a:cs typeface="楷体" panose="02010609060101010101" charset="-122"/>
                          <a:sym typeface="+mn-ea"/>
                        </a:rPr>
                        <a:t>年度新增重大项目</a:t>
                      </a:r>
                      <a:endParaRPr lang="zh-CN" altLang="en-US" sz="1350">
                        <a:solidFill>
                          <a:schemeClr val="tx1"/>
                        </a:solidFill>
                        <a:latin typeface="楷体" panose="02010609060101010101" charset="-122"/>
                        <a:ea typeface="楷体" panose="02010609060101010101" charset="-122"/>
                        <a:cs typeface="楷体" panose="02010609060101010101" charset="-122"/>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ECECEC"/>
                    </a:solidFill>
                  </a:tcPr>
                </a:tc>
                <a:tc>
                  <a:txBody>
                    <a:bodyPr/>
                    <a:p>
                      <a:pPr algn="ctr">
                        <a:buNone/>
                      </a:pPr>
                      <a:r>
                        <a:rPr lang="zh-CN" altLang="en-US" sz="1350">
                          <a:solidFill>
                            <a:schemeClr val="tx1"/>
                          </a:solidFill>
                          <a:latin typeface="楷体" panose="02010609060101010101" charset="-122"/>
                          <a:ea typeface="楷体" panose="02010609060101010101" charset="-122"/>
                          <a:sym typeface="+mn-ea"/>
                        </a:rPr>
                        <a:t>是否已开展事前绩效评估</a:t>
                      </a:r>
                      <a:endParaRPr lang="zh-CN" altLang="en-US" sz="1350">
                        <a:solidFill>
                          <a:schemeClr val="tx1"/>
                        </a:solidFill>
                        <a:latin typeface="楷体" panose="02010609060101010101" charset="-122"/>
                        <a:ea typeface="楷体" panose="02010609060101010101" charset="-122"/>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ECECEC"/>
                    </a:solidFill>
                  </a:tcPr>
                </a:tc>
                <a:tc>
                  <a:txBody>
                    <a:bodyPr/>
                    <a:p>
                      <a:pPr algn="ctr">
                        <a:buNone/>
                      </a:pPr>
                      <a:r>
                        <a:rPr lang="zh-CN" altLang="en-US" sz="1350">
                          <a:solidFill>
                            <a:schemeClr val="tx1"/>
                          </a:solidFill>
                          <a:latin typeface="楷体" panose="02010609060101010101" charset="-122"/>
                          <a:ea typeface="楷体" panose="02010609060101010101" charset="-122"/>
                          <a:sym typeface="+mn-ea"/>
                        </a:rPr>
                        <a:t>是否已开展绩效目标管理</a:t>
                      </a:r>
                      <a:endParaRPr lang="zh-CN" altLang="en-US" sz="1350">
                        <a:solidFill>
                          <a:schemeClr val="tx1"/>
                        </a:solidFill>
                        <a:latin typeface="楷体" panose="02010609060101010101" charset="-122"/>
                        <a:ea typeface="楷体" panose="02010609060101010101" charset="-122"/>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ECECEC"/>
                    </a:solidFill>
                  </a:tcPr>
                </a:tc>
                <a:tc>
                  <a:txBody>
                    <a:bodyPr/>
                    <a:p>
                      <a:pPr algn="ctr">
                        <a:buNone/>
                      </a:pPr>
                      <a:r>
                        <a:rPr lang="zh-CN" altLang="en-US" sz="1350">
                          <a:solidFill>
                            <a:schemeClr val="tx1"/>
                          </a:solidFill>
                          <a:latin typeface="楷体" panose="02010609060101010101" charset="-122"/>
                          <a:ea typeface="楷体" panose="02010609060101010101" charset="-122"/>
                          <a:sym typeface="+mn-ea"/>
                        </a:rPr>
                        <a:t>是否已开展预算绩效运行监控</a:t>
                      </a:r>
                      <a:endParaRPr lang="zh-CN" altLang="en-US" sz="1350">
                        <a:solidFill>
                          <a:schemeClr val="tx1"/>
                        </a:solidFill>
                        <a:latin typeface="楷体" panose="02010609060101010101" charset="-122"/>
                        <a:ea typeface="楷体" panose="02010609060101010101" charset="-122"/>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ECECEC"/>
                    </a:solidFill>
                  </a:tcPr>
                </a:tc>
                <a:tc>
                  <a:txBody>
                    <a:bodyPr/>
                    <a:p>
                      <a:pPr algn="ctr">
                        <a:buNone/>
                      </a:pPr>
                      <a:r>
                        <a:rPr lang="zh-CN" altLang="en-US" sz="1350">
                          <a:solidFill>
                            <a:schemeClr val="tx1"/>
                          </a:solidFill>
                          <a:latin typeface="楷体" panose="02010609060101010101" charset="-122"/>
                          <a:ea typeface="楷体" panose="02010609060101010101" charset="-122"/>
                          <a:sym typeface="+mn-ea"/>
                        </a:rPr>
                        <a:t>是否已开展预算绩效自评</a:t>
                      </a:r>
                      <a:endParaRPr lang="zh-CN" altLang="en-US" sz="1350">
                        <a:solidFill>
                          <a:schemeClr val="tx1"/>
                        </a:solidFill>
                        <a:latin typeface="楷体" panose="02010609060101010101" charset="-122"/>
                        <a:ea typeface="楷体" panose="02010609060101010101" charset="-122"/>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ECECEC"/>
                    </a:solidFill>
                  </a:tcPr>
                </a:tc>
              </a:tr>
              <a:tr h="437515">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437515">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437515">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437515">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sp>
        <p:nvSpPr>
          <p:cNvPr id="8" name="文本框 7"/>
          <p:cNvSpPr txBox="1"/>
          <p:nvPr>
            <p:custDataLst>
              <p:tags r:id="rId3"/>
            </p:custDataLst>
          </p:nvPr>
        </p:nvSpPr>
        <p:spPr>
          <a:xfrm>
            <a:off x="1050290" y="3060700"/>
            <a:ext cx="1530350" cy="429895"/>
          </a:xfrm>
          <a:prstGeom prst="rect">
            <a:avLst/>
          </a:prstGeom>
          <a:solidFill>
            <a:srgbClr val="000000">
              <a:alpha val="0"/>
            </a:srgbClr>
          </a:solidFill>
          <a:ln>
            <a:noFill/>
          </a:ln>
        </p:spPr>
        <p:style>
          <a:lnRef idx="2">
            <a:schemeClr val="accent6"/>
          </a:lnRef>
          <a:fillRef idx="1">
            <a:schemeClr val="lt1"/>
          </a:fillRef>
          <a:effectRef idx="0">
            <a:schemeClr val="accent6"/>
          </a:effectRef>
          <a:fontRef idx="minor">
            <a:schemeClr val="dk1"/>
          </a:fontRef>
        </p:style>
        <p:txBody>
          <a:bodyPr wrap="square" rtlCol="0" anchor="t">
            <a:spAutoFit/>
          </a:bodyPr>
          <a:p>
            <a:r>
              <a:rPr lang="zh-CN" altLang="en-US" sz="2200" b="1">
                <a:latin typeface="楷体" panose="02010609060101010101" charset="-122"/>
                <a:ea typeface="楷体" panose="02010609060101010101" charset="-122"/>
              </a:rPr>
              <a:t>参考清单</a:t>
            </a:r>
            <a:endParaRPr lang="zh-CN" altLang="en-US" sz="2200" b="1">
              <a:latin typeface="楷体" panose="02010609060101010101" charset="-122"/>
              <a:ea typeface="楷体" panose="02010609060101010101" charset="-122"/>
            </a:endParaRPr>
          </a:p>
        </p:txBody>
      </p:sp>
    </p:spTree>
    <p:custDataLst>
      <p:tags r:id="rId4"/>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（六）内部控制制度执行情况（收支）</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7" name="矩形标注 6"/>
          <p:cNvSpPr/>
          <p:nvPr>
            <p:custDataLst>
              <p:tags r:id="rId3"/>
            </p:custDataLst>
          </p:nvPr>
        </p:nvSpPr>
        <p:spPr>
          <a:xfrm>
            <a:off x="2125980" y="3691255"/>
            <a:ext cx="4333240" cy="1136015"/>
          </a:xfrm>
          <a:prstGeom prst="wedgeRectCallout">
            <a:avLst>
              <a:gd name="adj1" fmla="val 33235"/>
              <a:gd name="adj2" fmla="val -72445"/>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5.1</a:t>
            </a:r>
            <a:r>
              <a:rPr sz="1800">
                <a:latin typeface="楷体" panose="02010609060101010101" charset="-122"/>
                <a:ea typeface="楷体" panose="02010609060101010101" charset="-122"/>
                <a:cs typeface="楷体" panose="02010609060101010101" charset="-122"/>
                <a:sym typeface="+mn-ea"/>
              </a:rPr>
              <a:t>“2022年度应上缴非税收入金额”是指纳入预算管理以及纳入财政专户管理的非税收入合计数</a:t>
            </a:r>
            <a:r>
              <a:rPr lang="zh-CN" sz="1800">
                <a:latin typeface="楷体" panose="02010609060101010101" charset="-122"/>
                <a:ea typeface="楷体" panose="02010609060101010101" charset="-122"/>
                <a:cs typeface="楷体" panose="02010609060101010101" charset="-122"/>
                <a:sym typeface="+mn-ea"/>
              </a:rPr>
              <a:t>。</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8" name="矩形标注 7"/>
          <p:cNvSpPr/>
          <p:nvPr>
            <p:custDataLst>
              <p:tags r:id="rId4"/>
            </p:custDataLst>
          </p:nvPr>
        </p:nvSpPr>
        <p:spPr>
          <a:xfrm>
            <a:off x="6823075" y="3691255"/>
            <a:ext cx="4117975" cy="1885950"/>
          </a:xfrm>
          <a:prstGeom prst="wedgeRectCallout">
            <a:avLst>
              <a:gd name="adj1" fmla="val 11973"/>
              <a:gd name="adj2" fmla="val -64612"/>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5.2</a:t>
            </a:r>
            <a:r>
              <a:rPr sz="1800">
                <a:latin typeface="楷体" panose="02010609060101010101" charset="-122"/>
                <a:ea typeface="楷体" panose="02010609060101010101" charset="-122"/>
                <a:cs typeface="楷体" panose="02010609060101010101" charset="-122"/>
                <a:sym typeface="+mn-ea"/>
              </a:rPr>
              <a:t>“2022年度实际上缴非税收入金额”是指决算报表的《非税收入征缴情况表》（财决附04表）中纳入预算管理的已缴国库小计数及纳入财政专户管理的已缴财政专户小计数之和，即表第1栏次第1</a:t>
            </a:r>
            <a:r>
              <a:rPr sz="1800">
                <a:latin typeface="楷体" panose="02010609060101010101" charset="-122"/>
                <a:ea typeface="楷体" panose="02010609060101010101" charset="-122"/>
                <a:cs typeface="楷体" panose="02010609060101010101" charset="-122"/>
                <a:sym typeface="+mn-ea"/>
              </a:rPr>
              <a:t>行合计数（单位：元）。</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7" grpId="2" bldLvl="0" animBg="1"/>
      <p:bldP spid="8" grpId="0" bldLvl="0" animBg="1"/>
      <p:bldP spid="8" grpId="1" animBg="1"/>
      <p:bldP spid="8" grpId="2" bldLvl="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（六）内部控制制度执行情况（收支）</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5" name="矩形标注 4"/>
          <p:cNvSpPr/>
          <p:nvPr>
            <p:custDataLst>
              <p:tags r:id="rId3"/>
            </p:custDataLst>
          </p:nvPr>
        </p:nvSpPr>
        <p:spPr>
          <a:xfrm>
            <a:off x="6531610" y="3971925"/>
            <a:ext cx="4117975" cy="1679575"/>
          </a:xfrm>
          <a:prstGeom prst="wedgeRectCallout">
            <a:avLst>
              <a:gd name="adj1" fmla="val 18928"/>
              <a:gd name="adj2" fmla="val -70378"/>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6.2“2022年度实际支出总额”是指2022年度决算报表的《收入支出决算总表》（财决01表）中2022年度支出的决算数，即表第9栏次第84行合计数（单位：元）。</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1902460" y="4004310"/>
            <a:ext cx="4333240" cy="1647825"/>
          </a:xfrm>
          <a:prstGeom prst="wedgeRectCallout">
            <a:avLst>
              <a:gd name="adj1" fmla="val 34085"/>
              <a:gd name="adj2" fmla="val -74508"/>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6.1“2022年度支出预算金额”是指2022年度决算报表的《收入支出决算总表》（财决01表）中2022年度支出的全年预算数，即表第8栏次第84行合计数（单位：元）。</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7" grpId="0" bldLvl="0" animBg="1"/>
      <p:bldP spid="7" grpId="1" animBg="1"/>
      <p:bldP spid="7" grpId="2" bldLvl="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（六）内部控制制度执行情况（收支）</a:t>
            </a:r>
            <a:endParaRPr lang="zh-CN" altLang="en-US"/>
          </a:p>
        </p:txBody>
      </p:sp>
      <p:sp>
        <p:nvSpPr>
          <p:cNvPr id="3" name="内容占位符 2"/>
          <p:cNvSpPr>
            <a:spLocks noGrp="1"/>
          </p:cNvSpPr>
          <p:nvPr>
            <p:ph idx="1"/>
          </p:nvPr>
        </p:nvSpPr>
        <p:spPr/>
        <p:txBody>
          <a:bodyPr/>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pic>
        <p:nvPicPr>
          <p:cNvPr id="6" name="图片 5"/>
          <p:cNvPicPr>
            <a:picLocks noChangeAspect="1"/>
          </p:cNvPicPr>
          <p:nvPr>
            <p:custDataLst>
              <p:tags r:id="rId1"/>
            </p:custDataLst>
          </p:nvPr>
        </p:nvPicPr>
        <p:blipFill>
          <a:blip r:embed="rId2"/>
          <a:stretch>
            <a:fillRect/>
          </a:stretch>
        </p:blipFill>
        <p:spPr>
          <a:xfrm>
            <a:off x="430530" y="2129790"/>
            <a:ext cx="11330940" cy="2598420"/>
          </a:xfrm>
          <a:prstGeom prst="rect">
            <a:avLst/>
          </a:prstGeom>
        </p:spPr>
      </p:pic>
      <p:sp>
        <p:nvSpPr>
          <p:cNvPr id="5" name="矩形标注 4"/>
          <p:cNvSpPr/>
          <p:nvPr>
            <p:custDataLst>
              <p:tags r:id="rId3"/>
            </p:custDataLst>
          </p:nvPr>
        </p:nvSpPr>
        <p:spPr>
          <a:xfrm>
            <a:off x="1995805" y="4246245"/>
            <a:ext cx="4333240" cy="1694815"/>
          </a:xfrm>
          <a:prstGeom prst="wedgeRectCallout">
            <a:avLst>
              <a:gd name="adj1" fmla="val 35888"/>
              <a:gd name="adj2" fmla="val -76938"/>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7.1 </a:t>
            </a:r>
            <a:r>
              <a:rPr sz="1800">
                <a:latin typeface="楷体" panose="02010609060101010101" charset="-122"/>
                <a:ea typeface="楷体" panose="02010609060101010101" charset="-122"/>
                <a:cs typeface="楷体" panose="02010609060101010101" charset="-122"/>
                <a:sym typeface="+mn-ea"/>
              </a:rPr>
              <a:t>“2021年度‘三公’经费决算数”是指2021年决算报表的《机构运行信息表》（财决附03表）中“三公”经费支出的支出合计数，即表第2栏次第2行统计数（单位：元）</a:t>
            </a:r>
            <a:r>
              <a:rPr lang="zh-CN" altLang="en-US" sz="1800">
                <a:latin typeface="楷体" panose="02010609060101010101" charset="-122"/>
                <a:ea typeface="楷体" panose="02010609060101010101" charset="-122"/>
                <a:cs typeface="楷体" panose="02010609060101010101" charset="-122"/>
                <a:sym typeface="+mn-ea"/>
              </a:rPr>
              <a:t>。</a:t>
            </a:r>
            <a:endParaRPr lang="zh-CN" altLang="en-US" sz="1800">
              <a:latin typeface="楷体" panose="02010609060101010101" charset="-122"/>
              <a:ea typeface="楷体" panose="02010609060101010101" charset="-122"/>
              <a:cs typeface="楷体" panose="02010609060101010101" charset="-122"/>
              <a:sym typeface="+mn-ea"/>
            </a:endParaRPr>
          </a:p>
        </p:txBody>
      </p:sp>
      <p:sp>
        <p:nvSpPr>
          <p:cNvPr id="7" name="矩形标注 6"/>
          <p:cNvSpPr/>
          <p:nvPr>
            <p:custDataLst>
              <p:tags r:id="rId4"/>
            </p:custDataLst>
          </p:nvPr>
        </p:nvSpPr>
        <p:spPr>
          <a:xfrm>
            <a:off x="6904355" y="4246245"/>
            <a:ext cx="4117975" cy="1689100"/>
          </a:xfrm>
          <a:prstGeom prst="wedgeRectCallout">
            <a:avLst>
              <a:gd name="adj1" fmla="val 8982"/>
              <a:gd name="adj2" fmla="val -78045"/>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p>
            <a:pPr lvl="0" algn="l">
              <a:buClrTx/>
              <a:buSzTx/>
            </a:pPr>
            <a:r>
              <a:rPr lang="zh-CN" altLang="en-US" sz="1800">
                <a:latin typeface="楷体" panose="02010609060101010101" charset="-122"/>
                <a:ea typeface="楷体" panose="02010609060101010101" charset="-122"/>
                <a:cs typeface="楷体" panose="02010609060101010101" charset="-122"/>
                <a:sym typeface="+mn-ea"/>
              </a:rPr>
              <a:t>7.2</a:t>
            </a:r>
            <a:r>
              <a:rPr sz="1800">
                <a:latin typeface="楷体" panose="02010609060101010101" charset="-122"/>
                <a:ea typeface="楷体" panose="02010609060101010101" charset="-122"/>
                <a:cs typeface="楷体" panose="02010609060101010101" charset="-122"/>
                <a:sym typeface="+mn-ea"/>
              </a:rPr>
              <a:t>“2022年度‘三公’经费决算数”是指2022年度决算报表的《机构运行信息表》（财决附03表）中“三公”经费支出的支出合计数，即表第3栏次第2行统计数（单位：元）</a:t>
            </a:r>
            <a:r>
              <a:rPr lang="zh-CN" altLang="en-US" sz="1800">
                <a:latin typeface="楷体" panose="02010609060101010101" charset="-122"/>
                <a:ea typeface="楷体" panose="02010609060101010101" charset="-122"/>
                <a:cs typeface="楷体" panose="02010609060101010101" charset="-122"/>
                <a:sym typeface="+mn-ea"/>
              </a:rPr>
              <a:t>。</a:t>
            </a:r>
            <a:endParaRPr lang="zh-CN" altLang="en-US" sz="1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2" nodeType="clickEffect">
                                  <p:stCondLst>
                                    <p:cond delay="0"/>
                                  </p:stCondLst>
                                  <p:childTnLst>
                                    <p:animEffect transition="out" filter="blinds(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2"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7" grpId="0" bldLvl="0" animBg="1"/>
      <p:bldP spid="7" grpId="1" animBg="1"/>
      <p:bldP spid="7" grpId="2"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TEMPLATE_CATEGORY" val="diagram"/>
  <p:tag name="KSO_WM_TEMPLATE_INDEX" val="160053"/>
  <p:tag name="KSO_WM_TAG_VERSION" val="1.0"/>
  <p:tag name="KSO_WM_UNIT_ID" val="diagram160053_4*l_i*1_2"/>
  <p:tag name="KSO_WM_UNIT_CLEAR" val="1"/>
  <p:tag name="KSO_WM_UNIT_LAYERLEVEL" val="1_1"/>
  <p:tag name="KSO_WM_DIAGRAM_GROUP_CODE" val="l1-1"/>
  <p:tag name="KSO_WM_UNIT_LINE_FORE_SCHEMECOLOR_INDEX_BRIGHTNESS" val="-0.25"/>
  <p:tag name="KSO_WM_UNIT_LINE_FORE_SCHEMECOLOR_INDEX" val="14"/>
  <p:tag name="KSO_WM_UNIT_LINE_FILL_TYPE" val="2"/>
  <p:tag name="KSO_WM_UNIT_USESOURCEFORMAT_APPLY" val="1"/>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KSO_WM_UNIT_PLACING_PICTURE_USER_VIEWPORT" val="{&quot;height&quot;:10800,&quot;width&quot;:10806}"/>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wm#"/>
  <p:tag name="KSO_WM_TEMPLATE_CATEGORY" val="custom"/>
  <p:tag name="KSO_WM_TEMPLATE_INDEX" val="20205081"/>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TABLE_BEAUTIFY" val="smartTable{e3c69df8-dd3b-4a29-b87b-a4f341de9b72}"/>
  <p:tag name="TABLE_ENDDRAG_ORIGIN_RECT" val="863*201"/>
  <p:tag name="TABLE_ENDDRAG_RECT" val="47*247*863*20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TEMPLATE_CATEGORY" val="diagram"/>
  <p:tag name="KSO_WM_TEMPLATE_INDEX" val="20160880"/>
  <p:tag name="KSO_WM_TAG_VERSION" val="1.0"/>
  <p:tag name="KSO_WM_BEAUTIFY_FLAG" val=""/>
  <p:tag name="KSO_WM_UNIT_TYPE" val="o_i"/>
  <p:tag name="KSO_WM_UNIT_INDEX" val="1_1"/>
  <p:tag name="KSO_WM_UNIT_ID" val="diagram20160880_1*o_i*1_1"/>
  <p:tag name="KSO_WM_UNIT_CLEAR" val="1"/>
  <p:tag name="KSO_WM_UNIT_LAYERLEVEL" val="1_1"/>
  <p:tag name="KSO_WM_DIAGRAM_GROUP_CODE" val="o1-1"/>
  <p:tag name="KSO_WM_UNIT_LINE_FORE_SCHEMECOLOR_INDEX" val="14"/>
  <p:tag name="KSO_WM_UNIT_LINE_FILL_TYPE" val="2"/>
</p:tagLst>
</file>

<file path=ppt/tags/tag146.xml><?xml version="1.0" encoding="utf-8"?>
<p:tagLst xmlns:p="http://schemas.openxmlformats.org/presentationml/2006/main">
  <p:tag name="KSO_WM_TEMPLATE_CATEGORY" val="diagram"/>
  <p:tag name="KSO_WM_TEMPLATE_INDEX" val="20160880"/>
  <p:tag name="KSO_WM_TAG_VERSION" val="1.0"/>
  <p:tag name="KSO_WM_BEAUTIFY_FLAG" val=""/>
  <p:tag name="KSO_WM_UNIT_TYPE" val="o_h_g"/>
  <p:tag name="KSO_WM_UNIT_INDEX" val="1_1_1"/>
  <p:tag name="KSO_WM_UNIT_ID" val="diagram20160880_1*o_h_g*1_1_1"/>
  <p:tag name="KSO_WM_UNIT_CLEAR" val="1"/>
  <p:tag name="KSO_WM_UNIT_LAYERLEVEL" val="1_1_1"/>
  <p:tag name="KSO_WM_UNIT_VALUE" val="27"/>
  <p:tag name="KSO_WM_UNIT_HIGHLIGHT" val="0"/>
  <p:tag name="KSO_WM_UNIT_COMPATIBLE" val="1"/>
  <p:tag name="KSO_WM_DIAGRAM_GROUP_CODE" val="o1-1"/>
  <p:tag name="KSO_WM_UNIT_RELATE_UNITID" val="diagram20160880_1*o_h_f*1_1_1"/>
  <p:tag name="KSO_WM_UNIT_PRESET_TEXT" val="Lorem1"/>
  <p:tag name="KSO_WM_UNIT_FILL_FORE_SCHEMECOLOR_INDEX" val="6"/>
  <p:tag name="KSO_WM_UNIT_FILL_TYPE" val="1"/>
  <p:tag name="KSO_WM_UNIT_TEXT_FILL_FORE_SCHEMECOLOR_INDEX" val="14"/>
  <p:tag name="KSO_WM_UNIT_TEXT_FILL_TYPE" val="1"/>
</p:tagLst>
</file>

<file path=ppt/tags/tag147.xml><?xml version="1.0" encoding="utf-8"?>
<p:tagLst xmlns:p="http://schemas.openxmlformats.org/presentationml/2006/main">
  <p:tag name="KSO_WM_TEMPLATE_CATEGORY" val="diagram"/>
  <p:tag name="KSO_WM_TEMPLATE_INDEX" val="20160880"/>
  <p:tag name="KSO_WM_TAG_VERSION" val="1.0"/>
  <p:tag name="KSO_WM_BEAUTIFY_FLAG" val=""/>
  <p:tag name="KSO_WM_UNIT_TYPE" val="o_h_g"/>
  <p:tag name="KSO_WM_UNIT_INDEX" val="1_2_1"/>
  <p:tag name="KSO_WM_UNIT_ID" val="diagram20160880_1*o_h_g*1_2_1"/>
  <p:tag name="KSO_WM_UNIT_CLEAR" val="1"/>
  <p:tag name="KSO_WM_UNIT_LAYERLEVEL" val="1_1_1"/>
  <p:tag name="KSO_WM_UNIT_VALUE" val="52"/>
  <p:tag name="KSO_WM_UNIT_HIGHLIGHT" val="0"/>
  <p:tag name="KSO_WM_UNIT_COMPATIBLE" val="1"/>
  <p:tag name="KSO_WM_DIAGRAM_GROUP_CODE" val="o1-1"/>
  <p:tag name="KSO_WM_UNIT_RELATE_UNITID" val="diagram20160880_1*o_h_f*1_2_1"/>
  <p:tag name="KSO_WM_UNIT_PRESET_TEXT" val="Lorem2"/>
  <p:tag name="KSO_WM_UNIT_FILL_FORE_SCHEMECOLOR_INDEX" val="7"/>
  <p:tag name="KSO_WM_UNIT_FILL_TYPE" val="1"/>
  <p:tag name="KSO_WM_UNIT_TEXT_FILL_FORE_SCHEMECOLOR_INDEX" val="14"/>
  <p:tag name="KSO_WM_UNIT_TEXT_FILL_TYPE" val="1"/>
</p:tagLst>
</file>

<file path=ppt/tags/tag148.xml><?xml version="1.0" encoding="utf-8"?>
<p:tagLst xmlns:p="http://schemas.openxmlformats.org/presentationml/2006/main">
  <p:tag name="KSO_WM_TEMPLATE_CATEGORY" val="diagram"/>
  <p:tag name="KSO_WM_TEMPLATE_INDEX" val="20160880"/>
  <p:tag name="KSO_WM_TAG_VERSION" val="1.0"/>
  <p:tag name="KSO_WM_BEAUTIFY_FLAG" val=""/>
  <p:tag name="KSO_WM_UNIT_TYPE" val="o_h_g"/>
  <p:tag name="KSO_WM_UNIT_INDEX" val="1_3_1"/>
  <p:tag name="KSO_WM_UNIT_ID" val="diagram20160880_1*o_h_g*1_3_1"/>
  <p:tag name="KSO_WM_UNIT_CLEAR" val="1"/>
  <p:tag name="KSO_WM_UNIT_LAYERLEVEL" val="1_1_1"/>
  <p:tag name="KSO_WM_UNIT_VALUE" val="52"/>
  <p:tag name="KSO_WM_UNIT_HIGHLIGHT" val="0"/>
  <p:tag name="KSO_WM_UNIT_COMPATIBLE" val="1"/>
  <p:tag name="KSO_WM_DIAGRAM_GROUP_CODE" val="o1-1"/>
  <p:tag name="KSO_WM_UNIT_RELATE_UNITID" val="diagram20160880_1*o_h_f*1_3_1"/>
  <p:tag name="KSO_WM_UNIT_PRESET_TEXT" val="Lorem3"/>
  <p:tag name="KSO_WM_UNIT_FILL_FORE_SCHEMECOLOR_INDEX" val="8"/>
  <p:tag name="KSO_WM_UNIT_FILL_TYPE" val="1"/>
  <p:tag name="KSO_WM_UNIT_TEXT_FILL_FORE_SCHEMECOLOR_INDEX" val="14"/>
  <p:tag name="KSO_WM_UNIT_TEXT_FILL_TYPE" val="1"/>
</p:tagLst>
</file>

<file path=ppt/tags/tag149.xml><?xml version="1.0" encoding="utf-8"?>
<p:tagLst xmlns:p="http://schemas.openxmlformats.org/presentationml/2006/main">
  <p:tag name="KSO_WM_TEMPLATE_CATEGORY" val="diagram"/>
  <p:tag name="KSO_WM_TEMPLATE_INDEX" val="20160880"/>
  <p:tag name="KSO_WM_TAG_VERSION" val="1.0"/>
  <p:tag name="KSO_WM_BEAUTIFY_FLAG" val=""/>
  <p:tag name="KSO_WM_UNIT_TYPE" val="o_h_a"/>
  <p:tag name="KSO_WM_UNIT_INDEX" val="1_1_1"/>
  <p:tag name="KSO_WM_UNIT_ID" val="diagram20160880_1*o_h_a*1_1_1"/>
  <p:tag name="KSO_WM_UNIT_CLEAR" val="1"/>
  <p:tag name="KSO_WM_UNIT_LAYERLEVEL" val="1_1_1"/>
  <p:tag name="KSO_WM_UNIT_VALUE" val="32"/>
  <p:tag name="KSO_WM_UNIT_HIGHLIGHT" val="0"/>
  <p:tag name="KSO_WM_UNIT_COMPATIBLE" val="0"/>
  <p:tag name="KSO_WM_UNIT_PRESET_TEXT_INDEX" val="3"/>
  <p:tag name="KSO_WM_UNIT_PRESET_TEXT_LEN" val="12"/>
  <p:tag name="KSO_WM_DIAGRAM_GROUP_CODE" val="o1-1"/>
  <p:tag name="KSO_WM_UNIT_TEXT_FILL_FORE_SCHEMECOLOR_INDEX" val="6"/>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TEMPLATE_CATEGORY" val="diagram"/>
  <p:tag name="KSO_WM_TEMPLATE_INDEX" val="20160880"/>
  <p:tag name="KSO_WM_TAG_VERSION" val="1.0"/>
  <p:tag name="KSO_WM_BEAUTIFY_FLAG" val=""/>
  <p:tag name="KSO_WM_UNIT_TYPE" val="o_h_a"/>
  <p:tag name="KSO_WM_UNIT_INDEX" val="1_2_1"/>
  <p:tag name="KSO_WM_UNIT_ID" val="diagram20160880_1*o_h_a*1_2_1"/>
  <p:tag name="KSO_WM_UNIT_CLEAR" val="1"/>
  <p:tag name="KSO_WM_UNIT_LAYERLEVEL" val="1_1_1"/>
  <p:tag name="KSO_WM_UNIT_VALUE" val="32"/>
  <p:tag name="KSO_WM_UNIT_HIGHLIGHT" val="0"/>
  <p:tag name="KSO_WM_UNIT_COMPATIBLE" val="0"/>
  <p:tag name="KSO_WM_UNIT_PRESET_TEXT_INDEX" val="3"/>
  <p:tag name="KSO_WM_UNIT_PRESET_TEXT_LEN" val="12"/>
  <p:tag name="KSO_WM_DIAGRAM_GROUP_CODE" val="o1-1"/>
  <p:tag name="KSO_WM_UNIT_TEXT_FILL_FORE_SCHEMECOLOR_INDEX" val="7"/>
  <p:tag name="KSO_WM_UNIT_TEXT_FILL_TYPE" val="1"/>
</p:tagLst>
</file>

<file path=ppt/tags/tag151.xml><?xml version="1.0" encoding="utf-8"?>
<p:tagLst xmlns:p="http://schemas.openxmlformats.org/presentationml/2006/main">
  <p:tag name="KSO_WM_TEMPLATE_CATEGORY" val="diagram"/>
  <p:tag name="KSO_WM_TEMPLATE_INDEX" val="20160880"/>
  <p:tag name="KSO_WM_TAG_VERSION" val="1.0"/>
  <p:tag name="KSO_WM_BEAUTIFY_FLAG" val=""/>
  <p:tag name="KSO_WM_UNIT_TYPE" val="o_h_a"/>
  <p:tag name="KSO_WM_UNIT_INDEX" val="1_3_1"/>
  <p:tag name="KSO_WM_UNIT_ID" val="diagram20160880_1*o_h_a*1_3_1"/>
  <p:tag name="KSO_WM_UNIT_CLEAR" val="1"/>
  <p:tag name="KSO_WM_UNIT_LAYERLEVEL" val="1_1_1"/>
  <p:tag name="KSO_WM_UNIT_VALUE" val="32"/>
  <p:tag name="KSO_WM_UNIT_HIGHLIGHT" val="0"/>
  <p:tag name="KSO_WM_UNIT_COMPATIBLE" val="0"/>
  <p:tag name="KSO_WM_UNIT_PRESET_TEXT_INDEX" val="3"/>
  <p:tag name="KSO_WM_UNIT_PRESET_TEXT_LEN" val="12"/>
  <p:tag name="KSO_WM_DIAGRAM_GROUP_CODE" val="o1-1"/>
  <p:tag name="KSO_WM_UNIT_TEXT_FILL_FORE_SCHEMECOLOR_INDEX" val="8"/>
  <p:tag name="KSO_WM_UNIT_TEXT_FILL_TYPE" val="1"/>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wm#"/>
  <p:tag name="KSO_WM_TEMPLATE_CATEGORY" val="custom"/>
  <p:tag name="KSO_WM_TEMPLATE_INDEX" val="20205081"/>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wm#"/>
  <p:tag name="KSO_WM_TEMPLATE_CATEGORY" val="custom"/>
  <p:tag name="KSO_WM_TEMPLATE_INDEX" val="20205081"/>
</p:tagLst>
</file>

<file path=ppt/tags/tag165.xml><?xml version="1.0" encoding="utf-8"?>
<p:tagLst xmlns:p="http://schemas.openxmlformats.org/presentationml/2006/main">
  <p:tag name="KSO_WM_BEAUTIFY_FLAG" val="#wm#"/>
  <p:tag name="KSO_WM_TEMPLATE_CATEGORY" val="custom"/>
  <p:tag name="KSO_WM_TEMPLATE_INDEX" val="20205081"/>
</p:tagLst>
</file>

<file path=ppt/tags/tag166.xml><?xml version="1.0" encoding="utf-8"?>
<p:tagLst xmlns:p="http://schemas.openxmlformats.org/presentationml/2006/main">
  <p:tag name="KSO_WM_BEAUTIFY_FLAG" val="#wm#"/>
  <p:tag name="KSO_WM_TEMPLATE_CATEGORY" val="custom"/>
  <p:tag name="KSO_WM_TEMPLATE_INDEX" val="20205081"/>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UNIT_TABLE_BEAUTIFY" val="smartTable{b30cbe83-210d-4fe5-99d2-b20a77546a8b}"/>
  <p:tag name="TABLE_EMPHASIZE_COLOR" val="16736824"/>
  <p:tag name="TABLE_SKINIDX" val="0"/>
  <p:tag name="TABLE_COLORIDX" val="3"/>
  <p:tag name="TABLE_COLOR_RGB" val="0x000000*0xFFFFFF*0x212121*0xFFFFFF*0xFF6238*0xFFD147*0xFFB57D*0xFF7A51*0xFFD791*0xFF8C6D"/>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5081"/>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wm#"/>
  <p:tag name="KSO_WM_TEMPLATE_CATEGORY" val="custom"/>
  <p:tag name="KSO_WM_TEMPLATE_INDEX" val="20205081"/>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wm#"/>
  <p:tag name="KSO_WM_TEMPLATE_CATEGORY" val="custom"/>
  <p:tag name="KSO_WM_TEMPLATE_INDEX" val="20205081"/>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wm#"/>
  <p:tag name="KSO_WM_TEMPLATE_CATEGORY" val="custom"/>
  <p:tag name="KSO_WM_TEMPLATE_INDEX" val="20205081"/>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wm#"/>
  <p:tag name="KSO_WM_TEMPLATE_CATEGORY" val="custom"/>
  <p:tag name="KSO_WM_TEMPLATE_INDEX" val="20205081"/>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wm#"/>
  <p:tag name="KSO_WM_TEMPLATE_CATEGORY" val="custom"/>
  <p:tag name="KSO_WM_TEMPLATE_INDEX" val="20205176"/>
</p:tagLst>
</file>

<file path=ppt/tags/tag199.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1.xml><?xml version="1.0" encoding="utf-8"?>
<p:tagLst xmlns:p="http://schemas.openxmlformats.org/presentationml/2006/main">
  <p:tag name="KSO_WM_BEAUTIFY_FLAG" val="#wm#"/>
  <p:tag name="KSO_WM_TEMPLATE_CATEGORY" val="custom"/>
  <p:tag name="KSO_WM_TEMPLATE_INDEX" val="20205081"/>
</p:tagLst>
</file>

<file path=ppt/tags/tag202.xml><?xml version="1.0" encoding="utf-8"?>
<p:tagLst xmlns:p="http://schemas.openxmlformats.org/presentationml/2006/main">
  <p:tag name="KSO_WM_BEAUTIFY_FLAG" val="#wm#"/>
  <p:tag name="KSO_WM_TEMPLATE_CATEGORY" val="custom"/>
  <p:tag name="KSO_WM_TEMPLATE_INDEX" val="20205081"/>
</p:tagLst>
</file>

<file path=ppt/tags/tag203.xml><?xml version="1.0" encoding="utf-8"?>
<p:tagLst xmlns:p="http://schemas.openxmlformats.org/presentationml/2006/main">
  <p:tag name="KSO_WM_UNIT_TABLE_BEAUTIFY" val="smartTable{830715a3-65a6-4e85-a842-1c8c9d784e8e}"/>
  <p:tag name="KSO_WM_BEAUTIFY_FLAG" val=""/>
  <p:tag name="TABLE_ENDDRAG_ORIGIN_RECT" val="863*357"/>
  <p:tag name="TABLE_ENDDRAG_RECT" val="47*126*863*357"/>
  <p:tag name="TABLE_EMPHASIZE_COLOR" val="16043430"/>
  <p:tag name="TABLE_SKINIDX" val="0"/>
  <p:tag name="TABLE_COLORIDX" val="8"/>
  <p:tag name="TABLE_COLOR_RGB" val="0x000000*0xFFFFFF*0x212121*0xFFFFFF*0xf4cda6*0xb1dce3*0xc2ebc9*0xdccee7*0xf4e8d0*0xf4a9a6"/>
</p:tagLst>
</file>

<file path=ppt/tags/tag204.xml><?xml version="1.0" encoding="utf-8"?>
<p:tagLst xmlns:p="http://schemas.openxmlformats.org/presentationml/2006/main">
  <p:tag name="KSO_WM_BEAUTIFY_FLAG" val="#wm#"/>
  <p:tag name="KSO_WM_TEMPLATE_CATEGORY" val="custom"/>
  <p:tag name="KSO_WM_TEMPLATE_INDEX" val="20205081"/>
</p:tagLst>
</file>

<file path=ppt/tags/tag205.xml><?xml version="1.0" encoding="utf-8"?>
<p:tagLst xmlns:p="http://schemas.openxmlformats.org/presentationml/2006/main">
  <p:tag name="KSO_WM_BEAUTIFY_FLAG" val="#wm#"/>
  <p:tag name="KSO_WM_TEMPLATE_CATEGORY" val="custom"/>
  <p:tag name="KSO_WM_TEMPLATE_INDEX" val="20205081"/>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wm#"/>
  <p:tag name="KSO_WM_TEMPLATE_CATEGORY" val="custom"/>
  <p:tag name="KSO_WM_TEMPLATE_INDEX" val="20205081"/>
</p:tagLst>
</file>

<file path=ppt/tags/tag213.xml><?xml version="1.0" encoding="utf-8"?>
<p:tagLst xmlns:p="http://schemas.openxmlformats.org/presentationml/2006/main">
  <p:tag name="KSO_WM_UNIT_TABLE_BEAUTIFY" val="smartTable{a6d94f38-7882-4748-bdfd-a54d50e1b6f1}"/>
  <p:tag name="TABLE_ENDDRAG_ORIGIN_RECT" val="863*371"/>
  <p:tag name="TABLE_ENDDRAG_RECT" val="47*126*863*371"/>
  <p:tag name="KSO_WM_BEAUTIFY_FLAG" val=""/>
</p:tagLst>
</file>

<file path=ppt/tags/tag214.xml><?xml version="1.0" encoding="utf-8"?>
<p:tagLst xmlns:p="http://schemas.openxmlformats.org/presentationml/2006/main">
  <p:tag name="KSO_WM_BEAUTIFY_FLAG" val="#wm#"/>
  <p:tag name="KSO_WM_TEMPLATE_CATEGORY" val="custom"/>
  <p:tag name="KSO_WM_TEMPLATE_INDEX" val="20205081"/>
</p:tagLst>
</file>

<file path=ppt/tags/tag215.xml><?xml version="1.0" encoding="utf-8"?>
<p:tagLst xmlns:p="http://schemas.openxmlformats.org/presentationml/2006/main">
  <p:tag name="KSO_WM_UNIT_TABLE_BEAUTIFY" val="smartTable{a6d94f38-7882-4748-bdfd-a54d50e1b6f1}"/>
  <p:tag name="TABLE_ENDDRAG_ORIGIN_RECT" val="863*395"/>
  <p:tag name="TABLE_ENDDRAG_RECT" val="47*126*863*395"/>
  <p:tag name="KSO_WM_BEAUTIFY_FLAG" val=""/>
</p:tagLst>
</file>

<file path=ppt/tags/tag216.xml><?xml version="1.0" encoding="utf-8"?>
<p:tagLst xmlns:p="http://schemas.openxmlformats.org/presentationml/2006/main">
  <p:tag name="KSO_WM_BEAUTIFY_FLAG" val="#wm#"/>
  <p:tag name="KSO_WM_TEMPLATE_CATEGORY" val="custom"/>
  <p:tag name="KSO_WM_TEMPLATE_INDEX" val="20205081"/>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wm#"/>
  <p:tag name="KSO_WM_TEMPLATE_CATEGORY" val="custom"/>
  <p:tag name="KSO_WM_TEMPLATE_INDEX" val="20205081"/>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wm#"/>
  <p:tag name="KSO_WM_TEMPLATE_CATEGORY" val="custom"/>
  <p:tag name="KSO_WM_TEMPLATE_INDEX" val="20205081"/>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wm#"/>
  <p:tag name="KSO_WM_TEMPLATE_CATEGORY" val="custom"/>
  <p:tag name="KSO_WM_TEMPLATE_INDEX" val="20205081"/>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wm#"/>
  <p:tag name="KSO_WM_TEMPLATE_CATEGORY" val="custom"/>
  <p:tag name="KSO_WM_TEMPLATE_INDEX" val="20205081"/>
</p:tagLst>
</file>

<file path=ppt/tags/tag233.xml><?xml version="1.0" encoding="utf-8"?>
<p:tagLst xmlns:p="http://schemas.openxmlformats.org/presentationml/2006/main">
  <p:tag name="KSO_WM_BEAUTIFY_FLAG" val="#wm#"/>
  <p:tag name="KSO_WM_TEMPLATE_CATEGORY" val="custom"/>
  <p:tag name="KSO_WM_TEMPLATE_INDEX" val="20205081"/>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wm#"/>
  <p:tag name="KSO_WM_TEMPLATE_CATEGORY" val="custom"/>
  <p:tag name="KSO_WM_TEMPLATE_INDEX" val="2020508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wm#"/>
  <p:tag name="KSO_WM_TEMPLATE_CATEGORY" val="custom"/>
  <p:tag name="KSO_WM_TEMPLATE_INDEX" val="20205081"/>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wm#"/>
  <p:tag name="KSO_WM_TEMPLATE_CATEGORY" val="custom"/>
  <p:tag name="KSO_WM_TEMPLATE_INDEX" val="20205081"/>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wm#"/>
  <p:tag name="KSO_WM_TEMPLATE_CATEGORY" val="custom"/>
  <p:tag name="KSO_WM_TEMPLATE_INDEX" val="20205081"/>
</p:tagLst>
</file>

<file path=ppt/tags/tag252.xml><?xml version="1.0" encoding="utf-8"?>
<p:tagLst xmlns:p="http://schemas.openxmlformats.org/presentationml/2006/main">
  <p:tag name="KSO_WM_UNIT_TABLE_BEAUTIFY" val="smartTable{b30cbe83-210d-4fe5-99d2-b20a77546a8b}"/>
  <p:tag name="TABLE_EMPHASIZE_COLOR" val="16736824"/>
  <p:tag name="TABLE_SKINIDX" val="0"/>
  <p:tag name="TABLE_COLORIDX" val="3"/>
  <p:tag name="TABLE_COLOR_RGB" val="0x000000*0xFFFFFF*0x212121*0xFFFFFF*0xFF6238*0xFFD147*0xFFB57D*0xFF7A51*0xFFD791*0xFF8C6D"/>
</p:tagLst>
</file>

<file path=ppt/tags/tag253.xml><?xml version="1.0" encoding="utf-8"?>
<p:tagLst xmlns:p="http://schemas.openxmlformats.org/presentationml/2006/main">
  <p:tag name="KSO_WM_BEAUTIFY_FLAG" val="#wm#"/>
  <p:tag name="KSO_WM_TEMPLATE_CATEGORY" val="custom"/>
  <p:tag name="KSO_WM_TEMPLATE_INDEX" val="20205081"/>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wm#"/>
  <p:tag name="KSO_WM_TEMPLATE_CATEGORY" val="custom"/>
  <p:tag name="KSO_WM_TEMPLATE_INDEX" val="20205081"/>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wm#"/>
  <p:tag name="KSO_WM_TEMPLATE_CATEGORY" val="custom"/>
  <p:tag name="KSO_WM_TEMPLATE_INDEX" val="20205081"/>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wm#"/>
  <p:tag name="KSO_WM_TEMPLATE_CATEGORY" val="custom"/>
  <p:tag name="KSO_WM_TEMPLATE_INDEX" val="20205081"/>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wm#"/>
  <p:tag name="KSO_WM_TEMPLATE_CATEGORY" val="custom"/>
  <p:tag name="KSO_WM_TEMPLATE_INDEX" val="20205081"/>
</p:tagLst>
</file>

<file path=ppt/tags/tag276.xml><?xml version="1.0" encoding="utf-8"?>
<p:tagLst xmlns:p="http://schemas.openxmlformats.org/presentationml/2006/main">
  <p:tag name="KSO_WM_UNIT_TABLE_BEAUTIFY" val="smartTable{5df805a0-020f-487e-888d-5fdae8fe002f}"/>
</p:tagLst>
</file>

<file path=ppt/tags/tag277.xml><?xml version="1.0" encoding="utf-8"?>
<p:tagLst xmlns:p="http://schemas.openxmlformats.org/presentationml/2006/main">
  <p:tag name="KSO_WM_BEAUTIFY_FLAG" val="#wm#"/>
  <p:tag name="KSO_WM_TEMPLATE_CATEGORY" val="custom"/>
  <p:tag name="KSO_WM_TEMPLATE_INDEX" val="20205081"/>
</p:tagLst>
</file>

<file path=ppt/tags/tag278.xml><?xml version="1.0" encoding="utf-8"?>
<p:tagLst xmlns:p="http://schemas.openxmlformats.org/presentationml/2006/main">
  <p:tag name="KSO_WM_UNIT_COLOR_SCHEME_SHAPE_ID" val="240"/>
  <p:tag name="KSO_WM_UNIT_COLOR_SCHEME_PARENT_PAGE" val="0_3"/>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96498_3*l_i*1_2"/>
  <p:tag name="KSO_WM_TEMPLATE_CATEGORY" val="diagram"/>
  <p:tag name="KSO_WM_TEMPLATE_INDEX" val="20196498"/>
  <p:tag name="KSO_WM_UNIT_LAYERLEVEL" val="1_1"/>
  <p:tag name="KSO_WM_TAG_VERSION" val="1.0"/>
  <p:tag name="KSO_WM_BEAUTIFY_FLAG" val="#wm#"/>
  <p:tag name="KSO_WM_UNIT_LINE_FORE_SCHEMECOLOR_INDEX" val="14"/>
  <p:tag name="KSO_WM_UNIT_LINE_FILL_TYPE" val="2"/>
  <p:tag name="KSO_WM_UNIT_USESOURCEFORMAT_APPLY" val="0"/>
</p:tagLst>
</file>

<file path=ppt/tags/tag279.xml><?xml version="1.0" encoding="utf-8"?>
<p:tagLst xmlns:p="http://schemas.openxmlformats.org/presentationml/2006/main">
  <p:tag name="KSO_WM_UNIT_COLOR_SCHEME_SHAPE_ID" val="102"/>
  <p:tag name="KSO_WM_UNIT_COLOR_SCHEME_PARENT_PAGE" val="0_3"/>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96498_3*l_i*1_3"/>
  <p:tag name="KSO_WM_TEMPLATE_CATEGORY" val="diagram"/>
  <p:tag name="KSO_WM_TEMPLATE_INDEX" val="20196498"/>
  <p:tag name="KSO_WM_UNIT_LAYERLEVEL" val="1_1"/>
  <p:tag name="KSO_WM_TAG_VERSION" val="1.0"/>
  <p:tag name="KSO_WM_BEAUTIFY_FLAG" val="#wm#"/>
  <p:tag name="KSO_WM_UNIT_LINE_FORE_SCHEMECOLOR_INDEX" val="14"/>
  <p:tag name="KSO_WM_UNIT_LINE_FILL_TYPE" val="2"/>
  <p:tag name="KSO_WM_UNIT_USESOURCEFORMAT_APPLY" val="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COLOR_SCHEME_SHAPE_ID" val="3"/>
  <p:tag name="KSO_WM_UNIT_COLOR_SCHEME_PARENT_PAGE" val="0_3"/>
  <p:tag name="KSO_WM_UNIT_DECOLORIZATION"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96498_3*l_i*1_1"/>
  <p:tag name="KSO_WM_TEMPLATE_CATEGORY" val="diagram"/>
  <p:tag name="KSO_WM_TEMPLATE_INDEX" val="20196498"/>
  <p:tag name="KSO_WM_UNIT_LAYERLEVEL" val="1_1"/>
  <p:tag name="KSO_WM_TAG_VERSION" val="1.0"/>
  <p:tag name="KSO_WM_BEAUTIFY_FLAG" val="#wm#"/>
  <p:tag name="KSO_WM_UNIT_LINE_FORE_SCHEMECOLOR_INDEX" val="14"/>
  <p:tag name="KSO_WM_UNIT_LINE_FILL_TYPE" val="2"/>
  <p:tag name="KSO_WM_UNIT_USESOURCEFORMAT_APPLY" val="0"/>
</p:tagLst>
</file>

<file path=ppt/tags/tag281.xml><?xml version="1.0" encoding="utf-8"?>
<p:tagLst xmlns:p="http://schemas.openxmlformats.org/presentationml/2006/main">
  <p:tag name="KSO_WM_UNIT_TEXT_PART_ID_V2" val="c-1-1"/>
  <p:tag name="KSO_WM_UNIT_COLOR_SCHEME_SHAPE_ID" val="87"/>
  <p:tag name="KSO_WM_UNIT_COLOR_SCHEME_PARENT_PAGE" val="0_3"/>
  <p:tag name="KSO_WM_UNIT_DIAGRAM_MODELTYPE" val="stripeEnum"/>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6498_3*l_h_a*1_4_1"/>
  <p:tag name="KSO_WM_TEMPLATE_CATEGORY" val="diagram"/>
  <p:tag name="KSO_WM_TEMPLATE_INDEX" val="20196498"/>
  <p:tag name="KSO_WM_UNIT_LAYERLEVEL" val="1_1_1"/>
  <p:tag name="KSO_WM_TAG_VERSION" val="1.0"/>
  <p:tag name="KSO_WM_BEAUTIFY_FLAG" val="#wm#"/>
  <p:tag name="KSO_WM_UNIT_PRESET_TEXT" val="单击添加小标题"/>
  <p:tag name="KSO_WM_UNIT_TEXT_FILL_FORE_SCHEMECOLOR_INDEX" val="13"/>
  <p:tag name="KSO_WM_UNIT_TEXT_FILL_TYPE" val="1"/>
  <p:tag name="KSO_WM_UNIT_USESOURCEFORMAT_APPLY" val="0"/>
</p:tagLst>
</file>

<file path=ppt/tags/tag282.xml><?xml version="1.0" encoding="utf-8"?>
<p:tagLst xmlns:p="http://schemas.openxmlformats.org/presentationml/2006/main">
  <p:tag name="KSO_WM_UNIT_TEXT_PART_ID_V2" val="d-1-1"/>
  <p:tag name="KSO_WM_UNIT_COLOR_SCHEME_SHAPE_ID" val="148"/>
  <p:tag name="KSO_WM_UNIT_COLOR_SCHEME_PARENT_PAGE" val="0_3"/>
  <p:tag name="KSO_WM_UNIT_DIAGRAM_MODELTYPE" val="stripeEnum"/>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6498_3*l_h_f*1_4_1"/>
  <p:tag name="KSO_WM_TEMPLATE_CATEGORY" val="diagram"/>
  <p:tag name="KSO_WM_TEMPLATE_INDEX" val="20196498"/>
  <p:tag name="KSO_WM_UNIT_LAYERLEVEL" val="1_1_1"/>
  <p:tag name="KSO_WM_TAG_VERSION" val="1.0"/>
  <p:tag name="KSO_WM_BEAUTIFY_FLAG" val="#wm#"/>
  <p:tag name="KSO_WM_UNIT_PRESET_TEXT" val="点击此处添加正文，文字是您思想的提炼。"/>
  <p:tag name="KSO_WM_UNIT_TEXT_FILL_FORE_SCHEMECOLOR_INDEX" val="13"/>
  <p:tag name="KSO_WM_UNIT_TEXT_FILL_TYPE" val="1"/>
  <p:tag name="KSO_WM_UNIT_USESOURCEFORMAT_APPLY" val="0"/>
</p:tagLst>
</file>

<file path=ppt/tags/tag283.xml><?xml version="1.0" encoding="utf-8"?>
<p:tagLst xmlns:p="http://schemas.openxmlformats.org/presentationml/2006/main">
  <p:tag name="KSO_WM_UNIT_COLOR_SCHEME_SHAPE_ID" val="51"/>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1"/>
  <p:tag name="KSO_WM_UNIT_ID" val="diagram20196498_3*l_h_i*1_1_1"/>
  <p:tag name="KSO_WM_TEMPLATE_CATEGORY" val="diagram"/>
  <p:tag name="KSO_WM_TEMPLATE_INDEX" val="2019649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0"/>
</p:tagLst>
</file>

<file path=ppt/tags/tag284.xml><?xml version="1.0" encoding="utf-8"?>
<p:tagLst xmlns:p="http://schemas.openxmlformats.org/presentationml/2006/main">
  <p:tag name="KSO_WM_UNIT_COLOR_SCHEME_SHAPE_ID" val="31"/>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96498_3*l_h_i*1_1_1"/>
  <p:tag name="KSO_WM_TEMPLATE_CATEGORY" val="diagram"/>
  <p:tag name="KSO_WM_TEMPLATE_INDEX" val="20196498"/>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285.xml><?xml version="1.0" encoding="utf-8"?>
<p:tagLst xmlns:p="http://schemas.openxmlformats.org/presentationml/2006/main">
  <p:tag name="KSO_WM_UNIT_COLOR_SCHEME_SHAPE_ID" val="6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1"/>
  <p:tag name="KSO_WM_UNIT_ID" val="diagram20196498_3*l_h_i*1_2_1"/>
  <p:tag name="KSO_WM_TEMPLATE_CATEGORY" val="diagram"/>
  <p:tag name="KSO_WM_TEMPLATE_INDEX" val="2019649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0"/>
</p:tagLst>
</file>

<file path=ppt/tags/tag286.xml><?xml version="1.0" encoding="utf-8"?>
<p:tagLst xmlns:p="http://schemas.openxmlformats.org/presentationml/2006/main">
  <p:tag name="KSO_WM_UNIT_COLOR_SCHEME_SHAPE_ID" val="32"/>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96498_3*l_h_i*1_2_1"/>
  <p:tag name="KSO_WM_TEMPLATE_CATEGORY" val="diagram"/>
  <p:tag name="KSO_WM_TEMPLATE_INDEX" val="20196498"/>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287.xml><?xml version="1.0" encoding="utf-8"?>
<p:tagLst xmlns:p="http://schemas.openxmlformats.org/presentationml/2006/main">
  <p:tag name="KSO_WM_UNIT_COLOR_SCHEME_SHAPE_ID" val="60"/>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1"/>
  <p:tag name="KSO_WM_UNIT_ID" val="diagram20196498_3*l_h_i*1_3_1"/>
  <p:tag name="KSO_WM_TEMPLATE_CATEGORY" val="diagram"/>
  <p:tag name="KSO_WM_TEMPLATE_INDEX" val="2019649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0"/>
</p:tagLst>
</file>

<file path=ppt/tags/tag288.xml><?xml version="1.0" encoding="utf-8"?>
<p:tagLst xmlns:p="http://schemas.openxmlformats.org/presentationml/2006/main">
  <p:tag name="KSO_WM_UNIT_COLOR_SCHEME_SHAPE_ID" val="33"/>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96498_3*l_h_i*1_3_1"/>
  <p:tag name="KSO_WM_TEMPLATE_CATEGORY" val="diagram"/>
  <p:tag name="KSO_WM_TEMPLATE_INDEX" val="20196498"/>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289.xml><?xml version="1.0" encoding="utf-8"?>
<p:tagLst xmlns:p="http://schemas.openxmlformats.org/presentationml/2006/main">
  <p:tag name="KSO_WM_UNIT_COLOR_SCHEME_SHAPE_ID" val="59"/>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1"/>
  <p:tag name="KSO_WM_UNIT_ID" val="diagram20196498_3*l_h_i*1_4_1"/>
  <p:tag name="KSO_WM_TEMPLATE_CATEGORY" val="diagram"/>
  <p:tag name="KSO_WM_TEMPLATE_INDEX" val="2019649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COLOR_SCHEME_SHAPE_ID" val="3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96498_3*l_h_i*1_4_1"/>
  <p:tag name="KSO_WM_TEMPLATE_CATEGORY" val="diagram"/>
  <p:tag name="KSO_WM_TEMPLATE_INDEX" val="20196498"/>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291.xml><?xml version="1.0" encoding="utf-8"?>
<p:tagLst xmlns:p="http://schemas.openxmlformats.org/presentationml/2006/main">
  <p:tag name="KSO_WM_UNIT_TEXT_PART_ID_V2" val="c-1-1"/>
  <p:tag name="KSO_WM_UNIT_COLOR_SCHEME_SHAPE_ID" val="87"/>
  <p:tag name="KSO_WM_UNIT_COLOR_SCHEME_PARENT_PAGE" val="0_3"/>
  <p:tag name="KSO_WM_UNIT_DIAGRAM_MODELTYPE" val="stripeEnum"/>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6498_3*l_h_a*1_3_1"/>
  <p:tag name="KSO_WM_TEMPLATE_CATEGORY" val="diagram"/>
  <p:tag name="KSO_WM_TEMPLATE_INDEX" val="20196498"/>
  <p:tag name="KSO_WM_UNIT_LAYERLEVEL" val="1_1_1"/>
  <p:tag name="KSO_WM_TAG_VERSION" val="1.0"/>
  <p:tag name="KSO_WM_BEAUTIFY_FLAG" val="#wm#"/>
  <p:tag name="KSO_WM_UNIT_PRESET_TEXT" val="单击添加小标题"/>
  <p:tag name="KSO_WM_UNIT_TEXT_FILL_FORE_SCHEMECOLOR_INDEX" val="13"/>
  <p:tag name="KSO_WM_UNIT_TEXT_FILL_TYPE" val="1"/>
  <p:tag name="KSO_WM_UNIT_USESOURCEFORMAT_APPLY" val="0"/>
</p:tagLst>
</file>

<file path=ppt/tags/tag292.xml><?xml version="1.0" encoding="utf-8"?>
<p:tagLst xmlns:p="http://schemas.openxmlformats.org/presentationml/2006/main">
  <p:tag name="KSO_WM_UNIT_TEXT_PART_ID_V2" val="d-1-1"/>
  <p:tag name="KSO_WM_UNIT_COLOR_SCHEME_SHAPE_ID" val="148"/>
  <p:tag name="KSO_WM_UNIT_COLOR_SCHEME_PARENT_PAGE" val="0_3"/>
  <p:tag name="KSO_WM_UNIT_DIAGRAM_MODELTYPE" val="stripeEnum"/>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6498_3*l_h_f*1_3_1"/>
  <p:tag name="KSO_WM_TEMPLATE_CATEGORY" val="diagram"/>
  <p:tag name="KSO_WM_TEMPLATE_INDEX" val="20196498"/>
  <p:tag name="KSO_WM_UNIT_LAYERLEVEL" val="1_1_1"/>
  <p:tag name="KSO_WM_TAG_VERSION" val="1.0"/>
  <p:tag name="KSO_WM_BEAUTIFY_FLAG" val="#wm#"/>
  <p:tag name="KSO_WM_UNIT_PRESET_TEXT" val="点击此处添加正文，文字是您思想的提炼。"/>
  <p:tag name="KSO_WM_UNIT_TEXT_FILL_FORE_SCHEMECOLOR_INDEX" val="13"/>
  <p:tag name="KSO_WM_UNIT_TEXT_FILL_TYPE" val="1"/>
  <p:tag name="KSO_WM_UNIT_USESOURCEFORMAT_APPLY" val="0"/>
</p:tagLst>
</file>

<file path=ppt/tags/tag293.xml><?xml version="1.0" encoding="utf-8"?>
<p:tagLst xmlns:p="http://schemas.openxmlformats.org/presentationml/2006/main">
  <p:tag name="KSO_WM_UNIT_TEXT_PART_ID_V2" val="c-1-1"/>
  <p:tag name="KSO_WM_UNIT_COLOR_SCHEME_SHAPE_ID" val="87"/>
  <p:tag name="KSO_WM_UNIT_COLOR_SCHEME_PARENT_PAGE" val="0_3"/>
  <p:tag name="KSO_WM_UNIT_DIAGRAM_MODELTYPE" val="stripeEnum"/>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498_3*l_h_a*1_2_1"/>
  <p:tag name="KSO_WM_TEMPLATE_CATEGORY" val="diagram"/>
  <p:tag name="KSO_WM_TEMPLATE_INDEX" val="20196498"/>
  <p:tag name="KSO_WM_UNIT_LAYERLEVEL" val="1_1_1"/>
  <p:tag name="KSO_WM_TAG_VERSION" val="1.0"/>
  <p:tag name="KSO_WM_BEAUTIFY_FLAG" val="#wm#"/>
  <p:tag name="KSO_WM_UNIT_PRESET_TEXT" val="单击添加小标题"/>
  <p:tag name="KSO_WM_UNIT_TEXT_FILL_FORE_SCHEMECOLOR_INDEX" val="13"/>
  <p:tag name="KSO_WM_UNIT_TEXT_FILL_TYPE" val="1"/>
  <p:tag name="KSO_WM_UNIT_USESOURCEFORMAT_APPLY" val="0"/>
</p:tagLst>
</file>

<file path=ppt/tags/tag294.xml><?xml version="1.0" encoding="utf-8"?>
<p:tagLst xmlns:p="http://schemas.openxmlformats.org/presentationml/2006/main">
  <p:tag name="KSO_WM_UNIT_TEXT_PART_ID_V2" val="d-1-1"/>
  <p:tag name="KSO_WM_UNIT_COLOR_SCHEME_SHAPE_ID" val="148"/>
  <p:tag name="KSO_WM_UNIT_COLOR_SCHEME_PARENT_PAGE" val="0_3"/>
  <p:tag name="KSO_WM_UNIT_DIAGRAM_MODELTYPE" val="stripeEnum"/>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498_3*l_h_f*1_2_1"/>
  <p:tag name="KSO_WM_TEMPLATE_CATEGORY" val="diagram"/>
  <p:tag name="KSO_WM_TEMPLATE_INDEX" val="20196498"/>
  <p:tag name="KSO_WM_UNIT_LAYERLEVEL" val="1_1_1"/>
  <p:tag name="KSO_WM_TAG_VERSION" val="1.0"/>
  <p:tag name="KSO_WM_BEAUTIFY_FLAG" val="#wm#"/>
  <p:tag name="KSO_WM_UNIT_PRESET_TEXT" val="点击此处添加正文，文字是您思想的提炼。"/>
  <p:tag name="KSO_WM_UNIT_TEXT_FILL_FORE_SCHEMECOLOR_INDEX" val="13"/>
  <p:tag name="KSO_WM_UNIT_TEXT_FILL_TYPE" val="1"/>
  <p:tag name="KSO_WM_UNIT_USESOURCEFORMAT_APPLY" val="0"/>
</p:tagLst>
</file>

<file path=ppt/tags/tag295.xml><?xml version="1.0" encoding="utf-8"?>
<p:tagLst xmlns:p="http://schemas.openxmlformats.org/presentationml/2006/main">
  <p:tag name="KSO_WM_UNIT_TEXT_PART_ID_V2" val="c-1-1"/>
  <p:tag name="KSO_WM_UNIT_COLOR_SCHEME_SHAPE_ID" val="87"/>
  <p:tag name="KSO_WM_UNIT_COLOR_SCHEME_PARENT_PAGE" val="0_3"/>
  <p:tag name="KSO_WM_UNIT_DIAGRAM_MODELTYPE" val="stripeEnum"/>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498_3*l_h_a*1_1_1"/>
  <p:tag name="KSO_WM_TEMPLATE_CATEGORY" val="diagram"/>
  <p:tag name="KSO_WM_TEMPLATE_INDEX" val="20196498"/>
  <p:tag name="KSO_WM_UNIT_LAYERLEVEL" val="1_1_1"/>
  <p:tag name="KSO_WM_TAG_VERSION" val="1.0"/>
  <p:tag name="KSO_WM_BEAUTIFY_FLAG" val="#wm#"/>
  <p:tag name="KSO_WM_UNIT_PRESET_TEXT" val="单击添加小标题"/>
  <p:tag name="KSO_WM_UNIT_TEXT_FILL_FORE_SCHEMECOLOR_INDEX" val="13"/>
  <p:tag name="KSO_WM_UNIT_TEXT_FILL_TYPE" val="1"/>
  <p:tag name="KSO_WM_UNIT_USESOURCEFORMAT_APPLY" val="0"/>
</p:tagLst>
</file>

<file path=ppt/tags/tag296.xml><?xml version="1.0" encoding="utf-8"?>
<p:tagLst xmlns:p="http://schemas.openxmlformats.org/presentationml/2006/main">
  <p:tag name="KSO_WM_UNIT_TEXT_PART_ID_V2" val="d-1-1"/>
  <p:tag name="KSO_WM_UNIT_COLOR_SCHEME_SHAPE_ID" val="148"/>
  <p:tag name="KSO_WM_UNIT_COLOR_SCHEME_PARENT_PAGE" val="0_3"/>
  <p:tag name="KSO_WM_UNIT_DIAGRAM_MODELTYPE" val="stripeEnum"/>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498_3*l_h_f*1_1_1"/>
  <p:tag name="KSO_WM_TEMPLATE_CATEGORY" val="diagram"/>
  <p:tag name="KSO_WM_TEMPLATE_INDEX" val="20196498"/>
  <p:tag name="KSO_WM_UNIT_LAYERLEVEL" val="1_1_1"/>
  <p:tag name="KSO_WM_TAG_VERSION" val="1.0"/>
  <p:tag name="KSO_WM_BEAUTIFY_FLAG" val="#wm#"/>
  <p:tag name="KSO_WM_UNIT_PRESET_TEXT" val="点击此处添加正文，文字是您思想的提炼。"/>
  <p:tag name="KSO_WM_UNIT_TEXT_FILL_FORE_SCHEMECOLOR_INDEX" val="13"/>
  <p:tag name="KSO_WM_UNIT_TEXT_FILL_TYPE" val="1"/>
  <p:tag name="KSO_WM_UNIT_USESOURCEFORMAT_APPLY" val="0"/>
</p:tagLst>
</file>

<file path=ppt/tags/tag297.xml><?xml version="1.0" encoding="utf-8"?>
<p:tagLst xmlns:p="http://schemas.openxmlformats.org/presentationml/2006/main">
  <p:tag name="KSO_WM_BEAUTIFY_FLAG" val="#wm#"/>
  <p:tag name="KSO_WM_TEMPLATE_CATEGORY" val="custom"/>
  <p:tag name="KSO_WM_TEMPLATE_INDEX" val="20205081"/>
  <p:tag name="KSO_WM_SLIDE_ITEM_CNT" val="4"/>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wm#"/>
  <p:tag name="KSO_WM_TEMPLATE_CATEGORY" val="custom"/>
  <p:tag name="KSO_WM_TEMPLATE_INDEX" val="20205081"/>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wm#"/>
  <p:tag name="KSO_WM_TEMPLATE_CATEGORY" val="custom"/>
  <p:tag name="KSO_WM_TEMPLATE_INDEX" val="20205081"/>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wm#"/>
  <p:tag name="KSO_WM_TEMPLATE_CATEGORY" val="custom"/>
  <p:tag name="KSO_WM_TEMPLATE_INDEX" val="20205081"/>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wm#"/>
  <p:tag name="KSO_WM_TEMPLATE_CATEGORY" val="custom"/>
  <p:tag name="KSO_WM_TEMPLATE_INDEX" val="20205081"/>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wm#"/>
  <p:tag name="KSO_WM_TEMPLATE_CATEGORY" val="custom"/>
  <p:tag name="KSO_WM_TEMPLATE_INDEX" val="20205081"/>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UNIT_TABLE_BEAUTIFY" val="smartTable{b0ff7c82-fac4-4d0d-b3fe-23fca07e561c}"/>
  <p:tag name="TABLE_ENDDRAG_ORIGIN_RECT" val="794*207"/>
  <p:tag name="TABLE_ENDDRAG_RECT" val="82*270*794*207"/>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TEMPLATE_CATEGORY" val="custom"/>
  <p:tag name="KSO_WM_TEMPLATE_INDEX" val="20205081"/>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wm#"/>
  <p:tag name="KSO_WM_TEMPLATE_CATEGORY" val="custom"/>
  <p:tag name="KSO_WM_TEMPLATE_INDEX" val="20205081"/>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wm#"/>
  <p:tag name="KSO_WM_TEMPLATE_CATEGORY" val="custom"/>
  <p:tag name="KSO_WM_TEMPLATE_INDEX" val="20205081"/>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wm#"/>
  <p:tag name="KSO_WM_TEMPLATE_CATEGORY" val="custom"/>
  <p:tag name="KSO_WM_TEMPLATE_INDEX" val="20205081"/>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wm#"/>
  <p:tag name="KSO_WM_TEMPLATE_CATEGORY" val="custom"/>
  <p:tag name="KSO_WM_TEMPLATE_INDEX" val="20205081"/>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wm#"/>
  <p:tag name="KSO_WM_TEMPLATE_CATEGORY" val="custom"/>
  <p:tag name="KSO_WM_TEMPLATE_INDEX" val="20205081"/>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wm#"/>
  <p:tag name="KSO_WM_TEMPLATE_CATEGORY" val="custom"/>
  <p:tag name="KSO_WM_TEMPLATE_INDEX" val="20205081"/>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wm#"/>
  <p:tag name="KSO_WM_TEMPLATE_CATEGORY" val="custom"/>
  <p:tag name="KSO_WM_TEMPLATE_INDEX" val="2020508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wm#"/>
  <p:tag name="KSO_WM_TEMPLATE_CATEGORY" val="custom"/>
  <p:tag name="KSO_WM_TEMPLATE_INDEX" val="20205081"/>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wm#"/>
  <p:tag name="KSO_WM_TEMPLATE_CATEGORY" val="custom"/>
  <p:tag name="KSO_WM_TEMPLATE_INDEX" val="20205081"/>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wm#"/>
  <p:tag name="KSO_WM_TEMPLATE_CATEGORY" val="custom"/>
  <p:tag name="KSO_WM_TEMPLATE_INDEX" val="2020508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wm#"/>
  <p:tag name="KSO_WM_TEMPLATE_CATEGORY" val="custom"/>
  <p:tag name="KSO_WM_TEMPLATE_INDEX" val="20205081"/>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wm#"/>
  <p:tag name="KSO_WM_TEMPLATE_CATEGORY" val="custom"/>
  <p:tag name="KSO_WM_TEMPLATE_INDEX" val="20205081"/>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wm#"/>
  <p:tag name="KSO_WM_TEMPLATE_CATEGORY" val="custom"/>
  <p:tag name="KSO_WM_TEMPLATE_INDEX" val="20205081"/>
</p:tagLst>
</file>

<file path=ppt/tags/tag369.xml><?xml version="1.0" encoding="utf-8"?>
<p:tagLst xmlns:p="http://schemas.openxmlformats.org/presentationml/2006/main">
  <p:tag name="KSO_WM_BEAUTIFY_FLAG" val="#wm#"/>
  <p:tag name="KSO_WM_TEMPLATE_CATEGORY" val="custom"/>
  <p:tag name="KSO_WM_TEMPLATE_INDEX" val="2020508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wm#"/>
  <p:tag name="KSO_WM_TEMPLATE_CATEGORY" val="custom"/>
  <p:tag name="KSO_WM_TEMPLATE_INDEX" val="20205081"/>
</p:tagLst>
</file>

<file path=ppt/tags/tag373.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3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5.xml><?xml version="1.0" encoding="utf-8"?>
<p:tagLst xmlns:p="http://schemas.openxmlformats.org/presentationml/2006/main">
  <p:tag name="COMMONDATA" val="eyJoZGlkIjoiNzMwMWY1OGNkY2MyMDI1NTIzN2FmZmEyM2QyZWU5NTQifQ=="/>
  <p:tag name="KSO_WPP_MARK_KEY" val="13f6eab5-3ce6-4ac5-8fab-b0a45ede30f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 name="KSO_WM_UNIT_PLACING_PICTURE_USER_VIEWPORT" val="{&quot;height&quot;:7434,&quot;width&quot;:8772}"/>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 name="KSO_WM_UNIT_PLACING_PICTURE_USER_VIEWPORT" val="{&quot;height&quot;:12150,&quot;width&quot;:9690}"/>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 name="KSO_WM_UNIT_PLACING_PICTURE_USER_VIEWPORT" val="{&quot;height&quot;:4482,&quot;width&quot;:11902}"/>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18235</Words>
  <Application>WPS 演示</Application>
  <PresentationFormat>宽屏</PresentationFormat>
  <Paragraphs>1679</Paragraphs>
  <Slides>114</Slides>
  <Notes>4</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114</vt:i4>
      </vt:variant>
    </vt:vector>
  </HeadingPairs>
  <TitlesOfParts>
    <vt:vector size="132" baseType="lpstr">
      <vt:lpstr>Arial</vt:lpstr>
      <vt:lpstr>宋体</vt:lpstr>
      <vt:lpstr>Wingdings</vt:lpstr>
      <vt:lpstr>Wingdings</vt:lpstr>
      <vt:lpstr>微软雅黑</vt:lpstr>
      <vt:lpstr>华文中宋</vt:lpstr>
      <vt:lpstr>方正大标宋简体</vt:lpstr>
      <vt:lpstr>Arial Unicode MS</vt:lpstr>
      <vt:lpstr>Calibri</vt:lpstr>
      <vt:lpstr>Times New Roman</vt:lpstr>
      <vt:lpstr>仿宋_GB2312</vt:lpstr>
      <vt:lpstr>仿宋</vt:lpstr>
      <vt:lpstr>等线</vt:lpstr>
      <vt:lpstr>隶书</vt:lpstr>
      <vt:lpstr>楷体</vt:lpstr>
      <vt:lpstr>楷体_GB2312</vt:lpstr>
      <vt:lpstr>新宋体</vt:lpstr>
      <vt:lpstr>Office 主题​​</vt:lpstr>
      <vt:lpstr>四川省行政事业单位内部控制建设 业务知识专题培训</vt:lpstr>
      <vt:lpstr>PowerPoint 演示文稿</vt:lpstr>
      <vt:lpstr>一、新形势下的新要求</vt:lpstr>
      <vt:lpstr>内部控制的渊源</vt:lpstr>
      <vt:lpstr>内部控制的政策要求</vt:lpstr>
      <vt:lpstr>两办发文 单位领导班子要重视： 内部控制+财务管理+会计信息质量</vt:lpstr>
      <vt:lpstr>内控的基本定义和目标</vt:lpstr>
      <vt:lpstr>内部控制是基于风险视角的内部资源优化配置过程</vt:lpstr>
      <vt:lpstr>内部控制是基于过程管控的业财融合</vt:lpstr>
      <vt:lpstr>国资委持续4年跟踪中央企业内控建设和监督情况</vt:lpstr>
      <vt:lpstr>财政部持续8年跟踪行政事业单位内控建设质量</vt:lpstr>
      <vt:lpstr>要求主动揭示内控缺陷</vt:lpstr>
      <vt:lpstr>二、构建风险防范机制</vt:lpstr>
      <vt:lpstr>构建风险防范的思维</vt:lpstr>
      <vt:lpstr>构建风险防范的思维</vt:lpstr>
      <vt:lpstr>事情很琐碎，“聪明人”有很多</vt:lpstr>
      <vt:lpstr>构建风险防范的思维</vt:lpstr>
      <vt:lpstr>防范风险的基本原理</vt:lpstr>
      <vt:lpstr>扎实推进内控，提升内部治理水平</vt:lpstr>
      <vt:lpstr>三、直面变革痛点难点</vt:lpstr>
      <vt:lpstr>PowerPoint 演示文稿</vt:lpstr>
      <vt:lpstr>“29岁现象”的成因与治理</vt:lpstr>
      <vt:lpstr>一切都在发生变化</vt:lpstr>
      <vt:lpstr>没有永远不变的环境 制度不能一成不变</vt:lpstr>
      <vt:lpstr>搞清楚风险的发生机制</vt:lpstr>
      <vt:lpstr>PowerPoint 演示文稿</vt:lpstr>
      <vt:lpstr>制度挂在墙上，与执行“两张皮”</vt:lpstr>
      <vt:lpstr>操作风险到道德风险</vt:lpstr>
      <vt:lpstr>构建风险应对思维——大概率思维审视小概率事件</vt:lpstr>
      <vt:lpstr>绝大部分的“执行不行” 本质上是“制度不行”</vt:lpstr>
      <vt:lpstr>对账也要按规矩来 			伪造对账单，6年挪用144次</vt:lpstr>
      <vt:lpstr>90后干部P图伪造银行对账单挪用公款千万 1年4个月，50次，1个月3次</vt:lpstr>
      <vt:lpstr>上级领导的“言传身教” 她看在眼里、记在心里，有样学样</vt:lpstr>
      <vt:lpstr>风险往往是“一波刚平，一波又起”</vt:lpstr>
      <vt:lpstr>四、内控体系优化路径</vt:lpstr>
      <vt:lpstr>涵盖资金流、实物流、人力流、信息流</vt:lpstr>
      <vt:lpstr>搭建符合实际的内控体系</vt:lpstr>
      <vt:lpstr>一、建立健全内控组织</vt:lpstr>
      <vt:lpstr>搭建内控组织框架——注意角色与定位</vt:lpstr>
      <vt:lpstr>二、开展风险评估</vt:lpstr>
      <vt:lpstr>PowerPoint 演示文稿</vt:lpstr>
      <vt:lpstr>三、完善内部决策机制</vt:lpstr>
      <vt:lpstr>什么事项需要集体决策？ 中国共产党党组工作条例（自2019年4月6日起施行）</vt:lpstr>
      <vt:lpstr>决策是管理的核心！</vt:lpstr>
      <vt:lpstr>如何集体决策？ 案例分析：某单位的领导班子集体决策会议纪要</vt:lpstr>
      <vt:lpstr>四、建立科学的授权机制</vt:lpstr>
      <vt:lpstr>五、关键岗位轮换</vt:lpstr>
      <vt:lpstr>无法轮岗怎么办？</vt:lpstr>
      <vt:lpstr>六、建立水滴型管理制度体系</vt:lpstr>
      <vt:lpstr>不知其然——对政策规定的掌握是碎片化的 举例：什么样的合同需要经过法务审查</vt:lpstr>
      <vt:lpstr>以会议费管理办法为例</vt:lpstr>
      <vt:lpstr>PowerPoint 演示文稿</vt:lpstr>
      <vt:lpstr>七、建立业务执行标准</vt:lpstr>
      <vt:lpstr>优化流程要注意方式方法</vt:lpstr>
      <vt:lpstr>如何盘点资产</vt:lpstr>
      <vt:lpstr>八、建立岗位职责说明书</vt:lpstr>
      <vt:lpstr>关键岗位职责要厘清</vt:lpstr>
      <vt:lpstr>PowerPoint 演示文稿</vt:lpstr>
      <vt:lpstr>九、设计科学的表单</vt:lpstr>
      <vt:lpstr>十、评价有效性</vt:lpstr>
      <vt:lpstr>与OA办公系统区别</vt:lpstr>
      <vt:lpstr>总结</vt:lpstr>
      <vt:lpstr>预期成效</vt:lpstr>
      <vt:lpstr>PowerPoint 演示文稿</vt:lpstr>
      <vt:lpstr>2022年度内部控制报告填报指标 及注意事项解析</vt:lpstr>
      <vt:lpstr>如何盘点资产</vt:lpstr>
      <vt:lpstr>PowerPoint 演示文稿</vt:lpstr>
      <vt:lpstr>2022年内控报告抽查情况</vt:lpstr>
      <vt:lpstr>上一年度内控报告存在的主要问题</vt:lpstr>
      <vt:lpstr>内控报告编报的基本流程</vt:lpstr>
      <vt:lpstr>佐证材料清单（参考）</vt:lpstr>
      <vt:lpstr>佐证材料清单（参考）</vt:lpstr>
      <vt:lpstr>PowerPoint 演示文稿</vt:lpstr>
      <vt:lpstr>（一）内部控制机构组成情况（4至9）</vt:lpstr>
      <vt:lpstr>（二）内部控制机构运行情况（11至12）</vt:lpstr>
      <vt:lpstr>（二）内部控制机构运行情况（13至15）</vt:lpstr>
      <vt:lpstr>风险评估与内控评价</vt:lpstr>
      <vt:lpstr>风险评估报告基本要素</vt:lpstr>
      <vt:lpstr>内控评价</vt:lpstr>
      <vt:lpstr>（三）规范权力运行情况（16至19）</vt:lpstr>
      <vt:lpstr>（四）内部控制相关问题整改情况（20至25）</vt:lpstr>
      <vt:lpstr>（五）政府会计改革（26至37）</vt:lpstr>
      <vt:lpstr>三、业务层面内部控制情况</vt:lpstr>
      <vt:lpstr>关键岗位职责要厘清</vt:lpstr>
      <vt:lpstr>PowerPoint 演示文稿</vt:lpstr>
      <vt:lpstr>（二）工作职责及其分离情况（7至17）</vt:lpstr>
      <vt:lpstr>（三）内部控制业务轮岗情况（21）</vt:lpstr>
      <vt:lpstr>（五）建立健全内部控制制度情况</vt:lpstr>
      <vt:lpstr>注意“内控制度覆盖关键管控点情况”</vt:lpstr>
      <vt:lpstr>制度层面普遍存在的问题</vt:lpstr>
      <vt:lpstr>（五）其他领域内部控制制度情况（续）</vt:lpstr>
      <vt:lpstr>（六）内部控制制度执行情况（预算绩效）</vt:lpstr>
      <vt:lpstr>（六）内部控制制度执行情况（预算绩效）</vt:lpstr>
      <vt:lpstr>（六）内部控制制度执行情况（预算绩效）</vt:lpstr>
      <vt:lpstr>（六）内部控制制度执行情况（预算绩效）</vt:lpstr>
      <vt:lpstr>PowerPoint 演示文稿</vt:lpstr>
      <vt:lpstr>（六）内部控制制度执行情况（收支）</vt:lpstr>
      <vt:lpstr>（六）内部控制制度执行情况（收支）</vt:lpstr>
      <vt:lpstr>（六）内部控制制度执行情况（收支）</vt:lpstr>
      <vt:lpstr>（六）内部控制制度执行情况（政府采购）</vt:lpstr>
      <vt:lpstr>（六）内部控制制度执行情况（资产）</vt:lpstr>
      <vt:lpstr>（六）内部控制制度执行情况（资产）</vt:lpstr>
      <vt:lpstr>（六）内部控制制度执行情况（政府投资）</vt:lpstr>
      <vt:lpstr>（六）内部控制制度执行情况（合同）</vt:lpstr>
      <vt:lpstr>四、信息系统层面内部控制建设情况</vt:lpstr>
      <vt:lpstr>文字总结</vt:lpstr>
      <vt:lpstr>PowerPoint 演示文稿</vt:lpstr>
      <vt:lpstr>PowerPoint 演示文稿</vt:lpstr>
      <vt:lpstr>PowerPoint 演示文稿</vt:lpstr>
      <vt:lpstr>加强审核</vt:lpstr>
      <vt:lpstr>特殊情况下的错误说明</vt:lpstr>
      <vt:lpstr>以2022年度内部控制报告为例，单位可对照以下负面清单核查拟报送的内部控制报告</vt:lpstr>
      <vt:lpstr>PowerPoint 演示文稿</vt:lpstr>
      <vt:lpstr>感谢各位的聆听！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林大辉</cp:lastModifiedBy>
  <cp:revision>230</cp:revision>
  <dcterms:created xsi:type="dcterms:W3CDTF">2019-06-19T02:08:00Z</dcterms:created>
  <dcterms:modified xsi:type="dcterms:W3CDTF">2023-06-02T07:57:49Z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095BD06B38DF4E46BA70C22B223B1C82_13</vt:lpwstr>
  </property>
</Properties>
</file>