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80" r:id="rId4"/>
    <p:sldId id="281" r:id="rId5"/>
    <p:sldId id="283" r:id="rId6"/>
    <p:sldId id="284" r:id="rId7"/>
    <p:sldId id="290" r:id="rId8"/>
    <p:sldId id="287" r:id="rId9"/>
    <p:sldId id="289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A8A7"/>
    <a:srgbClr val="50AFFE"/>
    <a:srgbClr val="6DBBFB"/>
    <a:srgbClr val="A9D18E"/>
    <a:srgbClr val="BAFF40"/>
    <a:srgbClr val="66FFFF"/>
    <a:srgbClr val="99CCFF"/>
    <a:srgbClr val="66CCFF"/>
    <a:srgbClr val="7ABF00"/>
    <a:srgbClr val="249C8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E1E1"/>
          </a:solidFill>
        </a:fill>
      </a:tcStyle>
    </a:wholeTbl>
    <a:band2H>
      <a:tcTxStyle/>
      <a:tcStyle>
        <a:tcBdr/>
        <a:fill>
          <a:solidFill>
            <a:srgbClr val="E6F1F0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46F890A9-2807-4EBB-B81D-B2AA78EC7F39}" styleName="深色样式 2 - 强调 5/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-390" y="-144"/>
      </p:cViewPr>
      <p:guideLst>
        <p:guide orient="horz" pos="4320"/>
        <p:guide pos="76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7" name="Shape 10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4800">
        <a:latin typeface="+mn-lt"/>
        <a:ea typeface="+mn-ea"/>
        <a:cs typeface="+mn-cs"/>
        <a:sym typeface="Avenir Roman"/>
      </a:defRPr>
    </a:lvl1pPr>
    <a:lvl2pPr indent="228600" defTabSz="457200" latinLnBrk="0">
      <a:lnSpc>
        <a:spcPct val="125000"/>
      </a:lnSpc>
      <a:defRPr sz="4800">
        <a:latin typeface="+mn-lt"/>
        <a:ea typeface="+mn-ea"/>
        <a:cs typeface="+mn-cs"/>
        <a:sym typeface="Avenir Roman"/>
      </a:defRPr>
    </a:lvl2pPr>
    <a:lvl3pPr indent="457200" defTabSz="457200" latinLnBrk="0">
      <a:lnSpc>
        <a:spcPct val="125000"/>
      </a:lnSpc>
      <a:defRPr sz="4800">
        <a:latin typeface="+mn-lt"/>
        <a:ea typeface="+mn-ea"/>
        <a:cs typeface="+mn-cs"/>
        <a:sym typeface="Avenir Roman"/>
      </a:defRPr>
    </a:lvl3pPr>
    <a:lvl4pPr indent="685800" defTabSz="457200" latinLnBrk="0">
      <a:lnSpc>
        <a:spcPct val="125000"/>
      </a:lnSpc>
      <a:defRPr sz="4800">
        <a:latin typeface="+mn-lt"/>
        <a:ea typeface="+mn-ea"/>
        <a:cs typeface="+mn-cs"/>
        <a:sym typeface="Avenir Roman"/>
      </a:defRPr>
    </a:lvl4pPr>
    <a:lvl5pPr indent="914400" defTabSz="457200" latinLnBrk="0">
      <a:lnSpc>
        <a:spcPct val="125000"/>
      </a:lnSpc>
      <a:defRPr sz="4800">
        <a:latin typeface="+mn-lt"/>
        <a:ea typeface="+mn-ea"/>
        <a:cs typeface="+mn-cs"/>
        <a:sym typeface="Avenir Roman"/>
      </a:defRPr>
    </a:lvl5pPr>
    <a:lvl6pPr indent="1143000" defTabSz="457200" latinLnBrk="0">
      <a:lnSpc>
        <a:spcPct val="125000"/>
      </a:lnSpc>
      <a:defRPr sz="4800">
        <a:latin typeface="+mn-lt"/>
        <a:ea typeface="+mn-ea"/>
        <a:cs typeface="+mn-cs"/>
        <a:sym typeface="Avenir Roman"/>
      </a:defRPr>
    </a:lvl6pPr>
    <a:lvl7pPr indent="1371600" defTabSz="457200" latinLnBrk="0">
      <a:lnSpc>
        <a:spcPct val="125000"/>
      </a:lnSpc>
      <a:defRPr sz="4800">
        <a:latin typeface="+mn-lt"/>
        <a:ea typeface="+mn-ea"/>
        <a:cs typeface="+mn-cs"/>
        <a:sym typeface="Avenir Roman"/>
      </a:defRPr>
    </a:lvl7pPr>
    <a:lvl8pPr indent="1600200" defTabSz="457200" latinLnBrk="0">
      <a:lnSpc>
        <a:spcPct val="125000"/>
      </a:lnSpc>
      <a:defRPr sz="4800">
        <a:latin typeface="+mn-lt"/>
        <a:ea typeface="+mn-ea"/>
        <a:cs typeface="+mn-cs"/>
        <a:sym typeface="Avenir Roman"/>
      </a:defRPr>
    </a:lvl8pPr>
    <a:lvl9pPr indent="1828800" defTabSz="457200" latinLnBrk="0">
      <a:lnSpc>
        <a:spcPct val="125000"/>
      </a:lnSpc>
      <a:defRPr sz="48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3048000" y="0"/>
            <a:ext cx="18288000" cy="7019926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t>标题文本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half" idx="1"/>
          </p:nvPr>
        </p:nvSpPr>
        <p:spPr>
          <a:xfrm>
            <a:off x="3048000" y="7204075"/>
            <a:ext cx="18288000" cy="6511925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4800"/>
            </a:lvl1pPr>
            <a:lvl2pPr marL="0" indent="457200" algn="ctr">
              <a:buSzTx/>
              <a:buFontTx/>
              <a:buNone/>
              <a:defRPr sz="4800"/>
            </a:lvl2pPr>
            <a:lvl3pPr marL="0" indent="914400" algn="ctr">
              <a:buSzTx/>
              <a:buFontTx/>
              <a:buNone/>
              <a:defRPr sz="4800"/>
            </a:lvl3pPr>
            <a:lvl4pPr marL="0" indent="1371600" algn="ctr">
              <a:buSzTx/>
              <a:buFontTx/>
              <a:buNone/>
              <a:defRPr sz="4800"/>
            </a:lvl4pPr>
            <a:lvl5pPr marL="0" indent="1828800" algn="ctr">
              <a:buSzTx/>
              <a:buFontTx/>
              <a:buNone/>
              <a:defRPr sz="48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90" name="Shape 9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91" name="Shape 9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/>
          </p:cNvSpPr>
          <p:nvPr>
            <p:ph type="title"/>
          </p:nvPr>
        </p:nvSpPr>
        <p:spPr>
          <a:xfrm>
            <a:off x="17449800" y="0"/>
            <a:ext cx="5257800" cy="13084175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99" name="Shape 99"/>
          <p:cNvSpPr>
            <a:spLocks noGrp="1"/>
          </p:cNvSpPr>
          <p:nvPr>
            <p:ph type="body" idx="1"/>
          </p:nvPr>
        </p:nvSpPr>
        <p:spPr>
          <a:xfrm>
            <a:off x="1676400" y="730250"/>
            <a:ext cx="15468600" cy="12985750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00" name="Shape 10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1663700" y="0"/>
            <a:ext cx="21031200" cy="9124950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t>标题文本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sz="half" idx="1"/>
          </p:nvPr>
        </p:nvSpPr>
        <p:spPr>
          <a:xfrm>
            <a:off x="1663700" y="9178925"/>
            <a:ext cx="21031200" cy="4537075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48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48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48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48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4800">
                <a:solidFill>
                  <a:srgbClr val="888888"/>
                </a:solidFill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half" idx="1"/>
          </p:nvPr>
        </p:nvSpPr>
        <p:spPr>
          <a:xfrm>
            <a:off x="1676400" y="3651250"/>
            <a:ext cx="10363200" cy="10064750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1" cy="2651126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1679575" y="3362326"/>
            <a:ext cx="10315576" cy="164782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4800" b="1"/>
            </a:lvl1pPr>
            <a:lvl2pPr marL="0" indent="457200">
              <a:buSzTx/>
              <a:buFontTx/>
              <a:buNone/>
              <a:defRPr sz="4800" b="1"/>
            </a:lvl2pPr>
            <a:lvl3pPr marL="0" indent="914400">
              <a:buSzTx/>
              <a:buFontTx/>
              <a:buNone/>
              <a:defRPr sz="4800" b="1"/>
            </a:lvl3pPr>
            <a:lvl4pPr marL="0" indent="1371600">
              <a:buSzTx/>
              <a:buFontTx/>
              <a:buNone/>
              <a:defRPr sz="4800" b="1"/>
            </a:lvl4pPr>
            <a:lvl5pPr marL="0" indent="1828800">
              <a:buSzTx/>
              <a:buFontTx/>
              <a:buNone/>
              <a:defRPr sz="4800" b="1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7" name="Shape 5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xfrm>
            <a:off x="1679575" y="0"/>
            <a:ext cx="7864476" cy="41148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t>标题文本</a:t>
            </a:r>
          </a:p>
        </p:txBody>
      </p:sp>
      <p:sp>
        <p:nvSpPr>
          <p:cNvPr id="72" name="Shape 72"/>
          <p:cNvSpPr>
            <a:spLocks noGrp="1"/>
          </p:cNvSpPr>
          <p:nvPr>
            <p:ph type="body" idx="1"/>
          </p:nvPr>
        </p:nvSpPr>
        <p:spPr>
          <a:xfrm>
            <a:off x="10366375" y="1974850"/>
            <a:ext cx="12344401" cy="117411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 marL="979714" indent="-522514">
              <a:defRPr sz="6400"/>
            </a:lvl2pPr>
            <a:lvl3pPr marL="1524000" indent="-609600">
              <a:defRPr sz="6400"/>
            </a:lvl3pPr>
            <a:lvl4pPr marL="2103120" indent="-731520">
              <a:defRPr sz="6400"/>
            </a:lvl4pPr>
            <a:lvl5pPr marL="2560320" indent="-731520">
              <a:defRPr sz="6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3" name="Shape 7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xfrm>
            <a:off x="1679575" y="0"/>
            <a:ext cx="7864476" cy="41148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t>标题文本</a:t>
            </a:r>
          </a:p>
        </p:txBody>
      </p:sp>
      <p:sp>
        <p:nvSpPr>
          <p:cNvPr id="81" name="Shape 81"/>
          <p:cNvSpPr>
            <a:spLocks noGrp="1"/>
          </p:cNvSpPr>
          <p:nvPr>
            <p:ph type="body" sz="half" idx="1"/>
          </p:nvPr>
        </p:nvSpPr>
        <p:spPr>
          <a:xfrm>
            <a:off x="1679575" y="4114800"/>
            <a:ext cx="7864476" cy="96012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200"/>
            </a:lvl1pPr>
            <a:lvl2pPr marL="0" indent="457200">
              <a:buSzTx/>
              <a:buFontTx/>
              <a:buNone/>
              <a:defRPr sz="3200"/>
            </a:lvl2pPr>
            <a:lvl3pPr marL="0" indent="914400">
              <a:buSzTx/>
              <a:buFontTx/>
              <a:buNone/>
              <a:defRPr sz="3200"/>
            </a:lvl3pPr>
            <a:lvl4pPr marL="0" indent="1371600">
              <a:buSzTx/>
              <a:buFontTx/>
              <a:buNone/>
              <a:defRPr sz="3200"/>
            </a:lvl4pPr>
            <a:lvl5pPr marL="0" indent="1828800">
              <a:buSzTx/>
              <a:buFontTx/>
              <a:buNone/>
              <a:defRPr sz="32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82" name="Shape 8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676400" y="460375"/>
            <a:ext cx="21031200" cy="319087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1006475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7221200" y="12808585"/>
            <a:ext cx="5486400" cy="538480"/>
          </a:xfrm>
          <a:prstGeom prst="rect">
            <a:avLst/>
          </a:prstGeom>
          <a:ln w="25400">
            <a:miter lim="400000"/>
          </a:ln>
        </p:spPr>
        <p:txBody>
          <a:bodyPr tIns="91439" bIns="91439" anchor="ctr">
            <a:spAutoFit/>
          </a:bodyPr>
          <a:lstStyle>
            <a:lvl1pPr algn="r">
              <a:defRPr sz="24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pic>
        <p:nvPicPr>
          <p:cNvPr id="6" name="图片 5" descr="EPS - GATAG｜フリー素材集 壱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1089600" cy="17500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iming>
    <p:tnLst>
      <p:par>
        <p:cTn id="1" dur="indefinite" restart="never" nodeType="tmRoot"/>
      </p:par>
    </p:tnLst>
  </p:timing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457200" marR="0" indent="-4572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9906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554479" marR="0" indent="-64007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2082800" marR="0" indent="-7112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540000" marR="0" indent="-7112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997200" marR="0" indent="-7112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454400" marR="0" indent="-7112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911600" marR="0" indent="-7112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368800" marR="0" indent="-7112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2000">
              <a:schemeClr val="accent1"/>
            </a:gs>
            <a:gs pos="100000">
              <a:schemeClr val="accent2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/>
        </p:nvSpPr>
        <p:spPr>
          <a:xfrm>
            <a:off x="1905521" y="3927716"/>
            <a:ext cx="19916079" cy="264687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>
            <a:lvl1pPr>
              <a:defRPr sz="10800">
                <a:solidFill>
                  <a:srgbClr val="FFFFFF"/>
                </a:solidFill>
              </a:defRPr>
            </a:lvl1pPr>
          </a:lstStyle>
          <a:p>
            <a:pPr algn="ctr">
              <a:defRPr sz="3600">
                <a:solidFill>
                  <a:srgbClr val="000000"/>
                </a:solidFill>
              </a:defRPr>
            </a:pPr>
            <a:r>
              <a:rPr lang="zh-CN" altLang="en-US" sz="8000" b="1" dirty="0">
                <a:solidFill>
                  <a:schemeClr val="bg1">
                    <a:lumMod val="10000"/>
                  </a:schemeClr>
                </a:solidFill>
              </a:rPr>
              <a:t>进一步深化医教协同 </a:t>
            </a:r>
            <a:br>
              <a:rPr lang="zh-CN" altLang="en-US" sz="8000" b="1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zh-CN" altLang="en-US" sz="8000" b="1" dirty="0">
                <a:solidFill>
                  <a:schemeClr val="bg1">
                    <a:lumMod val="10000"/>
                  </a:schemeClr>
                </a:solidFill>
              </a:rPr>
              <a:t>全面推进本科医学教育教学改革与发展</a:t>
            </a:r>
            <a:r>
              <a:rPr lang="zh-CN" altLang="en-US" sz="8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endParaRPr sz="8000" dirty="0">
              <a:solidFill>
                <a:schemeClr val="bg1">
                  <a:lumMod val="10000"/>
                </a:schemeClr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0534342" y="845367"/>
            <a:ext cx="2693364" cy="2727615"/>
            <a:chOff x="10534341" y="852556"/>
            <a:chExt cx="3439665" cy="3456779"/>
          </a:xfrm>
        </p:grpSpPr>
        <p:sp>
          <p:nvSpPr>
            <p:cNvPr id="110" name="Shape 110"/>
            <p:cNvSpPr/>
            <p:nvPr/>
          </p:nvSpPr>
          <p:spPr>
            <a:xfrm>
              <a:off x="10539872" y="854863"/>
              <a:ext cx="3384001" cy="3384001"/>
            </a:xfrm>
            <a:prstGeom prst="ellipse">
              <a:avLst/>
            </a:prstGeom>
            <a:solidFill>
              <a:srgbClr val="FFFFFF"/>
            </a:solidFill>
            <a:ln w="12700">
              <a:miter lim="400000"/>
            </a:ln>
          </p:spPr>
          <p:txBody>
            <a:bodyPr tIns="91439" bIns="9143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534341" y="852556"/>
              <a:ext cx="3439665" cy="3456779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/>
        </p:nvSpPr>
        <p:spPr>
          <a:xfrm>
            <a:off x="9797931" y="7872375"/>
            <a:ext cx="4131257" cy="92332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4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雷军   </a:t>
            </a:r>
            <a:r>
              <a:rPr kumimoji="0" lang="en-US" altLang="zh-CN" sz="4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LEI Jun</a:t>
            </a:r>
            <a:endParaRPr kumimoji="0" lang="zh-CN" altLang="en-US" sz="4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Calibri"/>
            </a:endParaRPr>
          </a:p>
        </p:txBody>
      </p:sp>
    </p:spTree>
  </p:cSld>
  <p:clrMapOvr>
    <a:masterClrMapping/>
  </p:clrMapOvr>
  <p:transition spd="med" advClick="0" advTm="0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9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/>
          <p:nvPr/>
        </p:nvSpPr>
        <p:spPr>
          <a:xfrm>
            <a:off x="1222098" y="658933"/>
            <a:ext cx="25006744" cy="120032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/>
          <a:p>
            <a:r>
              <a:rPr lang="zh-CN" altLang="en-US" sz="66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成绩</a:t>
            </a:r>
            <a:r>
              <a:rPr lang="en-US" altLang="zh-CN" sz="66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66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社会</a:t>
            </a:r>
            <a:r>
              <a:rPr lang="zh-CN" altLang="en-US" sz="66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用人单位对我校本科毕业生质量评价情况</a:t>
            </a:r>
            <a:r>
              <a:rPr lang="zh-CN" altLang="en-US" sz="4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4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2016-2017</a:t>
            </a:r>
            <a:r>
              <a:rPr lang="zh-CN" altLang="en-US" sz="4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4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90" name="Group 490"/>
          <p:cNvGrpSpPr/>
          <p:nvPr/>
        </p:nvGrpSpPr>
        <p:grpSpPr>
          <a:xfrm>
            <a:off x="-1278891" y="690000"/>
            <a:ext cx="2746744" cy="2154434"/>
            <a:chOff x="0" y="-1"/>
            <a:chExt cx="2746742" cy="2154431"/>
          </a:xfrm>
        </p:grpSpPr>
        <p:sp>
          <p:nvSpPr>
            <p:cNvPr id="488" name="Shape 488"/>
            <p:cNvSpPr/>
            <p:nvPr/>
          </p:nvSpPr>
          <p:spPr>
            <a:xfrm>
              <a:off x="0" y="77136"/>
              <a:ext cx="2487931" cy="1015283"/>
            </a:xfrm>
            <a:prstGeom prst="roundRect">
              <a:avLst>
                <a:gd name="adj" fmla="val 25000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89" name="Shape 489"/>
            <p:cNvSpPr/>
            <p:nvPr/>
          </p:nvSpPr>
          <p:spPr>
            <a:xfrm>
              <a:off x="1278890" y="-1"/>
              <a:ext cx="1467852" cy="21544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>
                <a:defRPr sz="6400">
                  <a:solidFill>
                    <a:srgbClr val="FFFFFF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lvl1pPr>
            </a:lstStyle>
            <a:p>
              <a:pPr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en-US" sz="6400" dirty="0" smtClean="0">
                  <a:solidFill>
                    <a:srgbClr val="FFFFFF"/>
                  </a:solidFill>
                  <a:latin typeface="Calibri Light"/>
                  <a:ea typeface="Calibri Light"/>
                  <a:cs typeface="Calibri Light"/>
                  <a:sym typeface="Calibri Light"/>
                </a:rPr>
                <a:t>010</a:t>
              </a:r>
              <a:endParaRPr sz="64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endParaRPr>
            </a:p>
          </p:txBody>
        </p:sp>
      </p:grp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76084328"/>
              </p:ext>
            </p:extLst>
          </p:nvPr>
        </p:nvGraphicFramePr>
        <p:xfrm>
          <a:off x="1452283" y="2393566"/>
          <a:ext cx="20708470" cy="10354248"/>
        </p:xfrm>
        <a:graphic>
          <a:graphicData uri="http://schemas.openxmlformats.org/drawingml/2006/table">
            <a:tbl>
              <a:tblPr/>
              <a:tblGrid>
                <a:gridCol w="4141694">
                  <a:extLst>
                    <a:ext uri="{9D8B030D-6E8A-4147-A177-3AD203B41FA5}">
                      <a16:colId xmlns:a16="http://schemas.microsoft.com/office/drawing/2014/main" xmlns="" val="2317934432"/>
                    </a:ext>
                  </a:extLst>
                </a:gridCol>
                <a:gridCol w="4141694">
                  <a:extLst>
                    <a:ext uri="{9D8B030D-6E8A-4147-A177-3AD203B41FA5}">
                      <a16:colId xmlns:a16="http://schemas.microsoft.com/office/drawing/2014/main" xmlns="" val="28330183"/>
                    </a:ext>
                  </a:extLst>
                </a:gridCol>
                <a:gridCol w="4141694">
                  <a:extLst>
                    <a:ext uri="{9D8B030D-6E8A-4147-A177-3AD203B41FA5}">
                      <a16:colId xmlns:a16="http://schemas.microsoft.com/office/drawing/2014/main" xmlns="" val="4293913531"/>
                    </a:ext>
                  </a:extLst>
                </a:gridCol>
                <a:gridCol w="4141694">
                  <a:extLst>
                    <a:ext uri="{9D8B030D-6E8A-4147-A177-3AD203B41FA5}">
                      <a16:colId xmlns:a16="http://schemas.microsoft.com/office/drawing/2014/main" xmlns="" val="2895207335"/>
                    </a:ext>
                  </a:extLst>
                </a:gridCol>
                <a:gridCol w="4141694">
                  <a:extLst>
                    <a:ext uri="{9D8B030D-6E8A-4147-A177-3AD203B41FA5}">
                      <a16:colId xmlns:a16="http://schemas.microsoft.com/office/drawing/2014/main" xmlns="" val="2468557702"/>
                    </a:ext>
                  </a:extLst>
                </a:gridCol>
              </a:tblGrid>
              <a:tr h="122771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4400" b="1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评价项目</a:t>
                      </a:r>
                    </a:p>
                  </a:txBody>
                  <a:tcPr marL="5557" marR="5557" marT="55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4400" b="1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评价</a:t>
                      </a:r>
                      <a:r>
                        <a:rPr lang="zh-CN" altLang="en-US" sz="4400" b="1" i="0" u="none" strike="noStrike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指标</a:t>
                      </a:r>
                      <a:endParaRPr lang="zh-CN" altLang="en-US" sz="4400" b="1" i="0" u="none" strike="noStrike" dirty="0">
                        <a:solidFill>
                          <a:schemeClr val="bg1">
                            <a:lumMod val="1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557" marR="5557" marT="55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AFF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CN" altLang="en-US" sz="4000" b="1" i="0" u="none" strike="noStrike" dirty="0">
                        <a:solidFill>
                          <a:schemeClr val="bg1">
                            <a:lumMod val="1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557" marR="5557" marT="55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4400" b="1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综合得分</a:t>
                      </a:r>
                    </a:p>
                  </a:txBody>
                  <a:tcPr marL="5557" marR="5557" marT="55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4400" b="1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平均分</a:t>
                      </a:r>
                    </a:p>
                  </a:txBody>
                  <a:tcPr marL="5557" marR="5557" marT="55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A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7415580"/>
                  </a:ext>
                </a:extLst>
              </a:tr>
              <a:tr h="70204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4400" b="1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素质</a:t>
                      </a:r>
                      <a:r>
                        <a:rPr lang="zh-CN" altLang="en-US" sz="4400" b="1" i="0" u="none" strike="noStrike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素养</a:t>
                      </a:r>
                      <a:endParaRPr lang="en-US" altLang="zh-CN" sz="4400" b="1" i="0" u="none" strike="noStrike" dirty="0" smtClean="0">
                        <a:solidFill>
                          <a:schemeClr val="bg1">
                            <a:lumMod val="1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 fontAlgn="ctr"/>
                      <a:r>
                        <a:rPr lang="zh-CN" altLang="en-US" sz="4400" b="1" i="0" u="none" strike="noStrike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4400" b="1" i="0" u="none" strike="noStrike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r>
                        <a:rPr lang="zh-CN" altLang="en-US" sz="4400" b="1" i="0" u="none" strike="noStrike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项）</a:t>
                      </a:r>
                      <a:endParaRPr lang="zh-CN" altLang="en-US" sz="4400" b="1" i="0" u="none" strike="noStrike" dirty="0">
                        <a:solidFill>
                          <a:schemeClr val="bg1">
                            <a:lumMod val="1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557" marR="5557" marT="55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3600" b="1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思想政治素质</a:t>
                      </a:r>
                    </a:p>
                  </a:txBody>
                  <a:tcPr marL="5557" marR="5557" marT="55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AF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3600" b="1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心理素质</a:t>
                      </a:r>
                    </a:p>
                  </a:txBody>
                  <a:tcPr marL="5557" marR="5557" marT="55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AFFE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CN" sz="4400" b="1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675.2</a:t>
                      </a:r>
                    </a:p>
                  </a:txBody>
                  <a:tcPr marL="5557" marR="5557" marT="55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18E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CN" sz="4400" b="1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84.4</a:t>
                      </a:r>
                    </a:p>
                  </a:txBody>
                  <a:tcPr marL="5557" marR="5557" marT="55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A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71216860"/>
                  </a:ext>
                </a:extLst>
              </a:tr>
              <a:tr h="70204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3600" b="1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纪律性</a:t>
                      </a:r>
                    </a:p>
                  </a:txBody>
                  <a:tcPr marL="5557" marR="5557" marT="5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AF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3600" b="1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文化素质</a:t>
                      </a:r>
                    </a:p>
                  </a:txBody>
                  <a:tcPr marL="5557" marR="5557" marT="5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AFF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23217998"/>
                  </a:ext>
                </a:extLst>
              </a:tr>
              <a:tr h="70204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3600" b="1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敬业精神</a:t>
                      </a:r>
                    </a:p>
                  </a:txBody>
                  <a:tcPr marL="5557" marR="5557" marT="5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AF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3600" b="1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安全意识</a:t>
                      </a:r>
                    </a:p>
                  </a:txBody>
                  <a:tcPr marL="5557" marR="5557" marT="5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AFF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64260496"/>
                  </a:ext>
                </a:extLst>
              </a:tr>
              <a:tr h="70204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3600" b="1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身体素质</a:t>
                      </a:r>
                    </a:p>
                  </a:txBody>
                  <a:tcPr marL="5557" marR="5557" marT="5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AF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3600" b="1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资源节约意识</a:t>
                      </a:r>
                    </a:p>
                  </a:txBody>
                  <a:tcPr marL="5557" marR="5557" marT="5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AFF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9800137"/>
                  </a:ext>
                </a:extLst>
              </a:tr>
              <a:tr h="702041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zh-CN" altLang="en-US" sz="4400" b="1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综合</a:t>
                      </a:r>
                      <a:r>
                        <a:rPr lang="zh-CN" altLang="en-US" sz="4400" b="1" i="0" u="none" strike="noStrike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能力</a:t>
                      </a:r>
                      <a:endParaRPr lang="en-US" altLang="zh-CN" sz="4400" b="1" i="0" u="none" strike="noStrike" dirty="0" smtClean="0">
                        <a:solidFill>
                          <a:schemeClr val="bg1">
                            <a:lumMod val="1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 fontAlgn="ctr"/>
                      <a:r>
                        <a:rPr lang="zh-CN" altLang="en-US" sz="4400" b="1" i="0" u="none" strike="noStrike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4400" b="1" i="0" u="none" strike="noStrike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</a:t>
                      </a:r>
                      <a:r>
                        <a:rPr lang="zh-CN" altLang="en-US" sz="4400" b="1" i="0" u="none" strike="noStrike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项）</a:t>
                      </a:r>
                      <a:endParaRPr lang="zh-CN" altLang="en-US" sz="4400" b="1" i="0" u="none" strike="noStrike" dirty="0">
                        <a:solidFill>
                          <a:schemeClr val="bg1">
                            <a:lumMod val="1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557" marR="5557" marT="55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3600" b="1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执行力</a:t>
                      </a:r>
                    </a:p>
                  </a:txBody>
                  <a:tcPr marL="5557" marR="5557" marT="55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AF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3600" b="1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表达</a:t>
                      </a:r>
                      <a:r>
                        <a:rPr lang="zh-CN" altLang="en-US" sz="3600" b="1" i="0" u="none" strike="noStrike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沟通</a:t>
                      </a:r>
                      <a:endParaRPr lang="zh-CN" altLang="en-US" sz="3600" b="1" i="0" u="none" strike="noStrike" dirty="0">
                        <a:solidFill>
                          <a:schemeClr val="bg1">
                            <a:lumMod val="1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557" marR="5557" marT="55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AFFE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US" altLang="zh-CN" sz="4400" b="1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1085</a:t>
                      </a:r>
                    </a:p>
                  </a:txBody>
                  <a:tcPr marL="5557" marR="5557" marT="55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18E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US" altLang="zh-CN" sz="4400" b="1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83.5</a:t>
                      </a:r>
                    </a:p>
                  </a:txBody>
                  <a:tcPr marL="5557" marR="5557" marT="55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A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92219099"/>
                  </a:ext>
                </a:extLst>
              </a:tr>
              <a:tr h="70204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3600" b="1" i="0" u="none" strike="noStrike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学习</a:t>
                      </a:r>
                      <a:endParaRPr lang="zh-CN" altLang="en-US" sz="3600" b="1" i="0" u="none" strike="noStrike" dirty="0">
                        <a:solidFill>
                          <a:schemeClr val="bg1">
                            <a:lumMod val="1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557" marR="5557" marT="5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AF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3600" b="1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创新</a:t>
                      </a:r>
                      <a:r>
                        <a:rPr lang="zh-CN" altLang="en-US" sz="3600" b="1" i="0" u="none" strike="noStrike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思维</a:t>
                      </a:r>
                      <a:endParaRPr lang="zh-CN" altLang="en-US" sz="3600" b="1" i="0" u="none" strike="noStrike" dirty="0">
                        <a:solidFill>
                          <a:schemeClr val="bg1">
                            <a:lumMod val="1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557" marR="5557" marT="5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AFF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97284915"/>
                  </a:ext>
                </a:extLst>
              </a:tr>
              <a:tr h="70204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3600" b="1" i="0" u="none" strike="noStrike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专业</a:t>
                      </a:r>
                      <a:endParaRPr lang="zh-CN" altLang="en-US" sz="3600" b="1" i="0" u="none" strike="noStrike" dirty="0">
                        <a:solidFill>
                          <a:schemeClr val="bg1">
                            <a:lumMod val="1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557" marR="5557" marT="5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AF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3600" b="1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团队</a:t>
                      </a:r>
                      <a:r>
                        <a:rPr lang="zh-CN" altLang="en-US" sz="3600" b="1" i="0" u="none" strike="noStrike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合作</a:t>
                      </a:r>
                      <a:endParaRPr lang="zh-CN" altLang="en-US" sz="3600" b="1" i="0" u="none" strike="noStrike" dirty="0">
                        <a:solidFill>
                          <a:schemeClr val="bg1">
                            <a:lumMod val="1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557" marR="5557" marT="5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AFF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27844250"/>
                  </a:ext>
                </a:extLst>
              </a:tr>
              <a:tr h="70204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3600" b="1" i="0" u="none" strike="noStrike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实践</a:t>
                      </a:r>
                      <a:endParaRPr lang="zh-CN" altLang="en-US" sz="3600" b="1" i="0" u="none" strike="noStrike" dirty="0">
                        <a:solidFill>
                          <a:schemeClr val="bg1">
                            <a:lumMod val="1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557" marR="5557" marT="5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AF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3600" b="1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环境</a:t>
                      </a:r>
                      <a:r>
                        <a:rPr lang="zh-CN" altLang="en-US" sz="3600" b="1" i="0" u="none" strike="noStrike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适应</a:t>
                      </a:r>
                      <a:endParaRPr lang="zh-CN" altLang="en-US" sz="3600" b="1" i="0" u="none" strike="noStrike" dirty="0">
                        <a:solidFill>
                          <a:schemeClr val="bg1">
                            <a:lumMod val="1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557" marR="5557" marT="5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AFF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43240065"/>
                  </a:ext>
                </a:extLst>
              </a:tr>
              <a:tr h="70204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3600" b="1" i="0" u="none" strike="noStrike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理解</a:t>
                      </a:r>
                      <a:endParaRPr lang="zh-CN" altLang="en-US" sz="3600" b="1" i="0" u="none" strike="noStrike" dirty="0">
                        <a:solidFill>
                          <a:schemeClr val="bg1">
                            <a:lumMod val="1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557" marR="5557" marT="5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AF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3600" b="1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分析</a:t>
                      </a:r>
                      <a:r>
                        <a:rPr lang="zh-CN" altLang="en-US" sz="3600" b="1" i="0" u="none" strike="noStrike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判断</a:t>
                      </a:r>
                      <a:endParaRPr lang="zh-CN" altLang="en-US" sz="3600" b="1" i="0" u="none" strike="noStrike" dirty="0">
                        <a:solidFill>
                          <a:schemeClr val="bg1">
                            <a:lumMod val="1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557" marR="5557" marT="5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AFF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55304089"/>
                  </a:ext>
                </a:extLst>
              </a:tr>
              <a:tr h="70204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3600" b="1" i="0" u="none" strike="noStrike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外语</a:t>
                      </a:r>
                      <a:endParaRPr lang="zh-CN" altLang="en-US" sz="3600" b="1" i="0" u="none" strike="noStrike" dirty="0">
                        <a:solidFill>
                          <a:schemeClr val="bg1">
                            <a:lumMod val="1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557" marR="5557" marT="5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AF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3600" b="1" i="0" u="none" strike="noStrike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计算机操作</a:t>
                      </a:r>
                      <a:endParaRPr lang="zh-CN" altLang="en-US" sz="3600" b="1" i="0" u="none" strike="noStrike" dirty="0">
                        <a:solidFill>
                          <a:schemeClr val="bg1">
                            <a:lumMod val="1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557" marR="5557" marT="5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AFF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8494947"/>
                  </a:ext>
                </a:extLst>
              </a:tr>
              <a:tr h="70204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3600" b="1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组织</a:t>
                      </a:r>
                      <a:r>
                        <a:rPr lang="zh-CN" altLang="en-US" sz="3600" b="1" i="0" u="none" strike="noStrike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管理</a:t>
                      </a:r>
                      <a:endParaRPr lang="zh-CN" altLang="en-US" sz="3600" b="1" i="0" u="none" strike="noStrike" dirty="0">
                        <a:solidFill>
                          <a:schemeClr val="bg1">
                            <a:lumMod val="1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557" marR="5557" marT="5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AFF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CN" sz="4000" b="1" i="0" u="none" strike="noStrike" dirty="0">
                        <a:solidFill>
                          <a:schemeClr val="bg1">
                            <a:lumMod val="1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557" marR="5557" marT="5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14373825"/>
                  </a:ext>
                </a:extLst>
              </a:tr>
              <a:tr h="70204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4400" b="1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工作</a:t>
                      </a:r>
                      <a:r>
                        <a:rPr lang="zh-CN" altLang="en-US" sz="4400" b="1" i="0" u="none" strike="noStrike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态度</a:t>
                      </a:r>
                      <a:endParaRPr lang="en-US" altLang="zh-CN" sz="4400" b="1" i="0" u="none" strike="noStrike" dirty="0" smtClean="0">
                        <a:solidFill>
                          <a:schemeClr val="bg1">
                            <a:lumMod val="1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 fontAlgn="ctr"/>
                      <a:r>
                        <a:rPr lang="zh-CN" altLang="en-US" sz="4400" b="1" i="0" u="none" strike="noStrike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4400" b="1" i="0" u="none" strike="noStrike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r>
                        <a:rPr lang="zh-CN" altLang="en-US" sz="4400" b="1" i="0" u="none" strike="noStrike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项）</a:t>
                      </a:r>
                      <a:endParaRPr lang="zh-CN" altLang="en-US" sz="4400" b="1" i="0" u="none" strike="noStrike" dirty="0">
                        <a:solidFill>
                          <a:schemeClr val="bg1">
                            <a:lumMod val="1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557" marR="5557" marT="55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3600" b="1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工作认真度</a:t>
                      </a:r>
                    </a:p>
                  </a:txBody>
                  <a:tcPr marL="5557" marR="5557" marT="55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AF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3600" b="1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工作上进心</a:t>
                      </a:r>
                    </a:p>
                  </a:txBody>
                  <a:tcPr marL="5557" marR="5557" marT="55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AFF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4400" b="1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343.9</a:t>
                      </a:r>
                    </a:p>
                  </a:txBody>
                  <a:tcPr marL="5557" marR="5557" marT="55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18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4400" b="1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86</a:t>
                      </a:r>
                    </a:p>
                  </a:txBody>
                  <a:tcPr marL="5557" marR="5557" marT="55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A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63461426"/>
                  </a:ext>
                </a:extLst>
              </a:tr>
              <a:tr h="70204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3600" b="1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工作责任心</a:t>
                      </a:r>
                    </a:p>
                  </a:txBody>
                  <a:tcPr marL="5557" marR="5557" marT="5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AF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3600" b="1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工作努力度</a:t>
                      </a:r>
                    </a:p>
                  </a:txBody>
                  <a:tcPr marL="5557" marR="5557" marT="5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AFF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27561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35273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5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" grpId="0" animBg="1" advAuto="0"/>
      <p:bldP spid="490" grpId="0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/>
          <p:nvPr/>
        </p:nvSpPr>
        <p:spPr>
          <a:xfrm>
            <a:off x="1222100" y="605145"/>
            <a:ext cx="2236510" cy="141577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tIns="91439" bIns="91439">
            <a:spAutoFit/>
          </a:bodyPr>
          <a:lstStyle>
            <a:lvl1pPr>
              <a:defRPr sz="9600">
                <a:solidFill>
                  <a:schemeClr val="accent1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zh-CN" altLang="en-US" sz="80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 Light"/>
              </a:rPr>
              <a:t>问题</a:t>
            </a:r>
            <a:endParaRPr sz="8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 Light"/>
            </a:endParaRPr>
          </a:p>
        </p:txBody>
      </p:sp>
      <p:grpSp>
        <p:nvGrpSpPr>
          <p:cNvPr id="466" name="Group 466"/>
          <p:cNvGrpSpPr/>
          <p:nvPr/>
        </p:nvGrpSpPr>
        <p:grpSpPr>
          <a:xfrm>
            <a:off x="2358350" y="2759854"/>
            <a:ext cx="1728001" cy="1728000"/>
            <a:chOff x="0" y="0"/>
            <a:chExt cx="1727999" cy="1727999"/>
          </a:xfrm>
        </p:grpSpPr>
        <p:sp>
          <p:nvSpPr>
            <p:cNvPr id="464" name="Shape 464"/>
            <p:cNvSpPr/>
            <p:nvPr/>
          </p:nvSpPr>
          <p:spPr>
            <a:xfrm>
              <a:off x="0" y="0"/>
              <a:ext cx="1728000" cy="1728000"/>
            </a:xfrm>
            <a:prstGeom prst="ellipse">
              <a:avLst/>
            </a:prstGeom>
            <a:solidFill>
              <a:srgbClr val="BFBFB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 sz="5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65" name="Shape 465"/>
            <p:cNvSpPr/>
            <p:nvPr/>
          </p:nvSpPr>
          <p:spPr>
            <a:xfrm>
              <a:off x="253060" y="359809"/>
              <a:ext cx="1221880" cy="100838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>
              <a:lvl1pPr algn="ctr">
                <a:defRPr sz="5600">
                  <a:solidFill>
                    <a:srgbClr val="FFFFFF"/>
                  </a:solidFill>
                </a:defRPr>
              </a:lvl1pPr>
            </a:lstStyle>
            <a:p>
              <a:pPr>
                <a:defRPr sz="3600"/>
              </a:pPr>
              <a:r>
                <a:rPr sz="5600"/>
                <a:t>01</a:t>
              </a:r>
            </a:p>
          </p:txBody>
        </p:sp>
      </p:grpSp>
      <p:sp>
        <p:nvSpPr>
          <p:cNvPr id="467" name="Shape 467"/>
          <p:cNvSpPr/>
          <p:nvPr/>
        </p:nvSpPr>
        <p:spPr>
          <a:xfrm>
            <a:off x="2564662" y="2908310"/>
            <a:ext cx="1629694" cy="16875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71" h="20314" extrusionOk="0">
                <a:moveTo>
                  <a:pt x="16363" y="0"/>
                </a:moveTo>
                <a:lnTo>
                  <a:pt x="16363" y="0"/>
                </a:lnTo>
                <a:cubicBezTo>
                  <a:pt x="21279" y="4373"/>
                  <a:pt x="21600" y="11775"/>
                  <a:pt x="17081" y="16532"/>
                </a:cubicBezTo>
                <a:cubicBezTo>
                  <a:pt x="12562" y="21288"/>
                  <a:pt x="4916" y="21600"/>
                  <a:pt x="0" y="17228"/>
                </a:cubicBezTo>
              </a:path>
            </a:pathLst>
          </a:custGeom>
          <a:ln w="38100">
            <a:solidFill>
              <a:srgbClr val="404040"/>
            </a:solidFill>
            <a:miter/>
          </a:ln>
        </p:spPr>
        <p:txBody>
          <a:bodyPr tIns="91439" bIns="91439" anchor="ctr"/>
          <a:lstStyle/>
          <a:p>
            <a:pPr algn="ctr"/>
            <a:endParaRPr/>
          </a:p>
        </p:txBody>
      </p:sp>
      <p:sp>
        <p:nvSpPr>
          <p:cNvPr id="468" name="Shape 468"/>
          <p:cNvSpPr/>
          <p:nvPr/>
        </p:nvSpPr>
        <p:spPr>
          <a:xfrm>
            <a:off x="4655820" y="3203596"/>
            <a:ext cx="8494633" cy="10156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tIns="91439" bIns="91439">
            <a:spAutoFit/>
          </a:bodyPr>
          <a:lstStyle>
            <a:lvl1pPr>
              <a:defRPr sz="4800">
                <a:solidFill>
                  <a:srgbClr val="40404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zh-CN" alt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师资队伍建设须进一步加强</a:t>
            </a:r>
            <a:endParaRPr sz="5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 Light"/>
            </a:endParaRPr>
          </a:p>
        </p:txBody>
      </p:sp>
      <p:grpSp>
        <p:nvGrpSpPr>
          <p:cNvPr id="472" name="Group 472"/>
          <p:cNvGrpSpPr/>
          <p:nvPr/>
        </p:nvGrpSpPr>
        <p:grpSpPr>
          <a:xfrm>
            <a:off x="2358350" y="5246632"/>
            <a:ext cx="1728001" cy="1728001"/>
            <a:chOff x="0" y="0"/>
            <a:chExt cx="1727999" cy="1727999"/>
          </a:xfrm>
        </p:grpSpPr>
        <p:sp>
          <p:nvSpPr>
            <p:cNvPr id="470" name="Shape 470"/>
            <p:cNvSpPr/>
            <p:nvPr/>
          </p:nvSpPr>
          <p:spPr>
            <a:xfrm>
              <a:off x="0" y="0"/>
              <a:ext cx="1728000" cy="1728000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 sz="5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71" name="Shape 471"/>
            <p:cNvSpPr/>
            <p:nvPr/>
          </p:nvSpPr>
          <p:spPr>
            <a:xfrm>
              <a:off x="253060" y="359809"/>
              <a:ext cx="1221880" cy="100838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>
              <a:lvl1pPr algn="ctr">
                <a:defRPr sz="5600">
                  <a:solidFill>
                    <a:srgbClr val="FFFFFF"/>
                  </a:solidFill>
                </a:defRPr>
              </a:lvl1pPr>
            </a:lstStyle>
            <a:p>
              <a:pPr>
                <a:defRPr sz="3600"/>
              </a:pPr>
              <a:r>
                <a:rPr sz="5600"/>
                <a:t>02</a:t>
              </a:r>
            </a:p>
          </p:txBody>
        </p:sp>
      </p:grpSp>
      <p:sp>
        <p:nvSpPr>
          <p:cNvPr id="473" name="Shape 473"/>
          <p:cNvSpPr/>
          <p:nvPr/>
        </p:nvSpPr>
        <p:spPr>
          <a:xfrm>
            <a:off x="2579900" y="5431747"/>
            <a:ext cx="1614451" cy="16508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57" h="20443" extrusionOk="0">
                <a:moveTo>
                  <a:pt x="16872" y="0"/>
                </a:moveTo>
                <a:lnTo>
                  <a:pt x="16872" y="0"/>
                </a:lnTo>
                <a:cubicBezTo>
                  <a:pt x="21600" y="4757"/>
                  <a:pt x="21505" y="12378"/>
                  <a:pt x="16661" y="17021"/>
                </a:cubicBezTo>
                <a:cubicBezTo>
                  <a:pt x="12073" y="21418"/>
                  <a:pt x="4811" y="21600"/>
                  <a:pt x="0" y="17439"/>
                </a:cubicBezTo>
              </a:path>
            </a:pathLst>
          </a:custGeom>
          <a:ln w="38100">
            <a:solidFill>
              <a:srgbClr val="404040"/>
            </a:solidFill>
            <a:miter/>
          </a:ln>
        </p:spPr>
        <p:txBody>
          <a:bodyPr tIns="91439" bIns="91439" anchor="ctr"/>
          <a:lstStyle/>
          <a:p>
            <a:pPr algn="ctr"/>
            <a:endParaRPr/>
          </a:p>
        </p:txBody>
      </p:sp>
      <p:sp>
        <p:nvSpPr>
          <p:cNvPr id="474" name="Shape 474"/>
          <p:cNvSpPr/>
          <p:nvPr/>
        </p:nvSpPr>
        <p:spPr>
          <a:xfrm>
            <a:off x="4655820" y="5305452"/>
            <a:ext cx="17472660" cy="184665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>
            <a:lvl1pPr>
              <a:defRPr sz="4800">
                <a:solidFill>
                  <a:srgbClr val="40404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zh-CN" alt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管理规章制度未能完全落实</a:t>
            </a:r>
            <a:r>
              <a:rPr lang="zh-CN" alt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；未能完全</a:t>
            </a:r>
            <a:r>
              <a:rPr lang="zh-CN" alt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按照教学实习大纲的要求落实工作</a:t>
            </a:r>
            <a:endParaRPr sz="5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 Light"/>
            </a:endParaRPr>
          </a:p>
        </p:txBody>
      </p:sp>
      <p:grpSp>
        <p:nvGrpSpPr>
          <p:cNvPr id="478" name="Group 478"/>
          <p:cNvGrpSpPr/>
          <p:nvPr/>
        </p:nvGrpSpPr>
        <p:grpSpPr>
          <a:xfrm>
            <a:off x="2358350" y="7733410"/>
            <a:ext cx="1728001" cy="1728001"/>
            <a:chOff x="0" y="0"/>
            <a:chExt cx="1727999" cy="1727999"/>
          </a:xfrm>
        </p:grpSpPr>
        <p:sp>
          <p:nvSpPr>
            <p:cNvPr id="476" name="Shape 476"/>
            <p:cNvSpPr/>
            <p:nvPr/>
          </p:nvSpPr>
          <p:spPr>
            <a:xfrm>
              <a:off x="0" y="0"/>
              <a:ext cx="1728000" cy="1728000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 sz="5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77" name="Shape 477"/>
            <p:cNvSpPr/>
            <p:nvPr/>
          </p:nvSpPr>
          <p:spPr>
            <a:xfrm>
              <a:off x="253060" y="359809"/>
              <a:ext cx="1221880" cy="100838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>
              <a:lvl1pPr algn="ctr">
                <a:defRPr sz="5600">
                  <a:solidFill>
                    <a:srgbClr val="FFFFFF"/>
                  </a:solidFill>
                </a:defRPr>
              </a:lvl1pPr>
            </a:lstStyle>
            <a:p>
              <a:pPr>
                <a:defRPr sz="3600"/>
              </a:pPr>
              <a:r>
                <a:rPr sz="5600"/>
                <a:t>03</a:t>
              </a:r>
            </a:p>
          </p:txBody>
        </p:sp>
      </p:grpSp>
      <p:sp>
        <p:nvSpPr>
          <p:cNvPr id="479" name="Shape 479"/>
          <p:cNvSpPr/>
          <p:nvPr/>
        </p:nvSpPr>
        <p:spPr>
          <a:xfrm>
            <a:off x="2497362" y="7846691"/>
            <a:ext cx="1697016" cy="17227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77" h="20197" extrusionOk="0">
                <a:moveTo>
                  <a:pt x="15961" y="0"/>
                </a:moveTo>
                <a:lnTo>
                  <a:pt x="15961" y="0"/>
                </a:lnTo>
                <a:cubicBezTo>
                  <a:pt x="20890" y="3998"/>
                  <a:pt x="21600" y="11179"/>
                  <a:pt x="17546" y="16040"/>
                </a:cubicBezTo>
                <a:cubicBezTo>
                  <a:pt x="13491" y="20900"/>
                  <a:pt x="6209" y="21600"/>
                  <a:pt x="1279" y="17602"/>
                </a:cubicBezTo>
                <a:cubicBezTo>
                  <a:pt x="822" y="17232"/>
                  <a:pt x="394" y="16827"/>
                  <a:pt x="0" y="16392"/>
                </a:cubicBezTo>
              </a:path>
            </a:pathLst>
          </a:custGeom>
          <a:ln w="38100">
            <a:solidFill>
              <a:srgbClr val="404040"/>
            </a:solidFill>
            <a:miter/>
          </a:ln>
        </p:spPr>
        <p:txBody>
          <a:bodyPr tIns="91439" bIns="91439" anchor="ctr"/>
          <a:lstStyle/>
          <a:p>
            <a:pPr algn="ctr"/>
            <a:endParaRPr/>
          </a:p>
        </p:txBody>
      </p:sp>
      <p:sp>
        <p:nvSpPr>
          <p:cNvPr id="480" name="Shape 480"/>
          <p:cNvSpPr/>
          <p:nvPr/>
        </p:nvSpPr>
        <p:spPr>
          <a:xfrm>
            <a:off x="4655820" y="8187928"/>
            <a:ext cx="14727109" cy="10156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tIns="91439" bIns="91439">
            <a:spAutoFit/>
          </a:bodyPr>
          <a:lstStyle>
            <a:lvl1pPr>
              <a:defRPr sz="4800">
                <a:solidFill>
                  <a:srgbClr val="40404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zh-CN" alt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各教学环节质量控制标准不统一，质量参差不齐</a:t>
            </a:r>
            <a:endParaRPr sz="5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 Light"/>
            </a:endParaRPr>
          </a:p>
        </p:txBody>
      </p:sp>
      <p:grpSp>
        <p:nvGrpSpPr>
          <p:cNvPr id="484" name="Group 484"/>
          <p:cNvGrpSpPr/>
          <p:nvPr/>
        </p:nvGrpSpPr>
        <p:grpSpPr>
          <a:xfrm>
            <a:off x="2358350" y="10220190"/>
            <a:ext cx="1728001" cy="1728001"/>
            <a:chOff x="0" y="0"/>
            <a:chExt cx="1727999" cy="1727999"/>
          </a:xfrm>
        </p:grpSpPr>
        <p:sp>
          <p:nvSpPr>
            <p:cNvPr id="482" name="Shape 482"/>
            <p:cNvSpPr/>
            <p:nvPr/>
          </p:nvSpPr>
          <p:spPr>
            <a:xfrm>
              <a:off x="0" y="0"/>
              <a:ext cx="1728000" cy="1728000"/>
            </a:xfrm>
            <a:prstGeom prst="ellipse">
              <a:avLst/>
            </a:prstGeom>
            <a:solidFill>
              <a:srgbClr val="595959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 sz="5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83" name="Shape 483"/>
            <p:cNvSpPr/>
            <p:nvPr/>
          </p:nvSpPr>
          <p:spPr>
            <a:xfrm>
              <a:off x="253060" y="359809"/>
              <a:ext cx="1221880" cy="100838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>
              <a:lvl1pPr algn="ctr">
                <a:defRPr sz="5600">
                  <a:solidFill>
                    <a:srgbClr val="FFFFFF"/>
                  </a:solidFill>
                </a:defRPr>
              </a:lvl1pPr>
            </a:lstStyle>
            <a:p>
              <a:pPr>
                <a:defRPr sz="3600"/>
              </a:pPr>
              <a:r>
                <a:rPr sz="5600"/>
                <a:t>04</a:t>
              </a:r>
            </a:p>
          </p:txBody>
        </p:sp>
      </p:grpSp>
      <p:sp>
        <p:nvSpPr>
          <p:cNvPr id="485" name="Shape 485"/>
          <p:cNvSpPr/>
          <p:nvPr/>
        </p:nvSpPr>
        <p:spPr>
          <a:xfrm>
            <a:off x="2574471" y="10406199"/>
            <a:ext cx="1619880" cy="16499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57" h="20448" extrusionOk="0">
                <a:moveTo>
                  <a:pt x="16894" y="0"/>
                </a:moveTo>
                <a:lnTo>
                  <a:pt x="16894" y="0"/>
                </a:lnTo>
                <a:cubicBezTo>
                  <a:pt x="21600" y="4767"/>
                  <a:pt x="21496" y="12393"/>
                  <a:pt x="16662" y="17033"/>
                </a:cubicBezTo>
                <a:cubicBezTo>
                  <a:pt x="12063" y="21448"/>
                  <a:pt x="4784" y="21600"/>
                  <a:pt x="0" y="17382"/>
                </a:cubicBezTo>
              </a:path>
            </a:pathLst>
          </a:custGeom>
          <a:ln w="38100">
            <a:solidFill>
              <a:srgbClr val="404040"/>
            </a:solidFill>
            <a:miter/>
          </a:ln>
        </p:spPr>
        <p:txBody>
          <a:bodyPr tIns="91439" bIns="91439" anchor="ctr"/>
          <a:lstStyle/>
          <a:p>
            <a:pPr algn="ctr"/>
            <a:endParaRPr/>
          </a:p>
        </p:txBody>
      </p:sp>
      <p:sp>
        <p:nvSpPr>
          <p:cNvPr id="486" name="Shape 486"/>
          <p:cNvSpPr/>
          <p:nvPr/>
        </p:nvSpPr>
        <p:spPr>
          <a:xfrm>
            <a:off x="4655820" y="10640436"/>
            <a:ext cx="5724644" cy="10156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tIns="91439" bIns="91439">
            <a:spAutoFit/>
          </a:bodyPr>
          <a:lstStyle>
            <a:lvl1pPr>
              <a:defRPr sz="4800">
                <a:solidFill>
                  <a:srgbClr val="40404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zh-CN" alt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第二课堂效果不显</a:t>
            </a:r>
            <a:endParaRPr sz="5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 Light"/>
            </a:endParaRPr>
          </a:p>
        </p:txBody>
      </p:sp>
      <p:grpSp>
        <p:nvGrpSpPr>
          <p:cNvPr id="490" name="Group 490"/>
          <p:cNvGrpSpPr/>
          <p:nvPr/>
        </p:nvGrpSpPr>
        <p:grpSpPr>
          <a:xfrm>
            <a:off x="-1278891" y="690000"/>
            <a:ext cx="2674554" cy="1169549"/>
            <a:chOff x="0" y="-1"/>
            <a:chExt cx="2674552" cy="1169547"/>
          </a:xfrm>
        </p:grpSpPr>
        <p:sp>
          <p:nvSpPr>
            <p:cNvPr id="488" name="Shape 488"/>
            <p:cNvSpPr/>
            <p:nvPr/>
          </p:nvSpPr>
          <p:spPr>
            <a:xfrm>
              <a:off x="0" y="77136"/>
              <a:ext cx="2674552" cy="1015283"/>
            </a:xfrm>
            <a:prstGeom prst="roundRect">
              <a:avLst>
                <a:gd name="adj" fmla="val 25000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89" name="Shape 489"/>
            <p:cNvSpPr/>
            <p:nvPr/>
          </p:nvSpPr>
          <p:spPr>
            <a:xfrm>
              <a:off x="1278890" y="-1"/>
              <a:ext cx="1395662" cy="116954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>
                <a:defRPr sz="6400">
                  <a:solidFill>
                    <a:srgbClr val="FFFFFF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lvl1pPr>
            </a:lstStyle>
            <a:p>
              <a:pPr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en-US" sz="6400" dirty="0" smtClean="0">
                  <a:solidFill>
                    <a:srgbClr val="FFFFFF"/>
                  </a:solidFill>
                  <a:latin typeface="Calibri Light"/>
                  <a:ea typeface="Calibri Light"/>
                  <a:cs typeface="Calibri Light"/>
                  <a:sym typeface="Calibri Light"/>
                </a:rPr>
                <a:t>02</a:t>
              </a:r>
              <a:endParaRPr sz="64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212070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5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100"/>
                            </p:stCondLst>
                            <p:childTnLst>
                              <p:par>
                                <p:cTn id="30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5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3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8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100"/>
                            </p:stCondLst>
                            <p:childTnLst>
                              <p:par>
                                <p:cTn id="42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25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3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8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100"/>
                            </p:stCondLst>
                            <p:childTnLst>
                              <p:par>
                                <p:cTn id="54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35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" grpId="0" animBg="1" advAuto="0"/>
      <p:bldP spid="466" grpId="0" animBg="1" advAuto="0"/>
      <p:bldP spid="467" grpId="0" animBg="1" advAuto="0"/>
      <p:bldP spid="468" grpId="0" animBg="1" advAuto="0"/>
      <p:bldP spid="472" grpId="0" animBg="1" advAuto="0"/>
      <p:bldP spid="473" grpId="0" animBg="1" advAuto="0"/>
      <p:bldP spid="474" grpId="0" animBg="1" advAuto="0"/>
      <p:bldP spid="478" grpId="0" animBg="1" advAuto="0"/>
      <p:bldP spid="479" grpId="0" animBg="1" advAuto="0"/>
      <p:bldP spid="480" grpId="0" animBg="1" advAuto="0"/>
      <p:bldP spid="484" grpId="0" animBg="1" advAuto="0"/>
      <p:bldP spid="485" grpId="0" animBg="1" advAuto="0"/>
      <p:bldP spid="486" grpId="0" animBg="1" advAuto="0"/>
      <p:bldP spid="490" grpId="0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/>
          <p:nvPr/>
        </p:nvSpPr>
        <p:spPr>
          <a:xfrm>
            <a:off x="1222100" y="605145"/>
            <a:ext cx="2236510" cy="141577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tIns="91439" bIns="91439">
            <a:spAutoFit/>
          </a:bodyPr>
          <a:lstStyle>
            <a:lvl1pPr>
              <a:defRPr sz="9600">
                <a:solidFill>
                  <a:schemeClr val="accent1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zh-CN" altLang="en-US" sz="80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 Light"/>
              </a:rPr>
              <a:t>问题</a:t>
            </a:r>
            <a:endParaRPr sz="8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 Light"/>
            </a:endParaRPr>
          </a:p>
        </p:txBody>
      </p:sp>
      <p:grpSp>
        <p:nvGrpSpPr>
          <p:cNvPr id="466" name="Group 466"/>
          <p:cNvGrpSpPr/>
          <p:nvPr/>
        </p:nvGrpSpPr>
        <p:grpSpPr>
          <a:xfrm>
            <a:off x="2358350" y="2329550"/>
            <a:ext cx="1728002" cy="1728001"/>
            <a:chOff x="0" y="0"/>
            <a:chExt cx="1728000" cy="1728000"/>
          </a:xfrm>
        </p:grpSpPr>
        <p:sp>
          <p:nvSpPr>
            <p:cNvPr id="464" name="Shape 464"/>
            <p:cNvSpPr/>
            <p:nvPr/>
          </p:nvSpPr>
          <p:spPr>
            <a:xfrm>
              <a:off x="0" y="0"/>
              <a:ext cx="1728000" cy="1728000"/>
            </a:xfrm>
            <a:prstGeom prst="ellipse">
              <a:avLst/>
            </a:prstGeom>
            <a:solidFill>
              <a:srgbClr val="BFBFB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 sz="5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65" name="Shape 465"/>
            <p:cNvSpPr/>
            <p:nvPr/>
          </p:nvSpPr>
          <p:spPr>
            <a:xfrm>
              <a:off x="253060" y="340781"/>
              <a:ext cx="1221880" cy="104643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>
              <a:lvl1pPr algn="ctr">
                <a:defRPr sz="5600">
                  <a:solidFill>
                    <a:srgbClr val="FFFFFF"/>
                  </a:solidFill>
                </a:defRPr>
              </a:lvl1pPr>
            </a:lstStyle>
            <a:p>
              <a:pPr>
                <a:defRPr sz="3600"/>
              </a:pPr>
              <a:r>
                <a:rPr sz="5600" dirty="0" smtClean="0"/>
                <a:t>0</a:t>
              </a:r>
              <a:r>
                <a:rPr lang="en-US" sz="5600" dirty="0" smtClean="0"/>
                <a:t>5</a:t>
              </a:r>
              <a:endParaRPr sz="5600" dirty="0"/>
            </a:p>
          </p:txBody>
        </p:sp>
      </p:grpSp>
      <p:sp>
        <p:nvSpPr>
          <p:cNvPr id="467" name="Shape 467"/>
          <p:cNvSpPr/>
          <p:nvPr/>
        </p:nvSpPr>
        <p:spPr>
          <a:xfrm>
            <a:off x="2564662" y="2478006"/>
            <a:ext cx="1629694" cy="16875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71" h="20314" extrusionOk="0">
                <a:moveTo>
                  <a:pt x="16363" y="0"/>
                </a:moveTo>
                <a:lnTo>
                  <a:pt x="16363" y="0"/>
                </a:lnTo>
                <a:cubicBezTo>
                  <a:pt x="21279" y="4373"/>
                  <a:pt x="21600" y="11775"/>
                  <a:pt x="17081" y="16532"/>
                </a:cubicBezTo>
                <a:cubicBezTo>
                  <a:pt x="12562" y="21288"/>
                  <a:pt x="4916" y="21600"/>
                  <a:pt x="0" y="17228"/>
                </a:cubicBezTo>
              </a:path>
            </a:pathLst>
          </a:custGeom>
          <a:ln w="38100">
            <a:solidFill>
              <a:srgbClr val="404040"/>
            </a:solidFill>
            <a:miter/>
          </a:ln>
        </p:spPr>
        <p:txBody>
          <a:bodyPr tIns="91439" bIns="91439" anchor="ctr"/>
          <a:lstStyle/>
          <a:p>
            <a:pPr algn="ctr"/>
            <a:endParaRPr/>
          </a:p>
        </p:txBody>
      </p:sp>
      <p:sp>
        <p:nvSpPr>
          <p:cNvPr id="468" name="Shape 468"/>
          <p:cNvSpPr/>
          <p:nvPr/>
        </p:nvSpPr>
        <p:spPr>
          <a:xfrm>
            <a:off x="4655820" y="2773292"/>
            <a:ext cx="7109639" cy="10156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tIns="91439" bIns="91439">
            <a:spAutoFit/>
          </a:bodyPr>
          <a:lstStyle>
            <a:lvl1pPr>
              <a:defRPr sz="4800">
                <a:solidFill>
                  <a:srgbClr val="40404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zh-CN" alt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教育教学改革力度</a:t>
            </a:r>
            <a:r>
              <a:rPr lang="zh-CN" alt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不够</a:t>
            </a:r>
            <a:endParaRPr sz="5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 Light"/>
            </a:endParaRPr>
          </a:p>
        </p:txBody>
      </p:sp>
      <p:grpSp>
        <p:nvGrpSpPr>
          <p:cNvPr id="472" name="Group 472"/>
          <p:cNvGrpSpPr/>
          <p:nvPr/>
        </p:nvGrpSpPr>
        <p:grpSpPr>
          <a:xfrm>
            <a:off x="2358350" y="4412918"/>
            <a:ext cx="1728002" cy="1728002"/>
            <a:chOff x="0" y="0"/>
            <a:chExt cx="1728000" cy="1728000"/>
          </a:xfrm>
        </p:grpSpPr>
        <p:sp>
          <p:nvSpPr>
            <p:cNvPr id="470" name="Shape 470"/>
            <p:cNvSpPr/>
            <p:nvPr/>
          </p:nvSpPr>
          <p:spPr>
            <a:xfrm>
              <a:off x="0" y="0"/>
              <a:ext cx="1728000" cy="1728000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 sz="5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71" name="Shape 471"/>
            <p:cNvSpPr/>
            <p:nvPr/>
          </p:nvSpPr>
          <p:spPr>
            <a:xfrm>
              <a:off x="253060" y="340781"/>
              <a:ext cx="1221880" cy="104643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>
              <a:lvl1pPr algn="ctr">
                <a:defRPr sz="5600">
                  <a:solidFill>
                    <a:srgbClr val="FFFFFF"/>
                  </a:solidFill>
                </a:defRPr>
              </a:lvl1pPr>
            </a:lstStyle>
            <a:p>
              <a:pPr>
                <a:defRPr sz="3600"/>
              </a:pPr>
              <a:r>
                <a:rPr lang="en-US" sz="5600" dirty="0" smtClean="0"/>
                <a:t>06</a:t>
              </a:r>
              <a:endParaRPr sz="5600" dirty="0"/>
            </a:p>
          </p:txBody>
        </p:sp>
      </p:grpSp>
      <p:sp>
        <p:nvSpPr>
          <p:cNvPr id="473" name="Shape 473"/>
          <p:cNvSpPr/>
          <p:nvPr/>
        </p:nvSpPr>
        <p:spPr>
          <a:xfrm>
            <a:off x="2579900" y="4598033"/>
            <a:ext cx="1614451" cy="16508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57" h="20443" extrusionOk="0">
                <a:moveTo>
                  <a:pt x="16872" y="0"/>
                </a:moveTo>
                <a:lnTo>
                  <a:pt x="16872" y="0"/>
                </a:lnTo>
                <a:cubicBezTo>
                  <a:pt x="21600" y="4757"/>
                  <a:pt x="21505" y="12378"/>
                  <a:pt x="16661" y="17021"/>
                </a:cubicBezTo>
                <a:cubicBezTo>
                  <a:pt x="12073" y="21418"/>
                  <a:pt x="4811" y="21600"/>
                  <a:pt x="0" y="17439"/>
                </a:cubicBezTo>
              </a:path>
            </a:pathLst>
          </a:custGeom>
          <a:ln w="38100">
            <a:solidFill>
              <a:srgbClr val="404040"/>
            </a:solidFill>
            <a:miter/>
          </a:ln>
        </p:spPr>
        <p:txBody>
          <a:bodyPr tIns="91439" bIns="91439" anchor="ctr"/>
          <a:lstStyle/>
          <a:p>
            <a:pPr algn="ctr"/>
            <a:endParaRPr/>
          </a:p>
        </p:txBody>
      </p:sp>
      <p:sp>
        <p:nvSpPr>
          <p:cNvPr id="474" name="Shape 474"/>
          <p:cNvSpPr/>
          <p:nvPr/>
        </p:nvSpPr>
        <p:spPr>
          <a:xfrm>
            <a:off x="4655820" y="4875148"/>
            <a:ext cx="17472660" cy="10156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>
            <a:lvl1pPr>
              <a:defRPr sz="4800">
                <a:solidFill>
                  <a:srgbClr val="40404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zh-CN" alt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科研反哺教学作用不</a:t>
            </a:r>
            <a:r>
              <a:rPr lang="zh-CN" alt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显</a:t>
            </a:r>
            <a:endParaRPr lang="zh-CN" alt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78" name="Group 478"/>
          <p:cNvGrpSpPr/>
          <p:nvPr/>
        </p:nvGrpSpPr>
        <p:grpSpPr>
          <a:xfrm>
            <a:off x="2358350" y="6496286"/>
            <a:ext cx="1728002" cy="1728002"/>
            <a:chOff x="0" y="0"/>
            <a:chExt cx="1728000" cy="1728000"/>
          </a:xfrm>
        </p:grpSpPr>
        <p:sp>
          <p:nvSpPr>
            <p:cNvPr id="476" name="Shape 476"/>
            <p:cNvSpPr/>
            <p:nvPr/>
          </p:nvSpPr>
          <p:spPr>
            <a:xfrm>
              <a:off x="0" y="0"/>
              <a:ext cx="1728000" cy="1728000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 sz="5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77" name="Shape 477"/>
            <p:cNvSpPr/>
            <p:nvPr/>
          </p:nvSpPr>
          <p:spPr>
            <a:xfrm>
              <a:off x="253060" y="340781"/>
              <a:ext cx="1221880" cy="104643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>
              <a:lvl1pPr algn="ctr">
                <a:defRPr sz="5600">
                  <a:solidFill>
                    <a:srgbClr val="FFFFFF"/>
                  </a:solidFill>
                </a:defRPr>
              </a:lvl1pPr>
            </a:lstStyle>
            <a:p>
              <a:pPr>
                <a:defRPr sz="3600"/>
              </a:pPr>
              <a:r>
                <a:rPr lang="en-US" sz="5600" dirty="0" smtClean="0"/>
                <a:t>07</a:t>
              </a:r>
              <a:endParaRPr sz="5600" dirty="0"/>
            </a:p>
          </p:txBody>
        </p:sp>
      </p:grpSp>
      <p:sp>
        <p:nvSpPr>
          <p:cNvPr id="479" name="Shape 479"/>
          <p:cNvSpPr/>
          <p:nvPr/>
        </p:nvSpPr>
        <p:spPr>
          <a:xfrm>
            <a:off x="2497362" y="6609567"/>
            <a:ext cx="1697016" cy="17227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77" h="20197" extrusionOk="0">
                <a:moveTo>
                  <a:pt x="15961" y="0"/>
                </a:moveTo>
                <a:lnTo>
                  <a:pt x="15961" y="0"/>
                </a:lnTo>
                <a:cubicBezTo>
                  <a:pt x="20890" y="3998"/>
                  <a:pt x="21600" y="11179"/>
                  <a:pt x="17546" y="16040"/>
                </a:cubicBezTo>
                <a:cubicBezTo>
                  <a:pt x="13491" y="20900"/>
                  <a:pt x="6209" y="21600"/>
                  <a:pt x="1279" y="17602"/>
                </a:cubicBezTo>
                <a:cubicBezTo>
                  <a:pt x="822" y="17232"/>
                  <a:pt x="394" y="16827"/>
                  <a:pt x="0" y="16392"/>
                </a:cubicBezTo>
              </a:path>
            </a:pathLst>
          </a:custGeom>
          <a:ln w="38100">
            <a:solidFill>
              <a:srgbClr val="404040"/>
            </a:solidFill>
            <a:miter/>
          </a:ln>
        </p:spPr>
        <p:txBody>
          <a:bodyPr tIns="91439" bIns="91439" anchor="ctr"/>
          <a:lstStyle/>
          <a:p>
            <a:pPr algn="ctr"/>
            <a:endParaRPr/>
          </a:p>
        </p:txBody>
      </p:sp>
      <p:sp>
        <p:nvSpPr>
          <p:cNvPr id="480" name="Shape 480"/>
          <p:cNvSpPr/>
          <p:nvPr/>
        </p:nvSpPr>
        <p:spPr>
          <a:xfrm>
            <a:off x="4655820" y="6950804"/>
            <a:ext cx="16112103" cy="10156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tIns="91439" bIns="91439">
            <a:spAutoFit/>
          </a:bodyPr>
          <a:lstStyle>
            <a:lvl1pPr>
              <a:defRPr sz="4800">
                <a:solidFill>
                  <a:srgbClr val="40404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zh-CN" alt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评教、评学、督管、督改、督建的作用未能完整体现</a:t>
            </a:r>
            <a:endParaRPr sz="5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 Light"/>
            </a:endParaRPr>
          </a:p>
        </p:txBody>
      </p:sp>
      <p:grpSp>
        <p:nvGrpSpPr>
          <p:cNvPr id="484" name="Group 484"/>
          <p:cNvGrpSpPr/>
          <p:nvPr/>
        </p:nvGrpSpPr>
        <p:grpSpPr>
          <a:xfrm>
            <a:off x="2358350" y="8552759"/>
            <a:ext cx="1728002" cy="1728002"/>
            <a:chOff x="0" y="0"/>
            <a:chExt cx="1728000" cy="1728000"/>
          </a:xfrm>
        </p:grpSpPr>
        <p:sp>
          <p:nvSpPr>
            <p:cNvPr id="482" name="Shape 482"/>
            <p:cNvSpPr/>
            <p:nvPr/>
          </p:nvSpPr>
          <p:spPr>
            <a:xfrm>
              <a:off x="0" y="0"/>
              <a:ext cx="1728000" cy="1728000"/>
            </a:xfrm>
            <a:prstGeom prst="ellipse">
              <a:avLst/>
            </a:prstGeom>
            <a:solidFill>
              <a:srgbClr val="595959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 sz="5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83" name="Shape 483"/>
            <p:cNvSpPr/>
            <p:nvPr/>
          </p:nvSpPr>
          <p:spPr>
            <a:xfrm>
              <a:off x="253060" y="340781"/>
              <a:ext cx="1221880" cy="104643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>
              <a:lvl1pPr algn="ctr">
                <a:defRPr sz="5600">
                  <a:solidFill>
                    <a:srgbClr val="FFFFFF"/>
                  </a:solidFill>
                </a:defRPr>
              </a:lvl1pPr>
            </a:lstStyle>
            <a:p>
              <a:pPr>
                <a:defRPr sz="3600"/>
              </a:pPr>
              <a:r>
                <a:rPr sz="5600" dirty="0" smtClean="0"/>
                <a:t>0</a:t>
              </a:r>
              <a:r>
                <a:rPr lang="en-US" sz="5600" dirty="0" smtClean="0"/>
                <a:t>8</a:t>
              </a:r>
              <a:endParaRPr sz="5600" dirty="0"/>
            </a:p>
          </p:txBody>
        </p:sp>
      </p:grpSp>
      <p:sp>
        <p:nvSpPr>
          <p:cNvPr id="485" name="Shape 485"/>
          <p:cNvSpPr/>
          <p:nvPr/>
        </p:nvSpPr>
        <p:spPr>
          <a:xfrm>
            <a:off x="2574471" y="8738768"/>
            <a:ext cx="1619880" cy="16499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57" h="20448" extrusionOk="0">
                <a:moveTo>
                  <a:pt x="16894" y="0"/>
                </a:moveTo>
                <a:lnTo>
                  <a:pt x="16894" y="0"/>
                </a:lnTo>
                <a:cubicBezTo>
                  <a:pt x="21600" y="4767"/>
                  <a:pt x="21496" y="12393"/>
                  <a:pt x="16662" y="17033"/>
                </a:cubicBezTo>
                <a:cubicBezTo>
                  <a:pt x="12063" y="21448"/>
                  <a:pt x="4784" y="21600"/>
                  <a:pt x="0" y="17382"/>
                </a:cubicBezTo>
              </a:path>
            </a:pathLst>
          </a:custGeom>
          <a:ln w="38100">
            <a:solidFill>
              <a:srgbClr val="404040"/>
            </a:solidFill>
            <a:miter/>
          </a:ln>
        </p:spPr>
        <p:txBody>
          <a:bodyPr tIns="91439" bIns="91439" anchor="ctr"/>
          <a:lstStyle/>
          <a:p>
            <a:pPr algn="ctr"/>
            <a:endParaRPr/>
          </a:p>
        </p:txBody>
      </p:sp>
      <p:sp>
        <p:nvSpPr>
          <p:cNvPr id="486" name="Shape 486"/>
          <p:cNvSpPr/>
          <p:nvPr/>
        </p:nvSpPr>
        <p:spPr>
          <a:xfrm>
            <a:off x="4655820" y="8973005"/>
            <a:ext cx="11264622" cy="10156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tIns="91439" bIns="91439">
            <a:spAutoFit/>
          </a:bodyPr>
          <a:lstStyle>
            <a:lvl1pPr>
              <a:defRPr sz="4800">
                <a:solidFill>
                  <a:srgbClr val="40404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zh-CN" alt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部分基地医院基础设施建设有待加强</a:t>
            </a:r>
            <a:endParaRPr sz="5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 Light"/>
            </a:endParaRPr>
          </a:p>
        </p:txBody>
      </p:sp>
      <p:grpSp>
        <p:nvGrpSpPr>
          <p:cNvPr id="490" name="Group 490"/>
          <p:cNvGrpSpPr/>
          <p:nvPr/>
        </p:nvGrpSpPr>
        <p:grpSpPr>
          <a:xfrm>
            <a:off x="-1278891" y="690000"/>
            <a:ext cx="2650491" cy="1169549"/>
            <a:chOff x="0" y="-1"/>
            <a:chExt cx="2650489" cy="1169547"/>
          </a:xfrm>
        </p:grpSpPr>
        <p:sp>
          <p:nvSpPr>
            <p:cNvPr id="488" name="Shape 488"/>
            <p:cNvSpPr/>
            <p:nvPr/>
          </p:nvSpPr>
          <p:spPr>
            <a:xfrm>
              <a:off x="0" y="77136"/>
              <a:ext cx="2487931" cy="1015283"/>
            </a:xfrm>
            <a:prstGeom prst="roundRect">
              <a:avLst>
                <a:gd name="adj" fmla="val 25000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89" name="Shape 489"/>
            <p:cNvSpPr/>
            <p:nvPr/>
          </p:nvSpPr>
          <p:spPr>
            <a:xfrm>
              <a:off x="1278890" y="-1"/>
              <a:ext cx="1371599" cy="116954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>
                <a:defRPr sz="6400">
                  <a:solidFill>
                    <a:srgbClr val="FFFFFF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lvl1pPr>
            </a:lstStyle>
            <a:p>
              <a:pPr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en-US" sz="6400" dirty="0" smtClean="0">
                  <a:solidFill>
                    <a:srgbClr val="FFFFFF"/>
                  </a:solidFill>
                  <a:latin typeface="Calibri Light"/>
                  <a:ea typeface="Calibri Light"/>
                  <a:cs typeface="Calibri Light"/>
                  <a:sym typeface="Calibri Light"/>
                </a:rPr>
                <a:t>02</a:t>
              </a:r>
              <a:endParaRPr sz="64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endParaRPr>
            </a:p>
          </p:txBody>
        </p:sp>
      </p:grpSp>
      <p:grpSp>
        <p:nvGrpSpPr>
          <p:cNvPr id="26" name="Group 466"/>
          <p:cNvGrpSpPr/>
          <p:nvPr/>
        </p:nvGrpSpPr>
        <p:grpSpPr>
          <a:xfrm>
            <a:off x="2376280" y="10603966"/>
            <a:ext cx="1728002" cy="1728001"/>
            <a:chOff x="0" y="0"/>
            <a:chExt cx="1728000" cy="1728000"/>
          </a:xfrm>
        </p:grpSpPr>
        <p:sp>
          <p:nvSpPr>
            <p:cNvPr id="27" name="Shape 464"/>
            <p:cNvSpPr/>
            <p:nvPr/>
          </p:nvSpPr>
          <p:spPr>
            <a:xfrm>
              <a:off x="0" y="0"/>
              <a:ext cx="1728000" cy="1728000"/>
            </a:xfrm>
            <a:prstGeom prst="ellipse">
              <a:avLst/>
            </a:prstGeom>
            <a:solidFill>
              <a:srgbClr val="BFBFB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 sz="5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" name="Shape 465"/>
            <p:cNvSpPr/>
            <p:nvPr/>
          </p:nvSpPr>
          <p:spPr>
            <a:xfrm>
              <a:off x="253060" y="340781"/>
              <a:ext cx="1221880" cy="104643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>
              <a:lvl1pPr algn="ctr">
                <a:defRPr sz="5600">
                  <a:solidFill>
                    <a:srgbClr val="FFFFFF"/>
                  </a:solidFill>
                </a:defRPr>
              </a:lvl1pPr>
            </a:lstStyle>
            <a:p>
              <a:pPr>
                <a:defRPr sz="3600"/>
              </a:pPr>
              <a:r>
                <a:rPr sz="5600" dirty="0" smtClean="0"/>
                <a:t>0</a:t>
              </a:r>
              <a:r>
                <a:rPr lang="en-US" sz="5600" dirty="0" smtClean="0"/>
                <a:t>9</a:t>
              </a:r>
              <a:endParaRPr sz="5600" dirty="0"/>
            </a:p>
          </p:txBody>
        </p:sp>
      </p:grpSp>
      <p:sp>
        <p:nvSpPr>
          <p:cNvPr id="29" name="Shape 467"/>
          <p:cNvSpPr/>
          <p:nvPr/>
        </p:nvSpPr>
        <p:spPr>
          <a:xfrm>
            <a:off x="2582592" y="10752422"/>
            <a:ext cx="1629694" cy="16875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71" h="20314" extrusionOk="0">
                <a:moveTo>
                  <a:pt x="16363" y="0"/>
                </a:moveTo>
                <a:lnTo>
                  <a:pt x="16363" y="0"/>
                </a:lnTo>
                <a:cubicBezTo>
                  <a:pt x="21279" y="4373"/>
                  <a:pt x="21600" y="11775"/>
                  <a:pt x="17081" y="16532"/>
                </a:cubicBezTo>
                <a:cubicBezTo>
                  <a:pt x="12562" y="21288"/>
                  <a:pt x="4916" y="21600"/>
                  <a:pt x="0" y="17228"/>
                </a:cubicBezTo>
              </a:path>
            </a:pathLst>
          </a:custGeom>
          <a:ln w="38100">
            <a:solidFill>
              <a:srgbClr val="404040"/>
            </a:solidFill>
            <a:miter/>
          </a:ln>
        </p:spPr>
        <p:txBody>
          <a:bodyPr tIns="91439" bIns="91439" anchor="ctr"/>
          <a:lstStyle/>
          <a:p>
            <a:pPr algn="ctr"/>
            <a:endParaRPr/>
          </a:p>
        </p:txBody>
      </p:sp>
      <p:sp>
        <p:nvSpPr>
          <p:cNvPr id="30" name="Shape 468"/>
          <p:cNvSpPr/>
          <p:nvPr/>
        </p:nvSpPr>
        <p:spPr>
          <a:xfrm>
            <a:off x="4673750" y="11047708"/>
            <a:ext cx="13342114" cy="10156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tIns="91439" bIns="91439">
            <a:spAutoFit/>
          </a:bodyPr>
          <a:lstStyle>
            <a:lvl1pPr>
              <a:defRPr sz="4800">
                <a:solidFill>
                  <a:srgbClr val="40404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zh-CN" alt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实习与双选、考研的矛盾未能得到有效解决</a:t>
            </a:r>
            <a:endParaRPr sz="5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7740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5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100"/>
                            </p:stCondLst>
                            <p:childTnLst>
                              <p:par>
                                <p:cTn id="30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5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3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8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100"/>
                            </p:stCondLst>
                            <p:childTnLst>
                              <p:par>
                                <p:cTn id="42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25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3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8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100"/>
                            </p:stCondLst>
                            <p:childTnLst>
                              <p:par>
                                <p:cTn id="54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35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85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100"/>
                            </p:stCondLst>
                            <p:childTnLst>
                              <p:par>
                                <p:cTn id="66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35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" grpId="0" animBg="1" advAuto="0"/>
      <p:bldP spid="466" grpId="0" animBg="1" advAuto="0"/>
      <p:bldP spid="467" grpId="0" animBg="1" advAuto="0"/>
      <p:bldP spid="468" grpId="0" animBg="1" advAuto="0"/>
      <p:bldP spid="472" grpId="0" animBg="1" advAuto="0"/>
      <p:bldP spid="473" grpId="0" animBg="1" advAuto="0"/>
      <p:bldP spid="474" grpId="0" animBg="1" advAuto="0"/>
      <p:bldP spid="478" grpId="0" animBg="1" advAuto="0"/>
      <p:bldP spid="479" grpId="0" animBg="1" advAuto="0"/>
      <p:bldP spid="480" grpId="0" animBg="1" advAuto="0"/>
      <p:bldP spid="484" grpId="0" animBg="1" advAuto="0"/>
      <p:bldP spid="485" grpId="0" animBg="1" advAuto="0"/>
      <p:bldP spid="486" grpId="0" animBg="1" advAuto="0"/>
      <p:bldP spid="490" grpId="0" animBg="1" advAuto="0"/>
      <p:bldP spid="26" grpId="0" animBg="1" advAuto="0"/>
      <p:bldP spid="29" grpId="0" animBg="1" advAuto="0"/>
      <p:bldP spid="30" grpId="0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/>
        </p:nvSpPr>
        <p:spPr>
          <a:xfrm>
            <a:off x="1222099" y="578251"/>
            <a:ext cx="11469807" cy="141577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tIns="91439" bIns="91439">
            <a:spAutoFit/>
          </a:bodyPr>
          <a:lstStyle>
            <a:lvl1pPr>
              <a:defRPr sz="9600">
                <a:solidFill>
                  <a:schemeClr val="accent1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zh-CN" altLang="en-US" sz="8000" b="1" dirty="0" smtClean="0">
                <a:solidFill>
                  <a:schemeClr val="accent1"/>
                </a:solidFill>
                <a:latin typeface="Calibri Light"/>
                <a:ea typeface="Calibri Light"/>
                <a:cs typeface="Calibri Light"/>
                <a:sym typeface="Calibri Light"/>
              </a:rPr>
              <a:t>今后两年的临床教学工作</a:t>
            </a:r>
            <a:endParaRPr sz="8000" b="1" dirty="0">
              <a:solidFill>
                <a:schemeClr val="accent1"/>
              </a:solidFill>
              <a:latin typeface="Calibri Light"/>
              <a:ea typeface="Calibri Light"/>
              <a:cs typeface="Calibri Light"/>
              <a:sym typeface="Calibri Light"/>
            </a:endParaRPr>
          </a:p>
        </p:txBody>
      </p:sp>
      <p:grpSp>
        <p:nvGrpSpPr>
          <p:cNvPr id="134" name="Group 134"/>
          <p:cNvGrpSpPr/>
          <p:nvPr/>
        </p:nvGrpSpPr>
        <p:grpSpPr>
          <a:xfrm>
            <a:off x="-1278891" y="690000"/>
            <a:ext cx="2487933" cy="1169549"/>
            <a:chOff x="0" y="-1"/>
            <a:chExt cx="2487931" cy="1169547"/>
          </a:xfrm>
        </p:grpSpPr>
        <p:sp>
          <p:nvSpPr>
            <p:cNvPr id="132" name="Shape 132"/>
            <p:cNvSpPr/>
            <p:nvPr/>
          </p:nvSpPr>
          <p:spPr>
            <a:xfrm>
              <a:off x="0" y="77136"/>
              <a:ext cx="2487931" cy="1015283"/>
            </a:xfrm>
            <a:prstGeom prst="roundRect">
              <a:avLst>
                <a:gd name="adj" fmla="val 25000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1278890" y="-1"/>
              <a:ext cx="1023109" cy="116954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>
                <a:defRPr sz="6400">
                  <a:solidFill>
                    <a:srgbClr val="FFFFFF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lvl1pPr>
            </a:lstStyle>
            <a:p>
              <a:pPr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en-US" altLang="zh-CN" sz="6400" dirty="0" smtClean="0">
                  <a:solidFill>
                    <a:srgbClr val="FFFFFF"/>
                  </a:solidFill>
                  <a:latin typeface="Calibri Light"/>
                  <a:ea typeface="Calibri Light"/>
                  <a:cs typeface="Calibri Light"/>
                  <a:sym typeface="Calibri Light"/>
                </a:rPr>
                <a:t>4</a:t>
              </a:r>
              <a:endParaRPr sz="64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609385" y="4125951"/>
            <a:ext cx="18778654" cy="5843239"/>
            <a:chOff x="2609385" y="4125951"/>
            <a:chExt cx="18778654" cy="5843239"/>
          </a:xfrm>
        </p:grpSpPr>
        <p:sp>
          <p:nvSpPr>
            <p:cNvPr id="10" name="矩形 9"/>
            <p:cNvSpPr/>
            <p:nvPr/>
          </p:nvSpPr>
          <p:spPr>
            <a:xfrm>
              <a:off x="2609385" y="4125951"/>
              <a:ext cx="18778654" cy="5843239"/>
            </a:xfrm>
            <a:prstGeom prst="rect">
              <a:avLst/>
            </a:prstGeom>
            <a:solidFill>
              <a:srgbClr val="FFFFFF"/>
            </a:solidFill>
            <a:ln w="5715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3204911" y="4611961"/>
              <a:ext cx="18021764" cy="535531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t">
              <a:spAutoFit/>
            </a:bodyPr>
            <a:lstStyle/>
            <a:p>
              <a:r>
                <a:rPr lang="zh-CN" altLang="en-US" sz="6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习贯彻十九大精神，围绕立德树人的根本任务，聚焦国家需求，遵循教育规律，调整专业结构，加快学科建设，推进医教协同，深化教育教学综合改革，为培养高水平医学人才，为把学校建成“特色鲜明，优势突出、人民满意”的医科大学而努力奋斗。</a:t>
              </a:r>
            </a:p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987194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5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 advAuto="0"/>
      <p:bldP spid="134" grpId="0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466"/>
          <p:cNvGrpSpPr>
            <a:grpSpLocks noChangeAspect="1"/>
          </p:cNvGrpSpPr>
          <p:nvPr/>
        </p:nvGrpSpPr>
        <p:grpSpPr>
          <a:xfrm>
            <a:off x="1551530" y="3664198"/>
            <a:ext cx="951540" cy="1046438"/>
            <a:chOff x="0" y="-86169"/>
            <a:chExt cx="1728000" cy="1900338"/>
          </a:xfrm>
        </p:grpSpPr>
        <p:sp>
          <p:nvSpPr>
            <p:cNvPr id="21" name="Shape 464"/>
            <p:cNvSpPr/>
            <p:nvPr/>
          </p:nvSpPr>
          <p:spPr>
            <a:xfrm>
              <a:off x="0" y="0"/>
              <a:ext cx="1728000" cy="1728000"/>
            </a:xfrm>
            <a:prstGeom prst="ellipse">
              <a:avLst/>
            </a:prstGeom>
            <a:solidFill>
              <a:srgbClr val="BFBFB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 sz="5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" name="Shape 465"/>
            <p:cNvSpPr/>
            <p:nvPr/>
          </p:nvSpPr>
          <p:spPr>
            <a:xfrm>
              <a:off x="253060" y="-86169"/>
              <a:ext cx="1221880" cy="190033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>
              <a:lvl1pPr algn="ctr">
                <a:defRPr sz="5600">
                  <a:solidFill>
                    <a:srgbClr val="FFFFFF"/>
                  </a:solidFill>
                </a:defRPr>
              </a:lvl1pPr>
            </a:lstStyle>
            <a:p>
              <a:pPr>
                <a:defRPr sz="3600"/>
              </a:pPr>
              <a:r>
                <a:rPr sz="5600" dirty="0" smtClean="0"/>
                <a:t>1</a:t>
              </a:r>
              <a:endParaRPr sz="5600" dirty="0"/>
            </a:p>
          </p:txBody>
        </p:sp>
      </p:grpSp>
      <p:sp>
        <p:nvSpPr>
          <p:cNvPr id="23" name="Shape 467"/>
          <p:cNvSpPr>
            <a:spLocks noChangeAspect="1"/>
          </p:cNvSpPr>
          <p:nvPr/>
        </p:nvSpPr>
        <p:spPr>
          <a:xfrm>
            <a:off x="1672569" y="3801724"/>
            <a:ext cx="897405" cy="929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71" h="20314" extrusionOk="0">
                <a:moveTo>
                  <a:pt x="16363" y="0"/>
                </a:moveTo>
                <a:lnTo>
                  <a:pt x="16363" y="0"/>
                </a:lnTo>
                <a:cubicBezTo>
                  <a:pt x="21279" y="4373"/>
                  <a:pt x="21600" y="11775"/>
                  <a:pt x="17081" y="16532"/>
                </a:cubicBezTo>
                <a:cubicBezTo>
                  <a:pt x="12562" y="21288"/>
                  <a:pt x="4916" y="21600"/>
                  <a:pt x="0" y="17228"/>
                </a:cubicBezTo>
              </a:path>
            </a:pathLst>
          </a:custGeom>
          <a:ln w="38100">
            <a:solidFill>
              <a:srgbClr val="404040"/>
            </a:solidFill>
            <a:miter/>
          </a:ln>
        </p:spPr>
        <p:txBody>
          <a:bodyPr tIns="91439" bIns="91439" anchor="ctr"/>
          <a:lstStyle/>
          <a:p>
            <a:pPr algn="ctr"/>
            <a:endParaRPr/>
          </a:p>
        </p:txBody>
      </p:sp>
      <p:sp>
        <p:nvSpPr>
          <p:cNvPr id="24" name="Shape 468"/>
          <p:cNvSpPr/>
          <p:nvPr/>
        </p:nvSpPr>
        <p:spPr>
          <a:xfrm>
            <a:off x="2988388" y="3719702"/>
            <a:ext cx="5724644" cy="10156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tIns="91439" bIns="91439">
            <a:spAutoFit/>
          </a:bodyPr>
          <a:lstStyle/>
          <a:p>
            <a:r>
              <a:rPr lang="zh-CN" alt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 Light"/>
              </a:rPr>
              <a:t>修订人才培养方案</a:t>
            </a:r>
            <a:endParaRPr sz="54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 Light"/>
            </a:endParaRPr>
          </a:p>
        </p:txBody>
      </p:sp>
      <p:grpSp>
        <p:nvGrpSpPr>
          <p:cNvPr id="25" name="Group 472"/>
          <p:cNvGrpSpPr>
            <a:grpSpLocks noChangeAspect="1"/>
          </p:cNvGrpSpPr>
          <p:nvPr/>
        </p:nvGrpSpPr>
        <p:grpSpPr>
          <a:xfrm>
            <a:off x="1551530" y="5048318"/>
            <a:ext cx="951540" cy="1046438"/>
            <a:chOff x="0" y="-86168"/>
            <a:chExt cx="1728000" cy="1900336"/>
          </a:xfrm>
        </p:grpSpPr>
        <p:sp>
          <p:nvSpPr>
            <p:cNvPr id="26" name="Shape 470"/>
            <p:cNvSpPr/>
            <p:nvPr/>
          </p:nvSpPr>
          <p:spPr>
            <a:xfrm>
              <a:off x="0" y="0"/>
              <a:ext cx="1728000" cy="1728000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 sz="5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" name="Shape 471"/>
            <p:cNvSpPr/>
            <p:nvPr/>
          </p:nvSpPr>
          <p:spPr>
            <a:xfrm>
              <a:off x="253060" y="-86168"/>
              <a:ext cx="1221880" cy="190033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>
              <a:lvl1pPr algn="ctr">
                <a:defRPr sz="5600">
                  <a:solidFill>
                    <a:srgbClr val="FFFFFF"/>
                  </a:solidFill>
                </a:defRPr>
              </a:lvl1pPr>
            </a:lstStyle>
            <a:p>
              <a:pPr>
                <a:defRPr sz="3600"/>
              </a:pPr>
              <a:r>
                <a:rPr sz="5600" dirty="0" smtClean="0"/>
                <a:t>2</a:t>
              </a:r>
              <a:endParaRPr sz="5600" dirty="0"/>
            </a:p>
          </p:txBody>
        </p:sp>
      </p:grpSp>
      <p:sp>
        <p:nvSpPr>
          <p:cNvPr id="28" name="Shape 473"/>
          <p:cNvSpPr>
            <a:spLocks noChangeAspect="1"/>
          </p:cNvSpPr>
          <p:nvPr/>
        </p:nvSpPr>
        <p:spPr>
          <a:xfrm>
            <a:off x="1665504" y="5195608"/>
            <a:ext cx="889011" cy="909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57" h="20443" extrusionOk="0">
                <a:moveTo>
                  <a:pt x="16872" y="0"/>
                </a:moveTo>
                <a:lnTo>
                  <a:pt x="16872" y="0"/>
                </a:lnTo>
                <a:cubicBezTo>
                  <a:pt x="21600" y="4757"/>
                  <a:pt x="21505" y="12378"/>
                  <a:pt x="16661" y="17021"/>
                </a:cubicBezTo>
                <a:cubicBezTo>
                  <a:pt x="12073" y="21418"/>
                  <a:pt x="4811" y="21600"/>
                  <a:pt x="0" y="17439"/>
                </a:cubicBezTo>
              </a:path>
            </a:pathLst>
          </a:custGeom>
          <a:ln w="38100">
            <a:solidFill>
              <a:srgbClr val="404040"/>
            </a:solidFill>
            <a:miter/>
          </a:ln>
        </p:spPr>
        <p:txBody>
          <a:bodyPr tIns="91439" bIns="91439" anchor="ctr"/>
          <a:lstStyle/>
          <a:p>
            <a:pPr algn="ctr"/>
            <a:endParaRPr/>
          </a:p>
        </p:txBody>
      </p:sp>
      <p:sp>
        <p:nvSpPr>
          <p:cNvPr id="29" name="Shape 474"/>
          <p:cNvSpPr/>
          <p:nvPr/>
        </p:nvSpPr>
        <p:spPr>
          <a:xfrm>
            <a:off x="2988388" y="5023703"/>
            <a:ext cx="5724644" cy="10156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tIns="91439" bIns="91439">
            <a:spAutoFit/>
          </a:bodyPr>
          <a:lstStyle/>
          <a:p>
            <a:r>
              <a:rPr lang="zh-CN" alt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 Light"/>
              </a:rPr>
              <a:t>深化教育教学改革</a:t>
            </a:r>
            <a:endParaRPr sz="54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 Light"/>
            </a:endParaRPr>
          </a:p>
        </p:txBody>
      </p:sp>
      <p:grpSp>
        <p:nvGrpSpPr>
          <p:cNvPr id="30" name="Group 478"/>
          <p:cNvGrpSpPr>
            <a:grpSpLocks noChangeAspect="1"/>
          </p:cNvGrpSpPr>
          <p:nvPr/>
        </p:nvGrpSpPr>
        <p:grpSpPr>
          <a:xfrm>
            <a:off x="1551530" y="6324863"/>
            <a:ext cx="951540" cy="1046438"/>
            <a:chOff x="0" y="-86168"/>
            <a:chExt cx="1728000" cy="1900336"/>
          </a:xfrm>
        </p:grpSpPr>
        <p:sp>
          <p:nvSpPr>
            <p:cNvPr id="31" name="Shape 476"/>
            <p:cNvSpPr/>
            <p:nvPr/>
          </p:nvSpPr>
          <p:spPr>
            <a:xfrm>
              <a:off x="0" y="0"/>
              <a:ext cx="1728000" cy="1728000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 sz="5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" name="Shape 477"/>
            <p:cNvSpPr/>
            <p:nvPr/>
          </p:nvSpPr>
          <p:spPr>
            <a:xfrm>
              <a:off x="253060" y="-86168"/>
              <a:ext cx="1221880" cy="190033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>
              <a:lvl1pPr algn="ctr">
                <a:defRPr sz="5600">
                  <a:solidFill>
                    <a:srgbClr val="FFFFFF"/>
                  </a:solidFill>
                </a:defRPr>
              </a:lvl1pPr>
            </a:lstStyle>
            <a:p>
              <a:pPr>
                <a:defRPr sz="3600"/>
              </a:pPr>
              <a:r>
                <a:rPr sz="5600" dirty="0" smtClean="0"/>
                <a:t>3</a:t>
              </a:r>
              <a:endParaRPr sz="5600" dirty="0"/>
            </a:p>
          </p:txBody>
        </p:sp>
      </p:grpSp>
      <p:sp>
        <p:nvSpPr>
          <p:cNvPr id="33" name="Shape 479"/>
          <p:cNvSpPr>
            <a:spLocks noChangeAspect="1"/>
          </p:cNvSpPr>
          <p:nvPr/>
        </p:nvSpPr>
        <p:spPr>
          <a:xfrm>
            <a:off x="1632162" y="6431806"/>
            <a:ext cx="934476" cy="9486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77" h="20197" extrusionOk="0">
                <a:moveTo>
                  <a:pt x="15961" y="0"/>
                </a:moveTo>
                <a:lnTo>
                  <a:pt x="15961" y="0"/>
                </a:lnTo>
                <a:cubicBezTo>
                  <a:pt x="20890" y="3998"/>
                  <a:pt x="21600" y="11179"/>
                  <a:pt x="17546" y="16040"/>
                </a:cubicBezTo>
                <a:cubicBezTo>
                  <a:pt x="13491" y="20900"/>
                  <a:pt x="6209" y="21600"/>
                  <a:pt x="1279" y="17602"/>
                </a:cubicBezTo>
                <a:cubicBezTo>
                  <a:pt x="822" y="17232"/>
                  <a:pt x="394" y="16827"/>
                  <a:pt x="0" y="16392"/>
                </a:cubicBezTo>
              </a:path>
            </a:pathLst>
          </a:custGeom>
          <a:ln w="38100">
            <a:solidFill>
              <a:srgbClr val="404040"/>
            </a:solidFill>
            <a:miter/>
          </a:ln>
        </p:spPr>
        <p:txBody>
          <a:bodyPr tIns="91439" bIns="91439" anchor="ctr"/>
          <a:lstStyle/>
          <a:p>
            <a:pPr algn="ctr"/>
            <a:endParaRPr/>
          </a:p>
        </p:txBody>
      </p:sp>
      <p:sp>
        <p:nvSpPr>
          <p:cNvPr id="35" name="Shape 480"/>
          <p:cNvSpPr/>
          <p:nvPr/>
        </p:nvSpPr>
        <p:spPr>
          <a:xfrm>
            <a:off x="3039336" y="6342591"/>
            <a:ext cx="5724644" cy="10156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tIns="91439" bIns="91439">
            <a:spAutoFit/>
          </a:bodyPr>
          <a:lstStyle/>
          <a:p>
            <a:r>
              <a:rPr lang="zh-CN" alt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完善各项规章制度</a:t>
            </a:r>
            <a:endParaRPr lang="zh-CN" alt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7" name="Group 484"/>
          <p:cNvGrpSpPr>
            <a:grpSpLocks noChangeAspect="1"/>
          </p:cNvGrpSpPr>
          <p:nvPr/>
        </p:nvGrpSpPr>
        <p:grpSpPr>
          <a:xfrm>
            <a:off x="1551530" y="7628301"/>
            <a:ext cx="951540" cy="1046438"/>
            <a:chOff x="0" y="-86168"/>
            <a:chExt cx="1728000" cy="1900336"/>
          </a:xfrm>
        </p:grpSpPr>
        <p:sp>
          <p:nvSpPr>
            <p:cNvPr id="38" name="Shape 482"/>
            <p:cNvSpPr/>
            <p:nvPr/>
          </p:nvSpPr>
          <p:spPr>
            <a:xfrm>
              <a:off x="0" y="0"/>
              <a:ext cx="1728000" cy="1728000"/>
            </a:xfrm>
            <a:prstGeom prst="ellipse">
              <a:avLst/>
            </a:prstGeom>
            <a:solidFill>
              <a:srgbClr val="595959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 sz="5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8" name="Shape 483"/>
            <p:cNvSpPr/>
            <p:nvPr/>
          </p:nvSpPr>
          <p:spPr>
            <a:xfrm>
              <a:off x="253060" y="-86168"/>
              <a:ext cx="1221880" cy="190033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>
              <a:lvl1pPr algn="ctr">
                <a:defRPr sz="5600">
                  <a:solidFill>
                    <a:srgbClr val="FFFFFF"/>
                  </a:solidFill>
                </a:defRPr>
              </a:lvl1pPr>
            </a:lstStyle>
            <a:p>
              <a:pPr>
                <a:defRPr sz="3600"/>
              </a:pPr>
              <a:r>
                <a:rPr sz="5600" dirty="0" smtClean="0"/>
                <a:t>4</a:t>
              </a:r>
              <a:endParaRPr sz="5600" dirty="0"/>
            </a:p>
          </p:txBody>
        </p:sp>
      </p:grpSp>
      <p:sp>
        <p:nvSpPr>
          <p:cNvPr id="49" name="Shape 485"/>
          <p:cNvSpPr>
            <a:spLocks noChangeAspect="1"/>
          </p:cNvSpPr>
          <p:nvPr/>
        </p:nvSpPr>
        <p:spPr>
          <a:xfrm>
            <a:off x="1682378" y="7798787"/>
            <a:ext cx="892001" cy="9085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57" h="20448" extrusionOk="0">
                <a:moveTo>
                  <a:pt x="16894" y="0"/>
                </a:moveTo>
                <a:lnTo>
                  <a:pt x="16894" y="0"/>
                </a:lnTo>
                <a:cubicBezTo>
                  <a:pt x="21600" y="4767"/>
                  <a:pt x="21496" y="12393"/>
                  <a:pt x="16662" y="17033"/>
                </a:cubicBezTo>
                <a:cubicBezTo>
                  <a:pt x="12063" y="21448"/>
                  <a:pt x="4784" y="21600"/>
                  <a:pt x="0" y="17382"/>
                </a:cubicBezTo>
              </a:path>
            </a:pathLst>
          </a:custGeom>
          <a:ln w="38100">
            <a:solidFill>
              <a:srgbClr val="404040"/>
            </a:solidFill>
            <a:miter/>
          </a:ln>
        </p:spPr>
        <p:txBody>
          <a:bodyPr tIns="91439" bIns="91439" anchor="ctr"/>
          <a:lstStyle/>
          <a:p>
            <a:pPr algn="ctr"/>
            <a:endParaRPr/>
          </a:p>
        </p:txBody>
      </p:sp>
      <p:sp>
        <p:nvSpPr>
          <p:cNvPr id="50" name="Shape 486"/>
          <p:cNvSpPr/>
          <p:nvPr/>
        </p:nvSpPr>
        <p:spPr>
          <a:xfrm>
            <a:off x="3044216" y="7611629"/>
            <a:ext cx="5724644" cy="10156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tIns="91439" bIns="91439">
            <a:spAutoFit/>
          </a:bodyPr>
          <a:lstStyle/>
          <a:p>
            <a:r>
              <a:rPr lang="zh-CN" alt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 Light"/>
              </a:rPr>
              <a:t>加强师资队伍建设</a:t>
            </a:r>
            <a:endParaRPr sz="54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 Light"/>
            </a:endParaRPr>
          </a:p>
        </p:txBody>
      </p:sp>
      <p:grpSp>
        <p:nvGrpSpPr>
          <p:cNvPr id="52" name="Group 466"/>
          <p:cNvGrpSpPr>
            <a:grpSpLocks noChangeAspect="1"/>
          </p:cNvGrpSpPr>
          <p:nvPr/>
        </p:nvGrpSpPr>
        <p:grpSpPr>
          <a:xfrm>
            <a:off x="1596354" y="8926475"/>
            <a:ext cx="951540" cy="1046438"/>
            <a:chOff x="0" y="-86169"/>
            <a:chExt cx="1728000" cy="1900338"/>
          </a:xfrm>
        </p:grpSpPr>
        <p:sp>
          <p:nvSpPr>
            <p:cNvPr id="53" name="Shape 464"/>
            <p:cNvSpPr/>
            <p:nvPr/>
          </p:nvSpPr>
          <p:spPr>
            <a:xfrm>
              <a:off x="0" y="0"/>
              <a:ext cx="1728000" cy="1728000"/>
            </a:xfrm>
            <a:prstGeom prst="ellipse">
              <a:avLst/>
            </a:prstGeom>
            <a:solidFill>
              <a:srgbClr val="BFBFB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 sz="5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4" name="Shape 465"/>
            <p:cNvSpPr/>
            <p:nvPr/>
          </p:nvSpPr>
          <p:spPr>
            <a:xfrm>
              <a:off x="253060" y="-86169"/>
              <a:ext cx="1221880" cy="190033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>
              <a:lvl1pPr algn="ctr">
                <a:defRPr sz="5600">
                  <a:solidFill>
                    <a:srgbClr val="FFFFFF"/>
                  </a:solidFill>
                </a:defRPr>
              </a:lvl1pPr>
            </a:lstStyle>
            <a:p>
              <a:pPr>
                <a:defRPr sz="3600"/>
              </a:pPr>
              <a:r>
                <a:rPr lang="en-US" sz="5600" dirty="0" smtClean="0"/>
                <a:t>5</a:t>
              </a:r>
              <a:endParaRPr sz="5600" dirty="0"/>
            </a:p>
          </p:txBody>
        </p:sp>
      </p:grpSp>
      <p:sp>
        <p:nvSpPr>
          <p:cNvPr id="55" name="Shape 467"/>
          <p:cNvSpPr>
            <a:spLocks noChangeAspect="1"/>
          </p:cNvSpPr>
          <p:nvPr/>
        </p:nvSpPr>
        <p:spPr>
          <a:xfrm>
            <a:off x="1717393" y="9064001"/>
            <a:ext cx="897405" cy="929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71" h="20314" extrusionOk="0">
                <a:moveTo>
                  <a:pt x="16363" y="0"/>
                </a:moveTo>
                <a:lnTo>
                  <a:pt x="16363" y="0"/>
                </a:lnTo>
                <a:cubicBezTo>
                  <a:pt x="21279" y="4373"/>
                  <a:pt x="21600" y="11775"/>
                  <a:pt x="17081" y="16532"/>
                </a:cubicBezTo>
                <a:cubicBezTo>
                  <a:pt x="12562" y="21288"/>
                  <a:pt x="4916" y="21600"/>
                  <a:pt x="0" y="17228"/>
                </a:cubicBezTo>
              </a:path>
            </a:pathLst>
          </a:custGeom>
          <a:ln w="38100">
            <a:solidFill>
              <a:srgbClr val="404040"/>
            </a:solidFill>
            <a:miter/>
          </a:ln>
        </p:spPr>
        <p:txBody>
          <a:bodyPr tIns="91439" bIns="91439" anchor="ctr"/>
          <a:lstStyle/>
          <a:p>
            <a:pPr algn="ctr"/>
            <a:endParaRPr/>
          </a:p>
        </p:txBody>
      </p:sp>
      <p:grpSp>
        <p:nvGrpSpPr>
          <p:cNvPr id="56" name="Group 472"/>
          <p:cNvGrpSpPr>
            <a:grpSpLocks noChangeAspect="1"/>
          </p:cNvGrpSpPr>
          <p:nvPr/>
        </p:nvGrpSpPr>
        <p:grpSpPr>
          <a:xfrm>
            <a:off x="1596354" y="10310595"/>
            <a:ext cx="951540" cy="1046438"/>
            <a:chOff x="0" y="-86168"/>
            <a:chExt cx="1728000" cy="1900336"/>
          </a:xfrm>
        </p:grpSpPr>
        <p:sp>
          <p:nvSpPr>
            <p:cNvPr id="57" name="Shape 470"/>
            <p:cNvSpPr/>
            <p:nvPr/>
          </p:nvSpPr>
          <p:spPr>
            <a:xfrm>
              <a:off x="0" y="0"/>
              <a:ext cx="1728000" cy="1728000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 sz="5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8" name="Shape 471"/>
            <p:cNvSpPr/>
            <p:nvPr/>
          </p:nvSpPr>
          <p:spPr>
            <a:xfrm>
              <a:off x="253060" y="-86168"/>
              <a:ext cx="1221880" cy="190033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>
              <a:lvl1pPr algn="ctr">
                <a:defRPr sz="5600">
                  <a:solidFill>
                    <a:srgbClr val="FFFFFF"/>
                  </a:solidFill>
                </a:defRPr>
              </a:lvl1pPr>
            </a:lstStyle>
            <a:p>
              <a:pPr>
                <a:defRPr sz="3600"/>
              </a:pPr>
              <a:r>
                <a:rPr lang="en-US" sz="5600" dirty="0" smtClean="0"/>
                <a:t>6</a:t>
              </a:r>
              <a:endParaRPr sz="5600" dirty="0"/>
            </a:p>
          </p:txBody>
        </p:sp>
      </p:grpSp>
      <p:sp>
        <p:nvSpPr>
          <p:cNvPr id="59" name="Shape 473"/>
          <p:cNvSpPr>
            <a:spLocks noChangeAspect="1"/>
          </p:cNvSpPr>
          <p:nvPr/>
        </p:nvSpPr>
        <p:spPr>
          <a:xfrm>
            <a:off x="1732630" y="10457885"/>
            <a:ext cx="889011" cy="909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57" h="20443" extrusionOk="0">
                <a:moveTo>
                  <a:pt x="16872" y="0"/>
                </a:moveTo>
                <a:lnTo>
                  <a:pt x="16872" y="0"/>
                </a:lnTo>
                <a:cubicBezTo>
                  <a:pt x="21600" y="4757"/>
                  <a:pt x="21505" y="12378"/>
                  <a:pt x="16661" y="17021"/>
                </a:cubicBezTo>
                <a:cubicBezTo>
                  <a:pt x="12073" y="21418"/>
                  <a:pt x="4811" y="21600"/>
                  <a:pt x="0" y="17439"/>
                </a:cubicBezTo>
              </a:path>
            </a:pathLst>
          </a:custGeom>
          <a:ln w="38100">
            <a:solidFill>
              <a:srgbClr val="404040"/>
            </a:solidFill>
            <a:miter/>
          </a:ln>
        </p:spPr>
        <p:txBody>
          <a:bodyPr tIns="91439" bIns="91439" anchor="ctr"/>
          <a:lstStyle/>
          <a:p>
            <a:pPr algn="ctr"/>
            <a:endParaRPr/>
          </a:p>
        </p:txBody>
      </p:sp>
      <p:sp>
        <p:nvSpPr>
          <p:cNvPr id="70" name="Shape 468"/>
          <p:cNvSpPr/>
          <p:nvPr/>
        </p:nvSpPr>
        <p:spPr>
          <a:xfrm>
            <a:off x="3039336" y="10360708"/>
            <a:ext cx="5724644" cy="10156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tIns="91439" bIns="91439">
            <a:spAutoFit/>
          </a:bodyPr>
          <a:lstStyle/>
          <a:p>
            <a:r>
              <a:rPr lang="zh-CN" alt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 Light"/>
              </a:rPr>
              <a:t>完善质保体系建设</a:t>
            </a:r>
            <a:endParaRPr sz="54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 Light"/>
            </a:endParaRPr>
          </a:p>
        </p:txBody>
      </p:sp>
      <p:sp>
        <p:nvSpPr>
          <p:cNvPr id="71" name="Shape 468"/>
          <p:cNvSpPr/>
          <p:nvPr/>
        </p:nvSpPr>
        <p:spPr>
          <a:xfrm>
            <a:off x="2988386" y="8972560"/>
            <a:ext cx="5724644" cy="10156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tIns="91439" bIns="91439">
            <a:spAutoFit/>
          </a:bodyPr>
          <a:lstStyle/>
          <a:p>
            <a:r>
              <a:rPr lang="zh-CN" alt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 Light"/>
              </a:rPr>
              <a:t>加强教学基地建设</a:t>
            </a:r>
            <a:endParaRPr lang="zh-CN" alt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 Light"/>
            </a:endParaRPr>
          </a:p>
        </p:txBody>
      </p:sp>
      <p:sp>
        <p:nvSpPr>
          <p:cNvPr id="463" name="Shape 463"/>
          <p:cNvSpPr/>
          <p:nvPr/>
        </p:nvSpPr>
        <p:spPr>
          <a:xfrm>
            <a:off x="1222099" y="632039"/>
            <a:ext cx="22730102" cy="240065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/>
          <a:p>
            <a:r>
              <a:rPr lang="zh-CN" altLang="en-US" sz="72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校</a:t>
            </a:r>
            <a:r>
              <a:rPr lang="zh-CN" altLang="en-US" sz="7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、院共同深入思考和践行“医教协同”，落实立德树人的根本任务，努力培养高质量的医学</a:t>
            </a:r>
            <a:r>
              <a:rPr lang="zh-CN" altLang="en-US" sz="72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人才</a:t>
            </a:r>
            <a:endParaRPr lang="zh-CN" altLang="en-US" sz="7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90" name="Group 490"/>
          <p:cNvGrpSpPr/>
          <p:nvPr/>
        </p:nvGrpSpPr>
        <p:grpSpPr>
          <a:xfrm>
            <a:off x="-1278891" y="690000"/>
            <a:ext cx="2794870" cy="1169549"/>
            <a:chOff x="0" y="-1"/>
            <a:chExt cx="2794868" cy="1169547"/>
          </a:xfrm>
        </p:grpSpPr>
        <p:sp>
          <p:nvSpPr>
            <p:cNvPr id="488" name="Shape 488"/>
            <p:cNvSpPr/>
            <p:nvPr/>
          </p:nvSpPr>
          <p:spPr>
            <a:xfrm>
              <a:off x="0" y="77136"/>
              <a:ext cx="2487931" cy="1015283"/>
            </a:xfrm>
            <a:prstGeom prst="roundRect">
              <a:avLst>
                <a:gd name="adj" fmla="val 25000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89" name="Shape 489"/>
            <p:cNvSpPr/>
            <p:nvPr/>
          </p:nvSpPr>
          <p:spPr>
            <a:xfrm>
              <a:off x="1278890" y="-1"/>
              <a:ext cx="1515978" cy="116954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>
                <a:defRPr sz="6400">
                  <a:solidFill>
                    <a:srgbClr val="FFFFFF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lvl1pPr>
            </a:lstStyle>
            <a:p>
              <a:pPr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en-US" sz="6400" dirty="0" smtClean="0">
                  <a:solidFill>
                    <a:srgbClr val="FFFFFF"/>
                  </a:solidFill>
                  <a:latin typeface="Calibri Light"/>
                  <a:ea typeface="Calibri Light"/>
                  <a:cs typeface="Calibri Light"/>
                  <a:sym typeface="Calibri Light"/>
                </a:rPr>
                <a:t>01</a:t>
              </a:r>
              <a:endParaRPr sz="64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endParaRPr>
            </a:p>
          </p:txBody>
        </p:sp>
      </p:grpSp>
      <p:sp>
        <p:nvSpPr>
          <p:cNvPr id="72" name="矩形 71"/>
          <p:cNvSpPr/>
          <p:nvPr/>
        </p:nvSpPr>
        <p:spPr>
          <a:xfrm>
            <a:off x="10349583" y="3854449"/>
            <a:ext cx="11096081" cy="4401205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把思政教育和医德培养贯穿教育教学全过程</a:t>
            </a:r>
            <a:endParaRPr lang="en-US" altLang="zh-CN" sz="40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推进信息技术与医学教育融合</a:t>
            </a:r>
            <a:endParaRPr lang="en-US" altLang="zh-CN" sz="40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推动基础与临床、临床与预防的融合</a:t>
            </a:r>
            <a:endParaRPr lang="en-US" altLang="zh-CN" sz="40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推动院校教育与毕业后教育相融合</a:t>
            </a:r>
            <a:endParaRPr lang="en-US" altLang="zh-CN" sz="40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强化临床实践教学，提升解决实际问题的能力</a:t>
            </a:r>
          </a:p>
          <a:p>
            <a:r>
              <a:rPr lang="zh-CN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强化创新能力的培养</a:t>
            </a:r>
            <a:endParaRPr lang="en-US" altLang="zh-CN" sz="40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改革考试考核评价体系</a:t>
            </a:r>
            <a:endParaRPr lang="en-US" altLang="zh-CN" sz="40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10357324" y="7798787"/>
            <a:ext cx="5548423" cy="707886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重在教书育人能力培养</a:t>
            </a:r>
            <a:endParaRPr lang="en-US" altLang="zh-CN" sz="40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10373644" y="8723421"/>
            <a:ext cx="13400755" cy="3785652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打造高水平的“医、教、研、管”协同创新</a:t>
            </a:r>
            <a:r>
              <a:rPr lang="zh-CN" altLang="en-US" sz="4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</a:t>
            </a:r>
            <a:endParaRPr lang="zh-CN" altLang="en-US" sz="4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itchFamily="2" charset="2"/>
              <a:buChar char="l"/>
            </a:pPr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加强质量评价，强化评价结果对改革的引导推进</a:t>
            </a:r>
            <a:r>
              <a:rPr lang="zh-CN" altLang="en-US" sz="4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作用</a:t>
            </a:r>
            <a:endParaRPr lang="en-US" altLang="zh-CN" sz="40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itchFamily="2" charset="2"/>
              <a:buChar char="l"/>
            </a:pPr>
            <a:r>
              <a:rPr lang="zh-CN" altLang="en-US" sz="4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建立教学基地准入、预警、退出机制</a:t>
            </a:r>
            <a:endParaRPr lang="en-US" altLang="zh-CN" sz="40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itchFamily="2" charset="2"/>
              <a:buChar char="l"/>
            </a:pPr>
            <a:r>
              <a:rPr lang="zh-CN" altLang="en-US" sz="4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要充分发挥附属医院在临床实践教学、研究生培养、住院医师规范化培训及临床带教师资培训等方面的示范辐射作用</a:t>
            </a:r>
            <a:endParaRPr lang="en-US" altLang="zh-CN" sz="40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4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10337790" y="10481482"/>
            <a:ext cx="9634631" cy="707886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重在制定质量标准</a:t>
            </a:r>
            <a:r>
              <a:rPr lang="zh-CN" altLang="en-US" sz="4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，加强监控，不断改进</a:t>
            </a:r>
            <a:endParaRPr lang="zh-CN" altLang="en-US" sz="4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9422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100"/>
                            </p:stCondLst>
                            <p:childTnLst>
                              <p:par>
                                <p:cTn id="30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3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"/>
                            </p:stCondLst>
                            <p:childTnLst>
                              <p:par>
                                <p:cTn id="54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750"/>
                            </p:stCondLst>
                            <p:childTnLst>
                              <p:par>
                                <p:cTn id="66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7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"/>
                            </p:stCondLst>
                            <p:childTnLst>
                              <p:par>
                                <p:cTn id="90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5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1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50"/>
                            </p:stCondLst>
                            <p:childTnLst>
                              <p:par>
                                <p:cTn id="114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5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9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 advAuto="0"/>
      <p:bldP spid="23" grpId="0" animBg="1" advAuto="0"/>
      <p:bldP spid="24" grpId="0" animBg="1" advAuto="0"/>
      <p:bldP spid="25" grpId="0" animBg="1" advAuto="0"/>
      <p:bldP spid="28" grpId="0" animBg="1" advAuto="0"/>
      <p:bldP spid="29" grpId="0" animBg="1" advAuto="0"/>
      <p:bldP spid="30" grpId="0" animBg="1" advAuto="0"/>
      <p:bldP spid="33" grpId="0" animBg="1" advAuto="0"/>
      <p:bldP spid="35" grpId="0" animBg="1" advAuto="0"/>
      <p:bldP spid="37" grpId="0" animBg="1" advAuto="0"/>
      <p:bldP spid="49" grpId="0" animBg="1" advAuto="0"/>
      <p:bldP spid="50" grpId="0" animBg="1" advAuto="0"/>
      <p:bldP spid="52" grpId="0" animBg="1" advAuto="0"/>
      <p:bldP spid="55" grpId="0" animBg="1" advAuto="0"/>
      <p:bldP spid="56" grpId="0" animBg="1" advAuto="0"/>
      <p:bldP spid="59" grpId="0" animBg="1" advAuto="0"/>
      <p:bldP spid="70" grpId="0" animBg="1" advAuto="0"/>
      <p:bldP spid="71" grpId="0" animBg="1" advAuto="0"/>
      <p:bldP spid="463" grpId="0" animBg="1" advAuto="0"/>
      <p:bldP spid="490" grpId="0" animBg="1" advAuto="0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/>
        </p:nvSpPr>
        <p:spPr>
          <a:xfrm>
            <a:off x="1222099" y="578251"/>
            <a:ext cx="14547572" cy="141577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tIns="91439" bIns="91439">
            <a:spAutoFit/>
          </a:bodyPr>
          <a:lstStyle>
            <a:lvl1pPr>
              <a:defRPr sz="9600">
                <a:solidFill>
                  <a:schemeClr val="accent1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zh-CN" altLang="en-US" sz="8000" b="1" dirty="0" smtClean="0">
                <a:solidFill>
                  <a:schemeClr val="accent1"/>
                </a:solidFill>
                <a:latin typeface="Calibri Light"/>
                <a:ea typeface="Calibri Light"/>
                <a:cs typeface="Calibri Light"/>
                <a:sym typeface="Calibri Light"/>
              </a:rPr>
              <a:t>全面启动临床医学专业认证工作</a:t>
            </a:r>
            <a:endParaRPr sz="8000" b="1" dirty="0">
              <a:solidFill>
                <a:schemeClr val="accent1"/>
              </a:solidFill>
              <a:latin typeface="Calibri Light"/>
              <a:ea typeface="Calibri Light"/>
              <a:cs typeface="Calibri Light"/>
              <a:sym typeface="Calibri Light"/>
            </a:endParaRPr>
          </a:p>
        </p:txBody>
      </p:sp>
      <p:grpSp>
        <p:nvGrpSpPr>
          <p:cNvPr id="134" name="Group 134"/>
          <p:cNvGrpSpPr/>
          <p:nvPr/>
        </p:nvGrpSpPr>
        <p:grpSpPr>
          <a:xfrm>
            <a:off x="-1278891" y="690000"/>
            <a:ext cx="2487933" cy="1169549"/>
            <a:chOff x="0" y="-1"/>
            <a:chExt cx="2487931" cy="1169547"/>
          </a:xfrm>
        </p:grpSpPr>
        <p:sp>
          <p:nvSpPr>
            <p:cNvPr id="132" name="Shape 132"/>
            <p:cNvSpPr/>
            <p:nvPr/>
          </p:nvSpPr>
          <p:spPr>
            <a:xfrm>
              <a:off x="0" y="77136"/>
              <a:ext cx="2487931" cy="1015283"/>
            </a:xfrm>
            <a:prstGeom prst="roundRect">
              <a:avLst>
                <a:gd name="adj" fmla="val 25000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1278890" y="-1"/>
              <a:ext cx="1203157" cy="116954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>
                <a:defRPr sz="6400">
                  <a:solidFill>
                    <a:srgbClr val="FFFFFF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lvl1pPr>
            </a:lstStyle>
            <a:p>
              <a:pPr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en-US" sz="6400" dirty="0" smtClean="0">
                  <a:solidFill>
                    <a:srgbClr val="FFFFFF"/>
                  </a:solidFill>
                  <a:latin typeface="Calibri Light"/>
                  <a:ea typeface="Calibri Light"/>
                  <a:cs typeface="Calibri Light"/>
                  <a:sym typeface="Calibri Light"/>
                </a:rPr>
                <a:t>02</a:t>
              </a:r>
              <a:endParaRPr sz="64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774602" y="2388321"/>
            <a:ext cx="19305465" cy="9754069"/>
            <a:chOff x="2774602" y="2388321"/>
            <a:chExt cx="19305465" cy="9754069"/>
          </a:xfrm>
        </p:grpSpPr>
        <p:sp>
          <p:nvSpPr>
            <p:cNvPr id="2" name="文本框 1"/>
            <p:cNvSpPr txBox="1"/>
            <p:nvPr/>
          </p:nvSpPr>
          <p:spPr>
            <a:xfrm>
              <a:off x="2774602" y="3265338"/>
              <a:ext cx="19305465" cy="8877052"/>
            </a:xfrm>
            <a:prstGeom prst="rect">
              <a:avLst/>
            </a:prstGeom>
            <a:noFill/>
            <a:ln w="57150" cap="flat">
              <a:solidFill>
                <a:srgbClr val="00A8A7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20000" tIns="720000" rIns="720000" bIns="720000" numCol="1" spcCol="38100" rtlCol="0" anchor="t">
              <a:spAutoFit/>
            </a:bodyPr>
            <a:lstStyle/>
            <a:p>
              <a:r>
                <a:rPr lang="en-US" altLang="zh-CN" sz="6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2002</a:t>
              </a:r>
              <a:r>
                <a:rPr lang="zh-CN" altLang="en-US" sz="6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年，教育部召开医学教育标准国际研讨会，部署国际标准“本土化”的研究工作。教育部、卫生部委托中国高等教育学会医学教育专业委员会</a:t>
              </a:r>
              <a:r>
                <a:rPr lang="zh-CN" altLang="en-US" sz="60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组建</a:t>
              </a:r>
              <a:r>
                <a:rPr lang="zh-CN" altLang="en-US" sz="6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了“中国医学教育质量保证体系研究课题组”。课题组以</a:t>
              </a:r>
              <a:r>
                <a:rPr lang="en-US" altLang="zh-CN" sz="6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《</a:t>
              </a:r>
              <a:r>
                <a:rPr lang="zh-CN" altLang="en-US" sz="6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中华人民共和国高等教育法</a:t>
              </a:r>
              <a:r>
                <a:rPr lang="en-US" altLang="zh-CN" sz="6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》</a:t>
              </a:r>
              <a:r>
                <a:rPr lang="zh-CN" altLang="en-US" sz="6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en-US" altLang="zh-CN" sz="6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《</a:t>
              </a:r>
              <a:r>
                <a:rPr lang="zh-CN" altLang="en-US" sz="6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中华人民共和国执业医师法</a:t>
              </a:r>
              <a:r>
                <a:rPr lang="en-US" altLang="zh-CN" sz="6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》</a:t>
              </a:r>
              <a:r>
                <a:rPr lang="zh-CN" altLang="en-US" sz="6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</a:t>
              </a:r>
              <a:r>
                <a:rPr lang="zh-CN" altLang="en-US" sz="60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依据</a:t>
              </a:r>
              <a:r>
                <a:rPr lang="zh-CN" altLang="en-US" sz="6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，在总结各种教学评估工作及七年制医学教育、学位授予工作评估的基础上，拟订了</a:t>
              </a:r>
              <a:r>
                <a:rPr lang="en-US" altLang="zh-CN" sz="60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《</a:t>
              </a:r>
              <a:r>
                <a:rPr lang="zh-CN" altLang="en-US" sz="60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本科医学教育标准</a:t>
              </a:r>
              <a:r>
                <a:rPr lang="en-US" altLang="zh-CN" sz="60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—</a:t>
              </a:r>
              <a:r>
                <a:rPr lang="zh-CN" altLang="en-US" sz="60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临床医学</a:t>
              </a:r>
              <a:r>
                <a:rPr lang="zh-CN" altLang="en-US" sz="60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专业</a:t>
              </a:r>
              <a:r>
                <a:rPr lang="en-US" altLang="zh-CN" sz="60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》</a:t>
              </a:r>
              <a:r>
                <a:rPr lang="zh-CN" altLang="en-US" sz="6000" b="1" dirty="0" smtClean="0">
                  <a:solidFill>
                    <a:schemeClr val="accent3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kumimoji="0" lang="zh-CN" alt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3792069" y="2388321"/>
              <a:ext cx="3056763" cy="1538881"/>
            </a:xfrm>
            <a:prstGeom prst="rect">
              <a:avLst/>
            </a:prstGeom>
            <a:solidFill>
              <a:schemeClr val="bg1"/>
            </a:solidFill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96000" tIns="91439" rIns="396000" bIns="9143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en-US" sz="8800" b="1" i="0" u="none" strike="noStrike" cap="none" spc="0" normalizeH="0" baseline="0" dirty="0" smtClean="0">
                  <a:ln>
                    <a:noFill/>
                  </a:ln>
                  <a:solidFill>
                    <a:srgbClr val="00A8A7"/>
                  </a:solidFill>
                  <a:effectLst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Calibri"/>
                </a:rPr>
                <a:t>背景</a:t>
              </a:r>
              <a:endParaRPr kumimoji="0" lang="zh-CN" altLang="en-US" sz="8800" b="1" i="0" u="none" strike="noStrike" cap="none" spc="0" normalizeH="0" baseline="0" dirty="0">
                <a:ln>
                  <a:noFill/>
                </a:ln>
                <a:solidFill>
                  <a:srgbClr val="00A8A7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003056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5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 advAuto="0"/>
      <p:bldP spid="134" grpId="0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/>
          <p:nvPr/>
        </p:nvSpPr>
        <p:spPr>
          <a:xfrm>
            <a:off x="1222099" y="658933"/>
            <a:ext cx="22730102" cy="129266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/>
          <a:p>
            <a:r>
              <a:rPr lang="zh-CN" altLang="en-US" sz="72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临床医学专业认证</a:t>
            </a:r>
            <a:endParaRPr lang="zh-CN" altLang="en-US" sz="7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90" name="Group 490"/>
          <p:cNvGrpSpPr/>
          <p:nvPr/>
        </p:nvGrpSpPr>
        <p:grpSpPr>
          <a:xfrm>
            <a:off x="-1278891" y="690000"/>
            <a:ext cx="2487933" cy="1169549"/>
            <a:chOff x="0" y="-1"/>
            <a:chExt cx="2487931" cy="1169547"/>
          </a:xfrm>
        </p:grpSpPr>
        <p:sp>
          <p:nvSpPr>
            <p:cNvPr id="488" name="Shape 488"/>
            <p:cNvSpPr/>
            <p:nvPr/>
          </p:nvSpPr>
          <p:spPr>
            <a:xfrm>
              <a:off x="0" y="77136"/>
              <a:ext cx="2487931" cy="1015283"/>
            </a:xfrm>
            <a:prstGeom prst="roundRect">
              <a:avLst>
                <a:gd name="adj" fmla="val 25000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89" name="Shape 489"/>
            <p:cNvSpPr/>
            <p:nvPr/>
          </p:nvSpPr>
          <p:spPr>
            <a:xfrm>
              <a:off x="1278890" y="-1"/>
              <a:ext cx="1135122" cy="116954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>
                <a:defRPr sz="6400">
                  <a:solidFill>
                    <a:srgbClr val="FFFFFF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lvl1pPr>
            </a:lstStyle>
            <a:p>
              <a:pPr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en-US" sz="6400" dirty="0" smtClean="0">
                  <a:solidFill>
                    <a:srgbClr val="FFFFFF"/>
                  </a:solidFill>
                  <a:latin typeface="Calibri Light"/>
                  <a:ea typeface="Calibri Light"/>
                  <a:cs typeface="Calibri Light"/>
                  <a:sym typeface="Calibri Light"/>
                </a:rPr>
                <a:t>16</a:t>
              </a:r>
              <a:endParaRPr sz="64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endParaRPr>
            </a:p>
          </p:txBody>
        </p:sp>
      </p:grpSp>
      <p:graphicFrame>
        <p:nvGraphicFramePr>
          <p:cNvPr id="30" name="表格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79959371"/>
              </p:ext>
            </p:extLst>
          </p:nvPr>
        </p:nvGraphicFramePr>
        <p:xfrm>
          <a:off x="4760899" y="3927374"/>
          <a:ext cx="15248965" cy="5082161"/>
        </p:xfrm>
        <a:graphic>
          <a:graphicData uri="http://schemas.openxmlformats.org/drawingml/2006/table">
            <a:tbl>
              <a:tblPr>
                <a:effectLst>
                  <a:reflection blurRad="6350" stA="52000" endA="300" endPos="35000" dir="5400000" sy="-100000" algn="bl" rotWithShape="0"/>
                </a:effectLst>
              </a:tblPr>
              <a:tblGrid>
                <a:gridCol w="109190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299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5683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4800" b="1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科学和学术领域</a:t>
                      </a:r>
                      <a:endParaRPr lang="zh-CN" sz="48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FF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4800" b="1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6</a:t>
                      </a:r>
                      <a:endParaRPr lang="zh-CN" sz="48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9C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712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4800" b="1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临床能力领域</a:t>
                      </a:r>
                      <a:endParaRPr lang="zh-CN" sz="48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FF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800" b="1" kern="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14</a:t>
                      </a:r>
                      <a:endParaRPr lang="zh-CN" sz="48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9C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712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4800" b="1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健康和社会领域</a:t>
                      </a:r>
                      <a:endParaRPr lang="zh-CN" sz="48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FF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800" b="1" kern="10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9C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712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4800" b="1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职业素养领域</a:t>
                      </a:r>
                      <a:endParaRPr lang="zh-CN" sz="48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FF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800" b="1" kern="10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9C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6439168"/>
                  </a:ext>
                </a:extLst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7637929" y="2339320"/>
            <a:ext cx="9494907" cy="1200327"/>
          </a:xfrm>
          <a:prstGeom prst="rect">
            <a:avLst/>
          </a:prstGeom>
          <a:ln w="25400">
            <a:miter lim="400000"/>
          </a:ln>
        </p:spPr>
        <p:txBody>
          <a:bodyPr wrap="none" tIns="91439" bIns="9143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54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6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毕业生应达到的基本要求</a:t>
            </a:r>
          </a:p>
        </p:txBody>
      </p:sp>
      <p:sp>
        <p:nvSpPr>
          <p:cNvPr id="3" name="矩形 2"/>
          <p:cNvSpPr/>
          <p:nvPr/>
        </p:nvSpPr>
        <p:spPr>
          <a:xfrm>
            <a:off x="4935773" y="10480216"/>
            <a:ext cx="13287612" cy="1538881"/>
          </a:xfrm>
          <a:prstGeom prst="rect">
            <a:avLst/>
          </a:prstGeom>
          <a:ln w="25400">
            <a:miter lim="400000"/>
          </a:ln>
        </p:spPr>
        <p:txBody>
          <a:bodyPr wrap="none" tIns="91439" bIns="91439">
            <a:spAutoFit/>
          </a:bodyPr>
          <a:lstStyle/>
          <a:p>
            <a:r>
              <a:rPr lang="en-US" altLang="zh-C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2016</a:t>
            </a:r>
            <a:r>
              <a:rPr lang="zh-CN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年版中国本科医学教育标准 </a:t>
            </a:r>
            <a:r>
              <a:rPr lang="en-US" altLang="zh-C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 </a:t>
            </a:r>
            <a:r>
              <a:rPr lang="zh-CN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临床医学专业</a:t>
            </a:r>
            <a:endParaRPr lang="zh-CN" alt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办学基本准则 </a:t>
            </a:r>
            <a:r>
              <a:rPr lang="en-US" altLang="zh-C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 </a:t>
            </a:r>
            <a:r>
              <a:rPr lang="zh-CN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社会主义核心价值观</a:t>
            </a:r>
            <a:endParaRPr lang="zh-CN" alt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7020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5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5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5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" grpId="0" animBg="1" advAuto="0"/>
      <p:bldP spid="490" grpId="0" animBg="1" advAuto="0"/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/>
          <p:nvPr/>
        </p:nvSpPr>
        <p:spPr>
          <a:xfrm>
            <a:off x="1222099" y="658933"/>
            <a:ext cx="22730102" cy="129266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/>
          <a:p>
            <a:r>
              <a:rPr lang="zh-CN" altLang="en-US" sz="72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临床医学专业认证</a:t>
            </a:r>
            <a:endParaRPr lang="zh-CN" altLang="en-US" sz="7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90" name="Group 490"/>
          <p:cNvGrpSpPr/>
          <p:nvPr/>
        </p:nvGrpSpPr>
        <p:grpSpPr>
          <a:xfrm>
            <a:off x="-1278891" y="690000"/>
            <a:ext cx="2487933" cy="1169549"/>
            <a:chOff x="0" y="-1"/>
            <a:chExt cx="2487931" cy="1169547"/>
          </a:xfrm>
        </p:grpSpPr>
        <p:sp>
          <p:nvSpPr>
            <p:cNvPr id="488" name="Shape 488"/>
            <p:cNvSpPr/>
            <p:nvPr/>
          </p:nvSpPr>
          <p:spPr>
            <a:xfrm>
              <a:off x="0" y="77136"/>
              <a:ext cx="2487931" cy="1015283"/>
            </a:xfrm>
            <a:prstGeom prst="roundRect">
              <a:avLst>
                <a:gd name="adj" fmla="val 25000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89" name="Shape 489"/>
            <p:cNvSpPr/>
            <p:nvPr/>
          </p:nvSpPr>
          <p:spPr>
            <a:xfrm>
              <a:off x="1278890" y="-1"/>
              <a:ext cx="1135122" cy="116954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>
                <a:defRPr sz="6400">
                  <a:solidFill>
                    <a:srgbClr val="FFFFFF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lvl1pPr>
            </a:lstStyle>
            <a:p>
              <a:pPr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en-US" sz="6400" dirty="0" smtClean="0">
                  <a:solidFill>
                    <a:srgbClr val="FFFFFF"/>
                  </a:solidFill>
                  <a:latin typeface="Calibri Light"/>
                  <a:ea typeface="Calibri Light"/>
                  <a:cs typeface="Calibri Light"/>
                  <a:sym typeface="Calibri Light"/>
                </a:rPr>
                <a:t>17</a:t>
              </a:r>
              <a:endParaRPr sz="64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endParaRPr>
            </a:p>
          </p:txBody>
        </p:sp>
      </p:grpSp>
      <p:graphicFrame>
        <p:nvGraphicFramePr>
          <p:cNvPr id="30" name="表格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47281052"/>
              </p:ext>
            </p:extLst>
          </p:nvPr>
        </p:nvGraphicFramePr>
        <p:xfrm>
          <a:off x="3496232" y="4115628"/>
          <a:ext cx="17723225" cy="3253361"/>
        </p:xfrm>
        <a:graphic>
          <a:graphicData uri="http://schemas.openxmlformats.org/drawingml/2006/table">
            <a:tbl>
              <a:tblPr>
                <a:effectLst>
                  <a:reflection blurRad="6350" stA="52000" endA="300" endPos="35000" dir="5400000" sy="-100000" algn="bl" rotWithShape="0"/>
                </a:effectLst>
              </a:tblPr>
              <a:tblGrid>
                <a:gridCol w="25818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852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610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8950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3046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4400" b="1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主要领域</a:t>
                      </a:r>
                      <a:endParaRPr lang="zh-CN" sz="44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FF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4400" b="1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亚领域</a:t>
                      </a:r>
                      <a:endParaRPr lang="zh-CN" sz="44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9C8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4400" b="1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条目</a:t>
                      </a:r>
                      <a:endParaRPr lang="zh-CN" sz="44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4400" b="1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注释</a:t>
                      </a:r>
                      <a:endParaRPr lang="zh-CN" sz="44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9C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436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400" b="1" kern="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10</a:t>
                      </a:r>
                      <a:endParaRPr lang="zh-CN" sz="44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FF4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400" b="1" kern="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40</a:t>
                      </a:r>
                      <a:endParaRPr lang="zh-CN" sz="44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9C8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4400" b="1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基本标准：</a:t>
                      </a:r>
                      <a:r>
                        <a:rPr lang="en-US" altLang="zh-CN" sz="4400" b="1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113</a:t>
                      </a:r>
                      <a:r>
                        <a:rPr lang="zh-CN" altLang="en-US" sz="4400" b="1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（必须）</a:t>
                      </a:r>
                      <a:endParaRPr lang="zh-CN" sz="44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400" b="1" kern="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92</a:t>
                      </a:r>
                      <a:endParaRPr lang="zh-CN" sz="44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9C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74363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66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FF4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66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9C8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4400" b="1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发展标准：</a:t>
                      </a:r>
                      <a:r>
                        <a:rPr lang="en-US" altLang="zh-CN" sz="4400" b="1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80</a:t>
                      </a:r>
                      <a:r>
                        <a:rPr lang="zh-CN" altLang="en-US" sz="4400" b="1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（应该）</a:t>
                      </a:r>
                      <a:endParaRPr lang="zh-CN" sz="44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44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9C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6743377" y="2710445"/>
            <a:ext cx="10956846" cy="1107994"/>
          </a:xfrm>
          <a:prstGeom prst="rect">
            <a:avLst/>
          </a:prstGeom>
          <a:ln w="25400">
            <a:miter lim="400000"/>
          </a:ln>
        </p:spPr>
        <p:txBody>
          <a:bodyPr wrap="none" tIns="91439" bIns="91439">
            <a:spAutoFit/>
          </a:bodyPr>
          <a:lstStyle/>
          <a:p>
            <a:r>
              <a:rPr lang="zh-CN" alt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临床医学本科医学教育办学标准</a:t>
            </a:r>
          </a:p>
        </p:txBody>
      </p:sp>
      <p:sp>
        <p:nvSpPr>
          <p:cNvPr id="3" name="矩形 2"/>
          <p:cNvSpPr/>
          <p:nvPr/>
        </p:nvSpPr>
        <p:spPr>
          <a:xfrm>
            <a:off x="3971365" y="8385191"/>
            <a:ext cx="10755288" cy="3570206"/>
          </a:xfrm>
          <a:prstGeom prst="rect">
            <a:avLst/>
          </a:prstGeom>
          <a:ln w="25400">
            <a:miter lim="400000"/>
          </a:ln>
        </p:spPr>
        <p:txBody>
          <a:bodyPr wrap="square" tIns="91439" bIns="91439">
            <a:spAutoFit/>
          </a:bodyPr>
          <a:lstStyle/>
          <a:p>
            <a:r>
              <a:rPr lang="zh-CN" altLang="en-US" sz="4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</a:t>
            </a:r>
            <a:r>
              <a:rPr lang="zh-CN" altLang="en-US" sz="4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：院校协同</a:t>
            </a:r>
            <a:endParaRPr lang="zh-CN" altLang="en-US" sz="4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4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对接</a:t>
            </a:r>
            <a:r>
              <a:rPr lang="en-US" altLang="zh-CN" sz="4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教育管理</a:t>
            </a:r>
            <a:r>
              <a:rPr lang="zh-CN" altLang="en-US" sz="4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部门；学校</a:t>
            </a:r>
            <a:r>
              <a:rPr lang="en-US" altLang="zh-CN" sz="4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4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医院</a:t>
            </a:r>
            <a:endParaRPr lang="zh-CN" altLang="en-US" sz="4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4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r>
              <a:rPr lang="en-US" altLang="zh-CN" sz="4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指标体系；走出去、请</a:t>
            </a:r>
            <a:r>
              <a:rPr lang="zh-CN" altLang="en-US" sz="4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进来</a:t>
            </a:r>
            <a:endParaRPr lang="en-US" altLang="zh-CN" sz="4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4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发现</a:t>
            </a:r>
            <a:r>
              <a:rPr lang="en-US" altLang="zh-CN" sz="4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endParaRPr lang="zh-CN" altLang="en-US" sz="4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4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制定</a:t>
            </a:r>
            <a:r>
              <a:rPr lang="en-US" altLang="zh-CN" sz="4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zh-CN" altLang="en-US" sz="4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方案</a:t>
            </a:r>
            <a:endParaRPr lang="zh-CN" altLang="en-US" sz="4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47537" y="8320324"/>
            <a:ext cx="24384000" cy="3583537"/>
          </a:xfrm>
          <a:prstGeom prst="rect">
            <a:avLst/>
          </a:prstGeom>
          <a:solidFill>
            <a:schemeClr val="bg1"/>
          </a:solidFill>
          <a:ln w="25400">
            <a:miter lim="400000"/>
          </a:ln>
        </p:spPr>
        <p:txBody>
          <a:bodyPr wrap="square" lIns="4140000" tIns="540000" rIns="4140000" bIns="540000">
            <a:spAutoFit/>
          </a:bodyPr>
          <a:lstStyle/>
          <a:p>
            <a:r>
              <a:rPr lang="zh-CN" alt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让我们携起手来，以</a:t>
            </a:r>
            <a:r>
              <a:rPr lang="zh-CN" alt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党的十九大精神为指引，落实立德树人的根本任务，推进医教研协同发展</a:t>
            </a:r>
            <a:r>
              <a:rPr lang="zh-CN" alt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，为培养高素质医学人才而努力，为</a:t>
            </a:r>
            <a:r>
              <a:rPr lang="zh-CN" alt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实现健康中国</a:t>
            </a:r>
            <a:r>
              <a:rPr lang="zh-CN" alt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贡献力量</a:t>
            </a:r>
            <a:r>
              <a:rPr lang="zh-CN" alt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xmlns="" val="2329390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5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" grpId="0" animBg="1" advAuto="0"/>
      <p:bldP spid="490" grpId="0" animBg="1" advAuto="0"/>
      <p:bldP spid="2" grpId="0" animBg="1"/>
      <p:bldP spid="3" grpId="0" animBg="1"/>
      <p:bldP spid="3" grpId="1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/>
        </p:nvSpPr>
        <p:spPr>
          <a:xfrm>
            <a:off x="1222099" y="578251"/>
            <a:ext cx="184731" cy="141577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tIns="91439" bIns="91439">
            <a:spAutoFit/>
          </a:bodyPr>
          <a:lstStyle>
            <a:lvl1pPr>
              <a:defRPr sz="9600">
                <a:solidFill>
                  <a:schemeClr val="accent1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8000" b="1" dirty="0">
              <a:solidFill>
                <a:schemeClr val="accent1"/>
              </a:solidFill>
              <a:latin typeface="Calibri Light"/>
              <a:ea typeface="Calibri Light"/>
              <a:cs typeface="Calibri Light"/>
              <a:sym typeface="Calibri Light"/>
            </a:endParaRPr>
          </a:p>
        </p:txBody>
      </p:sp>
      <p:grpSp>
        <p:nvGrpSpPr>
          <p:cNvPr id="134" name="Group 134"/>
          <p:cNvGrpSpPr/>
          <p:nvPr/>
        </p:nvGrpSpPr>
        <p:grpSpPr>
          <a:xfrm>
            <a:off x="-1278891" y="690000"/>
            <a:ext cx="2487933" cy="1169549"/>
            <a:chOff x="0" y="-1"/>
            <a:chExt cx="2487931" cy="1169547"/>
          </a:xfrm>
        </p:grpSpPr>
        <p:sp>
          <p:nvSpPr>
            <p:cNvPr id="132" name="Shape 132"/>
            <p:cNvSpPr/>
            <p:nvPr/>
          </p:nvSpPr>
          <p:spPr>
            <a:xfrm>
              <a:off x="0" y="77136"/>
              <a:ext cx="2487931" cy="1015283"/>
            </a:xfrm>
            <a:prstGeom prst="roundRect">
              <a:avLst>
                <a:gd name="adj" fmla="val 25000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1278890" y="-1"/>
              <a:ext cx="1023109" cy="116954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>
                <a:defRPr sz="6400">
                  <a:solidFill>
                    <a:srgbClr val="FFFFFF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lvl1pPr>
            </a:lstStyle>
            <a:p>
              <a:pPr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64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774602" y="2388321"/>
            <a:ext cx="19305465" cy="6024398"/>
            <a:chOff x="2774602" y="2388321"/>
            <a:chExt cx="19305465" cy="6024398"/>
          </a:xfrm>
        </p:grpSpPr>
        <p:sp>
          <p:nvSpPr>
            <p:cNvPr id="2" name="文本框 1"/>
            <p:cNvSpPr txBox="1"/>
            <p:nvPr/>
          </p:nvSpPr>
          <p:spPr>
            <a:xfrm>
              <a:off x="2774602" y="3265338"/>
              <a:ext cx="19305465" cy="5147381"/>
            </a:xfrm>
            <a:prstGeom prst="rect">
              <a:avLst/>
            </a:prstGeom>
            <a:noFill/>
            <a:ln w="57150" cap="flat">
              <a:solidFill>
                <a:srgbClr val="00A8A7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260000" tIns="720000" rIns="1260000" bIns="720000" numCol="1" spcCol="38100" rtlCol="0" anchor="t">
              <a:spAutoFit/>
            </a:bodyPr>
            <a:lstStyle/>
            <a:p>
              <a:r>
                <a:rPr lang="zh-CN" altLang="en-US" sz="6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对默默耕耘、无私奉献的全体老师致以最真挚的敬意！</a:t>
              </a:r>
            </a:p>
            <a:p>
              <a:r>
                <a:rPr lang="zh-CN" altLang="en-US" sz="6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祝远道而来莅临本次会议的基地医院的领导、老师在南充期间身心愉快！</a:t>
              </a: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3792069" y="2388321"/>
              <a:ext cx="6442305" cy="1538881"/>
            </a:xfrm>
            <a:prstGeom prst="rect">
              <a:avLst/>
            </a:prstGeom>
            <a:solidFill>
              <a:schemeClr val="bg1"/>
            </a:solidFill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96000" tIns="91439" rIns="396000" bIns="9143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en-US" sz="8800" b="1" i="0" u="none" strike="noStrike" cap="none" spc="0" normalizeH="0" baseline="0" dirty="0" smtClean="0">
                  <a:ln>
                    <a:noFill/>
                  </a:ln>
                  <a:solidFill>
                    <a:srgbClr val="00A8A7"/>
                  </a:solidFill>
                  <a:effectLst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Calibri"/>
                </a:rPr>
                <a:t>致谢与祝福</a:t>
              </a:r>
              <a:endParaRPr kumimoji="0" lang="zh-CN" altLang="en-US" sz="8800" b="1" i="0" u="none" strike="noStrike" cap="none" spc="0" normalizeH="0" baseline="0" dirty="0">
                <a:ln>
                  <a:noFill/>
                </a:ln>
                <a:solidFill>
                  <a:srgbClr val="00A8A7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130723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 advAuto="0"/>
      <p:bldP spid="134" grpId="0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/>
          <p:nvPr/>
        </p:nvSpPr>
        <p:spPr>
          <a:xfrm>
            <a:off x="1222100" y="578251"/>
            <a:ext cx="13521650" cy="141577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tIns="91439" bIns="91439">
            <a:spAutoFit/>
          </a:bodyPr>
          <a:lstStyle>
            <a:lvl1pPr>
              <a:defRPr sz="9600">
                <a:solidFill>
                  <a:schemeClr val="accent1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zh-CN" altLang="en-US" sz="80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 Light"/>
              </a:rPr>
              <a:t>医学教育改革的三个历史阶段</a:t>
            </a:r>
            <a:endParaRPr sz="8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 Light"/>
            </a:endParaRPr>
          </a:p>
        </p:txBody>
      </p:sp>
      <p:grpSp>
        <p:nvGrpSpPr>
          <p:cNvPr id="2" name="Group 466"/>
          <p:cNvGrpSpPr/>
          <p:nvPr/>
        </p:nvGrpSpPr>
        <p:grpSpPr>
          <a:xfrm>
            <a:off x="2358350" y="3028794"/>
            <a:ext cx="1728001" cy="1728000"/>
            <a:chOff x="0" y="0"/>
            <a:chExt cx="1727999" cy="1727999"/>
          </a:xfrm>
        </p:grpSpPr>
        <p:sp>
          <p:nvSpPr>
            <p:cNvPr id="464" name="Shape 464"/>
            <p:cNvSpPr/>
            <p:nvPr/>
          </p:nvSpPr>
          <p:spPr>
            <a:xfrm>
              <a:off x="0" y="0"/>
              <a:ext cx="1728000" cy="1728000"/>
            </a:xfrm>
            <a:prstGeom prst="ellipse">
              <a:avLst/>
            </a:prstGeom>
            <a:solidFill>
              <a:srgbClr val="BFBFB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 sz="5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65" name="Shape 465"/>
            <p:cNvSpPr/>
            <p:nvPr/>
          </p:nvSpPr>
          <p:spPr>
            <a:xfrm>
              <a:off x="253060" y="359809"/>
              <a:ext cx="1221880" cy="100838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>
              <a:lvl1pPr algn="ctr">
                <a:defRPr sz="5600">
                  <a:solidFill>
                    <a:srgbClr val="FFFFFF"/>
                  </a:solidFill>
                </a:defRPr>
              </a:lvl1pPr>
            </a:lstStyle>
            <a:p>
              <a:pPr>
                <a:defRPr sz="3600"/>
              </a:pPr>
              <a:r>
                <a:rPr sz="5600"/>
                <a:t>01</a:t>
              </a:r>
            </a:p>
          </p:txBody>
        </p:sp>
      </p:grpSp>
      <p:sp>
        <p:nvSpPr>
          <p:cNvPr id="467" name="Shape 467"/>
          <p:cNvSpPr/>
          <p:nvPr/>
        </p:nvSpPr>
        <p:spPr>
          <a:xfrm>
            <a:off x="2564662" y="3177250"/>
            <a:ext cx="1629694" cy="16875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71" h="20314" extrusionOk="0">
                <a:moveTo>
                  <a:pt x="16363" y="0"/>
                </a:moveTo>
                <a:lnTo>
                  <a:pt x="16363" y="0"/>
                </a:lnTo>
                <a:cubicBezTo>
                  <a:pt x="21279" y="4373"/>
                  <a:pt x="21600" y="11775"/>
                  <a:pt x="17081" y="16532"/>
                </a:cubicBezTo>
                <a:cubicBezTo>
                  <a:pt x="12562" y="21288"/>
                  <a:pt x="4916" y="21600"/>
                  <a:pt x="0" y="17228"/>
                </a:cubicBezTo>
              </a:path>
            </a:pathLst>
          </a:custGeom>
          <a:ln w="38100">
            <a:solidFill>
              <a:srgbClr val="404040"/>
            </a:solidFill>
            <a:miter/>
          </a:ln>
        </p:spPr>
        <p:txBody>
          <a:bodyPr tIns="91439" bIns="91439" anchor="ctr"/>
          <a:lstStyle/>
          <a:p>
            <a:pPr algn="ctr"/>
            <a:endParaRPr/>
          </a:p>
        </p:txBody>
      </p:sp>
      <p:sp>
        <p:nvSpPr>
          <p:cNvPr id="468" name="Shape 468"/>
          <p:cNvSpPr/>
          <p:nvPr/>
        </p:nvSpPr>
        <p:spPr>
          <a:xfrm>
            <a:off x="4655820" y="2677288"/>
            <a:ext cx="17472659" cy="258532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>
            <a:lvl1pPr>
              <a:defRPr sz="4800">
                <a:solidFill>
                  <a:srgbClr val="40404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>
              <a:defRPr/>
            </a:pPr>
            <a:r>
              <a:rPr lang="zh-CN" altLang="zh-CN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培养模式</a:t>
            </a:r>
            <a:r>
              <a:rPr lang="zh-CN" alt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zh-CN" sz="6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基于学科</a:t>
            </a:r>
            <a:r>
              <a:rPr lang="zh-CN" altLang="zh-CN" sz="6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</a:t>
            </a:r>
            <a:endParaRPr lang="en-US" altLang="zh-CN" sz="60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zh-CN" altLang="zh-C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医院</a:t>
            </a:r>
            <a:r>
              <a:rPr lang="zh-CN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是高校的附属单位，是医学院校学生临床实习教学的重要场所，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大学是中心</a:t>
            </a:r>
            <a:r>
              <a:rPr lang="zh-CN" altLang="zh-CN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Group 472"/>
          <p:cNvGrpSpPr/>
          <p:nvPr/>
        </p:nvGrpSpPr>
        <p:grpSpPr>
          <a:xfrm>
            <a:off x="2358350" y="6322392"/>
            <a:ext cx="1728001" cy="1728001"/>
            <a:chOff x="0" y="0"/>
            <a:chExt cx="1727999" cy="1727999"/>
          </a:xfrm>
        </p:grpSpPr>
        <p:sp>
          <p:nvSpPr>
            <p:cNvPr id="470" name="Shape 470"/>
            <p:cNvSpPr/>
            <p:nvPr/>
          </p:nvSpPr>
          <p:spPr>
            <a:xfrm>
              <a:off x="0" y="0"/>
              <a:ext cx="1728000" cy="1728000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 sz="5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71" name="Shape 471"/>
            <p:cNvSpPr/>
            <p:nvPr/>
          </p:nvSpPr>
          <p:spPr>
            <a:xfrm>
              <a:off x="253060" y="359809"/>
              <a:ext cx="1221880" cy="100838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>
              <a:lvl1pPr algn="ctr">
                <a:defRPr sz="5600">
                  <a:solidFill>
                    <a:srgbClr val="FFFFFF"/>
                  </a:solidFill>
                </a:defRPr>
              </a:lvl1pPr>
            </a:lstStyle>
            <a:p>
              <a:pPr>
                <a:defRPr sz="3600"/>
              </a:pPr>
              <a:r>
                <a:rPr sz="5600"/>
                <a:t>02</a:t>
              </a:r>
            </a:p>
          </p:txBody>
        </p:sp>
      </p:grpSp>
      <p:sp>
        <p:nvSpPr>
          <p:cNvPr id="473" name="Shape 473"/>
          <p:cNvSpPr/>
          <p:nvPr/>
        </p:nvSpPr>
        <p:spPr>
          <a:xfrm>
            <a:off x="2579900" y="6507507"/>
            <a:ext cx="1614451" cy="16508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57" h="20443" extrusionOk="0">
                <a:moveTo>
                  <a:pt x="16872" y="0"/>
                </a:moveTo>
                <a:lnTo>
                  <a:pt x="16872" y="0"/>
                </a:lnTo>
                <a:cubicBezTo>
                  <a:pt x="21600" y="4757"/>
                  <a:pt x="21505" y="12378"/>
                  <a:pt x="16661" y="17021"/>
                </a:cubicBezTo>
                <a:cubicBezTo>
                  <a:pt x="12073" y="21418"/>
                  <a:pt x="4811" y="21600"/>
                  <a:pt x="0" y="17439"/>
                </a:cubicBezTo>
              </a:path>
            </a:pathLst>
          </a:custGeom>
          <a:ln w="38100">
            <a:solidFill>
              <a:srgbClr val="404040"/>
            </a:solidFill>
            <a:miter/>
          </a:ln>
        </p:spPr>
        <p:txBody>
          <a:bodyPr tIns="91439" bIns="91439" anchor="ctr"/>
          <a:lstStyle/>
          <a:p>
            <a:pPr algn="ctr"/>
            <a:endParaRPr/>
          </a:p>
        </p:txBody>
      </p:sp>
      <p:sp>
        <p:nvSpPr>
          <p:cNvPr id="474" name="Shape 474"/>
          <p:cNvSpPr/>
          <p:nvPr/>
        </p:nvSpPr>
        <p:spPr>
          <a:xfrm>
            <a:off x="4655819" y="5945876"/>
            <a:ext cx="17472659" cy="266226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>
            <a:lvl1pPr>
              <a:defRPr sz="4800">
                <a:solidFill>
                  <a:srgbClr val="40404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zh-CN" altLang="zh-CN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培养模式</a:t>
            </a:r>
            <a:r>
              <a:rPr lang="zh-CN" alt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zh-CN" sz="6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基于以问题为导向</a:t>
            </a:r>
            <a:endParaRPr lang="en-US" altLang="zh-CN" sz="60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/>
            </a:endParaRPr>
          </a:p>
          <a:p>
            <a:pPr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zh-CN" altLang="zh-CN" sz="4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医院及高级临床医师积极参加到医学院校人才培养的教学过程中，</a:t>
            </a:r>
            <a:r>
              <a:rPr lang="zh-CN" altLang="zh-CN" sz="47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以学术为中心</a:t>
            </a:r>
            <a:r>
              <a:rPr lang="zh-CN" altLang="zh-CN" sz="5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sz="5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Group 478"/>
          <p:cNvGrpSpPr/>
          <p:nvPr/>
        </p:nvGrpSpPr>
        <p:grpSpPr>
          <a:xfrm>
            <a:off x="2358350" y="9400842"/>
            <a:ext cx="1728001" cy="1728001"/>
            <a:chOff x="0" y="0"/>
            <a:chExt cx="1727999" cy="1727999"/>
          </a:xfrm>
        </p:grpSpPr>
        <p:sp>
          <p:nvSpPr>
            <p:cNvPr id="476" name="Shape 476"/>
            <p:cNvSpPr/>
            <p:nvPr/>
          </p:nvSpPr>
          <p:spPr>
            <a:xfrm>
              <a:off x="0" y="0"/>
              <a:ext cx="1728000" cy="1728000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 sz="5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77" name="Shape 477"/>
            <p:cNvSpPr/>
            <p:nvPr/>
          </p:nvSpPr>
          <p:spPr>
            <a:xfrm>
              <a:off x="253060" y="359809"/>
              <a:ext cx="1221880" cy="100838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>
              <a:lvl1pPr algn="ctr">
                <a:defRPr sz="5600">
                  <a:solidFill>
                    <a:srgbClr val="FFFFFF"/>
                  </a:solidFill>
                </a:defRPr>
              </a:lvl1pPr>
            </a:lstStyle>
            <a:p>
              <a:pPr>
                <a:defRPr sz="3600"/>
              </a:pPr>
              <a:r>
                <a:rPr sz="5600"/>
                <a:t>03</a:t>
              </a:r>
            </a:p>
          </p:txBody>
        </p:sp>
      </p:grpSp>
      <p:sp>
        <p:nvSpPr>
          <p:cNvPr id="479" name="Shape 479"/>
          <p:cNvSpPr/>
          <p:nvPr/>
        </p:nvSpPr>
        <p:spPr>
          <a:xfrm>
            <a:off x="2497362" y="9514123"/>
            <a:ext cx="1697016" cy="17227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77" h="20197" extrusionOk="0">
                <a:moveTo>
                  <a:pt x="15961" y="0"/>
                </a:moveTo>
                <a:lnTo>
                  <a:pt x="15961" y="0"/>
                </a:lnTo>
                <a:cubicBezTo>
                  <a:pt x="20890" y="3998"/>
                  <a:pt x="21600" y="11179"/>
                  <a:pt x="17546" y="16040"/>
                </a:cubicBezTo>
                <a:cubicBezTo>
                  <a:pt x="13491" y="20900"/>
                  <a:pt x="6209" y="21600"/>
                  <a:pt x="1279" y="17602"/>
                </a:cubicBezTo>
                <a:cubicBezTo>
                  <a:pt x="822" y="17232"/>
                  <a:pt x="394" y="16827"/>
                  <a:pt x="0" y="16392"/>
                </a:cubicBezTo>
              </a:path>
            </a:pathLst>
          </a:custGeom>
          <a:ln w="38100">
            <a:solidFill>
              <a:srgbClr val="404040"/>
            </a:solidFill>
            <a:miter/>
          </a:ln>
        </p:spPr>
        <p:txBody>
          <a:bodyPr tIns="91439" bIns="91439" anchor="ctr"/>
          <a:lstStyle/>
          <a:p>
            <a:pPr algn="ctr"/>
            <a:endParaRPr/>
          </a:p>
        </p:txBody>
      </p:sp>
      <p:sp>
        <p:nvSpPr>
          <p:cNvPr id="480" name="Shape 480"/>
          <p:cNvSpPr/>
          <p:nvPr/>
        </p:nvSpPr>
        <p:spPr>
          <a:xfrm>
            <a:off x="4655819" y="9400842"/>
            <a:ext cx="17262886" cy="184665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>
            <a:lvl1pPr>
              <a:defRPr sz="4800">
                <a:solidFill>
                  <a:srgbClr val="40404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lvl="0">
              <a:defRPr/>
            </a:pPr>
            <a:r>
              <a:rPr lang="zh-CN" altLang="zh-CN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培养模式</a:t>
            </a:r>
            <a:r>
              <a:rPr lang="zh-CN" alt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zh-CN" sz="6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以岗位胜任力为导向</a:t>
            </a:r>
            <a:endParaRPr lang="en-US" altLang="zh-CN" sz="60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zh-CN" altLang="zh-C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强调</a:t>
            </a:r>
            <a:r>
              <a:rPr lang="zh-CN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医学院校为医疗卫生系统服务，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卫生</a:t>
            </a:r>
            <a:r>
              <a:rPr lang="zh-CN" altLang="zh-CN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zh-CN" altLang="zh-CN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中心</a:t>
            </a:r>
            <a:r>
              <a:rPr lang="zh-CN" altLang="zh-CN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5400" b="1" dirty="0">
              <a:solidFill>
                <a:srgbClr val="002060"/>
              </a:solidFill>
              <a:latin typeface="+mn-ea"/>
            </a:endParaRPr>
          </a:p>
        </p:txBody>
      </p:sp>
      <p:grpSp>
        <p:nvGrpSpPr>
          <p:cNvPr id="5" name="Group 490"/>
          <p:cNvGrpSpPr/>
          <p:nvPr/>
        </p:nvGrpSpPr>
        <p:grpSpPr>
          <a:xfrm>
            <a:off x="-1278891" y="690001"/>
            <a:ext cx="2487932" cy="1160782"/>
            <a:chOff x="0" y="0"/>
            <a:chExt cx="2487930" cy="1160780"/>
          </a:xfrm>
        </p:grpSpPr>
        <p:sp>
          <p:nvSpPr>
            <p:cNvPr id="488" name="Shape 488"/>
            <p:cNvSpPr/>
            <p:nvPr/>
          </p:nvSpPr>
          <p:spPr>
            <a:xfrm>
              <a:off x="0" y="77136"/>
              <a:ext cx="2487931" cy="1015283"/>
            </a:xfrm>
            <a:prstGeom prst="roundRect">
              <a:avLst>
                <a:gd name="adj" fmla="val 25000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89" name="Shape 489"/>
            <p:cNvSpPr/>
            <p:nvPr/>
          </p:nvSpPr>
          <p:spPr>
            <a:xfrm>
              <a:off x="1609592" y="-1"/>
              <a:ext cx="804420" cy="116078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>
                <a:defRPr sz="6400">
                  <a:solidFill>
                    <a:srgbClr val="FFFFFF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lvl1pPr>
            </a:lstStyle>
            <a:p>
              <a:pPr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64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9178337" y="625642"/>
            <a:ext cx="2478505" cy="861772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4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  <a:hlinkClick r:id="rId2" action="ppaction://hlinksldjump"/>
              </a:rPr>
              <a:t>返回</a:t>
            </a:r>
            <a:endParaRPr kumimoji="0" lang="zh-CN" alt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1909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5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100"/>
                            </p:stCondLst>
                            <p:childTnLst>
                              <p:par>
                                <p:cTn id="30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5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3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8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100"/>
                            </p:stCondLst>
                            <p:childTnLst>
                              <p:par>
                                <p:cTn id="42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25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3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" grpId="0" animBg="1" advAuto="0"/>
      <p:bldP spid="2" grpId="0" animBg="1" advAuto="0"/>
      <p:bldP spid="467" grpId="0" animBg="1" advAuto="0"/>
      <p:bldP spid="468" grpId="0" animBg="1" advAuto="0"/>
      <p:bldP spid="3" grpId="0" animBg="1" advAuto="0"/>
      <p:bldP spid="473" grpId="0" animBg="1" advAuto="0"/>
      <p:bldP spid="474" grpId="0" animBg="1" advAuto="0"/>
      <p:bldP spid="4" grpId="0" animBg="1" advAuto="0"/>
      <p:bldP spid="479" grpId="0" animBg="1" advAuto="0"/>
      <p:bldP spid="480" grpId="0" animBg="1" advAuto="0"/>
      <p:bldP spid="5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/>
        </p:nvSpPr>
        <p:spPr>
          <a:xfrm>
            <a:off x="1222099" y="578251"/>
            <a:ext cx="4288353" cy="141577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tIns="91439" bIns="91439">
            <a:spAutoFit/>
          </a:bodyPr>
          <a:lstStyle>
            <a:lvl1pPr>
              <a:defRPr sz="9600">
                <a:solidFill>
                  <a:schemeClr val="accent1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zh-CN" altLang="en-US" sz="8000" b="1" dirty="0" smtClean="0">
                <a:solidFill>
                  <a:schemeClr val="accent1"/>
                </a:solidFill>
                <a:latin typeface="Calibri Light"/>
                <a:ea typeface="Calibri Light"/>
                <a:cs typeface="Calibri Light"/>
                <a:sym typeface="Calibri Light"/>
              </a:rPr>
              <a:t>会议主题</a:t>
            </a:r>
            <a:endParaRPr sz="8000" b="1" dirty="0">
              <a:solidFill>
                <a:schemeClr val="accent1"/>
              </a:solidFill>
              <a:latin typeface="Calibri Light"/>
              <a:ea typeface="Calibri Light"/>
              <a:cs typeface="Calibri Light"/>
              <a:sym typeface="Calibri Light"/>
            </a:endParaRPr>
          </a:p>
        </p:txBody>
      </p:sp>
      <p:grpSp>
        <p:nvGrpSpPr>
          <p:cNvPr id="134" name="Group 134"/>
          <p:cNvGrpSpPr/>
          <p:nvPr/>
        </p:nvGrpSpPr>
        <p:grpSpPr>
          <a:xfrm>
            <a:off x="-1278891" y="690001"/>
            <a:ext cx="2487932" cy="1160782"/>
            <a:chOff x="0" y="0"/>
            <a:chExt cx="2487930" cy="1160780"/>
          </a:xfrm>
        </p:grpSpPr>
        <p:sp>
          <p:nvSpPr>
            <p:cNvPr id="132" name="Shape 132"/>
            <p:cNvSpPr/>
            <p:nvPr/>
          </p:nvSpPr>
          <p:spPr>
            <a:xfrm>
              <a:off x="0" y="77136"/>
              <a:ext cx="2487931" cy="1015283"/>
            </a:xfrm>
            <a:prstGeom prst="roundRect">
              <a:avLst>
                <a:gd name="adj" fmla="val 25000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1609592" y="-1"/>
              <a:ext cx="692407" cy="116078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>
                <a:defRPr sz="6400">
                  <a:solidFill>
                    <a:srgbClr val="FFFFFF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lvl1pPr>
            </a:lstStyle>
            <a:p>
              <a:pPr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zh-CN" altLang="en-US" sz="6400" dirty="0" smtClean="0">
                  <a:solidFill>
                    <a:srgbClr val="FFFFFF"/>
                  </a:solidFill>
                  <a:latin typeface="Calibri Light"/>
                  <a:ea typeface="Calibri Light"/>
                  <a:cs typeface="Calibri Light"/>
                  <a:sym typeface="Calibri Light"/>
                </a:rPr>
                <a:t>一</a:t>
              </a:r>
              <a:endParaRPr sz="64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065866" y="4551163"/>
            <a:ext cx="20184533" cy="4587567"/>
          </a:xfrm>
          <a:prstGeom prst="rect">
            <a:avLst/>
          </a:prstGeom>
          <a:noFill/>
          <a:ln w="5715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80000" tIns="900000" rIns="1080000" bIns="900000" numCol="1" spcCol="38100" rtlCol="0" anchor="t">
            <a:spAutoFit/>
          </a:bodyPr>
          <a:lstStyle/>
          <a:p>
            <a:r>
              <a:rPr lang="zh-CN" altLang="en-US" sz="6000" b="1" dirty="0" smtClean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进一步</a:t>
            </a:r>
            <a:r>
              <a:rPr lang="zh-CN" alt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深化医教协同，全面推进本科医学教育教学改革与发展，为提高医学人才培养质量，为</a:t>
            </a:r>
            <a:r>
              <a:rPr lang="en-US" altLang="zh-CN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年以良好成绩获得临床医学专业认证而努力奋斗</a:t>
            </a:r>
            <a:r>
              <a:rPr lang="zh-CN" altLang="en-US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kumimoji="0" lang="zh-CN" altLang="en-US" sz="3600" b="0" i="0" u="none" strike="noStrike" cap="none" spc="0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FillTx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"/>
                            </p:stCondLst>
                            <p:childTnLst>
                              <p:par>
                                <p:cTn id="10" presetID="22" presetClass="entr" presetSubtype="8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3" animBg="1" advAuto="0"/>
      <p:bldP spid="134" grpId="1" animBg="1" advAuto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/>
          <p:nvPr/>
        </p:nvSpPr>
        <p:spPr>
          <a:xfrm>
            <a:off x="1222100" y="605145"/>
            <a:ext cx="4288353" cy="141577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tIns="91439" bIns="91439">
            <a:spAutoFit/>
          </a:bodyPr>
          <a:lstStyle>
            <a:lvl1pPr>
              <a:defRPr sz="9600">
                <a:solidFill>
                  <a:schemeClr val="accent1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zh-CN" altLang="en-US" sz="80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 Light"/>
              </a:rPr>
              <a:t>主要任务</a:t>
            </a:r>
            <a:endParaRPr sz="8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 Light"/>
            </a:endParaRPr>
          </a:p>
        </p:txBody>
      </p:sp>
      <p:grpSp>
        <p:nvGrpSpPr>
          <p:cNvPr id="466" name="Group 466"/>
          <p:cNvGrpSpPr/>
          <p:nvPr/>
        </p:nvGrpSpPr>
        <p:grpSpPr>
          <a:xfrm>
            <a:off x="2358350" y="2759854"/>
            <a:ext cx="1728001" cy="1728000"/>
            <a:chOff x="0" y="0"/>
            <a:chExt cx="1727999" cy="1727999"/>
          </a:xfrm>
        </p:grpSpPr>
        <p:sp>
          <p:nvSpPr>
            <p:cNvPr id="464" name="Shape 464"/>
            <p:cNvSpPr/>
            <p:nvPr/>
          </p:nvSpPr>
          <p:spPr>
            <a:xfrm>
              <a:off x="0" y="0"/>
              <a:ext cx="1728000" cy="1728000"/>
            </a:xfrm>
            <a:prstGeom prst="ellipse">
              <a:avLst/>
            </a:prstGeom>
            <a:solidFill>
              <a:srgbClr val="BFBFB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 sz="5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65" name="Shape 465"/>
            <p:cNvSpPr/>
            <p:nvPr/>
          </p:nvSpPr>
          <p:spPr>
            <a:xfrm>
              <a:off x="253060" y="359809"/>
              <a:ext cx="1221880" cy="100838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>
              <a:lvl1pPr algn="ctr">
                <a:defRPr sz="5600">
                  <a:solidFill>
                    <a:srgbClr val="FFFFFF"/>
                  </a:solidFill>
                </a:defRPr>
              </a:lvl1pPr>
            </a:lstStyle>
            <a:p>
              <a:pPr>
                <a:defRPr sz="3600"/>
              </a:pPr>
              <a:r>
                <a:rPr sz="5600"/>
                <a:t>01</a:t>
              </a:r>
            </a:p>
          </p:txBody>
        </p:sp>
      </p:grpSp>
      <p:sp>
        <p:nvSpPr>
          <p:cNvPr id="467" name="Shape 467"/>
          <p:cNvSpPr/>
          <p:nvPr/>
        </p:nvSpPr>
        <p:spPr>
          <a:xfrm>
            <a:off x="2564662" y="2908310"/>
            <a:ext cx="1629694" cy="16875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71" h="20314" extrusionOk="0">
                <a:moveTo>
                  <a:pt x="16363" y="0"/>
                </a:moveTo>
                <a:lnTo>
                  <a:pt x="16363" y="0"/>
                </a:lnTo>
                <a:cubicBezTo>
                  <a:pt x="21279" y="4373"/>
                  <a:pt x="21600" y="11775"/>
                  <a:pt x="17081" y="16532"/>
                </a:cubicBezTo>
                <a:cubicBezTo>
                  <a:pt x="12562" y="21288"/>
                  <a:pt x="4916" y="21600"/>
                  <a:pt x="0" y="17228"/>
                </a:cubicBezTo>
              </a:path>
            </a:pathLst>
          </a:custGeom>
          <a:ln w="38100">
            <a:solidFill>
              <a:srgbClr val="404040"/>
            </a:solidFill>
            <a:miter/>
          </a:ln>
        </p:spPr>
        <p:txBody>
          <a:bodyPr tIns="91439" bIns="91439" anchor="ctr"/>
          <a:lstStyle/>
          <a:p>
            <a:pPr algn="ctr"/>
            <a:endParaRPr/>
          </a:p>
        </p:txBody>
      </p:sp>
      <p:sp>
        <p:nvSpPr>
          <p:cNvPr id="468" name="Shape 468"/>
          <p:cNvSpPr/>
          <p:nvPr/>
        </p:nvSpPr>
        <p:spPr>
          <a:xfrm>
            <a:off x="4655820" y="3203596"/>
            <a:ext cx="14034611" cy="10156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tIns="91439" bIns="91439">
            <a:spAutoFit/>
          </a:bodyPr>
          <a:lstStyle>
            <a:lvl1pPr>
              <a:defRPr sz="4800">
                <a:solidFill>
                  <a:srgbClr val="40404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zh-CN" alt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学习领会党的十九大报告关于高等教育的精神</a:t>
            </a:r>
            <a:endParaRPr sz="5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 Light"/>
            </a:endParaRPr>
          </a:p>
        </p:txBody>
      </p:sp>
      <p:grpSp>
        <p:nvGrpSpPr>
          <p:cNvPr id="472" name="Group 472"/>
          <p:cNvGrpSpPr/>
          <p:nvPr/>
        </p:nvGrpSpPr>
        <p:grpSpPr>
          <a:xfrm>
            <a:off x="2358350" y="5246632"/>
            <a:ext cx="1728001" cy="1728001"/>
            <a:chOff x="0" y="0"/>
            <a:chExt cx="1727999" cy="1727999"/>
          </a:xfrm>
        </p:grpSpPr>
        <p:sp>
          <p:nvSpPr>
            <p:cNvPr id="470" name="Shape 470"/>
            <p:cNvSpPr/>
            <p:nvPr/>
          </p:nvSpPr>
          <p:spPr>
            <a:xfrm>
              <a:off x="0" y="0"/>
              <a:ext cx="1728000" cy="1728000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 sz="5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71" name="Shape 471"/>
            <p:cNvSpPr/>
            <p:nvPr/>
          </p:nvSpPr>
          <p:spPr>
            <a:xfrm>
              <a:off x="253060" y="359809"/>
              <a:ext cx="1221880" cy="100838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>
              <a:lvl1pPr algn="ctr">
                <a:defRPr sz="5600">
                  <a:solidFill>
                    <a:srgbClr val="FFFFFF"/>
                  </a:solidFill>
                </a:defRPr>
              </a:lvl1pPr>
            </a:lstStyle>
            <a:p>
              <a:pPr>
                <a:defRPr sz="3600"/>
              </a:pPr>
              <a:r>
                <a:rPr sz="5600"/>
                <a:t>02</a:t>
              </a:r>
            </a:p>
          </p:txBody>
        </p:sp>
      </p:grpSp>
      <p:sp>
        <p:nvSpPr>
          <p:cNvPr id="473" name="Shape 473"/>
          <p:cNvSpPr/>
          <p:nvPr/>
        </p:nvSpPr>
        <p:spPr>
          <a:xfrm>
            <a:off x="2579900" y="5431747"/>
            <a:ext cx="1614451" cy="16508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57" h="20443" extrusionOk="0">
                <a:moveTo>
                  <a:pt x="16872" y="0"/>
                </a:moveTo>
                <a:lnTo>
                  <a:pt x="16872" y="0"/>
                </a:lnTo>
                <a:cubicBezTo>
                  <a:pt x="21600" y="4757"/>
                  <a:pt x="21505" y="12378"/>
                  <a:pt x="16661" y="17021"/>
                </a:cubicBezTo>
                <a:cubicBezTo>
                  <a:pt x="12073" y="21418"/>
                  <a:pt x="4811" y="21600"/>
                  <a:pt x="0" y="17439"/>
                </a:cubicBezTo>
              </a:path>
            </a:pathLst>
          </a:custGeom>
          <a:ln w="38100">
            <a:solidFill>
              <a:srgbClr val="404040"/>
            </a:solidFill>
            <a:miter/>
          </a:ln>
        </p:spPr>
        <p:txBody>
          <a:bodyPr tIns="91439" bIns="91439" anchor="ctr"/>
          <a:lstStyle/>
          <a:p>
            <a:pPr algn="ctr"/>
            <a:endParaRPr/>
          </a:p>
        </p:txBody>
      </p:sp>
      <p:sp>
        <p:nvSpPr>
          <p:cNvPr id="474" name="Shape 474"/>
          <p:cNvSpPr/>
          <p:nvPr/>
        </p:nvSpPr>
        <p:spPr>
          <a:xfrm>
            <a:off x="4655820" y="5305452"/>
            <a:ext cx="17472660" cy="184665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>
            <a:lvl1pPr>
              <a:defRPr sz="4800">
                <a:solidFill>
                  <a:srgbClr val="40404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zh-CN" alt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学习领会</a:t>
            </a:r>
            <a:r>
              <a:rPr lang="en-US" altLang="zh-CN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国务院办公厅关于深化医教协同，进一步推进医学教育改革与发展的意见</a:t>
            </a:r>
            <a:r>
              <a:rPr lang="en-US" altLang="zh-CN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sz="5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 Light"/>
            </a:endParaRPr>
          </a:p>
        </p:txBody>
      </p:sp>
      <p:grpSp>
        <p:nvGrpSpPr>
          <p:cNvPr id="478" name="Group 478"/>
          <p:cNvGrpSpPr/>
          <p:nvPr/>
        </p:nvGrpSpPr>
        <p:grpSpPr>
          <a:xfrm>
            <a:off x="2358350" y="7733410"/>
            <a:ext cx="1728001" cy="1728001"/>
            <a:chOff x="0" y="0"/>
            <a:chExt cx="1727999" cy="1727999"/>
          </a:xfrm>
        </p:grpSpPr>
        <p:sp>
          <p:nvSpPr>
            <p:cNvPr id="476" name="Shape 476"/>
            <p:cNvSpPr/>
            <p:nvPr/>
          </p:nvSpPr>
          <p:spPr>
            <a:xfrm>
              <a:off x="0" y="0"/>
              <a:ext cx="1728000" cy="1728000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 sz="5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77" name="Shape 477"/>
            <p:cNvSpPr/>
            <p:nvPr/>
          </p:nvSpPr>
          <p:spPr>
            <a:xfrm>
              <a:off x="253060" y="359809"/>
              <a:ext cx="1221880" cy="100838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>
              <a:lvl1pPr algn="ctr">
                <a:defRPr sz="5600">
                  <a:solidFill>
                    <a:srgbClr val="FFFFFF"/>
                  </a:solidFill>
                </a:defRPr>
              </a:lvl1pPr>
            </a:lstStyle>
            <a:p>
              <a:pPr>
                <a:defRPr sz="3600"/>
              </a:pPr>
              <a:r>
                <a:rPr sz="5600"/>
                <a:t>03</a:t>
              </a:r>
            </a:p>
          </p:txBody>
        </p:sp>
      </p:grpSp>
      <p:sp>
        <p:nvSpPr>
          <p:cNvPr id="479" name="Shape 479"/>
          <p:cNvSpPr/>
          <p:nvPr/>
        </p:nvSpPr>
        <p:spPr>
          <a:xfrm>
            <a:off x="2497362" y="7846691"/>
            <a:ext cx="1697016" cy="17227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77" h="20197" extrusionOk="0">
                <a:moveTo>
                  <a:pt x="15961" y="0"/>
                </a:moveTo>
                <a:lnTo>
                  <a:pt x="15961" y="0"/>
                </a:lnTo>
                <a:cubicBezTo>
                  <a:pt x="20890" y="3998"/>
                  <a:pt x="21600" y="11179"/>
                  <a:pt x="17546" y="16040"/>
                </a:cubicBezTo>
                <a:cubicBezTo>
                  <a:pt x="13491" y="20900"/>
                  <a:pt x="6209" y="21600"/>
                  <a:pt x="1279" y="17602"/>
                </a:cubicBezTo>
                <a:cubicBezTo>
                  <a:pt x="822" y="17232"/>
                  <a:pt x="394" y="16827"/>
                  <a:pt x="0" y="16392"/>
                </a:cubicBezTo>
              </a:path>
            </a:pathLst>
          </a:custGeom>
          <a:ln w="38100">
            <a:solidFill>
              <a:srgbClr val="404040"/>
            </a:solidFill>
            <a:miter/>
          </a:ln>
        </p:spPr>
        <p:txBody>
          <a:bodyPr tIns="91439" bIns="91439" anchor="ctr"/>
          <a:lstStyle/>
          <a:p>
            <a:pPr algn="ctr"/>
            <a:endParaRPr/>
          </a:p>
        </p:txBody>
      </p:sp>
      <p:sp>
        <p:nvSpPr>
          <p:cNvPr id="480" name="Shape 480"/>
          <p:cNvSpPr/>
          <p:nvPr/>
        </p:nvSpPr>
        <p:spPr>
          <a:xfrm>
            <a:off x="4655820" y="8107246"/>
            <a:ext cx="8494633" cy="10156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tIns="91439" bIns="91439">
            <a:spAutoFit/>
          </a:bodyPr>
          <a:lstStyle>
            <a:lvl1pPr>
              <a:defRPr sz="4800">
                <a:solidFill>
                  <a:srgbClr val="40404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zh-CN" alt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总结过去两年临床教学工作</a:t>
            </a:r>
            <a:endParaRPr sz="5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 Light"/>
            </a:endParaRPr>
          </a:p>
        </p:txBody>
      </p:sp>
      <p:grpSp>
        <p:nvGrpSpPr>
          <p:cNvPr id="484" name="Group 484"/>
          <p:cNvGrpSpPr/>
          <p:nvPr/>
        </p:nvGrpSpPr>
        <p:grpSpPr>
          <a:xfrm>
            <a:off x="2358350" y="10220190"/>
            <a:ext cx="1728001" cy="1728001"/>
            <a:chOff x="0" y="0"/>
            <a:chExt cx="1727999" cy="1727999"/>
          </a:xfrm>
        </p:grpSpPr>
        <p:sp>
          <p:nvSpPr>
            <p:cNvPr id="482" name="Shape 482"/>
            <p:cNvSpPr/>
            <p:nvPr/>
          </p:nvSpPr>
          <p:spPr>
            <a:xfrm>
              <a:off x="0" y="0"/>
              <a:ext cx="1728000" cy="1728000"/>
            </a:xfrm>
            <a:prstGeom prst="ellipse">
              <a:avLst/>
            </a:prstGeom>
            <a:solidFill>
              <a:srgbClr val="595959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 sz="5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83" name="Shape 483"/>
            <p:cNvSpPr/>
            <p:nvPr/>
          </p:nvSpPr>
          <p:spPr>
            <a:xfrm>
              <a:off x="253060" y="359809"/>
              <a:ext cx="1221880" cy="100838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>
              <a:lvl1pPr algn="ctr">
                <a:defRPr sz="5600">
                  <a:solidFill>
                    <a:srgbClr val="FFFFFF"/>
                  </a:solidFill>
                </a:defRPr>
              </a:lvl1pPr>
            </a:lstStyle>
            <a:p>
              <a:pPr>
                <a:defRPr sz="3600"/>
              </a:pPr>
              <a:r>
                <a:rPr sz="5600"/>
                <a:t>04</a:t>
              </a:r>
            </a:p>
          </p:txBody>
        </p:sp>
      </p:grpSp>
      <p:sp>
        <p:nvSpPr>
          <p:cNvPr id="485" name="Shape 485"/>
          <p:cNvSpPr/>
          <p:nvPr/>
        </p:nvSpPr>
        <p:spPr>
          <a:xfrm>
            <a:off x="2574471" y="10406199"/>
            <a:ext cx="1619880" cy="16499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57" h="20448" extrusionOk="0">
                <a:moveTo>
                  <a:pt x="16894" y="0"/>
                </a:moveTo>
                <a:lnTo>
                  <a:pt x="16894" y="0"/>
                </a:lnTo>
                <a:cubicBezTo>
                  <a:pt x="21600" y="4767"/>
                  <a:pt x="21496" y="12393"/>
                  <a:pt x="16662" y="17033"/>
                </a:cubicBezTo>
                <a:cubicBezTo>
                  <a:pt x="12063" y="21448"/>
                  <a:pt x="4784" y="21600"/>
                  <a:pt x="0" y="17382"/>
                </a:cubicBezTo>
              </a:path>
            </a:pathLst>
          </a:custGeom>
          <a:ln w="38100">
            <a:solidFill>
              <a:srgbClr val="404040"/>
            </a:solidFill>
            <a:miter/>
          </a:ln>
        </p:spPr>
        <p:txBody>
          <a:bodyPr tIns="91439" bIns="91439" anchor="ctr"/>
          <a:lstStyle/>
          <a:p>
            <a:pPr algn="ctr"/>
            <a:endParaRPr/>
          </a:p>
        </p:txBody>
      </p:sp>
      <p:sp>
        <p:nvSpPr>
          <p:cNvPr id="486" name="Shape 486"/>
          <p:cNvSpPr/>
          <p:nvPr/>
        </p:nvSpPr>
        <p:spPr>
          <a:xfrm>
            <a:off x="4655820" y="10210132"/>
            <a:ext cx="8494633" cy="10156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tIns="91439" bIns="91439">
            <a:spAutoFit/>
          </a:bodyPr>
          <a:lstStyle>
            <a:lvl1pPr>
              <a:defRPr sz="4800">
                <a:solidFill>
                  <a:srgbClr val="40404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zh-CN" alt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部署今后两年临床教学工作</a:t>
            </a:r>
            <a:endParaRPr sz="5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 Light"/>
            </a:endParaRPr>
          </a:p>
        </p:txBody>
      </p:sp>
      <p:sp>
        <p:nvSpPr>
          <p:cNvPr id="487" name="Shape 487"/>
          <p:cNvSpPr/>
          <p:nvPr/>
        </p:nvSpPr>
        <p:spPr>
          <a:xfrm>
            <a:off x="5510454" y="10984580"/>
            <a:ext cx="13799522" cy="221598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>
            <a:lvl1pPr>
              <a:lnSpc>
                <a:spcPct val="90000"/>
              </a:lnSpc>
              <a:defRPr sz="3000">
                <a:solidFill>
                  <a:srgbClr val="262626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marL="400050" lvl="1" indent="0">
              <a:lnSpc>
                <a:spcPct val="150000"/>
              </a:lnSpc>
            </a:pPr>
            <a:r>
              <a:rPr lang="zh-CN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深化医教协同，推动医学教育改革与</a:t>
            </a:r>
            <a:r>
              <a:rPr lang="zh-CN" alt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</a:t>
            </a:r>
            <a:endParaRPr lang="en-US" altLang="zh-CN" sz="44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00050" lvl="1" indent="0">
              <a:lnSpc>
                <a:spcPct val="150000"/>
              </a:lnSpc>
            </a:pPr>
            <a:r>
              <a:rPr lang="zh-CN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全面启动临床医学专业认证工作</a:t>
            </a:r>
            <a:endParaRPr sz="4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 Light"/>
              <a:sym typeface="Calibri Light"/>
            </a:endParaRPr>
          </a:p>
        </p:txBody>
      </p:sp>
      <p:grpSp>
        <p:nvGrpSpPr>
          <p:cNvPr id="490" name="Group 490"/>
          <p:cNvGrpSpPr/>
          <p:nvPr/>
        </p:nvGrpSpPr>
        <p:grpSpPr>
          <a:xfrm>
            <a:off x="-1278891" y="690001"/>
            <a:ext cx="2487932" cy="1160782"/>
            <a:chOff x="0" y="0"/>
            <a:chExt cx="2487930" cy="1160780"/>
          </a:xfrm>
        </p:grpSpPr>
        <p:sp>
          <p:nvSpPr>
            <p:cNvPr id="488" name="Shape 488"/>
            <p:cNvSpPr/>
            <p:nvPr/>
          </p:nvSpPr>
          <p:spPr>
            <a:xfrm>
              <a:off x="0" y="77136"/>
              <a:ext cx="2487931" cy="1015283"/>
            </a:xfrm>
            <a:prstGeom prst="roundRect">
              <a:avLst>
                <a:gd name="adj" fmla="val 25000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89" name="Shape 489"/>
            <p:cNvSpPr/>
            <p:nvPr/>
          </p:nvSpPr>
          <p:spPr>
            <a:xfrm>
              <a:off x="1609592" y="-1"/>
              <a:ext cx="804420" cy="116078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>
                <a:defRPr sz="6400">
                  <a:solidFill>
                    <a:srgbClr val="FFFFFF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lvl1pPr>
            </a:lstStyle>
            <a:p>
              <a:pPr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zh-CN" altLang="en-US" sz="6400" dirty="0" smtClean="0">
                  <a:solidFill>
                    <a:srgbClr val="FFFFFF"/>
                  </a:solidFill>
                  <a:latin typeface="Calibri Light"/>
                  <a:ea typeface="Calibri Light"/>
                  <a:cs typeface="Calibri Light"/>
                  <a:sym typeface="Calibri Light"/>
                </a:rPr>
                <a:t>二</a:t>
              </a:r>
              <a:endParaRPr sz="64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42461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5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850"/>
                            </p:stCondLst>
                            <p:childTnLst>
                              <p:par>
                                <p:cTn id="30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5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1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5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3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600"/>
                            </p:stCondLst>
                            <p:childTnLst>
                              <p:par>
                                <p:cTn id="42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25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8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5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1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350"/>
                            </p:stCondLst>
                            <p:childTnLst>
                              <p:par>
                                <p:cTn id="54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6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5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85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5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" grpId="0" animBg="1" advAuto="0"/>
      <p:bldP spid="466" grpId="0" animBg="1" advAuto="0"/>
      <p:bldP spid="467" grpId="0" animBg="1" advAuto="0"/>
      <p:bldP spid="468" grpId="0" animBg="1" advAuto="0"/>
      <p:bldP spid="472" grpId="0" animBg="1" advAuto="0"/>
      <p:bldP spid="473" grpId="0" animBg="1" advAuto="0"/>
      <p:bldP spid="474" grpId="0" animBg="1" advAuto="0"/>
      <p:bldP spid="478" grpId="0" animBg="1" advAuto="0"/>
      <p:bldP spid="479" grpId="0" animBg="1" advAuto="0"/>
      <p:bldP spid="480" grpId="0" animBg="1" advAuto="0"/>
      <p:bldP spid="484" grpId="0" animBg="1" advAuto="0"/>
      <p:bldP spid="485" grpId="0" animBg="1" advAuto="0"/>
      <p:bldP spid="486" grpId="0" animBg="1" advAuto="0"/>
      <p:bldP spid="487" grpId="0" animBg="1" advAuto="0"/>
      <p:bldP spid="490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/>
          <p:nvPr/>
        </p:nvSpPr>
        <p:spPr>
          <a:xfrm>
            <a:off x="1222099" y="443781"/>
            <a:ext cx="22730102" cy="252376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/>
          <a:p>
            <a:r>
              <a:rPr lang="zh-CN" altLang="en-US" sz="8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 Light"/>
              </a:rPr>
              <a:t>新时代高等教育的发展方向</a:t>
            </a:r>
            <a:endParaRPr lang="en-US" altLang="zh-CN" sz="8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 Light"/>
            </a:endParaRPr>
          </a:p>
          <a:p>
            <a:pPr algn="r"/>
            <a:r>
              <a:rPr lang="en-US" altLang="zh-CN" sz="7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7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十九大报告关于高等教育的论述</a:t>
            </a:r>
          </a:p>
        </p:txBody>
      </p:sp>
      <p:grpSp>
        <p:nvGrpSpPr>
          <p:cNvPr id="490" name="Group 490"/>
          <p:cNvGrpSpPr/>
          <p:nvPr/>
        </p:nvGrpSpPr>
        <p:grpSpPr>
          <a:xfrm>
            <a:off x="-1278891" y="593748"/>
            <a:ext cx="2750898" cy="1188674"/>
            <a:chOff x="0" y="-96253"/>
            <a:chExt cx="2750896" cy="1188672"/>
          </a:xfrm>
        </p:grpSpPr>
        <p:sp>
          <p:nvSpPr>
            <p:cNvPr id="488" name="Shape 488"/>
            <p:cNvSpPr/>
            <p:nvPr/>
          </p:nvSpPr>
          <p:spPr>
            <a:xfrm>
              <a:off x="0" y="77136"/>
              <a:ext cx="2487931" cy="1015283"/>
            </a:xfrm>
            <a:prstGeom prst="roundRect">
              <a:avLst>
                <a:gd name="adj" fmla="val 25000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89" name="Shape 489"/>
            <p:cNvSpPr/>
            <p:nvPr/>
          </p:nvSpPr>
          <p:spPr>
            <a:xfrm>
              <a:off x="1278890" y="-96253"/>
              <a:ext cx="1472006" cy="116954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>
                <a:defRPr sz="6400">
                  <a:solidFill>
                    <a:srgbClr val="FFFFFF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lvl1pPr>
            </a:lstStyle>
            <a:p>
              <a:pPr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en-US" sz="6400" dirty="0" smtClean="0">
                  <a:solidFill>
                    <a:srgbClr val="FFFFFF"/>
                  </a:solidFill>
                  <a:latin typeface="Calibri Light"/>
                  <a:ea typeface="Calibri Light"/>
                  <a:cs typeface="Calibri Light"/>
                  <a:sym typeface="Calibri Light"/>
                </a:rPr>
                <a:t>  1</a:t>
              </a:r>
              <a:endParaRPr sz="64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135123" y="3496234"/>
            <a:ext cx="21650958" cy="8398817"/>
            <a:chOff x="1135123" y="3496234"/>
            <a:chExt cx="21650958" cy="8398817"/>
          </a:xfrm>
        </p:grpSpPr>
        <p:sp>
          <p:nvSpPr>
            <p:cNvPr id="36" name="矩形 35"/>
            <p:cNvSpPr/>
            <p:nvPr/>
          </p:nvSpPr>
          <p:spPr>
            <a:xfrm>
              <a:off x="1135123" y="3496234"/>
              <a:ext cx="21650958" cy="8079951"/>
            </a:xfrm>
            <a:prstGeom prst="rect">
              <a:avLst/>
            </a:prstGeom>
            <a:solidFill>
              <a:srgbClr val="FFFFFF"/>
            </a:solidFill>
            <a:ln w="5715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940312" y="3769752"/>
              <a:ext cx="20206010" cy="8125299"/>
            </a:xfrm>
            <a:prstGeom prst="rect">
              <a:avLst/>
            </a:prstGeom>
            <a:noFill/>
            <a:ln w="5715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t">
              <a:spAutoFit/>
            </a:bodyPr>
            <a:lstStyle/>
            <a:p>
              <a:r>
                <a:rPr lang="zh-CN" altLang="en-US" sz="4000" b="1" dirty="0">
                  <a:solidFill>
                    <a:schemeClr val="accent1">
                      <a:lumMod val="10000"/>
                    </a:schemeClr>
                  </a:solidFill>
                </a:rPr>
                <a:t>八、提高保障和改善民生水平，加强和创新社会治理</a:t>
              </a:r>
            </a:p>
            <a:p>
              <a:r>
                <a:rPr lang="zh-CN" altLang="en-US" sz="4000" dirty="0"/>
                <a:t>（一）</a:t>
              </a:r>
              <a:r>
                <a:rPr lang="zh-CN" altLang="en-US" sz="4000" b="1" dirty="0">
                  <a:solidFill>
                    <a:schemeClr val="tx2">
                      <a:lumMod val="50000"/>
                    </a:schemeClr>
                  </a:solidFill>
                </a:rPr>
                <a:t>优先发展教育事业。建设教育强国是中华民族伟大复兴的基础工程，必须把</a:t>
              </a:r>
              <a:r>
                <a:rPr lang="zh-CN" altLang="en-US" sz="4000" b="1" dirty="0">
                  <a:solidFill>
                    <a:srgbClr val="FF0000"/>
                  </a:solidFill>
                </a:rPr>
                <a:t>教育事业放在优先位置</a:t>
              </a:r>
              <a:r>
                <a:rPr lang="zh-CN" altLang="en-US" sz="4000" b="1" dirty="0">
                  <a:solidFill>
                    <a:schemeClr val="tx2">
                      <a:lumMod val="50000"/>
                    </a:schemeClr>
                  </a:solidFill>
                </a:rPr>
                <a:t>，加快</a:t>
              </a:r>
              <a:r>
                <a:rPr lang="zh-CN" altLang="en-US" sz="4000" b="1" dirty="0">
                  <a:solidFill>
                    <a:srgbClr val="FF0000"/>
                  </a:solidFill>
                </a:rPr>
                <a:t>教育现代化</a:t>
              </a:r>
              <a:r>
                <a:rPr lang="zh-CN" altLang="en-US" sz="4000" b="1" dirty="0">
                  <a:solidFill>
                    <a:schemeClr val="tx2">
                      <a:lumMod val="50000"/>
                    </a:schemeClr>
                  </a:solidFill>
                </a:rPr>
                <a:t>，办好人民满意的教育。要全面贯彻党的教育方针，</a:t>
              </a:r>
              <a:r>
                <a:rPr lang="zh-CN" altLang="en-US" sz="4000" b="1" dirty="0">
                  <a:solidFill>
                    <a:srgbClr val="FF0000"/>
                  </a:solidFill>
                </a:rPr>
                <a:t>落实立德树人根本任务</a:t>
              </a:r>
              <a:r>
                <a:rPr lang="zh-CN" altLang="en-US" sz="4000" b="1" dirty="0">
                  <a:solidFill>
                    <a:schemeClr val="tx2">
                      <a:lumMod val="50000"/>
                    </a:schemeClr>
                  </a:solidFill>
                </a:rPr>
                <a:t>，发展素质教育，推进教育公平，培养德智体美全面发展的社会主义建设者和接班人。推动城乡义务教育一体化发展，高度重视农村义务教育，办好学前教育、特殊教育和网络教育，普及高中阶段教育，努力让每个孩子都能享有公平而有质量的教育。完善职业教育和培训体系，深化产教融合、校企合作。</a:t>
              </a:r>
              <a:r>
                <a:rPr lang="zh-CN" altLang="en-US" sz="4000" b="1" u="sng" dirty="0">
                  <a:solidFill>
                    <a:srgbClr val="FF0000"/>
                  </a:solidFill>
                </a:rPr>
                <a:t>加快一流大学和一流学科建设，实现高等教育内涵式发展。</a:t>
              </a:r>
              <a:r>
                <a:rPr lang="zh-CN" altLang="en-US" sz="4000" b="1" dirty="0">
                  <a:solidFill>
                    <a:schemeClr val="tx2">
                      <a:lumMod val="50000"/>
                    </a:schemeClr>
                  </a:solidFill>
                </a:rPr>
                <a:t>健全学生资助制度，使绝大多数城乡新增劳动力接受高中阶段教育、更多接受高等教育。支持和规范社会力量兴办教育。加强师德师风建设，培养高素质教师队伍，倡导全社会尊师重教。办好继续教育，加快建设学习型社会，大力提高国民素质。</a:t>
              </a:r>
            </a:p>
            <a:p>
              <a:pPr algn="ctr"/>
              <a:r>
                <a:rPr lang="zh-CN" altLang="en-US" sz="4000" b="1" dirty="0">
                  <a:solidFill>
                    <a:srgbClr val="002060"/>
                  </a:solidFill>
                  <a:sym typeface="+mn-ea"/>
                </a:rPr>
                <a:t>字符数</a:t>
              </a:r>
              <a:r>
                <a:rPr lang="zh-CN" altLang="en-US" sz="4000" b="1" dirty="0">
                  <a:solidFill>
                    <a:srgbClr val="002060"/>
                  </a:solidFill>
                </a:rPr>
                <a:t>3</a:t>
              </a:r>
              <a:r>
                <a:rPr lang="en-US" altLang="zh-CN" sz="4000" b="1" dirty="0">
                  <a:solidFill>
                    <a:srgbClr val="002060"/>
                  </a:solidFill>
                </a:rPr>
                <a:t>55</a:t>
              </a:r>
              <a:r>
                <a:rPr lang="zh-CN" altLang="en-US" sz="4000" b="1" dirty="0">
                  <a:solidFill>
                    <a:srgbClr val="002060"/>
                  </a:solidFill>
                </a:rPr>
                <a:t>，中文字</a:t>
              </a:r>
              <a:r>
                <a:rPr lang="en-US" altLang="zh-CN" sz="4000" b="1" dirty="0">
                  <a:solidFill>
                    <a:srgbClr val="002060"/>
                  </a:solidFill>
                </a:rPr>
                <a:t>311;</a:t>
              </a:r>
              <a:r>
                <a:rPr lang="zh-CN" altLang="en-US" sz="4000" b="1" dirty="0">
                  <a:solidFill>
                    <a:srgbClr val="002060"/>
                  </a:solidFill>
                </a:rPr>
                <a:t>  高等教育</a:t>
              </a:r>
              <a:r>
                <a:rPr lang="en-US" altLang="zh-CN" sz="4000" b="1" dirty="0">
                  <a:solidFill>
                    <a:srgbClr val="002060"/>
                  </a:solidFill>
                </a:rPr>
                <a:t>23</a:t>
              </a:r>
              <a:r>
                <a:rPr lang="zh-CN" altLang="en-US" sz="4000" b="1" dirty="0">
                  <a:solidFill>
                    <a:srgbClr val="002060"/>
                  </a:solidFill>
                </a:rPr>
                <a:t>字</a:t>
              </a:r>
              <a:endParaRPr lang="zh-CN" altLang="en-US" sz="4000" b="1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" name="Group 568"/>
          <p:cNvGrpSpPr/>
          <p:nvPr/>
        </p:nvGrpSpPr>
        <p:grpSpPr>
          <a:xfrm>
            <a:off x="6666251" y="4704713"/>
            <a:ext cx="5148762" cy="5137120"/>
            <a:chOff x="1" y="1"/>
            <a:chExt cx="3381545" cy="3373900"/>
          </a:xfrm>
        </p:grpSpPr>
        <p:sp>
          <p:nvSpPr>
            <p:cNvPr id="40" name="Shape 566"/>
            <p:cNvSpPr/>
            <p:nvPr/>
          </p:nvSpPr>
          <p:spPr>
            <a:xfrm>
              <a:off x="1" y="1"/>
              <a:ext cx="3381545" cy="3373900"/>
            </a:xfrm>
            <a:prstGeom prst="ellipse">
              <a:avLst/>
            </a:prstGeom>
            <a:solidFill>
              <a:srgbClr val="BFBFBF">
                <a:alpha val="9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41" name="Shape 567"/>
            <p:cNvSpPr/>
            <p:nvPr/>
          </p:nvSpPr>
          <p:spPr>
            <a:xfrm>
              <a:off x="629960" y="965340"/>
              <a:ext cx="2142662" cy="1212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91439" tIns="91439" rIns="91439" bIns="91439" numCol="1" anchor="t">
              <a:spAutoFit/>
            </a:bodyPr>
            <a:lstStyle/>
            <a:p>
              <a:pPr algn="ctr"/>
              <a:r>
                <a:rPr lang="zh-CN" altLang="en-US" sz="6000" b="1" dirty="0" smtClean="0">
                  <a:solidFill>
                    <a:schemeClr val="bg1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一项任务</a:t>
              </a:r>
              <a:endParaRPr lang="en-US" altLang="zh-CN" sz="6000" b="1" dirty="0" smtClean="0">
                <a:solidFill>
                  <a:schemeClr val="bg1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4800" b="1" dirty="0" smtClean="0">
                  <a:solidFill>
                    <a:schemeClr val="bg1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立德树人</a:t>
              </a:r>
              <a:endParaRPr sz="4800" b="1" dirty="0">
                <a:solidFill>
                  <a:schemeClr val="bg1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2" name="Group 571"/>
          <p:cNvGrpSpPr/>
          <p:nvPr/>
        </p:nvGrpSpPr>
        <p:grpSpPr>
          <a:xfrm>
            <a:off x="11993628" y="4957009"/>
            <a:ext cx="4994961" cy="4814326"/>
            <a:chOff x="4081653" y="327327"/>
            <a:chExt cx="4093032" cy="4093032"/>
          </a:xfrm>
        </p:grpSpPr>
        <p:sp>
          <p:nvSpPr>
            <p:cNvPr id="43" name="Shape 569"/>
            <p:cNvSpPr/>
            <p:nvPr/>
          </p:nvSpPr>
          <p:spPr>
            <a:xfrm>
              <a:off x="4081653" y="327327"/>
              <a:ext cx="4093032" cy="4093032"/>
            </a:xfrm>
            <a:prstGeom prst="ellipse">
              <a:avLst/>
            </a:prstGeom>
            <a:solidFill>
              <a:schemeClr val="accent2">
                <a:alpha val="9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4" name="Shape 570"/>
            <p:cNvSpPr/>
            <p:nvPr/>
          </p:nvSpPr>
          <p:spPr>
            <a:xfrm>
              <a:off x="4280873" y="1380605"/>
              <a:ext cx="3700538" cy="156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91439" tIns="91439" rIns="91439" bIns="91439" numCol="1" anchor="t">
              <a:spAutoFit/>
            </a:bodyPr>
            <a:lstStyle/>
            <a:p>
              <a:pPr algn="ctr"/>
              <a:r>
                <a:rPr lang="zh-CN" altLang="en-US" sz="6000" b="1" dirty="0" smtClean="0">
                  <a:solidFill>
                    <a:schemeClr val="bg1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两个建设</a:t>
              </a:r>
              <a:endParaRPr lang="en-US" altLang="zh-CN" sz="6000" b="1" dirty="0" smtClean="0">
                <a:solidFill>
                  <a:schemeClr val="bg1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4800" b="1" dirty="0" smtClean="0">
                  <a:solidFill>
                    <a:schemeClr val="bg1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现代化和双</a:t>
              </a:r>
              <a:r>
                <a:rPr lang="zh-CN" altLang="en-US" sz="4800" b="1" dirty="0" smtClean="0">
                  <a:solidFill>
                    <a:schemeClr val="bg1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一流</a:t>
              </a:r>
              <a:endParaRPr lang="zh-CN" altLang="en-US" sz="4800" b="1" dirty="0">
                <a:solidFill>
                  <a:schemeClr val="bg1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Group 568"/>
          <p:cNvGrpSpPr/>
          <p:nvPr/>
        </p:nvGrpSpPr>
        <p:grpSpPr>
          <a:xfrm>
            <a:off x="17117682" y="4857113"/>
            <a:ext cx="5148762" cy="5137120"/>
            <a:chOff x="1" y="1"/>
            <a:chExt cx="3381545" cy="3373900"/>
          </a:xfrm>
        </p:grpSpPr>
        <p:sp>
          <p:nvSpPr>
            <p:cNvPr id="22" name="Shape 566"/>
            <p:cNvSpPr/>
            <p:nvPr/>
          </p:nvSpPr>
          <p:spPr>
            <a:xfrm>
              <a:off x="1" y="1"/>
              <a:ext cx="3381545" cy="3373900"/>
            </a:xfrm>
            <a:prstGeom prst="ellipse">
              <a:avLst/>
            </a:prstGeom>
            <a:solidFill>
              <a:srgbClr val="BFBFBF">
                <a:alpha val="9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23" name="Shape 567"/>
            <p:cNvSpPr/>
            <p:nvPr/>
          </p:nvSpPr>
          <p:spPr>
            <a:xfrm>
              <a:off x="629960" y="965340"/>
              <a:ext cx="2142661" cy="1212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91439" tIns="91439" rIns="91439" bIns="91439" numCol="1" anchor="t">
              <a:spAutoFit/>
            </a:bodyPr>
            <a:lstStyle/>
            <a:p>
              <a:pPr algn="ctr"/>
              <a:r>
                <a:rPr lang="zh-CN" altLang="en-US" sz="6000" b="1" dirty="0" smtClean="0">
                  <a:solidFill>
                    <a:schemeClr val="bg1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一个目标</a:t>
              </a:r>
              <a:endParaRPr lang="en-US" altLang="zh-CN" sz="6000" b="1" dirty="0" smtClean="0">
                <a:solidFill>
                  <a:schemeClr val="bg1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4800" b="1" dirty="0" smtClean="0">
                  <a:solidFill>
                    <a:schemeClr val="bg1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内涵式发展</a:t>
              </a:r>
              <a:endParaRPr sz="4800" b="1" dirty="0">
                <a:solidFill>
                  <a:schemeClr val="bg1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Group 571"/>
          <p:cNvGrpSpPr/>
          <p:nvPr/>
        </p:nvGrpSpPr>
        <p:grpSpPr>
          <a:xfrm>
            <a:off x="1515979" y="4820651"/>
            <a:ext cx="5197642" cy="4814326"/>
            <a:chOff x="3968151" y="327327"/>
            <a:chExt cx="4259115" cy="4093032"/>
          </a:xfrm>
        </p:grpSpPr>
        <p:sp>
          <p:nvSpPr>
            <p:cNvPr id="25" name="Shape 569"/>
            <p:cNvSpPr/>
            <p:nvPr/>
          </p:nvSpPr>
          <p:spPr>
            <a:xfrm>
              <a:off x="4081653" y="327327"/>
              <a:ext cx="4093032" cy="4093032"/>
            </a:xfrm>
            <a:prstGeom prst="ellipse">
              <a:avLst/>
            </a:prstGeom>
            <a:solidFill>
              <a:schemeClr val="accent2">
                <a:alpha val="9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" name="Shape 570"/>
            <p:cNvSpPr/>
            <p:nvPr/>
          </p:nvSpPr>
          <p:spPr>
            <a:xfrm>
              <a:off x="3968151" y="1380605"/>
              <a:ext cx="4259115" cy="156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/>
            <a:p>
              <a:pPr algn="ctr"/>
              <a:r>
                <a:rPr lang="zh-CN" altLang="en-US" sz="6000" b="1" dirty="0" smtClean="0">
                  <a:solidFill>
                    <a:schemeClr val="bg1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地位</a:t>
              </a:r>
              <a:endParaRPr lang="en-US" altLang="zh-CN" sz="6000" b="1" dirty="0" smtClean="0">
                <a:solidFill>
                  <a:schemeClr val="bg1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4800" b="1" dirty="0" smtClean="0">
                  <a:solidFill>
                    <a:schemeClr val="bg1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基础工程</a:t>
              </a:r>
              <a:r>
                <a:rPr lang="zh-CN" altLang="en-US" sz="4800" b="1" dirty="0" smtClean="0">
                  <a:solidFill>
                    <a:schemeClr val="bg1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优先发展</a:t>
              </a:r>
              <a:endParaRPr lang="zh-CN" altLang="en-US" sz="4800" b="1" dirty="0">
                <a:solidFill>
                  <a:schemeClr val="bg1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625731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/>
          <p:nvPr/>
        </p:nvSpPr>
        <p:spPr>
          <a:xfrm>
            <a:off x="1222099" y="443781"/>
            <a:ext cx="22730102" cy="240065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/>
          <a:p>
            <a:r>
              <a:rPr lang="zh-CN" altLang="en-US" sz="72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国务院办公厅</a:t>
            </a:r>
            <a:r>
              <a:rPr lang="en-US" altLang="zh-CN" sz="72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72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关于深化医教协同进一步推进医学教育改革与发展的意见</a:t>
            </a:r>
            <a:r>
              <a:rPr lang="en-US" altLang="zh-CN" sz="72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sz="7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90" name="Group 490"/>
          <p:cNvGrpSpPr/>
          <p:nvPr/>
        </p:nvGrpSpPr>
        <p:grpSpPr>
          <a:xfrm>
            <a:off x="-1278891" y="690001"/>
            <a:ext cx="2487932" cy="1160782"/>
            <a:chOff x="0" y="0"/>
            <a:chExt cx="2487930" cy="1160780"/>
          </a:xfrm>
        </p:grpSpPr>
        <p:sp>
          <p:nvSpPr>
            <p:cNvPr id="488" name="Shape 488"/>
            <p:cNvSpPr/>
            <p:nvPr/>
          </p:nvSpPr>
          <p:spPr>
            <a:xfrm>
              <a:off x="0" y="77136"/>
              <a:ext cx="2487931" cy="1015283"/>
            </a:xfrm>
            <a:prstGeom prst="roundRect">
              <a:avLst>
                <a:gd name="adj" fmla="val 25000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89" name="Shape 489"/>
            <p:cNvSpPr/>
            <p:nvPr/>
          </p:nvSpPr>
          <p:spPr>
            <a:xfrm>
              <a:off x="1609592" y="-1"/>
              <a:ext cx="804420" cy="116078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>
                <a:defRPr sz="6400">
                  <a:solidFill>
                    <a:srgbClr val="FFFFFF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lvl1pPr>
            </a:lstStyle>
            <a:p>
              <a:pPr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en-US" sz="6400" dirty="0" smtClean="0">
                  <a:solidFill>
                    <a:srgbClr val="FFFFFF"/>
                  </a:solidFill>
                  <a:latin typeface="Calibri Light"/>
                  <a:ea typeface="Calibri Light"/>
                  <a:cs typeface="Calibri Light"/>
                  <a:sym typeface="Calibri Light"/>
                </a:rPr>
                <a:t>2</a:t>
              </a:r>
              <a:endParaRPr sz="64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endParaRPr>
            </a:p>
          </p:txBody>
        </p:sp>
      </p:grpSp>
      <p:grpSp>
        <p:nvGrpSpPr>
          <p:cNvPr id="20" name="Group 466"/>
          <p:cNvGrpSpPr/>
          <p:nvPr/>
        </p:nvGrpSpPr>
        <p:grpSpPr>
          <a:xfrm>
            <a:off x="2358350" y="3647357"/>
            <a:ext cx="1728001" cy="1728000"/>
            <a:chOff x="0" y="0"/>
            <a:chExt cx="1727999" cy="1727999"/>
          </a:xfrm>
        </p:grpSpPr>
        <p:sp>
          <p:nvSpPr>
            <p:cNvPr id="21" name="Shape 464"/>
            <p:cNvSpPr/>
            <p:nvPr/>
          </p:nvSpPr>
          <p:spPr>
            <a:xfrm>
              <a:off x="0" y="0"/>
              <a:ext cx="1728000" cy="1728000"/>
            </a:xfrm>
            <a:prstGeom prst="ellipse">
              <a:avLst/>
            </a:prstGeom>
            <a:solidFill>
              <a:srgbClr val="BFBFB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 sz="5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" name="Shape 465"/>
            <p:cNvSpPr/>
            <p:nvPr/>
          </p:nvSpPr>
          <p:spPr>
            <a:xfrm>
              <a:off x="253060" y="359809"/>
              <a:ext cx="1221880" cy="100838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>
              <a:lvl1pPr algn="ctr">
                <a:defRPr sz="5600">
                  <a:solidFill>
                    <a:srgbClr val="FFFFFF"/>
                  </a:solidFill>
                </a:defRPr>
              </a:lvl1pPr>
            </a:lstStyle>
            <a:p>
              <a:pPr>
                <a:defRPr sz="3600"/>
              </a:pPr>
              <a:r>
                <a:rPr sz="5600"/>
                <a:t>01</a:t>
              </a:r>
            </a:p>
          </p:txBody>
        </p:sp>
      </p:grpSp>
      <p:sp>
        <p:nvSpPr>
          <p:cNvPr id="23" name="Shape 467"/>
          <p:cNvSpPr/>
          <p:nvPr/>
        </p:nvSpPr>
        <p:spPr>
          <a:xfrm>
            <a:off x="2564662" y="3795813"/>
            <a:ext cx="1629694" cy="16875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71" h="20314" extrusionOk="0">
                <a:moveTo>
                  <a:pt x="16363" y="0"/>
                </a:moveTo>
                <a:lnTo>
                  <a:pt x="16363" y="0"/>
                </a:lnTo>
                <a:cubicBezTo>
                  <a:pt x="21279" y="4373"/>
                  <a:pt x="21600" y="11775"/>
                  <a:pt x="17081" y="16532"/>
                </a:cubicBezTo>
                <a:cubicBezTo>
                  <a:pt x="12562" y="21288"/>
                  <a:pt x="4916" y="21600"/>
                  <a:pt x="0" y="17228"/>
                </a:cubicBezTo>
              </a:path>
            </a:pathLst>
          </a:custGeom>
          <a:ln w="38100">
            <a:solidFill>
              <a:srgbClr val="404040"/>
            </a:solidFill>
            <a:miter/>
          </a:ln>
        </p:spPr>
        <p:txBody>
          <a:bodyPr tIns="91439" bIns="91439" anchor="ctr"/>
          <a:lstStyle/>
          <a:p>
            <a:pPr algn="ctr"/>
            <a:endParaRPr/>
          </a:p>
        </p:txBody>
      </p:sp>
      <p:sp>
        <p:nvSpPr>
          <p:cNvPr id="24" name="Shape 468"/>
          <p:cNvSpPr/>
          <p:nvPr/>
        </p:nvSpPr>
        <p:spPr>
          <a:xfrm>
            <a:off x="4655820" y="3472537"/>
            <a:ext cx="2954655" cy="10156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tIns="91439" bIns="91439">
            <a:spAutoFit/>
          </a:bodyPr>
          <a:lstStyle>
            <a:lvl1pPr>
              <a:defRPr sz="4800">
                <a:solidFill>
                  <a:srgbClr val="40404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zh-CN" altLang="en-US" sz="5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/>
              </a:rPr>
              <a:t>重要意义</a:t>
            </a:r>
            <a:endParaRPr sz="5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/>
            </a:endParaRPr>
          </a:p>
        </p:txBody>
      </p:sp>
      <p:grpSp>
        <p:nvGrpSpPr>
          <p:cNvPr id="25" name="Group 472"/>
          <p:cNvGrpSpPr/>
          <p:nvPr/>
        </p:nvGrpSpPr>
        <p:grpSpPr>
          <a:xfrm>
            <a:off x="2358350" y="6967850"/>
            <a:ext cx="1728001" cy="1728001"/>
            <a:chOff x="0" y="0"/>
            <a:chExt cx="1727999" cy="1727999"/>
          </a:xfrm>
        </p:grpSpPr>
        <p:sp>
          <p:nvSpPr>
            <p:cNvPr id="26" name="Shape 470"/>
            <p:cNvSpPr/>
            <p:nvPr/>
          </p:nvSpPr>
          <p:spPr>
            <a:xfrm>
              <a:off x="0" y="0"/>
              <a:ext cx="1728000" cy="1728000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 sz="5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" name="Shape 471"/>
            <p:cNvSpPr/>
            <p:nvPr/>
          </p:nvSpPr>
          <p:spPr>
            <a:xfrm>
              <a:off x="253060" y="359809"/>
              <a:ext cx="1221880" cy="100838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>
              <a:lvl1pPr algn="ctr">
                <a:defRPr sz="5600">
                  <a:solidFill>
                    <a:srgbClr val="FFFFFF"/>
                  </a:solidFill>
                </a:defRPr>
              </a:lvl1pPr>
            </a:lstStyle>
            <a:p>
              <a:pPr>
                <a:defRPr sz="3600"/>
              </a:pPr>
              <a:r>
                <a:rPr sz="5600"/>
                <a:t>02</a:t>
              </a:r>
            </a:p>
          </p:txBody>
        </p:sp>
      </p:grpSp>
      <p:sp>
        <p:nvSpPr>
          <p:cNvPr id="28" name="Shape 473"/>
          <p:cNvSpPr/>
          <p:nvPr/>
        </p:nvSpPr>
        <p:spPr>
          <a:xfrm>
            <a:off x="2579900" y="7152965"/>
            <a:ext cx="1614451" cy="16508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57" h="20443" extrusionOk="0">
                <a:moveTo>
                  <a:pt x="16872" y="0"/>
                </a:moveTo>
                <a:lnTo>
                  <a:pt x="16872" y="0"/>
                </a:lnTo>
                <a:cubicBezTo>
                  <a:pt x="21600" y="4757"/>
                  <a:pt x="21505" y="12378"/>
                  <a:pt x="16661" y="17021"/>
                </a:cubicBezTo>
                <a:cubicBezTo>
                  <a:pt x="12073" y="21418"/>
                  <a:pt x="4811" y="21600"/>
                  <a:pt x="0" y="17439"/>
                </a:cubicBezTo>
              </a:path>
            </a:pathLst>
          </a:custGeom>
          <a:ln w="38100">
            <a:solidFill>
              <a:srgbClr val="404040"/>
            </a:solidFill>
            <a:miter/>
          </a:ln>
        </p:spPr>
        <p:txBody>
          <a:bodyPr tIns="91439" bIns="91439" anchor="ctr"/>
          <a:lstStyle/>
          <a:p>
            <a:pPr algn="ctr"/>
            <a:endParaRPr/>
          </a:p>
        </p:txBody>
      </p:sp>
      <p:sp>
        <p:nvSpPr>
          <p:cNvPr id="29" name="Shape 474"/>
          <p:cNvSpPr/>
          <p:nvPr/>
        </p:nvSpPr>
        <p:spPr>
          <a:xfrm>
            <a:off x="4655820" y="7026670"/>
            <a:ext cx="17472660" cy="10156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>
            <a:lvl1pPr>
              <a:defRPr sz="4800">
                <a:solidFill>
                  <a:srgbClr val="40404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zh-CN" altLang="en-US" sz="5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/>
              </a:rPr>
              <a:t>主要目标</a:t>
            </a:r>
            <a:endParaRPr sz="5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678455" y="4452029"/>
            <a:ext cx="17589874" cy="2215989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r>
              <a:rPr lang="zh-CN" altLang="en-US" sz="4400" b="1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医教</a:t>
            </a:r>
            <a:r>
              <a:rPr lang="zh-CN" altLang="en-US" sz="4400" b="1" dirty="0" smtClean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协同是推进</a:t>
            </a:r>
            <a:r>
              <a:rPr lang="zh-CN" altLang="en-US" sz="4400" b="1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医学教育改革与发展</a:t>
            </a:r>
            <a:r>
              <a:rPr lang="zh-CN" altLang="en-US" sz="4400" b="1" dirty="0" smtClean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，加强</a:t>
            </a:r>
            <a:r>
              <a:rPr lang="zh-CN" altLang="en-US" sz="4400" b="1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医学人才培养、提高医疗卫生服务水平的基础工程，是深化医药卫生体制改革的重要任务，是推进健康中国建设的重要保障。</a:t>
            </a:r>
            <a:endParaRPr kumimoji="0" lang="zh-CN" alt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Calibri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34933" y="8042331"/>
            <a:ext cx="17533396" cy="547842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4400" b="1" dirty="0" smtClean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到</a:t>
            </a:r>
            <a:r>
              <a:rPr lang="en-US" altLang="zh-CN" sz="4400" b="1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sz="4400" b="1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年，医学教育</a:t>
            </a:r>
            <a:r>
              <a:rPr lang="zh-CN" altLang="en-US" sz="44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管理体制机制改革</a:t>
            </a:r>
            <a:r>
              <a:rPr lang="zh-CN" altLang="en-US" sz="4400" b="1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取得突破，医学</a:t>
            </a:r>
            <a:r>
              <a:rPr lang="zh-CN" altLang="en-US" sz="4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人才使用激励机制</a:t>
            </a:r>
            <a:r>
              <a:rPr lang="zh-CN" altLang="en-US" sz="4400" b="1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得到完善，以“</a:t>
            </a:r>
            <a:r>
              <a:rPr lang="en-US" altLang="zh-CN" sz="4400" b="1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5+3”</a:t>
            </a:r>
            <a:r>
              <a:rPr lang="zh-CN" altLang="en-US" sz="4400" b="1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为主体、“</a:t>
            </a:r>
            <a:r>
              <a:rPr lang="en-US" altLang="zh-CN" sz="4400" b="1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3+2”</a:t>
            </a:r>
            <a:r>
              <a:rPr lang="zh-CN" altLang="en-US" sz="4400" b="1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为补充的临床医学</a:t>
            </a:r>
            <a:r>
              <a:rPr lang="zh-CN" altLang="en-US" sz="4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人才培养体系</a:t>
            </a:r>
            <a:r>
              <a:rPr lang="zh-CN" altLang="en-US" sz="4400" b="1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基本建立，紧缺人才培养得到加强，其他类医学人才培养协调发展，</a:t>
            </a:r>
            <a:r>
              <a:rPr lang="zh-CN" altLang="en-US" sz="4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培养质量</a:t>
            </a:r>
            <a:r>
              <a:rPr lang="zh-CN" altLang="en-US" sz="4400" b="1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显著提升，对卫生与健康事业的</a:t>
            </a:r>
            <a:r>
              <a:rPr lang="zh-CN" altLang="en-US" sz="4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支撑作用</a:t>
            </a:r>
            <a:r>
              <a:rPr lang="zh-CN" altLang="en-US" sz="4400" b="1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明显增强。</a:t>
            </a:r>
            <a:endParaRPr lang="en-US" altLang="zh-CN" sz="4400" b="1" dirty="0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itchFamily="2" charset="2"/>
              <a:buChar char="l"/>
            </a:pPr>
            <a:r>
              <a:rPr lang="zh-CN" altLang="en-US" sz="4400" b="1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到</a:t>
            </a:r>
            <a:r>
              <a:rPr lang="en-US" altLang="zh-CN" sz="4400" b="1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2030</a:t>
            </a:r>
            <a:r>
              <a:rPr lang="zh-CN" altLang="en-US" sz="4400" b="1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年，医学教育改革与发展的</a:t>
            </a:r>
            <a:r>
              <a:rPr lang="zh-CN" altLang="en-US" sz="4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政策环境</a:t>
            </a:r>
            <a:r>
              <a:rPr lang="zh-CN" altLang="en-US" sz="4400" b="1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更加完善，具有中国特色的标准化、规范化医学</a:t>
            </a:r>
            <a:r>
              <a:rPr lang="zh-CN" altLang="en-US" sz="4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人才培养体系</a:t>
            </a:r>
            <a:r>
              <a:rPr lang="zh-CN" altLang="en-US" sz="4400" b="1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更加健全，医学</a:t>
            </a:r>
            <a:r>
              <a:rPr lang="zh-CN" altLang="en-US" sz="4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人才队伍基本满足健康中国建设需要。</a:t>
            </a:r>
            <a:endParaRPr lang="en-US" altLang="zh-CN" sz="4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36433" y="6818958"/>
            <a:ext cx="24384000" cy="7697807"/>
          </a:xfrm>
          <a:prstGeom prst="rect">
            <a:avLst/>
          </a:prstGeom>
          <a:solidFill>
            <a:schemeClr val="bg1">
              <a:lumMod val="10000"/>
              <a:alpha val="95000"/>
            </a:schemeClr>
          </a:solidFill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1800000" rIns="91439" bIns="1800000" numCol="1" spcCol="38100" rtlCol="0" anchor="ctr" anchorCtr="0">
            <a:spAutoFit/>
          </a:bodyPr>
          <a:lstStyle/>
          <a:p>
            <a:r>
              <a:rPr lang="zh-CN" altLang="en-US" sz="8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通过深化教改和医改，实现</a:t>
            </a:r>
            <a:r>
              <a:rPr lang="zh-CN" altLang="en-US" sz="8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基础教育与临床教育、院校教育与毕业后教育相融合，培养高质量的医学</a:t>
            </a:r>
            <a:r>
              <a:rPr lang="zh-CN" altLang="en-US" sz="8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人才，满足健康中国建设战略的需求。</a:t>
            </a:r>
            <a:endParaRPr kumimoji="0" lang="zh-CN" altLang="en-US" sz="8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Calibri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8791075" y="9312442"/>
            <a:ext cx="6809873" cy="1990841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r>
              <a:rPr lang="zh-CN" altLang="en-US" sz="8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人才战略</a:t>
            </a:r>
            <a:endParaRPr kumimoji="0" lang="zh-CN" altLang="en-US" sz="80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037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5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3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600"/>
                            </p:stCondLst>
                            <p:childTnLst>
                              <p:par>
                                <p:cTn id="34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8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35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" grpId="0" animBg="1" advAuto="0"/>
      <p:bldP spid="490" grpId="0" animBg="1" advAuto="0"/>
      <p:bldP spid="20" grpId="0" animBg="1" advAuto="0"/>
      <p:bldP spid="23" grpId="0" animBg="1" advAuto="0"/>
      <p:bldP spid="24" grpId="0" animBg="1" advAuto="0"/>
      <p:bldP spid="25" grpId="0" animBg="1" advAuto="0"/>
      <p:bldP spid="28" grpId="0" animBg="1" advAuto="0"/>
      <p:bldP spid="29" grpId="0" animBg="1" advAuto="0"/>
      <p:bldP spid="2" grpId="0"/>
      <p:bldP spid="3" grpId="0"/>
      <p:bldP spid="4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/>
          <p:nvPr/>
        </p:nvSpPr>
        <p:spPr>
          <a:xfrm>
            <a:off x="1222099" y="443781"/>
            <a:ext cx="22730102" cy="240065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/>
          <a:p>
            <a:r>
              <a:rPr lang="zh-CN" altLang="en-US" sz="72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国务院办公厅</a:t>
            </a:r>
            <a:r>
              <a:rPr lang="en-US" altLang="zh-CN" sz="72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72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关于深化医教协同进一步推进医学教育改革与发展的意见</a:t>
            </a:r>
            <a:r>
              <a:rPr lang="en-US" altLang="zh-CN" sz="72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sz="7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90" name="Group 490"/>
          <p:cNvGrpSpPr/>
          <p:nvPr/>
        </p:nvGrpSpPr>
        <p:grpSpPr>
          <a:xfrm>
            <a:off x="-1278891" y="690001"/>
            <a:ext cx="2487932" cy="1160782"/>
            <a:chOff x="0" y="0"/>
            <a:chExt cx="2487930" cy="1160780"/>
          </a:xfrm>
        </p:grpSpPr>
        <p:sp>
          <p:nvSpPr>
            <p:cNvPr id="488" name="Shape 488"/>
            <p:cNvSpPr/>
            <p:nvPr/>
          </p:nvSpPr>
          <p:spPr>
            <a:xfrm>
              <a:off x="0" y="77136"/>
              <a:ext cx="2487931" cy="1015283"/>
            </a:xfrm>
            <a:prstGeom prst="roundRect">
              <a:avLst>
                <a:gd name="adj" fmla="val 25000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89" name="Shape 489"/>
            <p:cNvSpPr/>
            <p:nvPr/>
          </p:nvSpPr>
          <p:spPr>
            <a:xfrm>
              <a:off x="1609592" y="-1"/>
              <a:ext cx="804420" cy="116078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>
                <a:defRPr sz="6400">
                  <a:solidFill>
                    <a:srgbClr val="FFFFFF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lvl1pPr>
            </a:lstStyle>
            <a:p>
              <a:pPr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en-US" sz="6400" dirty="0" smtClean="0">
                  <a:solidFill>
                    <a:srgbClr val="FFFFFF"/>
                  </a:solidFill>
                  <a:latin typeface="Calibri Light"/>
                  <a:ea typeface="Calibri Light"/>
                  <a:cs typeface="Calibri Light"/>
                  <a:sym typeface="Calibri Light"/>
                </a:rPr>
                <a:t>2</a:t>
              </a:r>
              <a:endParaRPr sz="64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endParaRPr>
            </a:p>
          </p:txBody>
        </p:sp>
      </p:grpSp>
      <p:grpSp>
        <p:nvGrpSpPr>
          <p:cNvPr id="20" name="Group 466"/>
          <p:cNvGrpSpPr/>
          <p:nvPr/>
        </p:nvGrpSpPr>
        <p:grpSpPr>
          <a:xfrm>
            <a:off x="2358350" y="3647357"/>
            <a:ext cx="1728001" cy="1728000"/>
            <a:chOff x="0" y="0"/>
            <a:chExt cx="1727999" cy="1727999"/>
          </a:xfrm>
        </p:grpSpPr>
        <p:sp>
          <p:nvSpPr>
            <p:cNvPr id="21" name="Shape 464"/>
            <p:cNvSpPr/>
            <p:nvPr/>
          </p:nvSpPr>
          <p:spPr>
            <a:xfrm>
              <a:off x="0" y="0"/>
              <a:ext cx="1728000" cy="1728000"/>
            </a:xfrm>
            <a:prstGeom prst="ellipse">
              <a:avLst/>
            </a:prstGeom>
            <a:solidFill>
              <a:srgbClr val="BFBFB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 sz="5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" name="Shape 465"/>
            <p:cNvSpPr/>
            <p:nvPr/>
          </p:nvSpPr>
          <p:spPr>
            <a:xfrm>
              <a:off x="253060" y="359809"/>
              <a:ext cx="1221880" cy="100838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>
              <a:lvl1pPr algn="ctr">
                <a:defRPr sz="5600">
                  <a:solidFill>
                    <a:srgbClr val="FFFFFF"/>
                  </a:solidFill>
                </a:defRPr>
              </a:lvl1pPr>
            </a:lstStyle>
            <a:p>
              <a:pPr>
                <a:defRPr sz="3600"/>
              </a:pPr>
              <a:r>
                <a:rPr sz="5600" dirty="0"/>
                <a:t>01</a:t>
              </a:r>
            </a:p>
          </p:txBody>
        </p:sp>
      </p:grpSp>
      <p:sp>
        <p:nvSpPr>
          <p:cNvPr id="23" name="Shape 467"/>
          <p:cNvSpPr/>
          <p:nvPr/>
        </p:nvSpPr>
        <p:spPr>
          <a:xfrm>
            <a:off x="2564662" y="3795813"/>
            <a:ext cx="1629694" cy="16875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71" h="20314" extrusionOk="0">
                <a:moveTo>
                  <a:pt x="16363" y="0"/>
                </a:moveTo>
                <a:lnTo>
                  <a:pt x="16363" y="0"/>
                </a:lnTo>
                <a:cubicBezTo>
                  <a:pt x="21279" y="4373"/>
                  <a:pt x="21600" y="11775"/>
                  <a:pt x="17081" y="16532"/>
                </a:cubicBezTo>
                <a:cubicBezTo>
                  <a:pt x="12562" y="21288"/>
                  <a:pt x="4916" y="21600"/>
                  <a:pt x="0" y="17228"/>
                </a:cubicBezTo>
              </a:path>
            </a:pathLst>
          </a:custGeom>
          <a:ln w="38100">
            <a:solidFill>
              <a:srgbClr val="404040"/>
            </a:solidFill>
            <a:miter/>
          </a:ln>
        </p:spPr>
        <p:txBody>
          <a:bodyPr tIns="91439" bIns="91439" anchor="ctr"/>
          <a:lstStyle/>
          <a:p>
            <a:pPr algn="ctr"/>
            <a:endParaRPr/>
          </a:p>
        </p:txBody>
      </p:sp>
      <p:sp>
        <p:nvSpPr>
          <p:cNvPr id="24" name="Shape 468"/>
          <p:cNvSpPr/>
          <p:nvPr/>
        </p:nvSpPr>
        <p:spPr>
          <a:xfrm>
            <a:off x="4655820" y="3472537"/>
            <a:ext cx="2262158" cy="10156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tIns="91439" bIns="91439">
            <a:spAutoFit/>
          </a:bodyPr>
          <a:lstStyle>
            <a:lvl1pPr>
              <a:defRPr sz="4800">
                <a:solidFill>
                  <a:srgbClr val="40404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zh-CN" altLang="en-US" sz="5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/>
              </a:rPr>
              <a:t>为什么</a:t>
            </a:r>
            <a:endParaRPr sz="5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/>
            </a:endParaRPr>
          </a:p>
        </p:txBody>
      </p:sp>
      <p:grpSp>
        <p:nvGrpSpPr>
          <p:cNvPr id="25" name="Group 472"/>
          <p:cNvGrpSpPr/>
          <p:nvPr/>
        </p:nvGrpSpPr>
        <p:grpSpPr>
          <a:xfrm>
            <a:off x="2358350" y="8285656"/>
            <a:ext cx="1728001" cy="1728001"/>
            <a:chOff x="0" y="0"/>
            <a:chExt cx="1727999" cy="1727999"/>
          </a:xfrm>
        </p:grpSpPr>
        <p:sp>
          <p:nvSpPr>
            <p:cNvPr id="26" name="Shape 470"/>
            <p:cNvSpPr/>
            <p:nvPr/>
          </p:nvSpPr>
          <p:spPr>
            <a:xfrm>
              <a:off x="0" y="0"/>
              <a:ext cx="1728000" cy="1728000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 sz="5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" name="Shape 471"/>
            <p:cNvSpPr/>
            <p:nvPr/>
          </p:nvSpPr>
          <p:spPr>
            <a:xfrm>
              <a:off x="253060" y="359809"/>
              <a:ext cx="1221880" cy="100838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>
              <a:lvl1pPr algn="ctr">
                <a:defRPr sz="5600">
                  <a:solidFill>
                    <a:srgbClr val="FFFFFF"/>
                  </a:solidFill>
                </a:defRPr>
              </a:lvl1pPr>
            </a:lstStyle>
            <a:p>
              <a:pPr>
                <a:defRPr sz="3600"/>
              </a:pPr>
              <a:r>
                <a:rPr sz="5600" dirty="0"/>
                <a:t>02</a:t>
              </a:r>
            </a:p>
          </p:txBody>
        </p:sp>
      </p:grpSp>
      <p:sp>
        <p:nvSpPr>
          <p:cNvPr id="28" name="Shape 473"/>
          <p:cNvSpPr/>
          <p:nvPr/>
        </p:nvSpPr>
        <p:spPr>
          <a:xfrm>
            <a:off x="2579900" y="8470771"/>
            <a:ext cx="1614451" cy="16508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57" h="20443" extrusionOk="0">
                <a:moveTo>
                  <a:pt x="16872" y="0"/>
                </a:moveTo>
                <a:lnTo>
                  <a:pt x="16872" y="0"/>
                </a:lnTo>
                <a:cubicBezTo>
                  <a:pt x="21600" y="4757"/>
                  <a:pt x="21505" y="12378"/>
                  <a:pt x="16661" y="17021"/>
                </a:cubicBezTo>
                <a:cubicBezTo>
                  <a:pt x="12073" y="21418"/>
                  <a:pt x="4811" y="21600"/>
                  <a:pt x="0" y="17439"/>
                </a:cubicBezTo>
              </a:path>
            </a:pathLst>
          </a:custGeom>
          <a:ln w="38100">
            <a:solidFill>
              <a:srgbClr val="404040"/>
            </a:solidFill>
            <a:miter/>
          </a:ln>
        </p:spPr>
        <p:txBody>
          <a:bodyPr tIns="91439" bIns="91439" anchor="ctr"/>
          <a:lstStyle/>
          <a:p>
            <a:pPr algn="ctr"/>
            <a:endParaRPr/>
          </a:p>
        </p:txBody>
      </p:sp>
      <p:sp>
        <p:nvSpPr>
          <p:cNvPr id="29" name="Shape 474"/>
          <p:cNvSpPr/>
          <p:nvPr/>
        </p:nvSpPr>
        <p:spPr>
          <a:xfrm>
            <a:off x="4655820" y="8344476"/>
            <a:ext cx="17472660" cy="10156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>
            <a:lvl1pPr>
              <a:defRPr sz="4800">
                <a:solidFill>
                  <a:srgbClr val="40404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zh-CN" altLang="en-US" sz="5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/>
              </a:rPr>
              <a:t>怎么办</a:t>
            </a:r>
            <a:endParaRPr sz="5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678455" y="4452029"/>
            <a:ext cx="17589874" cy="3447095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buFont typeface="Wingdings" pitchFamily="2" charset="2"/>
              <a:buChar char="l"/>
              <a:defRPr sz="4400" b="1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spcAft>
                <a:spcPts val="600"/>
              </a:spcAft>
            </a:pPr>
            <a:r>
              <a:rPr lang="zh-CN" altLang="en-US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医学教育须满足社会需求，毕业生须具备</a:t>
            </a:r>
            <a:r>
              <a:rPr lang="zh-CN" altLang="en-US" sz="4800" dirty="0">
                <a:solidFill>
                  <a:srgbClr val="FF0000"/>
                </a:solidFill>
                <a:hlinkClick r:id="rId2" action="ppaction://hlinksldjump"/>
              </a:rPr>
              <a:t>岗位胜任能力</a:t>
            </a:r>
            <a:r>
              <a:rPr lang="zh-CN" altLang="en-US" sz="4800" dirty="0"/>
              <a:t>。</a:t>
            </a:r>
          </a:p>
          <a:p>
            <a:pPr>
              <a:spcAft>
                <a:spcPts val="600"/>
              </a:spcAft>
            </a:pPr>
            <a:r>
              <a:rPr lang="zh-CN" altLang="en-US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医学教育涉及教育、医疗两个最为关键的民生问题。</a:t>
            </a:r>
          </a:p>
          <a:p>
            <a:pPr>
              <a:spcAft>
                <a:spcPts val="600"/>
              </a:spcAft>
            </a:pPr>
            <a:r>
              <a:rPr lang="zh-CN" altLang="en-US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要提高医学人才培养质量，必须推进医学教育改革。</a:t>
            </a:r>
          </a:p>
          <a:p>
            <a:pPr>
              <a:spcAft>
                <a:spcPts val="600"/>
              </a:spcAft>
            </a:pPr>
            <a:r>
              <a:rPr lang="zh-CN" altLang="en-US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医改和教改的关联性、互动性很强，必须协同配合。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734933" y="9360137"/>
            <a:ext cx="17533396" cy="1815880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lvl="1">
              <a:spcAft>
                <a:spcPts val="1200"/>
              </a:spcAft>
              <a:buFont typeface="Wingdings" pitchFamily="2" charset="2"/>
              <a:buChar char="l"/>
            </a:pPr>
            <a:r>
              <a:rPr lang="zh-CN" alt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着力构建招生、培养、就业与使用</a:t>
            </a:r>
            <a:r>
              <a:rPr lang="zh-CN" altLang="en-US" sz="4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联动</a:t>
            </a:r>
            <a:r>
              <a:rPr lang="zh-CN" alt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机制，实现医改、</a:t>
            </a:r>
            <a:r>
              <a:rPr lang="zh-CN" alt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教改    的</a:t>
            </a:r>
            <a:r>
              <a:rPr lang="zh-CN" alt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良性</a:t>
            </a:r>
            <a:r>
              <a:rPr lang="zh-CN" altLang="en-US" sz="4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互动</a:t>
            </a:r>
            <a:r>
              <a:rPr lang="zh-CN" alt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，实现培养与使用激励的紧密</a:t>
            </a:r>
            <a:r>
              <a:rPr lang="zh-CN" altLang="en-US" sz="4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衔接</a:t>
            </a:r>
            <a:r>
              <a:rPr lang="zh-CN" altLang="en-US" sz="4800" b="1" dirty="0" smtClean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4800" b="1" dirty="0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2288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5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3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600"/>
                            </p:stCondLst>
                            <p:childTnLst>
                              <p:par>
                                <p:cTn id="34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8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35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" grpId="0" animBg="1" advAuto="0"/>
      <p:bldP spid="490" grpId="0" animBg="1" advAuto="0"/>
      <p:bldP spid="20" grpId="0" animBg="1" advAuto="0"/>
      <p:bldP spid="23" grpId="0" animBg="1" advAuto="0"/>
      <p:bldP spid="24" grpId="0" animBg="1" advAuto="0"/>
      <p:bldP spid="25" grpId="0" animBg="1" advAuto="0"/>
      <p:bldP spid="28" grpId="0" animBg="1" advAuto="0"/>
      <p:bldP spid="29" grpId="0" animBg="1" advAuto="0"/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/>
          <p:nvPr/>
        </p:nvSpPr>
        <p:spPr>
          <a:xfrm>
            <a:off x="1222099" y="685827"/>
            <a:ext cx="22730102" cy="129266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/>
          <a:p>
            <a:r>
              <a:rPr lang="zh-CN" altLang="en-US" sz="72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过去两年临床教学工作总结</a:t>
            </a:r>
            <a:endParaRPr lang="zh-CN" altLang="en-US" sz="7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90" name="Group 490"/>
          <p:cNvGrpSpPr/>
          <p:nvPr/>
        </p:nvGrpSpPr>
        <p:grpSpPr>
          <a:xfrm>
            <a:off x="-1278891" y="690001"/>
            <a:ext cx="2487932" cy="1160782"/>
            <a:chOff x="0" y="0"/>
            <a:chExt cx="2487930" cy="1160780"/>
          </a:xfrm>
        </p:grpSpPr>
        <p:sp>
          <p:nvSpPr>
            <p:cNvPr id="488" name="Shape 488"/>
            <p:cNvSpPr/>
            <p:nvPr/>
          </p:nvSpPr>
          <p:spPr>
            <a:xfrm>
              <a:off x="0" y="77136"/>
              <a:ext cx="2487931" cy="1015283"/>
            </a:xfrm>
            <a:prstGeom prst="roundRect">
              <a:avLst>
                <a:gd name="adj" fmla="val 25000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89" name="Shape 489"/>
            <p:cNvSpPr/>
            <p:nvPr/>
          </p:nvSpPr>
          <p:spPr>
            <a:xfrm>
              <a:off x="1609592" y="-1"/>
              <a:ext cx="804420" cy="116078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>
                <a:defRPr sz="6400">
                  <a:solidFill>
                    <a:srgbClr val="FFFFFF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lvl1pPr>
            </a:lstStyle>
            <a:p>
              <a:pPr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en-US" sz="6400" dirty="0" smtClean="0">
                  <a:solidFill>
                    <a:srgbClr val="FFFFFF"/>
                  </a:solidFill>
                  <a:latin typeface="Calibri Light"/>
                  <a:ea typeface="Calibri Light"/>
                  <a:cs typeface="Calibri Light"/>
                  <a:sym typeface="Calibri Light"/>
                </a:rPr>
                <a:t>3</a:t>
              </a:r>
              <a:endParaRPr sz="64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endParaRPr>
            </a:p>
          </p:txBody>
        </p:sp>
      </p:grpSp>
      <p:grpSp>
        <p:nvGrpSpPr>
          <p:cNvPr id="20" name="Group 466"/>
          <p:cNvGrpSpPr/>
          <p:nvPr/>
        </p:nvGrpSpPr>
        <p:grpSpPr>
          <a:xfrm>
            <a:off x="2358350" y="3647357"/>
            <a:ext cx="1728001" cy="1728000"/>
            <a:chOff x="0" y="0"/>
            <a:chExt cx="1727999" cy="1727999"/>
          </a:xfrm>
        </p:grpSpPr>
        <p:sp>
          <p:nvSpPr>
            <p:cNvPr id="21" name="Shape 464"/>
            <p:cNvSpPr/>
            <p:nvPr/>
          </p:nvSpPr>
          <p:spPr>
            <a:xfrm>
              <a:off x="0" y="0"/>
              <a:ext cx="1728000" cy="1728000"/>
            </a:xfrm>
            <a:prstGeom prst="ellipse">
              <a:avLst/>
            </a:prstGeom>
            <a:solidFill>
              <a:srgbClr val="BFBFB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 sz="5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" name="Shape 465"/>
            <p:cNvSpPr/>
            <p:nvPr/>
          </p:nvSpPr>
          <p:spPr>
            <a:xfrm>
              <a:off x="253060" y="359809"/>
              <a:ext cx="1221880" cy="100838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>
              <a:lvl1pPr algn="ctr">
                <a:defRPr sz="5600">
                  <a:solidFill>
                    <a:srgbClr val="FFFFFF"/>
                  </a:solidFill>
                </a:defRPr>
              </a:lvl1pPr>
            </a:lstStyle>
            <a:p>
              <a:pPr>
                <a:defRPr sz="3600"/>
              </a:pPr>
              <a:r>
                <a:rPr sz="5600"/>
                <a:t>01</a:t>
              </a:r>
            </a:p>
          </p:txBody>
        </p:sp>
      </p:grpSp>
      <p:sp>
        <p:nvSpPr>
          <p:cNvPr id="23" name="Shape 467"/>
          <p:cNvSpPr/>
          <p:nvPr/>
        </p:nvSpPr>
        <p:spPr>
          <a:xfrm>
            <a:off x="2564662" y="3795813"/>
            <a:ext cx="1629694" cy="16875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71" h="20314" extrusionOk="0">
                <a:moveTo>
                  <a:pt x="16363" y="0"/>
                </a:moveTo>
                <a:lnTo>
                  <a:pt x="16363" y="0"/>
                </a:lnTo>
                <a:cubicBezTo>
                  <a:pt x="21279" y="4373"/>
                  <a:pt x="21600" y="11775"/>
                  <a:pt x="17081" y="16532"/>
                </a:cubicBezTo>
                <a:cubicBezTo>
                  <a:pt x="12562" y="21288"/>
                  <a:pt x="4916" y="21600"/>
                  <a:pt x="0" y="17228"/>
                </a:cubicBezTo>
              </a:path>
            </a:pathLst>
          </a:custGeom>
          <a:ln w="38100">
            <a:solidFill>
              <a:srgbClr val="404040"/>
            </a:solidFill>
            <a:miter/>
          </a:ln>
        </p:spPr>
        <p:txBody>
          <a:bodyPr tIns="91439" bIns="91439" anchor="ctr"/>
          <a:lstStyle/>
          <a:p>
            <a:pPr algn="ctr"/>
            <a:endParaRPr/>
          </a:p>
        </p:txBody>
      </p:sp>
      <p:sp>
        <p:nvSpPr>
          <p:cNvPr id="24" name="Shape 468"/>
          <p:cNvSpPr/>
          <p:nvPr/>
        </p:nvSpPr>
        <p:spPr>
          <a:xfrm>
            <a:off x="4655820" y="3741916"/>
            <a:ext cx="5827236" cy="15388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tIns="91439" bIns="91439">
            <a:spAutoFit/>
          </a:bodyPr>
          <a:lstStyle>
            <a:lvl1pPr>
              <a:defRPr sz="4800">
                <a:solidFill>
                  <a:srgbClr val="40404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zh-CN" altLang="en-US" sz="8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/>
              </a:rPr>
              <a:t>取得的成绩</a:t>
            </a:r>
            <a:endParaRPr sz="88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/>
            </a:endParaRPr>
          </a:p>
        </p:txBody>
      </p:sp>
      <p:grpSp>
        <p:nvGrpSpPr>
          <p:cNvPr id="25" name="Group 472"/>
          <p:cNvGrpSpPr/>
          <p:nvPr/>
        </p:nvGrpSpPr>
        <p:grpSpPr>
          <a:xfrm>
            <a:off x="2358350" y="6107234"/>
            <a:ext cx="1728001" cy="1728001"/>
            <a:chOff x="0" y="0"/>
            <a:chExt cx="1727999" cy="1727999"/>
          </a:xfrm>
        </p:grpSpPr>
        <p:sp>
          <p:nvSpPr>
            <p:cNvPr id="26" name="Shape 470"/>
            <p:cNvSpPr/>
            <p:nvPr/>
          </p:nvSpPr>
          <p:spPr>
            <a:xfrm>
              <a:off x="0" y="0"/>
              <a:ext cx="1728000" cy="1728000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 sz="5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" name="Shape 471"/>
            <p:cNvSpPr/>
            <p:nvPr/>
          </p:nvSpPr>
          <p:spPr>
            <a:xfrm>
              <a:off x="253060" y="359809"/>
              <a:ext cx="1221880" cy="100838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>
              <a:lvl1pPr algn="ctr">
                <a:defRPr sz="5600">
                  <a:solidFill>
                    <a:srgbClr val="FFFFFF"/>
                  </a:solidFill>
                </a:defRPr>
              </a:lvl1pPr>
            </a:lstStyle>
            <a:p>
              <a:pPr>
                <a:defRPr sz="3600"/>
              </a:pPr>
              <a:r>
                <a:rPr sz="5600" dirty="0"/>
                <a:t>02</a:t>
              </a:r>
            </a:p>
          </p:txBody>
        </p:sp>
      </p:grpSp>
      <p:sp>
        <p:nvSpPr>
          <p:cNvPr id="28" name="Shape 473"/>
          <p:cNvSpPr/>
          <p:nvPr/>
        </p:nvSpPr>
        <p:spPr>
          <a:xfrm>
            <a:off x="2579900" y="6292349"/>
            <a:ext cx="1614451" cy="16508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57" h="20443" extrusionOk="0">
                <a:moveTo>
                  <a:pt x="16872" y="0"/>
                </a:moveTo>
                <a:lnTo>
                  <a:pt x="16872" y="0"/>
                </a:lnTo>
                <a:cubicBezTo>
                  <a:pt x="21600" y="4757"/>
                  <a:pt x="21505" y="12378"/>
                  <a:pt x="16661" y="17021"/>
                </a:cubicBezTo>
                <a:cubicBezTo>
                  <a:pt x="12073" y="21418"/>
                  <a:pt x="4811" y="21600"/>
                  <a:pt x="0" y="17439"/>
                </a:cubicBezTo>
              </a:path>
            </a:pathLst>
          </a:custGeom>
          <a:ln w="38100">
            <a:solidFill>
              <a:srgbClr val="404040"/>
            </a:solidFill>
            <a:miter/>
          </a:ln>
        </p:spPr>
        <p:txBody>
          <a:bodyPr tIns="91439" bIns="91439" anchor="ctr"/>
          <a:lstStyle/>
          <a:p>
            <a:pPr algn="ctr"/>
            <a:endParaRPr/>
          </a:p>
        </p:txBody>
      </p:sp>
      <p:sp>
        <p:nvSpPr>
          <p:cNvPr id="29" name="Shape 474"/>
          <p:cNvSpPr/>
          <p:nvPr/>
        </p:nvSpPr>
        <p:spPr>
          <a:xfrm>
            <a:off x="4655820" y="6192948"/>
            <a:ext cx="17472660" cy="15388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>
            <a:lvl1pPr>
              <a:defRPr sz="4800">
                <a:solidFill>
                  <a:srgbClr val="40404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zh-CN" altLang="en-US" sz="8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/>
              </a:rPr>
              <a:t>存在的问题</a:t>
            </a:r>
            <a:endParaRPr sz="88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7628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100"/>
                            </p:stCondLst>
                            <p:childTnLst>
                              <p:par>
                                <p:cTn id="30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3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" grpId="0" animBg="1" advAuto="0"/>
      <p:bldP spid="490" grpId="0" animBg="1" advAuto="0"/>
      <p:bldP spid="20" grpId="0" animBg="1" advAuto="0"/>
      <p:bldP spid="23" grpId="0" animBg="1" advAuto="0"/>
      <p:bldP spid="24" grpId="0" animBg="1" advAuto="0"/>
      <p:bldP spid="25" grpId="0" animBg="1" advAuto="0"/>
      <p:bldP spid="28" grpId="0" animBg="1" advAuto="0"/>
      <p:bldP spid="29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466"/>
          <p:cNvGrpSpPr>
            <a:grpSpLocks noChangeAspect="1"/>
          </p:cNvGrpSpPr>
          <p:nvPr/>
        </p:nvGrpSpPr>
        <p:grpSpPr>
          <a:xfrm>
            <a:off x="1551530" y="2282100"/>
            <a:ext cx="951540" cy="1046438"/>
            <a:chOff x="0" y="-86169"/>
            <a:chExt cx="1728000" cy="1900338"/>
          </a:xfrm>
        </p:grpSpPr>
        <p:sp>
          <p:nvSpPr>
            <p:cNvPr id="21" name="Shape 464"/>
            <p:cNvSpPr/>
            <p:nvPr/>
          </p:nvSpPr>
          <p:spPr>
            <a:xfrm>
              <a:off x="0" y="0"/>
              <a:ext cx="1728000" cy="1728000"/>
            </a:xfrm>
            <a:prstGeom prst="ellipse">
              <a:avLst/>
            </a:prstGeom>
            <a:solidFill>
              <a:srgbClr val="BFBFB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 sz="5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" name="Shape 465"/>
            <p:cNvSpPr/>
            <p:nvPr/>
          </p:nvSpPr>
          <p:spPr>
            <a:xfrm>
              <a:off x="253060" y="-86169"/>
              <a:ext cx="1221880" cy="190033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>
              <a:lvl1pPr algn="ctr">
                <a:defRPr sz="5600">
                  <a:solidFill>
                    <a:srgbClr val="FFFFFF"/>
                  </a:solidFill>
                </a:defRPr>
              </a:lvl1pPr>
            </a:lstStyle>
            <a:p>
              <a:pPr>
                <a:defRPr sz="3600"/>
              </a:pPr>
              <a:r>
                <a:rPr sz="5600" dirty="0" smtClean="0"/>
                <a:t>1</a:t>
              </a:r>
              <a:endParaRPr sz="5600" dirty="0"/>
            </a:p>
          </p:txBody>
        </p:sp>
      </p:grpSp>
      <p:sp>
        <p:nvSpPr>
          <p:cNvPr id="23" name="Shape 467"/>
          <p:cNvSpPr>
            <a:spLocks noChangeAspect="1"/>
          </p:cNvSpPr>
          <p:nvPr/>
        </p:nvSpPr>
        <p:spPr>
          <a:xfrm>
            <a:off x="1650267" y="2397324"/>
            <a:ext cx="897405" cy="929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71" h="20314" extrusionOk="0">
                <a:moveTo>
                  <a:pt x="16363" y="0"/>
                </a:moveTo>
                <a:lnTo>
                  <a:pt x="16363" y="0"/>
                </a:lnTo>
                <a:cubicBezTo>
                  <a:pt x="21279" y="4373"/>
                  <a:pt x="21600" y="11775"/>
                  <a:pt x="17081" y="16532"/>
                </a:cubicBezTo>
                <a:cubicBezTo>
                  <a:pt x="12562" y="21288"/>
                  <a:pt x="4916" y="21600"/>
                  <a:pt x="0" y="17228"/>
                </a:cubicBezTo>
              </a:path>
            </a:pathLst>
          </a:custGeom>
          <a:ln w="38100">
            <a:solidFill>
              <a:srgbClr val="404040"/>
            </a:solidFill>
            <a:miter/>
          </a:ln>
        </p:spPr>
        <p:txBody>
          <a:bodyPr tIns="91439" bIns="91439" anchor="ctr"/>
          <a:lstStyle/>
          <a:p>
            <a:pPr algn="ctr"/>
            <a:endParaRPr/>
          </a:p>
        </p:txBody>
      </p:sp>
      <p:sp>
        <p:nvSpPr>
          <p:cNvPr id="24" name="Shape 468"/>
          <p:cNvSpPr/>
          <p:nvPr/>
        </p:nvSpPr>
        <p:spPr>
          <a:xfrm>
            <a:off x="2988388" y="2337604"/>
            <a:ext cx="7109639" cy="10156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tIns="91439" bIns="91439">
            <a:spAutoFit/>
          </a:bodyPr>
          <a:lstStyle/>
          <a:p>
            <a:r>
              <a:rPr lang="zh-CN" altLang="en-US" sz="5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 Light"/>
              </a:rPr>
              <a:t>坚持社会主义办学方向</a:t>
            </a:r>
            <a:endParaRPr sz="5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 Light"/>
            </a:endParaRPr>
          </a:p>
        </p:txBody>
      </p:sp>
      <p:grpSp>
        <p:nvGrpSpPr>
          <p:cNvPr id="25" name="Group 472"/>
          <p:cNvGrpSpPr>
            <a:grpSpLocks noChangeAspect="1"/>
          </p:cNvGrpSpPr>
          <p:nvPr/>
        </p:nvGrpSpPr>
        <p:grpSpPr>
          <a:xfrm>
            <a:off x="1551530" y="3666220"/>
            <a:ext cx="951540" cy="1046438"/>
            <a:chOff x="0" y="-86168"/>
            <a:chExt cx="1728000" cy="1900336"/>
          </a:xfrm>
        </p:grpSpPr>
        <p:sp>
          <p:nvSpPr>
            <p:cNvPr id="26" name="Shape 470"/>
            <p:cNvSpPr/>
            <p:nvPr/>
          </p:nvSpPr>
          <p:spPr>
            <a:xfrm>
              <a:off x="0" y="0"/>
              <a:ext cx="1728000" cy="1728000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 sz="5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" name="Shape 471"/>
            <p:cNvSpPr/>
            <p:nvPr/>
          </p:nvSpPr>
          <p:spPr>
            <a:xfrm>
              <a:off x="253060" y="-86168"/>
              <a:ext cx="1221880" cy="190033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>
              <a:lvl1pPr algn="ctr">
                <a:defRPr sz="5600">
                  <a:solidFill>
                    <a:srgbClr val="FFFFFF"/>
                  </a:solidFill>
                </a:defRPr>
              </a:lvl1pPr>
            </a:lstStyle>
            <a:p>
              <a:pPr>
                <a:defRPr sz="3600"/>
              </a:pPr>
              <a:r>
                <a:rPr sz="5600" dirty="0" smtClean="0"/>
                <a:t>2</a:t>
              </a:r>
              <a:endParaRPr sz="5600" dirty="0"/>
            </a:p>
          </p:txBody>
        </p:sp>
      </p:grpSp>
      <p:sp>
        <p:nvSpPr>
          <p:cNvPr id="28" name="Shape 473"/>
          <p:cNvSpPr>
            <a:spLocks noChangeAspect="1"/>
          </p:cNvSpPr>
          <p:nvPr/>
        </p:nvSpPr>
        <p:spPr>
          <a:xfrm>
            <a:off x="1665504" y="3791208"/>
            <a:ext cx="889011" cy="909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57" h="20443" extrusionOk="0">
                <a:moveTo>
                  <a:pt x="16872" y="0"/>
                </a:moveTo>
                <a:lnTo>
                  <a:pt x="16872" y="0"/>
                </a:lnTo>
                <a:cubicBezTo>
                  <a:pt x="21600" y="4757"/>
                  <a:pt x="21505" y="12378"/>
                  <a:pt x="16661" y="17021"/>
                </a:cubicBezTo>
                <a:cubicBezTo>
                  <a:pt x="12073" y="21418"/>
                  <a:pt x="4811" y="21600"/>
                  <a:pt x="0" y="17439"/>
                </a:cubicBezTo>
              </a:path>
            </a:pathLst>
          </a:custGeom>
          <a:ln w="38100">
            <a:solidFill>
              <a:srgbClr val="404040"/>
            </a:solidFill>
            <a:miter/>
          </a:ln>
        </p:spPr>
        <p:txBody>
          <a:bodyPr tIns="91439" bIns="91439" anchor="ctr"/>
          <a:lstStyle/>
          <a:p>
            <a:pPr algn="ctr"/>
            <a:endParaRPr/>
          </a:p>
        </p:txBody>
      </p:sp>
      <p:sp>
        <p:nvSpPr>
          <p:cNvPr id="29" name="Shape 474"/>
          <p:cNvSpPr/>
          <p:nvPr/>
        </p:nvSpPr>
        <p:spPr>
          <a:xfrm>
            <a:off x="2988388" y="3641605"/>
            <a:ext cx="7802136" cy="10156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tIns="91439" bIns="91439">
            <a:spAutoFit/>
          </a:bodyPr>
          <a:lstStyle/>
          <a:p>
            <a:r>
              <a:rPr lang="zh-CN" altLang="en-US" sz="5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 Light"/>
              </a:rPr>
              <a:t>坚持立德树人的根本任务</a:t>
            </a:r>
            <a:endParaRPr sz="5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 Light"/>
            </a:endParaRPr>
          </a:p>
        </p:txBody>
      </p:sp>
      <p:grpSp>
        <p:nvGrpSpPr>
          <p:cNvPr id="30" name="Group 478"/>
          <p:cNvGrpSpPr>
            <a:grpSpLocks noChangeAspect="1"/>
          </p:cNvGrpSpPr>
          <p:nvPr/>
        </p:nvGrpSpPr>
        <p:grpSpPr>
          <a:xfrm>
            <a:off x="1551530" y="4942765"/>
            <a:ext cx="951540" cy="1046438"/>
            <a:chOff x="0" y="-86168"/>
            <a:chExt cx="1728000" cy="1900336"/>
          </a:xfrm>
        </p:grpSpPr>
        <p:sp>
          <p:nvSpPr>
            <p:cNvPr id="31" name="Shape 476"/>
            <p:cNvSpPr/>
            <p:nvPr/>
          </p:nvSpPr>
          <p:spPr>
            <a:xfrm>
              <a:off x="0" y="0"/>
              <a:ext cx="1728000" cy="1728000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 sz="5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" name="Shape 477"/>
            <p:cNvSpPr/>
            <p:nvPr/>
          </p:nvSpPr>
          <p:spPr>
            <a:xfrm>
              <a:off x="253060" y="-86168"/>
              <a:ext cx="1221880" cy="190033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>
              <a:lvl1pPr algn="ctr">
                <a:defRPr sz="5600">
                  <a:solidFill>
                    <a:srgbClr val="FFFFFF"/>
                  </a:solidFill>
                </a:defRPr>
              </a:lvl1pPr>
            </a:lstStyle>
            <a:p>
              <a:pPr>
                <a:defRPr sz="3600"/>
              </a:pPr>
              <a:r>
                <a:rPr sz="5600" dirty="0" smtClean="0"/>
                <a:t>3</a:t>
              </a:r>
              <a:endParaRPr sz="5600" dirty="0"/>
            </a:p>
          </p:txBody>
        </p:sp>
      </p:grpSp>
      <p:sp>
        <p:nvSpPr>
          <p:cNvPr id="33" name="Shape 479"/>
          <p:cNvSpPr>
            <a:spLocks noChangeAspect="1"/>
          </p:cNvSpPr>
          <p:nvPr/>
        </p:nvSpPr>
        <p:spPr>
          <a:xfrm>
            <a:off x="1609860" y="5049708"/>
            <a:ext cx="934476" cy="9486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77" h="20197" extrusionOk="0">
                <a:moveTo>
                  <a:pt x="15961" y="0"/>
                </a:moveTo>
                <a:lnTo>
                  <a:pt x="15961" y="0"/>
                </a:lnTo>
                <a:cubicBezTo>
                  <a:pt x="20890" y="3998"/>
                  <a:pt x="21600" y="11179"/>
                  <a:pt x="17546" y="16040"/>
                </a:cubicBezTo>
                <a:cubicBezTo>
                  <a:pt x="13491" y="20900"/>
                  <a:pt x="6209" y="21600"/>
                  <a:pt x="1279" y="17602"/>
                </a:cubicBezTo>
                <a:cubicBezTo>
                  <a:pt x="822" y="17232"/>
                  <a:pt x="394" y="16827"/>
                  <a:pt x="0" y="16392"/>
                </a:cubicBezTo>
              </a:path>
            </a:pathLst>
          </a:custGeom>
          <a:ln w="38100">
            <a:solidFill>
              <a:srgbClr val="404040"/>
            </a:solidFill>
            <a:miter/>
          </a:ln>
        </p:spPr>
        <p:txBody>
          <a:bodyPr tIns="91439" bIns="91439" anchor="ctr"/>
          <a:lstStyle/>
          <a:p>
            <a:pPr algn="ctr"/>
            <a:endParaRPr/>
          </a:p>
        </p:txBody>
      </p:sp>
      <p:sp>
        <p:nvSpPr>
          <p:cNvPr id="35" name="Shape 480"/>
          <p:cNvSpPr/>
          <p:nvPr/>
        </p:nvSpPr>
        <p:spPr>
          <a:xfrm>
            <a:off x="3039336" y="4960493"/>
            <a:ext cx="15419606" cy="10156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tIns="91439" bIns="91439">
            <a:spAutoFit/>
          </a:bodyPr>
          <a:lstStyle/>
          <a:p>
            <a:r>
              <a:rPr lang="zh-CN" altLang="en-US" sz="5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坚持依法办学、依法治校，推进现代大学制度建设</a:t>
            </a:r>
          </a:p>
        </p:txBody>
      </p:sp>
      <p:grpSp>
        <p:nvGrpSpPr>
          <p:cNvPr id="37" name="Group 484"/>
          <p:cNvGrpSpPr>
            <a:grpSpLocks noChangeAspect="1"/>
          </p:cNvGrpSpPr>
          <p:nvPr/>
        </p:nvGrpSpPr>
        <p:grpSpPr>
          <a:xfrm>
            <a:off x="1551530" y="6246203"/>
            <a:ext cx="951540" cy="1046438"/>
            <a:chOff x="0" y="-86168"/>
            <a:chExt cx="1728000" cy="1900336"/>
          </a:xfrm>
        </p:grpSpPr>
        <p:sp>
          <p:nvSpPr>
            <p:cNvPr id="38" name="Shape 482"/>
            <p:cNvSpPr/>
            <p:nvPr/>
          </p:nvSpPr>
          <p:spPr>
            <a:xfrm>
              <a:off x="0" y="0"/>
              <a:ext cx="1728000" cy="1728000"/>
            </a:xfrm>
            <a:prstGeom prst="ellipse">
              <a:avLst/>
            </a:prstGeom>
            <a:solidFill>
              <a:srgbClr val="595959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 sz="5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8" name="Shape 483"/>
            <p:cNvSpPr/>
            <p:nvPr/>
          </p:nvSpPr>
          <p:spPr>
            <a:xfrm>
              <a:off x="253060" y="-86168"/>
              <a:ext cx="1221880" cy="190033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>
              <a:lvl1pPr algn="ctr">
                <a:defRPr sz="5600">
                  <a:solidFill>
                    <a:srgbClr val="FFFFFF"/>
                  </a:solidFill>
                </a:defRPr>
              </a:lvl1pPr>
            </a:lstStyle>
            <a:p>
              <a:pPr>
                <a:defRPr sz="3600"/>
              </a:pPr>
              <a:r>
                <a:rPr sz="5600" dirty="0" smtClean="0"/>
                <a:t>4</a:t>
              </a:r>
              <a:endParaRPr sz="5600" dirty="0"/>
            </a:p>
          </p:txBody>
        </p:sp>
      </p:grpSp>
      <p:sp>
        <p:nvSpPr>
          <p:cNvPr id="49" name="Shape 485"/>
          <p:cNvSpPr>
            <a:spLocks noChangeAspect="1"/>
          </p:cNvSpPr>
          <p:nvPr/>
        </p:nvSpPr>
        <p:spPr>
          <a:xfrm>
            <a:off x="1660076" y="6372085"/>
            <a:ext cx="892001" cy="9085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57" h="20448" extrusionOk="0">
                <a:moveTo>
                  <a:pt x="16894" y="0"/>
                </a:moveTo>
                <a:lnTo>
                  <a:pt x="16894" y="0"/>
                </a:lnTo>
                <a:cubicBezTo>
                  <a:pt x="21600" y="4767"/>
                  <a:pt x="21496" y="12393"/>
                  <a:pt x="16662" y="17033"/>
                </a:cubicBezTo>
                <a:cubicBezTo>
                  <a:pt x="12063" y="21448"/>
                  <a:pt x="4784" y="21600"/>
                  <a:pt x="0" y="17382"/>
                </a:cubicBezTo>
              </a:path>
            </a:pathLst>
          </a:custGeom>
          <a:ln w="38100">
            <a:solidFill>
              <a:srgbClr val="404040"/>
            </a:solidFill>
            <a:miter/>
          </a:ln>
        </p:spPr>
        <p:txBody>
          <a:bodyPr tIns="91439" bIns="91439" anchor="ctr"/>
          <a:lstStyle/>
          <a:p>
            <a:pPr algn="ctr"/>
            <a:endParaRPr/>
          </a:p>
        </p:txBody>
      </p:sp>
      <p:sp>
        <p:nvSpPr>
          <p:cNvPr id="50" name="Shape 486"/>
          <p:cNvSpPr/>
          <p:nvPr/>
        </p:nvSpPr>
        <p:spPr>
          <a:xfrm>
            <a:off x="3044216" y="6229531"/>
            <a:ext cx="20267087" cy="10156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tIns="91439" bIns="91439">
            <a:spAutoFit/>
          </a:bodyPr>
          <a:lstStyle>
            <a:lvl1pPr>
              <a:defRPr sz="4800">
                <a:solidFill>
                  <a:srgbClr val="40404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zh-CN" altLang="en-US" sz="5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坚持质量立校，以审核评估为契机，加强整改，不断提升教学质量</a:t>
            </a:r>
            <a:endParaRPr sz="54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 Light"/>
            </a:endParaRPr>
          </a:p>
        </p:txBody>
      </p:sp>
      <p:grpSp>
        <p:nvGrpSpPr>
          <p:cNvPr id="52" name="Group 466"/>
          <p:cNvGrpSpPr>
            <a:grpSpLocks noChangeAspect="1"/>
          </p:cNvGrpSpPr>
          <p:nvPr/>
        </p:nvGrpSpPr>
        <p:grpSpPr>
          <a:xfrm>
            <a:off x="1596354" y="7544377"/>
            <a:ext cx="951540" cy="1046438"/>
            <a:chOff x="0" y="-86169"/>
            <a:chExt cx="1728000" cy="1900338"/>
          </a:xfrm>
        </p:grpSpPr>
        <p:sp>
          <p:nvSpPr>
            <p:cNvPr id="53" name="Shape 464"/>
            <p:cNvSpPr/>
            <p:nvPr/>
          </p:nvSpPr>
          <p:spPr>
            <a:xfrm>
              <a:off x="0" y="0"/>
              <a:ext cx="1728000" cy="1728000"/>
            </a:xfrm>
            <a:prstGeom prst="ellipse">
              <a:avLst/>
            </a:prstGeom>
            <a:solidFill>
              <a:srgbClr val="BFBFB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 sz="5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4" name="Shape 465"/>
            <p:cNvSpPr/>
            <p:nvPr/>
          </p:nvSpPr>
          <p:spPr>
            <a:xfrm>
              <a:off x="253060" y="-86169"/>
              <a:ext cx="1221880" cy="190033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>
              <a:lvl1pPr algn="ctr">
                <a:defRPr sz="5600">
                  <a:solidFill>
                    <a:srgbClr val="FFFFFF"/>
                  </a:solidFill>
                </a:defRPr>
              </a:lvl1pPr>
            </a:lstStyle>
            <a:p>
              <a:pPr>
                <a:defRPr sz="3600"/>
              </a:pPr>
              <a:r>
                <a:rPr lang="en-US" sz="5600" dirty="0" smtClean="0"/>
                <a:t>5</a:t>
              </a:r>
              <a:endParaRPr sz="5600" dirty="0"/>
            </a:p>
          </p:txBody>
        </p:sp>
      </p:grpSp>
      <p:sp>
        <p:nvSpPr>
          <p:cNvPr id="55" name="Shape 467"/>
          <p:cNvSpPr>
            <a:spLocks noChangeAspect="1"/>
          </p:cNvSpPr>
          <p:nvPr/>
        </p:nvSpPr>
        <p:spPr>
          <a:xfrm>
            <a:off x="1695091" y="7659601"/>
            <a:ext cx="897405" cy="929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71" h="20314" extrusionOk="0">
                <a:moveTo>
                  <a:pt x="16363" y="0"/>
                </a:moveTo>
                <a:lnTo>
                  <a:pt x="16363" y="0"/>
                </a:lnTo>
                <a:cubicBezTo>
                  <a:pt x="21279" y="4373"/>
                  <a:pt x="21600" y="11775"/>
                  <a:pt x="17081" y="16532"/>
                </a:cubicBezTo>
                <a:cubicBezTo>
                  <a:pt x="12562" y="21288"/>
                  <a:pt x="4916" y="21600"/>
                  <a:pt x="0" y="17228"/>
                </a:cubicBezTo>
              </a:path>
            </a:pathLst>
          </a:custGeom>
          <a:ln w="38100">
            <a:solidFill>
              <a:srgbClr val="404040"/>
            </a:solidFill>
            <a:miter/>
          </a:ln>
        </p:spPr>
        <p:txBody>
          <a:bodyPr tIns="91439" bIns="91439" anchor="ctr"/>
          <a:lstStyle/>
          <a:p>
            <a:pPr algn="ctr"/>
            <a:endParaRPr/>
          </a:p>
        </p:txBody>
      </p:sp>
      <p:grpSp>
        <p:nvGrpSpPr>
          <p:cNvPr id="56" name="Group 472"/>
          <p:cNvGrpSpPr>
            <a:grpSpLocks noChangeAspect="1"/>
          </p:cNvGrpSpPr>
          <p:nvPr/>
        </p:nvGrpSpPr>
        <p:grpSpPr>
          <a:xfrm>
            <a:off x="1596354" y="8928497"/>
            <a:ext cx="951540" cy="1046438"/>
            <a:chOff x="0" y="-86168"/>
            <a:chExt cx="1728000" cy="1900336"/>
          </a:xfrm>
        </p:grpSpPr>
        <p:sp>
          <p:nvSpPr>
            <p:cNvPr id="57" name="Shape 470"/>
            <p:cNvSpPr/>
            <p:nvPr/>
          </p:nvSpPr>
          <p:spPr>
            <a:xfrm>
              <a:off x="0" y="0"/>
              <a:ext cx="1728000" cy="1728000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 sz="5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8" name="Shape 471"/>
            <p:cNvSpPr/>
            <p:nvPr/>
          </p:nvSpPr>
          <p:spPr>
            <a:xfrm>
              <a:off x="253060" y="-86168"/>
              <a:ext cx="1221880" cy="190033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>
              <a:lvl1pPr algn="ctr">
                <a:defRPr sz="5600">
                  <a:solidFill>
                    <a:srgbClr val="FFFFFF"/>
                  </a:solidFill>
                </a:defRPr>
              </a:lvl1pPr>
            </a:lstStyle>
            <a:p>
              <a:pPr>
                <a:defRPr sz="3600"/>
              </a:pPr>
              <a:r>
                <a:rPr lang="en-US" sz="5600" dirty="0" smtClean="0"/>
                <a:t>6</a:t>
              </a:r>
              <a:endParaRPr sz="5600" dirty="0"/>
            </a:p>
          </p:txBody>
        </p:sp>
      </p:grpSp>
      <p:sp>
        <p:nvSpPr>
          <p:cNvPr id="59" name="Shape 473"/>
          <p:cNvSpPr>
            <a:spLocks noChangeAspect="1"/>
          </p:cNvSpPr>
          <p:nvPr/>
        </p:nvSpPr>
        <p:spPr>
          <a:xfrm>
            <a:off x="1710328" y="9053485"/>
            <a:ext cx="889011" cy="909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57" h="20443" extrusionOk="0">
                <a:moveTo>
                  <a:pt x="16872" y="0"/>
                </a:moveTo>
                <a:lnTo>
                  <a:pt x="16872" y="0"/>
                </a:lnTo>
                <a:cubicBezTo>
                  <a:pt x="21600" y="4757"/>
                  <a:pt x="21505" y="12378"/>
                  <a:pt x="16661" y="17021"/>
                </a:cubicBezTo>
                <a:cubicBezTo>
                  <a:pt x="12073" y="21418"/>
                  <a:pt x="4811" y="21600"/>
                  <a:pt x="0" y="17439"/>
                </a:cubicBezTo>
              </a:path>
            </a:pathLst>
          </a:custGeom>
          <a:ln w="38100">
            <a:solidFill>
              <a:srgbClr val="404040"/>
            </a:solidFill>
            <a:miter/>
          </a:ln>
        </p:spPr>
        <p:txBody>
          <a:bodyPr tIns="91439" bIns="91439" anchor="ctr"/>
          <a:lstStyle/>
          <a:p>
            <a:pPr algn="ctr"/>
            <a:endParaRPr/>
          </a:p>
        </p:txBody>
      </p:sp>
      <p:grpSp>
        <p:nvGrpSpPr>
          <p:cNvPr id="60" name="Group 478"/>
          <p:cNvGrpSpPr>
            <a:grpSpLocks noChangeAspect="1"/>
          </p:cNvGrpSpPr>
          <p:nvPr/>
        </p:nvGrpSpPr>
        <p:grpSpPr>
          <a:xfrm>
            <a:off x="1596354" y="10205042"/>
            <a:ext cx="951540" cy="1046438"/>
            <a:chOff x="0" y="-86168"/>
            <a:chExt cx="1728000" cy="1900336"/>
          </a:xfrm>
        </p:grpSpPr>
        <p:sp>
          <p:nvSpPr>
            <p:cNvPr id="61" name="Shape 476"/>
            <p:cNvSpPr/>
            <p:nvPr/>
          </p:nvSpPr>
          <p:spPr>
            <a:xfrm>
              <a:off x="0" y="0"/>
              <a:ext cx="1728000" cy="1728000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 sz="5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2" name="Shape 477"/>
            <p:cNvSpPr/>
            <p:nvPr/>
          </p:nvSpPr>
          <p:spPr>
            <a:xfrm>
              <a:off x="253060" y="-86168"/>
              <a:ext cx="1221880" cy="190033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>
              <a:lvl1pPr algn="ctr">
                <a:defRPr sz="5600">
                  <a:solidFill>
                    <a:srgbClr val="FFFFFF"/>
                  </a:solidFill>
                </a:defRPr>
              </a:lvl1pPr>
            </a:lstStyle>
            <a:p>
              <a:pPr>
                <a:defRPr sz="3600"/>
              </a:pPr>
              <a:r>
                <a:rPr lang="en-US" sz="5600" dirty="0" smtClean="0"/>
                <a:t>7</a:t>
              </a:r>
              <a:endParaRPr sz="5600" dirty="0"/>
            </a:p>
          </p:txBody>
        </p:sp>
      </p:grpSp>
      <p:sp>
        <p:nvSpPr>
          <p:cNvPr id="63" name="Shape 479"/>
          <p:cNvSpPr>
            <a:spLocks noChangeAspect="1"/>
          </p:cNvSpPr>
          <p:nvPr/>
        </p:nvSpPr>
        <p:spPr>
          <a:xfrm>
            <a:off x="1654684" y="10311985"/>
            <a:ext cx="934476" cy="9486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77" h="20197" extrusionOk="0">
                <a:moveTo>
                  <a:pt x="15961" y="0"/>
                </a:moveTo>
                <a:lnTo>
                  <a:pt x="15961" y="0"/>
                </a:lnTo>
                <a:cubicBezTo>
                  <a:pt x="20890" y="3998"/>
                  <a:pt x="21600" y="11179"/>
                  <a:pt x="17546" y="16040"/>
                </a:cubicBezTo>
                <a:cubicBezTo>
                  <a:pt x="13491" y="20900"/>
                  <a:pt x="6209" y="21600"/>
                  <a:pt x="1279" y="17602"/>
                </a:cubicBezTo>
                <a:cubicBezTo>
                  <a:pt x="822" y="17232"/>
                  <a:pt x="394" y="16827"/>
                  <a:pt x="0" y="16392"/>
                </a:cubicBezTo>
              </a:path>
            </a:pathLst>
          </a:custGeom>
          <a:ln w="38100">
            <a:solidFill>
              <a:srgbClr val="404040"/>
            </a:solidFill>
            <a:miter/>
          </a:ln>
        </p:spPr>
        <p:txBody>
          <a:bodyPr tIns="91439" bIns="91439" anchor="ctr"/>
          <a:lstStyle/>
          <a:p>
            <a:pPr algn="ctr"/>
            <a:endParaRPr/>
          </a:p>
        </p:txBody>
      </p:sp>
      <p:grpSp>
        <p:nvGrpSpPr>
          <p:cNvPr id="64" name="Group 484"/>
          <p:cNvGrpSpPr>
            <a:grpSpLocks noChangeAspect="1"/>
          </p:cNvGrpSpPr>
          <p:nvPr/>
        </p:nvGrpSpPr>
        <p:grpSpPr>
          <a:xfrm>
            <a:off x="1596354" y="11508480"/>
            <a:ext cx="951540" cy="1046438"/>
            <a:chOff x="0" y="-86168"/>
            <a:chExt cx="1728000" cy="1900336"/>
          </a:xfrm>
        </p:grpSpPr>
        <p:sp>
          <p:nvSpPr>
            <p:cNvPr id="65" name="Shape 482"/>
            <p:cNvSpPr/>
            <p:nvPr/>
          </p:nvSpPr>
          <p:spPr>
            <a:xfrm>
              <a:off x="0" y="0"/>
              <a:ext cx="1728000" cy="1728000"/>
            </a:xfrm>
            <a:prstGeom prst="ellipse">
              <a:avLst/>
            </a:prstGeom>
            <a:solidFill>
              <a:srgbClr val="595959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 sz="5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6" name="Shape 483"/>
            <p:cNvSpPr/>
            <p:nvPr/>
          </p:nvSpPr>
          <p:spPr>
            <a:xfrm>
              <a:off x="253060" y="-86168"/>
              <a:ext cx="1221880" cy="190033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>
              <a:lvl1pPr algn="ctr">
                <a:defRPr sz="5600">
                  <a:solidFill>
                    <a:srgbClr val="FFFFFF"/>
                  </a:solidFill>
                </a:defRPr>
              </a:lvl1pPr>
            </a:lstStyle>
            <a:p>
              <a:pPr>
                <a:defRPr sz="3600"/>
              </a:pPr>
              <a:r>
                <a:rPr lang="en-US" sz="5600" dirty="0" smtClean="0"/>
                <a:t>8</a:t>
              </a:r>
              <a:endParaRPr sz="5600" dirty="0"/>
            </a:p>
          </p:txBody>
        </p:sp>
      </p:grpSp>
      <p:sp>
        <p:nvSpPr>
          <p:cNvPr id="67" name="Shape 485"/>
          <p:cNvSpPr>
            <a:spLocks noChangeAspect="1"/>
          </p:cNvSpPr>
          <p:nvPr/>
        </p:nvSpPr>
        <p:spPr>
          <a:xfrm>
            <a:off x="1704900" y="11634362"/>
            <a:ext cx="892001" cy="9085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57" h="20448" extrusionOk="0">
                <a:moveTo>
                  <a:pt x="16894" y="0"/>
                </a:moveTo>
                <a:lnTo>
                  <a:pt x="16894" y="0"/>
                </a:lnTo>
                <a:cubicBezTo>
                  <a:pt x="21600" y="4767"/>
                  <a:pt x="21496" y="12393"/>
                  <a:pt x="16662" y="17033"/>
                </a:cubicBezTo>
                <a:cubicBezTo>
                  <a:pt x="12063" y="21448"/>
                  <a:pt x="4784" y="21600"/>
                  <a:pt x="0" y="17382"/>
                </a:cubicBezTo>
              </a:path>
            </a:pathLst>
          </a:custGeom>
          <a:ln w="38100">
            <a:solidFill>
              <a:srgbClr val="404040"/>
            </a:solidFill>
            <a:miter/>
          </a:ln>
        </p:spPr>
        <p:txBody>
          <a:bodyPr tIns="91439" bIns="91439" anchor="ctr"/>
          <a:lstStyle/>
          <a:p>
            <a:pPr algn="ctr"/>
            <a:endParaRPr/>
          </a:p>
        </p:txBody>
      </p:sp>
      <p:sp>
        <p:nvSpPr>
          <p:cNvPr id="68" name="Shape 468"/>
          <p:cNvSpPr/>
          <p:nvPr/>
        </p:nvSpPr>
        <p:spPr>
          <a:xfrm>
            <a:off x="2988387" y="11473752"/>
            <a:ext cx="11264622" cy="10156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tIns="91439" bIns="91439">
            <a:spAutoFit/>
          </a:bodyPr>
          <a:lstStyle/>
          <a:p>
            <a:r>
              <a:rPr lang="zh-CN" altLang="en-US" sz="5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 Light"/>
              </a:rPr>
              <a:t>坚持抓校风建设，促进师生全面发展</a:t>
            </a:r>
            <a:endParaRPr sz="5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 Light"/>
            </a:endParaRPr>
          </a:p>
        </p:txBody>
      </p:sp>
      <p:sp>
        <p:nvSpPr>
          <p:cNvPr id="69" name="Shape 468"/>
          <p:cNvSpPr/>
          <p:nvPr/>
        </p:nvSpPr>
        <p:spPr>
          <a:xfrm>
            <a:off x="3039335" y="10220430"/>
            <a:ext cx="18189595" cy="10156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tIns="91439" bIns="91439">
            <a:spAutoFit/>
          </a:bodyPr>
          <a:lstStyle/>
          <a:p>
            <a:r>
              <a:rPr lang="zh-CN" altLang="en-US" sz="5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 Light"/>
              </a:rPr>
              <a:t>坚持强化同基地医院的紧密联系，持续推进全程教学工作；</a:t>
            </a:r>
          </a:p>
        </p:txBody>
      </p:sp>
      <p:sp>
        <p:nvSpPr>
          <p:cNvPr id="70" name="Shape 468"/>
          <p:cNvSpPr/>
          <p:nvPr/>
        </p:nvSpPr>
        <p:spPr>
          <a:xfrm>
            <a:off x="3039336" y="8978610"/>
            <a:ext cx="12649617" cy="10156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tIns="91439" bIns="91439">
            <a:spAutoFit/>
          </a:bodyPr>
          <a:lstStyle/>
          <a:p>
            <a:r>
              <a:rPr lang="zh-CN" altLang="en-US" sz="5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 Light"/>
              </a:rPr>
              <a:t>坚持对外开放，积极开展对外交流与合作</a:t>
            </a:r>
            <a:endParaRPr sz="5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 Light"/>
            </a:endParaRPr>
          </a:p>
        </p:txBody>
      </p:sp>
      <p:sp>
        <p:nvSpPr>
          <p:cNvPr id="71" name="Shape 468"/>
          <p:cNvSpPr/>
          <p:nvPr/>
        </p:nvSpPr>
        <p:spPr>
          <a:xfrm>
            <a:off x="2988386" y="7590462"/>
            <a:ext cx="13342114" cy="10156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tIns="91439" bIns="91439">
            <a:spAutoFit/>
          </a:bodyPr>
          <a:lstStyle/>
          <a:p>
            <a:r>
              <a:rPr lang="zh-CN" altLang="en-US" sz="5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 Light"/>
              </a:rPr>
              <a:t>坚持致力于为国家、区域经济社会发展</a:t>
            </a:r>
            <a:r>
              <a:rPr lang="zh-CN" altLang="en-US" sz="5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 Light"/>
              </a:rPr>
              <a:t>服务</a:t>
            </a:r>
            <a:endParaRPr lang="zh-CN" altLang="en-US" sz="5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 Ligh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44632" y="1643222"/>
            <a:ext cx="15822069" cy="105103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0702" y="1159601"/>
            <a:ext cx="14866915" cy="11155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5123" y="1306014"/>
            <a:ext cx="16584678" cy="110407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61395" y="1124126"/>
            <a:ext cx="16422705" cy="113207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63" name="Shape 463"/>
          <p:cNvSpPr/>
          <p:nvPr/>
        </p:nvSpPr>
        <p:spPr>
          <a:xfrm>
            <a:off x="1222099" y="632039"/>
            <a:ext cx="22730102" cy="129266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/>
          <a:p>
            <a:r>
              <a:rPr lang="zh-CN" altLang="en-US" sz="72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成绩</a:t>
            </a:r>
            <a:r>
              <a:rPr lang="en-US" altLang="zh-CN" sz="72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72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践行</a:t>
            </a:r>
            <a:r>
              <a:rPr lang="zh-CN" altLang="en-US" sz="72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八个“坚持”，成效显著</a:t>
            </a:r>
            <a:endParaRPr lang="zh-CN" altLang="en-US" sz="7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90" name="Group 490"/>
          <p:cNvGrpSpPr/>
          <p:nvPr/>
        </p:nvGrpSpPr>
        <p:grpSpPr>
          <a:xfrm>
            <a:off x="-1278891" y="569684"/>
            <a:ext cx="2487933" cy="1212738"/>
            <a:chOff x="0" y="-120317"/>
            <a:chExt cx="2487931" cy="1212736"/>
          </a:xfrm>
        </p:grpSpPr>
        <p:sp>
          <p:nvSpPr>
            <p:cNvPr id="488" name="Shape 488"/>
            <p:cNvSpPr/>
            <p:nvPr/>
          </p:nvSpPr>
          <p:spPr>
            <a:xfrm>
              <a:off x="0" y="77136"/>
              <a:ext cx="2487931" cy="1015283"/>
            </a:xfrm>
            <a:prstGeom prst="roundRect">
              <a:avLst>
                <a:gd name="adj" fmla="val 25000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89" name="Shape 489"/>
            <p:cNvSpPr/>
            <p:nvPr/>
          </p:nvSpPr>
          <p:spPr>
            <a:xfrm>
              <a:off x="1278890" y="-120317"/>
              <a:ext cx="1155031" cy="116954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>
                <a:defRPr sz="6400">
                  <a:solidFill>
                    <a:srgbClr val="FFFFFF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lvl1pPr>
            </a:lstStyle>
            <a:p>
              <a:pPr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en-US" sz="6400" dirty="0" smtClean="0">
                  <a:solidFill>
                    <a:srgbClr val="FFFFFF"/>
                  </a:solidFill>
                  <a:latin typeface="Calibri Light"/>
                  <a:ea typeface="Calibri Light"/>
                  <a:cs typeface="Calibri Light"/>
                  <a:sym typeface="Calibri Light"/>
                </a:rPr>
                <a:t>01</a:t>
              </a:r>
              <a:endParaRPr sz="64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99241" y="1582022"/>
            <a:ext cx="8197002" cy="113263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145148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100"/>
                            </p:stCondLst>
                            <p:childTnLst>
                              <p:par>
                                <p:cTn id="30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3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8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100"/>
                            </p:stCondLst>
                            <p:childTnLst>
                              <p:par>
                                <p:cTn id="42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3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8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100"/>
                            </p:stCondLst>
                            <p:childTnLst>
                              <p:par>
                                <p:cTn id="54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35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85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100"/>
                            </p:stCondLst>
                            <p:childTnLst>
                              <p:par>
                                <p:cTn id="66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35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85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100"/>
                            </p:stCondLst>
                            <p:childTnLst>
                              <p:par>
                                <p:cTn id="78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35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85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7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100"/>
                            </p:stCondLst>
                            <p:childTnLst>
                              <p:par>
                                <p:cTn id="90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35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5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85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9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100"/>
                            </p:stCondLst>
                            <p:childTnLst>
                              <p:par>
                                <p:cTn id="102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3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35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7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 advAuto="0"/>
      <p:bldP spid="23" grpId="0" animBg="1" advAuto="0"/>
      <p:bldP spid="24" grpId="0" animBg="1" advAuto="0"/>
      <p:bldP spid="25" grpId="0" animBg="1" advAuto="0"/>
      <p:bldP spid="28" grpId="0" animBg="1" advAuto="0"/>
      <p:bldP spid="29" grpId="0" animBg="1" advAuto="0"/>
      <p:bldP spid="30" grpId="0" animBg="1" advAuto="0"/>
      <p:bldP spid="33" grpId="0" animBg="1" advAuto="0"/>
      <p:bldP spid="35" grpId="0" animBg="1" advAuto="0"/>
      <p:bldP spid="37" grpId="0" animBg="1" advAuto="0"/>
      <p:bldP spid="49" grpId="0" animBg="1" advAuto="0"/>
      <p:bldP spid="50" grpId="0" animBg="1" advAuto="0"/>
      <p:bldP spid="52" grpId="0" animBg="1" advAuto="0"/>
      <p:bldP spid="55" grpId="0" animBg="1" advAuto="0"/>
      <p:bldP spid="56" grpId="0" animBg="1" advAuto="0"/>
      <p:bldP spid="59" grpId="0" animBg="1" advAuto="0"/>
      <p:bldP spid="60" grpId="0" animBg="1" advAuto="0"/>
      <p:bldP spid="63" grpId="0" animBg="1" advAuto="0"/>
      <p:bldP spid="64" grpId="0" animBg="1" advAuto="0"/>
      <p:bldP spid="67" grpId="0" animBg="1" advAuto="0"/>
      <p:bldP spid="68" grpId="0" animBg="1" advAuto="0"/>
      <p:bldP spid="69" grpId="0" animBg="1" advAuto="0"/>
      <p:bldP spid="70" grpId="0" animBg="1" advAuto="0"/>
      <p:bldP spid="71" grpId="0" animBg="1" advAuto="0"/>
      <p:bldP spid="463" grpId="0" animBg="1" advAuto="0"/>
      <p:bldP spid="490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/>
          <p:nvPr/>
        </p:nvSpPr>
        <p:spPr>
          <a:xfrm>
            <a:off x="1222099" y="658933"/>
            <a:ext cx="22730102" cy="129266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/>
          <a:p>
            <a:r>
              <a:rPr lang="zh-CN" altLang="en-US" sz="72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成绩</a:t>
            </a:r>
            <a:r>
              <a:rPr lang="en-US" altLang="zh-CN" sz="72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72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临床医学</a:t>
            </a:r>
            <a:r>
              <a:rPr lang="zh-CN" altLang="en-US" sz="72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专业本科学生就业率和研录率</a:t>
            </a:r>
            <a:endParaRPr lang="zh-CN" altLang="en-US" sz="7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90" name="Group 490"/>
          <p:cNvGrpSpPr/>
          <p:nvPr/>
        </p:nvGrpSpPr>
        <p:grpSpPr>
          <a:xfrm>
            <a:off x="-1278891" y="690000"/>
            <a:ext cx="2698617" cy="1169549"/>
            <a:chOff x="0" y="-1"/>
            <a:chExt cx="2698615" cy="1169547"/>
          </a:xfrm>
        </p:grpSpPr>
        <p:sp>
          <p:nvSpPr>
            <p:cNvPr id="488" name="Shape 488"/>
            <p:cNvSpPr/>
            <p:nvPr/>
          </p:nvSpPr>
          <p:spPr>
            <a:xfrm>
              <a:off x="0" y="77136"/>
              <a:ext cx="2487931" cy="1015283"/>
            </a:xfrm>
            <a:prstGeom prst="roundRect">
              <a:avLst>
                <a:gd name="adj" fmla="val 25000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89" name="Shape 489"/>
            <p:cNvSpPr/>
            <p:nvPr/>
          </p:nvSpPr>
          <p:spPr>
            <a:xfrm>
              <a:off x="1278890" y="-1"/>
              <a:ext cx="1419725" cy="116954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>
                <a:defRPr sz="6400">
                  <a:solidFill>
                    <a:srgbClr val="FFFFFF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lvl1pPr>
            </a:lstStyle>
            <a:p>
              <a:pPr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en-US" sz="6400" dirty="0" smtClean="0">
                  <a:solidFill>
                    <a:srgbClr val="FFFFFF"/>
                  </a:solidFill>
                  <a:latin typeface="Calibri Light"/>
                  <a:ea typeface="Calibri Light"/>
                  <a:cs typeface="Calibri Light"/>
                  <a:sym typeface="Calibri Light"/>
                </a:rPr>
                <a:t>01</a:t>
              </a:r>
              <a:endParaRPr sz="64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endParaRPr>
            </a:p>
          </p:txBody>
        </p:sp>
      </p:grpSp>
      <p:graphicFrame>
        <p:nvGraphicFramePr>
          <p:cNvPr id="30" name="表格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03762466"/>
              </p:ext>
            </p:extLst>
          </p:nvPr>
        </p:nvGraphicFramePr>
        <p:xfrm>
          <a:off x="2528047" y="4115628"/>
          <a:ext cx="17723225" cy="4382912"/>
        </p:xfrm>
        <a:graphic>
          <a:graphicData uri="http://schemas.openxmlformats.org/drawingml/2006/table">
            <a:tbl>
              <a:tblPr>
                <a:effectLst>
                  <a:reflection blurRad="6350" stA="52000" endA="300" endPos="35000" dir="5400000" sy="-100000" algn="bl" rotWithShape="0"/>
                </a:effectLst>
              </a:tblPr>
              <a:tblGrid>
                <a:gridCol w="43285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741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254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8950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7575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6600" b="1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本科专业</a:t>
                      </a:r>
                      <a:endParaRPr lang="zh-CN" sz="66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FF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6600" b="1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毕业生人数</a:t>
                      </a:r>
                      <a:endParaRPr lang="zh-CN" sz="66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9C8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6600" b="1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就业率</a:t>
                      </a:r>
                      <a:endParaRPr lang="zh-CN" sz="66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6600" b="1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研录率</a:t>
                      </a:r>
                      <a:endParaRPr lang="zh-CN" sz="66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9C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126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600" b="1" kern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2016</a:t>
                      </a:r>
                      <a:r>
                        <a:rPr lang="zh-CN" sz="6600" b="1" kern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年</a:t>
                      </a:r>
                      <a:endParaRPr lang="zh-CN" sz="66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FF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600" b="1" kern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1258</a:t>
                      </a:r>
                      <a:endParaRPr lang="zh-CN" sz="66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9C8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600" b="1" kern="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91.3%</a:t>
                      </a:r>
                      <a:endParaRPr lang="zh-CN" sz="66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600" b="1" kern="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17.1%</a:t>
                      </a:r>
                      <a:endParaRPr lang="zh-CN" sz="66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9C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126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600" b="1" kern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2017</a:t>
                      </a:r>
                      <a:r>
                        <a:rPr lang="zh-CN" sz="6600" b="1" kern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年</a:t>
                      </a:r>
                      <a:endParaRPr lang="zh-CN" sz="66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FF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600" b="1" kern="1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1153</a:t>
                      </a:r>
                      <a:endParaRPr lang="zh-CN" sz="66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9C8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600" b="1" kern="10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94.3%</a:t>
                      </a:r>
                      <a:endParaRPr lang="zh-CN" sz="66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600" b="1" kern="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17.0</a:t>
                      </a:r>
                      <a:r>
                        <a:rPr lang="en-US" altLang="zh-CN" sz="6600" b="1" kern="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%</a:t>
                      </a:r>
                      <a:endParaRPr lang="zh-CN" sz="66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9C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82527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5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" grpId="0" animBg="1" advAuto="0"/>
      <p:bldP spid="490" grpId="0" animBg="1" advAuto="0"/>
    </p:bld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8F8F8"/>
      </a:lt1>
      <a:dk2>
        <a:srgbClr val="A7A7A7"/>
      </a:dk2>
      <a:lt2>
        <a:srgbClr val="535353"/>
      </a:lt2>
      <a:accent1>
        <a:srgbClr val="00A8A7"/>
      </a:accent1>
      <a:accent2>
        <a:srgbClr val="7ABF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8A7"/>
      </a:accent1>
      <a:accent2>
        <a:srgbClr val="7ABF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1695</Words>
  <Application>Microsoft Office PowerPoint</Application>
  <PresentationFormat>自定义</PresentationFormat>
  <Paragraphs>235</Paragraphs>
  <Slides>19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0" baseType="lpstr">
      <vt:lpstr>Default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gemini</dc:creator>
  <cp:lastModifiedBy>Administrator</cp:lastModifiedBy>
  <cp:revision>39</cp:revision>
  <dcterms:modified xsi:type="dcterms:W3CDTF">2017-12-07T13:36:45Z</dcterms:modified>
</cp:coreProperties>
</file>