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3"/>
  </p:notesMasterIdLst>
  <p:sldIdLst>
    <p:sldId id="257" r:id="rId2"/>
    <p:sldId id="258" r:id="rId3"/>
    <p:sldId id="262" r:id="rId4"/>
    <p:sldId id="267" r:id="rId5"/>
    <p:sldId id="288" r:id="rId6"/>
    <p:sldId id="297" r:id="rId7"/>
    <p:sldId id="294" r:id="rId8"/>
    <p:sldId id="293" r:id="rId9"/>
    <p:sldId id="296" r:id="rId10"/>
    <p:sldId id="287" r:id="rId11"/>
    <p:sldId id="298" r:id="rId12"/>
  </p:sldIdLst>
  <p:sldSz cx="12192000" cy="6858000"/>
  <p:notesSz cx="6858000" cy="9144000"/>
  <p:embeddedFontLst>
    <p:embeddedFont>
      <p:font typeface="Calibri" pitchFamily="34" charset="0"/>
      <p:regular r:id="rId14"/>
      <p:bold r:id="rId15"/>
      <p:italic r:id="rId16"/>
      <p:boldItalic r:id="rId17"/>
    </p:embeddedFont>
    <p:embeddedFont>
      <p:font typeface="方正清刻本悦宋简体" charset="-122"/>
      <p:regular r:id="rId18"/>
    </p:embeddedFont>
    <p:embeddedFont>
      <p:font typeface="微软雅黑" pitchFamily="34" charset="-122"/>
      <p:regular r:id="rId19"/>
      <p:bold r:id="rId20"/>
    </p:embeddedFont>
    <p:embeddedFont>
      <p:font typeface="Arial Unicode MS" pitchFamily="34" charset="-122"/>
      <p:regular r:id="rId21"/>
    </p:embeddedFont>
    <p:embeddedFont>
      <p:font typeface="方正舒体" pitchFamily="2" charset="-122"/>
      <p:regular r:id="rId22"/>
    </p:embeddedFont>
    <p:embeddedFont>
      <p:font typeface="等线" pitchFamily="2" charset="-122"/>
      <p:regular r:id="rId23"/>
      <p:bold r:id="rId24"/>
    </p:embeddedFont>
    <p:embeddedFont>
      <p:font typeface="Calibri Light" pitchFamily="34" charset="0"/>
      <p:regular r:id="rId25"/>
      <p:italic r:id="rId2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2E4A2A"/>
    <a:srgbClr val="648854"/>
    <a:srgbClr val="6D9D34"/>
    <a:srgbClr val="20331D"/>
    <a:srgbClr val="25341F"/>
    <a:srgbClr val="F2F2F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420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26" Type="http://schemas.openxmlformats.org/officeDocument/2006/relationships/font" Target="fonts/font13.fntdata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font" Target="fonts/font12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1.fntdata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78110F-738C-4637-9DEF-F8D634504E2E}" type="datetimeFigureOut">
              <a:rPr lang="zh-CN" altLang="en-US" smtClean="0"/>
              <a:pPr/>
              <a:t>2019-12-12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17641A-D9C3-490E-AD0D-42F5D347A20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7663895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17641A-D9C3-490E-AD0D-42F5D347A20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15210381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17641A-D9C3-490E-AD0D-42F5D347A206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29544785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17641A-D9C3-490E-AD0D-42F5D347A206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2954478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17641A-D9C3-490E-AD0D-42F5D347A206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260153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17641A-D9C3-490E-AD0D-42F5D347A206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7759083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17641A-D9C3-490E-AD0D-42F5D347A206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5606265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17641A-D9C3-490E-AD0D-42F5D347A206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0231172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17641A-D9C3-490E-AD0D-42F5D347A206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2854796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17641A-D9C3-490E-AD0D-42F5D347A206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7759083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17641A-D9C3-490E-AD0D-42F5D347A206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6010982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17641A-D9C3-490E-AD0D-42F5D347A206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8297798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2019-12-12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2019-12-12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2019-12-12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2019-12-12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2019-12-12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2019-12-12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2019-12-12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2019-12-12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2019-12-12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2019-12-12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2019-12-12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0"/>
            <a:r>
              <a:rPr lang="zh-CN" altLang="en-US"/>
              <a:t>第二级</a:t>
            </a:r>
          </a:p>
          <a:p>
            <a:pPr lvl="0"/>
            <a:r>
              <a:rPr lang="zh-CN" altLang="en-US"/>
              <a:t>第三级</a:t>
            </a:r>
          </a:p>
          <a:p>
            <a:pPr lvl="0"/>
            <a:r>
              <a:rPr lang="zh-CN" altLang="en-US"/>
              <a:t>第四级</a:t>
            </a:r>
          </a:p>
          <a:p>
            <a:pPr lvl="0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/>
              <a:t>2020\10\16 Tuesday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/>
              <a:t>‹#›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hyperlink" Target="&#38468;&#34920;1.xlsx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hyperlink" Target="&#38468;&#34920;2.xlsx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botanic-botanical-bright-827058"/>
          <p:cNvPicPr>
            <a:picLocks noChangeAspect="1"/>
          </p:cNvPicPr>
          <p:nvPr/>
        </p:nvPicPr>
        <p:blipFill>
          <a:blip r:embed="rId3"/>
          <a:srcRect t="12471" b="3118"/>
          <a:stretch>
            <a:fillRect/>
          </a:stretch>
        </p:blipFill>
        <p:spPr>
          <a:xfrm>
            <a:off x="-8890" y="-13335"/>
            <a:ext cx="12209145" cy="68770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-8890" y="1849755"/>
            <a:ext cx="12209145" cy="3159125"/>
          </a:xfrm>
          <a:prstGeom prst="rect">
            <a:avLst/>
          </a:prstGeom>
          <a:solidFill>
            <a:srgbClr val="2E4A2A">
              <a:alpha val="8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2263775" y="2181860"/>
            <a:ext cx="76520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zh-CN" altLang="en-US" sz="6000" dirty="0" smtClean="0">
                <a:solidFill>
                  <a:schemeClr val="bg1"/>
                </a:solidFill>
                <a:latin typeface="方正清刻本悦宋简体" panose="02000000000000000000" charset="-122"/>
                <a:ea typeface="方正清刻本悦宋简体" panose="02000000000000000000" charset="-122"/>
                <a:sym typeface="+mn-ea"/>
              </a:rPr>
              <a:t>个人所得税扣除</a:t>
            </a:r>
            <a:endParaRPr lang="zh-CN" altLang="en-US" sz="600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方正清刻本悦宋简体" panose="02000000000000000000" charset="-122"/>
              <a:ea typeface="方正清刻本悦宋简体" panose="02000000000000000000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349500" y="3288665"/>
            <a:ext cx="74028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800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j-ea"/>
                <a:ea typeface="+mj-ea"/>
                <a:sym typeface="+mn-ea"/>
              </a:rPr>
              <a:t>                       ——</a:t>
            </a:r>
            <a:r>
              <a:rPr lang="zh-CN" altLang="en-US" sz="3200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j-ea"/>
                <a:ea typeface="+mj-ea"/>
                <a:sym typeface="+mn-ea"/>
              </a:rPr>
              <a:t>年终收入</a:t>
            </a:r>
            <a:endParaRPr lang="en-US" altLang="zh-CN" sz="3200" noProof="0" dirty="0">
              <a:ln>
                <a:noFill/>
              </a:ln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+mj-ea"/>
              <a:ea typeface="+mj-ea"/>
              <a:sym typeface="+mn-ea"/>
            </a:endParaRPr>
          </a:p>
        </p:txBody>
      </p:sp>
      <p:sp>
        <p:nvSpPr>
          <p:cNvPr id="37" name="文本占位符 10"/>
          <p:cNvSpPr txBox="1"/>
          <p:nvPr/>
        </p:nvSpPr>
        <p:spPr>
          <a:xfrm>
            <a:off x="3176905" y="3759296"/>
            <a:ext cx="5748020" cy="928372"/>
          </a:xfrm>
          <a:prstGeom prst="rect">
            <a:avLst/>
          </a:prstGeom>
        </p:spPr>
        <p:txBody>
          <a:bodyPr vert="horz" wrap="square" lIns="96435" tIns="48217" rIns="96435" bIns="48217" rtlCol="0" anchor="ctr">
            <a:spAutoFit/>
          </a:bodyPr>
          <a:lstStyle>
            <a:defPPr>
              <a:defRPr lang="zh-CN"/>
            </a:defPPr>
            <a:lvl1pPr marL="0" indent="0"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800" kern="1200" dirty="0">
                <a:solidFill>
                  <a:srgbClr val="FBFBFC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endParaRPr lang="en-US" altLang="zh-CN" sz="14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ctr"/>
            <a:endParaRPr lang="en-US" altLang="en-US" sz="14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ctr"/>
            <a:endParaRPr lang="en-US" altLang="en-US" sz="14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ctr"/>
            <a:r>
              <a:rPr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川北医学院计财处综合科   罗雪 </a:t>
            </a:r>
            <a:endParaRPr lang="en-US" altLang="zh-CN" sz="1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allAtOnce"/>
      <p:bldP spid="11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botanic-botanical-bright-827058"/>
          <p:cNvPicPr>
            <a:picLocks noChangeAspect="1"/>
          </p:cNvPicPr>
          <p:nvPr/>
        </p:nvPicPr>
        <p:blipFill>
          <a:blip r:embed="rId3"/>
          <a:srcRect t="12471" b="3118"/>
          <a:stretch>
            <a:fillRect/>
          </a:stretch>
        </p:blipFill>
        <p:spPr>
          <a:xfrm>
            <a:off x="-8890" y="-13335"/>
            <a:ext cx="12209145" cy="68770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-8890" y="1849755"/>
            <a:ext cx="12209145" cy="3159125"/>
          </a:xfrm>
          <a:prstGeom prst="rect">
            <a:avLst/>
          </a:prstGeom>
          <a:solidFill>
            <a:srgbClr val="2E4A2A">
              <a:alpha val="8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2308860" y="2654300"/>
            <a:ext cx="757428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6600" noProof="0" dirty="0" smtClean="0">
                <a:ln>
                  <a:noFill/>
                </a:ln>
                <a:solidFill>
                  <a:schemeClr val="bg1"/>
                </a:solidFill>
                <a:uLnTx/>
                <a:uFillTx/>
                <a:latin typeface="方正清刻本悦宋简体" panose="02000000000000000000" charset="-122"/>
                <a:ea typeface="方正清刻本悦宋简体" panose="02000000000000000000" charset="-122"/>
                <a:sym typeface="+mn-ea"/>
              </a:rPr>
              <a:t>谢谢观看</a:t>
            </a:r>
            <a:endParaRPr lang="zh-CN" altLang="en-US" sz="660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方正清刻本悦宋简体" panose="02000000000000000000" charset="-122"/>
              <a:ea typeface="方正清刻本悦宋简体" panose="02000000000000000000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botanic-botanical-bright-827058"/>
          <p:cNvPicPr>
            <a:picLocks noChangeAspect="1"/>
          </p:cNvPicPr>
          <p:nvPr/>
        </p:nvPicPr>
        <p:blipFill>
          <a:blip r:embed="rId3"/>
          <a:srcRect t="12471" b="3118"/>
          <a:stretch>
            <a:fillRect/>
          </a:stretch>
        </p:blipFill>
        <p:spPr>
          <a:xfrm>
            <a:off x="-8890" y="-13335"/>
            <a:ext cx="12209145" cy="68770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-17145" y="1876388"/>
            <a:ext cx="12209145" cy="3159125"/>
          </a:xfrm>
          <a:prstGeom prst="rect">
            <a:avLst/>
          </a:prstGeom>
          <a:solidFill>
            <a:srgbClr val="2E4A2A">
              <a:alpha val="8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2308860" y="2654300"/>
            <a:ext cx="757428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6600" noProof="0" dirty="0" smtClean="0">
                <a:ln>
                  <a:noFill/>
                </a:ln>
                <a:solidFill>
                  <a:schemeClr val="bg1"/>
                </a:solidFill>
                <a:uLnTx/>
                <a:uFillTx/>
                <a:latin typeface="方正清刻本悦宋简体" panose="02000000000000000000" charset="-122"/>
                <a:ea typeface="方正清刻本悦宋简体" panose="02000000000000000000" charset="-122"/>
                <a:sym typeface="+mn-ea"/>
              </a:rPr>
              <a:t>提问环节</a:t>
            </a:r>
            <a:endParaRPr lang="zh-CN" altLang="en-US" sz="660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方正清刻本悦宋简体" panose="02000000000000000000" charset="-122"/>
              <a:ea typeface="方正清刻本悦宋简体" panose="02000000000000000000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botanic-botanical-bright-827058"/>
          <p:cNvPicPr>
            <a:picLocks noChangeAspect="1"/>
          </p:cNvPicPr>
          <p:nvPr/>
        </p:nvPicPr>
        <p:blipFill>
          <a:blip r:embed="rId3"/>
          <a:srcRect l="41374" t="12471" r="9929" b="3118"/>
          <a:stretch>
            <a:fillRect/>
          </a:stretch>
        </p:blipFill>
        <p:spPr>
          <a:xfrm>
            <a:off x="-27305" y="-9525"/>
            <a:ext cx="5945505" cy="687705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374775" y="1767205"/>
            <a:ext cx="3140710" cy="3335655"/>
            <a:chOff x="1612" y="2338"/>
            <a:chExt cx="6052" cy="6428"/>
          </a:xfrm>
        </p:grpSpPr>
        <p:sp>
          <p:nvSpPr>
            <p:cNvPr id="5" name="矩形 4"/>
            <p:cNvSpPr/>
            <p:nvPr/>
          </p:nvSpPr>
          <p:spPr>
            <a:xfrm>
              <a:off x="1612" y="2338"/>
              <a:ext cx="6053" cy="6428"/>
            </a:xfrm>
            <a:prstGeom prst="rect">
              <a:avLst/>
            </a:prstGeom>
            <a:solidFill>
              <a:srgbClr val="2E4A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812" y="2538"/>
              <a:ext cx="5654" cy="6005"/>
            </a:xfrm>
            <a:prstGeom prst="rect">
              <a:avLst/>
            </a:prstGeom>
            <a:solidFill>
              <a:srgbClr val="2E4A2A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1874838" y="3575685"/>
            <a:ext cx="2141220" cy="2755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bg1"/>
                </a:solidFill>
                <a:ea typeface="Arial Unicode MS" panose="020B0604020202020204" charset="-122"/>
                <a:sym typeface="+mn-ea"/>
              </a:rPr>
              <a:t>CONTENTS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7913370" y="1500441"/>
            <a:ext cx="3411768" cy="47752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1" fontAlgn="t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i="0" u="none" strike="noStrike" kern="0" cap="none" spc="0" normalizeH="0" baseline="0" noProof="0" dirty="0" smtClean="0">
                <a:ln>
                  <a:noFill/>
                </a:ln>
                <a:solidFill>
                  <a:srgbClr val="2E4A2A"/>
                </a:solidFill>
                <a:effectLst/>
                <a:uLnTx/>
                <a:uFillTx/>
                <a:latin typeface="方正清刻本悦宋简体" panose="02000000000000000000" charset="-122"/>
                <a:ea typeface="方正清刻本悦宋简体" panose="02000000000000000000" charset="-122"/>
                <a:sym typeface="+mn-ea"/>
              </a:rPr>
              <a:t>年终所得并入工薪申报扣税</a:t>
            </a:r>
            <a:endParaRPr kumimoji="0" lang="zh-CN" altLang="en-US" sz="2000" i="0" u="none" strike="noStrike" kern="0" cap="none" spc="0" normalizeH="0" baseline="0" noProof="0" dirty="0">
              <a:ln>
                <a:noFill/>
              </a:ln>
              <a:solidFill>
                <a:srgbClr val="2E4A2A"/>
              </a:solidFill>
              <a:effectLst/>
              <a:uLnTx/>
              <a:uFillTx/>
              <a:latin typeface="方正清刻本悦宋简体" panose="02000000000000000000" charset="-122"/>
              <a:ea typeface="方正清刻本悦宋简体" panose="02000000000000000000" charset="-122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063105" y="1529080"/>
            <a:ext cx="7956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algn="l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400" noProof="0">
                <a:ln>
                  <a:noFill/>
                </a:ln>
                <a:solidFill>
                  <a:srgbClr val="2E4A2A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01</a:t>
            </a:r>
            <a:endParaRPr lang="en-US" altLang="zh-CN" sz="2400" noProof="0" dirty="0">
              <a:ln>
                <a:noFill/>
              </a:ln>
              <a:solidFill>
                <a:srgbClr val="2E4A2A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967919" y="4358034"/>
            <a:ext cx="7956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algn="l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400" noProof="0" dirty="0" smtClean="0">
                <a:ln>
                  <a:noFill/>
                </a:ln>
                <a:solidFill>
                  <a:srgbClr val="2E4A2A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 02</a:t>
            </a:r>
            <a:endParaRPr lang="en-US" altLang="zh-CN" sz="2400" noProof="0" dirty="0">
              <a:ln>
                <a:noFill/>
              </a:ln>
              <a:solidFill>
                <a:srgbClr val="2E4A2A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913370" y="1731645"/>
            <a:ext cx="2860040" cy="396240"/>
          </a:xfrm>
          <a:prstGeom prst="rect">
            <a:avLst/>
          </a:prstGeom>
          <a:noFill/>
        </p:spPr>
        <p:txBody>
          <a:bodyPr anchor="ctr"/>
          <a:lstStyle/>
          <a:p>
            <a:pPr algn="dist"/>
            <a:endParaRPr kumimoji="0" lang="en-US" altLang="zh-CN" sz="700" i="0" u="none" strike="noStrike" kern="0" cap="none" spc="0" normalizeH="0" baseline="0" noProof="0" dirty="0">
              <a:ln>
                <a:noFill/>
              </a:ln>
              <a:solidFill>
                <a:srgbClr val="2E4A2A"/>
              </a:solidFill>
              <a:effectLst/>
              <a:uLnTx/>
              <a:uFillTx/>
              <a:ea typeface="方正舒体" panose="02010601030101010101" pitchFamily="2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980482" y="4338419"/>
            <a:ext cx="3221990" cy="47752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1" fontAlgn="t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i="0" u="none" strike="noStrike" kern="0" cap="none" spc="0" normalizeH="0" baseline="0" noProof="0" dirty="0" smtClean="0">
                <a:ln>
                  <a:noFill/>
                </a:ln>
                <a:solidFill>
                  <a:srgbClr val="2E4A2A"/>
                </a:solidFill>
                <a:effectLst/>
                <a:uLnTx/>
                <a:uFillTx/>
                <a:latin typeface="方正清刻本悦宋简体" panose="02000000000000000000" charset="-122"/>
                <a:ea typeface="方正清刻本悦宋简体" panose="02000000000000000000" charset="-122"/>
                <a:sym typeface="+mn-ea"/>
              </a:rPr>
              <a:t>年终所得单独扣税</a:t>
            </a:r>
            <a:endParaRPr kumimoji="0" lang="zh-CN" altLang="en-US" sz="2000" i="0" u="none" strike="noStrike" kern="0" cap="none" spc="0" normalizeH="0" baseline="0" noProof="0" dirty="0">
              <a:ln>
                <a:noFill/>
              </a:ln>
              <a:solidFill>
                <a:srgbClr val="2E4A2A"/>
              </a:solidFill>
              <a:effectLst/>
              <a:uLnTx/>
              <a:uFillTx/>
              <a:latin typeface="方正清刻本悦宋简体" panose="02000000000000000000" charset="-122"/>
              <a:ea typeface="方正清刻本悦宋简体" panose="02000000000000000000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913370" y="2912745"/>
            <a:ext cx="2860040" cy="396240"/>
          </a:xfrm>
          <a:prstGeom prst="rect">
            <a:avLst/>
          </a:prstGeom>
          <a:noFill/>
        </p:spPr>
        <p:txBody>
          <a:bodyPr anchor="ctr"/>
          <a:lstStyle/>
          <a:p>
            <a:pPr algn="dist"/>
            <a:endParaRPr kumimoji="0" lang="en-US" altLang="zh-CN" sz="700" i="0" u="none" strike="noStrike" kern="0" cap="none" spc="0" normalizeH="0" baseline="0" noProof="0" dirty="0">
              <a:ln>
                <a:noFill/>
              </a:ln>
              <a:solidFill>
                <a:srgbClr val="2E4A2A"/>
              </a:solidFill>
              <a:effectLst/>
              <a:uLnTx/>
              <a:uFillTx/>
              <a:ea typeface="方正舒体" panose="02010601030101010101" pitchFamily="2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913370" y="3707765"/>
            <a:ext cx="3221990" cy="47752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1" fontAlgn="t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i="0" u="none" strike="noStrike" kern="0" cap="none" spc="0" normalizeH="0" baseline="0" noProof="0" dirty="0">
              <a:ln>
                <a:noFill/>
              </a:ln>
              <a:solidFill>
                <a:srgbClr val="2E4A2A"/>
              </a:solidFill>
              <a:effectLst/>
              <a:uLnTx/>
              <a:uFillTx/>
              <a:latin typeface="方正清刻本悦宋简体" panose="02000000000000000000" charset="-122"/>
              <a:ea typeface="方正清刻本悦宋简体" panose="02000000000000000000" charset="-122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002145" y="1456055"/>
            <a:ext cx="619760" cy="619760"/>
          </a:xfrm>
          <a:prstGeom prst="rect">
            <a:avLst/>
          </a:prstGeom>
          <a:noFill/>
          <a:ln w="3175">
            <a:solidFill>
              <a:srgbClr val="2E4A2A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E4A2A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913370" y="4037330"/>
            <a:ext cx="2860040" cy="396240"/>
          </a:xfrm>
          <a:prstGeom prst="rect">
            <a:avLst/>
          </a:prstGeom>
          <a:noFill/>
        </p:spPr>
        <p:txBody>
          <a:bodyPr anchor="ctr"/>
          <a:lstStyle/>
          <a:p>
            <a:pPr algn="dist"/>
            <a:endParaRPr kumimoji="0" lang="en-US" altLang="zh-CN" sz="700" i="0" u="none" strike="noStrike" kern="0" cap="none" spc="0" normalizeH="0" baseline="0" noProof="0" dirty="0">
              <a:ln>
                <a:noFill/>
              </a:ln>
              <a:solidFill>
                <a:srgbClr val="2E4A2A"/>
              </a:solidFill>
              <a:effectLst/>
              <a:uLnTx/>
              <a:uFillTx/>
              <a:ea typeface="方正舒体" panose="02010601030101010101" pitchFamily="2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913370" y="4841875"/>
            <a:ext cx="3221990" cy="47752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1" fontAlgn="t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i="0" u="none" strike="noStrike" kern="0" cap="none" spc="0" normalizeH="0" baseline="0" noProof="0" dirty="0">
              <a:ln>
                <a:noFill/>
              </a:ln>
              <a:solidFill>
                <a:srgbClr val="2E4A2A"/>
              </a:solidFill>
              <a:effectLst/>
              <a:uLnTx/>
              <a:uFillTx/>
              <a:latin typeface="方正清刻本悦宋简体" panose="02000000000000000000" charset="-122"/>
              <a:ea typeface="方正清刻本悦宋简体" panose="02000000000000000000" charset="-122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913370" y="5158105"/>
            <a:ext cx="2860040" cy="396240"/>
          </a:xfrm>
          <a:prstGeom prst="rect">
            <a:avLst/>
          </a:prstGeom>
          <a:noFill/>
        </p:spPr>
        <p:txBody>
          <a:bodyPr anchor="ctr"/>
          <a:lstStyle/>
          <a:p>
            <a:pPr algn="dist"/>
            <a:endParaRPr kumimoji="0" lang="en-US" altLang="zh-CN" sz="700" i="0" u="none" strike="noStrike" kern="0" cap="none" spc="0" normalizeH="0" baseline="0" noProof="0" dirty="0">
              <a:ln>
                <a:noFill/>
              </a:ln>
              <a:solidFill>
                <a:srgbClr val="2E4A2A"/>
              </a:solidFill>
              <a:effectLst/>
              <a:uLnTx/>
              <a:uFillTx/>
              <a:ea typeface="方正舒体" panose="02010601030101010101" pitchFamily="2" charset="-122"/>
              <a:sym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035701" y="4234308"/>
            <a:ext cx="619760" cy="619760"/>
          </a:xfrm>
          <a:prstGeom prst="rect">
            <a:avLst/>
          </a:prstGeom>
          <a:noFill/>
          <a:ln w="3175">
            <a:solidFill>
              <a:srgbClr val="2E4A2A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E4A2A"/>
              </a:solidFill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2656840" y="4433570"/>
            <a:ext cx="57721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1828799" y="2189527"/>
            <a:ext cx="2516697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chemeClr val="bg1"/>
                </a:solidFill>
              </a:rPr>
              <a:t>两种方式   二选一</a:t>
            </a:r>
          </a:p>
          <a:p>
            <a:endParaRPr lang="zh-CN" altLang="en-US" dirty="0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uild="allAtOnce"/>
      <p:bldP spid="1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botanic-botanical-bright-827058"/>
          <p:cNvPicPr>
            <a:picLocks noChangeAspect="1"/>
          </p:cNvPicPr>
          <p:nvPr/>
        </p:nvPicPr>
        <p:blipFill>
          <a:blip r:embed="rId3"/>
          <a:srcRect t="32276" b="28036"/>
          <a:stretch>
            <a:fillRect/>
          </a:stretch>
        </p:blipFill>
        <p:spPr>
          <a:xfrm>
            <a:off x="-8890" y="1812290"/>
            <a:ext cx="12209145" cy="323342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741489" y="832252"/>
            <a:ext cx="4775695" cy="5261610"/>
          </a:xfrm>
          <a:prstGeom prst="rect">
            <a:avLst/>
          </a:prstGeom>
          <a:solidFill>
            <a:srgbClr val="2E4A2A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4311475" y="1538366"/>
            <a:ext cx="291909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01</a:t>
            </a:r>
            <a:endParaRPr lang="en-US" altLang="zh-CN" sz="9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475898" y="3039704"/>
            <a:ext cx="3552366" cy="1330959"/>
          </a:xfrm>
          <a:prstGeom prst="rect">
            <a:avLst/>
          </a:prstGeom>
          <a:noFill/>
        </p:spPr>
        <p:txBody>
          <a:bodyPr anchor="ctr"/>
          <a:lstStyle/>
          <a:p>
            <a:pPr lvl="0" algn="ctr" fontAlgn="t">
              <a:defRPr/>
            </a:pPr>
            <a:r>
              <a:rPr lang="zh-CN" altLang="en-US" sz="3200" kern="0" dirty="0" smtClean="0">
                <a:solidFill>
                  <a:schemeClr val="bg1"/>
                </a:solidFill>
                <a:latin typeface="方正清刻本悦宋简体" panose="02000000000000000000" charset="-122"/>
                <a:ea typeface="方正清刻本悦宋简体" panose="02000000000000000000" charset="-122"/>
                <a:sym typeface="+mn-ea"/>
              </a:rPr>
              <a:t>年终所得并入工薪   申报扣税</a:t>
            </a:r>
            <a:endParaRPr lang="zh-CN" altLang="en-US" sz="3200" kern="0" dirty="0">
              <a:solidFill>
                <a:schemeClr val="bg1"/>
              </a:solidFill>
              <a:latin typeface="方正清刻本悦宋简体" panose="02000000000000000000" charset="-122"/>
              <a:ea typeface="方正清刻本悦宋简体" panose="02000000000000000000" charset="-122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09270" y="966237"/>
            <a:ext cx="4410861" cy="4988560"/>
          </a:xfrm>
          <a:prstGeom prst="rect">
            <a:avLst/>
          </a:prstGeom>
          <a:noFill/>
          <a:ln w="3175">
            <a:solidFill>
              <a:schemeClr val="bg1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2E4A2A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2359333" y="-2847131"/>
            <a:ext cx="7473334" cy="5694262"/>
            <a:chOff x="2608580" y="-1823720"/>
            <a:chExt cx="6167120" cy="4699000"/>
          </a:xfrm>
          <a:blipFill>
            <a:blip r:embed="rId3"/>
            <a:stretch>
              <a:fillRect/>
            </a:stretch>
          </a:blip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" name="矩形: 圆角 2"/>
            <p:cNvSpPr/>
            <p:nvPr/>
          </p:nvSpPr>
          <p:spPr>
            <a:xfrm>
              <a:off x="4324350" y="-1127760"/>
              <a:ext cx="477520" cy="364744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/>
            <p:cNvSpPr/>
            <p:nvPr/>
          </p:nvSpPr>
          <p:spPr>
            <a:xfrm>
              <a:off x="4892040" y="-955040"/>
              <a:ext cx="477520" cy="364744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: 圆角 4"/>
            <p:cNvSpPr/>
            <p:nvPr/>
          </p:nvSpPr>
          <p:spPr>
            <a:xfrm>
              <a:off x="5459730" y="-772160"/>
              <a:ext cx="477520" cy="364744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: 圆角 5"/>
            <p:cNvSpPr/>
            <p:nvPr/>
          </p:nvSpPr>
          <p:spPr>
            <a:xfrm>
              <a:off x="6027420" y="-955040"/>
              <a:ext cx="477520" cy="364744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: 圆角 6"/>
            <p:cNvSpPr/>
            <p:nvPr/>
          </p:nvSpPr>
          <p:spPr>
            <a:xfrm>
              <a:off x="6595110" y="-1127760"/>
              <a:ext cx="477520" cy="364744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: 圆角 7"/>
            <p:cNvSpPr/>
            <p:nvPr/>
          </p:nvSpPr>
          <p:spPr>
            <a:xfrm>
              <a:off x="7162800" y="-1330960"/>
              <a:ext cx="477520" cy="364744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: 圆角 8"/>
            <p:cNvSpPr/>
            <p:nvPr/>
          </p:nvSpPr>
          <p:spPr>
            <a:xfrm>
              <a:off x="3756660" y="-1330960"/>
              <a:ext cx="477520" cy="364744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: 圆角 9"/>
            <p:cNvSpPr/>
            <p:nvPr/>
          </p:nvSpPr>
          <p:spPr>
            <a:xfrm>
              <a:off x="7730490" y="-1584960"/>
              <a:ext cx="477520" cy="364744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: 圆角 10"/>
            <p:cNvSpPr/>
            <p:nvPr/>
          </p:nvSpPr>
          <p:spPr>
            <a:xfrm>
              <a:off x="3182620" y="-1584960"/>
              <a:ext cx="477520" cy="364744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: 圆角 11"/>
            <p:cNvSpPr/>
            <p:nvPr/>
          </p:nvSpPr>
          <p:spPr>
            <a:xfrm>
              <a:off x="2608580" y="-1823720"/>
              <a:ext cx="477520" cy="364744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: 圆角 12"/>
            <p:cNvSpPr/>
            <p:nvPr/>
          </p:nvSpPr>
          <p:spPr>
            <a:xfrm>
              <a:off x="8298180" y="-1823720"/>
              <a:ext cx="477520" cy="364744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TextBox 1210"/>
          <p:cNvSpPr/>
          <p:nvPr/>
        </p:nvSpPr>
        <p:spPr>
          <a:xfrm>
            <a:off x="1006678" y="3298277"/>
            <a:ext cx="10612073" cy="646331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algn="just"/>
            <a:r>
              <a:rPr lang="zh-CN" altLang="en-US" sz="3600" noProof="0" dirty="0" smtClean="0">
                <a:ln>
                  <a:noFill/>
                </a:ln>
                <a:solidFill>
                  <a:srgbClr val="2E4A2A"/>
                </a:solidFill>
                <a:uLnTx/>
                <a:uFillTx/>
                <a:latin typeface="+mj-ea"/>
                <a:ea typeface="+mj-ea"/>
                <a:sym typeface="+mn-ea"/>
              </a:rPr>
              <a:t>首先你需要查看你的</a:t>
            </a:r>
            <a:r>
              <a:rPr lang="zh-CN" altLang="en-US" sz="3600" b="1" noProof="0" dirty="0" smtClean="0">
                <a:ln>
                  <a:noFill/>
                </a:ln>
                <a:solidFill>
                  <a:srgbClr val="2E4A2A"/>
                </a:solidFill>
                <a:uLnTx/>
                <a:uFillTx/>
                <a:latin typeface="+mj-ea"/>
                <a:ea typeface="+mj-ea"/>
                <a:sym typeface="+mn-ea"/>
              </a:rPr>
              <a:t>全年计税收入</a:t>
            </a:r>
            <a:r>
              <a:rPr lang="zh-CN" altLang="en-US" sz="2800" noProof="0" dirty="0" smtClean="0">
                <a:ln>
                  <a:noFill/>
                </a:ln>
                <a:solidFill>
                  <a:srgbClr val="2E4A2A"/>
                </a:solidFill>
                <a:uLnTx/>
                <a:uFillTx/>
                <a:latin typeface="+mj-ea"/>
                <a:ea typeface="+mj-ea"/>
                <a:sym typeface="+mn-ea"/>
              </a:rPr>
              <a:t>和</a:t>
            </a:r>
            <a:r>
              <a:rPr lang="zh-CN" altLang="en-US" sz="3600" b="1" noProof="0" dirty="0" smtClean="0">
                <a:ln>
                  <a:noFill/>
                </a:ln>
                <a:solidFill>
                  <a:srgbClr val="2E4A2A"/>
                </a:solidFill>
                <a:uLnTx/>
                <a:uFillTx/>
                <a:latin typeface="+mj-ea"/>
                <a:ea typeface="+mj-ea"/>
                <a:sym typeface="+mn-ea"/>
              </a:rPr>
              <a:t>抵扣合计累计</a:t>
            </a:r>
            <a:endParaRPr lang="en-US" altLang="zh-CN" sz="3600" b="1" noProof="0" dirty="0">
              <a:ln>
                <a:noFill/>
              </a:ln>
              <a:solidFill>
                <a:srgbClr val="2E4A2A"/>
              </a:solidFill>
              <a:uLnTx/>
              <a:uFillTx/>
              <a:latin typeface="+mj-ea"/>
              <a:ea typeface="+mj-ea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560352" y="4093827"/>
            <a:ext cx="989062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方法：川北医学院计财处官网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进入网上办公共服务平台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财务查询系统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个人收入</a:t>
            </a:r>
            <a:r>
              <a:rPr lang="en-US" altLang="zh-CN" dirty="0" smtClean="0"/>
              <a:t>——</a:t>
            </a:r>
          </a:p>
          <a:p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教年度收入汇总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查询年份</a:t>
            </a:r>
            <a:r>
              <a:rPr lang="en-US" altLang="zh-CN" dirty="0" smtClean="0"/>
              <a:t>2019</a:t>
            </a:r>
            <a:r>
              <a:rPr lang="zh-CN" altLang="en-US" dirty="0" smtClean="0"/>
              <a:t>年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/>
        </p:nvSpPr>
        <p:spPr>
          <a:xfrm>
            <a:off x="7264400" y="1672590"/>
            <a:ext cx="291909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02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6338253" y="3241040"/>
            <a:ext cx="4771390" cy="47752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ctr" defTabSz="914400" rtl="0" eaLnBrk="1" fontAlgn="t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清刻本悦宋简体" panose="02000000000000000000" charset="-122"/>
                <a:ea typeface="方正清刻本悦宋简体" panose="02000000000000000000" charset="-122"/>
                <a:sym typeface="+mn-ea"/>
              </a:rPr>
              <a:t>单击此处输入您的标题</a:t>
            </a:r>
            <a:endParaRPr kumimoji="0" lang="zh-CN" altLang="en-US" sz="20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方正清刻本悦宋简体" panose="02000000000000000000" charset="-122"/>
              <a:ea typeface="方正清刻本悦宋简体" panose="02000000000000000000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290118" y="3893820"/>
            <a:ext cx="2867660" cy="796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 fontAlgn="auto">
              <a:lnSpc>
                <a:spcPct val="200000"/>
              </a:lnSpc>
            </a:pPr>
            <a:r>
              <a:rPr lang="en-US" altLang="zh-CN" sz="800">
                <a:solidFill>
                  <a:schemeClr val="bg1"/>
                </a:solidFill>
                <a:ea typeface="微软雅黑" panose="020B0503020204020204" charset="-122"/>
                <a:sym typeface="Arial" panose="020B0604020202020204" pitchFamily="34" charset="0"/>
              </a:rPr>
              <a:t>Click here to enter your te t.Click here to enter your te t.Click here to enter your te t.Click here to enter your te t.Click here to enter your te t</a:t>
            </a:r>
            <a:endParaRPr lang="zh-CN" altLang="en-US" sz="800" kern="0" noProof="0" dirty="0">
              <a:ln>
                <a:noFill/>
              </a:ln>
              <a:solidFill>
                <a:schemeClr val="bg1"/>
              </a:solidFill>
              <a:uLnTx/>
              <a:uFillTx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pic>
        <p:nvPicPr>
          <p:cNvPr id="11" name="图片 10" descr="QQ截图2019121117573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00455"/>
            <a:ext cx="12046591" cy="6142103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847289" y="151001"/>
            <a:ext cx="10905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全年工薪计税收入</a:t>
            </a:r>
            <a:r>
              <a:rPr lang="en-US" altLang="zh-CN" b="1" dirty="0" smtClean="0">
                <a:solidFill>
                  <a:srgbClr val="FF0000"/>
                </a:solidFill>
              </a:rPr>
              <a:t>=</a:t>
            </a:r>
            <a:r>
              <a:rPr lang="zh-CN" altLang="en-US" b="1" dirty="0" smtClean="0">
                <a:solidFill>
                  <a:srgbClr val="FF0000"/>
                </a:solidFill>
              </a:rPr>
              <a:t>计税基数应发数</a:t>
            </a:r>
            <a:r>
              <a:rPr lang="en-US" altLang="zh-CN" b="1" dirty="0" smtClean="0">
                <a:solidFill>
                  <a:srgbClr val="FF0000"/>
                </a:solidFill>
              </a:rPr>
              <a:t>+</a:t>
            </a:r>
            <a:r>
              <a:rPr lang="zh-CN" altLang="en-US" b="1" dirty="0" smtClean="0">
                <a:solidFill>
                  <a:srgbClr val="FF0000"/>
                </a:solidFill>
              </a:rPr>
              <a:t>其他收入（除去科技奖励）</a:t>
            </a:r>
            <a:r>
              <a:rPr lang="en-US" altLang="zh-CN" b="1" dirty="0" smtClean="0">
                <a:solidFill>
                  <a:srgbClr val="FF0000"/>
                </a:solidFill>
              </a:rPr>
              <a:t>+</a:t>
            </a:r>
            <a:r>
              <a:rPr lang="zh-CN" altLang="en-US" b="1" dirty="0" smtClean="0">
                <a:solidFill>
                  <a:srgbClr val="FF0000"/>
                </a:solidFill>
              </a:rPr>
              <a:t>科技奖励*</a:t>
            </a:r>
            <a:r>
              <a:rPr lang="en-US" altLang="zh-CN" b="1" dirty="0" smtClean="0">
                <a:solidFill>
                  <a:srgbClr val="FF0000"/>
                </a:solidFill>
              </a:rPr>
              <a:t>50%</a:t>
            </a:r>
          </a:p>
          <a:p>
            <a:r>
              <a:rPr lang="zh-CN" altLang="en-US" b="1" dirty="0" smtClean="0">
                <a:solidFill>
                  <a:srgbClr val="FF0000"/>
                </a:solidFill>
              </a:rPr>
              <a:t>全年抵扣合计</a:t>
            </a:r>
            <a:r>
              <a:rPr lang="en-US" altLang="zh-CN" b="1" dirty="0" smtClean="0">
                <a:solidFill>
                  <a:srgbClr val="FF0000"/>
                </a:solidFill>
              </a:rPr>
              <a:t>=60000</a:t>
            </a:r>
            <a:r>
              <a:rPr lang="zh-CN" altLang="en-US" b="1" dirty="0" smtClean="0">
                <a:solidFill>
                  <a:srgbClr val="FF0000"/>
                </a:solidFill>
              </a:rPr>
              <a:t>（每人固定）</a:t>
            </a:r>
            <a:r>
              <a:rPr lang="en-US" altLang="zh-CN" b="1" dirty="0" smtClean="0">
                <a:solidFill>
                  <a:srgbClr val="FF0000"/>
                </a:solidFill>
              </a:rPr>
              <a:t>+</a:t>
            </a:r>
            <a:r>
              <a:rPr lang="zh-CN" altLang="en-US" b="1" dirty="0" smtClean="0">
                <a:solidFill>
                  <a:srgbClr val="FF0000"/>
                </a:solidFill>
              </a:rPr>
              <a:t>抵扣合计累计（</a:t>
            </a:r>
            <a:r>
              <a:rPr lang="en-US" altLang="zh-CN" b="1" dirty="0" smtClean="0">
                <a:solidFill>
                  <a:srgbClr val="FF0000"/>
                </a:solidFill>
              </a:rPr>
              <a:t>12</a:t>
            </a:r>
            <a:r>
              <a:rPr lang="zh-CN" altLang="en-US" b="1" dirty="0" smtClean="0">
                <a:solidFill>
                  <a:srgbClr val="FF0000"/>
                </a:solidFill>
              </a:rPr>
              <a:t>月）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botanic-botanical-bright-827058"/>
          <p:cNvPicPr>
            <a:picLocks noChangeAspect="1"/>
          </p:cNvPicPr>
          <p:nvPr/>
        </p:nvPicPr>
        <p:blipFill>
          <a:blip r:embed="rId3"/>
          <a:srcRect l="73288" t="12471" b="3118"/>
          <a:stretch>
            <a:fillRect/>
          </a:stretch>
        </p:blipFill>
        <p:spPr>
          <a:xfrm>
            <a:off x="418465" y="-9525"/>
            <a:ext cx="3261360" cy="6877050"/>
          </a:xfrm>
          <a:prstGeom prst="parallelogram">
            <a:avLst/>
          </a:prstGeom>
        </p:spPr>
      </p:pic>
      <p:sp>
        <p:nvSpPr>
          <p:cNvPr id="2" name="平行四边形 1"/>
          <p:cNvSpPr/>
          <p:nvPr/>
        </p:nvSpPr>
        <p:spPr>
          <a:xfrm>
            <a:off x="-444500" y="-51435"/>
            <a:ext cx="3013075" cy="6918960"/>
          </a:xfrm>
          <a:prstGeom prst="parallelogram">
            <a:avLst/>
          </a:prstGeom>
          <a:solidFill>
            <a:srgbClr val="2E4A2A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1210"/>
          <p:cNvSpPr/>
          <p:nvPr/>
        </p:nvSpPr>
        <p:spPr>
          <a:xfrm>
            <a:off x="5561330" y="1426210"/>
            <a:ext cx="5562472" cy="40011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r>
              <a:rPr lang="en-US" altLang="zh-CN" sz="2000" b="1" dirty="0" smtClean="0"/>
              <a:t>S</a:t>
            </a:r>
            <a:r>
              <a:rPr lang="zh-CN" altLang="en-US" sz="2000" b="1" dirty="0" smtClean="0"/>
              <a:t>大于</a:t>
            </a:r>
            <a:r>
              <a:rPr lang="en-US" altLang="zh-CN" sz="2000" b="1" dirty="0" smtClean="0"/>
              <a:t>0</a:t>
            </a:r>
            <a:r>
              <a:rPr lang="zh-CN" altLang="en-US" sz="2000" b="1" dirty="0" smtClean="0"/>
              <a:t>（你还有钱可以抵扣年终所得）</a:t>
            </a:r>
            <a:endParaRPr lang="en-US" altLang="zh-CN" sz="2000" b="1" dirty="0" smtClean="0"/>
          </a:p>
        </p:txBody>
      </p:sp>
      <p:sp>
        <p:nvSpPr>
          <p:cNvPr id="8" name="TextBox 1210"/>
          <p:cNvSpPr/>
          <p:nvPr/>
        </p:nvSpPr>
        <p:spPr>
          <a:xfrm>
            <a:off x="5611664" y="3084363"/>
            <a:ext cx="5856086" cy="46166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r>
              <a:rPr lang="en-US" altLang="zh-CN" sz="2400" b="1" dirty="0" smtClean="0"/>
              <a:t>S=0</a:t>
            </a:r>
            <a:r>
              <a:rPr lang="zh-CN" altLang="en-US" sz="2400" b="1" dirty="0" smtClean="0"/>
              <a:t>（你刚好没有钱抵扣年终所得）</a:t>
            </a:r>
            <a:endParaRPr lang="en-US" altLang="zh-CN" sz="2400" b="1" dirty="0" smtClean="0"/>
          </a:p>
        </p:txBody>
      </p:sp>
      <p:sp>
        <p:nvSpPr>
          <p:cNvPr id="10" name="TextBox 1210"/>
          <p:cNvSpPr/>
          <p:nvPr/>
        </p:nvSpPr>
        <p:spPr>
          <a:xfrm>
            <a:off x="5561329" y="4653950"/>
            <a:ext cx="5453415" cy="40011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r>
              <a:rPr lang="en-US" altLang="zh-CN" sz="2000" b="1" dirty="0" smtClean="0"/>
              <a:t>S</a:t>
            </a:r>
            <a:r>
              <a:rPr lang="zh-CN" altLang="en-US" sz="2000" b="1" dirty="0" smtClean="0"/>
              <a:t>小于</a:t>
            </a:r>
            <a:r>
              <a:rPr lang="en-US" altLang="zh-CN" sz="2000" b="1" dirty="0" smtClean="0"/>
              <a:t>0</a:t>
            </a:r>
            <a:r>
              <a:rPr lang="zh-CN" altLang="en-US" sz="2000" b="1" dirty="0" smtClean="0"/>
              <a:t>（你还多出一部分钱需要扣税）</a:t>
            </a:r>
            <a:endParaRPr lang="en-US" altLang="zh-CN" sz="200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ea typeface="方正舒体" panose="02010601030101010101" pitchFamily="2" charset="-122"/>
              <a:sym typeface="+mn-ea"/>
            </a:endParaRPr>
          </a:p>
        </p:txBody>
      </p:sp>
      <p:sp>
        <p:nvSpPr>
          <p:cNvPr id="3" name="等腰三角形 2"/>
          <p:cNvSpPr/>
          <p:nvPr/>
        </p:nvSpPr>
        <p:spPr>
          <a:xfrm>
            <a:off x="5036185" y="1426210"/>
            <a:ext cx="323215" cy="323215"/>
          </a:xfrm>
          <a:prstGeom prst="triangle">
            <a:avLst/>
          </a:prstGeom>
          <a:solidFill>
            <a:srgbClr val="2E4A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>
            <a:off x="5036185" y="3082925"/>
            <a:ext cx="323215" cy="323215"/>
          </a:xfrm>
          <a:prstGeom prst="triangle">
            <a:avLst/>
          </a:prstGeom>
          <a:solidFill>
            <a:srgbClr val="2E4A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>
            <a:off x="5036185" y="4668520"/>
            <a:ext cx="323215" cy="323215"/>
          </a:xfrm>
          <a:prstGeom prst="triangle">
            <a:avLst/>
          </a:prstGeom>
          <a:solidFill>
            <a:srgbClr val="2E4A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3682768" y="385894"/>
            <a:ext cx="837221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你的全年抵扣合计</a:t>
            </a:r>
            <a:r>
              <a:rPr lang="en-US" altLang="zh-CN" dirty="0" smtClean="0"/>
              <a:t>—</a:t>
            </a:r>
            <a:r>
              <a:rPr lang="zh-CN" altLang="en-US" dirty="0" smtClean="0"/>
              <a:t>你的全年计税收入</a:t>
            </a:r>
            <a:r>
              <a:rPr lang="en-US" altLang="zh-CN" dirty="0" smtClean="0"/>
              <a:t>=</a:t>
            </a:r>
            <a:r>
              <a:rPr lang="zh-CN" altLang="en-US" sz="2400" dirty="0" smtClean="0">
                <a:solidFill>
                  <a:srgbClr val="FF0000"/>
                </a:solidFill>
              </a:rPr>
              <a:t>你还剩多少钱可以抵扣（记为</a:t>
            </a:r>
            <a:r>
              <a:rPr lang="en-US" altLang="zh-CN" sz="2400" dirty="0" smtClean="0">
                <a:solidFill>
                  <a:srgbClr val="FF0000"/>
                </a:solidFill>
              </a:rPr>
              <a:t>S</a:t>
            </a:r>
            <a:r>
              <a:rPr lang="zh-CN" altLang="en-US" sz="2400" dirty="0" smtClean="0">
                <a:solidFill>
                  <a:srgbClr val="FF0000"/>
                </a:solidFill>
              </a:rPr>
              <a:t>）</a:t>
            </a:r>
            <a:endParaRPr lang="en-US" altLang="zh-CN" sz="2400" dirty="0" smtClean="0">
              <a:solidFill>
                <a:srgbClr val="FF0000"/>
              </a:solidFill>
            </a:endParaRPr>
          </a:p>
          <a:p>
            <a:endParaRPr lang="zh-CN" alt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3473042" y="5217952"/>
            <a:ext cx="785209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</a:rPr>
              <a:t>然后用你的年终所得扣减</a:t>
            </a:r>
            <a:r>
              <a:rPr lang="en-US" altLang="zh-CN" sz="2800" dirty="0" smtClean="0">
                <a:solidFill>
                  <a:srgbClr val="FF0000"/>
                </a:solidFill>
              </a:rPr>
              <a:t>S</a:t>
            </a:r>
            <a:r>
              <a:rPr lang="zh-CN" altLang="en-US" sz="2800" dirty="0" smtClean="0">
                <a:solidFill>
                  <a:srgbClr val="FF0000"/>
                </a:solidFill>
              </a:rPr>
              <a:t>值，成为应纳税所得额，根据公式得到你最终的应纳税额。（进入</a:t>
            </a:r>
            <a:r>
              <a:rPr lang="zh-CN" altLang="en-US" sz="2800" dirty="0" smtClean="0">
                <a:solidFill>
                  <a:srgbClr val="FF0000"/>
                </a:solidFill>
                <a:hlinkClick r:id="rId4" action="ppaction://hlinkfile"/>
              </a:rPr>
              <a:t>附表</a:t>
            </a:r>
            <a:r>
              <a:rPr lang="en-US" altLang="zh-CN" sz="2800" dirty="0" smtClean="0">
                <a:solidFill>
                  <a:srgbClr val="FF0000"/>
                </a:solidFill>
                <a:hlinkClick r:id="rId4" action="ppaction://hlinkfile"/>
              </a:rPr>
              <a:t>1</a:t>
            </a:r>
            <a:r>
              <a:rPr lang="zh-CN" altLang="en-US" sz="2800" dirty="0" smtClean="0">
                <a:solidFill>
                  <a:srgbClr val="FF0000"/>
                </a:solidFill>
              </a:rPr>
              <a:t>可算得你的应纳税额）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botanic-botanical-bright-827058"/>
          <p:cNvPicPr>
            <a:picLocks noChangeAspect="1"/>
          </p:cNvPicPr>
          <p:nvPr/>
        </p:nvPicPr>
        <p:blipFill>
          <a:blip r:embed="rId3"/>
          <a:srcRect t="32276" b="28036"/>
          <a:stretch>
            <a:fillRect/>
          </a:stretch>
        </p:blipFill>
        <p:spPr>
          <a:xfrm>
            <a:off x="-8890" y="1812290"/>
            <a:ext cx="12209145" cy="323342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741489" y="832252"/>
            <a:ext cx="4775695" cy="5261610"/>
          </a:xfrm>
          <a:prstGeom prst="rect">
            <a:avLst/>
          </a:prstGeom>
          <a:solidFill>
            <a:srgbClr val="2E4A2A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4311475" y="1538366"/>
            <a:ext cx="291909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02</a:t>
            </a:r>
            <a:endParaRPr lang="en-US" altLang="zh-CN" sz="9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475898" y="3039704"/>
            <a:ext cx="3552366" cy="1330959"/>
          </a:xfrm>
          <a:prstGeom prst="rect">
            <a:avLst/>
          </a:prstGeom>
          <a:noFill/>
        </p:spPr>
        <p:txBody>
          <a:bodyPr anchor="ctr"/>
          <a:lstStyle/>
          <a:p>
            <a:pPr lvl="0" fontAlgn="t">
              <a:defRPr/>
            </a:pPr>
            <a:r>
              <a:rPr lang="zh-CN" altLang="en-US" sz="3200" kern="0" dirty="0" smtClean="0">
                <a:solidFill>
                  <a:schemeClr val="bg1"/>
                </a:solidFill>
                <a:latin typeface="方正清刻本悦宋简体" panose="02000000000000000000" charset="-122"/>
                <a:ea typeface="方正清刻本悦宋简体" panose="02000000000000000000" charset="-122"/>
                <a:sym typeface="+mn-ea"/>
              </a:rPr>
              <a:t>年终所得单独扣税</a:t>
            </a:r>
            <a:endParaRPr lang="zh-CN" altLang="en-US" sz="3200" kern="0" dirty="0">
              <a:solidFill>
                <a:schemeClr val="bg1"/>
              </a:solidFill>
              <a:latin typeface="方正清刻本悦宋简体" panose="02000000000000000000" charset="-122"/>
              <a:ea typeface="方正清刻本悦宋简体" panose="02000000000000000000" charset="-122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09270" y="966237"/>
            <a:ext cx="4410861" cy="4988560"/>
          </a:xfrm>
          <a:prstGeom prst="rect">
            <a:avLst/>
          </a:prstGeom>
          <a:noFill/>
          <a:ln w="3175">
            <a:solidFill>
              <a:schemeClr val="bg1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2E4A2A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29845" y="-9525"/>
            <a:ext cx="3141345" cy="6877050"/>
          </a:xfrm>
          <a:prstGeom prst="rect">
            <a:avLst/>
          </a:prstGeom>
          <a:solidFill>
            <a:srgbClr val="2E4A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botanic-botanical-bright-827058"/>
          <p:cNvPicPr>
            <a:picLocks noChangeAspect="1"/>
          </p:cNvPicPr>
          <p:nvPr/>
        </p:nvPicPr>
        <p:blipFill>
          <a:blip r:embed="rId3"/>
          <a:srcRect l="57211" t="12471" r="9929" b="3118"/>
          <a:stretch>
            <a:fillRect/>
          </a:stretch>
        </p:blipFill>
        <p:spPr>
          <a:xfrm>
            <a:off x="810260" y="466725"/>
            <a:ext cx="3492500" cy="598678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4" name="文本框 23"/>
          <p:cNvSpPr txBox="1"/>
          <p:nvPr/>
        </p:nvSpPr>
        <p:spPr>
          <a:xfrm>
            <a:off x="5678170" y="1330325"/>
            <a:ext cx="4771390" cy="47752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ctr" defTabSz="914400" rtl="0" eaLnBrk="1" fontAlgn="t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i="0" u="none" strike="noStrike" kern="0" cap="none" spc="0" normalizeH="0" baseline="0" noProof="0" dirty="0">
              <a:ln>
                <a:noFill/>
              </a:ln>
              <a:solidFill>
                <a:srgbClr val="2E4A2A"/>
              </a:solidFill>
              <a:effectLst/>
              <a:uLnTx/>
              <a:uFillTx/>
              <a:latin typeface="方正清刻本悦宋简体" panose="02000000000000000000" charset="-122"/>
              <a:ea typeface="方正清刻本悦宋简体" panose="02000000000000000000" charset="-122"/>
              <a:sym typeface="+mn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63611" y="1333849"/>
            <a:ext cx="650146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不管你的工资，直接将你的</a:t>
            </a:r>
            <a:r>
              <a:rPr lang="zh-CN" altLang="en-US" sz="2800" b="1" dirty="0" smtClean="0"/>
              <a:t>年终所得</a:t>
            </a:r>
            <a:r>
              <a:rPr lang="zh-CN" altLang="en-US" sz="2800" dirty="0" smtClean="0"/>
              <a:t>通过公式算得你最终的应纳税额</a:t>
            </a:r>
            <a:endParaRPr lang="en-US" altLang="zh-CN" sz="2800" dirty="0" smtClean="0"/>
          </a:p>
          <a:p>
            <a:r>
              <a:rPr lang="zh-CN" altLang="en-US" sz="2800" dirty="0" smtClean="0"/>
              <a:t>（进入</a:t>
            </a:r>
            <a:r>
              <a:rPr lang="zh-CN" altLang="en-US" sz="2800" dirty="0" smtClean="0">
                <a:hlinkClick r:id="rId4" action="ppaction://hlinkfile"/>
              </a:rPr>
              <a:t>附表</a:t>
            </a:r>
            <a:r>
              <a:rPr lang="en-US" altLang="zh-CN" sz="2800" dirty="0" smtClean="0">
                <a:hlinkClick r:id="rId4" action="ppaction://hlinkfile"/>
              </a:rPr>
              <a:t>2</a:t>
            </a:r>
            <a:r>
              <a:rPr lang="zh-CN" altLang="en-US" sz="2800" dirty="0" smtClean="0"/>
              <a:t>得到你的最终应纳税额）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6375662" y="730577"/>
            <a:ext cx="5403131" cy="5396846"/>
            <a:chOff x="6985262" y="1187777"/>
            <a:chExt cx="5403131" cy="5396846"/>
          </a:xfrm>
          <a:blipFill>
            <a:blip r:embed="rId3"/>
            <a:stretch>
              <a:fillRect/>
            </a:stretch>
          </a:blip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" name="矩形 1"/>
            <p:cNvSpPr/>
            <p:nvPr/>
          </p:nvSpPr>
          <p:spPr>
            <a:xfrm>
              <a:off x="6985262" y="1187777"/>
              <a:ext cx="2592371" cy="337479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9796022" y="1187777"/>
              <a:ext cx="2592371" cy="18288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6985262" y="4755823"/>
              <a:ext cx="2592371" cy="18288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9796021" y="3209827"/>
              <a:ext cx="2592371" cy="337479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650875" y="1358265"/>
            <a:ext cx="466788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3200" dirty="0" smtClean="0">
                <a:solidFill>
                  <a:srgbClr val="2E4A2A"/>
                </a:solidFill>
                <a:latin typeface="+mj-ea"/>
                <a:ea typeface="+mj-ea"/>
                <a:sym typeface="+mn-ea"/>
              </a:rPr>
              <a:t>比较两个方式下的税额，择优进行纳税</a:t>
            </a:r>
            <a:endParaRPr lang="en-US" altLang="zh-CN" sz="3200" noProof="0" dirty="0">
              <a:ln>
                <a:noFill/>
              </a:ln>
              <a:solidFill>
                <a:srgbClr val="2E4A2A"/>
              </a:solidFill>
              <a:effectLst/>
              <a:uLnTx/>
              <a:uFillTx/>
              <a:latin typeface="+mj-ea"/>
              <a:ea typeface="+mj-ea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allAtOnce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</TotalTime>
  <Words>340</Words>
  <PresentationFormat>自定义</PresentationFormat>
  <Paragraphs>49</Paragraphs>
  <Slides>11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Calibri</vt:lpstr>
      <vt:lpstr>方正清刻本悦宋简体</vt:lpstr>
      <vt:lpstr>微软雅黑</vt:lpstr>
      <vt:lpstr>Arial Unicode MS</vt:lpstr>
      <vt:lpstr>方正舒体</vt:lpstr>
      <vt:lpstr>等线</vt:lpstr>
      <vt:lpstr>Calibri Light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macerpan</dc:creator>
  <cp:lastModifiedBy>lenovo</cp:lastModifiedBy>
  <cp:revision>17</cp:revision>
  <dcterms:created xsi:type="dcterms:W3CDTF">2015-05-05T08:02:00Z</dcterms:created>
  <dcterms:modified xsi:type="dcterms:W3CDTF">2019-12-12T00:58:02Z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