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866" r:id="rId3"/>
    <p:sldId id="297" r:id="rId4"/>
    <p:sldId id="295" r:id="rId5"/>
    <p:sldId id="881" r:id="rId6"/>
    <p:sldId id="882" r:id="rId7"/>
    <p:sldId id="877" r:id="rId8"/>
    <p:sldId id="878" r:id="rId9"/>
    <p:sldId id="879" r:id="rId10"/>
    <p:sldId id="992" r:id="rId11"/>
    <p:sldId id="993" r:id="rId12"/>
    <p:sldId id="955" r:id="rId13"/>
    <p:sldId id="989" r:id="rId14"/>
    <p:sldId id="865" r:id="rId15"/>
    <p:sldId id="294" r:id="rId16"/>
    <p:sldId id="871" r:id="rId17"/>
    <p:sldId id="857" r:id="rId18"/>
    <p:sldId id="858" r:id="rId19"/>
    <p:sldId id="859" r:id="rId20"/>
    <p:sldId id="836" r:id="rId21"/>
    <p:sldId id="850" r:id="rId22"/>
    <p:sldId id="303" r:id="rId23"/>
    <p:sldId id="864" r:id="rId24"/>
    <p:sldId id="296" r:id="rId25"/>
    <p:sldId id="298" r:id="rId26"/>
    <p:sldId id="299" r:id="rId27"/>
    <p:sldId id="300" r:id="rId28"/>
    <p:sldId id="301" r:id="rId29"/>
    <p:sldId id="302" r:id="rId30"/>
    <p:sldId id="304" r:id="rId31"/>
    <p:sldId id="972" r:id="rId32"/>
    <p:sldId id="317" r:id="rId33"/>
    <p:sldId id="862" r:id="rId34"/>
    <p:sldId id="320" r:id="rId35"/>
    <p:sldId id="293" r:id="rId36"/>
    <p:sldId id="995" r:id="rId37"/>
    <p:sldId id="996" r:id="rId38"/>
    <p:sldId id="314" r:id="rId39"/>
    <p:sldId id="997" r:id="rId40"/>
    <p:sldId id="998" r:id="rId41"/>
    <p:sldId id="318" r:id="rId42"/>
    <p:sldId id="259" r:id="rId43"/>
    <p:sldId id="258" r:id="rId44"/>
    <p:sldId id="257" r:id="rId45"/>
    <p:sldId id="261" r:id="rId46"/>
    <p:sldId id="855" r:id="rId47"/>
    <p:sldId id="266" r:id="rId48"/>
    <p:sldId id="860" r:id="rId49"/>
    <p:sldId id="268" r:id="rId50"/>
    <p:sldId id="271" r:id="rId51"/>
    <p:sldId id="861" r:id="rId52"/>
    <p:sldId id="276" r:id="rId53"/>
    <p:sldId id="280" r:id="rId54"/>
    <p:sldId id="279" r:id="rId55"/>
    <p:sldId id="856" r:id="rId56"/>
    <p:sldId id="999" r:id="rId57"/>
    <p:sldId id="834" r:id="rId58"/>
    <p:sldId id="991" r:id="rId59"/>
    <p:sldId id="263"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ED7D31"/>
    <a:srgbClr val="162F54"/>
    <a:srgbClr val="25477D"/>
    <a:srgbClr val="26477D"/>
    <a:srgbClr val="1F4E79"/>
    <a:srgbClr val="FFFFFF"/>
    <a:srgbClr val="FFC000"/>
    <a:srgbClr val="4472C4"/>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02" autoAdjust="0"/>
  </p:normalViewPr>
  <p:slideViewPr>
    <p:cSldViewPr snapToGrid="0">
      <p:cViewPr varScale="1">
        <p:scale>
          <a:sx n="59" d="100"/>
          <a:sy n="59" d="100"/>
        </p:scale>
        <p:origin x="940" y="28"/>
      </p:cViewPr>
      <p:guideLst>
        <p:guide orient="horz" pos="202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BB90B0-0EE9-2F4F-B707-B3004FE73AC6}" type="datetimeFigureOut">
              <a:rPr kumimoji="1" lang="zh-CN" altLang="en-US" smtClean="0"/>
              <a:t>2019/9/18</a:t>
            </a:fld>
            <a:endParaRPr kumimoji="1"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94579E-48BA-AB4C-8261-BD205B101E21}" type="slidenum">
              <a:rPr kumimoji="1" lang="zh-CN" altLang="en-US" smtClean="0"/>
              <a:t>‹#›</a:t>
            </a:fld>
            <a:endParaRPr kumimoji="1" lang="zh-CN" altLang="en-US"/>
          </a:p>
        </p:txBody>
      </p:sp>
    </p:spTree>
    <p:extLst>
      <p:ext uri="{BB962C8B-B14F-4D97-AF65-F5344CB8AC3E}">
        <p14:creationId xmlns:p14="http://schemas.microsoft.com/office/powerpoint/2010/main" val="16866197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494579E-48BA-AB4C-8261-BD205B101E21}" type="slidenum">
              <a:rPr kumimoji="1" lang="zh-CN" altLang="en-US" smtClean="0"/>
              <a:t>2</a:t>
            </a:fld>
            <a:endParaRPr kumimoji="1" lang="zh-CN" altLang="en-US"/>
          </a:p>
        </p:txBody>
      </p:sp>
    </p:spTree>
    <p:extLst>
      <p:ext uri="{BB962C8B-B14F-4D97-AF65-F5344CB8AC3E}">
        <p14:creationId xmlns:p14="http://schemas.microsoft.com/office/powerpoint/2010/main" val="1995252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33456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a:p>
            <a:endParaRPr kumimoji="1" lang="zh-CN" altLang="en-US" sz="4000" dirty="0"/>
          </a:p>
        </p:txBody>
      </p:sp>
      <p:sp>
        <p:nvSpPr>
          <p:cNvPr id="4" name="幻灯片编号占位符 3"/>
          <p:cNvSpPr>
            <a:spLocks noGrp="1"/>
          </p:cNvSpPr>
          <p:nvPr>
            <p:ph type="sldNum" sz="quarter" idx="10"/>
          </p:nvPr>
        </p:nvSpPr>
        <p:spPr/>
        <p:txBody>
          <a:bodyPr/>
          <a:lstStyle/>
          <a:p>
            <a:fld id="{159C4D16-0DBE-4A19-90FF-D2D1D09CB864}" type="slidenum">
              <a:rPr lang="zh-CN" altLang="en-US" smtClean="0"/>
              <a:pPr/>
              <a:t>21</a:t>
            </a:fld>
            <a:endParaRPr lang="zh-CN" altLang="en-US"/>
          </a:p>
        </p:txBody>
      </p:sp>
    </p:spTree>
    <p:extLst>
      <p:ext uri="{BB962C8B-B14F-4D97-AF65-F5344CB8AC3E}">
        <p14:creationId xmlns:p14="http://schemas.microsoft.com/office/powerpoint/2010/main" val="116950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AA481D-05D3-4E8A-9288-21F4A2E3D6F0}" type="slidenum">
              <a:rPr lang="zh-CN" altLang="en-US" smtClean="0"/>
              <a:t>31</a:t>
            </a:fld>
            <a:endParaRPr lang="zh-CN" altLang="en-US"/>
          </a:p>
        </p:txBody>
      </p:sp>
    </p:spTree>
    <p:extLst>
      <p:ext uri="{BB962C8B-B14F-4D97-AF65-F5344CB8AC3E}">
        <p14:creationId xmlns:p14="http://schemas.microsoft.com/office/powerpoint/2010/main" val="2329774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0C524E52-9952-4ED2-A588-6266157A7AF9}" type="slidenum">
              <a:rPr lang="zh-CN" altLang="en-US" smtClean="0"/>
              <a:t>44</a:t>
            </a:fld>
            <a:endParaRPr lang="zh-CN" altLang="en-US"/>
          </a:p>
        </p:txBody>
      </p:sp>
    </p:spTree>
    <p:extLst>
      <p:ext uri="{BB962C8B-B14F-4D97-AF65-F5344CB8AC3E}">
        <p14:creationId xmlns:p14="http://schemas.microsoft.com/office/powerpoint/2010/main" val="4262209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尊重校本特色，不对学校的规划、方案及建设工作的科学性评价。</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0C524E52-9952-4ED2-A588-6266157A7AF9}" type="slidenum">
              <a:rPr lang="zh-CN" altLang="en-US" smtClean="0"/>
              <a:t>46</a:t>
            </a:fld>
            <a:endParaRPr lang="zh-CN" altLang="en-US"/>
          </a:p>
        </p:txBody>
      </p:sp>
    </p:spTree>
    <p:extLst>
      <p:ext uri="{BB962C8B-B14F-4D97-AF65-F5344CB8AC3E}">
        <p14:creationId xmlns:p14="http://schemas.microsoft.com/office/powerpoint/2010/main" val="2440030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C524E52-9952-4ED2-A588-6266157A7AF9}" type="slidenum">
              <a:rPr lang="zh-CN" altLang="en-US" smtClean="0"/>
              <a:t>48</a:t>
            </a:fld>
            <a:endParaRPr lang="zh-CN" altLang="en-US"/>
          </a:p>
        </p:txBody>
      </p:sp>
    </p:spTree>
    <p:extLst>
      <p:ext uri="{BB962C8B-B14F-4D97-AF65-F5344CB8AC3E}">
        <p14:creationId xmlns:p14="http://schemas.microsoft.com/office/powerpoint/2010/main" val="1618180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对专业和课程首先也要求有建设规划和目标，即专业建设规（计）划、课程建设规（计）划，而且要了解其目标是如何确立的，和学校、专业整体目标的契合度及目标自身的适切性。这样，才能成“链”。人才培养目标链对试点院校先不作要求。</a:t>
            </a:r>
            <a:endParaRPr lang="zh-CN" altLang="en-US" dirty="0"/>
          </a:p>
        </p:txBody>
      </p:sp>
      <p:sp>
        <p:nvSpPr>
          <p:cNvPr id="4" name="灯片编号占位符 3"/>
          <p:cNvSpPr>
            <a:spLocks noGrp="1"/>
          </p:cNvSpPr>
          <p:nvPr>
            <p:ph type="sldNum" sz="quarter" idx="10"/>
          </p:nvPr>
        </p:nvSpPr>
        <p:spPr/>
        <p:txBody>
          <a:bodyPr/>
          <a:lstStyle/>
          <a:p>
            <a:fld id="{0C524E52-9952-4ED2-A588-6266157A7AF9}" type="slidenum">
              <a:rPr lang="zh-CN" altLang="en-US" smtClean="0"/>
              <a:t>49</a:t>
            </a:fld>
            <a:endParaRPr lang="zh-CN" altLang="en-US"/>
          </a:p>
        </p:txBody>
      </p:sp>
    </p:spTree>
    <p:extLst>
      <p:ext uri="{BB962C8B-B14F-4D97-AF65-F5344CB8AC3E}">
        <p14:creationId xmlns:p14="http://schemas.microsoft.com/office/powerpoint/2010/main" val="1583613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课程层面先不提课堂。防止深入课堂做常规教学考察。外部干预机制删除。增加第六点。</a:t>
            </a:r>
          </a:p>
        </p:txBody>
      </p:sp>
      <p:sp>
        <p:nvSpPr>
          <p:cNvPr id="4" name="灯片编号占位符 3"/>
          <p:cNvSpPr>
            <a:spLocks noGrp="1"/>
          </p:cNvSpPr>
          <p:nvPr>
            <p:ph type="sldNum" sz="quarter" idx="5"/>
          </p:nvPr>
        </p:nvSpPr>
        <p:spPr/>
        <p:txBody>
          <a:bodyPr/>
          <a:lstStyle/>
          <a:p>
            <a:fld id="{0C524E52-9952-4ED2-A588-6266157A7AF9}" type="slidenum">
              <a:rPr lang="zh-CN" altLang="en-US" smtClean="0"/>
              <a:t>50</a:t>
            </a:fld>
            <a:endParaRPr lang="zh-CN" altLang="en-US"/>
          </a:p>
        </p:txBody>
      </p:sp>
    </p:spTree>
    <p:extLst>
      <p:ext uri="{BB962C8B-B14F-4D97-AF65-F5344CB8AC3E}">
        <p14:creationId xmlns:p14="http://schemas.microsoft.com/office/powerpoint/2010/main" val="4185649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课程层面先不提课堂。防止深入课堂做常规教学考察。外部干预机制删除。增加第六点。</a:t>
            </a:r>
          </a:p>
        </p:txBody>
      </p:sp>
      <p:sp>
        <p:nvSpPr>
          <p:cNvPr id="4" name="灯片编号占位符 3"/>
          <p:cNvSpPr>
            <a:spLocks noGrp="1"/>
          </p:cNvSpPr>
          <p:nvPr>
            <p:ph type="sldNum" sz="quarter" idx="5"/>
          </p:nvPr>
        </p:nvSpPr>
        <p:spPr/>
        <p:txBody>
          <a:bodyPr/>
          <a:lstStyle/>
          <a:p>
            <a:fld id="{0C524E52-9952-4ED2-A588-6266157A7AF9}" type="slidenum">
              <a:rPr lang="zh-CN" altLang="en-US" smtClean="0"/>
              <a:t>51</a:t>
            </a:fld>
            <a:endParaRPr lang="zh-CN" altLang="en-US"/>
          </a:p>
        </p:txBody>
      </p:sp>
    </p:spTree>
    <p:extLst>
      <p:ext uri="{BB962C8B-B14F-4D97-AF65-F5344CB8AC3E}">
        <p14:creationId xmlns:p14="http://schemas.microsoft.com/office/powerpoint/2010/main" val="2076100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改动较大，杨教授定调。</a:t>
            </a:r>
          </a:p>
        </p:txBody>
      </p:sp>
      <p:sp>
        <p:nvSpPr>
          <p:cNvPr id="4" name="灯片编号占位符 3"/>
          <p:cNvSpPr>
            <a:spLocks noGrp="1"/>
          </p:cNvSpPr>
          <p:nvPr>
            <p:ph type="sldNum" sz="quarter" idx="5"/>
          </p:nvPr>
        </p:nvSpPr>
        <p:spPr/>
        <p:txBody>
          <a:bodyPr/>
          <a:lstStyle/>
          <a:p>
            <a:fld id="{0C524E52-9952-4ED2-A588-6266157A7AF9}" type="slidenum">
              <a:rPr lang="zh-CN" altLang="en-US" smtClean="0"/>
              <a:t>52</a:t>
            </a:fld>
            <a:endParaRPr lang="zh-CN" altLang="en-US"/>
          </a:p>
        </p:txBody>
      </p:sp>
    </p:spTree>
    <p:extLst>
      <p:ext uri="{BB962C8B-B14F-4D97-AF65-F5344CB8AC3E}">
        <p14:creationId xmlns:p14="http://schemas.microsoft.com/office/powerpoint/2010/main" val="19424541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以当下正在实施运行的方案、制度等材料为主，不要提供几年的材料。年度质量报告每年上报，是现成的文本，所以要求提供两年的，从中考察质量提升的轨迹。</a:t>
            </a:r>
          </a:p>
        </p:txBody>
      </p:sp>
      <p:sp>
        <p:nvSpPr>
          <p:cNvPr id="4" name="灯片编号占位符 3"/>
          <p:cNvSpPr>
            <a:spLocks noGrp="1"/>
          </p:cNvSpPr>
          <p:nvPr>
            <p:ph type="sldNum" sz="quarter" idx="5"/>
          </p:nvPr>
        </p:nvSpPr>
        <p:spPr/>
        <p:txBody>
          <a:bodyPr/>
          <a:lstStyle/>
          <a:p>
            <a:fld id="{0C524E52-9952-4ED2-A588-6266157A7AF9}" type="slidenum">
              <a:rPr lang="zh-CN" altLang="en-US" smtClean="0"/>
              <a:t>54</a:t>
            </a:fld>
            <a:endParaRPr lang="zh-CN" altLang="en-US"/>
          </a:p>
        </p:txBody>
      </p:sp>
    </p:spTree>
    <p:extLst>
      <p:ext uri="{BB962C8B-B14F-4D97-AF65-F5344CB8AC3E}">
        <p14:creationId xmlns:p14="http://schemas.microsoft.com/office/powerpoint/2010/main" val="57917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陈宝生部长用“香、亮、强、特、忙、活”六大关键词，对职业教育发展提出了要求。他指出，“亮不亮，看质量。</a:t>
            </a:r>
          </a:p>
        </p:txBody>
      </p:sp>
      <p:sp>
        <p:nvSpPr>
          <p:cNvPr id="4" name="灯片编号占位符 3"/>
          <p:cNvSpPr>
            <a:spLocks noGrp="1"/>
          </p:cNvSpPr>
          <p:nvPr>
            <p:ph type="sldNum" sz="quarter" idx="5"/>
          </p:nvPr>
        </p:nvSpPr>
        <p:spPr/>
        <p:txBody>
          <a:bodyPr/>
          <a:lstStyle/>
          <a:p>
            <a:fld id="{9494579E-48BA-AB4C-8261-BD205B101E21}" type="slidenum">
              <a:rPr kumimoji="1" lang="zh-CN" altLang="en-US" smtClean="0"/>
              <a:t>5</a:t>
            </a:fld>
            <a:endParaRPr kumimoji="1" lang="zh-CN" altLang="en-US"/>
          </a:p>
        </p:txBody>
      </p:sp>
    </p:spTree>
    <p:extLst>
      <p:ext uri="{BB962C8B-B14F-4D97-AF65-F5344CB8AC3E}">
        <p14:creationId xmlns:p14="http://schemas.microsoft.com/office/powerpoint/2010/main" val="4148601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平台建设降低要求。</a:t>
            </a:r>
          </a:p>
        </p:txBody>
      </p:sp>
      <p:sp>
        <p:nvSpPr>
          <p:cNvPr id="4" name="灯片编号占位符 3"/>
          <p:cNvSpPr>
            <a:spLocks noGrp="1"/>
          </p:cNvSpPr>
          <p:nvPr>
            <p:ph type="sldNum" sz="quarter" idx="5"/>
          </p:nvPr>
        </p:nvSpPr>
        <p:spPr/>
        <p:txBody>
          <a:bodyPr/>
          <a:lstStyle/>
          <a:p>
            <a:fld id="{0C524E52-9952-4ED2-A588-6266157A7AF9}" type="slidenum">
              <a:rPr lang="zh-CN" altLang="en-US" smtClean="0"/>
              <a:t>55</a:t>
            </a:fld>
            <a:endParaRPr lang="zh-CN" altLang="en-US"/>
          </a:p>
        </p:txBody>
      </p:sp>
    </p:spTree>
    <p:extLst>
      <p:ext uri="{BB962C8B-B14F-4D97-AF65-F5344CB8AC3E}">
        <p14:creationId xmlns:p14="http://schemas.microsoft.com/office/powerpoint/2010/main" val="116580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59C4D16-0DBE-4A19-90FF-D2D1D09CB864}" type="slidenum">
              <a:rPr lang="zh-CN" altLang="en-US" smtClean="0"/>
              <a:pPr/>
              <a:t>57</a:t>
            </a:fld>
            <a:endParaRPr lang="zh-CN" altLang="en-US"/>
          </a:p>
        </p:txBody>
      </p:sp>
    </p:spTree>
    <p:extLst>
      <p:ext uri="{BB962C8B-B14F-4D97-AF65-F5344CB8AC3E}">
        <p14:creationId xmlns:p14="http://schemas.microsoft.com/office/powerpoint/2010/main" val="422379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524E52-9952-4ED2-A588-6266157A7AF9}" type="slidenum">
              <a:rPr lang="zh-CN" altLang="en-US" smtClean="0"/>
              <a:t>58</a:t>
            </a:fld>
            <a:endParaRPr lang="zh-CN" altLang="en-US"/>
          </a:p>
        </p:txBody>
      </p:sp>
    </p:spTree>
    <p:extLst>
      <p:ext uri="{BB962C8B-B14F-4D97-AF65-F5344CB8AC3E}">
        <p14:creationId xmlns:p14="http://schemas.microsoft.com/office/powerpoint/2010/main" val="161968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陈宝生部长用“香、亮、强、特、忙、活”六大关键词，对职业教育发展提出了要求。他指出，“亮不亮，看质量。这是诊改的核心和初心，无论何时都不能偏离。</a:t>
            </a:r>
            <a:endParaRPr lang="en-US" altLang="zh-CN" dirty="0"/>
          </a:p>
          <a:p>
            <a:endParaRPr lang="en-US" altLang="zh-CN" dirty="0"/>
          </a:p>
          <a:p>
            <a:r>
              <a:rPr lang="zh-CN" altLang="en-US" dirty="0"/>
              <a:t>一是让制度运行成为机制。职业院校要系统梳理、科学谋划，切实做好学校内部各项规章制度的废改立工作，建立健全学校教育教学制度，强化执行力，形成工作机制。</a:t>
            </a:r>
            <a:endParaRPr lang="en-US" altLang="zh-CN" dirty="0"/>
          </a:p>
          <a:p>
            <a:r>
              <a:rPr lang="zh-CN" altLang="en-US" dirty="0"/>
              <a:t>二是让机制持续成为能力。要规范运行程序，积极激发师生员工内生动力，及时分析质量生成过程中的关键控制点，不断改</a:t>
            </a:r>
          </a:p>
          <a:p>
            <a:r>
              <a:rPr lang="zh-CN" altLang="en-US" dirty="0"/>
              <a:t>进提高，提升师生员工保证质量的能力。</a:t>
            </a:r>
            <a:endParaRPr lang="en-US" altLang="zh-CN" dirty="0"/>
          </a:p>
          <a:p>
            <a:r>
              <a:rPr lang="zh-CN" altLang="en-US" dirty="0"/>
              <a:t>三是让能力升华成为文化。通过宣传培训和诊改实践，持续提升师生员工的质量意识，树立现代质量文化，促进全员全过程全方位育人。</a:t>
            </a:r>
          </a:p>
          <a:p>
            <a:r>
              <a:rPr lang="zh-CN" altLang="en-US" dirty="0"/>
              <a:t>四是让文化自觉成为行动。用现代质量文化，营造有利于师生员工干事创业的质量环境，促进了职业院校聚焦内涵建设，提升内部治理水平，不断提升人才培养质量。</a:t>
            </a:r>
            <a:endParaRPr lang="en-US" altLang="zh-CN" dirty="0"/>
          </a:p>
          <a:p>
            <a:endParaRPr lang="en-US" altLang="zh-CN" dirty="0"/>
          </a:p>
          <a:p>
            <a:r>
              <a:rPr lang="zh-CN" altLang="en-US" dirty="0"/>
              <a:t>一是 理念 上推动学校由管理向治理转变。要认识到建立完整的内部质量保证的体系，就是要靠全员、靠制度来保证人才培养质量，而不是仅仅靠校领导、靠几个人，或者几个部门，是一场刀口向内的革命。</a:t>
            </a:r>
            <a:endParaRPr lang="en-US" altLang="zh-CN" dirty="0"/>
          </a:p>
          <a:p>
            <a:r>
              <a:rPr lang="zh-CN" altLang="en-US" dirty="0"/>
              <a:t> 二是态度上由被动向主动转变。诊改工作设计的逻辑起点就是人心向好，我们相信每所学校的领导和老师都希望学校越来越好，诊改是一个内生动力的过程，每一个人都要思考我们的岗位有没有标准，怎么样才能更好的达到标准、实现目标。</a:t>
            </a:r>
            <a:endParaRPr lang="en-US" altLang="zh-CN" dirty="0"/>
          </a:p>
          <a:p>
            <a:r>
              <a:rPr lang="zh-CN" altLang="en-US" dirty="0"/>
              <a:t>三是方法上由零散向系统转变。建设学校内部质量保证体系就是要把零散的制度系统化，把相互矛盾的内容调整掉，把尚不完整的地方补充好，把相互重复的地方去除掉，让所有的质量保证制度指向一致，起到 </a:t>
            </a:r>
            <a:r>
              <a:rPr lang="en-US" altLang="zh-CN" dirty="0"/>
              <a:t>1+1</a:t>
            </a:r>
            <a:r>
              <a:rPr lang="zh-CN" altLang="en-US" dirty="0"/>
              <a:t>＞</a:t>
            </a:r>
            <a:r>
              <a:rPr lang="en-US" altLang="zh-CN" dirty="0"/>
              <a:t>2 </a:t>
            </a:r>
            <a:r>
              <a:rPr lang="zh-CN" altLang="en-US" dirty="0"/>
              <a:t>的作用。</a:t>
            </a:r>
            <a:endParaRPr lang="en-US" altLang="zh-CN" dirty="0"/>
          </a:p>
          <a:p>
            <a:r>
              <a:rPr lang="zh-CN" altLang="en-US" dirty="0"/>
              <a:t>四是判断质量的标准上由主观向客观转变。诊改工作需要数据系统支撑，需要把学校运行过程中关键环节的静态数据和过程数据收集起来，进行分析、诊断，不断发现问题，把主观判断变成客观分析，进而改进提高。</a:t>
            </a:r>
            <a:endParaRPr lang="en-US" altLang="zh-CN" dirty="0"/>
          </a:p>
          <a:p>
            <a:r>
              <a:rPr lang="zh-CN" altLang="en-US" dirty="0"/>
              <a:t>五是形态上由一时向日常转变。诊改制度建设不是一时兴起，不是一阵风式的运动，不是一时的保证，切忌赶进度、走形式；诊改制度建设是与学校的日常运行紧密结合的常态的工作，只要这个学校存在，诊改就要永远的做下去，要常态化。</a:t>
            </a:r>
          </a:p>
        </p:txBody>
      </p:sp>
      <p:sp>
        <p:nvSpPr>
          <p:cNvPr id="4" name="灯片编号占位符 3"/>
          <p:cNvSpPr>
            <a:spLocks noGrp="1"/>
          </p:cNvSpPr>
          <p:nvPr>
            <p:ph type="sldNum" sz="quarter" idx="5"/>
          </p:nvPr>
        </p:nvSpPr>
        <p:spPr/>
        <p:txBody>
          <a:bodyPr/>
          <a:lstStyle/>
          <a:p>
            <a:fld id="{9494579E-48BA-AB4C-8261-BD205B101E21}" type="slidenum">
              <a:rPr kumimoji="1" lang="zh-CN" altLang="en-US" smtClean="0"/>
              <a:t>6</a:t>
            </a:fld>
            <a:endParaRPr kumimoji="1" lang="zh-CN" altLang="en-US"/>
          </a:p>
        </p:txBody>
      </p:sp>
    </p:spTree>
    <p:extLst>
      <p:ext uri="{BB962C8B-B14F-4D97-AF65-F5344CB8AC3E}">
        <p14:creationId xmlns:p14="http://schemas.microsoft.com/office/powerpoint/2010/main" val="141284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524E52-9952-4ED2-A588-6266157A7AF9}" type="slidenum">
              <a:rPr lang="zh-CN" altLang="en-US" smtClean="0"/>
              <a:t>7</a:t>
            </a:fld>
            <a:endParaRPr lang="zh-CN" altLang="en-US"/>
          </a:p>
        </p:txBody>
      </p:sp>
    </p:spTree>
    <p:extLst>
      <p:ext uri="{BB962C8B-B14F-4D97-AF65-F5344CB8AC3E}">
        <p14:creationId xmlns:p14="http://schemas.microsoft.com/office/powerpoint/2010/main" val="1842385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524E52-9952-4ED2-A588-6266157A7AF9}" type="slidenum">
              <a:rPr lang="zh-CN" altLang="en-US" smtClean="0"/>
              <a:t>8</a:t>
            </a:fld>
            <a:endParaRPr lang="zh-CN" altLang="en-US"/>
          </a:p>
        </p:txBody>
      </p:sp>
    </p:spTree>
    <p:extLst>
      <p:ext uri="{BB962C8B-B14F-4D97-AF65-F5344CB8AC3E}">
        <p14:creationId xmlns:p14="http://schemas.microsoft.com/office/powerpoint/2010/main" val="350150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C524E52-9952-4ED2-A588-6266157A7AF9}" type="slidenum">
              <a:rPr lang="zh-CN" altLang="en-US" smtClean="0"/>
              <a:t>9</a:t>
            </a:fld>
            <a:endParaRPr lang="zh-CN" altLang="en-US"/>
          </a:p>
        </p:txBody>
      </p:sp>
    </p:spTree>
    <p:extLst>
      <p:ext uri="{BB962C8B-B14F-4D97-AF65-F5344CB8AC3E}">
        <p14:creationId xmlns:p14="http://schemas.microsoft.com/office/powerpoint/2010/main" val="181852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9494579E-48BA-AB4C-8261-BD205B101E21}" type="slidenum">
              <a:rPr kumimoji="1" lang="zh-CN" altLang="en-US" smtClean="0"/>
              <a:t>12</a:t>
            </a:fld>
            <a:endParaRPr kumimoji="1" lang="zh-CN" altLang="en-US"/>
          </a:p>
        </p:txBody>
      </p:sp>
    </p:spTree>
    <p:extLst>
      <p:ext uri="{BB962C8B-B14F-4D97-AF65-F5344CB8AC3E}">
        <p14:creationId xmlns:p14="http://schemas.microsoft.com/office/powerpoint/2010/main" val="279764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494579E-48BA-AB4C-8261-BD205B101E21}" type="slidenum">
              <a:rPr kumimoji="1" lang="zh-CN" altLang="en-US" smtClean="0"/>
              <a:t>13</a:t>
            </a:fld>
            <a:endParaRPr kumimoji="1" lang="zh-CN" altLang="en-US"/>
          </a:p>
        </p:txBody>
      </p:sp>
    </p:spTree>
    <p:extLst>
      <p:ext uri="{BB962C8B-B14F-4D97-AF65-F5344CB8AC3E}">
        <p14:creationId xmlns:p14="http://schemas.microsoft.com/office/powerpoint/2010/main" val="2100147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33456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a:p>
            <a:endParaRPr kumimoji="1" lang="zh-CN" altLang="en-US" sz="4000" dirty="0"/>
          </a:p>
        </p:txBody>
      </p:sp>
      <p:sp>
        <p:nvSpPr>
          <p:cNvPr id="4" name="幻灯片编号占位符 3"/>
          <p:cNvSpPr>
            <a:spLocks noGrp="1"/>
          </p:cNvSpPr>
          <p:nvPr>
            <p:ph type="sldNum" sz="quarter" idx="10"/>
          </p:nvPr>
        </p:nvSpPr>
        <p:spPr/>
        <p:txBody>
          <a:bodyPr/>
          <a:lstStyle/>
          <a:p>
            <a:fld id="{159C4D16-0DBE-4A19-90FF-D2D1D09CB864}" type="slidenum">
              <a:rPr lang="zh-CN" altLang="en-US" smtClean="0"/>
              <a:pPr/>
              <a:t>20</a:t>
            </a:fld>
            <a:endParaRPr lang="zh-CN" altLang="en-US"/>
          </a:p>
        </p:txBody>
      </p:sp>
    </p:spTree>
    <p:extLst>
      <p:ext uri="{BB962C8B-B14F-4D97-AF65-F5344CB8AC3E}">
        <p14:creationId xmlns:p14="http://schemas.microsoft.com/office/powerpoint/2010/main" val="254081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3" name="矩形 22"/>
          <p:cNvSpPr>
            <a:spLocks noChangeAspect="1"/>
          </p:cNvSpPr>
          <p:nvPr userDrawn="1"/>
        </p:nvSpPr>
        <p:spPr>
          <a:xfrm>
            <a:off x="-2930" y="-12968"/>
            <a:ext cx="12175010" cy="6885036"/>
          </a:xfrm>
          <a:prstGeom prst="rect">
            <a:avLst/>
          </a:prstGeom>
          <a:blipFill dpi="0" rotWithShape="1">
            <a:blip r:embed="rId2"/>
            <a:srcRect/>
            <a:stretch>
              <a:fillRect b="-17285"/>
            </a:stretch>
          </a:blipFill>
          <a:ln w="12700" cap="flat" cmpd="sng" algn="ctr">
            <a:noFill/>
            <a:prstDash val="solid"/>
            <a:miter lim="800000"/>
          </a:ln>
          <a:effectLst/>
          <a:extLst>
            <a:ext uri="{91240B29-F687-4f45-9708-019B960494DF}">
              <a14:hiddenLine xmlns=""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6" name="矩形 15"/>
          <p:cNvSpPr/>
          <p:nvPr userDrawn="1"/>
        </p:nvSpPr>
        <p:spPr>
          <a:xfrm>
            <a:off x="0" y="-13820"/>
            <a:ext cx="12192000" cy="6871819"/>
          </a:xfrm>
          <a:prstGeom prst="rect">
            <a:avLst/>
          </a:prstGeom>
          <a:solidFill>
            <a:srgbClr val="F2F2F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a:xfrm>
            <a:off x="873370" y="6180500"/>
            <a:ext cx="2743200" cy="365125"/>
          </a:xfrm>
        </p:spPr>
        <p:txBody>
          <a:bodyPr/>
          <a:lstStyle/>
          <a:p>
            <a:fld id="{72399E1C-2E28-492A-8968-54E06260C48A}" type="datetimeFigureOut">
              <a:rPr lang="zh-CN" altLang="en-US" smtClean="0"/>
              <a:t>2019/9/18</a:t>
            </a:fld>
            <a:endParaRPr lang="zh-CN" altLang="en-US"/>
          </a:p>
        </p:txBody>
      </p:sp>
      <p:sp>
        <p:nvSpPr>
          <p:cNvPr id="5" name="页脚占位符 4"/>
          <p:cNvSpPr>
            <a:spLocks noGrp="1"/>
          </p:cNvSpPr>
          <p:nvPr>
            <p:ph type="ftr" sz="quarter" idx="11"/>
          </p:nvPr>
        </p:nvSpPr>
        <p:spPr>
          <a:xfrm>
            <a:off x="4073770" y="6180500"/>
            <a:ext cx="4114800" cy="365125"/>
          </a:xfrm>
        </p:spPr>
        <p:txBody>
          <a:bodyPr/>
          <a:lstStyle/>
          <a:p>
            <a:endParaRPr lang="zh-CN" altLang="en-US"/>
          </a:p>
        </p:txBody>
      </p:sp>
      <p:sp>
        <p:nvSpPr>
          <p:cNvPr id="6" name="灯片编号占位符 5"/>
          <p:cNvSpPr>
            <a:spLocks noGrp="1"/>
          </p:cNvSpPr>
          <p:nvPr>
            <p:ph type="sldNum" sz="quarter" idx="12"/>
          </p:nvPr>
        </p:nvSpPr>
        <p:spPr/>
        <p:txBody>
          <a:bodyPr/>
          <a:lstStyle/>
          <a:p>
            <a:fld id="{D4669B9C-7019-4FBE-A7C1-0EFA877CCFD6}" type="slidenum">
              <a:rPr lang="zh-CN" altLang="en-US" smtClean="0"/>
              <a:t>‹#›</a:t>
            </a:fld>
            <a:endParaRPr lang="zh-CN" altLang="en-US"/>
          </a:p>
        </p:txBody>
      </p:sp>
      <p:sp>
        <p:nvSpPr>
          <p:cNvPr id="10" name="直角三角形 9"/>
          <p:cNvSpPr/>
          <p:nvPr userDrawn="1"/>
        </p:nvSpPr>
        <p:spPr>
          <a:xfrm>
            <a:off x="-2930" y="4070885"/>
            <a:ext cx="8153400" cy="2802035"/>
          </a:xfrm>
          <a:prstGeom prst="r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userDrawn="1"/>
        </p:nvSpPr>
        <p:spPr>
          <a:xfrm flipH="1" flipV="1">
            <a:off x="4038600" y="-12968"/>
            <a:ext cx="8153400" cy="2802035"/>
          </a:xfrm>
          <a:prstGeom prst="rtTriangl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直角三角形 11"/>
          <p:cNvSpPr/>
          <p:nvPr userDrawn="1"/>
        </p:nvSpPr>
        <p:spPr>
          <a:xfrm>
            <a:off x="-2930" y="4604920"/>
            <a:ext cx="8153400" cy="2268000"/>
          </a:xfrm>
          <a:prstGeom prst="rtTriangle">
            <a:avLst/>
          </a:prstGeom>
          <a:solidFill>
            <a:srgbClr val="16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userDrawn="1"/>
        </p:nvSpPr>
        <p:spPr>
          <a:xfrm flipH="1" flipV="1">
            <a:off x="4038600" y="-12968"/>
            <a:ext cx="8153400" cy="2268000"/>
          </a:xfrm>
          <a:prstGeom prst="rtTriangle">
            <a:avLst/>
          </a:prstGeom>
          <a:solidFill>
            <a:srgbClr val="16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直角三角形 13"/>
          <p:cNvSpPr/>
          <p:nvPr userDrawn="1"/>
        </p:nvSpPr>
        <p:spPr>
          <a:xfrm>
            <a:off x="-2930" y="4847173"/>
            <a:ext cx="8153400" cy="2025747"/>
          </a:xfrm>
          <a:prstGeom prst="rtTriangle">
            <a:avLst/>
          </a:prstGeom>
          <a:solidFill>
            <a:srgbClr val="26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直角三角形 14"/>
          <p:cNvSpPr/>
          <p:nvPr userDrawn="1"/>
        </p:nvSpPr>
        <p:spPr>
          <a:xfrm flipH="1" flipV="1">
            <a:off x="4038600" y="-12968"/>
            <a:ext cx="8153400" cy="2025747"/>
          </a:xfrm>
          <a:prstGeom prst="rtTriangle">
            <a:avLst/>
          </a:prstGeom>
          <a:solidFill>
            <a:srgbClr val="26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userDrawn="1"/>
        </p:nvSpPr>
        <p:spPr>
          <a:xfrm>
            <a:off x="5618552" y="4896242"/>
            <a:ext cx="131618" cy="131618"/>
          </a:xfrm>
          <a:prstGeom prst="ellipse">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userDrawn="1"/>
        </p:nvSpPr>
        <p:spPr>
          <a:xfrm>
            <a:off x="5893911" y="4896242"/>
            <a:ext cx="131618" cy="131618"/>
          </a:xfrm>
          <a:prstGeom prst="ellipse">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userDrawn="1"/>
        </p:nvSpPr>
        <p:spPr>
          <a:xfrm>
            <a:off x="6169270" y="4896242"/>
            <a:ext cx="131618" cy="131618"/>
          </a:xfrm>
          <a:prstGeom prst="ellipse">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userDrawn="1"/>
        </p:nvSpPr>
        <p:spPr>
          <a:xfrm>
            <a:off x="6444629" y="4896242"/>
            <a:ext cx="131618" cy="131618"/>
          </a:xfrm>
          <a:prstGeom prst="ellipse">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userDrawn="1"/>
        </p:nvSpPr>
        <p:spPr>
          <a:xfrm>
            <a:off x="6719988" y="4896242"/>
            <a:ext cx="131618" cy="131618"/>
          </a:xfrm>
          <a:prstGeom prst="ellipse">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090246" y="2255031"/>
            <a:ext cx="10142806" cy="931301"/>
          </a:xfrm>
        </p:spPr>
        <p:txBody>
          <a:bodyPr anchor="b"/>
          <a:lstStyle>
            <a:lvl1pPr algn="ctr">
              <a:defRPr sz="6000" b="1">
                <a:solidFill>
                  <a:srgbClr val="25477D"/>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副标题 2"/>
          <p:cNvSpPr>
            <a:spLocks noGrp="1"/>
          </p:cNvSpPr>
          <p:nvPr>
            <p:ph type="subTitle" idx="1"/>
          </p:nvPr>
        </p:nvSpPr>
        <p:spPr>
          <a:xfrm>
            <a:off x="1524000" y="3720367"/>
            <a:ext cx="9144000" cy="413091"/>
          </a:xfrm>
        </p:spPr>
        <p:txBody>
          <a:bodyPr/>
          <a:lstStyle>
            <a:lvl1pPr marL="0" indent="0" algn="ctr">
              <a:buNone/>
              <a:defRPr sz="2400">
                <a:solidFill>
                  <a:srgbClr val="25477D"/>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Tree>
    <p:extLst>
      <p:ext uri="{BB962C8B-B14F-4D97-AF65-F5344CB8AC3E}">
        <p14:creationId xmlns:p14="http://schemas.microsoft.com/office/powerpoint/2010/main" val="416044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250" fill="hold"/>
                                        <p:tgtEl>
                                          <p:spTgt spid="17"/>
                                        </p:tgtEl>
                                        <p:attrNameLst>
                                          <p:attrName>ppt_x</p:attrName>
                                        </p:attrNameLst>
                                      </p:cBhvr>
                                      <p:tavLst>
                                        <p:tav tm="0">
                                          <p:val>
                                            <p:strVal val="0-#ppt_w/2"/>
                                          </p:val>
                                        </p:tav>
                                        <p:tav tm="100000">
                                          <p:val>
                                            <p:strVal val="#ppt_x"/>
                                          </p:val>
                                        </p:tav>
                                      </p:tavLst>
                                    </p:anim>
                                    <p:anim calcmode="lin" valueType="num">
                                      <p:cBhvr additive="base">
                                        <p:cTn id="34" dur="25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25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250" fill="hold"/>
                                        <p:tgtEl>
                                          <p:spTgt spid="18"/>
                                        </p:tgtEl>
                                        <p:attrNameLst>
                                          <p:attrName>ppt_x</p:attrName>
                                        </p:attrNameLst>
                                      </p:cBhvr>
                                      <p:tavLst>
                                        <p:tav tm="0">
                                          <p:val>
                                            <p:strVal val="0-#ppt_w/2"/>
                                          </p:val>
                                        </p:tav>
                                        <p:tav tm="100000">
                                          <p:val>
                                            <p:strVal val="#ppt_x"/>
                                          </p:val>
                                        </p:tav>
                                      </p:tavLst>
                                    </p:anim>
                                    <p:anim calcmode="lin" valueType="num">
                                      <p:cBhvr additive="base">
                                        <p:cTn id="38" dur="25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5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250" fill="hold"/>
                                        <p:tgtEl>
                                          <p:spTgt spid="19"/>
                                        </p:tgtEl>
                                        <p:attrNameLst>
                                          <p:attrName>ppt_x</p:attrName>
                                        </p:attrNameLst>
                                      </p:cBhvr>
                                      <p:tavLst>
                                        <p:tav tm="0">
                                          <p:val>
                                            <p:strVal val="0-#ppt_w/2"/>
                                          </p:val>
                                        </p:tav>
                                        <p:tav tm="100000">
                                          <p:val>
                                            <p:strVal val="#ppt_x"/>
                                          </p:val>
                                        </p:tav>
                                      </p:tavLst>
                                    </p:anim>
                                    <p:anim calcmode="lin" valueType="num">
                                      <p:cBhvr additive="base">
                                        <p:cTn id="42" dur="25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75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250" fill="hold"/>
                                        <p:tgtEl>
                                          <p:spTgt spid="20"/>
                                        </p:tgtEl>
                                        <p:attrNameLst>
                                          <p:attrName>ppt_x</p:attrName>
                                        </p:attrNameLst>
                                      </p:cBhvr>
                                      <p:tavLst>
                                        <p:tav tm="0">
                                          <p:val>
                                            <p:strVal val="0-#ppt_w/2"/>
                                          </p:val>
                                        </p:tav>
                                        <p:tav tm="100000">
                                          <p:val>
                                            <p:strVal val="#ppt_x"/>
                                          </p:val>
                                        </p:tav>
                                      </p:tavLst>
                                    </p:anim>
                                    <p:anim calcmode="lin" valueType="num">
                                      <p:cBhvr additive="base">
                                        <p:cTn id="46" dur="25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100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250" fill="hold"/>
                                        <p:tgtEl>
                                          <p:spTgt spid="21"/>
                                        </p:tgtEl>
                                        <p:attrNameLst>
                                          <p:attrName>ppt_x</p:attrName>
                                        </p:attrNameLst>
                                      </p:cBhvr>
                                      <p:tavLst>
                                        <p:tav tm="0">
                                          <p:val>
                                            <p:strVal val="0-#ppt_w/2"/>
                                          </p:val>
                                        </p:tav>
                                        <p:tav tm="100000">
                                          <p:val>
                                            <p:strVal val="#ppt_x"/>
                                          </p:val>
                                        </p:tav>
                                      </p:tavLst>
                                    </p:anim>
                                    <p:anim calcmode="lin" valueType="num">
                                      <p:cBhvr additive="base">
                                        <p:cTn id="50" dur="25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99E1C-2E28-492A-8968-54E06260C48A}" type="datetimeFigureOut">
              <a:rPr lang="zh-CN" altLang="en-US" smtClean="0"/>
              <a:t>2019/9/18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669B9C-7019-4FBE-A7C1-0EFA877CCFD6}" type="slidenum">
              <a:rPr lang="zh-CN" altLang="en-US" smtClean="0"/>
              <a:t>‹#›</a:t>
            </a:fld>
            <a:endParaRPr lang="zh-CN" altLang="en-US"/>
          </a:p>
        </p:txBody>
      </p:sp>
    </p:spTree>
    <p:extLst>
      <p:ext uri="{BB962C8B-B14F-4D97-AF65-F5344CB8AC3E}">
        <p14:creationId xmlns:p14="http://schemas.microsoft.com/office/powerpoint/2010/main" val="407659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2399E1C-2E28-492A-8968-54E06260C48A}" type="datetimeFigureOut">
              <a:rPr lang="zh-CN" altLang="en-US" smtClean="0"/>
              <a:t>2019/9/18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669B9C-7019-4FBE-A7C1-0EFA877CCFD6}" type="slidenum">
              <a:rPr lang="zh-CN" altLang="en-US" smtClean="0"/>
              <a:t>‹#›</a:t>
            </a:fld>
            <a:endParaRPr lang="zh-CN" altLang="en-US"/>
          </a:p>
        </p:txBody>
      </p:sp>
    </p:spTree>
    <p:extLst>
      <p:ext uri="{BB962C8B-B14F-4D97-AF65-F5344CB8AC3E}">
        <p14:creationId xmlns:p14="http://schemas.microsoft.com/office/powerpoint/2010/main" val="58361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userDrawn="1"/>
        </p:nvSpPr>
        <p:spPr>
          <a:xfrm>
            <a:off x="11904123" y="366128"/>
            <a:ext cx="291063" cy="288000"/>
          </a:xfrm>
          <a:prstGeom prst="rect">
            <a:avLst/>
          </a:prstGeom>
          <a:solidFill>
            <a:srgbClr val="005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8" name="日期占位符 2"/>
          <p:cNvSpPr>
            <a:spLocks noGrp="1"/>
          </p:cNvSpPr>
          <p:nvPr>
            <p:ph type="dt" sz="half" idx="10"/>
          </p:nvPr>
        </p:nvSpPr>
        <p:spPr>
          <a:xfrm>
            <a:off x="838417" y="6356364"/>
            <a:ext cx="2743915" cy="365125"/>
          </a:xfrm>
        </p:spPr>
        <p:txBody>
          <a:bodyPr/>
          <a:lstStyle/>
          <a:p>
            <a:fld id="{530820CF-B880-4189-942D-D702A7CBA730}" type="datetimeFigureOut">
              <a:rPr lang="zh-CN" altLang="en-US" smtClean="0"/>
              <a:t>2019/9/18</a:t>
            </a:fld>
            <a:endParaRPr lang="zh-CN" altLang="en-US"/>
          </a:p>
        </p:txBody>
      </p:sp>
      <p:sp>
        <p:nvSpPr>
          <p:cNvPr id="9" name="页脚占位符 3"/>
          <p:cNvSpPr>
            <a:spLocks noGrp="1"/>
          </p:cNvSpPr>
          <p:nvPr>
            <p:ph type="ftr" sz="quarter" idx="11"/>
          </p:nvPr>
        </p:nvSpPr>
        <p:spPr>
          <a:xfrm>
            <a:off x="4039652" y="6356364"/>
            <a:ext cx="4115872" cy="365125"/>
          </a:xfrm>
        </p:spPr>
        <p:txBody>
          <a:bodyPr/>
          <a:lstStyle/>
          <a:p>
            <a:endParaRPr lang="zh-CN" altLang="en-US"/>
          </a:p>
        </p:txBody>
      </p:sp>
      <p:sp>
        <p:nvSpPr>
          <p:cNvPr id="10" name="灯片编号占位符 4"/>
          <p:cNvSpPr>
            <a:spLocks noGrp="1"/>
          </p:cNvSpPr>
          <p:nvPr>
            <p:ph type="sldNum" sz="quarter" idx="12"/>
          </p:nvPr>
        </p:nvSpPr>
        <p:spPr>
          <a:xfrm>
            <a:off x="8612844" y="6356364"/>
            <a:ext cx="2743915" cy="365125"/>
          </a:xfrm>
        </p:spPr>
        <p:txBody>
          <a:bodyPr/>
          <a:lstStyle/>
          <a:p>
            <a:fld id="{0C913308-F349-4B6D-A68A-DD1791B4A57B}" type="slidenum">
              <a:rPr lang="zh-CN" altLang="en-US" smtClean="0"/>
              <a:t>‹#›</a:t>
            </a:fld>
            <a:endParaRPr lang="zh-CN" altLang="en-US"/>
          </a:p>
        </p:txBody>
      </p:sp>
      <p:cxnSp>
        <p:nvCxnSpPr>
          <p:cNvPr id="12" name="直接连接符 11"/>
          <p:cNvCxnSpPr/>
          <p:nvPr userDrawn="1"/>
        </p:nvCxnSpPr>
        <p:spPr>
          <a:xfrm flipH="1">
            <a:off x="993319" y="500362"/>
            <a:ext cx="8920693" cy="19531"/>
          </a:xfrm>
          <a:prstGeom prst="line">
            <a:avLst/>
          </a:prstGeom>
        </p:spPr>
        <p:style>
          <a:lnRef idx="1">
            <a:schemeClr val="dk1"/>
          </a:lnRef>
          <a:fillRef idx="0">
            <a:schemeClr val="dk1"/>
          </a:fillRef>
          <a:effectRef idx="0">
            <a:schemeClr val="dk1"/>
          </a:effectRef>
          <a:fontRef idx="minor">
            <a:schemeClr val="tx1"/>
          </a:fontRef>
        </p:style>
      </p:cxnSp>
      <p:sp>
        <p:nvSpPr>
          <p:cNvPr id="13" name="标题 11"/>
          <p:cNvSpPr>
            <a:spLocks noGrp="1"/>
          </p:cNvSpPr>
          <p:nvPr>
            <p:ph type="title"/>
          </p:nvPr>
        </p:nvSpPr>
        <p:spPr>
          <a:xfrm>
            <a:off x="993319" y="107418"/>
            <a:ext cx="5907696" cy="805428"/>
          </a:xfrm>
          <a:solidFill>
            <a:schemeClr val="bg1"/>
          </a:solidFill>
        </p:spPr>
        <p:txBody>
          <a:bodyPr>
            <a:normAutofit/>
          </a:bodyPr>
          <a:lstStyle>
            <a:lvl1pPr marL="0" algn="l" defTabSz="914377" rtl="0" eaLnBrk="1" latinLnBrk="0" hangingPunct="1">
              <a:lnSpc>
                <a:spcPct val="90000"/>
              </a:lnSpc>
              <a:spcBef>
                <a:spcPct val="0"/>
              </a:spcBef>
              <a:buNone/>
              <a:defRPr lang="zh-CN" altLang="en-US" sz="3600" b="1" kern="1200" dirty="0">
                <a:solidFill>
                  <a:srgbClr val="C00000"/>
                </a:solidFill>
                <a:latin typeface="微软雅黑" panose="020B0503020204020204" pitchFamily="34" charset="-122"/>
                <a:ea typeface="微软雅黑" panose="020B0503020204020204" pitchFamily="34" charset="-122"/>
                <a:cs typeface="+mj-cs"/>
              </a:defRPr>
            </a:lvl1pPr>
          </a:lstStyle>
          <a:p>
            <a:r>
              <a:rPr lang="zh-CN" altLang="en-US" dirty="0"/>
              <a:t>单击此处编辑母版标题样式</a:t>
            </a:r>
          </a:p>
        </p:txBody>
      </p:sp>
      <p:sp>
        <p:nvSpPr>
          <p:cNvPr id="14" name="矩形 13"/>
          <p:cNvSpPr/>
          <p:nvPr userDrawn="1"/>
        </p:nvSpPr>
        <p:spPr>
          <a:xfrm>
            <a:off x="9914023" y="366128"/>
            <a:ext cx="120927" cy="288000"/>
          </a:xfrm>
          <a:prstGeom prst="rect">
            <a:avLst/>
          </a:prstGeom>
          <a:solidFill>
            <a:srgbClr val="005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5" name="文本框 14"/>
          <p:cNvSpPr txBox="1"/>
          <p:nvPr userDrawn="1"/>
        </p:nvSpPr>
        <p:spPr>
          <a:xfrm>
            <a:off x="10057736" y="333656"/>
            <a:ext cx="1800493" cy="369332"/>
          </a:xfrm>
          <a:prstGeom prst="rect">
            <a:avLst/>
          </a:prstGeom>
          <a:noFill/>
        </p:spPr>
        <p:txBody>
          <a:bodyPr wrap="none" rtlCol="0">
            <a:spAutoFit/>
          </a:bodyPr>
          <a:lstStyle/>
          <a:p>
            <a:r>
              <a:rPr lang="zh-CN" altLang="en-US" sz="1800" dirty="0">
                <a:latin typeface="微软雅黑 Light" panose="020B0502040204020203" pitchFamily="34" charset="-122"/>
                <a:ea typeface="微软雅黑 Light" panose="020B0502040204020203" pitchFamily="34" charset="-122"/>
              </a:rPr>
              <a:t>全国诊改专委会</a:t>
            </a:r>
          </a:p>
        </p:txBody>
      </p:sp>
      <p:sp>
        <p:nvSpPr>
          <p:cNvPr id="21" name="矩形 20"/>
          <p:cNvSpPr/>
          <p:nvPr userDrawn="1"/>
        </p:nvSpPr>
        <p:spPr>
          <a:xfrm>
            <a:off x="10" y="330128"/>
            <a:ext cx="993319" cy="360000"/>
          </a:xfrm>
          <a:prstGeom prst="rect">
            <a:avLst/>
          </a:prstGeom>
          <a:solidFill>
            <a:srgbClr val="00547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Content Placeholder 2"/>
          <p:cNvSpPr>
            <a:spLocks noGrp="1"/>
          </p:cNvSpPr>
          <p:nvPr>
            <p:ph idx="1"/>
          </p:nvPr>
        </p:nvSpPr>
        <p:spPr>
          <a:xfrm>
            <a:off x="838200" y="1825624"/>
            <a:ext cx="10515600" cy="4351339"/>
          </a:xfrm>
        </p:spPr>
        <p:txBody>
          <a:bodyPr>
            <a:normAutofit/>
          </a:bodyPr>
          <a:lstStyle>
            <a:lvl1pPr>
              <a:lnSpc>
                <a:spcPct val="130000"/>
              </a:lnSpc>
              <a:defRPr sz="3733" b="0">
                <a:latin typeface="微软雅黑" panose="020B0503020204020204" pitchFamily="34" charset="-122"/>
                <a:ea typeface="微软雅黑" panose="020B0503020204020204" pitchFamily="34" charset="-122"/>
              </a:defRPr>
            </a:lvl1pPr>
            <a:lvl2pPr>
              <a:lnSpc>
                <a:spcPct val="130000"/>
              </a:lnSpc>
              <a:defRPr sz="3733" b="0">
                <a:latin typeface="微软雅黑" panose="020B0503020204020204" pitchFamily="34" charset="-122"/>
                <a:ea typeface="微软雅黑" panose="020B0503020204020204" pitchFamily="34" charset="-122"/>
              </a:defRPr>
            </a:lvl2pPr>
            <a:lvl3pPr>
              <a:lnSpc>
                <a:spcPct val="130000"/>
              </a:lnSpc>
              <a:defRPr sz="3733" b="0">
                <a:latin typeface="微软雅黑" panose="020B0503020204020204" pitchFamily="34" charset="-122"/>
                <a:ea typeface="微软雅黑" panose="020B0503020204020204" pitchFamily="34" charset="-122"/>
              </a:defRPr>
            </a:lvl3pPr>
            <a:lvl4pPr>
              <a:lnSpc>
                <a:spcPct val="130000"/>
              </a:lnSpc>
              <a:defRPr sz="3733" b="0">
                <a:latin typeface="微软雅黑" panose="020B0503020204020204" pitchFamily="34" charset="-122"/>
                <a:ea typeface="微软雅黑" panose="020B0503020204020204" pitchFamily="34" charset="-122"/>
              </a:defRPr>
            </a:lvl4pPr>
            <a:lvl5pPr>
              <a:lnSpc>
                <a:spcPct val="130000"/>
              </a:lnSpc>
              <a:defRPr sz="3733" b="0">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Tree>
    <p:extLst>
      <p:ext uri="{BB962C8B-B14F-4D97-AF65-F5344CB8AC3E}">
        <p14:creationId xmlns:p14="http://schemas.microsoft.com/office/powerpoint/2010/main" val="2160312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4581" y="88901"/>
            <a:ext cx="2524214" cy="494374"/>
          </a:xfrm>
          <a:prstGeom prst="rect">
            <a:avLst/>
          </a:prstGeom>
        </p:spPr>
      </p:pic>
      <p:cxnSp>
        <p:nvCxnSpPr>
          <p:cNvPr id="11" name="直接连接符 10"/>
          <p:cNvCxnSpPr/>
          <p:nvPr userDrawn="1"/>
        </p:nvCxnSpPr>
        <p:spPr>
          <a:xfrm>
            <a:off x="659642" y="632346"/>
            <a:ext cx="1130034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0" y="193183"/>
            <a:ext cx="423081" cy="439145"/>
          </a:xfrm>
          <a:prstGeom prst="rect">
            <a:avLst/>
          </a:prstGeom>
          <a:solidFill>
            <a:srgbClr val="026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479947" y="193183"/>
            <a:ext cx="73845" cy="439145"/>
          </a:xfrm>
          <a:prstGeom prst="rect">
            <a:avLst/>
          </a:prstGeom>
          <a:solidFill>
            <a:srgbClr val="026D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0" y="6787486"/>
            <a:ext cx="12192000" cy="7506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4200020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2F2F2"/>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390052"/>
            <a:ext cx="10515600" cy="4786911"/>
          </a:xfrm>
        </p:spPr>
        <p:txBody>
          <a:bodyPr/>
          <a:lstStyle>
            <a:lvl1pPr>
              <a:defRPr>
                <a:solidFill>
                  <a:schemeClr val="tx1">
                    <a:lumMod val="85000"/>
                    <a:lumOff val="15000"/>
                  </a:schemeClr>
                </a:solidFill>
                <a:latin typeface="微软雅黑" panose="020B0503020204020204" pitchFamily="34" charset="-122"/>
                <a:ea typeface="微软雅黑" panose="020B0503020204020204" pitchFamily="34" charset="-122"/>
              </a:defRPr>
            </a:lvl1pPr>
            <a:lvl2pPr>
              <a:defRPr>
                <a:solidFill>
                  <a:schemeClr val="tx1">
                    <a:lumMod val="85000"/>
                    <a:lumOff val="15000"/>
                  </a:schemeClr>
                </a:solidFill>
                <a:latin typeface="微软雅黑" panose="020B0503020204020204" pitchFamily="34" charset="-122"/>
                <a:ea typeface="微软雅黑" panose="020B0503020204020204" pitchFamily="34" charset="-122"/>
              </a:defRPr>
            </a:lvl2pPr>
            <a:lvl3pPr>
              <a:defRPr>
                <a:solidFill>
                  <a:schemeClr val="tx1">
                    <a:lumMod val="85000"/>
                    <a:lumOff val="15000"/>
                  </a:schemeClr>
                </a:solidFill>
                <a:latin typeface="微软雅黑" panose="020B0503020204020204" pitchFamily="34" charset="-122"/>
                <a:ea typeface="微软雅黑" panose="020B0503020204020204" pitchFamily="34" charset="-122"/>
              </a:defRPr>
            </a:lvl3pPr>
            <a:lvl4pPr>
              <a:defRPr>
                <a:solidFill>
                  <a:schemeClr val="tx1">
                    <a:lumMod val="85000"/>
                    <a:lumOff val="15000"/>
                  </a:schemeClr>
                </a:solidFill>
                <a:latin typeface="微软雅黑" panose="020B0503020204020204" pitchFamily="34" charset="-122"/>
                <a:ea typeface="微软雅黑" panose="020B0503020204020204" pitchFamily="34" charset="-122"/>
              </a:defRPr>
            </a:lvl4pPr>
            <a:lvl5pPr>
              <a:defRPr>
                <a:solidFill>
                  <a:schemeClr val="tx1">
                    <a:lumMod val="85000"/>
                    <a:lumOff val="15000"/>
                  </a:schemeClr>
                </a:solidFill>
                <a:latin typeface="微软雅黑" panose="020B0503020204020204" pitchFamily="34" charset="-122"/>
                <a:ea typeface="微软雅黑" panose="020B0503020204020204" pitchFamily="34"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标题 1"/>
          <p:cNvSpPr>
            <a:spLocks noGrp="1"/>
          </p:cNvSpPr>
          <p:nvPr>
            <p:ph type="title"/>
          </p:nvPr>
        </p:nvSpPr>
        <p:spPr>
          <a:xfrm>
            <a:off x="1473350" y="365125"/>
            <a:ext cx="9880450" cy="611419"/>
          </a:xfrm>
        </p:spPr>
        <p:txBody>
          <a:bodyPr>
            <a:normAutofit/>
          </a:bodyPr>
          <a:lstStyle>
            <a:lvl1pPr>
              <a:defRPr sz="3200" b="1">
                <a:solidFill>
                  <a:srgbClr val="25477D"/>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4" name="日期占位符 3"/>
          <p:cNvSpPr>
            <a:spLocks noGrp="1"/>
          </p:cNvSpPr>
          <p:nvPr>
            <p:ph type="dt" sz="half" idx="10"/>
          </p:nvPr>
        </p:nvSpPr>
        <p:spPr/>
        <p:txBody>
          <a:bodyPr/>
          <a:lstStyle/>
          <a:p>
            <a:fld id="{72399E1C-2E28-492A-8968-54E06260C48A}" type="datetimeFigureOut">
              <a:rPr lang="zh-CN" altLang="en-US" smtClean="0"/>
              <a:t>2019/9/18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669B9C-7019-4FBE-A7C1-0EFA877CCFD6}" type="slidenum">
              <a:rPr lang="zh-CN" altLang="en-US" smtClean="0"/>
              <a:t>‹#›</a:t>
            </a:fld>
            <a:endParaRPr lang="zh-CN" altLang="en-US"/>
          </a:p>
        </p:txBody>
      </p:sp>
      <p:grpSp>
        <p:nvGrpSpPr>
          <p:cNvPr id="19" name="组合 18"/>
          <p:cNvGrpSpPr/>
          <p:nvPr userDrawn="1"/>
        </p:nvGrpSpPr>
        <p:grpSpPr>
          <a:xfrm>
            <a:off x="712639" y="419699"/>
            <a:ext cx="465083" cy="617126"/>
            <a:chOff x="712639" y="419699"/>
            <a:chExt cx="465083" cy="617126"/>
          </a:xfrm>
        </p:grpSpPr>
        <p:sp>
          <p:nvSpPr>
            <p:cNvPr id="8" name="椭圆 7"/>
            <p:cNvSpPr/>
            <p:nvPr userDrawn="1"/>
          </p:nvSpPr>
          <p:spPr>
            <a:xfrm>
              <a:off x="712639" y="905207"/>
              <a:ext cx="131618" cy="131618"/>
            </a:xfrm>
            <a:prstGeom prst="ellipse">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userDrawn="1"/>
          </p:nvSpPr>
          <p:spPr>
            <a:xfrm>
              <a:off x="712639" y="419699"/>
              <a:ext cx="72000" cy="72000"/>
            </a:xfrm>
            <a:prstGeom prst="ellipse">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userDrawn="1"/>
          </p:nvSpPr>
          <p:spPr>
            <a:xfrm>
              <a:off x="1069722" y="670484"/>
              <a:ext cx="108000" cy="108000"/>
            </a:xfrm>
            <a:prstGeom prst="ellipse">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a:stCxn id="8" idx="7"/>
              <a:endCxn id="11" idx="3"/>
            </p:cNvCxnSpPr>
            <p:nvPr userDrawn="1"/>
          </p:nvCxnSpPr>
          <p:spPr>
            <a:xfrm flipV="1">
              <a:off x="824982" y="762668"/>
              <a:ext cx="260556" cy="161814"/>
            </a:xfrm>
            <a:prstGeom prst="line">
              <a:avLst/>
            </a:prstGeom>
            <a:ln w="19050">
              <a:solidFill>
                <a:srgbClr val="25477D"/>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0" idx="5"/>
              <a:endCxn id="11" idx="1"/>
            </p:cNvCxnSpPr>
            <p:nvPr userDrawn="1"/>
          </p:nvCxnSpPr>
          <p:spPr>
            <a:xfrm>
              <a:off x="774095" y="481155"/>
              <a:ext cx="311443" cy="205145"/>
            </a:xfrm>
            <a:prstGeom prst="line">
              <a:avLst/>
            </a:prstGeom>
            <a:ln w="19050">
              <a:solidFill>
                <a:srgbClr val="25477D"/>
              </a:solidFill>
            </a:ln>
          </p:spPr>
          <p:style>
            <a:lnRef idx="1">
              <a:schemeClr val="accent1"/>
            </a:lnRef>
            <a:fillRef idx="0">
              <a:schemeClr val="accent1"/>
            </a:fillRef>
            <a:effectRef idx="0">
              <a:schemeClr val="accent1"/>
            </a:effectRef>
            <a:fontRef idx="minor">
              <a:schemeClr val="tx1"/>
            </a:fontRef>
          </p:style>
        </p:cxnSp>
      </p:grpSp>
      <p:cxnSp>
        <p:nvCxnSpPr>
          <p:cNvPr id="17" name="直接连接符 16"/>
          <p:cNvCxnSpPr/>
          <p:nvPr userDrawn="1"/>
        </p:nvCxnSpPr>
        <p:spPr>
          <a:xfrm>
            <a:off x="1426369" y="1011888"/>
            <a:ext cx="10765631" cy="0"/>
          </a:xfrm>
          <a:prstGeom prst="line">
            <a:avLst/>
          </a:prstGeom>
          <a:ln w="19050">
            <a:solidFill>
              <a:srgbClr val="25477D"/>
            </a:solidFill>
          </a:ln>
        </p:spPr>
        <p:style>
          <a:lnRef idx="1">
            <a:schemeClr val="accent1"/>
          </a:lnRef>
          <a:fillRef idx="0">
            <a:schemeClr val="accent1"/>
          </a:fillRef>
          <a:effectRef idx="0">
            <a:schemeClr val="accent1"/>
          </a:effectRef>
          <a:fontRef idx="minor">
            <a:schemeClr val="tx1"/>
          </a:fontRef>
        </p:style>
      </p:cxnSp>
      <p:sp>
        <p:nvSpPr>
          <p:cNvPr id="26" name="矩形 25"/>
          <p:cNvSpPr/>
          <p:nvPr userDrawn="1"/>
        </p:nvSpPr>
        <p:spPr>
          <a:xfrm>
            <a:off x="10831573" y="725763"/>
            <a:ext cx="1261884" cy="276999"/>
          </a:xfrm>
          <a:prstGeom prst="rect">
            <a:avLst/>
          </a:prstGeom>
        </p:spPr>
        <p:txBody>
          <a:bodyPr wrap="none">
            <a:spAutoFit/>
          </a:bodyPr>
          <a:lstStyle/>
          <a:p>
            <a:r>
              <a:rPr lang="zh-CN" altLang="en-US" sz="1200" dirty="0">
                <a:solidFill>
                  <a:srgbClr val="25477D"/>
                </a:solidFill>
                <a:latin typeface="微软雅黑" panose="020B0503020204020204" pitchFamily="34" charset="-122"/>
                <a:ea typeface="微软雅黑" panose="020B0503020204020204" pitchFamily="34" charset="-122"/>
              </a:rPr>
              <a:t>全国诊改专委会</a:t>
            </a:r>
          </a:p>
        </p:txBody>
      </p:sp>
      <p:grpSp>
        <p:nvGrpSpPr>
          <p:cNvPr id="7" name="组合 6"/>
          <p:cNvGrpSpPr/>
          <p:nvPr userDrawn="1"/>
        </p:nvGrpSpPr>
        <p:grpSpPr>
          <a:xfrm>
            <a:off x="10955525" y="-1127"/>
            <a:ext cx="935601" cy="779611"/>
            <a:chOff x="7855723" y="3442485"/>
            <a:chExt cx="1002028" cy="834963"/>
          </a:xfrm>
        </p:grpSpPr>
        <p:sp>
          <p:nvSpPr>
            <p:cNvPr id="83" name="任意多边形 82"/>
            <p:cNvSpPr/>
            <p:nvPr userDrawn="1"/>
          </p:nvSpPr>
          <p:spPr>
            <a:xfrm>
              <a:off x="7855723" y="3442485"/>
              <a:ext cx="1002028" cy="834963"/>
            </a:xfrm>
            <a:custGeom>
              <a:avLst/>
              <a:gdLst>
                <a:gd name="connsiteX0" fmla="*/ 3271146 w 4032771"/>
                <a:gd name="connsiteY0" fmla="*/ 2272657 h 3360402"/>
                <a:gd name="connsiteX1" fmla="*/ 4032771 w 4032771"/>
                <a:gd name="connsiteY1" fmla="*/ 2272657 h 3360402"/>
                <a:gd name="connsiteX2" fmla="*/ 4032771 w 4032771"/>
                <a:gd name="connsiteY2" fmla="*/ 2750039 h 3360402"/>
                <a:gd name="connsiteX3" fmla="*/ 3999230 w 4032771"/>
                <a:gd name="connsiteY3" fmla="*/ 2772454 h 3360402"/>
                <a:gd name="connsiteX4" fmla="*/ 3807471 w 4032771"/>
                <a:gd name="connsiteY4" fmla="*/ 2839059 h 3360402"/>
                <a:gd name="connsiteX5" fmla="*/ 3427980 w 4032771"/>
                <a:gd name="connsiteY5" fmla="*/ 2778803 h 3360402"/>
                <a:gd name="connsiteX6" fmla="*/ 3364171 w 4032771"/>
                <a:gd name="connsiteY6" fmla="*/ 2733971 h 3360402"/>
                <a:gd name="connsiteX7" fmla="*/ 3322897 w 4032771"/>
                <a:gd name="connsiteY7" fmla="*/ 2673431 h 3360402"/>
                <a:gd name="connsiteX8" fmla="*/ 3267566 w 4032771"/>
                <a:gd name="connsiteY8" fmla="*/ 2615900 h 3360402"/>
                <a:gd name="connsiteX9" fmla="*/ 3253626 w 4032771"/>
                <a:gd name="connsiteY9" fmla="*/ 2592207 h 3360402"/>
                <a:gd name="connsiteX10" fmla="*/ 3228918 w 4032771"/>
                <a:gd name="connsiteY10" fmla="*/ 2510129 h 3360402"/>
                <a:gd name="connsiteX11" fmla="*/ 3240943 w 4032771"/>
                <a:gd name="connsiteY11" fmla="*/ 2341338 h 3360402"/>
                <a:gd name="connsiteX12" fmla="*/ 0 w 4032771"/>
                <a:gd name="connsiteY12" fmla="*/ 0 h 3360402"/>
                <a:gd name="connsiteX13" fmla="*/ 4032770 w 4032771"/>
                <a:gd name="connsiteY13" fmla="*/ 0 h 3360402"/>
                <a:gd name="connsiteX14" fmla="*/ 4032770 w 4032771"/>
                <a:gd name="connsiteY14" fmla="*/ 2272656 h 3360402"/>
                <a:gd name="connsiteX15" fmla="*/ 3271145 w 4032771"/>
                <a:gd name="connsiteY15" fmla="*/ 2272656 h 3360402"/>
                <a:gd name="connsiteX16" fmla="*/ 3240942 w 4032771"/>
                <a:gd name="connsiteY16" fmla="*/ 2341337 h 3360402"/>
                <a:gd name="connsiteX17" fmla="*/ 3228917 w 4032771"/>
                <a:gd name="connsiteY17" fmla="*/ 2510128 h 3360402"/>
                <a:gd name="connsiteX18" fmla="*/ 3253625 w 4032771"/>
                <a:gd name="connsiteY18" fmla="*/ 2592206 h 3360402"/>
                <a:gd name="connsiteX19" fmla="*/ 3267565 w 4032771"/>
                <a:gd name="connsiteY19" fmla="*/ 2615899 h 3360402"/>
                <a:gd name="connsiteX20" fmla="*/ 3251330 w 4032771"/>
                <a:gd name="connsiteY20" fmla="*/ 2599018 h 3360402"/>
                <a:gd name="connsiteX21" fmla="*/ 3064581 w 4032771"/>
                <a:gd name="connsiteY21" fmla="*/ 2479686 h 3360402"/>
                <a:gd name="connsiteX22" fmla="*/ 2747687 w 4032771"/>
                <a:gd name="connsiteY22" fmla="*/ 2417697 h 3360402"/>
                <a:gd name="connsiteX23" fmla="*/ 2485865 w 4032771"/>
                <a:gd name="connsiteY23" fmla="*/ 2504552 h 3360402"/>
                <a:gd name="connsiteX24" fmla="*/ 2462012 w 4032771"/>
                <a:gd name="connsiteY24" fmla="*/ 2527224 h 3360402"/>
                <a:gd name="connsiteX25" fmla="*/ 2402247 w 4032771"/>
                <a:gd name="connsiteY25" fmla="*/ 2555803 h 3360402"/>
                <a:gd name="connsiteX26" fmla="*/ 2180882 w 4032771"/>
                <a:gd name="connsiteY26" fmla="*/ 3063698 h 3360402"/>
                <a:gd name="connsiteX27" fmla="*/ 2274493 w 4032771"/>
                <a:gd name="connsiteY27" fmla="*/ 3355215 h 3360402"/>
                <a:gd name="connsiteX28" fmla="*/ 2278457 w 4032771"/>
                <a:gd name="connsiteY28" fmla="*/ 3360402 h 3360402"/>
                <a:gd name="connsiteX29" fmla="*/ 1908010 w 4032771"/>
                <a:gd name="connsiteY29" fmla="*/ 3360402 h 3360402"/>
                <a:gd name="connsiteX30" fmla="*/ 1910548 w 4032771"/>
                <a:gd name="connsiteY30" fmla="*/ 3336919 h 3360402"/>
                <a:gd name="connsiteX31" fmla="*/ 1908555 w 4032771"/>
                <a:gd name="connsiteY31" fmla="*/ 3192103 h 3360402"/>
                <a:gd name="connsiteX32" fmla="*/ 1603196 w 4032771"/>
                <a:gd name="connsiteY32" fmla="*/ 2551670 h 3360402"/>
                <a:gd name="connsiteX33" fmla="*/ 1550071 w 4032771"/>
                <a:gd name="connsiteY33" fmla="*/ 2528428 h 3360402"/>
                <a:gd name="connsiteX34" fmla="*/ 1528102 w 4032771"/>
                <a:gd name="connsiteY34" fmla="*/ 2507549 h 3360402"/>
                <a:gd name="connsiteX35" fmla="*/ 1266280 w 4032771"/>
                <a:gd name="connsiteY35" fmla="*/ 2420694 h 3360402"/>
                <a:gd name="connsiteX36" fmla="*/ 949387 w 4032771"/>
                <a:gd name="connsiteY36" fmla="*/ 2482682 h 3360402"/>
                <a:gd name="connsiteX37" fmla="*/ 849202 w 4032771"/>
                <a:gd name="connsiteY37" fmla="*/ 2536609 h 3360402"/>
                <a:gd name="connsiteX38" fmla="*/ 770410 w 4032771"/>
                <a:gd name="connsiteY38" fmla="*/ 2596143 h 3360402"/>
                <a:gd name="connsiteX39" fmla="*/ 770408 w 4032771"/>
                <a:gd name="connsiteY39" fmla="*/ 2596146 h 3360402"/>
                <a:gd name="connsiteX40" fmla="*/ 762638 w 4032771"/>
                <a:gd name="connsiteY40" fmla="*/ 2602016 h 3360402"/>
                <a:gd name="connsiteX41" fmla="*/ 691072 w 4032771"/>
                <a:gd name="connsiteY41" fmla="*/ 2676428 h 3360402"/>
                <a:gd name="connsiteX42" fmla="*/ 647822 w 4032771"/>
                <a:gd name="connsiteY42" fmla="*/ 2739868 h 3360402"/>
                <a:gd name="connsiteX43" fmla="*/ 606403 w 4032771"/>
                <a:gd name="connsiteY43" fmla="*/ 2769520 h 3360402"/>
                <a:gd name="connsiteX44" fmla="*/ 233221 w 4032771"/>
                <a:gd name="connsiteY44" fmla="*/ 2830860 h 3360402"/>
                <a:gd name="connsiteX45" fmla="*/ 44936 w 4032771"/>
                <a:gd name="connsiteY45" fmla="*/ 2764851 h 3360402"/>
                <a:gd name="connsiteX46" fmla="*/ 1 w 4032771"/>
                <a:gd name="connsiteY46" fmla="*/ 2734388 h 3360402"/>
                <a:gd name="connsiteX47" fmla="*/ 1 w 4032771"/>
                <a:gd name="connsiteY47" fmla="*/ 2253842 h 3360402"/>
                <a:gd name="connsiteX48" fmla="*/ 754407 w 4032771"/>
                <a:gd name="connsiteY48" fmla="*/ 2248387 h 3360402"/>
                <a:gd name="connsiteX49" fmla="*/ 754406 w 4032771"/>
                <a:gd name="connsiteY49" fmla="*/ 2248386 h 3360402"/>
                <a:gd name="connsiteX50" fmla="*/ 0 w 4032771"/>
                <a:gd name="connsiteY50" fmla="*/ 2253841 h 336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32771" h="3360402">
                  <a:moveTo>
                    <a:pt x="3271146" y="2272657"/>
                  </a:moveTo>
                  <a:lnTo>
                    <a:pt x="4032771" y="2272657"/>
                  </a:lnTo>
                  <a:lnTo>
                    <a:pt x="4032771" y="2750039"/>
                  </a:lnTo>
                  <a:lnTo>
                    <a:pt x="3999230" y="2772454"/>
                  </a:lnTo>
                  <a:cubicBezTo>
                    <a:pt x="3942182" y="2803930"/>
                    <a:pt x="3877483" y="2827030"/>
                    <a:pt x="3807471" y="2839059"/>
                  </a:cubicBezTo>
                  <a:cubicBezTo>
                    <a:pt x="3667447" y="2863116"/>
                    <a:pt x="3532677" y="2838328"/>
                    <a:pt x="3427980" y="2778803"/>
                  </a:cubicBezTo>
                  <a:lnTo>
                    <a:pt x="3364171" y="2733971"/>
                  </a:lnTo>
                  <a:lnTo>
                    <a:pt x="3322897" y="2673431"/>
                  </a:lnTo>
                  <a:lnTo>
                    <a:pt x="3267566" y="2615900"/>
                  </a:lnTo>
                  <a:lnTo>
                    <a:pt x="3253626" y="2592207"/>
                  </a:lnTo>
                  <a:cubicBezTo>
                    <a:pt x="3242218" y="2566284"/>
                    <a:pt x="3233853" y="2538851"/>
                    <a:pt x="3228918" y="2510129"/>
                  </a:cubicBezTo>
                  <a:cubicBezTo>
                    <a:pt x="3219049" y="2452685"/>
                    <a:pt x="3223835" y="2395522"/>
                    <a:pt x="3240943" y="2341338"/>
                  </a:cubicBezTo>
                  <a:close/>
                  <a:moveTo>
                    <a:pt x="0" y="0"/>
                  </a:moveTo>
                  <a:lnTo>
                    <a:pt x="4032770" y="0"/>
                  </a:lnTo>
                  <a:lnTo>
                    <a:pt x="4032770" y="2272656"/>
                  </a:lnTo>
                  <a:lnTo>
                    <a:pt x="3271145" y="2272656"/>
                  </a:lnTo>
                  <a:lnTo>
                    <a:pt x="3240942" y="2341337"/>
                  </a:lnTo>
                  <a:cubicBezTo>
                    <a:pt x="3223834" y="2395521"/>
                    <a:pt x="3219048" y="2452684"/>
                    <a:pt x="3228917" y="2510128"/>
                  </a:cubicBezTo>
                  <a:cubicBezTo>
                    <a:pt x="3233852" y="2538850"/>
                    <a:pt x="3242217" y="2566283"/>
                    <a:pt x="3253625" y="2592206"/>
                  </a:cubicBezTo>
                  <a:lnTo>
                    <a:pt x="3267565" y="2615899"/>
                  </a:lnTo>
                  <a:lnTo>
                    <a:pt x="3251330" y="2599018"/>
                  </a:lnTo>
                  <a:cubicBezTo>
                    <a:pt x="3198467" y="2552138"/>
                    <a:pt x="3135604" y="2511262"/>
                    <a:pt x="3064581" y="2479686"/>
                  </a:cubicBezTo>
                  <a:cubicBezTo>
                    <a:pt x="2958046" y="2432322"/>
                    <a:pt x="2848276" y="2412606"/>
                    <a:pt x="2747687" y="2417697"/>
                  </a:cubicBezTo>
                  <a:cubicBezTo>
                    <a:pt x="2647097" y="2422789"/>
                    <a:pt x="2555686" y="2452689"/>
                    <a:pt x="2485865" y="2504552"/>
                  </a:cubicBezTo>
                  <a:lnTo>
                    <a:pt x="2462012" y="2527224"/>
                  </a:lnTo>
                  <a:lnTo>
                    <a:pt x="2402247" y="2555803"/>
                  </a:lnTo>
                  <a:cubicBezTo>
                    <a:pt x="2257030" y="2647435"/>
                    <a:pt x="2164800" y="2843834"/>
                    <a:pt x="2180882" y="3063698"/>
                  </a:cubicBezTo>
                  <a:cubicBezTo>
                    <a:pt x="2188923" y="3173631"/>
                    <a:pt x="2222900" y="3273819"/>
                    <a:pt x="2274493" y="3355215"/>
                  </a:cubicBezTo>
                  <a:lnTo>
                    <a:pt x="2278457" y="3360402"/>
                  </a:lnTo>
                  <a:lnTo>
                    <a:pt x="1908010" y="3360402"/>
                  </a:lnTo>
                  <a:lnTo>
                    <a:pt x="1910548" y="3336919"/>
                  </a:lnTo>
                  <a:cubicBezTo>
                    <a:pt x="1912750" y="3289934"/>
                    <a:pt x="1912168" y="3241495"/>
                    <a:pt x="1908555" y="3192103"/>
                  </a:cubicBezTo>
                  <a:cubicBezTo>
                    <a:pt x="1886878" y="2895747"/>
                    <a:pt x="1762251" y="2649231"/>
                    <a:pt x="1603196" y="2551670"/>
                  </a:cubicBezTo>
                  <a:lnTo>
                    <a:pt x="1550071" y="2528428"/>
                  </a:lnTo>
                  <a:lnTo>
                    <a:pt x="1528102" y="2507549"/>
                  </a:lnTo>
                  <a:cubicBezTo>
                    <a:pt x="1458281" y="2455685"/>
                    <a:pt x="1366870" y="2425786"/>
                    <a:pt x="1266280" y="2420694"/>
                  </a:cubicBezTo>
                  <a:cubicBezTo>
                    <a:pt x="1165691" y="2415602"/>
                    <a:pt x="1055922" y="2435318"/>
                    <a:pt x="949387" y="2482682"/>
                  </a:cubicBezTo>
                  <a:cubicBezTo>
                    <a:pt x="913875" y="2498470"/>
                    <a:pt x="880404" y="2516584"/>
                    <a:pt x="849202" y="2536609"/>
                  </a:cubicBezTo>
                  <a:lnTo>
                    <a:pt x="770410" y="2596143"/>
                  </a:lnTo>
                  <a:lnTo>
                    <a:pt x="770408" y="2596146"/>
                  </a:lnTo>
                  <a:lnTo>
                    <a:pt x="762638" y="2602016"/>
                  </a:lnTo>
                  <a:cubicBezTo>
                    <a:pt x="736207" y="2625456"/>
                    <a:pt x="712275" y="2650397"/>
                    <a:pt x="691072" y="2676428"/>
                  </a:cubicBezTo>
                  <a:lnTo>
                    <a:pt x="647822" y="2739868"/>
                  </a:lnTo>
                  <a:lnTo>
                    <a:pt x="606403" y="2769520"/>
                  </a:lnTo>
                  <a:cubicBezTo>
                    <a:pt x="503320" y="2829322"/>
                    <a:pt x="370782" y="2854494"/>
                    <a:pt x="233221" y="2830860"/>
                  </a:cubicBezTo>
                  <a:cubicBezTo>
                    <a:pt x="164442" y="2819043"/>
                    <a:pt x="100917" y="2796143"/>
                    <a:pt x="44936" y="2764851"/>
                  </a:cubicBezTo>
                  <a:lnTo>
                    <a:pt x="1" y="2734388"/>
                  </a:lnTo>
                  <a:lnTo>
                    <a:pt x="1" y="2253842"/>
                  </a:lnTo>
                  <a:lnTo>
                    <a:pt x="754407" y="2248387"/>
                  </a:lnTo>
                  <a:lnTo>
                    <a:pt x="754406" y="2248386"/>
                  </a:lnTo>
                  <a:lnTo>
                    <a:pt x="0" y="2253841"/>
                  </a:lnTo>
                  <a:close/>
                </a:path>
              </a:pathLst>
            </a:custGeom>
            <a:solidFill>
              <a:srgbClr val="26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userDrawn="1"/>
          </p:nvSpPr>
          <p:spPr>
            <a:xfrm>
              <a:off x="8286049" y="3829614"/>
              <a:ext cx="121871" cy="257000"/>
            </a:xfrm>
            <a:custGeom>
              <a:avLst/>
              <a:gdLst>
                <a:gd name="connsiteX0" fmla="*/ 245241 w 490483"/>
                <a:gd name="connsiteY0" fmla="*/ 0 h 1034325"/>
                <a:gd name="connsiteX1" fmla="*/ 257357 w 490483"/>
                <a:gd name="connsiteY1" fmla="*/ 7643 h 1034325"/>
                <a:gd name="connsiteX2" fmla="*/ 490483 w 490483"/>
                <a:gd name="connsiteY2" fmla="*/ 517163 h 1034325"/>
                <a:gd name="connsiteX3" fmla="*/ 257357 w 490483"/>
                <a:gd name="connsiteY3" fmla="*/ 1026684 h 1034325"/>
                <a:gd name="connsiteX4" fmla="*/ 245243 w 490483"/>
                <a:gd name="connsiteY4" fmla="*/ 1034325 h 1034325"/>
                <a:gd name="connsiteX5" fmla="*/ 233126 w 490483"/>
                <a:gd name="connsiteY5" fmla="*/ 1026683 h 1034325"/>
                <a:gd name="connsiteX6" fmla="*/ 0 w 490483"/>
                <a:gd name="connsiteY6" fmla="*/ 517162 h 1034325"/>
                <a:gd name="connsiteX7" fmla="*/ 233126 w 490483"/>
                <a:gd name="connsiteY7" fmla="*/ 7642 h 10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83" h="1034325">
                  <a:moveTo>
                    <a:pt x="245241" y="0"/>
                  </a:moveTo>
                  <a:lnTo>
                    <a:pt x="257357" y="7643"/>
                  </a:lnTo>
                  <a:cubicBezTo>
                    <a:pt x="398009" y="118066"/>
                    <a:pt x="490483" y="305065"/>
                    <a:pt x="490483" y="517163"/>
                  </a:cubicBezTo>
                  <a:cubicBezTo>
                    <a:pt x="490483" y="729261"/>
                    <a:pt x="398009" y="916261"/>
                    <a:pt x="257357" y="1026684"/>
                  </a:cubicBezTo>
                  <a:lnTo>
                    <a:pt x="245243" y="1034325"/>
                  </a:lnTo>
                  <a:lnTo>
                    <a:pt x="233126" y="1026683"/>
                  </a:lnTo>
                  <a:cubicBezTo>
                    <a:pt x="92475" y="916260"/>
                    <a:pt x="0" y="729260"/>
                    <a:pt x="0" y="517162"/>
                  </a:cubicBezTo>
                  <a:cubicBezTo>
                    <a:pt x="0" y="305064"/>
                    <a:pt x="92475" y="118065"/>
                    <a:pt x="233126" y="7642"/>
                  </a:cubicBezTo>
                  <a:close/>
                </a:path>
              </a:pathLst>
            </a:cu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5" name="任意多边形 44"/>
            <p:cNvSpPr/>
            <p:nvPr userDrawn="1"/>
          </p:nvSpPr>
          <p:spPr>
            <a:xfrm>
              <a:off x="8303436" y="3533841"/>
              <a:ext cx="73900" cy="176533"/>
            </a:xfrm>
            <a:custGeom>
              <a:avLst/>
              <a:gdLst>
                <a:gd name="connsiteX0" fmla="*/ 245241 w 490483"/>
                <a:gd name="connsiteY0" fmla="*/ 0 h 1034325"/>
                <a:gd name="connsiteX1" fmla="*/ 257357 w 490483"/>
                <a:gd name="connsiteY1" fmla="*/ 7643 h 1034325"/>
                <a:gd name="connsiteX2" fmla="*/ 490483 w 490483"/>
                <a:gd name="connsiteY2" fmla="*/ 517163 h 1034325"/>
                <a:gd name="connsiteX3" fmla="*/ 257357 w 490483"/>
                <a:gd name="connsiteY3" fmla="*/ 1026684 h 1034325"/>
                <a:gd name="connsiteX4" fmla="*/ 245243 w 490483"/>
                <a:gd name="connsiteY4" fmla="*/ 1034325 h 1034325"/>
                <a:gd name="connsiteX5" fmla="*/ 233126 w 490483"/>
                <a:gd name="connsiteY5" fmla="*/ 1026683 h 1034325"/>
                <a:gd name="connsiteX6" fmla="*/ 0 w 490483"/>
                <a:gd name="connsiteY6" fmla="*/ 517162 h 1034325"/>
                <a:gd name="connsiteX7" fmla="*/ 233126 w 490483"/>
                <a:gd name="connsiteY7" fmla="*/ 7642 h 10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83" h="1034325">
                  <a:moveTo>
                    <a:pt x="245241" y="0"/>
                  </a:moveTo>
                  <a:lnTo>
                    <a:pt x="257357" y="7643"/>
                  </a:lnTo>
                  <a:cubicBezTo>
                    <a:pt x="398009" y="118066"/>
                    <a:pt x="490483" y="305065"/>
                    <a:pt x="490483" y="517163"/>
                  </a:cubicBezTo>
                  <a:cubicBezTo>
                    <a:pt x="490483" y="729261"/>
                    <a:pt x="398009" y="916261"/>
                    <a:pt x="257357" y="1026684"/>
                  </a:cubicBezTo>
                  <a:lnTo>
                    <a:pt x="245243" y="1034325"/>
                  </a:lnTo>
                  <a:lnTo>
                    <a:pt x="233126" y="1026683"/>
                  </a:lnTo>
                  <a:cubicBezTo>
                    <a:pt x="92475" y="916260"/>
                    <a:pt x="0" y="729260"/>
                    <a:pt x="0" y="517162"/>
                  </a:cubicBezTo>
                  <a:cubicBezTo>
                    <a:pt x="0" y="305064"/>
                    <a:pt x="92475" y="118065"/>
                    <a:pt x="233126" y="7642"/>
                  </a:cubicBezTo>
                  <a:close/>
                </a:path>
              </a:pathLst>
            </a:cu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0" name="任意多边形 39"/>
            <p:cNvSpPr/>
            <p:nvPr userDrawn="1"/>
          </p:nvSpPr>
          <p:spPr>
            <a:xfrm rot="2151573">
              <a:off x="8466656" y="3780234"/>
              <a:ext cx="104051" cy="227379"/>
            </a:xfrm>
            <a:custGeom>
              <a:avLst/>
              <a:gdLst>
                <a:gd name="connsiteX0" fmla="*/ 245241 w 490483"/>
                <a:gd name="connsiteY0" fmla="*/ 0 h 1034325"/>
                <a:gd name="connsiteX1" fmla="*/ 257357 w 490483"/>
                <a:gd name="connsiteY1" fmla="*/ 7643 h 1034325"/>
                <a:gd name="connsiteX2" fmla="*/ 490483 w 490483"/>
                <a:gd name="connsiteY2" fmla="*/ 517163 h 1034325"/>
                <a:gd name="connsiteX3" fmla="*/ 257357 w 490483"/>
                <a:gd name="connsiteY3" fmla="*/ 1026684 h 1034325"/>
                <a:gd name="connsiteX4" fmla="*/ 245243 w 490483"/>
                <a:gd name="connsiteY4" fmla="*/ 1034325 h 1034325"/>
                <a:gd name="connsiteX5" fmla="*/ 233126 w 490483"/>
                <a:gd name="connsiteY5" fmla="*/ 1026683 h 1034325"/>
                <a:gd name="connsiteX6" fmla="*/ 0 w 490483"/>
                <a:gd name="connsiteY6" fmla="*/ 517162 h 1034325"/>
                <a:gd name="connsiteX7" fmla="*/ 233126 w 490483"/>
                <a:gd name="connsiteY7" fmla="*/ 7642 h 10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83" h="1034325">
                  <a:moveTo>
                    <a:pt x="245241" y="0"/>
                  </a:moveTo>
                  <a:lnTo>
                    <a:pt x="257357" y="7643"/>
                  </a:lnTo>
                  <a:cubicBezTo>
                    <a:pt x="398009" y="118066"/>
                    <a:pt x="490483" y="305065"/>
                    <a:pt x="490483" y="517163"/>
                  </a:cubicBezTo>
                  <a:cubicBezTo>
                    <a:pt x="490483" y="729261"/>
                    <a:pt x="398009" y="916261"/>
                    <a:pt x="257357" y="1026684"/>
                  </a:cubicBezTo>
                  <a:lnTo>
                    <a:pt x="245243" y="1034325"/>
                  </a:lnTo>
                  <a:lnTo>
                    <a:pt x="233126" y="1026683"/>
                  </a:lnTo>
                  <a:cubicBezTo>
                    <a:pt x="92475" y="916260"/>
                    <a:pt x="0" y="729260"/>
                    <a:pt x="0" y="517162"/>
                  </a:cubicBezTo>
                  <a:cubicBezTo>
                    <a:pt x="0" y="305064"/>
                    <a:pt x="92475" y="118065"/>
                    <a:pt x="233126" y="7642"/>
                  </a:cubicBezTo>
                  <a:close/>
                </a:path>
              </a:pathLst>
            </a:cu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1" name="任意多边形 40"/>
            <p:cNvSpPr/>
            <p:nvPr userDrawn="1"/>
          </p:nvSpPr>
          <p:spPr>
            <a:xfrm rot="4419314">
              <a:off x="8619644" y="3840761"/>
              <a:ext cx="95708" cy="193193"/>
            </a:xfrm>
            <a:custGeom>
              <a:avLst/>
              <a:gdLst>
                <a:gd name="connsiteX0" fmla="*/ 245241 w 490483"/>
                <a:gd name="connsiteY0" fmla="*/ 0 h 1034325"/>
                <a:gd name="connsiteX1" fmla="*/ 257357 w 490483"/>
                <a:gd name="connsiteY1" fmla="*/ 7643 h 1034325"/>
                <a:gd name="connsiteX2" fmla="*/ 490483 w 490483"/>
                <a:gd name="connsiteY2" fmla="*/ 517163 h 1034325"/>
                <a:gd name="connsiteX3" fmla="*/ 257357 w 490483"/>
                <a:gd name="connsiteY3" fmla="*/ 1026684 h 1034325"/>
                <a:gd name="connsiteX4" fmla="*/ 245243 w 490483"/>
                <a:gd name="connsiteY4" fmla="*/ 1034325 h 1034325"/>
                <a:gd name="connsiteX5" fmla="*/ 233126 w 490483"/>
                <a:gd name="connsiteY5" fmla="*/ 1026683 h 1034325"/>
                <a:gd name="connsiteX6" fmla="*/ 0 w 490483"/>
                <a:gd name="connsiteY6" fmla="*/ 517162 h 1034325"/>
                <a:gd name="connsiteX7" fmla="*/ 233126 w 490483"/>
                <a:gd name="connsiteY7" fmla="*/ 7642 h 10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83" h="1034325">
                  <a:moveTo>
                    <a:pt x="245241" y="0"/>
                  </a:moveTo>
                  <a:lnTo>
                    <a:pt x="257357" y="7643"/>
                  </a:lnTo>
                  <a:cubicBezTo>
                    <a:pt x="398009" y="118066"/>
                    <a:pt x="490483" y="305065"/>
                    <a:pt x="490483" y="517163"/>
                  </a:cubicBezTo>
                  <a:cubicBezTo>
                    <a:pt x="490483" y="729261"/>
                    <a:pt x="398009" y="916261"/>
                    <a:pt x="257357" y="1026684"/>
                  </a:cubicBezTo>
                  <a:lnTo>
                    <a:pt x="245243" y="1034325"/>
                  </a:lnTo>
                  <a:lnTo>
                    <a:pt x="233126" y="1026683"/>
                  </a:lnTo>
                  <a:cubicBezTo>
                    <a:pt x="92475" y="916260"/>
                    <a:pt x="0" y="729260"/>
                    <a:pt x="0" y="517162"/>
                  </a:cubicBezTo>
                  <a:cubicBezTo>
                    <a:pt x="0" y="305064"/>
                    <a:pt x="92475" y="118065"/>
                    <a:pt x="233126" y="7642"/>
                  </a:cubicBezTo>
                  <a:close/>
                </a:path>
              </a:pathLst>
            </a:cu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2" name="任意多边形 41"/>
            <p:cNvSpPr/>
            <p:nvPr userDrawn="1"/>
          </p:nvSpPr>
          <p:spPr>
            <a:xfrm rot="6256182">
              <a:off x="8710125" y="3957959"/>
              <a:ext cx="80955" cy="172063"/>
            </a:xfrm>
            <a:custGeom>
              <a:avLst/>
              <a:gdLst>
                <a:gd name="connsiteX0" fmla="*/ 245241 w 490483"/>
                <a:gd name="connsiteY0" fmla="*/ 0 h 1034325"/>
                <a:gd name="connsiteX1" fmla="*/ 257357 w 490483"/>
                <a:gd name="connsiteY1" fmla="*/ 7643 h 1034325"/>
                <a:gd name="connsiteX2" fmla="*/ 490483 w 490483"/>
                <a:gd name="connsiteY2" fmla="*/ 517163 h 1034325"/>
                <a:gd name="connsiteX3" fmla="*/ 257357 w 490483"/>
                <a:gd name="connsiteY3" fmla="*/ 1026684 h 1034325"/>
                <a:gd name="connsiteX4" fmla="*/ 245243 w 490483"/>
                <a:gd name="connsiteY4" fmla="*/ 1034325 h 1034325"/>
                <a:gd name="connsiteX5" fmla="*/ 233126 w 490483"/>
                <a:gd name="connsiteY5" fmla="*/ 1026683 h 1034325"/>
                <a:gd name="connsiteX6" fmla="*/ 0 w 490483"/>
                <a:gd name="connsiteY6" fmla="*/ 517162 h 1034325"/>
                <a:gd name="connsiteX7" fmla="*/ 233126 w 490483"/>
                <a:gd name="connsiteY7" fmla="*/ 7642 h 10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83" h="1034325">
                  <a:moveTo>
                    <a:pt x="245241" y="0"/>
                  </a:moveTo>
                  <a:lnTo>
                    <a:pt x="257357" y="7643"/>
                  </a:lnTo>
                  <a:cubicBezTo>
                    <a:pt x="398009" y="118066"/>
                    <a:pt x="490483" y="305065"/>
                    <a:pt x="490483" y="517163"/>
                  </a:cubicBezTo>
                  <a:cubicBezTo>
                    <a:pt x="490483" y="729261"/>
                    <a:pt x="398009" y="916261"/>
                    <a:pt x="257357" y="1026684"/>
                  </a:cubicBezTo>
                  <a:lnTo>
                    <a:pt x="245243" y="1034325"/>
                  </a:lnTo>
                  <a:lnTo>
                    <a:pt x="233126" y="1026683"/>
                  </a:lnTo>
                  <a:cubicBezTo>
                    <a:pt x="92475" y="916260"/>
                    <a:pt x="0" y="729260"/>
                    <a:pt x="0" y="517162"/>
                  </a:cubicBezTo>
                  <a:cubicBezTo>
                    <a:pt x="0" y="305064"/>
                    <a:pt x="92475" y="118065"/>
                    <a:pt x="233126" y="7642"/>
                  </a:cubicBezTo>
                  <a:close/>
                </a:path>
              </a:pathLst>
            </a:cu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3" name="任意多边形 42"/>
            <p:cNvSpPr/>
            <p:nvPr userDrawn="1"/>
          </p:nvSpPr>
          <p:spPr>
            <a:xfrm rot="2292431">
              <a:off x="8632612" y="3724544"/>
              <a:ext cx="79658" cy="169306"/>
            </a:xfrm>
            <a:custGeom>
              <a:avLst/>
              <a:gdLst>
                <a:gd name="connsiteX0" fmla="*/ 245241 w 490483"/>
                <a:gd name="connsiteY0" fmla="*/ 0 h 1034325"/>
                <a:gd name="connsiteX1" fmla="*/ 257357 w 490483"/>
                <a:gd name="connsiteY1" fmla="*/ 7643 h 1034325"/>
                <a:gd name="connsiteX2" fmla="*/ 490483 w 490483"/>
                <a:gd name="connsiteY2" fmla="*/ 517163 h 1034325"/>
                <a:gd name="connsiteX3" fmla="*/ 257357 w 490483"/>
                <a:gd name="connsiteY3" fmla="*/ 1026684 h 1034325"/>
                <a:gd name="connsiteX4" fmla="*/ 245243 w 490483"/>
                <a:gd name="connsiteY4" fmla="*/ 1034325 h 1034325"/>
                <a:gd name="connsiteX5" fmla="*/ 233126 w 490483"/>
                <a:gd name="connsiteY5" fmla="*/ 1026683 h 1034325"/>
                <a:gd name="connsiteX6" fmla="*/ 0 w 490483"/>
                <a:gd name="connsiteY6" fmla="*/ 517162 h 1034325"/>
                <a:gd name="connsiteX7" fmla="*/ 233126 w 490483"/>
                <a:gd name="connsiteY7" fmla="*/ 7642 h 10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83" h="1034325">
                  <a:moveTo>
                    <a:pt x="245241" y="0"/>
                  </a:moveTo>
                  <a:lnTo>
                    <a:pt x="257357" y="7643"/>
                  </a:lnTo>
                  <a:cubicBezTo>
                    <a:pt x="398009" y="118066"/>
                    <a:pt x="490483" y="305065"/>
                    <a:pt x="490483" y="517163"/>
                  </a:cubicBezTo>
                  <a:cubicBezTo>
                    <a:pt x="490483" y="729261"/>
                    <a:pt x="398009" y="916261"/>
                    <a:pt x="257357" y="1026684"/>
                  </a:cubicBezTo>
                  <a:lnTo>
                    <a:pt x="245243" y="1034325"/>
                  </a:lnTo>
                  <a:lnTo>
                    <a:pt x="233126" y="1026683"/>
                  </a:lnTo>
                  <a:cubicBezTo>
                    <a:pt x="92475" y="916260"/>
                    <a:pt x="0" y="729260"/>
                    <a:pt x="0" y="517162"/>
                  </a:cubicBezTo>
                  <a:cubicBezTo>
                    <a:pt x="0" y="305064"/>
                    <a:pt x="92475" y="118065"/>
                    <a:pt x="233126" y="7642"/>
                  </a:cubicBezTo>
                  <a:close/>
                </a:path>
              </a:pathLst>
            </a:cu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4" name="任意多边形 43"/>
            <p:cNvSpPr/>
            <p:nvPr userDrawn="1"/>
          </p:nvSpPr>
          <p:spPr>
            <a:xfrm rot="2292431">
              <a:off x="8524896" y="3636536"/>
              <a:ext cx="72519" cy="175088"/>
            </a:xfrm>
            <a:custGeom>
              <a:avLst/>
              <a:gdLst>
                <a:gd name="connsiteX0" fmla="*/ 245241 w 490483"/>
                <a:gd name="connsiteY0" fmla="*/ 0 h 1034325"/>
                <a:gd name="connsiteX1" fmla="*/ 257357 w 490483"/>
                <a:gd name="connsiteY1" fmla="*/ 7643 h 1034325"/>
                <a:gd name="connsiteX2" fmla="*/ 490483 w 490483"/>
                <a:gd name="connsiteY2" fmla="*/ 517163 h 1034325"/>
                <a:gd name="connsiteX3" fmla="*/ 257357 w 490483"/>
                <a:gd name="connsiteY3" fmla="*/ 1026684 h 1034325"/>
                <a:gd name="connsiteX4" fmla="*/ 245243 w 490483"/>
                <a:gd name="connsiteY4" fmla="*/ 1034325 h 1034325"/>
                <a:gd name="connsiteX5" fmla="*/ 233126 w 490483"/>
                <a:gd name="connsiteY5" fmla="*/ 1026683 h 1034325"/>
                <a:gd name="connsiteX6" fmla="*/ 0 w 490483"/>
                <a:gd name="connsiteY6" fmla="*/ 517162 h 1034325"/>
                <a:gd name="connsiteX7" fmla="*/ 233126 w 490483"/>
                <a:gd name="connsiteY7" fmla="*/ 7642 h 10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83" h="1034325">
                  <a:moveTo>
                    <a:pt x="245241" y="0"/>
                  </a:moveTo>
                  <a:lnTo>
                    <a:pt x="257357" y="7643"/>
                  </a:lnTo>
                  <a:cubicBezTo>
                    <a:pt x="398009" y="118066"/>
                    <a:pt x="490483" y="305065"/>
                    <a:pt x="490483" y="517163"/>
                  </a:cubicBezTo>
                  <a:cubicBezTo>
                    <a:pt x="490483" y="729261"/>
                    <a:pt x="398009" y="916261"/>
                    <a:pt x="257357" y="1026684"/>
                  </a:cubicBezTo>
                  <a:lnTo>
                    <a:pt x="245243" y="1034325"/>
                  </a:lnTo>
                  <a:lnTo>
                    <a:pt x="233126" y="1026683"/>
                  </a:lnTo>
                  <a:cubicBezTo>
                    <a:pt x="92475" y="916260"/>
                    <a:pt x="0" y="729260"/>
                    <a:pt x="0" y="517162"/>
                  </a:cubicBezTo>
                  <a:cubicBezTo>
                    <a:pt x="0" y="305064"/>
                    <a:pt x="92475" y="118065"/>
                    <a:pt x="233126" y="7642"/>
                  </a:cubicBezTo>
                  <a:close/>
                </a:path>
              </a:pathLst>
            </a:cu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6" name="任意多边形 45"/>
            <p:cNvSpPr/>
            <p:nvPr userDrawn="1"/>
          </p:nvSpPr>
          <p:spPr>
            <a:xfrm rot="337010">
              <a:off x="8380608" y="3662179"/>
              <a:ext cx="91288" cy="200264"/>
            </a:xfrm>
            <a:custGeom>
              <a:avLst/>
              <a:gdLst>
                <a:gd name="connsiteX0" fmla="*/ 245241 w 490483"/>
                <a:gd name="connsiteY0" fmla="*/ 0 h 1034325"/>
                <a:gd name="connsiteX1" fmla="*/ 257357 w 490483"/>
                <a:gd name="connsiteY1" fmla="*/ 7643 h 1034325"/>
                <a:gd name="connsiteX2" fmla="*/ 490483 w 490483"/>
                <a:gd name="connsiteY2" fmla="*/ 517163 h 1034325"/>
                <a:gd name="connsiteX3" fmla="*/ 257357 w 490483"/>
                <a:gd name="connsiteY3" fmla="*/ 1026684 h 1034325"/>
                <a:gd name="connsiteX4" fmla="*/ 245243 w 490483"/>
                <a:gd name="connsiteY4" fmla="*/ 1034325 h 1034325"/>
                <a:gd name="connsiteX5" fmla="*/ 233126 w 490483"/>
                <a:gd name="connsiteY5" fmla="*/ 1026683 h 1034325"/>
                <a:gd name="connsiteX6" fmla="*/ 0 w 490483"/>
                <a:gd name="connsiteY6" fmla="*/ 517162 h 1034325"/>
                <a:gd name="connsiteX7" fmla="*/ 233126 w 490483"/>
                <a:gd name="connsiteY7" fmla="*/ 7642 h 10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83" h="1034325">
                  <a:moveTo>
                    <a:pt x="245241" y="0"/>
                  </a:moveTo>
                  <a:lnTo>
                    <a:pt x="257357" y="7643"/>
                  </a:lnTo>
                  <a:cubicBezTo>
                    <a:pt x="398009" y="118066"/>
                    <a:pt x="490483" y="305065"/>
                    <a:pt x="490483" y="517163"/>
                  </a:cubicBezTo>
                  <a:cubicBezTo>
                    <a:pt x="490483" y="729261"/>
                    <a:pt x="398009" y="916261"/>
                    <a:pt x="257357" y="1026684"/>
                  </a:cubicBezTo>
                  <a:lnTo>
                    <a:pt x="245243" y="1034325"/>
                  </a:lnTo>
                  <a:lnTo>
                    <a:pt x="233126" y="1026683"/>
                  </a:lnTo>
                  <a:cubicBezTo>
                    <a:pt x="92475" y="916260"/>
                    <a:pt x="0" y="729260"/>
                    <a:pt x="0" y="517162"/>
                  </a:cubicBezTo>
                  <a:cubicBezTo>
                    <a:pt x="0" y="305064"/>
                    <a:pt x="92475" y="118065"/>
                    <a:pt x="233126" y="7642"/>
                  </a:cubicBezTo>
                  <a:close/>
                </a:path>
              </a:pathLst>
            </a:cu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8" name="任意多边形 47"/>
            <p:cNvSpPr/>
            <p:nvPr userDrawn="1"/>
          </p:nvSpPr>
          <p:spPr>
            <a:xfrm rot="19448427" flipH="1">
              <a:off x="8129169" y="3779048"/>
              <a:ext cx="104051" cy="227379"/>
            </a:xfrm>
            <a:custGeom>
              <a:avLst/>
              <a:gdLst>
                <a:gd name="connsiteX0" fmla="*/ 245241 w 490483"/>
                <a:gd name="connsiteY0" fmla="*/ 0 h 1034325"/>
                <a:gd name="connsiteX1" fmla="*/ 257357 w 490483"/>
                <a:gd name="connsiteY1" fmla="*/ 7643 h 1034325"/>
                <a:gd name="connsiteX2" fmla="*/ 490483 w 490483"/>
                <a:gd name="connsiteY2" fmla="*/ 517163 h 1034325"/>
                <a:gd name="connsiteX3" fmla="*/ 257357 w 490483"/>
                <a:gd name="connsiteY3" fmla="*/ 1026684 h 1034325"/>
                <a:gd name="connsiteX4" fmla="*/ 245243 w 490483"/>
                <a:gd name="connsiteY4" fmla="*/ 1034325 h 1034325"/>
                <a:gd name="connsiteX5" fmla="*/ 233126 w 490483"/>
                <a:gd name="connsiteY5" fmla="*/ 1026683 h 1034325"/>
                <a:gd name="connsiteX6" fmla="*/ 0 w 490483"/>
                <a:gd name="connsiteY6" fmla="*/ 517162 h 1034325"/>
                <a:gd name="connsiteX7" fmla="*/ 233126 w 490483"/>
                <a:gd name="connsiteY7" fmla="*/ 7642 h 10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83" h="1034325">
                  <a:moveTo>
                    <a:pt x="245241" y="0"/>
                  </a:moveTo>
                  <a:lnTo>
                    <a:pt x="257357" y="7643"/>
                  </a:lnTo>
                  <a:cubicBezTo>
                    <a:pt x="398009" y="118066"/>
                    <a:pt x="490483" y="305065"/>
                    <a:pt x="490483" y="517163"/>
                  </a:cubicBezTo>
                  <a:cubicBezTo>
                    <a:pt x="490483" y="729261"/>
                    <a:pt x="398009" y="916261"/>
                    <a:pt x="257357" y="1026684"/>
                  </a:cubicBezTo>
                  <a:lnTo>
                    <a:pt x="245243" y="1034325"/>
                  </a:lnTo>
                  <a:lnTo>
                    <a:pt x="233126" y="1026683"/>
                  </a:lnTo>
                  <a:cubicBezTo>
                    <a:pt x="92475" y="916260"/>
                    <a:pt x="0" y="729260"/>
                    <a:pt x="0" y="517162"/>
                  </a:cubicBezTo>
                  <a:cubicBezTo>
                    <a:pt x="0" y="305064"/>
                    <a:pt x="92475" y="118065"/>
                    <a:pt x="233126" y="7642"/>
                  </a:cubicBezTo>
                  <a:close/>
                </a:path>
              </a:pathLst>
            </a:cu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9" name="任意多边形 48"/>
            <p:cNvSpPr/>
            <p:nvPr userDrawn="1"/>
          </p:nvSpPr>
          <p:spPr>
            <a:xfrm rot="17180686" flipH="1">
              <a:off x="7984524" y="3839575"/>
              <a:ext cx="95708" cy="193193"/>
            </a:xfrm>
            <a:custGeom>
              <a:avLst/>
              <a:gdLst>
                <a:gd name="connsiteX0" fmla="*/ 245241 w 490483"/>
                <a:gd name="connsiteY0" fmla="*/ 0 h 1034325"/>
                <a:gd name="connsiteX1" fmla="*/ 257357 w 490483"/>
                <a:gd name="connsiteY1" fmla="*/ 7643 h 1034325"/>
                <a:gd name="connsiteX2" fmla="*/ 490483 w 490483"/>
                <a:gd name="connsiteY2" fmla="*/ 517163 h 1034325"/>
                <a:gd name="connsiteX3" fmla="*/ 257357 w 490483"/>
                <a:gd name="connsiteY3" fmla="*/ 1026684 h 1034325"/>
                <a:gd name="connsiteX4" fmla="*/ 245243 w 490483"/>
                <a:gd name="connsiteY4" fmla="*/ 1034325 h 1034325"/>
                <a:gd name="connsiteX5" fmla="*/ 233126 w 490483"/>
                <a:gd name="connsiteY5" fmla="*/ 1026683 h 1034325"/>
                <a:gd name="connsiteX6" fmla="*/ 0 w 490483"/>
                <a:gd name="connsiteY6" fmla="*/ 517162 h 1034325"/>
                <a:gd name="connsiteX7" fmla="*/ 233126 w 490483"/>
                <a:gd name="connsiteY7" fmla="*/ 7642 h 10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83" h="1034325">
                  <a:moveTo>
                    <a:pt x="245241" y="0"/>
                  </a:moveTo>
                  <a:lnTo>
                    <a:pt x="257357" y="7643"/>
                  </a:lnTo>
                  <a:cubicBezTo>
                    <a:pt x="398009" y="118066"/>
                    <a:pt x="490483" y="305065"/>
                    <a:pt x="490483" y="517163"/>
                  </a:cubicBezTo>
                  <a:cubicBezTo>
                    <a:pt x="490483" y="729261"/>
                    <a:pt x="398009" y="916261"/>
                    <a:pt x="257357" y="1026684"/>
                  </a:cubicBezTo>
                  <a:lnTo>
                    <a:pt x="245243" y="1034325"/>
                  </a:lnTo>
                  <a:lnTo>
                    <a:pt x="233126" y="1026683"/>
                  </a:lnTo>
                  <a:cubicBezTo>
                    <a:pt x="92475" y="916260"/>
                    <a:pt x="0" y="729260"/>
                    <a:pt x="0" y="517162"/>
                  </a:cubicBezTo>
                  <a:cubicBezTo>
                    <a:pt x="0" y="305064"/>
                    <a:pt x="92475" y="118065"/>
                    <a:pt x="233126" y="7642"/>
                  </a:cubicBezTo>
                  <a:close/>
                </a:path>
              </a:pathLst>
            </a:cu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0" name="任意多边形 49"/>
            <p:cNvSpPr/>
            <p:nvPr userDrawn="1"/>
          </p:nvSpPr>
          <p:spPr>
            <a:xfrm rot="15343818" flipH="1">
              <a:off x="7908796" y="3956772"/>
              <a:ext cx="80955" cy="172063"/>
            </a:xfrm>
            <a:custGeom>
              <a:avLst/>
              <a:gdLst>
                <a:gd name="connsiteX0" fmla="*/ 245241 w 490483"/>
                <a:gd name="connsiteY0" fmla="*/ 0 h 1034325"/>
                <a:gd name="connsiteX1" fmla="*/ 257357 w 490483"/>
                <a:gd name="connsiteY1" fmla="*/ 7643 h 1034325"/>
                <a:gd name="connsiteX2" fmla="*/ 490483 w 490483"/>
                <a:gd name="connsiteY2" fmla="*/ 517163 h 1034325"/>
                <a:gd name="connsiteX3" fmla="*/ 257357 w 490483"/>
                <a:gd name="connsiteY3" fmla="*/ 1026684 h 1034325"/>
                <a:gd name="connsiteX4" fmla="*/ 245243 w 490483"/>
                <a:gd name="connsiteY4" fmla="*/ 1034325 h 1034325"/>
                <a:gd name="connsiteX5" fmla="*/ 233126 w 490483"/>
                <a:gd name="connsiteY5" fmla="*/ 1026683 h 1034325"/>
                <a:gd name="connsiteX6" fmla="*/ 0 w 490483"/>
                <a:gd name="connsiteY6" fmla="*/ 517162 h 1034325"/>
                <a:gd name="connsiteX7" fmla="*/ 233126 w 490483"/>
                <a:gd name="connsiteY7" fmla="*/ 7642 h 10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83" h="1034325">
                  <a:moveTo>
                    <a:pt x="245241" y="0"/>
                  </a:moveTo>
                  <a:lnTo>
                    <a:pt x="257357" y="7643"/>
                  </a:lnTo>
                  <a:cubicBezTo>
                    <a:pt x="398009" y="118066"/>
                    <a:pt x="490483" y="305065"/>
                    <a:pt x="490483" y="517163"/>
                  </a:cubicBezTo>
                  <a:cubicBezTo>
                    <a:pt x="490483" y="729261"/>
                    <a:pt x="398009" y="916261"/>
                    <a:pt x="257357" y="1026684"/>
                  </a:cubicBezTo>
                  <a:lnTo>
                    <a:pt x="245243" y="1034325"/>
                  </a:lnTo>
                  <a:lnTo>
                    <a:pt x="233126" y="1026683"/>
                  </a:lnTo>
                  <a:cubicBezTo>
                    <a:pt x="92475" y="916260"/>
                    <a:pt x="0" y="729260"/>
                    <a:pt x="0" y="517162"/>
                  </a:cubicBezTo>
                  <a:cubicBezTo>
                    <a:pt x="0" y="305064"/>
                    <a:pt x="92475" y="118065"/>
                    <a:pt x="233126" y="7642"/>
                  </a:cubicBezTo>
                  <a:close/>
                </a:path>
              </a:pathLst>
            </a:cu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1" name="任意多边形 50"/>
            <p:cNvSpPr/>
            <p:nvPr userDrawn="1"/>
          </p:nvSpPr>
          <p:spPr>
            <a:xfrm rot="19307569" flipH="1">
              <a:off x="7987607" y="3723358"/>
              <a:ext cx="79658" cy="169306"/>
            </a:xfrm>
            <a:custGeom>
              <a:avLst/>
              <a:gdLst>
                <a:gd name="connsiteX0" fmla="*/ 245241 w 490483"/>
                <a:gd name="connsiteY0" fmla="*/ 0 h 1034325"/>
                <a:gd name="connsiteX1" fmla="*/ 257357 w 490483"/>
                <a:gd name="connsiteY1" fmla="*/ 7643 h 1034325"/>
                <a:gd name="connsiteX2" fmla="*/ 490483 w 490483"/>
                <a:gd name="connsiteY2" fmla="*/ 517163 h 1034325"/>
                <a:gd name="connsiteX3" fmla="*/ 257357 w 490483"/>
                <a:gd name="connsiteY3" fmla="*/ 1026684 h 1034325"/>
                <a:gd name="connsiteX4" fmla="*/ 245243 w 490483"/>
                <a:gd name="connsiteY4" fmla="*/ 1034325 h 1034325"/>
                <a:gd name="connsiteX5" fmla="*/ 233126 w 490483"/>
                <a:gd name="connsiteY5" fmla="*/ 1026683 h 1034325"/>
                <a:gd name="connsiteX6" fmla="*/ 0 w 490483"/>
                <a:gd name="connsiteY6" fmla="*/ 517162 h 1034325"/>
                <a:gd name="connsiteX7" fmla="*/ 233126 w 490483"/>
                <a:gd name="connsiteY7" fmla="*/ 7642 h 10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83" h="1034325">
                  <a:moveTo>
                    <a:pt x="245241" y="0"/>
                  </a:moveTo>
                  <a:lnTo>
                    <a:pt x="257357" y="7643"/>
                  </a:lnTo>
                  <a:cubicBezTo>
                    <a:pt x="398009" y="118066"/>
                    <a:pt x="490483" y="305065"/>
                    <a:pt x="490483" y="517163"/>
                  </a:cubicBezTo>
                  <a:cubicBezTo>
                    <a:pt x="490483" y="729261"/>
                    <a:pt x="398009" y="916261"/>
                    <a:pt x="257357" y="1026684"/>
                  </a:cubicBezTo>
                  <a:lnTo>
                    <a:pt x="245243" y="1034325"/>
                  </a:lnTo>
                  <a:lnTo>
                    <a:pt x="233126" y="1026683"/>
                  </a:lnTo>
                  <a:cubicBezTo>
                    <a:pt x="92475" y="916260"/>
                    <a:pt x="0" y="729260"/>
                    <a:pt x="0" y="517162"/>
                  </a:cubicBezTo>
                  <a:cubicBezTo>
                    <a:pt x="0" y="305064"/>
                    <a:pt x="92475" y="118065"/>
                    <a:pt x="233126" y="7642"/>
                  </a:cubicBezTo>
                  <a:close/>
                </a:path>
              </a:pathLst>
            </a:cu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2" name="任意多边形 51"/>
            <p:cNvSpPr/>
            <p:nvPr userDrawn="1"/>
          </p:nvSpPr>
          <p:spPr>
            <a:xfrm rot="19307569" flipH="1">
              <a:off x="8102462" y="3635349"/>
              <a:ext cx="72519" cy="175088"/>
            </a:xfrm>
            <a:custGeom>
              <a:avLst/>
              <a:gdLst>
                <a:gd name="connsiteX0" fmla="*/ 245241 w 490483"/>
                <a:gd name="connsiteY0" fmla="*/ 0 h 1034325"/>
                <a:gd name="connsiteX1" fmla="*/ 257357 w 490483"/>
                <a:gd name="connsiteY1" fmla="*/ 7643 h 1034325"/>
                <a:gd name="connsiteX2" fmla="*/ 490483 w 490483"/>
                <a:gd name="connsiteY2" fmla="*/ 517163 h 1034325"/>
                <a:gd name="connsiteX3" fmla="*/ 257357 w 490483"/>
                <a:gd name="connsiteY3" fmla="*/ 1026684 h 1034325"/>
                <a:gd name="connsiteX4" fmla="*/ 245243 w 490483"/>
                <a:gd name="connsiteY4" fmla="*/ 1034325 h 1034325"/>
                <a:gd name="connsiteX5" fmla="*/ 233126 w 490483"/>
                <a:gd name="connsiteY5" fmla="*/ 1026683 h 1034325"/>
                <a:gd name="connsiteX6" fmla="*/ 0 w 490483"/>
                <a:gd name="connsiteY6" fmla="*/ 517162 h 1034325"/>
                <a:gd name="connsiteX7" fmla="*/ 233126 w 490483"/>
                <a:gd name="connsiteY7" fmla="*/ 7642 h 10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83" h="1034325">
                  <a:moveTo>
                    <a:pt x="245241" y="0"/>
                  </a:moveTo>
                  <a:lnTo>
                    <a:pt x="257357" y="7643"/>
                  </a:lnTo>
                  <a:cubicBezTo>
                    <a:pt x="398009" y="118066"/>
                    <a:pt x="490483" y="305065"/>
                    <a:pt x="490483" y="517163"/>
                  </a:cubicBezTo>
                  <a:cubicBezTo>
                    <a:pt x="490483" y="729261"/>
                    <a:pt x="398009" y="916261"/>
                    <a:pt x="257357" y="1026684"/>
                  </a:cubicBezTo>
                  <a:lnTo>
                    <a:pt x="245243" y="1034325"/>
                  </a:lnTo>
                  <a:lnTo>
                    <a:pt x="233126" y="1026683"/>
                  </a:lnTo>
                  <a:cubicBezTo>
                    <a:pt x="92475" y="916260"/>
                    <a:pt x="0" y="729260"/>
                    <a:pt x="0" y="517162"/>
                  </a:cubicBezTo>
                  <a:cubicBezTo>
                    <a:pt x="0" y="305064"/>
                    <a:pt x="92475" y="118065"/>
                    <a:pt x="233126" y="7642"/>
                  </a:cubicBezTo>
                  <a:close/>
                </a:path>
              </a:pathLst>
            </a:cu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3" name="任意多边形 52"/>
            <p:cNvSpPr/>
            <p:nvPr userDrawn="1"/>
          </p:nvSpPr>
          <p:spPr>
            <a:xfrm rot="21149079" flipH="1">
              <a:off x="8231969" y="3669157"/>
              <a:ext cx="86693" cy="192709"/>
            </a:xfrm>
            <a:custGeom>
              <a:avLst/>
              <a:gdLst>
                <a:gd name="connsiteX0" fmla="*/ 245241 w 490483"/>
                <a:gd name="connsiteY0" fmla="*/ 0 h 1034325"/>
                <a:gd name="connsiteX1" fmla="*/ 257357 w 490483"/>
                <a:gd name="connsiteY1" fmla="*/ 7643 h 1034325"/>
                <a:gd name="connsiteX2" fmla="*/ 490483 w 490483"/>
                <a:gd name="connsiteY2" fmla="*/ 517163 h 1034325"/>
                <a:gd name="connsiteX3" fmla="*/ 257357 w 490483"/>
                <a:gd name="connsiteY3" fmla="*/ 1026684 h 1034325"/>
                <a:gd name="connsiteX4" fmla="*/ 245243 w 490483"/>
                <a:gd name="connsiteY4" fmla="*/ 1034325 h 1034325"/>
                <a:gd name="connsiteX5" fmla="*/ 233126 w 490483"/>
                <a:gd name="connsiteY5" fmla="*/ 1026683 h 1034325"/>
                <a:gd name="connsiteX6" fmla="*/ 0 w 490483"/>
                <a:gd name="connsiteY6" fmla="*/ 517162 h 1034325"/>
                <a:gd name="connsiteX7" fmla="*/ 233126 w 490483"/>
                <a:gd name="connsiteY7" fmla="*/ 7642 h 10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483" h="1034325">
                  <a:moveTo>
                    <a:pt x="245241" y="0"/>
                  </a:moveTo>
                  <a:lnTo>
                    <a:pt x="257357" y="7643"/>
                  </a:lnTo>
                  <a:cubicBezTo>
                    <a:pt x="398009" y="118066"/>
                    <a:pt x="490483" y="305065"/>
                    <a:pt x="490483" y="517163"/>
                  </a:cubicBezTo>
                  <a:cubicBezTo>
                    <a:pt x="490483" y="729261"/>
                    <a:pt x="398009" y="916261"/>
                    <a:pt x="257357" y="1026684"/>
                  </a:cubicBezTo>
                  <a:lnTo>
                    <a:pt x="245243" y="1034325"/>
                  </a:lnTo>
                  <a:lnTo>
                    <a:pt x="233126" y="1026683"/>
                  </a:lnTo>
                  <a:cubicBezTo>
                    <a:pt x="92475" y="916260"/>
                    <a:pt x="0" y="729260"/>
                    <a:pt x="0" y="517162"/>
                  </a:cubicBezTo>
                  <a:cubicBezTo>
                    <a:pt x="0" y="305064"/>
                    <a:pt x="92475" y="118065"/>
                    <a:pt x="233126" y="7642"/>
                  </a:cubicBezTo>
                  <a:close/>
                </a:path>
              </a:pathLst>
            </a:custGeom>
            <a:solidFill>
              <a:srgbClr val="EEEE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Tree>
    <p:extLst>
      <p:ext uri="{BB962C8B-B14F-4D97-AF65-F5344CB8AC3E}">
        <p14:creationId xmlns:p14="http://schemas.microsoft.com/office/powerpoint/2010/main" val="188198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25477D"/>
        </a:solidFill>
        <a:effectLst/>
      </p:bgPr>
    </p:bg>
    <p:spTree>
      <p:nvGrpSpPr>
        <p:cNvPr id="1" name=""/>
        <p:cNvGrpSpPr/>
        <p:nvPr/>
      </p:nvGrpSpPr>
      <p:grpSpPr>
        <a:xfrm>
          <a:off x="0" y="0"/>
          <a:ext cx="0" cy="0"/>
          <a:chOff x="0" y="0"/>
          <a:chExt cx="0" cy="0"/>
        </a:xfrm>
      </p:grpSpPr>
      <p:sp>
        <p:nvSpPr>
          <p:cNvPr id="32" name="椭圆 31"/>
          <p:cNvSpPr/>
          <p:nvPr userDrawn="1"/>
        </p:nvSpPr>
        <p:spPr>
          <a:xfrm>
            <a:off x="5069515" y="1513552"/>
            <a:ext cx="2129169" cy="2129169"/>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饼形 32"/>
          <p:cNvSpPr/>
          <p:nvPr userDrawn="1"/>
        </p:nvSpPr>
        <p:spPr>
          <a:xfrm rot="16772504">
            <a:off x="4982099" y="1426136"/>
            <a:ext cx="2304000" cy="2304000"/>
          </a:xfrm>
          <a:prstGeom prst="pie">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椭圆 30"/>
          <p:cNvSpPr/>
          <p:nvPr userDrawn="1"/>
        </p:nvSpPr>
        <p:spPr>
          <a:xfrm>
            <a:off x="5246281" y="1690318"/>
            <a:ext cx="1775637" cy="177563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783359" y="3595687"/>
            <a:ext cx="10515600" cy="1239982"/>
          </a:xfrm>
        </p:spPr>
        <p:txBody>
          <a:bodyPr anchor="b">
            <a:normAutofit/>
          </a:bodyPr>
          <a:lstStyle>
            <a:lvl1pPr algn="ctr">
              <a:defRPr sz="4000" b="1">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文本占位符 2"/>
          <p:cNvSpPr>
            <a:spLocks noGrp="1"/>
          </p:cNvSpPr>
          <p:nvPr>
            <p:ph type="body" idx="1"/>
          </p:nvPr>
        </p:nvSpPr>
        <p:spPr>
          <a:xfrm>
            <a:off x="831850" y="5102369"/>
            <a:ext cx="10515600" cy="987281"/>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4" name="日期占位符 3"/>
          <p:cNvSpPr>
            <a:spLocks noGrp="1"/>
          </p:cNvSpPr>
          <p:nvPr>
            <p:ph type="dt" sz="half" idx="10"/>
          </p:nvPr>
        </p:nvSpPr>
        <p:spPr/>
        <p:txBody>
          <a:bodyPr/>
          <a:lstStyle/>
          <a:p>
            <a:fld id="{72399E1C-2E28-492A-8968-54E06260C48A}" type="datetimeFigureOut">
              <a:rPr lang="zh-CN" altLang="en-US" smtClean="0"/>
              <a:t>2019/9/18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669B9C-7019-4FBE-A7C1-0EFA877CCFD6}" type="slidenum">
              <a:rPr lang="zh-CN" altLang="en-US" smtClean="0"/>
              <a:t>‹#›</a:t>
            </a:fld>
            <a:endParaRPr lang="zh-CN" altLang="en-US"/>
          </a:p>
        </p:txBody>
      </p:sp>
      <p:sp>
        <p:nvSpPr>
          <p:cNvPr id="11" name="椭圆 10"/>
          <p:cNvSpPr/>
          <p:nvPr userDrawn="1"/>
        </p:nvSpPr>
        <p:spPr>
          <a:xfrm>
            <a:off x="5583382" y="5212772"/>
            <a:ext cx="131618" cy="131618"/>
          </a:xfrm>
          <a:prstGeom prst="ellipse">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userDrawn="1"/>
        </p:nvSpPr>
        <p:spPr>
          <a:xfrm>
            <a:off x="5858741" y="5212772"/>
            <a:ext cx="131618" cy="131618"/>
          </a:xfrm>
          <a:prstGeom prst="ellipse">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userDrawn="1"/>
        </p:nvSpPr>
        <p:spPr>
          <a:xfrm>
            <a:off x="6134100" y="5212772"/>
            <a:ext cx="131618" cy="131618"/>
          </a:xfrm>
          <a:prstGeom prst="ellipse">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nvSpPr>
        <p:spPr>
          <a:xfrm>
            <a:off x="6409459" y="5212772"/>
            <a:ext cx="131618" cy="131618"/>
          </a:xfrm>
          <a:prstGeom prst="ellipse">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nvSpPr>
        <p:spPr>
          <a:xfrm>
            <a:off x="6684818" y="5212772"/>
            <a:ext cx="131618" cy="131618"/>
          </a:xfrm>
          <a:prstGeom prst="ellipse">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userDrawn="1"/>
        </p:nvGrpSpPr>
        <p:grpSpPr>
          <a:xfrm>
            <a:off x="5180099" y="1624136"/>
            <a:ext cx="1908000" cy="1908000"/>
            <a:chOff x="2849797" y="1039346"/>
            <a:chExt cx="1908000" cy="1908000"/>
          </a:xfrm>
          <a:noFill/>
        </p:grpSpPr>
        <p:sp>
          <p:nvSpPr>
            <p:cNvPr id="30" name="饼形 29"/>
            <p:cNvSpPr/>
            <p:nvPr userDrawn="1"/>
          </p:nvSpPr>
          <p:spPr>
            <a:xfrm>
              <a:off x="2849797" y="1039346"/>
              <a:ext cx="1908000" cy="1908000"/>
            </a:xfrm>
            <a:prstGeom prst="pi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饼形 33"/>
            <p:cNvSpPr/>
            <p:nvPr userDrawn="1"/>
          </p:nvSpPr>
          <p:spPr>
            <a:xfrm>
              <a:off x="2849797" y="1039346"/>
              <a:ext cx="1908000" cy="1908000"/>
            </a:xfrm>
            <a:prstGeom prst="pie">
              <a:avLst>
                <a:gd name="adj1" fmla="val 11649208"/>
                <a:gd name="adj2" fmla="val 16200000"/>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8" name="椭圆 7"/>
          <p:cNvSpPr/>
          <p:nvPr userDrawn="1"/>
        </p:nvSpPr>
        <p:spPr>
          <a:xfrm>
            <a:off x="5378099" y="1822136"/>
            <a:ext cx="1512000" cy="1512000"/>
          </a:xfrm>
          <a:prstGeom prst="ellipse">
            <a:avLst/>
          </a:prstGeom>
          <a:gradFill flip="none" rotWithShape="1">
            <a:gsLst>
              <a:gs pos="0">
                <a:schemeClr val="bg1"/>
              </a:gs>
              <a:gs pos="34000">
                <a:srgbClr val="ECECEC"/>
              </a:gs>
              <a:gs pos="100000">
                <a:srgbClr val="D0D0D0"/>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solidFill>
                <a:srgbClr val="25477D"/>
              </a:solidFill>
              <a:latin typeface="Eras Demi ITC" panose="020B0805030504020804" pitchFamily="34" charset="0"/>
            </a:endParaRPr>
          </a:p>
        </p:txBody>
      </p:sp>
    </p:spTree>
    <p:extLst>
      <p:ext uri="{BB962C8B-B14F-4D97-AF65-F5344CB8AC3E}">
        <p14:creationId xmlns:p14="http://schemas.microsoft.com/office/powerpoint/2010/main" val="214915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par>
                                <p:cTn id="10" presetID="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50" fill="hold"/>
                                        <p:tgtEl>
                                          <p:spTgt spid="11"/>
                                        </p:tgtEl>
                                        <p:attrNameLst>
                                          <p:attrName>ppt_x</p:attrName>
                                        </p:attrNameLst>
                                      </p:cBhvr>
                                      <p:tavLst>
                                        <p:tav tm="0">
                                          <p:val>
                                            <p:strVal val="0-#ppt_w/2"/>
                                          </p:val>
                                        </p:tav>
                                        <p:tav tm="100000">
                                          <p:val>
                                            <p:strVal val="#ppt_x"/>
                                          </p:val>
                                        </p:tav>
                                      </p:tavLst>
                                    </p:anim>
                                    <p:anim calcmode="lin" valueType="num">
                                      <p:cBhvr additive="base">
                                        <p:cTn id="13" dur="25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250" fill="hold"/>
                                        <p:tgtEl>
                                          <p:spTgt spid="12"/>
                                        </p:tgtEl>
                                        <p:attrNameLst>
                                          <p:attrName>ppt_x</p:attrName>
                                        </p:attrNameLst>
                                      </p:cBhvr>
                                      <p:tavLst>
                                        <p:tav tm="0">
                                          <p:val>
                                            <p:strVal val="0-#ppt_w/2"/>
                                          </p:val>
                                        </p:tav>
                                        <p:tav tm="100000">
                                          <p:val>
                                            <p:strVal val="#ppt_x"/>
                                          </p:val>
                                        </p:tav>
                                      </p:tavLst>
                                    </p:anim>
                                    <p:anim calcmode="lin" valueType="num">
                                      <p:cBhvr additive="base">
                                        <p:cTn id="17" dur="25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250" fill="hold"/>
                                        <p:tgtEl>
                                          <p:spTgt spid="13"/>
                                        </p:tgtEl>
                                        <p:attrNameLst>
                                          <p:attrName>ppt_x</p:attrName>
                                        </p:attrNameLst>
                                      </p:cBhvr>
                                      <p:tavLst>
                                        <p:tav tm="0">
                                          <p:val>
                                            <p:strVal val="0-#ppt_w/2"/>
                                          </p:val>
                                        </p:tav>
                                        <p:tav tm="100000">
                                          <p:val>
                                            <p:strVal val="#ppt_x"/>
                                          </p:val>
                                        </p:tav>
                                      </p:tavLst>
                                    </p:anim>
                                    <p:anim calcmode="lin" valueType="num">
                                      <p:cBhvr additive="base">
                                        <p:cTn id="21" dur="25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50" fill="hold"/>
                                        <p:tgtEl>
                                          <p:spTgt spid="14"/>
                                        </p:tgtEl>
                                        <p:attrNameLst>
                                          <p:attrName>ppt_x</p:attrName>
                                        </p:attrNameLst>
                                      </p:cBhvr>
                                      <p:tavLst>
                                        <p:tav tm="0">
                                          <p:val>
                                            <p:strVal val="0-#ppt_w/2"/>
                                          </p:val>
                                        </p:tav>
                                        <p:tav tm="100000">
                                          <p:val>
                                            <p:strVal val="#ppt_x"/>
                                          </p:val>
                                        </p:tav>
                                      </p:tavLst>
                                    </p:anim>
                                    <p:anim calcmode="lin" valueType="num">
                                      <p:cBhvr additive="base">
                                        <p:cTn id="25" dur="25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00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250" fill="hold"/>
                                        <p:tgtEl>
                                          <p:spTgt spid="15"/>
                                        </p:tgtEl>
                                        <p:attrNameLst>
                                          <p:attrName>ppt_x</p:attrName>
                                        </p:attrNameLst>
                                      </p:cBhvr>
                                      <p:tavLst>
                                        <p:tav tm="0">
                                          <p:val>
                                            <p:strVal val="0-#ppt_w/2"/>
                                          </p:val>
                                        </p:tav>
                                        <p:tav tm="100000">
                                          <p:val>
                                            <p:strVal val="#ppt_x"/>
                                          </p:val>
                                        </p:tav>
                                      </p:tavLst>
                                    </p:anim>
                                    <p:anim calcmode="lin" valueType="num">
                                      <p:cBhvr additive="base">
                                        <p:cTn id="29" dur="250" fill="hold"/>
                                        <p:tgtEl>
                                          <p:spTgt spid="15"/>
                                        </p:tgtEl>
                                        <p:attrNameLst>
                                          <p:attrName>ppt_y</p:attrName>
                                        </p:attrNameLst>
                                      </p:cBhvr>
                                      <p:tavLst>
                                        <p:tav tm="0">
                                          <p:val>
                                            <p:strVal val="#ppt_y"/>
                                          </p:val>
                                        </p:tav>
                                        <p:tav tm="100000">
                                          <p:val>
                                            <p:strVal val="#ppt_y"/>
                                          </p:val>
                                        </p:tav>
                                      </p:tavLst>
                                    </p:anim>
                                  </p:childTnLst>
                                </p:cTn>
                              </p:par>
                              <p:par>
                                <p:cTn id="30" presetID="8" presetClass="emph" presetSubtype="0" fill="hold" grpId="0" nodeType="withEffect">
                                  <p:stCondLst>
                                    <p:cond delay="0"/>
                                  </p:stCondLst>
                                  <p:childTnLst>
                                    <p:animRot by="21600000">
                                      <p:cBhvr>
                                        <p:cTn id="31" dur="1500" fill="hold"/>
                                        <p:tgtEl>
                                          <p:spTgt spid="3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 grpId="0" animBg="1"/>
      <p:bldP spid="12" grpId="0" animBg="1"/>
      <p:bldP spid="13" grpId="0" animBg="1"/>
      <p:bldP spid="14" grpId="0" animBg="1"/>
      <p:bldP spid="15" grpId="0" animBg="1"/>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2399E1C-2E28-492A-8968-54E06260C48A}" type="datetimeFigureOut">
              <a:rPr lang="zh-CN" altLang="en-US" smtClean="0"/>
              <a:t>2019/9/18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669B9C-7019-4FBE-A7C1-0EFA877CCFD6}" type="slidenum">
              <a:rPr lang="zh-CN" altLang="en-US" smtClean="0"/>
              <a:t>‹#›</a:t>
            </a:fld>
            <a:endParaRPr lang="zh-CN" altLang="en-US"/>
          </a:p>
        </p:txBody>
      </p:sp>
    </p:spTree>
    <p:extLst>
      <p:ext uri="{BB962C8B-B14F-4D97-AF65-F5344CB8AC3E}">
        <p14:creationId xmlns:p14="http://schemas.microsoft.com/office/powerpoint/2010/main" val="8563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2399E1C-2E28-492A-8968-54E06260C48A}" type="datetimeFigureOut">
              <a:rPr lang="zh-CN" altLang="en-US" smtClean="0"/>
              <a:t>2019/9/18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669B9C-7019-4FBE-A7C1-0EFA877CCFD6}" type="slidenum">
              <a:rPr lang="zh-CN" altLang="en-US" smtClean="0"/>
              <a:t>‹#›</a:t>
            </a:fld>
            <a:endParaRPr lang="zh-CN" altLang="en-US"/>
          </a:p>
        </p:txBody>
      </p:sp>
    </p:spTree>
    <p:extLst>
      <p:ext uri="{BB962C8B-B14F-4D97-AF65-F5344CB8AC3E}">
        <p14:creationId xmlns:p14="http://schemas.microsoft.com/office/powerpoint/2010/main" val="36028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2F2F2"/>
        </a:solidFill>
        <a:effectLst/>
      </p:bgPr>
    </p:bg>
    <p:spTree>
      <p:nvGrpSpPr>
        <p:cNvPr id="1" name=""/>
        <p:cNvGrpSpPr/>
        <p:nvPr/>
      </p:nvGrpSpPr>
      <p:grpSpPr>
        <a:xfrm>
          <a:off x="0" y="0"/>
          <a:ext cx="0" cy="0"/>
          <a:chOff x="0" y="0"/>
          <a:chExt cx="0" cy="0"/>
        </a:xfrm>
      </p:grpSpPr>
      <p:sp>
        <p:nvSpPr>
          <p:cNvPr id="8" name="矩形 7"/>
          <p:cNvSpPr/>
          <p:nvPr userDrawn="1"/>
        </p:nvSpPr>
        <p:spPr>
          <a:xfrm>
            <a:off x="0" y="2663687"/>
            <a:ext cx="12192000" cy="4194313"/>
          </a:xfrm>
          <a:prstGeom prst="rect">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lvl1pPr>
              <a:defRPr>
                <a:solidFill>
                  <a:schemeClr val="bg1"/>
                </a:solidFill>
              </a:defRPr>
            </a:lvl1pPr>
          </a:lstStyle>
          <a:p>
            <a:fld id="{72399E1C-2E28-492A-8968-54E06260C48A}" type="datetimeFigureOut">
              <a:rPr lang="zh-CN" altLang="en-US" smtClean="0"/>
              <a:pPr/>
              <a:t>2019/9/18</a:t>
            </a:fld>
            <a:endParaRPr lang="zh-CN" altLang="en-US"/>
          </a:p>
        </p:txBody>
      </p:sp>
      <p:sp>
        <p:nvSpPr>
          <p:cNvPr id="4" name="页脚占位符 3"/>
          <p:cNvSpPr>
            <a:spLocks noGrp="1"/>
          </p:cNvSpPr>
          <p:nvPr>
            <p:ph type="ftr" sz="quarter" idx="11"/>
          </p:nvPr>
        </p:nvSpPr>
        <p:spPr/>
        <p:txBody>
          <a:bodyPr/>
          <a:lstStyle>
            <a:lvl1pPr>
              <a:defRPr>
                <a:solidFill>
                  <a:schemeClr val="bg1"/>
                </a:solidFill>
              </a:defRPr>
            </a:lvl1pPr>
          </a:lstStyle>
          <a:p>
            <a:endParaRPr lang="zh-CN" altLang="en-US"/>
          </a:p>
        </p:txBody>
      </p:sp>
      <p:sp>
        <p:nvSpPr>
          <p:cNvPr id="5" name="灯片编号占位符 4"/>
          <p:cNvSpPr>
            <a:spLocks noGrp="1"/>
          </p:cNvSpPr>
          <p:nvPr>
            <p:ph type="sldNum" sz="quarter" idx="12"/>
          </p:nvPr>
        </p:nvSpPr>
        <p:spPr/>
        <p:txBody>
          <a:bodyPr/>
          <a:lstStyle>
            <a:lvl1pPr>
              <a:defRPr>
                <a:solidFill>
                  <a:schemeClr val="bg1"/>
                </a:solidFill>
              </a:defRPr>
            </a:lvl1pPr>
          </a:lstStyle>
          <a:p>
            <a:fld id="{D4669B9C-7019-4FBE-A7C1-0EFA877CCFD6}" type="slidenum">
              <a:rPr lang="zh-CN" altLang="en-US" smtClean="0"/>
              <a:pPr/>
              <a:t>‹#›</a:t>
            </a:fld>
            <a:endParaRPr lang="zh-CN" altLang="en-US"/>
          </a:p>
        </p:txBody>
      </p:sp>
      <p:sp>
        <p:nvSpPr>
          <p:cNvPr id="9" name="矩形 8"/>
          <p:cNvSpPr/>
          <p:nvPr userDrawn="1"/>
        </p:nvSpPr>
        <p:spPr>
          <a:xfrm>
            <a:off x="4548147" y="1594235"/>
            <a:ext cx="3196424" cy="763324"/>
          </a:xfrm>
          <a:prstGeom prst="rect">
            <a:avLst/>
          </a:prstGeom>
          <a:noFill/>
          <a:ln w="28575">
            <a:solidFill>
              <a:srgbClr val="2547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5339302" y="1267557"/>
            <a:ext cx="1614114" cy="653355"/>
          </a:xfrm>
          <a:solidFill>
            <a:srgbClr val="F2F2F2"/>
          </a:solidFill>
        </p:spPr>
        <p:txBody>
          <a:bodyPr/>
          <a:lstStyle>
            <a:lvl1pPr algn="ctr">
              <a:lnSpc>
                <a:spcPct val="100000"/>
              </a:lnSpc>
              <a:defRPr b="1">
                <a:solidFill>
                  <a:srgbClr val="25477D"/>
                </a:solidFill>
                <a:latin typeface="微软雅黑" panose="020B0503020204020204" pitchFamily="34" charset="-122"/>
                <a:ea typeface="微软雅黑" panose="020B0503020204020204" pitchFamily="34" charset="-122"/>
              </a:defRPr>
            </a:lvl1pPr>
          </a:lstStyle>
          <a:p>
            <a:r>
              <a:rPr lang="zh-CN" altLang="en-US" dirty="0"/>
              <a:t>目 录</a:t>
            </a:r>
          </a:p>
        </p:txBody>
      </p:sp>
      <p:sp>
        <p:nvSpPr>
          <p:cNvPr id="12" name="文本框 11"/>
          <p:cNvSpPr txBox="1"/>
          <p:nvPr userDrawn="1"/>
        </p:nvSpPr>
        <p:spPr>
          <a:xfrm>
            <a:off x="4807445" y="1889512"/>
            <a:ext cx="2742406" cy="400110"/>
          </a:xfrm>
          <a:prstGeom prst="rect">
            <a:avLst/>
          </a:prstGeom>
          <a:noFill/>
        </p:spPr>
        <p:txBody>
          <a:bodyPr wrap="square" rtlCol="0">
            <a:spAutoFit/>
          </a:bodyPr>
          <a:lstStyle/>
          <a:p>
            <a:pPr algn="ctr"/>
            <a:r>
              <a:rPr lang="zh-CN" altLang="en-US" sz="2000" b="1" dirty="0">
                <a:solidFill>
                  <a:srgbClr val="25477D"/>
                </a:solidFill>
                <a:latin typeface="微软雅黑" panose="020B0503020204020204" pitchFamily="34" charset="-122"/>
                <a:ea typeface="微软雅黑" panose="020B0503020204020204" pitchFamily="34" charset="-122"/>
              </a:rPr>
              <a:t>目  录</a:t>
            </a:r>
            <a:r>
              <a:rPr lang="en-US" altLang="zh-CN" sz="2000" b="1" dirty="0">
                <a:solidFill>
                  <a:srgbClr val="25477D"/>
                </a:solidFill>
                <a:latin typeface="微软雅黑" panose="020B0503020204020204" pitchFamily="34" charset="-122"/>
                <a:ea typeface="微软雅黑" panose="020B0503020204020204" pitchFamily="34" charset="-122"/>
              </a:rPr>
              <a:t>/</a:t>
            </a:r>
            <a:r>
              <a:rPr lang="en-US" altLang="zh-CN" sz="2000" dirty="0">
                <a:solidFill>
                  <a:srgbClr val="25477D"/>
                </a:solidFill>
                <a:latin typeface="Eras Demi ITC" panose="020B0805030504020804" pitchFamily="34" charset="0"/>
              </a:rPr>
              <a:t>Contents</a:t>
            </a:r>
            <a:endParaRPr lang="zh-CN" altLang="en-US" sz="2000" dirty="0">
              <a:solidFill>
                <a:srgbClr val="25477D"/>
              </a:solidFill>
              <a:latin typeface="Eras Demi ITC" panose="020B0805030504020804" pitchFamily="34" charset="0"/>
            </a:endParaRPr>
          </a:p>
        </p:txBody>
      </p:sp>
    </p:spTree>
    <p:extLst>
      <p:ext uri="{BB962C8B-B14F-4D97-AF65-F5344CB8AC3E}">
        <p14:creationId xmlns:p14="http://schemas.microsoft.com/office/powerpoint/2010/main" val="1041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250" fill="hold"/>
                                        <p:tgtEl>
                                          <p:spTgt spid="12"/>
                                        </p:tgtEl>
                                        <p:attrNameLst>
                                          <p:attrName>ppt_w</p:attrName>
                                        </p:attrNameLst>
                                      </p:cBhvr>
                                      <p:tavLst>
                                        <p:tav tm="0">
                                          <p:val>
                                            <p:fltVal val="0"/>
                                          </p:val>
                                        </p:tav>
                                        <p:tav tm="100000">
                                          <p:val>
                                            <p:strVal val="#ppt_w"/>
                                          </p:val>
                                        </p:tav>
                                      </p:tavLst>
                                    </p:anim>
                                    <p:anim calcmode="lin" valueType="num">
                                      <p:cBhvr>
                                        <p:cTn id="12" dur="250" fill="hold"/>
                                        <p:tgtEl>
                                          <p:spTgt spid="12"/>
                                        </p:tgtEl>
                                        <p:attrNameLst>
                                          <p:attrName>ppt_h</p:attrName>
                                        </p:attrNameLst>
                                      </p:cBhvr>
                                      <p:tavLst>
                                        <p:tav tm="0">
                                          <p:val>
                                            <p:fltVal val="0"/>
                                          </p:val>
                                        </p:tav>
                                        <p:tav tm="100000">
                                          <p:val>
                                            <p:strVal val="#ppt_h"/>
                                          </p:val>
                                        </p:tav>
                                      </p:tavLst>
                                    </p:anim>
                                    <p:animEffect transition="in" filter="fade">
                                      <p:cBhvr>
                                        <p:cTn id="13"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399E1C-2E28-492A-8968-54E06260C48A}" type="datetimeFigureOut">
              <a:rPr lang="zh-CN" altLang="en-US" smtClean="0"/>
              <a:t>2019/9/18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669B9C-7019-4FBE-A7C1-0EFA877CCFD6}" type="slidenum">
              <a:rPr lang="zh-CN" altLang="en-US" smtClean="0"/>
              <a:t>‹#›</a:t>
            </a:fld>
            <a:endParaRPr lang="zh-CN" altLang="en-US"/>
          </a:p>
        </p:txBody>
      </p:sp>
    </p:spTree>
    <p:extLst>
      <p:ext uri="{BB962C8B-B14F-4D97-AF65-F5344CB8AC3E}">
        <p14:creationId xmlns:p14="http://schemas.microsoft.com/office/powerpoint/2010/main" val="728778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2399E1C-2E28-492A-8968-54E06260C48A}" type="datetimeFigureOut">
              <a:rPr lang="zh-CN" altLang="en-US" smtClean="0"/>
              <a:t>2019/9/18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669B9C-7019-4FBE-A7C1-0EFA877CCFD6}" type="slidenum">
              <a:rPr lang="zh-CN" altLang="en-US" smtClean="0"/>
              <a:t>‹#›</a:t>
            </a:fld>
            <a:endParaRPr lang="zh-CN" altLang="en-US"/>
          </a:p>
        </p:txBody>
      </p:sp>
    </p:spTree>
    <p:extLst>
      <p:ext uri="{BB962C8B-B14F-4D97-AF65-F5344CB8AC3E}">
        <p14:creationId xmlns:p14="http://schemas.microsoft.com/office/powerpoint/2010/main" val="428002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2399E1C-2E28-492A-8968-54E06260C48A}" type="datetimeFigureOut">
              <a:rPr lang="zh-CN" altLang="en-US" smtClean="0"/>
              <a:t>2019/9/18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669B9C-7019-4FBE-A7C1-0EFA877CCFD6}" type="slidenum">
              <a:rPr lang="zh-CN" altLang="en-US" smtClean="0"/>
              <a:t>‹#›</a:t>
            </a:fld>
            <a:endParaRPr lang="zh-CN" altLang="en-US"/>
          </a:p>
        </p:txBody>
      </p:sp>
    </p:spTree>
    <p:extLst>
      <p:ext uri="{BB962C8B-B14F-4D97-AF65-F5344CB8AC3E}">
        <p14:creationId xmlns:p14="http://schemas.microsoft.com/office/powerpoint/2010/main" val="218775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99E1C-2E28-492A-8968-54E06260C48A}" type="datetimeFigureOut">
              <a:rPr lang="zh-CN" altLang="en-US" smtClean="0"/>
              <a:t>2019/9/18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69B9C-7019-4FBE-A7C1-0EFA877CCFD6}" type="slidenum">
              <a:rPr lang="zh-CN" altLang="en-US" smtClean="0"/>
              <a:t>‹#›</a:t>
            </a:fld>
            <a:endParaRPr lang="zh-CN" altLang="en-US"/>
          </a:p>
        </p:txBody>
      </p:sp>
    </p:spTree>
    <p:extLst>
      <p:ext uri="{BB962C8B-B14F-4D97-AF65-F5344CB8AC3E}">
        <p14:creationId xmlns:p14="http://schemas.microsoft.com/office/powerpoint/2010/main" val="737748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36213;&#28844;&#26126;-&#20851;&#27880;&#23398;&#20064;&#25928;&#26524;%20&#26500;&#24314;&#20840;&#26657;&#32479;&#19968;&#30340;&#25945;&#23398;&#36136;&#37327;&#20445;&#38556;&#20307;.ppt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35786;&#25913;&#19982;&#35780;&#20272;&#30340;&#20851;&#31995;.ppt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hyperlink" Target="&#26368;&#26032;&#29702;&#35770;&#30740;&#31350;%20(1).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20027;&#20307;&#8212;&#8212;&#19977;&#20010;&#20986;&#26469;.ppt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31649;&#21150;&#35780;&#20851;&#31995;&#22270;.ppt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26234;&#33021;&#26657;&#22253;&#27169;&#22411;.ppt" TargetMode="External"/><Relationship Id="rId2" Type="http://schemas.openxmlformats.org/officeDocument/2006/relationships/hyperlink" Target="&#20449;&#24687;&#21270;&#25991;&#20214;&#23398;&#20064;2035.pptx"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39046;&#23548;&#35762;&#35805;&#35201;&#27714;.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35786;&#25913;&#21046;&#24230;&#19982;&#32654;&#22269;&#22823;&#23398;&#30340;&#27604;&#36739;.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39046;&#23548;&#35762;&#35805;&#35201;&#27714;.pptx" TargetMode="Externa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22797;&#26680;%20&#26377;&#25928;%20&#30340;&#22522;&#26412;&#35201;&#27714;.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zyjyzg.org/"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hyperlink" Target="&#25910;&#33719;&#65288;&#39640;&#65289;(1).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85057" y="1004159"/>
            <a:ext cx="10419491" cy="1761179"/>
          </a:xfrm>
        </p:spPr>
        <p:txBody>
          <a:bodyPr>
            <a:normAutofit/>
          </a:bodyPr>
          <a:lstStyle/>
          <a:p>
            <a:pPr>
              <a:lnSpc>
                <a:spcPct val="150000"/>
              </a:lnSpc>
            </a:pPr>
            <a:r>
              <a:rPr lang="zh-CN" altLang="en-US" sz="4400" dirty="0"/>
              <a:t>职业教育评价制度改革与诊改制度建设</a:t>
            </a:r>
          </a:p>
        </p:txBody>
      </p:sp>
      <p:sp>
        <p:nvSpPr>
          <p:cNvPr id="4" name="文本框 3"/>
          <p:cNvSpPr txBox="1"/>
          <p:nvPr/>
        </p:nvSpPr>
        <p:spPr>
          <a:xfrm>
            <a:off x="4925127" y="4205983"/>
            <a:ext cx="5147563" cy="984885"/>
          </a:xfrm>
          <a:prstGeom prst="rect">
            <a:avLst/>
          </a:prstGeom>
          <a:solidFill>
            <a:schemeClr val="bg2"/>
          </a:solidFill>
        </p:spPr>
        <p:txBody>
          <a:bodyPr wrap="square" rtlCol="0">
            <a:spAutoFit/>
          </a:bodyPr>
          <a:lstStyle/>
          <a:p>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全国诊改专委会副主任兼秘书长        袁洪志</a:t>
            </a:r>
            <a:endPar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endParaRPr>
          </a:p>
          <a:p>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p>
          <a:p>
            <a:r>
              <a:rPr lang="en-US" altLang="zh-CN" dirty="0">
                <a:solidFill>
                  <a:schemeClr val="tx1">
                    <a:lumMod val="95000"/>
                    <a:lumOff val="5000"/>
                  </a:schemeClr>
                </a:solidFill>
                <a:latin typeface="微软雅黑" panose="020B0503020204020204" pitchFamily="34" charset="-122"/>
                <a:ea typeface="微软雅黑" panose="020B0503020204020204" pitchFamily="34" charset="-122"/>
              </a:rPr>
              <a:t>                                  </a:t>
            </a:r>
            <a:r>
              <a:rPr lang="en-US" altLang="zh-CN" sz="2000" dirty="0">
                <a:solidFill>
                  <a:schemeClr val="tx1">
                    <a:lumMod val="95000"/>
                    <a:lumOff val="5000"/>
                  </a:schemeClr>
                </a:solidFill>
                <a:latin typeface="微软雅黑" panose="020B0503020204020204" pitchFamily="34" charset="-122"/>
                <a:ea typeface="微软雅黑" panose="020B0503020204020204" pitchFamily="34" charset="-122"/>
              </a:rPr>
              <a:t>2019.09.18    </a:t>
            </a:r>
            <a:r>
              <a:rPr lang="zh-CN" altLang="en-US" sz="2000" dirty="0">
                <a:solidFill>
                  <a:schemeClr val="tx1">
                    <a:lumMod val="95000"/>
                    <a:lumOff val="5000"/>
                  </a:schemeClr>
                </a:solidFill>
                <a:latin typeface="微软雅黑" panose="020B0503020204020204" pitchFamily="34" charset="-122"/>
                <a:ea typeface="微软雅黑" panose="020B0503020204020204" pitchFamily="34" charset="-122"/>
              </a:rPr>
              <a:t>      成都</a:t>
            </a: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04711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任意多边形 102"/>
          <p:cNvSpPr/>
          <p:nvPr/>
        </p:nvSpPr>
        <p:spPr>
          <a:xfrm>
            <a:off x="5637648" y="2386265"/>
            <a:ext cx="5647210" cy="3033485"/>
          </a:xfrm>
          <a:custGeom>
            <a:avLst/>
            <a:gdLst>
              <a:gd name="connsiteX0" fmla="*/ 2409514 w 5647210"/>
              <a:gd name="connsiteY0" fmla="*/ 0 h 3263108"/>
              <a:gd name="connsiteX1" fmla="*/ 5464956 w 5647210"/>
              <a:gd name="connsiteY1" fmla="*/ 0 h 3263108"/>
              <a:gd name="connsiteX2" fmla="*/ 5647210 w 5647210"/>
              <a:gd name="connsiteY2" fmla="*/ 182254 h 3263108"/>
              <a:gd name="connsiteX3" fmla="*/ 5647210 w 5647210"/>
              <a:gd name="connsiteY3" fmla="*/ 2551421 h 3263108"/>
              <a:gd name="connsiteX4" fmla="*/ 5647209 w 5647210"/>
              <a:gd name="connsiteY4" fmla="*/ 2551426 h 3263108"/>
              <a:gd name="connsiteX5" fmla="*/ 5647209 w 5647210"/>
              <a:gd name="connsiteY5" fmla="*/ 3114401 h 3263108"/>
              <a:gd name="connsiteX6" fmla="*/ 5498502 w 5647210"/>
              <a:gd name="connsiteY6" fmla="*/ 3263108 h 3263108"/>
              <a:gd name="connsiteX7" fmla="*/ 148707 w 5647210"/>
              <a:gd name="connsiteY7" fmla="*/ 3263108 h 3263108"/>
              <a:gd name="connsiteX8" fmla="*/ 0 w 5647210"/>
              <a:gd name="connsiteY8" fmla="*/ 3114401 h 3263108"/>
              <a:gd name="connsiteX9" fmla="*/ 0 w 5647210"/>
              <a:gd name="connsiteY9" fmla="*/ 1181323 h 3263108"/>
              <a:gd name="connsiteX10" fmla="*/ 148707 w 5647210"/>
              <a:gd name="connsiteY10" fmla="*/ 1032616 h 3263108"/>
              <a:gd name="connsiteX11" fmla="*/ 2227260 w 5647210"/>
              <a:gd name="connsiteY11" fmla="*/ 1032616 h 3263108"/>
              <a:gd name="connsiteX12" fmla="*/ 2227260 w 5647210"/>
              <a:gd name="connsiteY12" fmla="*/ 182254 h 3263108"/>
              <a:gd name="connsiteX13" fmla="*/ 2409514 w 5647210"/>
              <a:gd name="connsiteY13" fmla="*/ 0 h 3263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47210" h="3263108">
                <a:moveTo>
                  <a:pt x="2409514" y="0"/>
                </a:moveTo>
                <a:lnTo>
                  <a:pt x="5464956" y="0"/>
                </a:lnTo>
                <a:cubicBezTo>
                  <a:pt x="5565612" y="0"/>
                  <a:pt x="5647210" y="81598"/>
                  <a:pt x="5647210" y="182254"/>
                </a:cubicBezTo>
                <a:lnTo>
                  <a:pt x="5647210" y="2551421"/>
                </a:lnTo>
                <a:lnTo>
                  <a:pt x="5647209" y="2551426"/>
                </a:lnTo>
                <a:lnTo>
                  <a:pt x="5647209" y="3114401"/>
                </a:lnTo>
                <a:cubicBezTo>
                  <a:pt x="5647209" y="3196530"/>
                  <a:pt x="5580631" y="3263108"/>
                  <a:pt x="5498502" y="3263108"/>
                </a:cubicBezTo>
                <a:lnTo>
                  <a:pt x="148707" y="3263108"/>
                </a:lnTo>
                <a:cubicBezTo>
                  <a:pt x="66578" y="3263108"/>
                  <a:pt x="0" y="3196530"/>
                  <a:pt x="0" y="3114401"/>
                </a:cubicBezTo>
                <a:lnTo>
                  <a:pt x="0" y="1181323"/>
                </a:lnTo>
                <a:cubicBezTo>
                  <a:pt x="0" y="1099194"/>
                  <a:pt x="66578" y="1032616"/>
                  <a:pt x="148707" y="1032616"/>
                </a:cubicBezTo>
                <a:lnTo>
                  <a:pt x="2227260" y="1032616"/>
                </a:lnTo>
                <a:lnTo>
                  <a:pt x="2227260" y="182254"/>
                </a:lnTo>
                <a:cubicBezTo>
                  <a:pt x="2227260" y="81598"/>
                  <a:pt x="2308858" y="0"/>
                  <a:pt x="2409514" y="0"/>
                </a:cubicBezTo>
                <a:close/>
              </a:path>
            </a:pathLst>
          </a:cu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868193" y="401554"/>
            <a:ext cx="6147837" cy="461665"/>
          </a:xfrm>
          <a:prstGeom prst="rect">
            <a:avLst/>
          </a:prstGeom>
          <a:solidFill>
            <a:schemeClr val="accent1">
              <a:lumMod val="50000"/>
            </a:schemeClr>
          </a:solidFill>
        </p:spPr>
        <p:txBody>
          <a:bodyPr vert="horz"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    高职院校内部质量保证体系建立与运行    </a:t>
            </a:r>
          </a:p>
        </p:txBody>
      </p:sp>
      <p:grpSp>
        <p:nvGrpSpPr>
          <p:cNvPr id="45" name="组合 44"/>
          <p:cNvGrpSpPr/>
          <p:nvPr/>
        </p:nvGrpSpPr>
        <p:grpSpPr>
          <a:xfrm>
            <a:off x="1036978" y="1145138"/>
            <a:ext cx="4145690" cy="5389012"/>
            <a:chOff x="1419016" y="1297538"/>
            <a:chExt cx="3553034" cy="5389012"/>
          </a:xfrm>
        </p:grpSpPr>
        <p:sp>
          <p:nvSpPr>
            <p:cNvPr id="4" name="圆角矩形 3"/>
            <p:cNvSpPr/>
            <p:nvPr/>
          </p:nvSpPr>
          <p:spPr>
            <a:xfrm>
              <a:off x="1652255" y="1588165"/>
              <a:ext cx="3081669" cy="478759"/>
            </a:xfrm>
            <a:prstGeom prst="roundRect">
              <a:avLst/>
            </a:prstGeom>
            <a:solidFill>
              <a:srgbClr val="FFC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打造目标链与标准链</a:t>
              </a:r>
            </a:p>
          </p:txBody>
        </p:sp>
        <p:sp>
          <p:nvSpPr>
            <p:cNvPr id="5" name="圆角矩形 4"/>
            <p:cNvSpPr/>
            <p:nvPr/>
          </p:nvSpPr>
          <p:spPr>
            <a:xfrm>
              <a:off x="1624848" y="2369216"/>
              <a:ext cx="1281445"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目标体系</a:t>
              </a:r>
            </a:p>
          </p:txBody>
        </p:sp>
        <p:sp>
          <p:nvSpPr>
            <p:cNvPr id="6" name="圆角矩形 5"/>
            <p:cNvSpPr/>
            <p:nvPr/>
          </p:nvSpPr>
          <p:spPr>
            <a:xfrm>
              <a:off x="3509629" y="2369216"/>
              <a:ext cx="1281445"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标准体系</a:t>
              </a:r>
            </a:p>
          </p:txBody>
        </p:sp>
        <p:sp>
          <p:nvSpPr>
            <p:cNvPr id="7" name="圆角矩形 6"/>
            <p:cNvSpPr/>
            <p:nvPr/>
          </p:nvSpPr>
          <p:spPr>
            <a:xfrm>
              <a:off x="2549833" y="2982015"/>
              <a:ext cx="1281445"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学校</a:t>
              </a:r>
            </a:p>
          </p:txBody>
        </p:sp>
        <p:sp>
          <p:nvSpPr>
            <p:cNvPr id="8" name="圆角矩形 7"/>
            <p:cNvSpPr/>
            <p:nvPr/>
          </p:nvSpPr>
          <p:spPr>
            <a:xfrm>
              <a:off x="2550398" y="4157258"/>
              <a:ext cx="1281445"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课程</a:t>
              </a:r>
            </a:p>
          </p:txBody>
        </p:sp>
        <p:sp>
          <p:nvSpPr>
            <p:cNvPr id="9" name="圆角矩形 8"/>
            <p:cNvSpPr/>
            <p:nvPr/>
          </p:nvSpPr>
          <p:spPr>
            <a:xfrm>
              <a:off x="2557468" y="4735209"/>
              <a:ext cx="1281445"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教师</a:t>
              </a:r>
            </a:p>
          </p:txBody>
        </p:sp>
        <p:sp>
          <p:nvSpPr>
            <p:cNvPr id="10" name="圆角矩形 9"/>
            <p:cNvSpPr/>
            <p:nvPr/>
          </p:nvSpPr>
          <p:spPr>
            <a:xfrm>
              <a:off x="2557468" y="5343822"/>
              <a:ext cx="1281445"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学生</a:t>
              </a:r>
            </a:p>
          </p:txBody>
        </p:sp>
        <p:sp>
          <p:nvSpPr>
            <p:cNvPr id="11" name="圆角矩形 10"/>
            <p:cNvSpPr/>
            <p:nvPr/>
          </p:nvSpPr>
          <p:spPr>
            <a:xfrm>
              <a:off x="1620190" y="3279271"/>
              <a:ext cx="570999" cy="2290183"/>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a:solidFill>
                    <a:srgbClr val="FFFF00"/>
                  </a:solidFill>
                </a:rPr>
                <a:t>目标链</a:t>
              </a:r>
            </a:p>
          </p:txBody>
        </p:sp>
        <p:sp>
          <p:nvSpPr>
            <p:cNvPr id="13" name="圆角矩形 12"/>
            <p:cNvSpPr/>
            <p:nvPr/>
          </p:nvSpPr>
          <p:spPr>
            <a:xfrm>
              <a:off x="4212783" y="3279271"/>
              <a:ext cx="570999" cy="2290183"/>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b="1" dirty="0">
                  <a:solidFill>
                    <a:srgbClr val="FFFF00"/>
                  </a:solidFill>
                </a:rPr>
                <a:t>标准链</a:t>
              </a:r>
            </a:p>
          </p:txBody>
        </p:sp>
        <p:sp>
          <p:nvSpPr>
            <p:cNvPr id="14" name="圆角矩形 13"/>
            <p:cNvSpPr/>
            <p:nvPr/>
          </p:nvSpPr>
          <p:spPr>
            <a:xfrm>
              <a:off x="2383464" y="2868305"/>
              <a:ext cx="1619250" cy="3127552"/>
            </a:xfrm>
            <a:prstGeom prst="roundRect">
              <a:avLst>
                <a:gd name="adj" fmla="val 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15"/>
            <p:cNvCxnSpPr>
              <a:cxnSpLocks/>
              <a:stCxn id="11" idx="3"/>
              <a:endCxn id="14" idx="1"/>
            </p:cNvCxnSpPr>
            <p:nvPr/>
          </p:nvCxnSpPr>
          <p:spPr>
            <a:xfrm>
              <a:off x="2191189" y="4424363"/>
              <a:ext cx="192275" cy="7718"/>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cxnSpLocks/>
              <a:stCxn id="13" idx="1"/>
              <a:endCxn id="14" idx="3"/>
            </p:cNvCxnSpPr>
            <p:nvPr/>
          </p:nvCxnSpPr>
          <p:spPr>
            <a:xfrm flipH="1">
              <a:off x="4002714" y="4424363"/>
              <a:ext cx="210069" cy="7718"/>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圆角矩形 18"/>
            <p:cNvSpPr/>
            <p:nvPr/>
          </p:nvSpPr>
          <p:spPr>
            <a:xfrm>
              <a:off x="1652255" y="5995858"/>
              <a:ext cx="3081669" cy="478759"/>
            </a:xfrm>
            <a:prstGeom prst="round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智能化校园信息平台</a:t>
              </a:r>
            </a:p>
          </p:txBody>
        </p:sp>
        <p:cxnSp>
          <p:nvCxnSpPr>
            <p:cNvPr id="21" name="直接箭头连接符 20"/>
            <p:cNvCxnSpPr>
              <a:cxnSpLocks/>
              <a:stCxn id="19" idx="0"/>
              <a:endCxn id="14" idx="2"/>
            </p:cNvCxnSpPr>
            <p:nvPr/>
          </p:nvCxnSpPr>
          <p:spPr>
            <a:xfrm flipH="1" flipV="1">
              <a:off x="3193089" y="5995857"/>
              <a:ext cx="1" cy="1"/>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5" idx="3"/>
              <a:endCxn id="6" idx="1"/>
            </p:cNvCxnSpPr>
            <p:nvPr/>
          </p:nvCxnSpPr>
          <p:spPr>
            <a:xfrm>
              <a:off x="2906293" y="2608596"/>
              <a:ext cx="603336" cy="0"/>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endCxn id="11" idx="0"/>
            </p:cNvCxnSpPr>
            <p:nvPr/>
          </p:nvCxnSpPr>
          <p:spPr>
            <a:xfrm flipH="1">
              <a:off x="1905690" y="2847975"/>
              <a:ext cx="5378" cy="431296"/>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13" idx="0"/>
            </p:cNvCxnSpPr>
            <p:nvPr/>
          </p:nvCxnSpPr>
          <p:spPr>
            <a:xfrm>
              <a:off x="4498282" y="2847975"/>
              <a:ext cx="1" cy="431296"/>
            </a:xfrm>
            <a:prstGeom prst="straightConnector1">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圆角矩形 29"/>
            <p:cNvSpPr/>
            <p:nvPr/>
          </p:nvSpPr>
          <p:spPr>
            <a:xfrm>
              <a:off x="1419016" y="1297538"/>
              <a:ext cx="3553034" cy="5389012"/>
            </a:xfrm>
            <a:prstGeom prst="roundRect">
              <a:avLst>
                <a:gd name="adj" fmla="val 6667"/>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圆角矩形 30"/>
          <p:cNvSpPr/>
          <p:nvPr/>
        </p:nvSpPr>
        <p:spPr>
          <a:xfrm>
            <a:off x="6920419" y="1464794"/>
            <a:ext cx="3081669" cy="478759"/>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各层面</a:t>
            </a:r>
            <a:r>
              <a:rPr lang="en-US" altLang="zh-CN" b="1" dirty="0">
                <a:solidFill>
                  <a:schemeClr val="tx1"/>
                </a:solidFill>
              </a:rPr>
              <a:t>8</a:t>
            </a:r>
            <a:r>
              <a:rPr lang="zh-CN" altLang="en-US" b="1" dirty="0">
                <a:solidFill>
                  <a:schemeClr val="tx1"/>
                </a:solidFill>
              </a:rPr>
              <a:t>字形质量改进螺旋</a:t>
            </a:r>
          </a:p>
        </p:txBody>
      </p:sp>
      <p:sp>
        <p:nvSpPr>
          <p:cNvPr id="65" name="圆角矩形 64"/>
          <p:cNvSpPr/>
          <p:nvPr/>
        </p:nvSpPr>
        <p:spPr>
          <a:xfrm>
            <a:off x="5510355" y="2278743"/>
            <a:ext cx="5930531" cy="4301308"/>
          </a:xfrm>
          <a:prstGeom prst="roundRect">
            <a:avLst>
              <a:gd name="adj" fmla="val 6667"/>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圆角矩形 96"/>
          <p:cNvSpPr/>
          <p:nvPr/>
        </p:nvSpPr>
        <p:spPr>
          <a:xfrm>
            <a:off x="6920419" y="5843457"/>
            <a:ext cx="3081669" cy="478759"/>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智能化校园信息平台</a:t>
            </a:r>
          </a:p>
        </p:txBody>
      </p:sp>
      <p:grpSp>
        <p:nvGrpSpPr>
          <p:cNvPr id="104" name="组合 103"/>
          <p:cNvGrpSpPr/>
          <p:nvPr/>
        </p:nvGrpSpPr>
        <p:grpSpPr>
          <a:xfrm>
            <a:off x="5743548" y="2476525"/>
            <a:ext cx="5408945" cy="2783540"/>
            <a:chOff x="5692747" y="2818946"/>
            <a:chExt cx="5408945" cy="2783540"/>
          </a:xfrm>
        </p:grpSpPr>
        <p:sp>
          <p:nvSpPr>
            <p:cNvPr id="32" name="圆角矩形 31"/>
            <p:cNvSpPr/>
            <p:nvPr/>
          </p:nvSpPr>
          <p:spPr>
            <a:xfrm>
              <a:off x="8014425" y="2818946"/>
              <a:ext cx="686968"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改进</a:t>
              </a:r>
            </a:p>
          </p:txBody>
        </p:sp>
        <p:sp>
          <p:nvSpPr>
            <p:cNvPr id="33" name="圆角矩形 32"/>
            <p:cNvSpPr/>
            <p:nvPr/>
          </p:nvSpPr>
          <p:spPr>
            <a:xfrm>
              <a:off x="9214575" y="2818946"/>
              <a:ext cx="686968"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预警</a:t>
              </a:r>
            </a:p>
          </p:txBody>
        </p:sp>
        <p:sp>
          <p:nvSpPr>
            <p:cNvPr id="34" name="圆角矩形 33"/>
            <p:cNvSpPr/>
            <p:nvPr/>
          </p:nvSpPr>
          <p:spPr>
            <a:xfrm>
              <a:off x="10414724" y="2818946"/>
              <a:ext cx="686968"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监测</a:t>
              </a:r>
            </a:p>
          </p:txBody>
        </p:sp>
        <p:sp>
          <p:nvSpPr>
            <p:cNvPr id="35" name="圆角矩形 34"/>
            <p:cNvSpPr/>
            <p:nvPr/>
          </p:nvSpPr>
          <p:spPr>
            <a:xfrm>
              <a:off x="8014425" y="4107900"/>
              <a:ext cx="686968"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设计</a:t>
              </a:r>
            </a:p>
          </p:txBody>
        </p:sp>
        <p:sp>
          <p:nvSpPr>
            <p:cNvPr id="36" name="圆角矩形 35"/>
            <p:cNvSpPr/>
            <p:nvPr/>
          </p:nvSpPr>
          <p:spPr>
            <a:xfrm>
              <a:off x="9214575" y="4107900"/>
              <a:ext cx="686968"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组织</a:t>
              </a:r>
            </a:p>
          </p:txBody>
        </p:sp>
        <p:sp>
          <p:nvSpPr>
            <p:cNvPr id="37" name="圆角矩形 36"/>
            <p:cNvSpPr/>
            <p:nvPr/>
          </p:nvSpPr>
          <p:spPr>
            <a:xfrm>
              <a:off x="10414724" y="4107900"/>
              <a:ext cx="686968"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实施</a:t>
              </a:r>
            </a:p>
          </p:txBody>
        </p:sp>
        <p:sp>
          <p:nvSpPr>
            <p:cNvPr id="38" name="圆角矩形 37"/>
            <p:cNvSpPr/>
            <p:nvPr/>
          </p:nvSpPr>
          <p:spPr>
            <a:xfrm>
              <a:off x="8014425" y="5123727"/>
              <a:ext cx="686968"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学习</a:t>
              </a:r>
            </a:p>
          </p:txBody>
        </p:sp>
        <p:sp>
          <p:nvSpPr>
            <p:cNvPr id="39" name="圆角矩形 38"/>
            <p:cNvSpPr/>
            <p:nvPr/>
          </p:nvSpPr>
          <p:spPr>
            <a:xfrm>
              <a:off x="9214575" y="5123727"/>
              <a:ext cx="686968"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激励</a:t>
              </a:r>
            </a:p>
          </p:txBody>
        </p:sp>
        <p:sp>
          <p:nvSpPr>
            <p:cNvPr id="40" name="圆角矩形 39"/>
            <p:cNvSpPr/>
            <p:nvPr/>
          </p:nvSpPr>
          <p:spPr>
            <a:xfrm>
              <a:off x="10414724" y="5123727"/>
              <a:ext cx="686968"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诊断</a:t>
              </a:r>
            </a:p>
          </p:txBody>
        </p:sp>
        <p:sp>
          <p:nvSpPr>
            <p:cNvPr id="41" name="圆角矩形 40"/>
            <p:cNvSpPr/>
            <p:nvPr/>
          </p:nvSpPr>
          <p:spPr>
            <a:xfrm>
              <a:off x="5692747" y="4107900"/>
              <a:ext cx="686968"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目标</a:t>
              </a:r>
            </a:p>
          </p:txBody>
        </p:sp>
        <p:sp>
          <p:nvSpPr>
            <p:cNvPr id="42" name="圆角矩形 41"/>
            <p:cNvSpPr/>
            <p:nvPr/>
          </p:nvSpPr>
          <p:spPr>
            <a:xfrm>
              <a:off x="6892897" y="4107900"/>
              <a:ext cx="686968"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标准</a:t>
              </a:r>
            </a:p>
          </p:txBody>
        </p:sp>
        <p:sp>
          <p:nvSpPr>
            <p:cNvPr id="43" name="圆角矩形 42"/>
            <p:cNvSpPr/>
            <p:nvPr/>
          </p:nvSpPr>
          <p:spPr>
            <a:xfrm>
              <a:off x="5692747" y="5123727"/>
              <a:ext cx="686968"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改进</a:t>
              </a:r>
            </a:p>
          </p:txBody>
        </p:sp>
        <p:sp>
          <p:nvSpPr>
            <p:cNvPr id="44" name="圆角矩形 43"/>
            <p:cNvSpPr/>
            <p:nvPr/>
          </p:nvSpPr>
          <p:spPr>
            <a:xfrm>
              <a:off x="6892897" y="5123727"/>
              <a:ext cx="686968"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创新</a:t>
              </a:r>
            </a:p>
          </p:txBody>
        </p:sp>
        <p:cxnSp>
          <p:nvCxnSpPr>
            <p:cNvPr id="67" name="直接箭头连接符 66"/>
            <p:cNvCxnSpPr/>
            <p:nvPr/>
          </p:nvCxnSpPr>
          <p:spPr>
            <a:xfrm>
              <a:off x="6379715" y="4347279"/>
              <a:ext cx="513182"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42" idx="3"/>
              <a:endCxn id="35" idx="1"/>
            </p:cNvCxnSpPr>
            <p:nvPr/>
          </p:nvCxnSpPr>
          <p:spPr>
            <a:xfrm>
              <a:off x="7579865" y="4347280"/>
              <a:ext cx="434560"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a:stCxn id="35" idx="3"/>
              <a:endCxn id="36" idx="1"/>
            </p:cNvCxnSpPr>
            <p:nvPr/>
          </p:nvCxnSpPr>
          <p:spPr>
            <a:xfrm>
              <a:off x="8701393" y="4347280"/>
              <a:ext cx="513182"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stCxn id="36" idx="3"/>
              <a:endCxn id="37" idx="1"/>
            </p:cNvCxnSpPr>
            <p:nvPr/>
          </p:nvCxnSpPr>
          <p:spPr>
            <a:xfrm>
              <a:off x="9901543" y="4347280"/>
              <a:ext cx="513181"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37" idx="2"/>
              <a:endCxn id="40" idx="0"/>
            </p:cNvCxnSpPr>
            <p:nvPr/>
          </p:nvCxnSpPr>
          <p:spPr>
            <a:xfrm>
              <a:off x="10758208" y="4586659"/>
              <a:ext cx="0" cy="537068"/>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直接箭头连接符 79"/>
            <p:cNvCxnSpPr>
              <a:stCxn id="40" idx="1"/>
              <a:endCxn id="39" idx="3"/>
            </p:cNvCxnSpPr>
            <p:nvPr/>
          </p:nvCxnSpPr>
          <p:spPr>
            <a:xfrm flipH="1">
              <a:off x="9901543" y="5363107"/>
              <a:ext cx="513181"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39" idx="1"/>
              <a:endCxn id="38" idx="3"/>
            </p:cNvCxnSpPr>
            <p:nvPr/>
          </p:nvCxnSpPr>
          <p:spPr>
            <a:xfrm flipH="1">
              <a:off x="8701393" y="5363107"/>
              <a:ext cx="513182"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38" idx="1"/>
              <a:endCxn id="44" idx="3"/>
            </p:cNvCxnSpPr>
            <p:nvPr/>
          </p:nvCxnSpPr>
          <p:spPr>
            <a:xfrm flipH="1">
              <a:off x="7579865" y="5363107"/>
              <a:ext cx="434560"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stCxn id="44" idx="1"/>
              <a:endCxn id="43" idx="3"/>
            </p:cNvCxnSpPr>
            <p:nvPr/>
          </p:nvCxnSpPr>
          <p:spPr>
            <a:xfrm flipH="1">
              <a:off x="6379715" y="5363107"/>
              <a:ext cx="513182" cy="0"/>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接箭头连接符 87"/>
            <p:cNvCxnSpPr>
              <a:stCxn id="43" idx="0"/>
              <a:endCxn id="41" idx="2"/>
            </p:cNvCxnSpPr>
            <p:nvPr/>
          </p:nvCxnSpPr>
          <p:spPr>
            <a:xfrm flipV="1">
              <a:off x="6036231" y="4586659"/>
              <a:ext cx="0" cy="537068"/>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37" idx="0"/>
              <a:endCxn id="34" idx="2"/>
            </p:cNvCxnSpPr>
            <p:nvPr/>
          </p:nvCxnSpPr>
          <p:spPr>
            <a:xfrm flipV="1">
              <a:off x="10758208" y="3297705"/>
              <a:ext cx="0" cy="810195"/>
            </a:xfrm>
            <a:prstGeom prst="straightConnector1">
              <a:avLst/>
            </a:prstGeom>
            <a:ln w="28575">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34" idx="1"/>
              <a:endCxn id="33" idx="3"/>
            </p:cNvCxnSpPr>
            <p:nvPr/>
          </p:nvCxnSpPr>
          <p:spPr>
            <a:xfrm flipH="1">
              <a:off x="9901543" y="3058326"/>
              <a:ext cx="513181" cy="0"/>
            </a:xfrm>
            <a:prstGeom prst="straightConnector1">
              <a:avLst/>
            </a:prstGeom>
            <a:ln w="28575">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33" idx="1"/>
              <a:endCxn id="32" idx="3"/>
            </p:cNvCxnSpPr>
            <p:nvPr/>
          </p:nvCxnSpPr>
          <p:spPr>
            <a:xfrm flipH="1">
              <a:off x="8701393" y="3058326"/>
              <a:ext cx="513182" cy="0"/>
            </a:xfrm>
            <a:prstGeom prst="straightConnector1">
              <a:avLst/>
            </a:prstGeom>
            <a:ln w="28575">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32" idx="2"/>
              <a:endCxn id="35" idx="0"/>
            </p:cNvCxnSpPr>
            <p:nvPr/>
          </p:nvCxnSpPr>
          <p:spPr>
            <a:xfrm>
              <a:off x="8357909" y="3297705"/>
              <a:ext cx="0" cy="810195"/>
            </a:xfrm>
            <a:prstGeom prst="straightConnector1">
              <a:avLst/>
            </a:prstGeom>
            <a:ln w="28575">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a:off x="8701393" y="4178300"/>
              <a:ext cx="513182" cy="0"/>
            </a:xfrm>
            <a:prstGeom prst="straightConnector1">
              <a:avLst/>
            </a:prstGeom>
            <a:ln w="28575">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a:off x="9901543" y="4178300"/>
              <a:ext cx="513182" cy="0"/>
            </a:xfrm>
            <a:prstGeom prst="straightConnector1">
              <a:avLst/>
            </a:prstGeom>
            <a:ln w="28575">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05" name="上箭头 104"/>
          <p:cNvSpPr/>
          <p:nvPr/>
        </p:nvSpPr>
        <p:spPr>
          <a:xfrm>
            <a:off x="8068279" y="5490150"/>
            <a:ext cx="785948" cy="306983"/>
          </a:xfrm>
          <a:prstGeom prst="up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圆角矩形 6">
            <a:extLst>
              <a:ext uri="{FF2B5EF4-FFF2-40B4-BE49-F238E27FC236}">
                <a16:creationId xmlns:a16="http://schemas.microsoft.com/office/drawing/2014/main" id="{9BEC69AF-C6E6-4A04-A4DD-F9C68D4DB4BF}"/>
              </a:ext>
            </a:extLst>
          </p:cNvPr>
          <p:cNvSpPr/>
          <p:nvPr/>
        </p:nvSpPr>
        <p:spPr>
          <a:xfrm>
            <a:off x="2356419" y="3422255"/>
            <a:ext cx="1464486" cy="478759"/>
          </a:xfrm>
          <a:prstGeom prst="roundRect">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专业</a:t>
            </a:r>
          </a:p>
        </p:txBody>
      </p:sp>
      <p:sp>
        <p:nvSpPr>
          <p:cNvPr id="58" name="标题 3">
            <a:extLst>
              <a:ext uri="{FF2B5EF4-FFF2-40B4-BE49-F238E27FC236}">
                <a16:creationId xmlns:a16="http://schemas.microsoft.com/office/drawing/2014/main" id="{256CEBE8-DE1C-43D5-B37C-E3E033D662D9}"/>
              </a:ext>
            </a:extLst>
          </p:cNvPr>
          <p:cNvSpPr txBox="1">
            <a:spLocks/>
          </p:cNvSpPr>
          <p:nvPr/>
        </p:nvSpPr>
        <p:spPr>
          <a:xfrm>
            <a:off x="10541099" y="412833"/>
            <a:ext cx="1487518" cy="6114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2400" dirty="0"/>
          </a:p>
        </p:txBody>
      </p:sp>
    </p:spTree>
    <p:extLst>
      <p:ext uri="{BB962C8B-B14F-4D97-AF65-F5344CB8AC3E}">
        <p14:creationId xmlns:p14="http://schemas.microsoft.com/office/powerpoint/2010/main" val="997793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a:extLst>
              <a:ext uri="{FF2B5EF4-FFF2-40B4-BE49-F238E27FC236}">
                <a16:creationId xmlns:a16="http://schemas.microsoft.com/office/drawing/2014/main" id="{3587137A-C528-41CA-8638-DFE0EE58A2B7}"/>
              </a:ext>
            </a:extLst>
          </p:cNvPr>
          <p:cNvSpPr/>
          <p:nvPr/>
        </p:nvSpPr>
        <p:spPr>
          <a:xfrm>
            <a:off x="9332084" y="4205198"/>
            <a:ext cx="2075482" cy="1003737"/>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质量管理</a:t>
            </a:r>
            <a:endParaRPr lang="en-US" altLang="zh-CN" b="1" dirty="0">
              <a:solidFill>
                <a:schemeClr val="bg1"/>
              </a:solidFill>
            </a:endParaRPr>
          </a:p>
          <a:p>
            <a:pPr algn="ctr"/>
            <a:r>
              <a:rPr lang="zh-CN" altLang="en-US" b="1" dirty="0">
                <a:solidFill>
                  <a:schemeClr val="bg1"/>
                </a:solidFill>
              </a:rPr>
              <a:t>办公室</a:t>
            </a:r>
          </a:p>
        </p:txBody>
      </p:sp>
      <p:sp>
        <p:nvSpPr>
          <p:cNvPr id="7" name="椭圆 6">
            <a:extLst>
              <a:ext uri="{FF2B5EF4-FFF2-40B4-BE49-F238E27FC236}">
                <a16:creationId xmlns:a16="http://schemas.microsoft.com/office/drawing/2014/main" id="{247AC8C7-8E11-4F83-96F5-C5916079A731}"/>
              </a:ext>
            </a:extLst>
          </p:cNvPr>
          <p:cNvSpPr/>
          <p:nvPr/>
        </p:nvSpPr>
        <p:spPr>
          <a:xfrm>
            <a:off x="2658139" y="3319820"/>
            <a:ext cx="2029223" cy="129493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教师发展中心</a:t>
            </a:r>
          </a:p>
        </p:txBody>
      </p:sp>
      <p:sp>
        <p:nvSpPr>
          <p:cNvPr id="3" name="标题 2"/>
          <p:cNvSpPr>
            <a:spLocks noGrp="1"/>
          </p:cNvSpPr>
          <p:nvPr>
            <p:ph type="title"/>
          </p:nvPr>
        </p:nvSpPr>
        <p:spPr>
          <a:xfrm>
            <a:off x="1339145" y="343305"/>
            <a:ext cx="8459005" cy="559666"/>
          </a:xfrm>
        </p:spPr>
        <p:txBody>
          <a:bodyPr>
            <a:normAutofit/>
          </a:bodyPr>
          <a:lstStyle/>
          <a:p>
            <a:r>
              <a:rPr lang="zh-CN" altLang="en-US" sz="2800" dirty="0"/>
              <a:t>美国大学的教学质量保障系统</a:t>
            </a:r>
            <a:endParaRPr lang="zh-CN" altLang="en-US" sz="2800" dirty="0">
              <a:solidFill>
                <a:schemeClr val="bg1">
                  <a:lumMod val="85000"/>
                </a:schemeClr>
              </a:solidFill>
            </a:endParaRPr>
          </a:p>
        </p:txBody>
      </p:sp>
      <p:grpSp>
        <p:nvGrpSpPr>
          <p:cNvPr id="42" name="Group 20">
            <a:extLst>
              <a:ext uri="{FF2B5EF4-FFF2-40B4-BE49-F238E27FC236}">
                <a16:creationId xmlns:a16="http://schemas.microsoft.com/office/drawing/2014/main" id="{E5B3D4D7-E3A5-4358-A28B-04976B482AE0}"/>
              </a:ext>
            </a:extLst>
          </p:cNvPr>
          <p:cNvGrpSpPr/>
          <p:nvPr/>
        </p:nvGrpSpPr>
        <p:grpSpPr>
          <a:xfrm>
            <a:off x="4410298" y="1209300"/>
            <a:ext cx="6190359" cy="4570021"/>
            <a:chOff x="2164260" y="1692915"/>
            <a:chExt cx="4749820" cy="4570021"/>
          </a:xfrm>
        </p:grpSpPr>
        <p:grpSp>
          <p:nvGrpSpPr>
            <p:cNvPr id="43" name="Group 11">
              <a:extLst>
                <a:ext uri="{FF2B5EF4-FFF2-40B4-BE49-F238E27FC236}">
                  <a16:creationId xmlns:a16="http://schemas.microsoft.com/office/drawing/2014/main" id="{B1B9C77D-BA78-4391-9933-E0F3E8908FA0}"/>
                </a:ext>
              </a:extLst>
            </p:cNvPr>
            <p:cNvGrpSpPr/>
            <p:nvPr/>
          </p:nvGrpSpPr>
          <p:grpSpPr>
            <a:xfrm>
              <a:off x="3557587" y="1692915"/>
              <a:ext cx="1834435" cy="4570021"/>
              <a:chOff x="3557587" y="1692915"/>
              <a:chExt cx="1834435" cy="4570021"/>
            </a:xfrm>
          </p:grpSpPr>
          <p:sp>
            <p:nvSpPr>
              <p:cNvPr id="48" name="Freeform: Shape 12">
                <a:extLst>
                  <a:ext uri="{FF2B5EF4-FFF2-40B4-BE49-F238E27FC236}">
                    <a16:creationId xmlns:a16="http://schemas.microsoft.com/office/drawing/2014/main" id="{835ECE6E-590E-4A81-87AB-EC4F2DFE8DB0}"/>
                  </a:ext>
                </a:extLst>
              </p:cNvPr>
              <p:cNvSpPr/>
              <p:nvPr/>
            </p:nvSpPr>
            <p:spPr>
              <a:xfrm>
                <a:off x="3557587" y="1692915"/>
                <a:ext cx="1781175" cy="828730"/>
              </a:xfrm>
              <a:custGeom>
                <a:avLst/>
                <a:gdLst>
                  <a:gd name="connsiteX0" fmla="*/ 0 w 1491715"/>
                  <a:gd name="connsiteY0" fmla="*/ 82873 h 828730"/>
                  <a:gd name="connsiteX1" fmla="*/ 82873 w 1491715"/>
                  <a:gd name="connsiteY1" fmla="*/ 0 h 828730"/>
                  <a:gd name="connsiteX2" fmla="*/ 1408842 w 1491715"/>
                  <a:gd name="connsiteY2" fmla="*/ 0 h 828730"/>
                  <a:gd name="connsiteX3" fmla="*/ 1491715 w 1491715"/>
                  <a:gd name="connsiteY3" fmla="*/ 82873 h 828730"/>
                  <a:gd name="connsiteX4" fmla="*/ 1491715 w 1491715"/>
                  <a:gd name="connsiteY4" fmla="*/ 745857 h 828730"/>
                  <a:gd name="connsiteX5" fmla="*/ 1408842 w 1491715"/>
                  <a:gd name="connsiteY5" fmla="*/ 828730 h 828730"/>
                  <a:gd name="connsiteX6" fmla="*/ 82873 w 1491715"/>
                  <a:gd name="connsiteY6" fmla="*/ 828730 h 828730"/>
                  <a:gd name="connsiteX7" fmla="*/ 0 w 1491715"/>
                  <a:gd name="connsiteY7" fmla="*/ 745857 h 828730"/>
                  <a:gd name="connsiteX8" fmla="*/ 0 w 1491715"/>
                  <a:gd name="connsiteY8" fmla="*/ 82873 h 82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1715" h="828730">
                    <a:moveTo>
                      <a:pt x="0" y="82873"/>
                    </a:moveTo>
                    <a:cubicBezTo>
                      <a:pt x="0" y="37104"/>
                      <a:pt x="37104" y="0"/>
                      <a:pt x="82873" y="0"/>
                    </a:cubicBezTo>
                    <a:lnTo>
                      <a:pt x="1408842" y="0"/>
                    </a:lnTo>
                    <a:cubicBezTo>
                      <a:pt x="1454611" y="0"/>
                      <a:pt x="1491715" y="37104"/>
                      <a:pt x="1491715" y="82873"/>
                    </a:cubicBezTo>
                    <a:lnTo>
                      <a:pt x="1491715" y="745857"/>
                    </a:lnTo>
                    <a:cubicBezTo>
                      <a:pt x="1491715" y="791626"/>
                      <a:pt x="1454611" y="828730"/>
                      <a:pt x="1408842" y="828730"/>
                    </a:cubicBezTo>
                    <a:lnTo>
                      <a:pt x="82873" y="828730"/>
                    </a:lnTo>
                    <a:cubicBezTo>
                      <a:pt x="37104" y="828730"/>
                      <a:pt x="0" y="791626"/>
                      <a:pt x="0" y="745857"/>
                    </a:cubicBezTo>
                    <a:lnTo>
                      <a:pt x="0" y="8287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0473" tIns="100473" rIns="100473" bIns="100473"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学校使命</a:t>
                </a:r>
                <a:endParaRPr lang="en-US" sz="2000" b="1" kern="1200" dirty="0"/>
              </a:p>
            </p:txBody>
          </p:sp>
          <p:sp>
            <p:nvSpPr>
              <p:cNvPr id="49" name="Freeform: Shape 13">
                <a:extLst>
                  <a:ext uri="{FF2B5EF4-FFF2-40B4-BE49-F238E27FC236}">
                    <a16:creationId xmlns:a16="http://schemas.microsoft.com/office/drawing/2014/main" id="{941FB6EE-3BF3-4986-A02B-22D119E02D46}"/>
                  </a:ext>
                </a:extLst>
              </p:cNvPr>
              <p:cNvSpPr/>
              <p:nvPr/>
            </p:nvSpPr>
            <p:spPr>
              <a:xfrm>
                <a:off x="4235516" y="2573441"/>
                <a:ext cx="372929" cy="310774"/>
              </a:xfrm>
              <a:custGeom>
                <a:avLst/>
                <a:gdLst>
                  <a:gd name="connsiteX0" fmla="*/ 0 w 310773"/>
                  <a:gd name="connsiteY0" fmla="*/ 74586 h 372928"/>
                  <a:gd name="connsiteX1" fmla="*/ 155387 w 310773"/>
                  <a:gd name="connsiteY1" fmla="*/ 74586 h 372928"/>
                  <a:gd name="connsiteX2" fmla="*/ 155387 w 310773"/>
                  <a:gd name="connsiteY2" fmla="*/ 0 h 372928"/>
                  <a:gd name="connsiteX3" fmla="*/ 310773 w 310773"/>
                  <a:gd name="connsiteY3" fmla="*/ 186464 h 372928"/>
                  <a:gd name="connsiteX4" fmla="*/ 155387 w 310773"/>
                  <a:gd name="connsiteY4" fmla="*/ 372928 h 372928"/>
                  <a:gd name="connsiteX5" fmla="*/ 155387 w 310773"/>
                  <a:gd name="connsiteY5" fmla="*/ 298342 h 372928"/>
                  <a:gd name="connsiteX6" fmla="*/ 0 w 310773"/>
                  <a:gd name="connsiteY6" fmla="*/ 298342 h 372928"/>
                  <a:gd name="connsiteX7" fmla="*/ 0 w 310773"/>
                  <a:gd name="connsiteY7" fmla="*/ 74586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73" h="372928">
                    <a:moveTo>
                      <a:pt x="248618" y="1"/>
                    </a:moveTo>
                    <a:lnTo>
                      <a:pt x="248618" y="186465"/>
                    </a:lnTo>
                    <a:lnTo>
                      <a:pt x="310773" y="186465"/>
                    </a:lnTo>
                    <a:lnTo>
                      <a:pt x="155387" y="372927"/>
                    </a:lnTo>
                    <a:lnTo>
                      <a:pt x="0" y="186465"/>
                    </a:lnTo>
                    <a:lnTo>
                      <a:pt x="62155" y="186465"/>
                    </a:lnTo>
                    <a:lnTo>
                      <a:pt x="62155" y="1"/>
                    </a:lnTo>
                    <a:lnTo>
                      <a:pt x="248618" y="1"/>
                    </a:lnTo>
                    <a:close/>
                  </a:path>
                </a:pathLst>
              </a:custGeom>
              <a:solidFill>
                <a:schemeClr val="tx2"/>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spcFirstLastPara="0" vert="horz" wrap="square" lIns="74587" tIns="0" rIns="74586" bIns="93233" numCol="1" spcCol="1270" anchor="ctr" anchorCtr="0">
                <a:noAutofit/>
              </a:bodyPr>
              <a:lstStyle/>
              <a:p>
                <a:pPr marL="0" lvl="0" indent="0" algn="ctr" defTabSz="711200">
                  <a:lnSpc>
                    <a:spcPct val="90000"/>
                  </a:lnSpc>
                  <a:spcBef>
                    <a:spcPct val="0"/>
                  </a:spcBef>
                  <a:spcAft>
                    <a:spcPct val="35000"/>
                  </a:spcAft>
                  <a:buNone/>
                </a:pPr>
                <a:endParaRPr lang="en-US" sz="1600" kern="1200"/>
              </a:p>
            </p:txBody>
          </p:sp>
          <p:sp>
            <p:nvSpPr>
              <p:cNvPr id="50" name="Freeform: Shape 14">
                <a:extLst>
                  <a:ext uri="{FF2B5EF4-FFF2-40B4-BE49-F238E27FC236}">
                    <a16:creationId xmlns:a16="http://schemas.microsoft.com/office/drawing/2014/main" id="{E0F88BEE-D342-45F4-9C50-286B7E80BE5D}"/>
                  </a:ext>
                </a:extLst>
              </p:cNvPr>
              <p:cNvSpPr/>
              <p:nvPr/>
            </p:nvSpPr>
            <p:spPr>
              <a:xfrm>
                <a:off x="3557587" y="2936011"/>
                <a:ext cx="1781175" cy="828730"/>
              </a:xfrm>
              <a:custGeom>
                <a:avLst/>
                <a:gdLst>
                  <a:gd name="connsiteX0" fmla="*/ 0 w 1491715"/>
                  <a:gd name="connsiteY0" fmla="*/ 82873 h 828730"/>
                  <a:gd name="connsiteX1" fmla="*/ 82873 w 1491715"/>
                  <a:gd name="connsiteY1" fmla="*/ 0 h 828730"/>
                  <a:gd name="connsiteX2" fmla="*/ 1408842 w 1491715"/>
                  <a:gd name="connsiteY2" fmla="*/ 0 h 828730"/>
                  <a:gd name="connsiteX3" fmla="*/ 1491715 w 1491715"/>
                  <a:gd name="connsiteY3" fmla="*/ 82873 h 828730"/>
                  <a:gd name="connsiteX4" fmla="*/ 1491715 w 1491715"/>
                  <a:gd name="connsiteY4" fmla="*/ 745857 h 828730"/>
                  <a:gd name="connsiteX5" fmla="*/ 1408842 w 1491715"/>
                  <a:gd name="connsiteY5" fmla="*/ 828730 h 828730"/>
                  <a:gd name="connsiteX6" fmla="*/ 82873 w 1491715"/>
                  <a:gd name="connsiteY6" fmla="*/ 828730 h 828730"/>
                  <a:gd name="connsiteX7" fmla="*/ 0 w 1491715"/>
                  <a:gd name="connsiteY7" fmla="*/ 745857 h 828730"/>
                  <a:gd name="connsiteX8" fmla="*/ 0 w 1491715"/>
                  <a:gd name="connsiteY8" fmla="*/ 82873 h 82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1715" h="828730">
                    <a:moveTo>
                      <a:pt x="0" y="82873"/>
                    </a:moveTo>
                    <a:cubicBezTo>
                      <a:pt x="0" y="37104"/>
                      <a:pt x="37104" y="0"/>
                      <a:pt x="82873" y="0"/>
                    </a:cubicBezTo>
                    <a:lnTo>
                      <a:pt x="1408842" y="0"/>
                    </a:lnTo>
                    <a:cubicBezTo>
                      <a:pt x="1454611" y="0"/>
                      <a:pt x="1491715" y="37104"/>
                      <a:pt x="1491715" y="82873"/>
                    </a:cubicBezTo>
                    <a:lnTo>
                      <a:pt x="1491715" y="745857"/>
                    </a:lnTo>
                    <a:cubicBezTo>
                      <a:pt x="1491715" y="791626"/>
                      <a:pt x="1454611" y="828730"/>
                      <a:pt x="1408842" y="828730"/>
                    </a:cubicBezTo>
                    <a:lnTo>
                      <a:pt x="82873" y="828730"/>
                    </a:lnTo>
                    <a:cubicBezTo>
                      <a:pt x="37104" y="828730"/>
                      <a:pt x="0" y="791626"/>
                      <a:pt x="0" y="745857"/>
                    </a:cubicBezTo>
                    <a:lnTo>
                      <a:pt x="0" y="8287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0473" tIns="100473" rIns="100473" bIns="100473"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通识教育矩阵</a:t>
                </a:r>
                <a:endParaRPr lang="en-US" sz="2000" b="1" kern="1200" dirty="0"/>
              </a:p>
            </p:txBody>
          </p:sp>
          <p:sp>
            <p:nvSpPr>
              <p:cNvPr id="51" name="Freeform: Shape 15">
                <a:extLst>
                  <a:ext uri="{FF2B5EF4-FFF2-40B4-BE49-F238E27FC236}">
                    <a16:creationId xmlns:a16="http://schemas.microsoft.com/office/drawing/2014/main" id="{89CBD5DC-B5A4-4EF4-98D3-FB929851E45F}"/>
                  </a:ext>
                </a:extLst>
              </p:cNvPr>
              <p:cNvSpPr/>
              <p:nvPr/>
            </p:nvSpPr>
            <p:spPr>
              <a:xfrm>
                <a:off x="4235516" y="3816537"/>
                <a:ext cx="372929" cy="310774"/>
              </a:xfrm>
              <a:custGeom>
                <a:avLst/>
                <a:gdLst>
                  <a:gd name="connsiteX0" fmla="*/ 0 w 310773"/>
                  <a:gd name="connsiteY0" fmla="*/ 74586 h 372928"/>
                  <a:gd name="connsiteX1" fmla="*/ 155387 w 310773"/>
                  <a:gd name="connsiteY1" fmla="*/ 74586 h 372928"/>
                  <a:gd name="connsiteX2" fmla="*/ 155387 w 310773"/>
                  <a:gd name="connsiteY2" fmla="*/ 0 h 372928"/>
                  <a:gd name="connsiteX3" fmla="*/ 310773 w 310773"/>
                  <a:gd name="connsiteY3" fmla="*/ 186464 h 372928"/>
                  <a:gd name="connsiteX4" fmla="*/ 155387 w 310773"/>
                  <a:gd name="connsiteY4" fmla="*/ 372928 h 372928"/>
                  <a:gd name="connsiteX5" fmla="*/ 155387 w 310773"/>
                  <a:gd name="connsiteY5" fmla="*/ 298342 h 372928"/>
                  <a:gd name="connsiteX6" fmla="*/ 0 w 310773"/>
                  <a:gd name="connsiteY6" fmla="*/ 298342 h 372928"/>
                  <a:gd name="connsiteX7" fmla="*/ 0 w 310773"/>
                  <a:gd name="connsiteY7" fmla="*/ 74586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73" h="372928">
                    <a:moveTo>
                      <a:pt x="248618" y="1"/>
                    </a:moveTo>
                    <a:lnTo>
                      <a:pt x="248618" y="186465"/>
                    </a:lnTo>
                    <a:lnTo>
                      <a:pt x="310773" y="186465"/>
                    </a:lnTo>
                    <a:lnTo>
                      <a:pt x="155387" y="372927"/>
                    </a:lnTo>
                    <a:lnTo>
                      <a:pt x="0" y="186465"/>
                    </a:lnTo>
                    <a:lnTo>
                      <a:pt x="62155" y="186465"/>
                    </a:lnTo>
                    <a:lnTo>
                      <a:pt x="62155" y="1"/>
                    </a:lnTo>
                    <a:lnTo>
                      <a:pt x="248618" y="1"/>
                    </a:lnTo>
                    <a:close/>
                  </a:path>
                </a:pathLst>
              </a:custGeom>
              <a:solidFill>
                <a:schemeClr val="tx2"/>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spcFirstLastPara="0" vert="horz" wrap="square" lIns="74587" tIns="0" rIns="74586" bIns="93233" numCol="1" spcCol="1270" anchor="ctr" anchorCtr="0">
                <a:noAutofit/>
              </a:bodyPr>
              <a:lstStyle/>
              <a:p>
                <a:pPr marL="0" lvl="0" indent="0" algn="ctr" defTabSz="711200">
                  <a:lnSpc>
                    <a:spcPct val="90000"/>
                  </a:lnSpc>
                  <a:spcBef>
                    <a:spcPct val="0"/>
                  </a:spcBef>
                  <a:spcAft>
                    <a:spcPct val="35000"/>
                  </a:spcAft>
                  <a:buNone/>
                </a:pPr>
                <a:endParaRPr lang="en-US" sz="1600" kern="1200"/>
              </a:p>
            </p:txBody>
          </p:sp>
          <p:sp>
            <p:nvSpPr>
              <p:cNvPr id="52" name="Freeform: Shape 16">
                <a:extLst>
                  <a:ext uri="{FF2B5EF4-FFF2-40B4-BE49-F238E27FC236}">
                    <a16:creationId xmlns:a16="http://schemas.microsoft.com/office/drawing/2014/main" id="{E3531B5D-DCEC-4132-99D3-9B0D98D77261}"/>
                  </a:ext>
                </a:extLst>
              </p:cNvPr>
              <p:cNvSpPr/>
              <p:nvPr/>
            </p:nvSpPr>
            <p:spPr>
              <a:xfrm>
                <a:off x="3610846" y="4179107"/>
                <a:ext cx="1781175" cy="828730"/>
              </a:xfrm>
              <a:custGeom>
                <a:avLst/>
                <a:gdLst>
                  <a:gd name="connsiteX0" fmla="*/ 0 w 1491715"/>
                  <a:gd name="connsiteY0" fmla="*/ 82873 h 828730"/>
                  <a:gd name="connsiteX1" fmla="*/ 82873 w 1491715"/>
                  <a:gd name="connsiteY1" fmla="*/ 0 h 828730"/>
                  <a:gd name="connsiteX2" fmla="*/ 1408842 w 1491715"/>
                  <a:gd name="connsiteY2" fmla="*/ 0 h 828730"/>
                  <a:gd name="connsiteX3" fmla="*/ 1491715 w 1491715"/>
                  <a:gd name="connsiteY3" fmla="*/ 82873 h 828730"/>
                  <a:gd name="connsiteX4" fmla="*/ 1491715 w 1491715"/>
                  <a:gd name="connsiteY4" fmla="*/ 745857 h 828730"/>
                  <a:gd name="connsiteX5" fmla="*/ 1408842 w 1491715"/>
                  <a:gd name="connsiteY5" fmla="*/ 828730 h 828730"/>
                  <a:gd name="connsiteX6" fmla="*/ 82873 w 1491715"/>
                  <a:gd name="connsiteY6" fmla="*/ 828730 h 828730"/>
                  <a:gd name="connsiteX7" fmla="*/ 0 w 1491715"/>
                  <a:gd name="connsiteY7" fmla="*/ 745857 h 828730"/>
                  <a:gd name="connsiteX8" fmla="*/ 0 w 1491715"/>
                  <a:gd name="connsiteY8" fmla="*/ 82873 h 82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1715" h="828730">
                    <a:moveTo>
                      <a:pt x="0" y="82873"/>
                    </a:moveTo>
                    <a:cubicBezTo>
                      <a:pt x="0" y="37104"/>
                      <a:pt x="37104" y="0"/>
                      <a:pt x="82873" y="0"/>
                    </a:cubicBezTo>
                    <a:lnTo>
                      <a:pt x="1408842" y="0"/>
                    </a:lnTo>
                    <a:cubicBezTo>
                      <a:pt x="1454611" y="0"/>
                      <a:pt x="1491715" y="37104"/>
                      <a:pt x="1491715" y="82873"/>
                    </a:cubicBezTo>
                    <a:lnTo>
                      <a:pt x="1491715" y="745857"/>
                    </a:lnTo>
                    <a:cubicBezTo>
                      <a:pt x="1491715" y="791626"/>
                      <a:pt x="1454611" y="828730"/>
                      <a:pt x="1408842" y="828730"/>
                    </a:cubicBezTo>
                    <a:lnTo>
                      <a:pt x="82873" y="828730"/>
                    </a:lnTo>
                    <a:cubicBezTo>
                      <a:pt x="37104" y="828730"/>
                      <a:pt x="0" y="791626"/>
                      <a:pt x="0" y="745857"/>
                    </a:cubicBezTo>
                    <a:lnTo>
                      <a:pt x="0" y="8287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0473" tIns="100473" rIns="100473" bIns="100473"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专业教育矩阵</a:t>
                </a:r>
                <a:endParaRPr lang="en-US" sz="2000" b="1" kern="1200" dirty="0"/>
              </a:p>
            </p:txBody>
          </p:sp>
          <p:sp>
            <p:nvSpPr>
              <p:cNvPr id="53" name="Freeform: Shape 17">
                <a:extLst>
                  <a:ext uri="{FF2B5EF4-FFF2-40B4-BE49-F238E27FC236}">
                    <a16:creationId xmlns:a16="http://schemas.microsoft.com/office/drawing/2014/main" id="{045D51FB-A9C8-4FC9-B1C7-2FC7ECB9C867}"/>
                  </a:ext>
                </a:extLst>
              </p:cNvPr>
              <p:cNvSpPr/>
              <p:nvPr/>
            </p:nvSpPr>
            <p:spPr>
              <a:xfrm>
                <a:off x="4235516" y="5059633"/>
                <a:ext cx="372929" cy="310774"/>
              </a:xfrm>
              <a:custGeom>
                <a:avLst/>
                <a:gdLst>
                  <a:gd name="connsiteX0" fmla="*/ 0 w 310773"/>
                  <a:gd name="connsiteY0" fmla="*/ 74586 h 372928"/>
                  <a:gd name="connsiteX1" fmla="*/ 155387 w 310773"/>
                  <a:gd name="connsiteY1" fmla="*/ 74586 h 372928"/>
                  <a:gd name="connsiteX2" fmla="*/ 155387 w 310773"/>
                  <a:gd name="connsiteY2" fmla="*/ 0 h 372928"/>
                  <a:gd name="connsiteX3" fmla="*/ 310773 w 310773"/>
                  <a:gd name="connsiteY3" fmla="*/ 186464 h 372928"/>
                  <a:gd name="connsiteX4" fmla="*/ 155387 w 310773"/>
                  <a:gd name="connsiteY4" fmla="*/ 372928 h 372928"/>
                  <a:gd name="connsiteX5" fmla="*/ 155387 w 310773"/>
                  <a:gd name="connsiteY5" fmla="*/ 298342 h 372928"/>
                  <a:gd name="connsiteX6" fmla="*/ 0 w 310773"/>
                  <a:gd name="connsiteY6" fmla="*/ 298342 h 372928"/>
                  <a:gd name="connsiteX7" fmla="*/ 0 w 310773"/>
                  <a:gd name="connsiteY7" fmla="*/ 74586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773" h="372928">
                    <a:moveTo>
                      <a:pt x="248618" y="1"/>
                    </a:moveTo>
                    <a:lnTo>
                      <a:pt x="248618" y="186465"/>
                    </a:lnTo>
                    <a:lnTo>
                      <a:pt x="310773" y="186465"/>
                    </a:lnTo>
                    <a:lnTo>
                      <a:pt x="155387" y="372927"/>
                    </a:lnTo>
                    <a:lnTo>
                      <a:pt x="0" y="186465"/>
                    </a:lnTo>
                    <a:lnTo>
                      <a:pt x="62155" y="186465"/>
                    </a:lnTo>
                    <a:lnTo>
                      <a:pt x="62155" y="1"/>
                    </a:lnTo>
                    <a:lnTo>
                      <a:pt x="248618" y="1"/>
                    </a:lnTo>
                    <a:close/>
                  </a:path>
                </a:pathLst>
              </a:custGeom>
              <a:solidFill>
                <a:schemeClr val="tx2"/>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spcFirstLastPara="0" vert="horz" wrap="square" lIns="74587" tIns="0" rIns="74586" bIns="93233" numCol="1" spcCol="1270" anchor="ctr" anchorCtr="0">
                <a:noAutofit/>
              </a:bodyPr>
              <a:lstStyle/>
              <a:p>
                <a:pPr marL="0" lvl="0" indent="0" algn="ctr" defTabSz="711200">
                  <a:lnSpc>
                    <a:spcPct val="90000"/>
                  </a:lnSpc>
                  <a:spcBef>
                    <a:spcPct val="0"/>
                  </a:spcBef>
                  <a:spcAft>
                    <a:spcPct val="35000"/>
                  </a:spcAft>
                  <a:buNone/>
                </a:pPr>
                <a:endParaRPr lang="en-US" sz="1600" kern="1200"/>
              </a:p>
            </p:txBody>
          </p:sp>
          <p:sp>
            <p:nvSpPr>
              <p:cNvPr id="54" name="Freeform: Shape 18">
                <a:extLst>
                  <a:ext uri="{FF2B5EF4-FFF2-40B4-BE49-F238E27FC236}">
                    <a16:creationId xmlns:a16="http://schemas.microsoft.com/office/drawing/2014/main" id="{C78632C9-E388-4A27-B17C-EA0760869C4B}"/>
                  </a:ext>
                </a:extLst>
              </p:cNvPr>
              <p:cNvSpPr/>
              <p:nvPr/>
            </p:nvSpPr>
            <p:spPr>
              <a:xfrm>
                <a:off x="3610847" y="5434206"/>
                <a:ext cx="1781175" cy="828730"/>
              </a:xfrm>
              <a:custGeom>
                <a:avLst/>
                <a:gdLst>
                  <a:gd name="connsiteX0" fmla="*/ 0 w 1491715"/>
                  <a:gd name="connsiteY0" fmla="*/ 82873 h 828730"/>
                  <a:gd name="connsiteX1" fmla="*/ 82873 w 1491715"/>
                  <a:gd name="connsiteY1" fmla="*/ 0 h 828730"/>
                  <a:gd name="connsiteX2" fmla="*/ 1408842 w 1491715"/>
                  <a:gd name="connsiteY2" fmla="*/ 0 h 828730"/>
                  <a:gd name="connsiteX3" fmla="*/ 1491715 w 1491715"/>
                  <a:gd name="connsiteY3" fmla="*/ 82873 h 828730"/>
                  <a:gd name="connsiteX4" fmla="*/ 1491715 w 1491715"/>
                  <a:gd name="connsiteY4" fmla="*/ 745857 h 828730"/>
                  <a:gd name="connsiteX5" fmla="*/ 1408842 w 1491715"/>
                  <a:gd name="connsiteY5" fmla="*/ 828730 h 828730"/>
                  <a:gd name="connsiteX6" fmla="*/ 82873 w 1491715"/>
                  <a:gd name="connsiteY6" fmla="*/ 828730 h 828730"/>
                  <a:gd name="connsiteX7" fmla="*/ 0 w 1491715"/>
                  <a:gd name="connsiteY7" fmla="*/ 745857 h 828730"/>
                  <a:gd name="connsiteX8" fmla="*/ 0 w 1491715"/>
                  <a:gd name="connsiteY8" fmla="*/ 82873 h 82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1715" h="828730">
                    <a:moveTo>
                      <a:pt x="0" y="82873"/>
                    </a:moveTo>
                    <a:cubicBezTo>
                      <a:pt x="0" y="37104"/>
                      <a:pt x="37104" y="0"/>
                      <a:pt x="82873" y="0"/>
                    </a:cubicBezTo>
                    <a:lnTo>
                      <a:pt x="1408842" y="0"/>
                    </a:lnTo>
                    <a:cubicBezTo>
                      <a:pt x="1454611" y="0"/>
                      <a:pt x="1491715" y="37104"/>
                      <a:pt x="1491715" y="82873"/>
                    </a:cubicBezTo>
                    <a:lnTo>
                      <a:pt x="1491715" y="745857"/>
                    </a:lnTo>
                    <a:cubicBezTo>
                      <a:pt x="1491715" y="791626"/>
                      <a:pt x="1454611" y="828730"/>
                      <a:pt x="1408842" y="828730"/>
                    </a:cubicBezTo>
                    <a:lnTo>
                      <a:pt x="82873" y="828730"/>
                    </a:lnTo>
                    <a:cubicBezTo>
                      <a:pt x="37104" y="828730"/>
                      <a:pt x="0" y="791626"/>
                      <a:pt x="0" y="745857"/>
                    </a:cubicBezTo>
                    <a:lnTo>
                      <a:pt x="0" y="82873"/>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00473" tIns="100473" rIns="100473" bIns="100473"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t>课程设计矩阵</a:t>
                </a:r>
                <a:endParaRPr lang="en-US" sz="2000" b="1" kern="1200" dirty="0"/>
              </a:p>
            </p:txBody>
          </p:sp>
        </p:grpSp>
        <p:sp>
          <p:nvSpPr>
            <p:cNvPr id="44" name="TextBox 5">
              <a:extLst>
                <a:ext uri="{FF2B5EF4-FFF2-40B4-BE49-F238E27FC236}">
                  <a16:creationId xmlns:a16="http://schemas.microsoft.com/office/drawing/2014/main" id="{67E80CF9-6988-4503-A002-34BBC9607052}"/>
                </a:ext>
              </a:extLst>
            </p:cNvPr>
            <p:cNvSpPr txBox="1"/>
            <p:nvPr/>
          </p:nvSpPr>
          <p:spPr>
            <a:xfrm>
              <a:off x="2164260" y="2989176"/>
              <a:ext cx="354232" cy="1966421"/>
            </a:xfrm>
            <a:prstGeom prst="rect">
              <a:avLst/>
            </a:prstGeom>
          </p:spPr>
          <p:style>
            <a:lnRef idx="1">
              <a:schemeClr val="accent1"/>
            </a:lnRef>
            <a:fillRef idx="2">
              <a:schemeClr val="accent1"/>
            </a:fillRef>
            <a:effectRef idx="1">
              <a:schemeClr val="accent1"/>
            </a:effectRef>
            <a:fontRef idx="minor">
              <a:schemeClr val="dk1"/>
            </a:fontRef>
          </p:style>
          <p:txBody>
            <a:bodyPr vert="eaVert" wrap="square" rtlCol="0">
              <a:spAutoFit/>
            </a:bodyPr>
            <a:lstStyle/>
            <a:p>
              <a:r>
                <a:rPr lang="zh-CN" altLang="en-US" b="1" dirty="0"/>
                <a:t>教</a:t>
              </a:r>
              <a:r>
                <a:rPr lang="en-US" altLang="zh-CN" b="1" dirty="0"/>
                <a:t> </a:t>
              </a:r>
              <a:r>
                <a:rPr lang="zh-CN" altLang="en-US" b="1" dirty="0"/>
                <a:t>学 支 持 中 心</a:t>
              </a:r>
              <a:endParaRPr lang="en-US" b="1" dirty="0"/>
            </a:p>
          </p:txBody>
        </p:sp>
        <p:sp>
          <p:nvSpPr>
            <p:cNvPr id="45" name="TextBox 6">
              <a:extLst>
                <a:ext uri="{FF2B5EF4-FFF2-40B4-BE49-F238E27FC236}">
                  <a16:creationId xmlns:a16="http://schemas.microsoft.com/office/drawing/2014/main" id="{F28DD451-2FCD-46BB-BF3F-221F72FBACA5}"/>
                </a:ext>
              </a:extLst>
            </p:cNvPr>
            <p:cNvSpPr txBox="1"/>
            <p:nvPr/>
          </p:nvSpPr>
          <p:spPr>
            <a:xfrm>
              <a:off x="6559848" y="2989176"/>
              <a:ext cx="354232" cy="1846894"/>
            </a:xfrm>
            <a:prstGeom prst="rect">
              <a:avLst/>
            </a:prstGeom>
          </p:spPr>
          <p:style>
            <a:lnRef idx="1">
              <a:schemeClr val="accent1"/>
            </a:lnRef>
            <a:fillRef idx="2">
              <a:schemeClr val="accent1"/>
            </a:fillRef>
            <a:effectRef idx="1">
              <a:schemeClr val="accent1"/>
            </a:effectRef>
            <a:fontRef idx="minor">
              <a:schemeClr val="dk1"/>
            </a:fontRef>
          </p:style>
          <p:txBody>
            <a:bodyPr vert="eaVert" wrap="square" rtlCol="0">
              <a:spAutoFit/>
            </a:bodyPr>
            <a:lstStyle/>
            <a:p>
              <a:r>
                <a:rPr lang="zh-CN" altLang="en-US" b="1" dirty="0">
                  <a:solidFill>
                    <a:schemeClr val="tx1"/>
                  </a:solidFill>
                </a:rPr>
                <a:t>院校研究办公室</a:t>
              </a:r>
              <a:endParaRPr lang="en-US" b="1" dirty="0">
                <a:solidFill>
                  <a:schemeClr val="tx1"/>
                </a:solidFill>
              </a:endParaRPr>
            </a:p>
          </p:txBody>
        </p:sp>
        <p:sp>
          <p:nvSpPr>
            <p:cNvPr id="46" name="Left Brace 10">
              <a:extLst>
                <a:ext uri="{FF2B5EF4-FFF2-40B4-BE49-F238E27FC236}">
                  <a16:creationId xmlns:a16="http://schemas.microsoft.com/office/drawing/2014/main" id="{7D25C64F-E5EE-4975-BF8C-DDB4F03058F5}"/>
                </a:ext>
              </a:extLst>
            </p:cNvPr>
            <p:cNvSpPr/>
            <p:nvPr/>
          </p:nvSpPr>
          <p:spPr>
            <a:xfrm>
              <a:off x="2826542" y="2185986"/>
              <a:ext cx="509589" cy="3571875"/>
            </a:xfrm>
            <a:prstGeom prst="leftBrace">
              <a:avLst>
                <a:gd name="adj1" fmla="val 8333"/>
                <a:gd name="adj2" fmla="val 50267"/>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47" name="Right Brace 19">
              <a:extLst>
                <a:ext uri="{FF2B5EF4-FFF2-40B4-BE49-F238E27FC236}">
                  <a16:creationId xmlns:a16="http://schemas.microsoft.com/office/drawing/2014/main" id="{D2E97F9B-1152-4321-9751-8628293910C1}"/>
                </a:ext>
              </a:extLst>
            </p:cNvPr>
            <p:cNvSpPr/>
            <p:nvPr/>
          </p:nvSpPr>
          <p:spPr>
            <a:xfrm>
              <a:off x="5468047" y="2185986"/>
              <a:ext cx="766765" cy="3719513"/>
            </a:xfrm>
            <a:prstGeom prst="rightBrace">
              <a:avLst>
                <a:gd name="adj1" fmla="val 8333"/>
                <a:gd name="adj2" fmla="val 46875"/>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sp>
        <p:nvSpPr>
          <p:cNvPr id="18" name="Title 2">
            <a:extLst>
              <a:ext uri="{FF2B5EF4-FFF2-40B4-BE49-F238E27FC236}">
                <a16:creationId xmlns:a16="http://schemas.microsoft.com/office/drawing/2014/main" id="{70AD66B9-A51A-42CD-BC5D-7544A87404CD}"/>
              </a:ext>
            </a:extLst>
          </p:cNvPr>
          <p:cNvSpPr txBox="1">
            <a:spLocks/>
          </p:cNvSpPr>
          <p:nvPr/>
        </p:nvSpPr>
        <p:spPr>
          <a:xfrm>
            <a:off x="454508" y="5606399"/>
            <a:ext cx="9047558" cy="1032204"/>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3200" b="0"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3000" dirty="0">
                <a:solidFill>
                  <a:srgbClr val="FF0000"/>
                </a:solidFill>
              </a:rPr>
              <a:t>来源</a:t>
            </a:r>
            <a:r>
              <a:rPr lang="zh-CN" altLang="en-US" sz="3000" dirty="0"/>
              <a:t>：</a:t>
            </a:r>
            <a:endParaRPr lang="en-US" altLang="zh-CN" sz="3000" dirty="0"/>
          </a:p>
          <a:p>
            <a:r>
              <a:rPr lang="zh-CN" altLang="en-US" sz="3000" dirty="0"/>
              <a:t> </a:t>
            </a:r>
            <a:endParaRPr lang="en-US" altLang="zh-CN" sz="3000" dirty="0">
              <a:solidFill>
                <a:srgbClr val="FF0000"/>
              </a:solidFill>
            </a:endParaRPr>
          </a:p>
          <a:p>
            <a:r>
              <a:rPr lang="zh-CN" altLang="en-US" sz="3000" dirty="0">
                <a:solidFill>
                  <a:srgbClr val="FF0000"/>
                </a:solidFill>
              </a:rPr>
              <a:t>关注学习效果  构建全校统一的教学质量保障体系</a:t>
            </a:r>
            <a:endParaRPr lang="en-US" altLang="zh-CN" sz="3000" dirty="0">
              <a:solidFill>
                <a:srgbClr val="FF0000"/>
              </a:solidFill>
            </a:endParaRPr>
          </a:p>
          <a:p>
            <a:endParaRPr lang="en-US" altLang="zh-CN" sz="3000" dirty="0">
              <a:solidFill>
                <a:srgbClr val="FFC000"/>
              </a:solidFill>
            </a:endParaRPr>
          </a:p>
          <a:p>
            <a:r>
              <a:rPr lang="en-US" sz="3000" dirty="0">
                <a:solidFill>
                  <a:srgbClr val="FFFF00"/>
                </a:solidFill>
              </a:rPr>
              <a:t>        </a:t>
            </a:r>
            <a:r>
              <a:rPr lang="en-US" altLang="zh-CN" sz="3000" dirty="0">
                <a:solidFill>
                  <a:srgbClr val="0070C0"/>
                </a:solidFill>
              </a:rPr>
              <a:t>——</a:t>
            </a:r>
            <a:r>
              <a:rPr lang="zh-CN" altLang="en-US" sz="3000" b="1" dirty="0">
                <a:latin typeface="KaiTi" panose="02010609060101010101" pitchFamily="49" charset="-122"/>
                <a:ea typeface="KaiTi" panose="02010609060101010101" pitchFamily="49" charset="-122"/>
                <a:hlinkClick r:id="rId2" action="ppaction://hlinkpres?slideindex=1&amp;slidetitle="/>
              </a:rPr>
              <a:t>华中科技大学教科院赵炬明</a:t>
            </a:r>
            <a:endParaRPr lang="en-US" altLang="zh-CN" sz="3000" b="1" dirty="0">
              <a:latin typeface="KaiTi" panose="02010609060101010101" pitchFamily="49" charset="-122"/>
              <a:ea typeface="KaiTi" panose="02010609060101010101" pitchFamily="49" charset="-122"/>
            </a:endParaRPr>
          </a:p>
          <a:p>
            <a:endParaRPr lang="en-US" sz="2500" dirty="0">
              <a:solidFill>
                <a:srgbClr val="FFFF00"/>
              </a:solidFill>
            </a:endParaRPr>
          </a:p>
        </p:txBody>
      </p:sp>
    </p:spTree>
    <p:extLst>
      <p:ext uri="{BB962C8B-B14F-4D97-AF65-F5344CB8AC3E}">
        <p14:creationId xmlns:p14="http://schemas.microsoft.com/office/powerpoint/2010/main" val="3732932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39DEEC89-2C2E-4BB6-8C99-45978C8008F6}"/>
              </a:ext>
            </a:extLst>
          </p:cNvPr>
          <p:cNvSpPr/>
          <p:nvPr/>
        </p:nvSpPr>
        <p:spPr>
          <a:xfrm>
            <a:off x="14094" y="1"/>
            <a:ext cx="12188789" cy="6858000"/>
          </a:xfrm>
          <a:prstGeom prst="rect">
            <a:avLst/>
          </a:prstGeom>
          <a:solidFill>
            <a:srgbClr val="5B9BD5"/>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D7D31"/>
              </a:solidFill>
            </a:endParaRPr>
          </a:p>
        </p:txBody>
      </p:sp>
      <p:sp>
        <p:nvSpPr>
          <p:cNvPr id="2" name="标题 1">
            <a:extLst>
              <a:ext uri="{FF2B5EF4-FFF2-40B4-BE49-F238E27FC236}">
                <a16:creationId xmlns:a16="http://schemas.microsoft.com/office/drawing/2014/main" id="{776377A6-C651-7142-B939-A322A1781E98}"/>
              </a:ext>
            </a:extLst>
          </p:cNvPr>
          <p:cNvSpPr>
            <a:spLocks noGrp="1"/>
          </p:cNvSpPr>
          <p:nvPr>
            <p:ph type="title"/>
          </p:nvPr>
        </p:nvSpPr>
        <p:spPr>
          <a:xfrm>
            <a:off x="386139" y="320412"/>
            <a:ext cx="4827367" cy="611419"/>
          </a:xfrm>
        </p:spPr>
        <p:txBody>
          <a:bodyPr>
            <a:normAutofit/>
          </a:bodyPr>
          <a:lstStyle/>
          <a:p>
            <a:r>
              <a:rPr kumimoji="1" lang="zh-CN" altLang="en-US" sz="2800" dirty="0">
                <a:solidFill>
                  <a:schemeClr val="tx1"/>
                </a:solidFill>
              </a:rPr>
              <a:t>质量保障制度建设“三重奏”</a:t>
            </a:r>
          </a:p>
        </p:txBody>
      </p:sp>
      <p:sp>
        <p:nvSpPr>
          <p:cNvPr id="4" name="弧形 41">
            <a:extLst>
              <a:ext uri="{FF2B5EF4-FFF2-40B4-BE49-F238E27FC236}">
                <a16:creationId xmlns:a16="http://schemas.microsoft.com/office/drawing/2014/main" id="{2BD9A930-28D9-3444-83DA-D81B64C27268}"/>
              </a:ext>
            </a:extLst>
          </p:cNvPr>
          <p:cNvSpPr/>
          <p:nvPr/>
        </p:nvSpPr>
        <p:spPr>
          <a:xfrm>
            <a:off x="3807684" y="824779"/>
            <a:ext cx="5400000" cy="5400000"/>
          </a:xfrm>
          <a:prstGeom prst="arc">
            <a:avLst>
              <a:gd name="adj1" fmla="val 12684994"/>
              <a:gd name="adj2" fmla="val 19736390"/>
            </a:avLst>
          </a:prstGeom>
          <a:ln w="50800">
            <a:solidFill>
              <a:srgbClr val="FFFF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icrosoft YaHei" panose="020B0503020204020204" pitchFamily="34" charset="-122"/>
              <a:ea typeface="Microsoft YaHei" panose="020B0503020204020204" pitchFamily="34" charset="-122"/>
            </a:endParaRPr>
          </a:p>
        </p:txBody>
      </p:sp>
      <p:sp>
        <p:nvSpPr>
          <p:cNvPr id="5" name="弧形 38">
            <a:extLst>
              <a:ext uri="{FF2B5EF4-FFF2-40B4-BE49-F238E27FC236}">
                <a16:creationId xmlns:a16="http://schemas.microsoft.com/office/drawing/2014/main" id="{4A35FAD6-CEE5-864D-9436-6C2D228D733A}"/>
              </a:ext>
            </a:extLst>
          </p:cNvPr>
          <p:cNvSpPr/>
          <p:nvPr/>
        </p:nvSpPr>
        <p:spPr>
          <a:xfrm>
            <a:off x="3829183" y="962290"/>
            <a:ext cx="5400000" cy="5400000"/>
          </a:xfrm>
          <a:prstGeom prst="arc">
            <a:avLst>
              <a:gd name="adj1" fmla="val 20905647"/>
              <a:gd name="adj2" fmla="val 10751839"/>
            </a:avLst>
          </a:prstGeom>
          <a:ln w="50800">
            <a:solidFill>
              <a:srgbClr val="FFFF00"/>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Microsoft YaHei" panose="020B0503020204020204" pitchFamily="34" charset="-122"/>
              <a:ea typeface="Microsoft YaHei" panose="020B0503020204020204" pitchFamily="34" charset="-122"/>
            </a:endParaRPr>
          </a:p>
        </p:txBody>
      </p:sp>
      <p:sp>
        <p:nvSpPr>
          <p:cNvPr id="7" name="íSḷíde">
            <a:extLst>
              <a:ext uri="{FF2B5EF4-FFF2-40B4-BE49-F238E27FC236}">
                <a16:creationId xmlns:a16="http://schemas.microsoft.com/office/drawing/2014/main" id="{62AB2106-8AF1-014B-BFC7-8A6F832FDE73}"/>
              </a:ext>
            </a:extLst>
          </p:cNvPr>
          <p:cNvSpPr/>
          <p:nvPr/>
        </p:nvSpPr>
        <p:spPr>
          <a:xfrm>
            <a:off x="5772877" y="3058510"/>
            <a:ext cx="1193754" cy="1269393"/>
          </a:xfrm>
          <a:prstGeom prst="ellipse">
            <a:avLst/>
          </a:prstGeom>
          <a:solidFill>
            <a:srgbClr val="CC0066"/>
          </a:solidFill>
          <a:ln w="57150" cap="flat" cmpd="sng" algn="ctr">
            <a:solidFill>
              <a:srgbClr val="FFFFFF"/>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endParaRPr>
          </a:p>
        </p:txBody>
      </p:sp>
      <p:sp>
        <p:nvSpPr>
          <p:cNvPr id="8" name="íṧlíḍè">
            <a:extLst>
              <a:ext uri="{FF2B5EF4-FFF2-40B4-BE49-F238E27FC236}">
                <a16:creationId xmlns:a16="http://schemas.microsoft.com/office/drawing/2014/main" id="{A71C3037-DE9C-E048-B173-462B9C8972F0}"/>
              </a:ext>
            </a:extLst>
          </p:cNvPr>
          <p:cNvSpPr txBox="1"/>
          <p:nvPr/>
        </p:nvSpPr>
        <p:spPr>
          <a:xfrm>
            <a:off x="5782199" y="3407425"/>
            <a:ext cx="1174670" cy="569739"/>
          </a:xfrm>
          <a:prstGeom prst="rect">
            <a:avLst/>
          </a:prstGeom>
          <a:noFill/>
        </p:spPr>
        <p:txBody>
          <a:bodyPr wrap="square" lIns="0" tIns="0" rIns="0" bIns="0">
            <a:noAutofit/>
          </a:bodyPr>
          <a:lstStyle/>
          <a:p>
            <a:pPr algn="ctr" defTabSz="457200"/>
            <a:r>
              <a:rPr lang="zh-CN" altLang="en-US" sz="2000" b="1" dirty="0">
                <a:solidFill>
                  <a:schemeClr val="bg1"/>
                </a:solidFill>
                <a:latin typeface="Microsoft YaHei" panose="020B0503020204020204" pitchFamily="34" charset="-122"/>
                <a:ea typeface="Microsoft YaHei" panose="020B0503020204020204" pitchFamily="34" charset="-122"/>
              </a:rPr>
              <a:t>办学</a:t>
            </a:r>
            <a:endParaRPr lang="en-US" altLang="zh-CN" sz="2000" b="1" dirty="0">
              <a:solidFill>
                <a:schemeClr val="bg1"/>
              </a:solidFill>
              <a:latin typeface="Microsoft YaHei" panose="020B0503020204020204" pitchFamily="34" charset="-122"/>
              <a:ea typeface="Microsoft YaHei" panose="020B0503020204020204" pitchFamily="34" charset="-122"/>
            </a:endParaRPr>
          </a:p>
          <a:p>
            <a:pPr algn="ctr" defTabSz="457200"/>
            <a:r>
              <a:rPr lang="zh-CN" altLang="en-US" sz="2000" b="1" dirty="0">
                <a:solidFill>
                  <a:schemeClr val="bg1"/>
                </a:solidFill>
                <a:latin typeface="Microsoft YaHei" panose="020B0503020204020204" pitchFamily="34" charset="-122"/>
                <a:ea typeface="Microsoft YaHei" panose="020B0503020204020204" pitchFamily="34" charset="-122"/>
              </a:rPr>
              <a:t>质量</a:t>
            </a:r>
          </a:p>
        </p:txBody>
      </p:sp>
      <p:sp>
        <p:nvSpPr>
          <p:cNvPr id="9" name="íSḷíde">
            <a:extLst>
              <a:ext uri="{FF2B5EF4-FFF2-40B4-BE49-F238E27FC236}">
                <a16:creationId xmlns:a16="http://schemas.microsoft.com/office/drawing/2014/main" id="{6E625D5E-7A2B-CA4A-B730-9BD69C9B3FB1}"/>
              </a:ext>
            </a:extLst>
          </p:cNvPr>
          <p:cNvSpPr/>
          <p:nvPr/>
        </p:nvSpPr>
        <p:spPr>
          <a:xfrm>
            <a:off x="8647730" y="2019756"/>
            <a:ext cx="1101188" cy="1108655"/>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chemeClr val="lt1"/>
              </a:solidFill>
              <a:latin typeface="Microsoft YaHei" panose="020B0503020204020204" pitchFamily="34" charset="-122"/>
              <a:ea typeface="Microsoft YaHei" panose="020B0503020204020204" pitchFamily="34" charset="-122"/>
            </a:endParaRPr>
          </a:p>
        </p:txBody>
      </p:sp>
      <p:sp>
        <p:nvSpPr>
          <p:cNvPr id="10" name="íṧlíḍè">
            <a:extLst>
              <a:ext uri="{FF2B5EF4-FFF2-40B4-BE49-F238E27FC236}">
                <a16:creationId xmlns:a16="http://schemas.microsoft.com/office/drawing/2014/main" id="{5493BB11-47BC-CD44-8AC5-4FC0B06410A1}"/>
              </a:ext>
            </a:extLst>
          </p:cNvPr>
          <p:cNvSpPr txBox="1"/>
          <p:nvPr/>
        </p:nvSpPr>
        <p:spPr>
          <a:xfrm>
            <a:off x="8676764" y="2369373"/>
            <a:ext cx="1061841" cy="363030"/>
          </a:xfrm>
          <a:prstGeom prst="rect">
            <a:avLst/>
          </a:prstGeom>
          <a:noFill/>
        </p:spPr>
        <p:txBody>
          <a:bodyPr wrap="square" lIns="0" tIns="0" rIns="0" bIns="0">
            <a:noAutofit/>
          </a:bodyPr>
          <a:lstStyle/>
          <a:p>
            <a:pPr algn="ctr" defTabSz="457200">
              <a:lnSpc>
                <a:spcPct val="150000"/>
              </a:lnSpc>
            </a:pPr>
            <a:r>
              <a:rPr lang="zh-CN" altLang="en-US" sz="2000" b="1" dirty="0">
                <a:solidFill>
                  <a:schemeClr val="bg1"/>
                </a:solidFill>
                <a:latin typeface="Microsoft YaHei" panose="020B0503020204020204" pitchFamily="34" charset="-122"/>
                <a:ea typeface="Microsoft YaHei" panose="020B0503020204020204" pitchFamily="34" charset="-122"/>
              </a:rPr>
              <a:t>学校</a:t>
            </a:r>
          </a:p>
        </p:txBody>
      </p:sp>
      <p:sp>
        <p:nvSpPr>
          <p:cNvPr id="11" name="íSḷíde">
            <a:extLst>
              <a:ext uri="{FF2B5EF4-FFF2-40B4-BE49-F238E27FC236}">
                <a16:creationId xmlns:a16="http://schemas.microsoft.com/office/drawing/2014/main" id="{C5C97BE3-D5EA-C543-ABB8-7BDE05B42739}"/>
              </a:ext>
            </a:extLst>
          </p:cNvPr>
          <p:cNvSpPr/>
          <p:nvPr/>
        </p:nvSpPr>
        <p:spPr>
          <a:xfrm>
            <a:off x="2791736" y="1756800"/>
            <a:ext cx="1854275" cy="1922289"/>
          </a:xfrm>
          <a:prstGeom prst="ellipse">
            <a:avLst/>
          </a:prstGeom>
          <a:solidFill>
            <a:schemeClr val="accent1">
              <a:lumMod val="60000"/>
              <a:lumOff val="40000"/>
            </a:schemeClr>
          </a:solidFill>
          <a:ln w="31750" cap="flat" cmpd="sng" algn="ctr">
            <a:solidFill>
              <a:schemeClr val="accent1">
                <a:lumMod val="75000"/>
              </a:schemeClr>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2000" b="1" i="0" u="none" strike="noStrike" kern="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endParaRPr>
          </a:p>
        </p:txBody>
      </p:sp>
      <p:sp>
        <p:nvSpPr>
          <p:cNvPr id="12" name="îŝlïďè">
            <a:extLst>
              <a:ext uri="{FF2B5EF4-FFF2-40B4-BE49-F238E27FC236}">
                <a16:creationId xmlns:a16="http://schemas.microsoft.com/office/drawing/2014/main" id="{D97AF81E-E95A-0545-B847-67DC5E5E69B2}"/>
              </a:ext>
            </a:extLst>
          </p:cNvPr>
          <p:cNvSpPr/>
          <p:nvPr/>
        </p:nvSpPr>
        <p:spPr>
          <a:xfrm>
            <a:off x="2518452" y="1511754"/>
            <a:ext cx="716622" cy="703046"/>
          </a:xfrm>
          <a:prstGeom prst="ellipse">
            <a:avLst/>
          </a:prstGeom>
          <a:solidFill>
            <a:schemeClr val="bg1"/>
          </a:solidFill>
          <a:ln w="38100" cap="flat" cmpd="sng" algn="ctr">
            <a:solidFill>
              <a:schemeClr val="accent1">
                <a:lumMod val="50000"/>
              </a:schemeClr>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endParaRPr>
          </a:p>
        </p:txBody>
      </p:sp>
      <p:sp>
        <p:nvSpPr>
          <p:cNvPr id="13" name="右箭头 12">
            <a:extLst>
              <a:ext uri="{FF2B5EF4-FFF2-40B4-BE49-F238E27FC236}">
                <a16:creationId xmlns:a16="http://schemas.microsoft.com/office/drawing/2014/main" id="{70FBB4E3-7EFC-7D45-81FF-5BA3CD106FC2}"/>
              </a:ext>
            </a:extLst>
          </p:cNvPr>
          <p:cNvSpPr/>
          <p:nvPr/>
        </p:nvSpPr>
        <p:spPr>
          <a:xfrm rot="8663402">
            <a:off x="8155797" y="2567986"/>
            <a:ext cx="556306" cy="48149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endParaRPr>
          </a:p>
        </p:txBody>
      </p:sp>
      <p:sp>
        <p:nvSpPr>
          <p:cNvPr id="14" name="右箭头 13">
            <a:extLst>
              <a:ext uri="{FF2B5EF4-FFF2-40B4-BE49-F238E27FC236}">
                <a16:creationId xmlns:a16="http://schemas.microsoft.com/office/drawing/2014/main" id="{7377731E-D31A-4342-8FA7-BF509958F3DF}"/>
              </a:ext>
            </a:extLst>
          </p:cNvPr>
          <p:cNvSpPr/>
          <p:nvPr/>
        </p:nvSpPr>
        <p:spPr>
          <a:xfrm rot="8663402">
            <a:off x="6903153" y="3296456"/>
            <a:ext cx="556306" cy="48149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endParaRPr>
          </a:p>
        </p:txBody>
      </p:sp>
      <p:sp>
        <p:nvSpPr>
          <p:cNvPr id="15" name="圆角矩形 14">
            <a:extLst>
              <a:ext uri="{FF2B5EF4-FFF2-40B4-BE49-F238E27FC236}">
                <a16:creationId xmlns:a16="http://schemas.microsoft.com/office/drawing/2014/main" id="{B6DDAFE5-02FA-2441-AA1C-EFFE515BD9BB}"/>
              </a:ext>
            </a:extLst>
          </p:cNvPr>
          <p:cNvSpPr/>
          <p:nvPr/>
        </p:nvSpPr>
        <p:spPr>
          <a:xfrm>
            <a:off x="7485159" y="2086819"/>
            <a:ext cx="710870" cy="186673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Microsoft YaHei" panose="020B0503020204020204" pitchFamily="34" charset="-122"/>
              <a:ea typeface="Microsoft YaHei" panose="020B0503020204020204" pitchFamily="34" charset="-122"/>
            </a:endParaRPr>
          </a:p>
        </p:txBody>
      </p:sp>
      <p:sp>
        <p:nvSpPr>
          <p:cNvPr id="16" name="右箭头 15">
            <a:extLst>
              <a:ext uri="{FF2B5EF4-FFF2-40B4-BE49-F238E27FC236}">
                <a16:creationId xmlns:a16="http://schemas.microsoft.com/office/drawing/2014/main" id="{4AA904EC-BB9A-E043-97D1-923318C6C1CF}"/>
              </a:ext>
            </a:extLst>
          </p:cNvPr>
          <p:cNvSpPr/>
          <p:nvPr/>
        </p:nvSpPr>
        <p:spPr>
          <a:xfrm rot="16200000">
            <a:off x="5625286" y="4796172"/>
            <a:ext cx="1533813" cy="68364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crosoft YaHei" panose="020B0503020204020204" pitchFamily="34" charset="-122"/>
              <a:ea typeface="Microsoft YaHei" panose="020B0503020204020204" pitchFamily="34" charset="-122"/>
            </a:endParaRPr>
          </a:p>
        </p:txBody>
      </p:sp>
      <p:sp>
        <p:nvSpPr>
          <p:cNvPr id="19" name="圆角矩形 18">
            <a:extLst>
              <a:ext uri="{FF2B5EF4-FFF2-40B4-BE49-F238E27FC236}">
                <a16:creationId xmlns:a16="http://schemas.microsoft.com/office/drawing/2014/main" id="{4FC29096-177B-0049-82A6-304635EE21D7}"/>
              </a:ext>
            </a:extLst>
          </p:cNvPr>
          <p:cNvSpPr/>
          <p:nvPr/>
        </p:nvSpPr>
        <p:spPr>
          <a:xfrm>
            <a:off x="5134041" y="1477159"/>
            <a:ext cx="1352327" cy="438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Microsoft YaHei" panose="020B0503020204020204" pitchFamily="34" charset="-122"/>
              <a:ea typeface="Microsoft YaHei" panose="020B0503020204020204" pitchFamily="34" charset="-122"/>
            </a:endParaRPr>
          </a:p>
        </p:txBody>
      </p:sp>
      <p:sp>
        <p:nvSpPr>
          <p:cNvPr id="20" name="圆角矩形 19">
            <a:extLst>
              <a:ext uri="{FF2B5EF4-FFF2-40B4-BE49-F238E27FC236}">
                <a16:creationId xmlns:a16="http://schemas.microsoft.com/office/drawing/2014/main" id="{7734E7C3-22B0-3E4B-8D82-B1E16A371D4F}"/>
              </a:ext>
            </a:extLst>
          </p:cNvPr>
          <p:cNvSpPr/>
          <p:nvPr/>
        </p:nvSpPr>
        <p:spPr>
          <a:xfrm>
            <a:off x="3233042" y="2057111"/>
            <a:ext cx="1076341" cy="6355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Microsoft YaHei" panose="020B0503020204020204" pitchFamily="34" charset="-122"/>
                <a:ea typeface="Microsoft YaHei" panose="020B0503020204020204" pitchFamily="34" charset="-122"/>
              </a:rPr>
              <a:t>教育部职成司</a:t>
            </a:r>
          </a:p>
        </p:txBody>
      </p:sp>
      <p:sp>
        <p:nvSpPr>
          <p:cNvPr id="21" name="圆角矩形 20">
            <a:extLst>
              <a:ext uri="{FF2B5EF4-FFF2-40B4-BE49-F238E27FC236}">
                <a16:creationId xmlns:a16="http://schemas.microsoft.com/office/drawing/2014/main" id="{7161F8BE-1AD9-E942-B2E1-926F14A5B6D4}"/>
              </a:ext>
            </a:extLst>
          </p:cNvPr>
          <p:cNvSpPr/>
          <p:nvPr/>
        </p:nvSpPr>
        <p:spPr>
          <a:xfrm>
            <a:off x="3189129" y="2848050"/>
            <a:ext cx="1120253" cy="5349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latin typeface="Microsoft YaHei" panose="020B0503020204020204" pitchFamily="34" charset="-122"/>
                <a:ea typeface="Microsoft YaHei" panose="020B0503020204020204" pitchFamily="34" charset="-122"/>
              </a:rPr>
              <a:t>省级教育行政部门</a:t>
            </a:r>
          </a:p>
        </p:txBody>
      </p:sp>
      <p:cxnSp>
        <p:nvCxnSpPr>
          <p:cNvPr id="22" name="直接箭头连接符 53">
            <a:extLst>
              <a:ext uri="{FF2B5EF4-FFF2-40B4-BE49-F238E27FC236}">
                <a16:creationId xmlns:a16="http://schemas.microsoft.com/office/drawing/2014/main" id="{9137513C-8222-FE4E-8636-F2A84E7B7F96}"/>
              </a:ext>
            </a:extLst>
          </p:cNvPr>
          <p:cNvCxnSpPr>
            <a:cxnSpLocks/>
            <a:stCxn id="20" idx="2"/>
            <a:endCxn id="21" idx="0"/>
          </p:cNvCxnSpPr>
          <p:nvPr/>
        </p:nvCxnSpPr>
        <p:spPr>
          <a:xfrm flipH="1">
            <a:off x="3749256" y="2692643"/>
            <a:ext cx="21957" cy="1554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8A2C2B81-7B43-F24D-8A98-15508E4E9BAD}"/>
              </a:ext>
            </a:extLst>
          </p:cNvPr>
          <p:cNvSpPr txBox="1"/>
          <p:nvPr/>
        </p:nvSpPr>
        <p:spPr>
          <a:xfrm>
            <a:off x="2612944" y="1634502"/>
            <a:ext cx="424454" cy="461665"/>
          </a:xfrm>
          <a:prstGeom prst="rect">
            <a:avLst/>
          </a:prstGeom>
          <a:noFill/>
        </p:spPr>
        <p:txBody>
          <a:bodyPr wrap="square" rtlCol="0">
            <a:spAutoFit/>
          </a:bodyPr>
          <a:lstStyle/>
          <a:p>
            <a:r>
              <a:rPr lang="zh-CN" altLang="en-US" sz="2400" b="1" dirty="0">
                <a:solidFill>
                  <a:srgbClr val="FF0000"/>
                </a:solidFill>
                <a:latin typeface="Microsoft YaHei" panose="020B0503020204020204" pitchFamily="34" charset="-122"/>
                <a:ea typeface="Microsoft YaHei" panose="020B0503020204020204" pitchFamily="34" charset="-122"/>
              </a:rPr>
              <a:t>管</a:t>
            </a:r>
          </a:p>
        </p:txBody>
      </p:sp>
      <p:sp>
        <p:nvSpPr>
          <p:cNvPr id="25" name="圆角矩形 24">
            <a:extLst>
              <a:ext uri="{FF2B5EF4-FFF2-40B4-BE49-F238E27FC236}">
                <a16:creationId xmlns:a16="http://schemas.microsoft.com/office/drawing/2014/main" id="{59DD9512-4B27-1A46-8421-11B79F98E20E}"/>
              </a:ext>
            </a:extLst>
          </p:cNvPr>
          <p:cNvSpPr/>
          <p:nvPr/>
        </p:nvSpPr>
        <p:spPr>
          <a:xfrm>
            <a:off x="5171379" y="2453222"/>
            <a:ext cx="1231160" cy="4859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icrosoft YaHei" panose="020B0503020204020204" pitchFamily="34" charset="-122"/>
              <a:ea typeface="Microsoft YaHei" panose="020B0503020204020204" pitchFamily="34" charset="-122"/>
            </a:endParaRPr>
          </a:p>
        </p:txBody>
      </p:sp>
      <p:cxnSp>
        <p:nvCxnSpPr>
          <p:cNvPr id="27" name="直接箭头连接符 69">
            <a:extLst>
              <a:ext uri="{FF2B5EF4-FFF2-40B4-BE49-F238E27FC236}">
                <a16:creationId xmlns:a16="http://schemas.microsoft.com/office/drawing/2014/main" id="{68B29049-AE7E-E341-9343-6FF4B4883540}"/>
              </a:ext>
            </a:extLst>
          </p:cNvPr>
          <p:cNvCxnSpPr>
            <a:cxnSpLocks/>
            <a:stCxn id="19" idx="2"/>
            <a:endCxn id="25" idx="0"/>
          </p:cNvCxnSpPr>
          <p:nvPr/>
        </p:nvCxnSpPr>
        <p:spPr>
          <a:xfrm flipH="1">
            <a:off x="5786959" y="1915858"/>
            <a:ext cx="23246" cy="537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73">
            <a:extLst>
              <a:ext uri="{FF2B5EF4-FFF2-40B4-BE49-F238E27FC236}">
                <a16:creationId xmlns:a16="http://schemas.microsoft.com/office/drawing/2014/main" id="{9F4C8F5F-DFA1-B449-B58E-E7F580B388F1}"/>
              </a:ext>
            </a:extLst>
          </p:cNvPr>
          <p:cNvCxnSpPr>
            <a:cxnSpLocks/>
          </p:cNvCxnSpPr>
          <p:nvPr/>
        </p:nvCxnSpPr>
        <p:spPr>
          <a:xfrm>
            <a:off x="6476730" y="1797095"/>
            <a:ext cx="932695" cy="49238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75">
            <a:extLst>
              <a:ext uri="{FF2B5EF4-FFF2-40B4-BE49-F238E27FC236}">
                <a16:creationId xmlns:a16="http://schemas.microsoft.com/office/drawing/2014/main" id="{B10E48CA-B351-C644-A63C-526D635F9A17}"/>
              </a:ext>
            </a:extLst>
          </p:cNvPr>
          <p:cNvCxnSpPr>
            <a:cxnSpLocks/>
          </p:cNvCxnSpPr>
          <p:nvPr/>
        </p:nvCxnSpPr>
        <p:spPr>
          <a:xfrm>
            <a:off x="6401786" y="2791810"/>
            <a:ext cx="1064112" cy="6910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54CF422B-5304-A846-8058-C18FB38D64F3}"/>
              </a:ext>
            </a:extLst>
          </p:cNvPr>
          <p:cNvSpPr txBox="1"/>
          <p:nvPr/>
        </p:nvSpPr>
        <p:spPr>
          <a:xfrm>
            <a:off x="5006727" y="422090"/>
            <a:ext cx="3211173" cy="396499"/>
          </a:xfrm>
          <a:prstGeom prst="rect">
            <a:avLst/>
          </a:prstGeom>
          <a:noFill/>
        </p:spPr>
        <p:txBody>
          <a:bodyPr wrap="square" rtlCol="0">
            <a:spAutoFit/>
          </a:bodyPr>
          <a:lstStyle/>
          <a:p>
            <a:pPr algn="ctr"/>
            <a:r>
              <a:rPr lang="zh-CN" altLang="en-US" sz="2000" b="1" dirty="0">
                <a:solidFill>
                  <a:srgbClr val="C00000"/>
                </a:solidFill>
                <a:latin typeface="Microsoft YaHei" panose="020B0503020204020204" pitchFamily="34" charset="-122"/>
                <a:ea typeface="Microsoft YaHei" panose="020B0503020204020204" pitchFamily="34" charset="-122"/>
              </a:rPr>
              <a:t>简政放权、放管结合</a:t>
            </a:r>
          </a:p>
        </p:txBody>
      </p:sp>
      <p:sp>
        <p:nvSpPr>
          <p:cNvPr id="32" name="文本框 31">
            <a:extLst>
              <a:ext uri="{FF2B5EF4-FFF2-40B4-BE49-F238E27FC236}">
                <a16:creationId xmlns:a16="http://schemas.microsoft.com/office/drawing/2014/main" id="{A3D09F86-4E73-C444-A4DA-C6A22AD40A02}"/>
              </a:ext>
            </a:extLst>
          </p:cNvPr>
          <p:cNvSpPr txBox="1"/>
          <p:nvPr/>
        </p:nvSpPr>
        <p:spPr>
          <a:xfrm rot="1202029">
            <a:off x="4237848" y="3314926"/>
            <a:ext cx="1383138" cy="584775"/>
          </a:xfrm>
          <a:prstGeom prst="rect">
            <a:avLst/>
          </a:prstGeom>
          <a:noFill/>
        </p:spPr>
        <p:txBody>
          <a:bodyPr wrap="square" rtlCol="0">
            <a:spAutoFit/>
          </a:bodyPr>
          <a:lstStyle/>
          <a:p>
            <a:pPr algn="ctr"/>
            <a:r>
              <a:rPr lang="zh-CN" altLang="en-US" sz="1600" dirty="0">
                <a:solidFill>
                  <a:srgbClr val="FF0000"/>
                </a:solidFill>
                <a:latin typeface="Microsoft YaHei" panose="020B0503020204020204" pitchFamily="34" charset="-122"/>
                <a:ea typeface="Microsoft YaHei" panose="020B0503020204020204" pitchFamily="34" charset="-122"/>
              </a:rPr>
              <a:t>加强事中</a:t>
            </a:r>
            <a:endParaRPr lang="en-US" altLang="zh-CN" sz="1600" dirty="0">
              <a:solidFill>
                <a:srgbClr val="FF0000"/>
              </a:solidFill>
              <a:latin typeface="Microsoft YaHei" panose="020B0503020204020204" pitchFamily="34" charset="-122"/>
              <a:ea typeface="Microsoft YaHei" panose="020B0503020204020204" pitchFamily="34" charset="-122"/>
            </a:endParaRPr>
          </a:p>
          <a:p>
            <a:pPr algn="ctr"/>
            <a:r>
              <a:rPr lang="zh-CN" altLang="en-US" sz="1600" dirty="0">
                <a:solidFill>
                  <a:srgbClr val="FF0000"/>
                </a:solidFill>
                <a:latin typeface="Microsoft YaHei" panose="020B0503020204020204" pitchFamily="34" charset="-122"/>
                <a:ea typeface="Microsoft YaHei" panose="020B0503020204020204" pitchFamily="34" charset="-122"/>
              </a:rPr>
              <a:t>事后监管</a:t>
            </a:r>
          </a:p>
        </p:txBody>
      </p:sp>
      <p:sp>
        <p:nvSpPr>
          <p:cNvPr id="34" name="文本框 33">
            <a:extLst>
              <a:ext uri="{FF2B5EF4-FFF2-40B4-BE49-F238E27FC236}">
                <a16:creationId xmlns:a16="http://schemas.microsoft.com/office/drawing/2014/main" id="{5472BA5E-4594-C043-AEBC-1B6BCF7EAAB8}"/>
              </a:ext>
            </a:extLst>
          </p:cNvPr>
          <p:cNvSpPr txBox="1"/>
          <p:nvPr/>
        </p:nvSpPr>
        <p:spPr>
          <a:xfrm rot="3323227">
            <a:off x="2737683" y="4819753"/>
            <a:ext cx="2157398" cy="400110"/>
          </a:xfrm>
          <a:prstGeom prst="rect">
            <a:avLst/>
          </a:prstGeom>
          <a:noFill/>
        </p:spPr>
        <p:txBody>
          <a:bodyPr wrap="square" rtlCol="0">
            <a:spAutoFit/>
          </a:bodyPr>
          <a:lstStyle/>
          <a:p>
            <a:pPr algn="ctr"/>
            <a:r>
              <a:rPr lang="zh-CN" altLang="en-US" sz="2000" b="1" dirty="0">
                <a:solidFill>
                  <a:schemeClr val="accent4">
                    <a:lumMod val="20000"/>
                    <a:lumOff val="80000"/>
                  </a:schemeClr>
                </a:solidFill>
                <a:latin typeface="Microsoft YaHei" panose="020B0503020204020204" pitchFamily="34" charset="-122"/>
                <a:ea typeface="Microsoft YaHei" panose="020B0503020204020204" pitchFamily="34" charset="-122"/>
              </a:rPr>
              <a:t>评价反馈</a:t>
            </a:r>
          </a:p>
        </p:txBody>
      </p:sp>
      <p:sp>
        <p:nvSpPr>
          <p:cNvPr id="35" name="文本框 34">
            <a:extLst>
              <a:ext uri="{FF2B5EF4-FFF2-40B4-BE49-F238E27FC236}">
                <a16:creationId xmlns:a16="http://schemas.microsoft.com/office/drawing/2014/main" id="{7A9A6BC7-172C-324B-89FE-1DC1C0024485}"/>
              </a:ext>
            </a:extLst>
          </p:cNvPr>
          <p:cNvSpPr txBox="1"/>
          <p:nvPr/>
        </p:nvSpPr>
        <p:spPr>
          <a:xfrm rot="1282835">
            <a:off x="8793707" y="4462686"/>
            <a:ext cx="492443" cy="1510352"/>
          </a:xfrm>
          <a:prstGeom prst="rect">
            <a:avLst/>
          </a:prstGeom>
          <a:noFill/>
        </p:spPr>
        <p:txBody>
          <a:bodyPr vert="eaVert" wrap="square" rtlCol="0">
            <a:spAutoFit/>
          </a:bodyPr>
          <a:lstStyle/>
          <a:p>
            <a:r>
              <a:rPr lang="zh-CN" altLang="en-US" sz="2000" b="1" dirty="0">
                <a:solidFill>
                  <a:schemeClr val="accent4">
                    <a:lumMod val="20000"/>
                    <a:lumOff val="80000"/>
                  </a:schemeClr>
                </a:solidFill>
                <a:latin typeface="Microsoft YaHei" panose="020B0503020204020204" pitchFamily="34" charset="-122"/>
                <a:ea typeface="Microsoft YaHei" panose="020B0503020204020204" pitchFamily="34" charset="-122"/>
              </a:rPr>
              <a:t>评价反馈</a:t>
            </a:r>
          </a:p>
        </p:txBody>
      </p:sp>
      <p:sp>
        <p:nvSpPr>
          <p:cNvPr id="36" name="文本框 35">
            <a:extLst>
              <a:ext uri="{FF2B5EF4-FFF2-40B4-BE49-F238E27FC236}">
                <a16:creationId xmlns:a16="http://schemas.microsoft.com/office/drawing/2014/main" id="{CBDCA893-BECB-FA48-A180-91D1BCBD591A}"/>
              </a:ext>
            </a:extLst>
          </p:cNvPr>
          <p:cNvSpPr txBox="1"/>
          <p:nvPr/>
        </p:nvSpPr>
        <p:spPr>
          <a:xfrm rot="19975393">
            <a:off x="4516700" y="1960468"/>
            <a:ext cx="596147" cy="338554"/>
          </a:xfrm>
          <a:prstGeom prst="rect">
            <a:avLst/>
          </a:prstGeom>
          <a:noFill/>
        </p:spPr>
        <p:txBody>
          <a:bodyPr wrap="square" rtlCol="0">
            <a:spAutoFit/>
          </a:bodyPr>
          <a:lstStyle/>
          <a:p>
            <a:r>
              <a:rPr lang="zh-CN" altLang="en-US" sz="1600" dirty="0">
                <a:solidFill>
                  <a:schemeClr val="bg2">
                    <a:lumMod val="90000"/>
                  </a:schemeClr>
                </a:solidFill>
                <a:latin typeface="Microsoft YaHei" panose="020B0503020204020204" pitchFamily="34" charset="-122"/>
                <a:ea typeface="Microsoft YaHei" panose="020B0503020204020204" pitchFamily="34" charset="-122"/>
              </a:rPr>
              <a:t>委托</a:t>
            </a:r>
          </a:p>
        </p:txBody>
      </p:sp>
      <p:sp>
        <p:nvSpPr>
          <p:cNvPr id="37" name="文本框 36">
            <a:extLst>
              <a:ext uri="{FF2B5EF4-FFF2-40B4-BE49-F238E27FC236}">
                <a16:creationId xmlns:a16="http://schemas.microsoft.com/office/drawing/2014/main" id="{8427B999-072D-E046-AB80-1D64AB4C743D}"/>
              </a:ext>
            </a:extLst>
          </p:cNvPr>
          <p:cNvSpPr txBox="1"/>
          <p:nvPr/>
        </p:nvSpPr>
        <p:spPr>
          <a:xfrm rot="20451641">
            <a:off x="4572116" y="2517837"/>
            <a:ext cx="597551" cy="338554"/>
          </a:xfrm>
          <a:prstGeom prst="rect">
            <a:avLst/>
          </a:prstGeom>
          <a:noFill/>
        </p:spPr>
        <p:txBody>
          <a:bodyPr wrap="square" rtlCol="0">
            <a:spAutoFit/>
          </a:bodyPr>
          <a:lstStyle/>
          <a:p>
            <a:r>
              <a:rPr lang="zh-CN" altLang="en-US" sz="1600" dirty="0">
                <a:solidFill>
                  <a:schemeClr val="bg2">
                    <a:lumMod val="90000"/>
                  </a:schemeClr>
                </a:solidFill>
                <a:latin typeface="Microsoft YaHei" panose="020B0503020204020204" pitchFamily="34" charset="-122"/>
                <a:ea typeface="Microsoft YaHei" panose="020B0503020204020204" pitchFamily="34" charset="-122"/>
              </a:rPr>
              <a:t>委托</a:t>
            </a:r>
          </a:p>
        </p:txBody>
      </p:sp>
      <p:sp>
        <p:nvSpPr>
          <p:cNvPr id="38" name="文本框 37">
            <a:extLst>
              <a:ext uri="{FF2B5EF4-FFF2-40B4-BE49-F238E27FC236}">
                <a16:creationId xmlns:a16="http://schemas.microsoft.com/office/drawing/2014/main" id="{087E3B5D-6A95-724B-9FEA-278A29FA4063}"/>
              </a:ext>
            </a:extLst>
          </p:cNvPr>
          <p:cNvSpPr txBox="1"/>
          <p:nvPr/>
        </p:nvSpPr>
        <p:spPr>
          <a:xfrm rot="342614">
            <a:off x="6414180" y="2496151"/>
            <a:ext cx="1175822" cy="307777"/>
          </a:xfrm>
          <a:prstGeom prst="rect">
            <a:avLst/>
          </a:prstGeom>
          <a:noFill/>
        </p:spPr>
        <p:txBody>
          <a:bodyPr wrap="square" rtlCol="0">
            <a:spAutoFit/>
          </a:bodyPr>
          <a:lstStyle/>
          <a:p>
            <a:r>
              <a:rPr lang="zh-CN" altLang="en-US" sz="1400" dirty="0">
                <a:solidFill>
                  <a:schemeClr val="bg2">
                    <a:lumMod val="90000"/>
                  </a:schemeClr>
                </a:solidFill>
                <a:latin typeface="Microsoft YaHei" panose="020B0503020204020204" pitchFamily="34" charset="-122"/>
                <a:ea typeface="Microsoft YaHei" panose="020B0503020204020204" pitchFamily="34" charset="-122"/>
              </a:rPr>
              <a:t>指导和复核</a:t>
            </a:r>
          </a:p>
        </p:txBody>
      </p:sp>
      <p:sp>
        <p:nvSpPr>
          <p:cNvPr id="39" name="文本框 38">
            <a:extLst>
              <a:ext uri="{FF2B5EF4-FFF2-40B4-BE49-F238E27FC236}">
                <a16:creationId xmlns:a16="http://schemas.microsoft.com/office/drawing/2014/main" id="{8EE16A90-8B92-2245-A5FB-75A7F158CD4E}"/>
              </a:ext>
            </a:extLst>
          </p:cNvPr>
          <p:cNvSpPr txBox="1"/>
          <p:nvPr/>
        </p:nvSpPr>
        <p:spPr>
          <a:xfrm rot="1515167">
            <a:off x="6478956" y="1550874"/>
            <a:ext cx="1281419" cy="523220"/>
          </a:xfrm>
          <a:prstGeom prst="rect">
            <a:avLst/>
          </a:prstGeom>
          <a:noFill/>
        </p:spPr>
        <p:txBody>
          <a:bodyPr wrap="square" rtlCol="0">
            <a:spAutoFit/>
          </a:bodyPr>
          <a:lstStyle/>
          <a:p>
            <a:r>
              <a:rPr lang="zh-CN" altLang="en-US" sz="1400" dirty="0">
                <a:solidFill>
                  <a:schemeClr val="bg2">
                    <a:lumMod val="90000"/>
                  </a:schemeClr>
                </a:solidFill>
                <a:latin typeface="Microsoft YaHei" panose="020B0503020204020204" pitchFamily="34" charset="-122"/>
                <a:ea typeface="Microsoft YaHei" panose="020B0503020204020204" pitchFamily="34" charset="-122"/>
              </a:rPr>
              <a:t>指导和复核全国试点院校</a:t>
            </a:r>
          </a:p>
        </p:txBody>
      </p:sp>
      <p:sp>
        <p:nvSpPr>
          <p:cNvPr id="40" name="íṧlíḍè">
            <a:extLst>
              <a:ext uri="{FF2B5EF4-FFF2-40B4-BE49-F238E27FC236}">
                <a16:creationId xmlns:a16="http://schemas.microsoft.com/office/drawing/2014/main" id="{E653D0E3-7586-9A48-93B6-7FE5128E3E0C}"/>
              </a:ext>
            </a:extLst>
          </p:cNvPr>
          <p:cNvSpPr txBox="1"/>
          <p:nvPr/>
        </p:nvSpPr>
        <p:spPr>
          <a:xfrm>
            <a:off x="5029077" y="5927737"/>
            <a:ext cx="2752012" cy="585064"/>
          </a:xfrm>
          <a:prstGeom prst="rect">
            <a:avLst/>
          </a:prstGeom>
          <a:solidFill>
            <a:srgbClr val="FF9900"/>
          </a:solidFill>
        </p:spPr>
        <p:txBody>
          <a:bodyPr wrap="square" lIns="0" tIns="0" rIns="0" bIns="0">
            <a:noAutofit/>
          </a:bodyPr>
          <a:lstStyle/>
          <a:p>
            <a:pPr algn="ctr" defTabSz="457200"/>
            <a:r>
              <a:rPr lang="zh-CN" altLang="en-US" sz="1600" b="1" dirty="0">
                <a:solidFill>
                  <a:schemeClr val="bg2">
                    <a:lumMod val="10000"/>
                  </a:schemeClr>
                </a:solidFill>
                <a:latin typeface="Microsoft YaHei" panose="020B0503020204020204" pitchFamily="34" charset="-122"/>
                <a:ea typeface="Microsoft YaHei" panose="020B0503020204020204" pitchFamily="34" charset="-122"/>
              </a:rPr>
              <a:t>社会</a:t>
            </a:r>
            <a:endParaRPr lang="en-US" altLang="zh-CN" sz="1600" b="1" dirty="0">
              <a:solidFill>
                <a:schemeClr val="bg2">
                  <a:lumMod val="10000"/>
                </a:schemeClr>
              </a:solidFill>
              <a:latin typeface="Microsoft YaHei" panose="020B0503020204020204" pitchFamily="34" charset="-122"/>
              <a:ea typeface="Microsoft YaHei" panose="020B0503020204020204" pitchFamily="34" charset="-122"/>
            </a:endParaRPr>
          </a:p>
          <a:p>
            <a:pPr algn="ctr" defTabSz="457200"/>
            <a:r>
              <a:rPr lang="zh-CN" altLang="en-US" sz="1600" b="1" dirty="0">
                <a:solidFill>
                  <a:schemeClr val="bg2">
                    <a:lumMod val="10000"/>
                  </a:schemeClr>
                </a:solidFill>
                <a:latin typeface="Microsoft YaHei" panose="020B0503020204020204" pitchFamily="34" charset="-122"/>
                <a:ea typeface="Microsoft YaHei" panose="020B0503020204020204" pitchFamily="34" charset="-122"/>
              </a:rPr>
              <a:t>依法参与评价和监督</a:t>
            </a:r>
          </a:p>
        </p:txBody>
      </p:sp>
      <p:sp>
        <p:nvSpPr>
          <p:cNvPr id="41" name="îŝlïďè">
            <a:extLst>
              <a:ext uri="{FF2B5EF4-FFF2-40B4-BE49-F238E27FC236}">
                <a16:creationId xmlns:a16="http://schemas.microsoft.com/office/drawing/2014/main" id="{2A3E9D5A-2F8F-8A4E-9C18-0F4D7EC34DF0}"/>
              </a:ext>
            </a:extLst>
          </p:cNvPr>
          <p:cNvSpPr/>
          <p:nvPr/>
        </p:nvSpPr>
        <p:spPr>
          <a:xfrm>
            <a:off x="8861188" y="1612982"/>
            <a:ext cx="703046" cy="703046"/>
          </a:xfrm>
          <a:prstGeom prst="ellipse">
            <a:avLst/>
          </a:prstGeom>
          <a:solidFill>
            <a:schemeClr val="bg1"/>
          </a:solidFill>
          <a:ln w="38100" cap="flat" cmpd="sng" algn="ctr">
            <a:solidFill>
              <a:schemeClr val="accent1">
                <a:lumMod val="50000"/>
              </a:schemeClr>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endParaRPr>
          </a:p>
        </p:txBody>
      </p:sp>
      <p:sp>
        <p:nvSpPr>
          <p:cNvPr id="42" name="îŝlïďè">
            <a:extLst>
              <a:ext uri="{FF2B5EF4-FFF2-40B4-BE49-F238E27FC236}">
                <a16:creationId xmlns:a16="http://schemas.microsoft.com/office/drawing/2014/main" id="{8B9F4A75-1743-0044-A2C2-75B8052F0042}"/>
              </a:ext>
            </a:extLst>
          </p:cNvPr>
          <p:cNvSpPr/>
          <p:nvPr/>
        </p:nvSpPr>
        <p:spPr>
          <a:xfrm>
            <a:off x="7560349" y="5921812"/>
            <a:ext cx="703046" cy="703046"/>
          </a:xfrm>
          <a:prstGeom prst="ellipse">
            <a:avLst/>
          </a:prstGeom>
          <a:solidFill>
            <a:schemeClr val="bg1"/>
          </a:solidFill>
          <a:ln w="38100" cap="flat" cmpd="sng" algn="ctr">
            <a:solidFill>
              <a:schemeClr val="accent1">
                <a:lumMod val="50000"/>
              </a:schemeClr>
            </a:solid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Microsoft YaHei" panose="020B0503020204020204" pitchFamily="34" charset="-122"/>
              <a:ea typeface="Microsoft YaHei" panose="020B0503020204020204" pitchFamily="34" charset="-122"/>
            </a:endParaRPr>
          </a:p>
        </p:txBody>
      </p:sp>
      <p:sp>
        <p:nvSpPr>
          <p:cNvPr id="43" name="文本框 42">
            <a:extLst>
              <a:ext uri="{FF2B5EF4-FFF2-40B4-BE49-F238E27FC236}">
                <a16:creationId xmlns:a16="http://schemas.microsoft.com/office/drawing/2014/main" id="{E42B016E-1E11-D544-BC33-695F69E6C83C}"/>
              </a:ext>
            </a:extLst>
          </p:cNvPr>
          <p:cNvSpPr txBox="1"/>
          <p:nvPr/>
        </p:nvSpPr>
        <p:spPr>
          <a:xfrm>
            <a:off x="8988358" y="1735989"/>
            <a:ext cx="424454" cy="461665"/>
          </a:xfrm>
          <a:prstGeom prst="rect">
            <a:avLst/>
          </a:prstGeom>
          <a:noFill/>
        </p:spPr>
        <p:txBody>
          <a:bodyPr wrap="square" rtlCol="0">
            <a:spAutoFit/>
          </a:bodyPr>
          <a:lstStyle/>
          <a:p>
            <a:r>
              <a:rPr lang="zh-CN" altLang="en-US" sz="2400" b="1" dirty="0">
                <a:solidFill>
                  <a:srgbClr val="FF0000"/>
                </a:solidFill>
                <a:latin typeface="Microsoft YaHei" panose="020B0503020204020204" pitchFamily="34" charset="-122"/>
                <a:ea typeface="Microsoft YaHei" panose="020B0503020204020204" pitchFamily="34" charset="-122"/>
              </a:rPr>
              <a:t>办</a:t>
            </a:r>
          </a:p>
        </p:txBody>
      </p:sp>
      <p:sp>
        <p:nvSpPr>
          <p:cNvPr id="50" name="文本框 49">
            <a:extLst>
              <a:ext uri="{FF2B5EF4-FFF2-40B4-BE49-F238E27FC236}">
                <a16:creationId xmlns:a16="http://schemas.microsoft.com/office/drawing/2014/main" id="{DB9C4246-D9ED-A94F-85E3-074C6D5A7B3D}"/>
              </a:ext>
            </a:extLst>
          </p:cNvPr>
          <p:cNvSpPr txBox="1"/>
          <p:nvPr/>
        </p:nvSpPr>
        <p:spPr>
          <a:xfrm>
            <a:off x="5081542" y="1557916"/>
            <a:ext cx="1613293" cy="307777"/>
          </a:xfrm>
          <a:prstGeom prst="rect">
            <a:avLst/>
          </a:prstGeom>
          <a:noFill/>
        </p:spPr>
        <p:txBody>
          <a:bodyPr wrap="square" rtlCol="0">
            <a:spAutoFit/>
          </a:bodyPr>
          <a:lstStyle/>
          <a:p>
            <a:r>
              <a:rPr lang="zh-CN" altLang="en-US" sz="1400" dirty="0">
                <a:solidFill>
                  <a:schemeClr val="bg1"/>
                </a:solidFill>
                <a:latin typeface="Microsoft YaHei" panose="020B0503020204020204" pitchFamily="34" charset="-122"/>
                <a:ea typeface="Microsoft YaHei" panose="020B0503020204020204" pitchFamily="34" charset="-122"/>
              </a:rPr>
              <a:t>全国诊改专委会</a:t>
            </a:r>
          </a:p>
        </p:txBody>
      </p:sp>
      <p:sp>
        <p:nvSpPr>
          <p:cNvPr id="52" name="文本框 51">
            <a:extLst>
              <a:ext uri="{FF2B5EF4-FFF2-40B4-BE49-F238E27FC236}">
                <a16:creationId xmlns:a16="http://schemas.microsoft.com/office/drawing/2014/main" id="{F79A7CB1-8156-2A43-B2B0-BD5E79F95007}"/>
              </a:ext>
            </a:extLst>
          </p:cNvPr>
          <p:cNvSpPr txBox="1"/>
          <p:nvPr/>
        </p:nvSpPr>
        <p:spPr>
          <a:xfrm>
            <a:off x="5143438" y="2567668"/>
            <a:ext cx="1613293" cy="307777"/>
          </a:xfrm>
          <a:prstGeom prst="rect">
            <a:avLst/>
          </a:prstGeom>
          <a:noFill/>
        </p:spPr>
        <p:txBody>
          <a:bodyPr wrap="square" rtlCol="0">
            <a:spAutoFit/>
          </a:bodyPr>
          <a:lstStyle/>
          <a:p>
            <a:r>
              <a:rPr lang="zh-CN" altLang="en-US" sz="1400" dirty="0">
                <a:solidFill>
                  <a:schemeClr val="bg1"/>
                </a:solidFill>
                <a:latin typeface="Microsoft YaHei" panose="020B0503020204020204" pitchFamily="34" charset="-122"/>
                <a:ea typeface="Microsoft YaHei" panose="020B0503020204020204" pitchFamily="34" charset="-122"/>
              </a:rPr>
              <a:t>省诊改专委会</a:t>
            </a:r>
          </a:p>
        </p:txBody>
      </p:sp>
      <p:sp>
        <p:nvSpPr>
          <p:cNvPr id="54" name="文本框 53">
            <a:extLst>
              <a:ext uri="{FF2B5EF4-FFF2-40B4-BE49-F238E27FC236}">
                <a16:creationId xmlns:a16="http://schemas.microsoft.com/office/drawing/2014/main" id="{CC35D500-4EF9-7045-A468-DA577CE1034B}"/>
              </a:ext>
            </a:extLst>
          </p:cNvPr>
          <p:cNvSpPr txBox="1"/>
          <p:nvPr/>
        </p:nvSpPr>
        <p:spPr>
          <a:xfrm>
            <a:off x="7673171" y="6026493"/>
            <a:ext cx="424454" cy="461665"/>
          </a:xfrm>
          <a:prstGeom prst="rect">
            <a:avLst/>
          </a:prstGeom>
          <a:noFill/>
        </p:spPr>
        <p:txBody>
          <a:bodyPr wrap="square" rtlCol="0">
            <a:spAutoFit/>
          </a:bodyPr>
          <a:lstStyle/>
          <a:p>
            <a:r>
              <a:rPr lang="zh-CN" altLang="en-US" sz="2400" b="1" dirty="0">
                <a:solidFill>
                  <a:srgbClr val="FF0000"/>
                </a:solidFill>
                <a:latin typeface="Microsoft YaHei" panose="020B0503020204020204" pitchFamily="34" charset="-122"/>
                <a:ea typeface="Microsoft YaHei" panose="020B0503020204020204" pitchFamily="34" charset="-122"/>
              </a:rPr>
              <a:t>评</a:t>
            </a:r>
          </a:p>
        </p:txBody>
      </p:sp>
      <p:sp>
        <p:nvSpPr>
          <p:cNvPr id="55" name="文本框 54">
            <a:extLst>
              <a:ext uri="{FF2B5EF4-FFF2-40B4-BE49-F238E27FC236}">
                <a16:creationId xmlns:a16="http://schemas.microsoft.com/office/drawing/2014/main" id="{847819C6-3EDC-E543-A164-0EAA583CD9AB}"/>
              </a:ext>
            </a:extLst>
          </p:cNvPr>
          <p:cNvSpPr txBox="1"/>
          <p:nvPr/>
        </p:nvSpPr>
        <p:spPr>
          <a:xfrm rot="5400000">
            <a:off x="5993367" y="5150185"/>
            <a:ext cx="1469241" cy="338554"/>
          </a:xfrm>
          <a:prstGeom prst="rect">
            <a:avLst/>
          </a:prstGeom>
          <a:noFill/>
        </p:spPr>
        <p:txBody>
          <a:bodyPr wrap="square" rtlCol="0">
            <a:spAutoFit/>
          </a:bodyPr>
          <a:lstStyle/>
          <a:p>
            <a:r>
              <a:rPr lang="zh-CN" altLang="en-US" sz="1600" b="1" dirty="0">
                <a:solidFill>
                  <a:schemeClr val="bg1"/>
                </a:solidFill>
                <a:latin typeface="Microsoft YaHei" panose="020B0503020204020204" pitchFamily="34" charset="-122"/>
                <a:ea typeface="Microsoft YaHei" panose="020B0503020204020204" pitchFamily="34" charset="-122"/>
              </a:rPr>
              <a:t>专业机构评价</a:t>
            </a:r>
          </a:p>
        </p:txBody>
      </p:sp>
      <p:sp>
        <p:nvSpPr>
          <p:cNvPr id="57" name="文本框 56">
            <a:extLst>
              <a:ext uri="{FF2B5EF4-FFF2-40B4-BE49-F238E27FC236}">
                <a16:creationId xmlns:a16="http://schemas.microsoft.com/office/drawing/2014/main" id="{9E72CD16-A1CF-E146-B24D-560C3A4F3BA9}"/>
              </a:ext>
            </a:extLst>
          </p:cNvPr>
          <p:cNvSpPr txBox="1"/>
          <p:nvPr/>
        </p:nvSpPr>
        <p:spPr>
          <a:xfrm>
            <a:off x="6181427" y="4546301"/>
            <a:ext cx="430887" cy="1517347"/>
          </a:xfrm>
          <a:prstGeom prst="rect">
            <a:avLst/>
          </a:prstGeom>
          <a:noFill/>
        </p:spPr>
        <p:txBody>
          <a:bodyPr vert="eaVert" wrap="square" rtlCol="0">
            <a:spAutoFit/>
          </a:bodyPr>
          <a:lstStyle/>
          <a:p>
            <a:r>
              <a:rPr lang="zh-CN" altLang="en-US" sz="1600" b="1" dirty="0">
                <a:solidFill>
                  <a:schemeClr val="bg1"/>
                </a:solidFill>
                <a:latin typeface="Microsoft YaHei" panose="020B0503020204020204" pitchFamily="34" charset="-122"/>
                <a:ea typeface="Microsoft YaHei" panose="020B0503020204020204" pitchFamily="34" charset="-122"/>
              </a:rPr>
              <a:t>教育督导评估</a:t>
            </a:r>
          </a:p>
        </p:txBody>
      </p:sp>
      <p:sp>
        <p:nvSpPr>
          <p:cNvPr id="58" name="文本框 57">
            <a:extLst>
              <a:ext uri="{FF2B5EF4-FFF2-40B4-BE49-F238E27FC236}">
                <a16:creationId xmlns:a16="http://schemas.microsoft.com/office/drawing/2014/main" id="{6FD23265-34BC-E942-BA9C-49FCB3F773A3}"/>
              </a:ext>
            </a:extLst>
          </p:cNvPr>
          <p:cNvSpPr txBox="1"/>
          <p:nvPr/>
        </p:nvSpPr>
        <p:spPr>
          <a:xfrm rot="16200000">
            <a:off x="5250347" y="5063238"/>
            <a:ext cx="1554379" cy="341729"/>
          </a:xfrm>
          <a:prstGeom prst="rect">
            <a:avLst/>
          </a:prstGeom>
          <a:noFill/>
        </p:spPr>
        <p:txBody>
          <a:bodyPr wrap="square" rtlCol="0">
            <a:spAutoFit/>
          </a:bodyPr>
          <a:lstStyle/>
          <a:p>
            <a:r>
              <a:rPr lang="zh-CN" altLang="en-US" sz="1600" b="1" dirty="0">
                <a:solidFill>
                  <a:schemeClr val="bg1"/>
                </a:solidFill>
                <a:latin typeface="Microsoft YaHei" panose="020B0503020204020204" pitchFamily="34" charset="-122"/>
                <a:ea typeface="Microsoft YaHei" panose="020B0503020204020204" pitchFamily="34" charset="-122"/>
              </a:rPr>
              <a:t>社会组织评价</a:t>
            </a:r>
          </a:p>
        </p:txBody>
      </p:sp>
      <p:sp>
        <p:nvSpPr>
          <p:cNvPr id="64" name="文本框 63">
            <a:extLst>
              <a:ext uri="{FF2B5EF4-FFF2-40B4-BE49-F238E27FC236}">
                <a16:creationId xmlns:a16="http://schemas.microsoft.com/office/drawing/2014/main" id="{672F45C1-9F3F-A647-814B-292C3077FCAC}"/>
              </a:ext>
            </a:extLst>
          </p:cNvPr>
          <p:cNvSpPr txBox="1"/>
          <p:nvPr/>
        </p:nvSpPr>
        <p:spPr>
          <a:xfrm>
            <a:off x="1195272" y="2545525"/>
            <a:ext cx="2213384" cy="707886"/>
          </a:xfrm>
          <a:prstGeom prst="rect">
            <a:avLst/>
          </a:prstGeom>
          <a:noFill/>
        </p:spPr>
        <p:txBody>
          <a:bodyPr wrap="square" rtlCol="0">
            <a:spAutoFit/>
          </a:bodyPr>
          <a:lstStyle/>
          <a:p>
            <a:pPr algn="ctr"/>
            <a:r>
              <a:rPr lang="zh-CN" altLang="en-US" sz="2000" dirty="0">
                <a:solidFill>
                  <a:srgbClr val="FF0000"/>
                </a:solidFill>
                <a:latin typeface="Microsoft YaHei" panose="020B0503020204020204" pitchFamily="34" charset="-122"/>
                <a:ea typeface="Microsoft YaHei" panose="020B0503020204020204" pitchFamily="34" charset="-122"/>
              </a:rPr>
              <a:t>政府</a:t>
            </a:r>
            <a:endParaRPr lang="en-US" altLang="zh-CN" sz="2000" dirty="0">
              <a:solidFill>
                <a:srgbClr val="FF0000"/>
              </a:solidFill>
              <a:latin typeface="Microsoft YaHei" panose="020B0503020204020204" pitchFamily="34" charset="-122"/>
              <a:ea typeface="Microsoft YaHei" panose="020B0503020204020204" pitchFamily="34" charset="-122"/>
            </a:endParaRPr>
          </a:p>
          <a:p>
            <a:pPr algn="ctr"/>
            <a:r>
              <a:rPr lang="zh-CN" altLang="en-US" sz="2000" dirty="0">
                <a:solidFill>
                  <a:srgbClr val="FF0000"/>
                </a:solidFill>
                <a:latin typeface="Microsoft YaHei" panose="020B0503020204020204" pitchFamily="34" charset="-122"/>
                <a:ea typeface="Microsoft YaHei" panose="020B0503020204020204" pitchFamily="34" charset="-122"/>
              </a:rPr>
              <a:t>依法管理</a:t>
            </a:r>
          </a:p>
        </p:txBody>
      </p:sp>
      <p:sp>
        <p:nvSpPr>
          <p:cNvPr id="73" name="文本框 72">
            <a:extLst>
              <a:ext uri="{FF2B5EF4-FFF2-40B4-BE49-F238E27FC236}">
                <a16:creationId xmlns:a16="http://schemas.microsoft.com/office/drawing/2014/main" id="{88743E78-922D-2547-AC40-A7A2646BCF38}"/>
              </a:ext>
            </a:extLst>
          </p:cNvPr>
          <p:cNvSpPr txBox="1"/>
          <p:nvPr/>
        </p:nvSpPr>
        <p:spPr>
          <a:xfrm>
            <a:off x="5842899" y="1988454"/>
            <a:ext cx="597551" cy="338554"/>
          </a:xfrm>
          <a:prstGeom prst="rect">
            <a:avLst/>
          </a:prstGeom>
          <a:noFill/>
        </p:spPr>
        <p:txBody>
          <a:bodyPr wrap="square" rtlCol="0">
            <a:spAutoFit/>
          </a:bodyPr>
          <a:lstStyle/>
          <a:p>
            <a:r>
              <a:rPr lang="zh-CN" altLang="en-US" sz="1600" dirty="0">
                <a:solidFill>
                  <a:schemeClr val="bg2">
                    <a:lumMod val="90000"/>
                  </a:schemeClr>
                </a:solidFill>
                <a:latin typeface="Microsoft YaHei" panose="020B0503020204020204" pitchFamily="34" charset="-122"/>
                <a:ea typeface="Microsoft YaHei" panose="020B0503020204020204" pitchFamily="34" charset="-122"/>
              </a:rPr>
              <a:t>指导</a:t>
            </a:r>
          </a:p>
        </p:txBody>
      </p:sp>
      <p:sp>
        <p:nvSpPr>
          <p:cNvPr id="77" name="文本框 76">
            <a:extLst>
              <a:ext uri="{FF2B5EF4-FFF2-40B4-BE49-F238E27FC236}">
                <a16:creationId xmlns:a16="http://schemas.microsoft.com/office/drawing/2014/main" id="{926DC55E-D379-E34C-9FD3-1C424B77E323}"/>
              </a:ext>
            </a:extLst>
          </p:cNvPr>
          <p:cNvSpPr txBox="1"/>
          <p:nvPr/>
        </p:nvSpPr>
        <p:spPr>
          <a:xfrm>
            <a:off x="7476768" y="2161742"/>
            <a:ext cx="738664" cy="1727568"/>
          </a:xfrm>
          <a:prstGeom prst="rect">
            <a:avLst/>
          </a:prstGeom>
          <a:noFill/>
        </p:spPr>
        <p:txBody>
          <a:bodyPr vert="eaVert" wrap="square" rtlCol="0">
            <a:spAutoFit/>
          </a:bodyPr>
          <a:lstStyle/>
          <a:p>
            <a:pPr algn="ctr"/>
            <a:r>
              <a:rPr lang="zh-CN" altLang="en-US" dirty="0">
                <a:solidFill>
                  <a:srgbClr val="FF0000"/>
                </a:solidFill>
                <a:latin typeface="Microsoft YaHei" panose="020B0503020204020204" pitchFamily="34" charset="-122"/>
                <a:ea typeface="Microsoft YaHei" panose="020B0503020204020204" pitchFamily="34" charset="-122"/>
              </a:rPr>
              <a:t>内部质量保证</a:t>
            </a:r>
            <a:endParaRPr lang="en-US" altLang="zh-CN" dirty="0">
              <a:solidFill>
                <a:srgbClr val="FF0000"/>
              </a:solidFill>
              <a:latin typeface="Microsoft YaHei" panose="020B0503020204020204" pitchFamily="34" charset="-122"/>
              <a:ea typeface="Microsoft YaHei" panose="020B0503020204020204" pitchFamily="34" charset="-122"/>
            </a:endParaRPr>
          </a:p>
          <a:p>
            <a:pPr algn="ctr"/>
            <a:r>
              <a:rPr lang="zh-CN" altLang="en-US" dirty="0">
                <a:solidFill>
                  <a:srgbClr val="FF0000"/>
                </a:solidFill>
                <a:latin typeface="Microsoft YaHei" panose="020B0503020204020204" pitchFamily="34" charset="-122"/>
                <a:ea typeface="Microsoft YaHei" panose="020B0503020204020204" pitchFamily="34" charset="-122"/>
              </a:rPr>
              <a:t>体系诊断与改进</a:t>
            </a:r>
          </a:p>
        </p:txBody>
      </p:sp>
      <p:sp>
        <p:nvSpPr>
          <p:cNvPr id="78" name="文本框 77">
            <a:extLst>
              <a:ext uri="{FF2B5EF4-FFF2-40B4-BE49-F238E27FC236}">
                <a16:creationId xmlns:a16="http://schemas.microsoft.com/office/drawing/2014/main" id="{0A6A7AFD-2D58-3E47-9AB8-0428133F98D6}"/>
              </a:ext>
            </a:extLst>
          </p:cNvPr>
          <p:cNvSpPr txBox="1"/>
          <p:nvPr/>
        </p:nvSpPr>
        <p:spPr>
          <a:xfrm rot="18761293">
            <a:off x="8125523" y="3070458"/>
            <a:ext cx="1175822" cy="584775"/>
          </a:xfrm>
          <a:prstGeom prst="rect">
            <a:avLst/>
          </a:prstGeom>
          <a:noFill/>
        </p:spPr>
        <p:txBody>
          <a:bodyPr wrap="square" rtlCol="0">
            <a:spAutoFit/>
          </a:bodyPr>
          <a:lstStyle/>
          <a:p>
            <a:r>
              <a:rPr lang="zh-CN" altLang="en-US" sz="1600" b="1" dirty="0">
                <a:solidFill>
                  <a:schemeClr val="bg2">
                    <a:lumMod val="90000"/>
                  </a:schemeClr>
                </a:solidFill>
                <a:latin typeface="Microsoft YaHei" panose="020B0503020204020204" pitchFamily="34" charset="-122"/>
                <a:ea typeface="Microsoft YaHei" panose="020B0503020204020204" pitchFamily="34" charset="-122"/>
              </a:rPr>
              <a:t>自主发展</a:t>
            </a:r>
            <a:endParaRPr lang="en-US" altLang="zh-CN" sz="1600" b="1" dirty="0">
              <a:solidFill>
                <a:schemeClr val="bg2">
                  <a:lumMod val="90000"/>
                </a:schemeClr>
              </a:solidFill>
              <a:latin typeface="Microsoft YaHei" panose="020B0503020204020204" pitchFamily="34" charset="-122"/>
              <a:ea typeface="Microsoft YaHei" panose="020B0503020204020204" pitchFamily="34" charset="-122"/>
            </a:endParaRPr>
          </a:p>
          <a:p>
            <a:r>
              <a:rPr lang="zh-CN" altLang="en-US" sz="1600" b="1" dirty="0">
                <a:solidFill>
                  <a:schemeClr val="bg2">
                    <a:lumMod val="90000"/>
                  </a:schemeClr>
                </a:solidFill>
                <a:latin typeface="Microsoft YaHei" panose="020B0503020204020204" pitchFamily="34" charset="-122"/>
                <a:ea typeface="Microsoft YaHei" panose="020B0503020204020204" pitchFamily="34" charset="-122"/>
              </a:rPr>
              <a:t>自我约束</a:t>
            </a:r>
          </a:p>
        </p:txBody>
      </p:sp>
      <p:sp>
        <p:nvSpPr>
          <p:cNvPr id="79" name="文本框 78">
            <a:extLst>
              <a:ext uri="{FF2B5EF4-FFF2-40B4-BE49-F238E27FC236}">
                <a16:creationId xmlns:a16="http://schemas.microsoft.com/office/drawing/2014/main" id="{0BF1432D-F72B-0143-9461-85BDD04E3A3B}"/>
              </a:ext>
            </a:extLst>
          </p:cNvPr>
          <p:cNvSpPr txBox="1"/>
          <p:nvPr/>
        </p:nvSpPr>
        <p:spPr>
          <a:xfrm>
            <a:off x="9283886" y="2066436"/>
            <a:ext cx="2213384" cy="707886"/>
          </a:xfrm>
          <a:prstGeom prst="rect">
            <a:avLst/>
          </a:prstGeom>
          <a:noFill/>
        </p:spPr>
        <p:txBody>
          <a:bodyPr wrap="square" rtlCol="0">
            <a:spAutoFit/>
          </a:bodyPr>
          <a:lstStyle/>
          <a:p>
            <a:pPr algn="ctr"/>
            <a:r>
              <a:rPr lang="zh-CN" altLang="en-US" sz="2000" dirty="0">
                <a:solidFill>
                  <a:srgbClr val="FF0000"/>
                </a:solidFill>
                <a:latin typeface="Microsoft YaHei" panose="020B0503020204020204" pitchFamily="34" charset="-122"/>
                <a:ea typeface="Microsoft YaHei" panose="020B0503020204020204" pitchFamily="34" charset="-122"/>
              </a:rPr>
              <a:t>学校</a:t>
            </a:r>
            <a:endParaRPr lang="en-US" altLang="zh-CN" sz="2000" dirty="0">
              <a:solidFill>
                <a:srgbClr val="FF0000"/>
              </a:solidFill>
              <a:latin typeface="Microsoft YaHei" panose="020B0503020204020204" pitchFamily="34" charset="-122"/>
              <a:ea typeface="Microsoft YaHei" panose="020B0503020204020204" pitchFamily="34" charset="-122"/>
            </a:endParaRPr>
          </a:p>
          <a:p>
            <a:pPr algn="ctr"/>
            <a:r>
              <a:rPr lang="zh-CN" altLang="en-US" sz="2000" dirty="0">
                <a:solidFill>
                  <a:srgbClr val="FF0000"/>
                </a:solidFill>
                <a:latin typeface="Microsoft YaHei" panose="020B0503020204020204" pitchFamily="34" charset="-122"/>
                <a:ea typeface="Microsoft YaHei" panose="020B0503020204020204" pitchFamily="34" charset="-122"/>
              </a:rPr>
              <a:t>依法办学</a:t>
            </a:r>
          </a:p>
        </p:txBody>
      </p:sp>
      <p:cxnSp>
        <p:nvCxnSpPr>
          <p:cNvPr id="80" name="直接箭头连接符 71">
            <a:extLst>
              <a:ext uri="{FF2B5EF4-FFF2-40B4-BE49-F238E27FC236}">
                <a16:creationId xmlns:a16="http://schemas.microsoft.com/office/drawing/2014/main" id="{39C31364-C1DB-054A-BAB5-12C8C8E04287}"/>
              </a:ext>
            </a:extLst>
          </p:cNvPr>
          <p:cNvCxnSpPr>
            <a:cxnSpLocks/>
            <a:endCxn id="50" idx="1"/>
          </p:cNvCxnSpPr>
          <p:nvPr/>
        </p:nvCxnSpPr>
        <p:spPr>
          <a:xfrm flipV="1">
            <a:off x="4366723" y="1711805"/>
            <a:ext cx="714819" cy="482424"/>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61">
            <a:extLst>
              <a:ext uri="{FF2B5EF4-FFF2-40B4-BE49-F238E27FC236}">
                <a16:creationId xmlns:a16="http://schemas.microsoft.com/office/drawing/2014/main" id="{CDF82AA4-782E-6F45-8611-1F070675A0EF}"/>
              </a:ext>
            </a:extLst>
          </p:cNvPr>
          <p:cNvCxnSpPr>
            <a:cxnSpLocks/>
          </p:cNvCxnSpPr>
          <p:nvPr/>
        </p:nvCxnSpPr>
        <p:spPr>
          <a:xfrm flipV="1">
            <a:off x="4363453" y="2714114"/>
            <a:ext cx="812203" cy="270096"/>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85" name="矩形 84">
            <a:extLst>
              <a:ext uri="{FF2B5EF4-FFF2-40B4-BE49-F238E27FC236}">
                <a16:creationId xmlns:a16="http://schemas.microsoft.com/office/drawing/2014/main" id="{2BE9A663-0049-D345-985B-CBFF7529CC60}"/>
              </a:ext>
            </a:extLst>
          </p:cNvPr>
          <p:cNvSpPr/>
          <p:nvPr/>
        </p:nvSpPr>
        <p:spPr>
          <a:xfrm>
            <a:off x="3576800" y="5815680"/>
            <a:ext cx="1723550" cy="707886"/>
          </a:xfrm>
          <a:prstGeom prst="rect">
            <a:avLst/>
          </a:prstGeom>
          <a:noFill/>
        </p:spPr>
        <p:txBody>
          <a:bodyPr wrap="square" rtlCol="0">
            <a:spAutoFit/>
          </a:bodyPr>
          <a:lstStyle/>
          <a:p>
            <a:pPr algn="ctr"/>
            <a:r>
              <a:rPr lang="zh-CN" altLang="en-US" sz="2000" dirty="0">
                <a:solidFill>
                  <a:srgbClr val="FF0000"/>
                </a:solidFill>
                <a:latin typeface="Microsoft YaHei" panose="020B0503020204020204" pitchFamily="34" charset="-122"/>
                <a:ea typeface="Microsoft YaHei" panose="020B0503020204020204" pitchFamily="34" charset="-122"/>
              </a:rPr>
              <a:t>社会</a:t>
            </a:r>
            <a:endParaRPr lang="en-US" altLang="zh-CN" sz="2000" dirty="0">
              <a:solidFill>
                <a:srgbClr val="FF0000"/>
              </a:solidFill>
              <a:latin typeface="Microsoft YaHei" panose="020B0503020204020204" pitchFamily="34" charset="-122"/>
              <a:ea typeface="Microsoft YaHei" panose="020B0503020204020204" pitchFamily="34" charset="-122"/>
            </a:endParaRPr>
          </a:p>
          <a:p>
            <a:pPr algn="ctr"/>
            <a:r>
              <a:rPr lang="zh-CN" altLang="en-US" sz="2000" dirty="0">
                <a:solidFill>
                  <a:srgbClr val="FF0000"/>
                </a:solidFill>
                <a:latin typeface="Microsoft YaHei" panose="020B0503020204020204" pitchFamily="34" charset="-122"/>
                <a:ea typeface="Microsoft YaHei" panose="020B0503020204020204" pitchFamily="34" charset="-122"/>
              </a:rPr>
              <a:t>依法评价</a:t>
            </a:r>
          </a:p>
        </p:txBody>
      </p:sp>
      <p:sp>
        <p:nvSpPr>
          <p:cNvPr id="86" name="矩形 85">
            <a:extLst>
              <a:ext uri="{FF2B5EF4-FFF2-40B4-BE49-F238E27FC236}">
                <a16:creationId xmlns:a16="http://schemas.microsoft.com/office/drawing/2014/main" id="{95064031-3C25-E04A-B144-030825A97528}"/>
              </a:ext>
            </a:extLst>
          </p:cNvPr>
          <p:cNvSpPr/>
          <p:nvPr/>
        </p:nvSpPr>
        <p:spPr>
          <a:xfrm>
            <a:off x="9729311" y="2730212"/>
            <a:ext cx="2219989" cy="1200329"/>
          </a:xfrm>
          <a:prstGeom prst="rect">
            <a:avLst/>
          </a:prstGeom>
        </p:spPr>
        <p:txBody>
          <a:bodyPr wrap="square">
            <a:spAutoFit/>
          </a:bodyPr>
          <a:lstStyle/>
          <a:p>
            <a:r>
              <a:rPr lang="zh-CN" altLang="en-US" dirty="0">
                <a:solidFill>
                  <a:schemeClr val="accent4">
                    <a:lumMod val="20000"/>
                    <a:lumOff val="80000"/>
                  </a:schemeClr>
                </a:solidFill>
              </a:rPr>
              <a:t>通过诊改制度建设形成自身“免疫与修复”系统，持续保证人才培养质量</a:t>
            </a:r>
            <a:r>
              <a:rPr lang="zh-CN" altLang="en-US" dirty="0">
                <a:solidFill>
                  <a:schemeClr val="accent1">
                    <a:lumMod val="50000"/>
                  </a:schemeClr>
                </a:solidFill>
              </a:rPr>
              <a:t>。</a:t>
            </a:r>
          </a:p>
        </p:txBody>
      </p:sp>
      <p:sp>
        <p:nvSpPr>
          <p:cNvPr id="87" name="矩形 86">
            <a:extLst>
              <a:ext uri="{FF2B5EF4-FFF2-40B4-BE49-F238E27FC236}">
                <a16:creationId xmlns:a16="http://schemas.microsoft.com/office/drawing/2014/main" id="{48832C2B-12DB-6941-83EF-E2F60047C4A2}"/>
              </a:ext>
            </a:extLst>
          </p:cNvPr>
          <p:cNvSpPr/>
          <p:nvPr/>
        </p:nvSpPr>
        <p:spPr>
          <a:xfrm>
            <a:off x="10090905" y="3964761"/>
            <a:ext cx="1569660" cy="369332"/>
          </a:xfrm>
          <a:prstGeom prst="rect">
            <a:avLst/>
          </a:prstGeom>
        </p:spPr>
        <p:txBody>
          <a:bodyPr wrap="none">
            <a:spAutoFit/>
          </a:bodyPr>
          <a:lstStyle/>
          <a:p>
            <a:r>
              <a:rPr lang="zh-CN" altLang="en-US" b="1" dirty="0">
                <a:solidFill>
                  <a:schemeClr val="accent4">
                    <a:lumMod val="20000"/>
                    <a:lumOff val="80000"/>
                  </a:schemeClr>
                </a:solidFill>
              </a:rPr>
              <a:t>第一责任主体</a:t>
            </a:r>
          </a:p>
        </p:txBody>
      </p:sp>
      <p:sp>
        <p:nvSpPr>
          <p:cNvPr id="88" name="矩形 87">
            <a:extLst>
              <a:ext uri="{FF2B5EF4-FFF2-40B4-BE49-F238E27FC236}">
                <a16:creationId xmlns:a16="http://schemas.microsoft.com/office/drawing/2014/main" id="{E2D53838-127F-3349-8C30-5F0752F1E0CC}"/>
              </a:ext>
            </a:extLst>
          </p:cNvPr>
          <p:cNvSpPr/>
          <p:nvPr/>
        </p:nvSpPr>
        <p:spPr>
          <a:xfrm>
            <a:off x="112068" y="2114453"/>
            <a:ext cx="1968662" cy="958353"/>
          </a:xfrm>
          <a:prstGeom prst="rect">
            <a:avLst/>
          </a:prstGeom>
        </p:spPr>
        <p:txBody>
          <a:bodyPr wrap="square">
            <a:spAutoFit/>
          </a:bodyPr>
          <a:lstStyle/>
          <a:p>
            <a:r>
              <a:rPr lang="zh-CN" altLang="en-US" dirty="0">
                <a:solidFill>
                  <a:srgbClr val="FFFF00"/>
                </a:solidFill>
              </a:rPr>
              <a:t>督促院校建立自主保证人才培养质量的机制。</a:t>
            </a:r>
          </a:p>
        </p:txBody>
      </p:sp>
      <p:sp>
        <p:nvSpPr>
          <p:cNvPr id="89" name="矩形 88">
            <a:extLst>
              <a:ext uri="{FF2B5EF4-FFF2-40B4-BE49-F238E27FC236}">
                <a16:creationId xmlns:a16="http://schemas.microsoft.com/office/drawing/2014/main" id="{D45537DD-E96A-4C42-A346-EBB1A1B914B8}"/>
              </a:ext>
            </a:extLst>
          </p:cNvPr>
          <p:cNvSpPr/>
          <p:nvPr/>
        </p:nvSpPr>
        <p:spPr>
          <a:xfrm>
            <a:off x="175003" y="3103020"/>
            <a:ext cx="1569660" cy="369332"/>
          </a:xfrm>
          <a:prstGeom prst="rect">
            <a:avLst/>
          </a:prstGeom>
        </p:spPr>
        <p:txBody>
          <a:bodyPr wrap="none">
            <a:spAutoFit/>
          </a:bodyPr>
          <a:lstStyle/>
          <a:p>
            <a:r>
              <a:rPr lang="zh-CN" altLang="en-US" b="1" dirty="0">
                <a:solidFill>
                  <a:srgbClr val="FFFF00"/>
                </a:solidFill>
              </a:rPr>
              <a:t>第二责任主体</a:t>
            </a:r>
          </a:p>
        </p:txBody>
      </p:sp>
      <p:sp>
        <p:nvSpPr>
          <p:cNvPr id="91" name="矩形 90">
            <a:extLst>
              <a:ext uri="{FF2B5EF4-FFF2-40B4-BE49-F238E27FC236}">
                <a16:creationId xmlns:a16="http://schemas.microsoft.com/office/drawing/2014/main" id="{E4D3F4DF-1CD7-5D46-B633-F3AEAA93F6DB}"/>
              </a:ext>
            </a:extLst>
          </p:cNvPr>
          <p:cNvSpPr/>
          <p:nvPr/>
        </p:nvSpPr>
        <p:spPr>
          <a:xfrm>
            <a:off x="1979626" y="5666912"/>
            <a:ext cx="1871685" cy="646331"/>
          </a:xfrm>
          <a:prstGeom prst="rect">
            <a:avLst/>
          </a:prstGeom>
        </p:spPr>
        <p:txBody>
          <a:bodyPr wrap="square">
            <a:spAutoFit/>
          </a:bodyPr>
          <a:lstStyle/>
          <a:p>
            <a:r>
              <a:rPr lang="zh-CN" altLang="en-US" dirty="0">
                <a:solidFill>
                  <a:schemeClr val="accent4">
                    <a:lumMod val="20000"/>
                    <a:lumOff val="80000"/>
                  </a:schemeClr>
                </a:solidFill>
              </a:rPr>
              <a:t>对学校人才培养结果进行评价。</a:t>
            </a:r>
          </a:p>
        </p:txBody>
      </p:sp>
      <p:sp>
        <p:nvSpPr>
          <p:cNvPr id="92" name="矩形 91">
            <a:extLst>
              <a:ext uri="{FF2B5EF4-FFF2-40B4-BE49-F238E27FC236}">
                <a16:creationId xmlns:a16="http://schemas.microsoft.com/office/drawing/2014/main" id="{466D6A5F-C74A-234A-9823-254B5E81537F}"/>
              </a:ext>
            </a:extLst>
          </p:cNvPr>
          <p:cNvSpPr/>
          <p:nvPr/>
        </p:nvSpPr>
        <p:spPr>
          <a:xfrm>
            <a:off x="2012502" y="6279128"/>
            <a:ext cx="1569660" cy="369332"/>
          </a:xfrm>
          <a:prstGeom prst="rect">
            <a:avLst/>
          </a:prstGeom>
        </p:spPr>
        <p:txBody>
          <a:bodyPr wrap="none">
            <a:spAutoFit/>
          </a:bodyPr>
          <a:lstStyle/>
          <a:p>
            <a:r>
              <a:rPr lang="zh-CN" altLang="en-US" b="1" dirty="0">
                <a:solidFill>
                  <a:schemeClr val="accent4">
                    <a:lumMod val="20000"/>
                    <a:lumOff val="80000"/>
                  </a:schemeClr>
                </a:solidFill>
              </a:rPr>
              <a:t>第三责任主体</a:t>
            </a:r>
          </a:p>
        </p:txBody>
      </p:sp>
      <p:sp>
        <p:nvSpPr>
          <p:cNvPr id="6" name="箭头: 右 5">
            <a:extLst>
              <a:ext uri="{FF2B5EF4-FFF2-40B4-BE49-F238E27FC236}">
                <a16:creationId xmlns:a16="http://schemas.microsoft.com/office/drawing/2014/main" id="{8C0FD757-0280-48AC-9019-FC3F07E061C8}"/>
              </a:ext>
            </a:extLst>
          </p:cNvPr>
          <p:cNvSpPr/>
          <p:nvPr/>
        </p:nvSpPr>
        <p:spPr>
          <a:xfrm rot="1217022">
            <a:off x="4506632" y="3165277"/>
            <a:ext cx="1301196" cy="355899"/>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9698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744528" y="1267557"/>
            <a:ext cx="2777706" cy="653355"/>
          </a:xfrm>
        </p:spPr>
        <p:txBody>
          <a:bodyPr>
            <a:normAutofit fontScale="90000"/>
          </a:bodyPr>
          <a:lstStyle/>
          <a:p>
            <a:r>
              <a:rPr lang="zh-CN" altLang="en-US" dirty="0"/>
              <a:t>第二部分</a:t>
            </a:r>
          </a:p>
        </p:txBody>
      </p:sp>
      <p:grpSp>
        <p:nvGrpSpPr>
          <p:cNvPr id="10" name="组合 9"/>
          <p:cNvGrpSpPr/>
          <p:nvPr/>
        </p:nvGrpSpPr>
        <p:grpSpPr>
          <a:xfrm>
            <a:off x="2652495" y="3096836"/>
            <a:ext cx="3384000" cy="2289140"/>
            <a:chOff x="622973" y="3673779"/>
            <a:chExt cx="3384000" cy="2289140"/>
          </a:xfrm>
        </p:grpSpPr>
        <p:grpSp>
          <p:nvGrpSpPr>
            <p:cNvPr id="30" name="组合 29"/>
            <p:cNvGrpSpPr/>
            <p:nvPr/>
          </p:nvGrpSpPr>
          <p:grpSpPr>
            <a:xfrm>
              <a:off x="622973" y="3673779"/>
              <a:ext cx="3384000" cy="2289140"/>
              <a:chOff x="1010024" y="3376408"/>
              <a:chExt cx="2109694" cy="1082037"/>
            </a:xfrm>
          </p:grpSpPr>
          <p:grpSp>
            <p:nvGrpSpPr>
              <p:cNvPr id="21" name="组合 20"/>
              <p:cNvGrpSpPr/>
              <p:nvPr/>
            </p:nvGrpSpPr>
            <p:grpSpPr>
              <a:xfrm>
                <a:off x="1010024" y="3376408"/>
                <a:ext cx="2109694" cy="1082037"/>
                <a:chOff x="1010024" y="3376408"/>
                <a:chExt cx="2109694" cy="1082037"/>
              </a:xfrm>
            </p:grpSpPr>
            <p:grpSp>
              <p:nvGrpSpPr>
                <p:cNvPr id="14" name="组合 13"/>
                <p:cNvGrpSpPr/>
                <p:nvPr/>
              </p:nvGrpSpPr>
              <p:grpSpPr>
                <a:xfrm>
                  <a:off x="1010024" y="3672112"/>
                  <a:ext cx="2109694" cy="786333"/>
                  <a:chOff x="1010024" y="3672112"/>
                  <a:chExt cx="2109694" cy="786333"/>
                </a:xfrm>
              </p:grpSpPr>
              <p:sp>
                <p:nvSpPr>
                  <p:cNvPr id="5" name="矩形 4"/>
                  <p:cNvSpPr/>
                  <p:nvPr/>
                </p:nvSpPr>
                <p:spPr>
                  <a:xfrm>
                    <a:off x="1010024" y="3711386"/>
                    <a:ext cx="2109694" cy="747059"/>
                  </a:xfrm>
                  <a:prstGeom prst="rect">
                    <a:avLst/>
                  </a:prstGeom>
                  <a:solidFill>
                    <a:srgbClr val="2547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751018" y="3672112"/>
                    <a:ext cx="659701" cy="101686"/>
                  </a:xfrm>
                  <a:prstGeom prst="rect">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1840290" y="3376408"/>
                  <a:ext cx="300082" cy="646331"/>
                </a:xfrm>
                <a:prstGeom prst="rect">
                  <a:avLst/>
                </a:prstGeom>
                <a:noFill/>
              </p:spPr>
              <p:txBody>
                <a:bodyPr wrap="none" rtlCol="0">
                  <a:spAutoFit/>
                </a:bodyPr>
                <a:lstStyle/>
                <a:p>
                  <a:r>
                    <a:rPr lang="en-US" altLang="zh-CN" sz="3600" dirty="0">
                      <a:solidFill>
                        <a:schemeClr val="bg1"/>
                      </a:solidFill>
                      <a:latin typeface="Eras Medium ITC" panose="020B0602030504020804" pitchFamily="34" charset="0"/>
                    </a:rPr>
                    <a:t> </a:t>
                  </a:r>
                  <a:endParaRPr lang="zh-CN" altLang="en-US" sz="3600" dirty="0">
                    <a:solidFill>
                      <a:schemeClr val="bg1"/>
                    </a:solidFill>
                    <a:latin typeface="Eras Medium ITC" panose="020B0602030504020804" pitchFamily="34" charset="0"/>
                  </a:endParaRPr>
                </a:p>
              </p:txBody>
            </p:sp>
          </p:grpSp>
          <p:sp>
            <p:nvSpPr>
              <p:cNvPr id="27" name="文本框 26"/>
              <p:cNvSpPr txBox="1"/>
              <p:nvPr/>
            </p:nvSpPr>
            <p:spPr>
              <a:xfrm>
                <a:off x="1135480" y="3935489"/>
                <a:ext cx="1898566" cy="475419"/>
              </a:xfrm>
              <a:prstGeom prst="rect">
                <a:avLst/>
              </a:prstGeom>
              <a:noFill/>
            </p:spPr>
            <p:txBody>
              <a:bodyPr wrap="square" rtlCol="0">
                <a:spAutoFit/>
              </a:bodyPr>
              <a:lstStyle/>
              <a:p>
                <a:pPr algn="ct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理解文件，纠正偏差，提高认识</a:t>
                </a:r>
              </a:p>
            </p:txBody>
          </p:sp>
        </p:grpSp>
        <p:sp>
          <p:nvSpPr>
            <p:cNvPr id="2" name="椭圆 1"/>
            <p:cNvSpPr/>
            <p:nvPr/>
          </p:nvSpPr>
          <p:spPr>
            <a:xfrm>
              <a:off x="1961871" y="3982812"/>
              <a:ext cx="749300" cy="749300"/>
            </a:xfrm>
            <a:prstGeom prst="ellipse">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25477D"/>
                  </a:solidFill>
                  <a:latin typeface="微软雅黑" panose="020B0503020204020204" pitchFamily="34" charset="-122"/>
                  <a:ea typeface="微软雅黑" panose="020B0503020204020204" pitchFamily="34" charset="-122"/>
                </a:rPr>
                <a:t>1</a:t>
              </a:r>
              <a:endParaRPr lang="zh-CN" altLang="en-US" sz="2400" b="1" dirty="0">
                <a:solidFill>
                  <a:srgbClr val="25477D"/>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371484" y="3114898"/>
            <a:ext cx="3384000" cy="2289140"/>
            <a:chOff x="4341962" y="3691841"/>
            <a:chExt cx="3384000" cy="2289140"/>
          </a:xfrm>
        </p:grpSpPr>
        <p:grpSp>
          <p:nvGrpSpPr>
            <p:cNvPr id="31" name="组合 30"/>
            <p:cNvGrpSpPr/>
            <p:nvPr/>
          </p:nvGrpSpPr>
          <p:grpSpPr>
            <a:xfrm>
              <a:off x="4341962" y="3691841"/>
              <a:ext cx="3384000" cy="2289140"/>
              <a:chOff x="3732306" y="3376407"/>
              <a:chExt cx="2109694" cy="1082037"/>
            </a:xfrm>
          </p:grpSpPr>
          <p:grpSp>
            <p:nvGrpSpPr>
              <p:cNvPr id="20" name="组合 19"/>
              <p:cNvGrpSpPr/>
              <p:nvPr/>
            </p:nvGrpSpPr>
            <p:grpSpPr>
              <a:xfrm>
                <a:off x="3732306" y="3376407"/>
                <a:ext cx="2109694" cy="1082037"/>
                <a:chOff x="3738283" y="3923254"/>
                <a:chExt cx="2109694" cy="1082037"/>
              </a:xfrm>
            </p:grpSpPr>
            <p:grpSp>
              <p:nvGrpSpPr>
                <p:cNvPr id="16" name="组合 15"/>
                <p:cNvGrpSpPr/>
                <p:nvPr/>
              </p:nvGrpSpPr>
              <p:grpSpPr>
                <a:xfrm>
                  <a:off x="3738283" y="4210420"/>
                  <a:ext cx="2109694" cy="794871"/>
                  <a:chOff x="1010024" y="3663574"/>
                  <a:chExt cx="2109694" cy="794871"/>
                </a:xfrm>
              </p:grpSpPr>
              <p:sp>
                <p:nvSpPr>
                  <p:cNvPr id="17" name="矩形 16"/>
                  <p:cNvSpPr/>
                  <p:nvPr/>
                </p:nvSpPr>
                <p:spPr>
                  <a:xfrm>
                    <a:off x="1010024" y="3711386"/>
                    <a:ext cx="2109694" cy="747059"/>
                  </a:xfrm>
                  <a:prstGeom prst="rect">
                    <a:avLst/>
                  </a:prstGeom>
                  <a:solidFill>
                    <a:srgbClr val="2547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813624" y="3663574"/>
                    <a:ext cx="573164" cy="72000"/>
                  </a:xfrm>
                  <a:prstGeom prst="rect">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4568549" y="3923254"/>
                  <a:ext cx="415498" cy="646331"/>
                </a:xfrm>
                <a:prstGeom prst="rect">
                  <a:avLst/>
                </a:prstGeom>
                <a:noFill/>
              </p:spPr>
              <p:txBody>
                <a:bodyPr wrap="none" rtlCol="0">
                  <a:spAutoFit/>
                </a:bodyPr>
                <a:lstStyle/>
                <a:p>
                  <a:r>
                    <a:rPr lang="zh-CN" altLang="en-US" sz="3600" dirty="0">
                      <a:solidFill>
                        <a:schemeClr val="bg1"/>
                      </a:solidFill>
                      <a:latin typeface="Eras Medium ITC" panose="020B0602030504020804" pitchFamily="34" charset="0"/>
                    </a:rPr>
                    <a:t>  </a:t>
                  </a:r>
                </a:p>
              </p:txBody>
            </p:sp>
          </p:grpSp>
          <p:sp>
            <p:nvSpPr>
              <p:cNvPr id="28" name="文本框 27"/>
              <p:cNvSpPr txBox="1"/>
              <p:nvPr/>
            </p:nvSpPr>
            <p:spPr>
              <a:xfrm>
                <a:off x="3814639" y="3935488"/>
                <a:ext cx="1945028" cy="497544"/>
              </a:xfrm>
              <a:prstGeom prst="rect">
                <a:avLst/>
              </a:prstGeom>
              <a:noFill/>
            </p:spPr>
            <p:txBody>
              <a:bodyPr wrap="square" rtlCol="0">
                <a:spAutoFit/>
              </a:bodyPr>
              <a:lstStyle/>
              <a:p>
                <a:pPr algn="ctr">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理念先行，实践引领，构建体系</a:t>
                </a:r>
              </a:p>
            </p:txBody>
          </p:sp>
        </p:grpSp>
        <p:sp>
          <p:nvSpPr>
            <p:cNvPr id="39" name="椭圆 38"/>
            <p:cNvSpPr/>
            <p:nvPr/>
          </p:nvSpPr>
          <p:spPr>
            <a:xfrm>
              <a:off x="5714032" y="4007803"/>
              <a:ext cx="749300" cy="749300"/>
            </a:xfrm>
            <a:prstGeom prst="ellipse">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25477D"/>
                  </a:solidFill>
                  <a:latin typeface="微软雅黑" panose="020B0503020204020204" pitchFamily="34" charset="-122"/>
                  <a:ea typeface="微软雅黑" panose="020B0503020204020204" pitchFamily="34" charset="-122"/>
                </a:rPr>
                <a:t>2</a:t>
              </a:r>
              <a:endParaRPr lang="zh-CN" altLang="en-US" sz="2400" b="1" dirty="0">
                <a:solidFill>
                  <a:srgbClr val="25477D"/>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50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028699" y="3203507"/>
            <a:ext cx="10515600" cy="1239982"/>
          </a:xfrm>
        </p:spPr>
        <p:txBody>
          <a:bodyPr/>
          <a:lstStyle/>
          <a:p>
            <a:r>
              <a:rPr lang="zh-CN" altLang="en-US" dirty="0"/>
              <a:t>理解文件，纠正偏差，提高认识</a:t>
            </a:r>
          </a:p>
        </p:txBody>
      </p:sp>
      <p:sp>
        <p:nvSpPr>
          <p:cNvPr id="6" name="文本占位符 5"/>
          <p:cNvSpPr>
            <a:spLocks noGrp="1"/>
          </p:cNvSpPr>
          <p:nvPr>
            <p:ph type="body" idx="1"/>
          </p:nvPr>
        </p:nvSpPr>
        <p:spPr>
          <a:xfrm>
            <a:off x="6801351" y="5097220"/>
            <a:ext cx="10515600" cy="987281"/>
          </a:xfrm>
        </p:spPr>
        <p:txBody>
          <a:bodyPr/>
          <a:lstStyle/>
          <a:p>
            <a:r>
              <a:rPr lang="zh-CN" altLang="en-US" dirty="0">
                <a:solidFill>
                  <a:schemeClr val="bg1"/>
                </a:solidFill>
              </a:rPr>
              <a:t>诊改制度建设过程中需要</a:t>
            </a:r>
            <a:endParaRPr lang="en-US" altLang="zh-CN" dirty="0">
              <a:solidFill>
                <a:schemeClr val="bg1"/>
              </a:solidFill>
            </a:endParaRPr>
          </a:p>
          <a:p>
            <a:r>
              <a:rPr lang="zh-CN" altLang="en-US" dirty="0">
                <a:solidFill>
                  <a:schemeClr val="bg1"/>
                </a:solidFill>
              </a:rPr>
              <a:t>加深对文件的理解</a:t>
            </a:r>
          </a:p>
        </p:txBody>
      </p:sp>
      <p:sp>
        <p:nvSpPr>
          <p:cNvPr id="9" name="椭圆 8"/>
          <p:cNvSpPr/>
          <p:nvPr/>
        </p:nvSpPr>
        <p:spPr>
          <a:xfrm>
            <a:off x="5378099" y="1822136"/>
            <a:ext cx="1512000" cy="151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rgbClr val="25477D"/>
                </a:solidFill>
                <a:latin typeface="微软雅黑" panose="020B0503020204020204" pitchFamily="34" charset="-122"/>
                <a:ea typeface="微软雅黑" panose="020B0503020204020204" pitchFamily="34" charset="-122"/>
              </a:rPr>
              <a:t>1</a:t>
            </a:r>
            <a:endParaRPr lang="zh-CN" altLang="en-US" sz="6000" b="1" dirty="0">
              <a:solidFill>
                <a:srgbClr val="25477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638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诊改制度建设的文件</a:t>
            </a:r>
          </a:p>
        </p:txBody>
      </p:sp>
      <p:grpSp>
        <p:nvGrpSpPr>
          <p:cNvPr id="4" name="组合 3">
            <a:extLst>
              <a:ext uri="{FF2B5EF4-FFF2-40B4-BE49-F238E27FC236}">
                <a16:creationId xmlns:a16="http://schemas.microsoft.com/office/drawing/2014/main" id="{895EE582-C9F6-4E9D-994E-FF8CDD59C64B}"/>
              </a:ext>
            </a:extLst>
          </p:cNvPr>
          <p:cNvGrpSpPr/>
          <p:nvPr/>
        </p:nvGrpSpPr>
        <p:grpSpPr>
          <a:xfrm>
            <a:off x="1473353" y="2413358"/>
            <a:ext cx="695978" cy="695978"/>
            <a:chOff x="6175192" y="3665097"/>
            <a:chExt cx="927971" cy="927971"/>
          </a:xfrm>
        </p:grpSpPr>
        <p:sp>
          <p:nvSpPr>
            <p:cNvPr id="5" name="椭圆 4">
              <a:extLst>
                <a:ext uri="{FF2B5EF4-FFF2-40B4-BE49-F238E27FC236}">
                  <a16:creationId xmlns:a16="http://schemas.microsoft.com/office/drawing/2014/main" id="{5D9933CC-EF10-48ED-88A1-722DE27B75B1}"/>
                </a:ext>
              </a:extLst>
            </p:cNvPr>
            <p:cNvSpPr/>
            <p:nvPr/>
          </p:nvSpPr>
          <p:spPr>
            <a:xfrm>
              <a:off x="6175192" y="3665097"/>
              <a:ext cx="927971" cy="927971"/>
            </a:xfrm>
            <a:prstGeom prst="ellipse">
              <a:avLst/>
            </a:prstGeom>
            <a:solidFill>
              <a:srgbClr val="16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medal_118959">
              <a:extLst>
                <a:ext uri="{FF2B5EF4-FFF2-40B4-BE49-F238E27FC236}">
                  <a16:creationId xmlns:a16="http://schemas.microsoft.com/office/drawing/2014/main" id="{5D85747D-131A-4F2A-B95A-286836F1A7DB}"/>
                </a:ext>
              </a:extLst>
            </p:cNvPr>
            <p:cNvSpPr>
              <a:spLocks noChangeAspect="1"/>
            </p:cNvSpPr>
            <p:nvPr/>
          </p:nvSpPr>
          <p:spPr bwMode="auto">
            <a:xfrm>
              <a:off x="6418870" y="3824240"/>
              <a:ext cx="440614" cy="609684"/>
            </a:xfrm>
            <a:custGeom>
              <a:avLst/>
              <a:gdLst>
                <a:gd name="connsiteX0" fmla="*/ 321270 w 439340"/>
                <a:gd name="connsiteY0" fmla="*/ 332645 h 607921"/>
                <a:gd name="connsiteX1" fmla="*/ 343724 w 439340"/>
                <a:gd name="connsiteY1" fmla="*/ 403825 h 607921"/>
                <a:gd name="connsiteX2" fmla="*/ 321270 w 439340"/>
                <a:gd name="connsiteY2" fmla="*/ 474905 h 607921"/>
                <a:gd name="connsiteX3" fmla="*/ 298915 w 439340"/>
                <a:gd name="connsiteY3" fmla="*/ 403825 h 607921"/>
                <a:gd name="connsiteX4" fmla="*/ 321270 w 439340"/>
                <a:gd name="connsiteY4" fmla="*/ 332645 h 607921"/>
                <a:gd name="connsiteX5" fmla="*/ 117470 w 439340"/>
                <a:gd name="connsiteY5" fmla="*/ 332645 h 607921"/>
                <a:gd name="connsiteX6" fmla="*/ 139790 w 439340"/>
                <a:gd name="connsiteY6" fmla="*/ 403825 h 607921"/>
                <a:gd name="connsiteX7" fmla="*/ 117470 w 439340"/>
                <a:gd name="connsiteY7" fmla="*/ 474905 h 607921"/>
                <a:gd name="connsiteX8" fmla="*/ 95052 w 439340"/>
                <a:gd name="connsiteY8" fmla="*/ 403825 h 607921"/>
                <a:gd name="connsiteX9" fmla="*/ 117470 w 439340"/>
                <a:gd name="connsiteY9" fmla="*/ 332645 h 607921"/>
                <a:gd name="connsiteX10" fmla="*/ 219338 w 439340"/>
                <a:gd name="connsiteY10" fmla="*/ 279651 h 607921"/>
                <a:gd name="connsiteX11" fmla="*/ 293199 w 439340"/>
                <a:gd name="connsiteY11" fmla="*/ 303938 h 607921"/>
                <a:gd name="connsiteX12" fmla="*/ 259246 w 439340"/>
                <a:gd name="connsiteY12" fmla="*/ 403861 h 607921"/>
                <a:gd name="connsiteX13" fmla="*/ 293199 w 439340"/>
                <a:gd name="connsiteY13" fmla="*/ 503684 h 607921"/>
                <a:gd name="connsiteX14" fmla="*/ 219338 w 439340"/>
                <a:gd name="connsiteY14" fmla="*/ 527971 h 607921"/>
                <a:gd name="connsiteX15" fmla="*/ 145576 w 439340"/>
                <a:gd name="connsiteY15" fmla="*/ 503684 h 607921"/>
                <a:gd name="connsiteX16" fmla="*/ 179528 w 439340"/>
                <a:gd name="connsiteY16" fmla="*/ 403861 h 607921"/>
                <a:gd name="connsiteX17" fmla="*/ 145576 w 439340"/>
                <a:gd name="connsiteY17" fmla="*/ 303938 h 607921"/>
                <a:gd name="connsiteX18" fmla="*/ 219338 w 439340"/>
                <a:gd name="connsiteY18" fmla="*/ 279651 h 607921"/>
                <a:gd name="connsiteX19" fmla="*/ 219327 w 439340"/>
                <a:gd name="connsiteY19" fmla="*/ 239977 h 607921"/>
                <a:gd name="connsiteX20" fmla="*/ 55303 w 439340"/>
                <a:gd name="connsiteY20" fmla="*/ 403827 h 607921"/>
                <a:gd name="connsiteX21" fmla="*/ 219327 w 439340"/>
                <a:gd name="connsiteY21" fmla="*/ 567578 h 607921"/>
                <a:gd name="connsiteX22" fmla="*/ 383450 w 439340"/>
                <a:gd name="connsiteY22" fmla="*/ 403827 h 607921"/>
                <a:gd name="connsiteX23" fmla="*/ 219327 w 439340"/>
                <a:gd name="connsiteY23" fmla="*/ 239977 h 607921"/>
                <a:gd name="connsiteX24" fmla="*/ 300548 w 439340"/>
                <a:gd name="connsiteY24" fmla="*/ 0 h 607921"/>
                <a:gd name="connsiteX25" fmla="*/ 439340 w 439340"/>
                <a:gd name="connsiteY25" fmla="*/ 0 h 607921"/>
                <a:gd name="connsiteX26" fmla="*/ 316234 w 439340"/>
                <a:gd name="connsiteY26" fmla="*/ 132169 h 607921"/>
                <a:gd name="connsiteX27" fmla="*/ 246838 w 439340"/>
                <a:gd name="connsiteY27" fmla="*/ 57706 h 607921"/>
                <a:gd name="connsiteX28" fmla="*/ 0 w 439340"/>
                <a:gd name="connsiteY28" fmla="*/ 0 h 607921"/>
                <a:gd name="connsiteX29" fmla="*/ 138804 w 439340"/>
                <a:gd name="connsiteY29" fmla="*/ 0 h 607921"/>
                <a:gd name="connsiteX30" fmla="*/ 289126 w 439340"/>
                <a:gd name="connsiteY30" fmla="*/ 161273 h 607921"/>
                <a:gd name="connsiteX31" fmla="*/ 252787 w 439340"/>
                <a:gd name="connsiteY31" fmla="*/ 161273 h 607921"/>
                <a:gd name="connsiteX32" fmla="*/ 252787 w 439340"/>
                <a:gd name="connsiteY32" fmla="*/ 203599 h 607921"/>
                <a:gd name="connsiteX33" fmla="*/ 423463 w 439340"/>
                <a:gd name="connsiteY33" fmla="*/ 404422 h 607921"/>
                <a:gd name="connsiteX34" fmla="*/ 219625 w 439340"/>
                <a:gd name="connsiteY34" fmla="*/ 607921 h 607921"/>
                <a:gd name="connsiteX35" fmla="*/ 15787 w 439340"/>
                <a:gd name="connsiteY35" fmla="*/ 404422 h 607921"/>
                <a:gd name="connsiteX36" fmla="*/ 186562 w 439340"/>
                <a:gd name="connsiteY36" fmla="*/ 203599 h 607921"/>
                <a:gd name="connsiteX37" fmla="*/ 186562 w 439340"/>
                <a:gd name="connsiteY37" fmla="*/ 161273 h 607921"/>
                <a:gd name="connsiteX38" fmla="*/ 150222 w 439340"/>
                <a:gd name="connsiteY38" fmla="*/ 161273 h 60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9340" h="607921">
                  <a:moveTo>
                    <a:pt x="321270" y="332645"/>
                  </a:moveTo>
                  <a:cubicBezTo>
                    <a:pt x="335378" y="352869"/>
                    <a:pt x="343724" y="377355"/>
                    <a:pt x="343724" y="403825"/>
                  </a:cubicBezTo>
                  <a:cubicBezTo>
                    <a:pt x="343724" y="430195"/>
                    <a:pt x="335378" y="454681"/>
                    <a:pt x="321270" y="474905"/>
                  </a:cubicBezTo>
                  <a:cubicBezTo>
                    <a:pt x="306764" y="454186"/>
                    <a:pt x="298915" y="429600"/>
                    <a:pt x="298915" y="403825"/>
                  </a:cubicBezTo>
                  <a:cubicBezTo>
                    <a:pt x="298915" y="377950"/>
                    <a:pt x="306764" y="353364"/>
                    <a:pt x="321270" y="332645"/>
                  </a:cubicBezTo>
                  <a:close/>
                  <a:moveTo>
                    <a:pt x="117470" y="332645"/>
                  </a:moveTo>
                  <a:cubicBezTo>
                    <a:pt x="131953" y="353364"/>
                    <a:pt x="139790" y="377950"/>
                    <a:pt x="139790" y="403825"/>
                  </a:cubicBezTo>
                  <a:cubicBezTo>
                    <a:pt x="139790" y="429600"/>
                    <a:pt x="131953" y="454186"/>
                    <a:pt x="117470" y="474905"/>
                  </a:cubicBezTo>
                  <a:cubicBezTo>
                    <a:pt x="103285" y="454681"/>
                    <a:pt x="95052" y="430195"/>
                    <a:pt x="95052" y="403825"/>
                  </a:cubicBezTo>
                  <a:cubicBezTo>
                    <a:pt x="95052" y="377355"/>
                    <a:pt x="103285" y="352869"/>
                    <a:pt x="117470" y="332645"/>
                  </a:cubicBezTo>
                  <a:close/>
                  <a:moveTo>
                    <a:pt x="219338" y="279651"/>
                  </a:moveTo>
                  <a:cubicBezTo>
                    <a:pt x="247036" y="279651"/>
                    <a:pt x="272549" y="288672"/>
                    <a:pt x="293199" y="303938"/>
                  </a:cubicBezTo>
                  <a:cubicBezTo>
                    <a:pt x="271160" y="332487"/>
                    <a:pt x="259246" y="367183"/>
                    <a:pt x="259246" y="403861"/>
                  </a:cubicBezTo>
                  <a:cubicBezTo>
                    <a:pt x="259246" y="440439"/>
                    <a:pt x="271160" y="475234"/>
                    <a:pt x="293199" y="503684"/>
                  </a:cubicBezTo>
                  <a:cubicBezTo>
                    <a:pt x="272549" y="518950"/>
                    <a:pt x="247036" y="527971"/>
                    <a:pt x="219338" y="527971"/>
                  </a:cubicBezTo>
                  <a:cubicBezTo>
                    <a:pt x="191739" y="527971"/>
                    <a:pt x="166225" y="518950"/>
                    <a:pt x="145576" y="503684"/>
                  </a:cubicBezTo>
                  <a:cubicBezTo>
                    <a:pt x="167615" y="475234"/>
                    <a:pt x="179528" y="440439"/>
                    <a:pt x="179528" y="403861"/>
                  </a:cubicBezTo>
                  <a:cubicBezTo>
                    <a:pt x="179528" y="367183"/>
                    <a:pt x="167615" y="332487"/>
                    <a:pt x="145576" y="303938"/>
                  </a:cubicBezTo>
                  <a:cubicBezTo>
                    <a:pt x="166225" y="288672"/>
                    <a:pt x="191739" y="279651"/>
                    <a:pt x="219338" y="279651"/>
                  </a:cubicBezTo>
                  <a:close/>
                  <a:moveTo>
                    <a:pt x="219327" y="239977"/>
                  </a:moveTo>
                  <a:cubicBezTo>
                    <a:pt x="128875" y="239977"/>
                    <a:pt x="55303" y="313427"/>
                    <a:pt x="55303" y="403827"/>
                  </a:cubicBezTo>
                  <a:cubicBezTo>
                    <a:pt x="55303" y="494128"/>
                    <a:pt x="128875" y="567578"/>
                    <a:pt x="219327" y="567578"/>
                  </a:cubicBezTo>
                  <a:cubicBezTo>
                    <a:pt x="309878" y="567578"/>
                    <a:pt x="383450" y="494128"/>
                    <a:pt x="383450" y="403827"/>
                  </a:cubicBezTo>
                  <a:cubicBezTo>
                    <a:pt x="383450" y="313427"/>
                    <a:pt x="309878" y="239977"/>
                    <a:pt x="219327" y="239977"/>
                  </a:cubicBezTo>
                  <a:close/>
                  <a:moveTo>
                    <a:pt x="300548" y="0"/>
                  </a:moveTo>
                  <a:lnTo>
                    <a:pt x="439340" y="0"/>
                  </a:lnTo>
                  <a:lnTo>
                    <a:pt x="316234" y="132169"/>
                  </a:lnTo>
                  <a:lnTo>
                    <a:pt x="246838" y="57706"/>
                  </a:lnTo>
                  <a:close/>
                  <a:moveTo>
                    <a:pt x="0" y="0"/>
                  </a:moveTo>
                  <a:lnTo>
                    <a:pt x="138804" y="0"/>
                  </a:lnTo>
                  <a:lnTo>
                    <a:pt x="289126" y="161273"/>
                  </a:lnTo>
                  <a:lnTo>
                    <a:pt x="252787" y="161273"/>
                  </a:lnTo>
                  <a:lnTo>
                    <a:pt x="252787" y="203599"/>
                  </a:lnTo>
                  <a:cubicBezTo>
                    <a:pt x="349394" y="219458"/>
                    <a:pt x="423463" y="303415"/>
                    <a:pt x="423463" y="404422"/>
                  </a:cubicBezTo>
                  <a:cubicBezTo>
                    <a:pt x="423463" y="516629"/>
                    <a:pt x="332019" y="607921"/>
                    <a:pt x="219625" y="607921"/>
                  </a:cubicBezTo>
                  <a:cubicBezTo>
                    <a:pt x="107231" y="607921"/>
                    <a:pt x="15787" y="516629"/>
                    <a:pt x="15787" y="404422"/>
                  </a:cubicBezTo>
                  <a:cubicBezTo>
                    <a:pt x="15787" y="303415"/>
                    <a:pt x="89955" y="219458"/>
                    <a:pt x="186562" y="203599"/>
                  </a:cubicBezTo>
                  <a:lnTo>
                    <a:pt x="186562" y="161273"/>
                  </a:lnTo>
                  <a:lnTo>
                    <a:pt x="150222" y="161273"/>
                  </a:lnTo>
                  <a:close/>
                </a:path>
              </a:pathLst>
            </a:custGeom>
            <a:solidFill>
              <a:schemeClr val="bg1"/>
            </a:solidFill>
            <a:ln>
              <a:noFill/>
            </a:ln>
          </p:spPr>
        </p:sp>
      </p:grpSp>
      <p:grpSp>
        <p:nvGrpSpPr>
          <p:cNvPr id="7" name="组合 6">
            <a:extLst>
              <a:ext uri="{FF2B5EF4-FFF2-40B4-BE49-F238E27FC236}">
                <a16:creationId xmlns:a16="http://schemas.microsoft.com/office/drawing/2014/main" id="{082C322A-C8DA-4D96-B0E4-B90AA98AC05D}"/>
              </a:ext>
            </a:extLst>
          </p:cNvPr>
          <p:cNvGrpSpPr/>
          <p:nvPr/>
        </p:nvGrpSpPr>
        <p:grpSpPr>
          <a:xfrm>
            <a:off x="1473353" y="4457716"/>
            <a:ext cx="695978" cy="695978"/>
            <a:chOff x="6256840" y="5071176"/>
            <a:chExt cx="927971" cy="927971"/>
          </a:xfrm>
        </p:grpSpPr>
        <p:sp>
          <p:nvSpPr>
            <p:cNvPr id="8" name="椭圆 7">
              <a:extLst>
                <a:ext uri="{FF2B5EF4-FFF2-40B4-BE49-F238E27FC236}">
                  <a16:creationId xmlns:a16="http://schemas.microsoft.com/office/drawing/2014/main" id="{65CD1E6E-CA9A-4981-A8B6-86F2D3CE6A4B}"/>
                </a:ext>
              </a:extLst>
            </p:cNvPr>
            <p:cNvSpPr/>
            <p:nvPr/>
          </p:nvSpPr>
          <p:spPr>
            <a:xfrm>
              <a:off x="6256840" y="5071176"/>
              <a:ext cx="927971" cy="927971"/>
            </a:xfrm>
            <a:prstGeom prst="ellipse">
              <a:avLst/>
            </a:prstGeom>
            <a:solidFill>
              <a:srgbClr val="16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school-building_46763">
              <a:extLst>
                <a:ext uri="{FF2B5EF4-FFF2-40B4-BE49-F238E27FC236}">
                  <a16:creationId xmlns:a16="http://schemas.microsoft.com/office/drawing/2014/main" id="{D73CA5D4-8F67-4C17-A2FA-55CECA4EFDB0}"/>
                </a:ext>
              </a:extLst>
            </p:cNvPr>
            <p:cNvSpPr>
              <a:spLocks noChangeAspect="1"/>
            </p:cNvSpPr>
            <p:nvPr/>
          </p:nvSpPr>
          <p:spPr bwMode="auto">
            <a:xfrm>
              <a:off x="6415983" y="5286435"/>
              <a:ext cx="609685" cy="497452"/>
            </a:xfrm>
            <a:custGeom>
              <a:avLst/>
              <a:gdLst>
                <a:gd name="connsiteX0" fmla="*/ 508188 w 609120"/>
                <a:gd name="connsiteY0" fmla="*/ 388434 h 496992"/>
                <a:gd name="connsiteX1" fmla="*/ 508188 w 609120"/>
                <a:gd name="connsiteY1" fmla="*/ 438152 h 496992"/>
                <a:gd name="connsiteX2" fmla="*/ 557983 w 609120"/>
                <a:gd name="connsiteY2" fmla="*/ 438152 h 496992"/>
                <a:gd name="connsiteX3" fmla="*/ 557983 w 609120"/>
                <a:gd name="connsiteY3" fmla="*/ 388434 h 496992"/>
                <a:gd name="connsiteX4" fmla="*/ 51136 w 609120"/>
                <a:gd name="connsiteY4" fmla="*/ 388434 h 496992"/>
                <a:gd name="connsiteX5" fmla="*/ 51136 w 609120"/>
                <a:gd name="connsiteY5" fmla="*/ 438152 h 496992"/>
                <a:gd name="connsiteX6" fmla="*/ 100931 w 609120"/>
                <a:gd name="connsiteY6" fmla="*/ 438152 h 496992"/>
                <a:gd name="connsiteX7" fmla="*/ 100931 w 609120"/>
                <a:gd name="connsiteY7" fmla="*/ 388434 h 496992"/>
                <a:gd name="connsiteX8" fmla="*/ 508188 w 609120"/>
                <a:gd name="connsiteY8" fmla="*/ 314770 h 496992"/>
                <a:gd name="connsiteX9" fmla="*/ 508188 w 609120"/>
                <a:gd name="connsiteY9" fmla="*/ 364430 h 496992"/>
                <a:gd name="connsiteX10" fmla="*/ 557983 w 609120"/>
                <a:gd name="connsiteY10" fmla="*/ 364430 h 496992"/>
                <a:gd name="connsiteX11" fmla="*/ 557983 w 609120"/>
                <a:gd name="connsiteY11" fmla="*/ 314770 h 496992"/>
                <a:gd name="connsiteX12" fmla="*/ 51136 w 609120"/>
                <a:gd name="connsiteY12" fmla="*/ 314770 h 496992"/>
                <a:gd name="connsiteX13" fmla="*/ 51136 w 609120"/>
                <a:gd name="connsiteY13" fmla="*/ 364430 h 496992"/>
                <a:gd name="connsiteX14" fmla="*/ 100931 w 609120"/>
                <a:gd name="connsiteY14" fmla="*/ 364430 h 496992"/>
                <a:gd name="connsiteX15" fmla="*/ 100931 w 609120"/>
                <a:gd name="connsiteY15" fmla="*/ 314770 h 496992"/>
                <a:gd name="connsiteX16" fmla="*/ 354456 w 609120"/>
                <a:gd name="connsiteY16" fmla="*/ 314763 h 496992"/>
                <a:gd name="connsiteX17" fmla="*/ 354456 w 609120"/>
                <a:gd name="connsiteY17" fmla="*/ 364425 h 496992"/>
                <a:gd name="connsiteX18" fmla="*/ 404189 w 609120"/>
                <a:gd name="connsiteY18" fmla="*/ 364425 h 496992"/>
                <a:gd name="connsiteX19" fmla="*/ 404189 w 609120"/>
                <a:gd name="connsiteY19" fmla="*/ 314763 h 496992"/>
                <a:gd name="connsiteX20" fmla="*/ 279770 w 609120"/>
                <a:gd name="connsiteY20" fmla="*/ 314763 h 496992"/>
                <a:gd name="connsiteX21" fmla="*/ 279770 w 609120"/>
                <a:gd name="connsiteY21" fmla="*/ 364425 h 496992"/>
                <a:gd name="connsiteX22" fmla="*/ 329561 w 609120"/>
                <a:gd name="connsiteY22" fmla="*/ 364425 h 496992"/>
                <a:gd name="connsiteX23" fmla="*/ 329561 w 609120"/>
                <a:gd name="connsiteY23" fmla="*/ 314763 h 496992"/>
                <a:gd name="connsiteX24" fmla="*/ 205085 w 609120"/>
                <a:gd name="connsiteY24" fmla="*/ 314763 h 496992"/>
                <a:gd name="connsiteX25" fmla="*/ 205085 w 609120"/>
                <a:gd name="connsiteY25" fmla="*/ 364425 h 496992"/>
                <a:gd name="connsiteX26" fmla="*/ 254875 w 609120"/>
                <a:gd name="connsiteY26" fmla="*/ 364425 h 496992"/>
                <a:gd name="connsiteX27" fmla="*/ 254875 w 609120"/>
                <a:gd name="connsiteY27" fmla="*/ 314763 h 496992"/>
                <a:gd name="connsiteX28" fmla="*/ 469471 w 609120"/>
                <a:gd name="connsiteY28" fmla="*/ 288542 h 496992"/>
                <a:gd name="connsiteX29" fmla="*/ 596700 w 609120"/>
                <a:gd name="connsiteY29" fmla="*/ 288542 h 496992"/>
                <a:gd name="connsiteX30" fmla="*/ 596700 w 609120"/>
                <a:gd name="connsiteY30" fmla="*/ 496992 h 496992"/>
                <a:gd name="connsiteX31" fmla="*/ 469471 w 609120"/>
                <a:gd name="connsiteY31" fmla="*/ 496992 h 496992"/>
                <a:gd name="connsiteX32" fmla="*/ 12419 w 609120"/>
                <a:gd name="connsiteY32" fmla="*/ 288542 h 496992"/>
                <a:gd name="connsiteX33" fmla="*/ 139648 w 609120"/>
                <a:gd name="connsiteY33" fmla="*/ 288542 h 496992"/>
                <a:gd name="connsiteX34" fmla="*/ 139648 w 609120"/>
                <a:gd name="connsiteY34" fmla="*/ 496992 h 496992"/>
                <a:gd name="connsiteX35" fmla="*/ 12419 w 609120"/>
                <a:gd name="connsiteY35" fmla="*/ 496992 h 496992"/>
                <a:gd name="connsiteX36" fmla="*/ 469471 w 609120"/>
                <a:gd name="connsiteY36" fmla="*/ 257070 h 496992"/>
                <a:gd name="connsiteX37" fmla="*/ 609120 w 609120"/>
                <a:gd name="connsiteY37" fmla="*/ 257070 h 496992"/>
                <a:gd name="connsiteX38" fmla="*/ 609120 w 609120"/>
                <a:gd name="connsiteY38" fmla="*/ 271959 h 496992"/>
                <a:gd name="connsiteX39" fmla="*/ 469471 w 609120"/>
                <a:gd name="connsiteY39" fmla="*/ 271959 h 496992"/>
                <a:gd name="connsiteX40" fmla="*/ 0 w 609120"/>
                <a:gd name="connsiteY40" fmla="*/ 257070 h 496992"/>
                <a:gd name="connsiteX41" fmla="*/ 139649 w 609120"/>
                <a:gd name="connsiteY41" fmla="*/ 257070 h 496992"/>
                <a:gd name="connsiteX42" fmla="*/ 139649 w 609120"/>
                <a:gd name="connsiteY42" fmla="*/ 271959 h 496992"/>
                <a:gd name="connsiteX43" fmla="*/ 0 w 609120"/>
                <a:gd name="connsiteY43" fmla="*/ 271959 h 496992"/>
                <a:gd name="connsiteX44" fmla="*/ 354456 w 609120"/>
                <a:gd name="connsiteY44" fmla="*/ 240183 h 496992"/>
                <a:gd name="connsiteX45" fmla="*/ 354456 w 609120"/>
                <a:gd name="connsiteY45" fmla="*/ 289903 h 496992"/>
                <a:gd name="connsiteX46" fmla="*/ 404189 w 609120"/>
                <a:gd name="connsiteY46" fmla="*/ 289903 h 496992"/>
                <a:gd name="connsiteX47" fmla="*/ 404189 w 609120"/>
                <a:gd name="connsiteY47" fmla="*/ 240183 h 496992"/>
                <a:gd name="connsiteX48" fmla="*/ 279770 w 609120"/>
                <a:gd name="connsiteY48" fmla="*/ 240183 h 496992"/>
                <a:gd name="connsiteX49" fmla="*/ 279770 w 609120"/>
                <a:gd name="connsiteY49" fmla="*/ 289903 h 496992"/>
                <a:gd name="connsiteX50" fmla="*/ 329561 w 609120"/>
                <a:gd name="connsiteY50" fmla="*/ 289903 h 496992"/>
                <a:gd name="connsiteX51" fmla="*/ 329561 w 609120"/>
                <a:gd name="connsiteY51" fmla="*/ 240183 h 496992"/>
                <a:gd name="connsiteX52" fmla="*/ 205085 w 609120"/>
                <a:gd name="connsiteY52" fmla="*/ 240183 h 496992"/>
                <a:gd name="connsiteX53" fmla="*/ 205085 w 609120"/>
                <a:gd name="connsiteY53" fmla="*/ 289903 h 496992"/>
                <a:gd name="connsiteX54" fmla="*/ 254875 w 609120"/>
                <a:gd name="connsiteY54" fmla="*/ 289903 h 496992"/>
                <a:gd name="connsiteX55" fmla="*/ 254875 w 609120"/>
                <a:gd name="connsiteY55" fmla="*/ 240183 h 496992"/>
                <a:gd name="connsiteX56" fmla="*/ 354456 w 609120"/>
                <a:gd name="connsiteY56" fmla="*/ 165603 h 496992"/>
                <a:gd name="connsiteX57" fmla="*/ 354456 w 609120"/>
                <a:gd name="connsiteY57" fmla="*/ 215323 h 496992"/>
                <a:gd name="connsiteX58" fmla="*/ 404189 w 609120"/>
                <a:gd name="connsiteY58" fmla="*/ 215323 h 496992"/>
                <a:gd name="connsiteX59" fmla="*/ 404189 w 609120"/>
                <a:gd name="connsiteY59" fmla="*/ 165603 h 496992"/>
                <a:gd name="connsiteX60" fmla="*/ 279770 w 609120"/>
                <a:gd name="connsiteY60" fmla="*/ 165603 h 496992"/>
                <a:gd name="connsiteX61" fmla="*/ 279770 w 609120"/>
                <a:gd name="connsiteY61" fmla="*/ 215323 h 496992"/>
                <a:gd name="connsiteX62" fmla="*/ 329561 w 609120"/>
                <a:gd name="connsiteY62" fmla="*/ 215323 h 496992"/>
                <a:gd name="connsiteX63" fmla="*/ 329561 w 609120"/>
                <a:gd name="connsiteY63" fmla="*/ 165603 h 496992"/>
                <a:gd name="connsiteX64" fmla="*/ 205085 w 609120"/>
                <a:gd name="connsiteY64" fmla="*/ 165603 h 496992"/>
                <a:gd name="connsiteX65" fmla="*/ 205085 w 609120"/>
                <a:gd name="connsiteY65" fmla="*/ 215323 h 496992"/>
                <a:gd name="connsiteX66" fmla="*/ 254875 w 609120"/>
                <a:gd name="connsiteY66" fmla="*/ 215323 h 496992"/>
                <a:gd name="connsiteX67" fmla="*/ 254875 w 609120"/>
                <a:gd name="connsiteY67" fmla="*/ 165603 h 496992"/>
                <a:gd name="connsiteX68" fmla="*/ 304666 w 609120"/>
                <a:gd name="connsiteY68" fmla="*/ 50313 h 496992"/>
                <a:gd name="connsiteX69" fmla="*/ 446043 w 609120"/>
                <a:gd name="connsiteY69" fmla="*/ 144792 h 496992"/>
                <a:gd name="connsiteX70" fmla="*/ 446043 w 609120"/>
                <a:gd name="connsiteY70" fmla="*/ 496992 h 496992"/>
                <a:gd name="connsiteX71" fmla="*/ 346119 w 609120"/>
                <a:gd name="connsiteY71" fmla="*/ 496992 h 496992"/>
                <a:gd name="connsiteX72" fmla="*/ 346119 w 609120"/>
                <a:gd name="connsiteY72" fmla="*/ 381018 h 496992"/>
                <a:gd name="connsiteX73" fmla="*/ 263154 w 609120"/>
                <a:gd name="connsiteY73" fmla="*/ 381018 h 496992"/>
                <a:gd name="connsiteX74" fmla="*/ 263154 w 609120"/>
                <a:gd name="connsiteY74" fmla="*/ 496992 h 496992"/>
                <a:gd name="connsiteX75" fmla="*/ 163288 w 609120"/>
                <a:gd name="connsiteY75" fmla="*/ 496992 h 496992"/>
                <a:gd name="connsiteX76" fmla="*/ 163288 w 609120"/>
                <a:gd name="connsiteY76" fmla="*/ 144792 h 496992"/>
                <a:gd name="connsiteX77" fmla="*/ 304666 w 609120"/>
                <a:gd name="connsiteY77" fmla="*/ 0 h 496992"/>
                <a:gd name="connsiteX78" fmla="*/ 501719 w 609120"/>
                <a:gd name="connsiteY78" fmla="*/ 131040 h 496992"/>
                <a:gd name="connsiteX79" fmla="*/ 455296 w 609120"/>
                <a:gd name="connsiteY79" fmla="*/ 131040 h 496992"/>
                <a:gd name="connsiteX80" fmla="*/ 309291 w 609120"/>
                <a:gd name="connsiteY80" fmla="*/ 33473 h 496992"/>
                <a:gd name="connsiteX81" fmla="*/ 300040 w 609120"/>
                <a:gd name="connsiteY81" fmla="*/ 33473 h 496992"/>
                <a:gd name="connsiteX82" fmla="*/ 154035 w 609120"/>
                <a:gd name="connsiteY82" fmla="*/ 131040 h 496992"/>
                <a:gd name="connsiteX83" fmla="*/ 107612 w 609120"/>
                <a:gd name="connsiteY83" fmla="*/ 131040 h 49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09120" h="496992">
                  <a:moveTo>
                    <a:pt x="508188" y="388434"/>
                  </a:moveTo>
                  <a:lnTo>
                    <a:pt x="508188" y="438152"/>
                  </a:lnTo>
                  <a:lnTo>
                    <a:pt x="557983" y="438152"/>
                  </a:lnTo>
                  <a:lnTo>
                    <a:pt x="557983" y="388434"/>
                  </a:lnTo>
                  <a:close/>
                  <a:moveTo>
                    <a:pt x="51136" y="388434"/>
                  </a:moveTo>
                  <a:lnTo>
                    <a:pt x="51136" y="438152"/>
                  </a:lnTo>
                  <a:lnTo>
                    <a:pt x="100931" y="438152"/>
                  </a:lnTo>
                  <a:lnTo>
                    <a:pt x="100931" y="388434"/>
                  </a:lnTo>
                  <a:close/>
                  <a:moveTo>
                    <a:pt x="508188" y="314770"/>
                  </a:moveTo>
                  <a:lnTo>
                    <a:pt x="508188" y="364430"/>
                  </a:lnTo>
                  <a:lnTo>
                    <a:pt x="557983" y="364430"/>
                  </a:lnTo>
                  <a:lnTo>
                    <a:pt x="557983" y="314770"/>
                  </a:lnTo>
                  <a:close/>
                  <a:moveTo>
                    <a:pt x="51136" y="314770"/>
                  </a:moveTo>
                  <a:lnTo>
                    <a:pt x="51136" y="364430"/>
                  </a:lnTo>
                  <a:lnTo>
                    <a:pt x="100931" y="364430"/>
                  </a:lnTo>
                  <a:lnTo>
                    <a:pt x="100931" y="314770"/>
                  </a:lnTo>
                  <a:close/>
                  <a:moveTo>
                    <a:pt x="354456" y="314763"/>
                  </a:moveTo>
                  <a:lnTo>
                    <a:pt x="354456" y="364425"/>
                  </a:lnTo>
                  <a:lnTo>
                    <a:pt x="404189" y="364425"/>
                  </a:lnTo>
                  <a:lnTo>
                    <a:pt x="404189" y="314763"/>
                  </a:lnTo>
                  <a:close/>
                  <a:moveTo>
                    <a:pt x="279770" y="314763"/>
                  </a:moveTo>
                  <a:lnTo>
                    <a:pt x="279770" y="364425"/>
                  </a:lnTo>
                  <a:lnTo>
                    <a:pt x="329561" y="364425"/>
                  </a:lnTo>
                  <a:lnTo>
                    <a:pt x="329561" y="314763"/>
                  </a:lnTo>
                  <a:close/>
                  <a:moveTo>
                    <a:pt x="205085" y="314763"/>
                  </a:moveTo>
                  <a:lnTo>
                    <a:pt x="205085" y="364425"/>
                  </a:lnTo>
                  <a:lnTo>
                    <a:pt x="254875" y="364425"/>
                  </a:lnTo>
                  <a:lnTo>
                    <a:pt x="254875" y="314763"/>
                  </a:lnTo>
                  <a:close/>
                  <a:moveTo>
                    <a:pt x="469471" y="288542"/>
                  </a:moveTo>
                  <a:lnTo>
                    <a:pt x="596700" y="288542"/>
                  </a:lnTo>
                  <a:lnTo>
                    <a:pt x="596700" y="496992"/>
                  </a:lnTo>
                  <a:lnTo>
                    <a:pt x="469471" y="496992"/>
                  </a:lnTo>
                  <a:close/>
                  <a:moveTo>
                    <a:pt x="12419" y="288542"/>
                  </a:moveTo>
                  <a:lnTo>
                    <a:pt x="139648" y="288542"/>
                  </a:lnTo>
                  <a:lnTo>
                    <a:pt x="139648" y="496992"/>
                  </a:lnTo>
                  <a:lnTo>
                    <a:pt x="12419" y="496992"/>
                  </a:lnTo>
                  <a:close/>
                  <a:moveTo>
                    <a:pt x="469471" y="257070"/>
                  </a:moveTo>
                  <a:lnTo>
                    <a:pt x="609120" y="257070"/>
                  </a:lnTo>
                  <a:lnTo>
                    <a:pt x="609120" y="271959"/>
                  </a:lnTo>
                  <a:lnTo>
                    <a:pt x="469471" y="271959"/>
                  </a:lnTo>
                  <a:close/>
                  <a:moveTo>
                    <a:pt x="0" y="257070"/>
                  </a:moveTo>
                  <a:lnTo>
                    <a:pt x="139649" y="257070"/>
                  </a:lnTo>
                  <a:lnTo>
                    <a:pt x="139649" y="271959"/>
                  </a:lnTo>
                  <a:lnTo>
                    <a:pt x="0" y="271959"/>
                  </a:lnTo>
                  <a:close/>
                  <a:moveTo>
                    <a:pt x="354456" y="240183"/>
                  </a:moveTo>
                  <a:lnTo>
                    <a:pt x="354456" y="289903"/>
                  </a:lnTo>
                  <a:lnTo>
                    <a:pt x="404189" y="289903"/>
                  </a:lnTo>
                  <a:lnTo>
                    <a:pt x="404189" y="240183"/>
                  </a:lnTo>
                  <a:close/>
                  <a:moveTo>
                    <a:pt x="279770" y="240183"/>
                  </a:moveTo>
                  <a:lnTo>
                    <a:pt x="279770" y="289903"/>
                  </a:lnTo>
                  <a:lnTo>
                    <a:pt x="329561" y="289903"/>
                  </a:lnTo>
                  <a:lnTo>
                    <a:pt x="329561" y="240183"/>
                  </a:lnTo>
                  <a:close/>
                  <a:moveTo>
                    <a:pt x="205085" y="240183"/>
                  </a:moveTo>
                  <a:lnTo>
                    <a:pt x="205085" y="289903"/>
                  </a:lnTo>
                  <a:lnTo>
                    <a:pt x="254875" y="289903"/>
                  </a:lnTo>
                  <a:lnTo>
                    <a:pt x="254875" y="240183"/>
                  </a:lnTo>
                  <a:close/>
                  <a:moveTo>
                    <a:pt x="354456" y="165603"/>
                  </a:moveTo>
                  <a:lnTo>
                    <a:pt x="354456" y="215323"/>
                  </a:lnTo>
                  <a:lnTo>
                    <a:pt x="404189" y="215323"/>
                  </a:lnTo>
                  <a:lnTo>
                    <a:pt x="404189" y="165603"/>
                  </a:lnTo>
                  <a:close/>
                  <a:moveTo>
                    <a:pt x="279770" y="165603"/>
                  </a:moveTo>
                  <a:lnTo>
                    <a:pt x="279770" y="215323"/>
                  </a:lnTo>
                  <a:lnTo>
                    <a:pt x="329561" y="215323"/>
                  </a:lnTo>
                  <a:lnTo>
                    <a:pt x="329561" y="165603"/>
                  </a:lnTo>
                  <a:close/>
                  <a:moveTo>
                    <a:pt x="205085" y="165603"/>
                  </a:moveTo>
                  <a:lnTo>
                    <a:pt x="205085" y="215323"/>
                  </a:lnTo>
                  <a:lnTo>
                    <a:pt x="254875" y="215323"/>
                  </a:lnTo>
                  <a:lnTo>
                    <a:pt x="254875" y="165603"/>
                  </a:lnTo>
                  <a:close/>
                  <a:moveTo>
                    <a:pt x="304666" y="50313"/>
                  </a:moveTo>
                  <a:lnTo>
                    <a:pt x="446043" y="144792"/>
                  </a:lnTo>
                  <a:lnTo>
                    <a:pt x="446043" y="496992"/>
                  </a:lnTo>
                  <a:lnTo>
                    <a:pt x="346119" y="496992"/>
                  </a:lnTo>
                  <a:lnTo>
                    <a:pt x="346119" y="381018"/>
                  </a:lnTo>
                  <a:lnTo>
                    <a:pt x="263154" y="381018"/>
                  </a:lnTo>
                  <a:lnTo>
                    <a:pt x="263154" y="496992"/>
                  </a:lnTo>
                  <a:lnTo>
                    <a:pt x="163288" y="496992"/>
                  </a:lnTo>
                  <a:lnTo>
                    <a:pt x="163288" y="144792"/>
                  </a:lnTo>
                  <a:close/>
                  <a:moveTo>
                    <a:pt x="304666" y="0"/>
                  </a:moveTo>
                  <a:lnTo>
                    <a:pt x="501719" y="131040"/>
                  </a:lnTo>
                  <a:lnTo>
                    <a:pt x="455296" y="131040"/>
                  </a:lnTo>
                  <a:lnTo>
                    <a:pt x="309291" y="33473"/>
                  </a:lnTo>
                  <a:lnTo>
                    <a:pt x="300040" y="33473"/>
                  </a:lnTo>
                  <a:lnTo>
                    <a:pt x="154035" y="131040"/>
                  </a:lnTo>
                  <a:lnTo>
                    <a:pt x="107612" y="131040"/>
                  </a:lnTo>
                  <a:close/>
                </a:path>
              </a:pathLst>
            </a:custGeom>
            <a:solidFill>
              <a:schemeClr val="bg1"/>
            </a:solidFill>
            <a:ln>
              <a:noFill/>
            </a:ln>
          </p:spPr>
        </p:sp>
      </p:grpSp>
      <p:grpSp>
        <p:nvGrpSpPr>
          <p:cNvPr id="10" name="组合 9">
            <a:extLst>
              <a:ext uri="{FF2B5EF4-FFF2-40B4-BE49-F238E27FC236}">
                <a16:creationId xmlns:a16="http://schemas.microsoft.com/office/drawing/2014/main" id="{6BB67351-CF1C-4B22-9216-841D6697CB9A}"/>
              </a:ext>
            </a:extLst>
          </p:cNvPr>
          <p:cNvGrpSpPr/>
          <p:nvPr/>
        </p:nvGrpSpPr>
        <p:grpSpPr>
          <a:xfrm>
            <a:off x="1473350" y="1391179"/>
            <a:ext cx="695978" cy="695978"/>
            <a:chOff x="5647400" y="1856835"/>
            <a:chExt cx="927971" cy="927971"/>
          </a:xfrm>
        </p:grpSpPr>
        <p:sp>
          <p:nvSpPr>
            <p:cNvPr id="11" name="椭圆 10">
              <a:extLst>
                <a:ext uri="{FF2B5EF4-FFF2-40B4-BE49-F238E27FC236}">
                  <a16:creationId xmlns:a16="http://schemas.microsoft.com/office/drawing/2014/main" id="{9213302B-6F36-415D-B16B-B048722C074A}"/>
                </a:ext>
              </a:extLst>
            </p:cNvPr>
            <p:cNvSpPr/>
            <p:nvPr/>
          </p:nvSpPr>
          <p:spPr>
            <a:xfrm>
              <a:off x="5647400" y="1856835"/>
              <a:ext cx="927971" cy="927971"/>
            </a:xfrm>
            <a:prstGeom prst="ellipse">
              <a:avLst/>
            </a:prstGeom>
            <a:solidFill>
              <a:srgbClr val="16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stethoscope_165852">
              <a:extLst>
                <a:ext uri="{FF2B5EF4-FFF2-40B4-BE49-F238E27FC236}">
                  <a16:creationId xmlns:a16="http://schemas.microsoft.com/office/drawing/2014/main" id="{28478DA6-246D-4729-90FF-7C600A2F6C45}"/>
                </a:ext>
              </a:extLst>
            </p:cNvPr>
            <p:cNvSpPr>
              <a:spLocks noChangeAspect="1"/>
            </p:cNvSpPr>
            <p:nvPr/>
          </p:nvSpPr>
          <p:spPr bwMode="auto">
            <a:xfrm>
              <a:off x="5806543" y="2035265"/>
              <a:ext cx="609685" cy="571110"/>
            </a:xfrm>
            <a:custGeom>
              <a:avLst/>
              <a:gdLst>
                <a:gd name="T0" fmla="*/ 6185 w 6535"/>
                <a:gd name="T1" fmla="*/ 3476 h 6131"/>
                <a:gd name="T2" fmla="*/ 6185 w 6535"/>
                <a:gd name="T3" fmla="*/ 2781 h 6131"/>
                <a:gd name="T4" fmla="*/ 5253 w 6535"/>
                <a:gd name="T5" fmla="*/ 1849 h 6131"/>
                <a:gd name="T6" fmla="*/ 4321 w 6535"/>
                <a:gd name="T7" fmla="*/ 2781 h 6131"/>
                <a:gd name="T8" fmla="*/ 4321 w 6535"/>
                <a:gd name="T9" fmla="*/ 4532 h 6131"/>
                <a:gd name="T10" fmla="*/ 3265 w 6535"/>
                <a:gd name="T11" fmla="*/ 5588 h 6131"/>
                <a:gd name="T12" fmla="*/ 2209 w 6535"/>
                <a:gd name="T13" fmla="*/ 4532 h 6131"/>
                <a:gd name="T14" fmla="*/ 2209 w 6535"/>
                <a:gd name="T15" fmla="*/ 3916 h 6131"/>
                <a:gd name="T16" fmla="*/ 3891 w 6535"/>
                <a:gd name="T17" fmla="*/ 2169 h 6131"/>
                <a:gd name="T18" fmla="*/ 3891 w 6535"/>
                <a:gd name="T19" fmla="*/ 529 h 6131"/>
                <a:gd name="T20" fmla="*/ 3612 w 6535"/>
                <a:gd name="T21" fmla="*/ 251 h 6131"/>
                <a:gd name="T22" fmla="*/ 2971 w 6535"/>
                <a:gd name="T23" fmla="*/ 251 h 6131"/>
                <a:gd name="T24" fmla="*/ 2695 w 6535"/>
                <a:gd name="T25" fmla="*/ 0 h 6131"/>
                <a:gd name="T26" fmla="*/ 2416 w 6535"/>
                <a:gd name="T27" fmla="*/ 279 h 6131"/>
                <a:gd name="T28" fmla="*/ 2416 w 6535"/>
                <a:gd name="T29" fmla="*/ 779 h 6131"/>
                <a:gd name="T30" fmla="*/ 2695 w 6535"/>
                <a:gd name="T31" fmla="*/ 1057 h 6131"/>
                <a:gd name="T32" fmla="*/ 2969 w 6535"/>
                <a:gd name="T33" fmla="*/ 807 h 6131"/>
                <a:gd name="T34" fmla="*/ 3335 w 6535"/>
                <a:gd name="T35" fmla="*/ 807 h 6131"/>
                <a:gd name="T36" fmla="*/ 3335 w 6535"/>
                <a:gd name="T37" fmla="*/ 2169 h 6131"/>
                <a:gd name="T38" fmla="*/ 1944 w 6535"/>
                <a:gd name="T39" fmla="*/ 3379 h 6131"/>
                <a:gd name="T40" fmla="*/ 553 w 6535"/>
                <a:gd name="T41" fmla="*/ 2169 h 6131"/>
                <a:gd name="T42" fmla="*/ 553 w 6535"/>
                <a:gd name="T43" fmla="*/ 807 h 6131"/>
                <a:gd name="T44" fmla="*/ 903 w 6535"/>
                <a:gd name="T45" fmla="*/ 807 h 6131"/>
                <a:gd name="T46" fmla="*/ 1179 w 6535"/>
                <a:gd name="T47" fmla="*/ 1057 h 6131"/>
                <a:gd name="T48" fmla="*/ 1457 w 6535"/>
                <a:gd name="T49" fmla="*/ 779 h 6131"/>
                <a:gd name="T50" fmla="*/ 1457 w 6535"/>
                <a:gd name="T51" fmla="*/ 279 h 6131"/>
                <a:gd name="T52" fmla="*/ 1179 w 6535"/>
                <a:gd name="T53" fmla="*/ 0 h 6131"/>
                <a:gd name="T54" fmla="*/ 903 w 6535"/>
                <a:gd name="T55" fmla="*/ 251 h 6131"/>
                <a:gd name="T56" fmla="*/ 276 w 6535"/>
                <a:gd name="T57" fmla="*/ 251 h 6131"/>
                <a:gd name="T58" fmla="*/ 0 w 6535"/>
                <a:gd name="T59" fmla="*/ 528 h 6131"/>
                <a:gd name="T60" fmla="*/ 0 w 6535"/>
                <a:gd name="T61" fmla="*/ 2168 h 6131"/>
                <a:gd name="T62" fmla="*/ 1655 w 6535"/>
                <a:gd name="T63" fmla="*/ 3915 h 6131"/>
                <a:gd name="T64" fmla="*/ 1655 w 6535"/>
                <a:gd name="T65" fmla="*/ 4532 h 6131"/>
                <a:gd name="T66" fmla="*/ 3253 w 6535"/>
                <a:gd name="T67" fmla="*/ 6131 h 6131"/>
                <a:gd name="T68" fmla="*/ 4880 w 6535"/>
                <a:gd name="T69" fmla="*/ 4532 h 6131"/>
                <a:gd name="T70" fmla="*/ 4880 w 6535"/>
                <a:gd name="T71" fmla="*/ 2780 h 6131"/>
                <a:gd name="T72" fmla="*/ 5255 w 6535"/>
                <a:gd name="T73" fmla="*/ 2405 h 6131"/>
                <a:gd name="T74" fmla="*/ 5629 w 6535"/>
                <a:gd name="T75" fmla="*/ 2780 h 6131"/>
                <a:gd name="T76" fmla="*/ 5629 w 6535"/>
                <a:gd name="T77" fmla="*/ 3465 h 6131"/>
                <a:gd name="T78" fmla="*/ 5255 w 6535"/>
                <a:gd name="T79" fmla="*/ 4045 h 6131"/>
                <a:gd name="T80" fmla="*/ 5895 w 6535"/>
                <a:gd name="T81" fmla="*/ 4685 h 6131"/>
                <a:gd name="T82" fmla="*/ 6535 w 6535"/>
                <a:gd name="T83" fmla="*/ 4045 h 6131"/>
                <a:gd name="T84" fmla="*/ 6185 w 6535"/>
                <a:gd name="T85" fmla="*/ 3476 h 6131"/>
                <a:gd name="T86" fmla="*/ 5893 w 6535"/>
                <a:gd name="T87" fmla="*/ 4143 h 6131"/>
                <a:gd name="T88" fmla="*/ 5796 w 6535"/>
                <a:gd name="T89" fmla="*/ 4045 h 6131"/>
                <a:gd name="T90" fmla="*/ 5893 w 6535"/>
                <a:gd name="T91" fmla="*/ 3948 h 6131"/>
                <a:gd name="T92" fmla="*/ 5991 w 6535"/>
                <a:gd name="T93" fmla="*/ 4045 h 6131"/>
                <a:gd name="T94" fmla="*/ 5893 w 6535"/>
                <a:gd name="T95" fmla="*/ 4143 h 6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5" h="6131">
                  <a:moveTo>
                    <a:pt x="6185" y="3476"/>
                  </a:moveTo>
                  <a:lnTo>
                    <a:pt x="6185" y="2781"/>
                  </a:lnTo>
                  <a:cubicBezTo>
                    <a:pt x="6185" y="2267"/>
                    <a:pt x="5768" y="1849"/>
                    <a:pt x="5253" y="1849"/>
                  </a:cubicBezTo>
                  <a:cubicBezTo>
                    <a:pt x="4739" y="1849"/>
                    <a:pt x="4321" y="2267"/>
                    <a:pt x="4321" y="2781"/>
                  </a:cubicBezTo>
                  <a:lnTo>
                    <a:pt x="4321" y="4532"/>
                  </a:lnTo>
                  <a:cubicBezTo>
                    <a:pt x="4321" y="5116"/>
                    <a:pt x="3849" y="5588"/>
                    <a:pt x="3265" y="5588"/>
                  </a:cubicBezTo>
                  <a:cubicBezTo>
                    <a:pt x="2681" y="5588"/>
                    <a:pt x="2209" y="5116"/>
                    <a:pt x="2209" y="4532"/>
                  </a:cubicBezTo>
                  <a:lnTo>
                    <a:pt x="2209" y="3916"/>
                  </a:lnTo>
                  <a:cubicBezTo>
                    <a:pt x="3137" y="3792"/>
                    <a:pt x="3867" y="3056"/>
                    <a:pt x="3891" y="2169"/>
                  </a:cubicBezTo>
                  <a:lnTo>
                    <a:pt x="3891" y="529"/>
                  </a:lnTo>
                  <a:cubicBezTo>
                    <a:pt x="3891" y="376"/>
                    <a:pt x="3765" y="251"/>
                    <a:pt x="3612" y="251"/>
                  </a:cubicBezTo>
                  <a:lnTo>
                    <a:pt x="2971" y="251"/>
                  </a:lnTo>
                  <a:cubicBezTo>
                    <a:pt x="2956" y="111"/>
                    <a:pt x="2837" y="0"/>
                    <a:pt x="2695" y="0"/>
                  </a:cubicBezTo>
                  <a:cubicBezTo>
                    <a:pt x="2541" y="0"/>
                    <a:pt x="2416" y="125"/>
                    <a:pt x="2416" y="279"/>
                  </a:cubicBezTo>
                  <a:lnTo>
                    <a:pt x="2416" y="779"/>
                  </a:lnTo>
                  <a:cubicBezTo>
                    <a:pt x="2416" y="932"/>
                    <a:pt x="2541" y="1057"/>
                    <a:pt x="2695" y="1057"/>
                  </a:cubicBezTo>
                  <a:cubicBezTo>
                    <a:pt x="2839" y="1057"/>
                    <a:pt x="2945" y="947"/>
                    <a:pt x="2969" y="807"/>
                  </a:cubicBezTo>
                  <a:lnTo>
                    <a:pt x="3335" y="807"/>
                  </a:lnTo>
                  <a:lnTo>
                    <a:pt x="3335" y="2169"/>
                  </a:lnTo>
                  <a:cubicBezTo>
                    <a:pt x="3335" y="2836"/>
                    <a:pt x="2709" y="3379"/>
                    <a:pt x="1944" y="3379"/>
                  </a:cubicBezTo>
                  <a:cubicBezTo>
                    <a:pt x="1180" y="3379"/>
                    <a:pt x="553" y="2836"/>
                    <a:pt x="553" y="2169"/>
                  </a:cubicBezTo>
                  <a:lnTo>
                    <a:pt x="553" y="807"/>
                  </a:lnTo>
                  <a:lnTo>
                    <a:pt x="903" y="807"/>
                  </a:lnTo>
                  <a:cubicBezTo>
                    <a:pt x="917" y="947"/>
                    <a:pt x="1036" y="1057"/>
                    <a:pt x="1179" y="1057"/>
                  </a:cubicBezTo>
                  <a:cubicBezTo>
                    <a:pt x="1332" y="1057"/>
                    <a:pt x="1443" y="932"/>
                    <a:pt x="1457" y="779"/>
                  </a:cubicBezTo>
                  <a:lnTo>
                    <a:pt x="1457" y="279"/>
                  </a:lnTo>
                  <a:cubicBezTo>
                    <a:pt x="1457" y="125"/>
                    <a:pt x="1332" y="0"/>
                    <a:pt x="1179" y="0"/>
                  </a:cubicBezTo>
                  <a:cubicBezTo>
                    <a:pt x="1035" y="0"/>
                    <a:pt x="916" y="111"/>
                    <a:pt x="903" y="251"/>
                  </a:cubicBezTo>
                  <a:lnTo>
                    <a:pt x="276" y="251"/>
                  </a:lnTo>
                  <a:cubicBezTo>
                    <a:pt x="125" y="251"/>
                    <a:pt x="0" y="376"/>
                    <a:pt x="0" y="528"/>
                  </a:cubicBezTo>
                  <a:lnTo>
                    <a:pt x="0" y="2168"/>
                  </a:lnTo>
                  <a:cubicBezTo>
                    <a:pt x="0" y="3055"/>
                    <a:pt x="716" y="3792"/>
                    <a:pt x="1655" y="3915"/>
                  </a:cubicBezTo>
                  <a:lnTo>
                    <a:pt x="1655" y="4532"/>
                  </a:lnTo>
                  <a:cubicBezTo>
                    <a:pt x="1655" y="5408"/>
                    <a:pt x="2377" y="6131"/>
                    <a:pt x="3253" y="6131"/>
                  </a:cubicBezTo>
                  <a:cubicBezTo>
                    <a:pt x="4143" y="6131"/>
                    <a:pt x="4852" y="5421"/>
                    <a:pt x="4880" y="4532"/>
                  </a:cubicBezTo>
                  <a:lnTo>
                    <a:pt x="4880" y="2780"/>
                  </a:lnTo>
                  <a:cubicBezTo>
                    <a:pt x="4880" y="2572"/>
                    <a:pt x="5047" y="2405"/>
                    <a:pt x="5255" y="2405"/>
                  </a:cubicBezTo>
                  <a:cubicBezTo>
                    <a:pt x="5463" y="2405"/>
                    <a:pt x="5629" y="2572"/>
                    <a:pt x="5629" y="2780"/>
                  </a:cubicBezTo>
                  <a:lnTo>
                    <a:pt x="5629" y="3465"/>
                  </a:lnTo>
                  <a:cubicBezTo>
                    <a:pt x="5409" y="3568"/>
                    <a:pt x="5255" y="3792"/>
                    <a:pt x="5255" y="4045"/>
                  </a:cubicBezTo>
                  <a:cubicBezTo>
                    <a:pt x="5255" y="4393"/>
                    <a:pt x="5533" y="4685"/>
                    <a:pt x="5895" y="4685"/>
                  </a:cubicBezTo>
                  <a:cubicBezTo>
                    <a:pt x="6243" y="4685"/>
                    <a:pt x="6535" y="4407"/>
                    <a:pt x="6535" y="4045"/>
                  </a:cubicBezTo>
                  <a:cubicBezTo>
                    <a:pt x="6533" y="3800"/>
                    <a:pt x="6395" y="3583"/>
                    <a:pt x="6185" y="3476"/>
                  </a:cubicBezTo>
                  <a:close/>
                  <a:moveTo>
                    <a:pt x="5893" y="4143"/>
                  </a:moveTo>
                  <a:cubicBezTo>
                    <a:pt x="5837" y="4143"/>
                    <a:pt x="5796" y="4101"/>
                    <a:pt x="5796" y="4045"/>
                  </a:cubicBezTo>
                  <a:cubicBezTo>
                    <a:pt x="5796" y="3989"/>
                    <a:pt x="5837" y="3948"/>
                    <a:pt x="5893" y="3948"/>
                  </a:cubicBezTo>
                  <a:cubicBezTo>
                    <a:pt x="5949" y="3948"/>
                    <a:pt x="5991" y="4004"/>
                    <a:pt x="5991" y="4045"/>
                  </a:cubicBezTo>
                  <a:cubicBezTo>
                    <a:pt x="5991" y="4101"/>
                    <a:pt x="5949" y="4143"/>
                    <a:pt x="5893" y="4143"/>
                  </a:cubicBezTo>
                  <a:close/>
                </a:path>
              </a:pathLst>
            </a:custGeom>
            <a:solidFill>
              <a:schemeClr val="bg1"/>
            </a:solidFill>
            <a:ln>
              <a:noFill/>
            </a:ln>
          </p:spPr>
        </p:sp>
      </p:grpSp>
      <p:sp>
        <p:nvSpPr>
          <p:cNvPr id="13" name="矩形 12">
            <a:extLst>
              <a:ext uri="{FF2B5EF4-FFF2-40B4-BE49-F238E27FC236}">
                <a16:creationId xmlns:a16="http://schemas.microsoft.com/office/drawing/2014/main" id="{AC49FFE4-DF53-4F58-A138-7A9525E1A4E9}"/>
              </a:ext>
            </a:extLst>
          </p:cNvPr>
          <p:cNvSpPr/>
          <p:nvPr/>
        </p:nvSpPr>
        <p:spPr>
          <a:xfrm>
            <a:off x="2324292" y="1370505"/>
            <a:ext cx="9029508" cy="853567"/>
          </a:xfrm>
          <a:prstGeom prst="rect">
            <a:avLst/>
          </a:prstGeom>
        </p:spPr>
        <p:txBody>
          <a:bodyPr wrap="square">
            <a:spAutoFit/>
          </a:bodyPr>
          <a:lstStyle/>
          <a:p>
            <a:pPr>
              <a:lnSpc>
                <a:spcPct val="13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教育部办公厅</a:t>
            </a:r>
            <a:r>
              <a:rPr lang="zh-CN" altLang="en-US" sz="2000" b="1" dirty="0">
                <a:solidFill>
                  <a:srgbClr val="FF0000"/>
                </a:solidFill>
                <a:latin typeface="微软雅黑" panose="020B0503020204020204" pitchFamily="34" charset="-122"/>
                <a:ea typeface="微软雅黑" panose="020B0503020204020204" pitchFamily="34" charset="-122"/>
              </a:rPr>
              <a:t>关于建立职业院校教学工作诊断与改进制度</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的通知</a:t>
            </a:r>
            <a:endPar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3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（教职成厅</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〔2015〕2</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号）</a:t>
            </a:r>
          </a:p>
        </p:txBody>
      </p:sp>
      <p:sp>
        <p:nvSpPr>
          <p:cNvPr id="14" name="矩形 13">
            <a:extLst>
              <a:ext uri="{FF2B5EF4-FFF2-40B4-BE49-F238E27FC236}">
                <a16:creationId xmlns:a16="http://schemas.microsoft.com/office/drawing/2014/main" id="{A6C23857-B20B-4A80-A86E-C899465FBB20}"/>
              </a:ext>
            </a:extLst>
          </p:cNvPr>
          <p:cNvSpPr/>
          <p:nvPr/>
        </p:nvSpPr>
        <p:spPr>
          <a:xfrm>
            <a:off x="2324295" y="2412522"/>
            <a:ext cx="9029508" cy="853567"/>
          </a:xfrm>
          <a:prstGeom prst="rect">
            <a:avLst/>
          </a:prstGeom>
        </p:spPr>
        <p:txBody>
          <a:bodyPr wrap="square">
            <a:spAutoFit/>
          </a:bodyPr>
          <a:lstStyle/>
          <a:p>
            <a:pPr>
              <a:lnSpc>
                <a:spcPct val="13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关于印发</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高等职业院校内部质量保证体系诊断与改进指导方案</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（试行）</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p>
          <a:p>
            <a:pPr>
              <a:lnSpc>
                <a:spcPct val="13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启动相关工作的通知</a:t>
            </a: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（教职成司函〔</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2015</a:t>
            </a: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168</a:t>
            </a: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号）</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9ED748C2-BE20-4EE5-96A0-0FF0370F87E7}"/>
              </a:ext>
            </a:extLst>
          </p:cNvPr>
          <p:cNvSpPr/>
          <p:nvPr/>
        </p:nvSpPr>
        <p:spPr>
          <a:xfrm>
            <a:off x="2324294" y="4465778"/>
            <a:ext cx="8753609" cy="853567"/>
          </a:xfrm>
          <a:prstGeom prst="rect">
            <a:avLst/>
          </a:prstGeom>
        </p:spPr>
        <p:txBody>
          <a:bodyPr wrap="square">
            <a:spAutoFit/>
          </a:bodyPr>
          <a:lstStyle/>
          <a:p>
            <a:pPr>
              <a:lnSpc>
                <a:spcPct val="130000"/>
              </a:lnSpc>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关于</a:t>
            </a:r>
            <a:r>
              <a:rPr lang="zh-CN" altLang="en-US" sz="2000" b="1" dirty="0">
                <a:solidFill>
                  <a:srgbClr val="C00000"/>
                </a:solidFill>
                <a:latin typeface="微软雅黑" panose="020B0503020204020204" pitchFamily="34" charset="-122"/>
                <a:ea typeface="微软雅黑" panose="020B0503020204020204" pitchFamily="34" charset="-122"/>
              </a:rPr>
              <a:t>确定职业院校教学诊断与改进工作试点省份及试点院校的通知</a:t>
            </a:r>
            <a:endParaRPr lang="en-US" altLang="zh-CN" sz="2000" b="1" dirty="0">
              <a:solidFill>
                <a:srgbClr val="C00000"/>
              </a:solidFill>
              <a:latin typeface="微软雅黑" panose="020B0503020204020204" pitchFamily="34" charset="-122"/>
              <a:ea typeface="微软雅黑" panose="020B0503020204020204" pitchFamily="34" charset="-122"/>
            </a:endParaRPr>
          </a:p>
          <a:p>
            <a:pPr>
              <a:lnSpc>
                <a:spcPct val="130000"/>
              </a:lnSpc>
            </a:pP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（教职成司函〔</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2016</a:t>
            </a: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2000" dirty="0">
                <a:solidFill>
                  <a:schemeClr val="tx1">
                    <a:lumMod val="85000"/>
                    <a:lumOff val="15000"/>
                  </a:schemeClr>
                </a:solidFill>
                <a:latin typeface="微软雅黑" panose="020B0503020204020204" pitchFamily="34" charset="-122"/>
                <a:ea typeface="微软雅黑" panose="020B0503020204020204" pitchFamily="34" charset="-122"/>
              </a:rPr>
              <a:t>72</a:t>
            </a: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号）</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6" name="组合 15">
            <a:extLst>
              <a:ext uri="{FF2B5EF4-FFF2-40B4-BE49-F238E27FC236}">
                <a16:creationId xmlns:a16="http://schemas.microsoft.com/office/drawing/2014/main" id="{D7D5FA6C-B940-4FE8-AAE9-0FBA0D2CAB2E}"/>
              </a:ext>
            </a:extLst>
          </p:cNvPr>
          <p:cNvGrpSpPr/>
          <p:nvPr/>
        </p:nvGrpSpPr>
        <p:grpSpPr>
          <a:xfrm>
            <a:off x="1473350" y="3435537"/>
            <a:ext cx="695978" cy="695978"/>
            <a:chOff x="6175192" y="3665097"/>
            <a:chExt cx="927971" cy="927971"/>
          </a:xfrm>
        </p:grpSpPr>
        <p:sp>
          <p:nvSpPr>
            <p:cNvPr id="17" name="椭圆 16">
              <a:extLst>
                <a:ext uri="{FF2B5EF4-FFF2-40B4-BE49-F238E27FC236}">
                  <a16:creationId xmlns:a16="http://schemas.microsoft.com/office/drawing/2014/main" id="{2E2C90A5-B182-4749-A652-F4F50C32A479}"/>
                </a:ext>
              </a:extLst>
            </p:cNvPr>
            <p:cNvSpPr/>
            <p:nvPr/>
          </p:nvSpPr>
          <p:spPr>
            <a:xfrm>
              <a:off x="6175192" y="3665097"/>
              <a:ext cx="927971" cy="927971"/>
            </a:xfrm>
            <a:prstGeom prst="ellipse">
              <a:avLst/>
            </a:prstGeom>
            <a:solidFill>
              <a:srgbClr val="16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medal_118959">
              <a:extLst>
                <a:ext uri="{FF2B5EF4-FFF2-40B4-BE49-F238E27FC236}">
                  <a16:creationId xmlns:a16="http://schemas.microsoft.com/office/drawing/2014/main" id="{215E08CD-29E9-4F58-941A-0F09CF51E1DB}"/>
                </a:ext>
              </a:extLst>
            </p:cNvPr>
            <p:cNvSpPr>
              <a:spLocks noChangeAspect="1"/>
            </p:cNvSpPr>
            <p:nvPr/>
          </p:nvSpPr>
          <p:spPr bwMode="auto">
            <a:xfrm>
              <a:off x="6418870" y="3824240"/>
              <a:ext cx="440614" cy="609684"/>
            </a:xfrm>
            <a:custGeom>
              <a:avLst/>
              <a:gdLst>
                <a:gd name="connsiteX0" fmla="*/ 321270 w 439340"/>
                <a:gd name="connsiteY0" fmla="*/ 332645 h 607921"/>
                <a:gd name="connsiteX1" fmla="*/ 343724 w 439340"/>
                <a:gd name="connsiteY1" fmla="*/ 403825 h 607921"/>
                <a:gd name="connsiteX2" fmla="*/ 321270 w 439340"/>
                <a:gd name="connsiteY2" fmla="*/ 474905 h 607921"/>
                <a:gd name="connsiteX3" fmla="*/ 298915 w 439340"/>
                <a:gd name="connsiteY3" fmla="*/ 403825 h 607921"/>
                <a:gd name="connsiteX4" fmla="*/ 321270 w 439340"/>
                <a:gd name="connsiteY4" fmla="*/ 332645 h 607921"/>
                <a:gd name="connsiteX5" fmla="*/ 117470 w 439340"/>
                <a:gd name="connsiteY5" fmla="*/ 332645 h 607921"/>
                <a:gd name="connsiteX6" fmla="*/ 139790 w 439340"/>
                <a:gd name="connsiteY6" fmla="*/ 403825 h 607921"/>
                <a:gd name="connsiteX7" fmla="*/ 117470 w 439340"/>
                <a:gd name="connsiteY7" fmla="*/ 474905 h 607921"/>
                <a:gd name="connsiteX8" fmla="*/ 95052 w 439340"/>
                <a:gd name="connsiteY8" fmla="*/ 403825 h 607921"/>
                <a:gd name="connsiteX9" fmla="*/ 117470 w 439340"/>
                <a:gd name="connsiteY9" fmla="*/ 332645 h 607921"/>
                <a:gd name="connsiteX10" fmla="*/ 219338 w 439340"/>
                <a:gd name="connsiteY10" fmla="*/ 279651 h 607921"/>
                <a:gd name="connsiteX11" fmla="*/ 293199 w 439340"/>
                <a:gd name="connsiteY11" fmla="*/ 303938 h 607921"/>
                <a:gd name="connsiteX12" fmla="*/ 259246 w 439340"/>
                <a:gd name="connsiteY12" fmla="*/ 403861 h 607921"/>
                <a:gd name="connsiteX13" fmla="*/ 293199 w 439340"/>
                <a:gd name="connsiteY13" fmla="*/ 503684 h 607921"/>
                <a:gd name="connsiteX14" fmla="*/ 219338 w 439340"/>
                <a:gd name="connsiteY14" fmla="*/ 527971 h 607921"/>
                <a:gd name="connsiteX15" fmla="*/ 145576 w 439340"/>
                <a:gd name="connsiteY15" fmla="*/ 503684 h 607921"/>
                <a:gd name="connsiteX16" fmla="*/ 179528 w 439340"/>
                <a:gd name="connsiteY16" fmla="*/ 403861 h 607921"/>
                <a:gd name="connsiteX17" fmla="*/ 145576 w 439340"/>
                <a:gd name="connsiteY17" fmla="*/ 303938 h 607921"/>
                <a:gd name="connsiteX18" fmla="*/ 219338 w 439340"/>
                <a:gd name="connsiteY18" fmla="*/ 279651 h 607921"/>
                <a:gd name="connsiteX19" fmla="*/ 219327 w 439340"/>
                <a:gd name="connsiteY19" fmla="*/ 239977 h 607921"/>
                <a:gd name="connsiteX20" fmla="*/ 55303 w 439340"/>
                <a:gd name="connsiteY20" fmla="*/ 403827 h 607921"/>
                <a:gd name="connsiteX21" fmla="*/ 219327 w 439340"/>
                <a:gd name="connsiteY21" fmla="*/ 567578 h 607921"/>
                <a:gd name="connsiteX22" fmla="*/ 383450 w 439340"/>
                <a:gd name="connsiteY22" fmla="*/ 403827 h 607921"/>
                <a:gd name="connsiteX23" fmla="*/ 219327 w 439340"/>
                <a:gd name="connsiteY23" fmla="*/ 239977 h 607921"/>
                <a:gd name="connsiteX24" fmla="*/ 300548 w 439340"/>
                <a:gd name="connsiteY24" fmla="*/ 0 h 607921"/>
                <a:gd name="connsiteX25" fmla="*/ 439340 w 439340"/>
                <a:gd name="connsiteY25" fmla="*/ 0 h 607921"/>
                <a:gd name="connsiteX26" fmla="*/ 316234 w 439340"/>
                <a:gd name="connsiteY26" fmla="*/ 132169 h 607921"/>
                <a:gd name="connsiteX27" fmla="*/ 246838 w 439340"/>
                <a:gd name="connsiteY27" fmla="*/ 57706 h 607921"/>
                <a:gd name="connsiteX28" fmla="*/ 0 w 439340"/>
                <a:gd name="connsiteY28" fmla="*/ 0 h 607921"/>
                <a:gd name="connsiteX29" fmla="*/ 138804 w 439340"/>
                <a:gd name="connsiteY29" fmla="*/ 0 h 607921"/>
                <a:gd name="connsiteX30" fmla="*/ 289126 w 439340"/>
                <a:gd name="connsiteY30" fmla="*/ 161273 h 607921"/>
                <a:gd name="connsiteX31" fmla="*/ 252787 w 439340"/>
                <a:gd name="connsiteY31" fmla="*/ 161273 h 607921"/>
                <a:gd name="connsiteX32" fmla="*/ 252787 w 439340"/>
                <a:gd name="connsiteY32" fmla="*/ 203599 h 607921"/>
                <a:gd name="connsiteX33" fmla="*/ 423463 w 439340"/>
                <a:gd name="connsiteY33" fmla="*/ 404422 h 607921"/>
                <a:gd name="connsiteX34" fmla="*/ 219625 w 439340"/>
                <a:gd name="connsiteY34" fmla="*/ 607921 h 607921"/>
                <a:gd name="connsiteX35" fmla="*/ 15787 w 439340"/>
                <a:gd name="connsiteY35" fmla="*/ 404422 h 607921"/>
                <a:gd name="connsiteX36" fmla="*/ 186562 w 439340"/>
                <a:gd name="connsiteY36" fmla="*/ 203599 h 607921"/>
                <a:gd name="connsiteX37" fmla="*/ 186562 w 439340"/>
                <a:gd name="connsiteY37" fmla="*/ 161273 h 607921"/>
                <a:gd name="connsiteX38" fmla="*/ 150222 w 439340"/>
                <a:gd name="connsiteY38" fmla="*/ 161273 h 60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39340" h="607921">
                  <a:moveTo>
                    <a:pt x="321270" y="332645"/>
                  </a:moveTo>
                  <a:cubicBezTo>
                    <a:pt x="335378" y="352869"/>
                    <a:pt x="343724" y="377355"/>
                    <a:pt x="343724" y="403825"/>
                  </a:cubicBezTo>
                  <a:cubicBezTo>
                    <a:pt x="343724" y="430195"/>
                    <a:pt x="335378" y="454681"/>
                    <a:pt x="321270" y="474905"/>
                  </a:cubicBezTo>
                  <a:cubicBezTo>
                    <a:pt x="306764" y="454186"/>
                    <a:pt x="298915" y="429600"/>
                    <a:pt x="298915" y="403825"/>
                  </a:cubicBezTo>
                  <a:cubicBezTo>
                    <a:pt x="298915" y="377950"/>
                    <a:pt x="306764" y="353364"/>
                    <a:pt x="321270" y="332645"/>
                  </a:cubicBezTo>
                  <a:close/>
                  <a:moveTo>
                    <a:pt x="117470" y="332645"/>
                  </a:moveTo>
                  <a:cubicBezTo>
                    <a:pt x="131953" y="353364"/>
                    <a:pt x="139790" y="377950"/>
                    <a:pt x="139790" y="403825"/>
                  </a:cubicBezTo>
                  <a:cubicBezTo>
                    <a:pt x="139790" y="429600"/>
                    <a:pt x="131953" y="454186"/>
                    <a:pt x="117470" y="474905"/>
                  </a:cubicBezTo>
                  <a:cubicBezTo>
                    <a:pt x="103285" y="454681"/>
                    <a:pt x="95052" y="430195"/>
                    <a:pt x="95052" y="403825"/>
                  </a:cubicBezTo>
                  <a:cubicBezTo>
                    <a:pt x="95052" y="377355"/>
                    <a:pt x="103285" y="352869"/>
                    <a:pt x="117470" y="332645"/>
                  </a:cubicBezTo>
                  <a:close/>
                  <a:moveTo>
                    <a:pt x="219338" y="279651"/>
                  </a:moveTo>
                  <a:cubicBezTo>
                    <a:pt x="247036" y="279651"/>
                    <a:pt x="272549" y="288672"/>
                    <a:pt x="293199" y="303938"/>
                  </a:cubicBezTo>
                  <a:cubicBezTo>
                    <a:pt x="271160" y="332487"/>
                    <a:pt x="259246" y="367183"/>
                    <a:pt x="259246" y="403861"/>
                  </a:cubicBezTo>
                  <a:cubicBezTo>
                    <a:pt x="259246" y="440439"/>
                    <a:pt x="271160" y="475234"/>
                    <a:pt x="293199" y="503684"/>
                  </a:cubicBezTo>
                  <a:cubicBezTo>
                    <a:pt x="272549" y="518950"/>
                    <a:pt x="247036" y="527971"/>
                    <a:pt x="219338" y="527971"/>
                  </a:cubicBezTo>
                  <a:cubicBezTo>
                    <a:pt x="191739" y="527971"/>
                    <a:pt x="166225" y="518950"/>
                    <a:pt x="145576" y="503684"/>
                  </a:cubicBezTo>
                  <a:cubicBezTo>
                    <a:pt x="167615" y="475234"/>
                    <a:pt x="179528" y="440439"/>
                    <a:pt x="179528" y="403861"/>
                  </a:cubicBezTo>
                  <a:cubicBezTo>
                    <a:pt x="179528" y="367183"/>
                    <a:pt x="167615" y="332487"/>
                    <a:pt x="145576" y="303938"/>
                  </a:cubicBezTo>
                  <a:cubicBezTo>
                    <a:pt x="166225" y="288672"/>
                    <a:pt x="191739" y="279651"/>
                    <a:pt x="219338" y="279651"/>
                  </a:cubicBezTo>
                  <a:close/>
                  <a:moveTo>
                    <a:pt x="219327" y="239977"/>
                  </a:moveTo>
                  <a:cubicBezTo>
                    <a:pt x="128875" y="239977"/>
                    <a:pt x="55303" y="313427"/>
                    <a:pt x="55303" y="403827"/>
                  </a:cubicBezTo>
                  <a:cubicBezTo>
                    <a:pt x="55303" y="494128"/>
                    <a:pt x="128875" y="567578"/>
                    <a:pt x="219327" y="567578"/>
                  </a:cubicBezTo>
                  <a:cubicBezTo>
                    <a:pt x="309878" y="567578"/>
                    <a:pt x="383450" y="494128"/>
                    <a:pt x="383450" y="403827"/>
                  </a:cubicBezTo>
                  <a:cubicBezTo>
                    <a:pt x="383450" y="313427"/>
                    <a:pt x="309878" y="239977"/>
                    <a:pt x="219327" y="239977"/>
                  </a:cubicBezTo>
                  <a:close/>
                  <a:moveTo>
                    <a:pt x="300548" y="0"/>
                  </a:moveTo>
                  <a:lnTo>
                    <a:pt x="439340" y="0"/>
                  </a:lnTo>
                  <a:lnTo>
                    <a:pt x="316234" y="132169"/>
                  </a:lnTo>
                  <a:lnTo>
                    <a:pt x="246838" y="57706"/>
                  </a:lnTo>
                  <a:close/>
                  <a:moveTo>
                    <a:pt x="0" y="0"/>
                  </a:moveTo>
                  <a:lnTo>
                    <a:pt x="138804" y="0"/>
                  </a:lnTo>
                  <a:lnTo>
                    <a:pt x="289126" y="161273"/>
                  </a:lnTo>
                  <a:lnTo>
                    <a:pt x="252787" y="161273"/>
                  </a:lnTo>
                  <a:lnTo>
                    <a:pt x="252787" y="203599"/>
                  </a:lnTo>
                  <a:cubicBezTo>
                    <a:pt x="349394" y="219458"/>
                    <a:pt x="423463" y="303415"/>
                    <a:pt x="423463" y="404422"/>
                  </a:cubicBezTo>
                  <a:cubicBezTo>
                    <a:pt x="423463" y="516629"/>
                    <a:pt x="332019" y="607921"/>
                    <a:pt x="219625" y="607921"/>
                  </a:cubicBezTo>
                  <a:cubicBezTo>
                    <a:pt x="107231" y="607921"/>
                    <a:pt x="15787" y="516629"/>
                    <a:pt x="15787" y="404422"/>
                  </a:cubicBezTo>
                  <a:cubicBezTo>
                    <a:pt x="15787" y="303415"/>
                    <a:pt x="89955" y="219458"/>
                    <a:pt x="186562" y="203599"/>
                  </a:cubicBezTo>
                  <a:lnTo>
                    <a:pt x="186562" y="161273"/>
                  </a:lnTo>
                  <a:lnTo>
                    <a:pt x="150222" y="161273"/>
                  </a:lnTo>
                  <a:close/>
                </a:path>
              </a:pathLst>
            </a:custGeom>
            <a:solidFill>
              <a:schemeClr val="bg1"/>
            </a:solidFill>
            <a:ln>
              <a:noFill/>
            </a:ln>
          </p:spPr>
        </p:sp>
      </p:grpSp>
      <p:sp>
        <p:nvSpPr>
          <p:cNvPr id="19" name="矩形 18">
            <a:extLst>
              <a:ext uri="{FF2B5EF4-FFF2-40B4-BE49-F238E27FC236}">
                <a16:creationId xmlns:a16="http://schemas.microsoft.com/office/drawing/2014/main" id="{D478A545-C806-445A-8E7D-4F96965B3700}"/>
              </a:ext>
            </a:extLst>
          </p:cNvPr>
          <p:cNvSpPr/>
          <p:nvPr/>
        </p:nvSpPr>
        <p:spPr>
          <a:xfrm>
            <a:off x="2324292" y="3454539"/>
            <a:ext cx="9029508" cy="826637"/>
          </a:xfrm>
          <a:prstGeom prst="rect">
            <a:avLst/>
          </a:prstGeom>
        </p:spPr>
        <p:txBody>
          <a:bodyPr wrap="square">
            <a:spAutoFit/>
          </a:bodyPr>
          <a:lstStyle/>
          <a:p>
            <a:pPr>
              <a:lnSpc>
                <a:spcPct val="125000"/>
              </a:lnSpc>
            </a:pPr>
            <a:r>
              <a:rPr lang="en-US" altLang="zh-CN"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关于做好中等职业学校教学诊断与改进工作的通知</a:t>
            </a:r>
            <a:r>
              <a:rPr lang="en-US" altLang="zh-CN" sz="2000" dirty="0">
                <a:latin typeface="微软雅黑" panose="020B0503020204020204" pitchFamily="34" charset="-122"/>
                <a:ea typeface="微软雅黑" panose="020B0503020204020204" pitchFamily="34" charset="-122"/>
              </a:rPr>
              <a:t>》</a:t>
            </a:r>
          </a:p>
          <a:p>
            <a:pPr>
              <a:lnSpc>
                <a:spcPct val="125000"/>
              </a:lnSpc>
            </a:pP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教职成司函</a:t>
            </a:r>
            <a:r>
              <a:rPr lang="en-US" altLang="zh-CN" sz="2000" dirty="0">
                <a:latin typeface="微软雅黑" panose="020B0503020204020204" pitchFamily="34" charset="-122"/>
                <a:ea typeface="微软雅黑" panose="020B0503020204020204" pitchFamily="34" charset="-122"/>
              </a:rPr>
              <a:t>     [2016]37</a:t>
            </a:r>
            <a:r>
              <a:rPr lang="zh-CN" altLang="zh-CN" sz="2000" dirty="0">
                <a:latin typeface="微软雅黑" panose="020B0503020204020204" pitchFamily="34" charset="-122"/>
                <a:ea typeface="微软雅黑" panose="020B0503020204020204" pitchFamily="34" charset="-122"/>
              </a:rPr>
              <a:t>号</a:t>
            </a:r>
            <a:r>
              <a:rPr lang="zh-CN" altLang="en-US" sz="2000" dirty="0">
                <a:latin typeface="微软雅黑" panose="020B0503020204020204" pitchFamily="34" charset="-122"/>
                <a:ea typeface="微软雅黑" panose="020B0503020204020204" pitchFamily="34" charset="-122"/>
              </a:rPr>
              <a:t>）</a:t>
            </a:r>
          </a:p>
        </p:txBody>
      </p:sp>
      <p:grpSp>
        <p:nvGrpSpPr>
          <p:cNvPr id="20" name="组合 19">
            <a:extLst>
              <a:ext uri="{FF2B5EF4-FFF2-40B4-BE49-F238E27FC236}">
                <a16:creationId xmlns:a16="http://schemas.microsoft.com/office/drawing/2014/main" id="{A279DC2A-9AD2-44F2-8327-93A7A1C32B60}"/>
              </a:ext>
            </a:extLst>
          </p:cNvPr>
          <p:cNvGrpSpPr/>
          <p:nvPr/>
        </p:nvGrpSpPr>
        <p:grpSpPr>
          <a:xfrm>
            <a:off x="1473350" y="5479894"/>
            <a:ext cx="695978" cy="695978"/>
            <a:chOff x="6256840" y="5071176"/>
            <a:chExt cx="927971" cy="927971"/>
          </a:xfrm>
        </p:grpSpPr>
        <p:sp>
          <p:nvSpPr>
            <p:cNvPr id="21" name="椭圆 20">
              <a:extLst>
                <a:ext uri="{FF2B5EF4-FFF2-40B4-BE49-F238E27FC236}">
                  <a16:creationId xmlns:a16="http://schemas.microsoft.com/office/drawing/2014/main" id="{29FDD87B-53FD-47C0-9A86-01EC0930F255}"/>
                </a:ext>
              </a:extLst>
            </p:cNvPr>
            <p:cNvSpPr/>
            <p:nvPr/>
          </p:nvSpPr>
          <p:spPr>
            <a:xfrm>
              <a:off x="6256840" y="5071176"/>
              <a:ext cx="927971" cy="927971"/>
            </a:xfrm>
            <a:prstGeom prst="ellipse">
              <a:avLst/>
            </a:prstGeom>
            <a:solidFill>
              <a:srgbClr val="16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2" name="school-building_46763">
              <a:extLst>
                <a:ext uri="{FF2B5EF4-FFF2-40B4-BE49-F238E27FC236}">
                  <a16:creationId xmlns:a16="http://schemas.microsoft.com/office/drawing/2014/main" id="{BAD40DE8-164A-4CB0-B951-B2533CB79208}"/>
                </a:ext>
              </a:extLst>
            </p:cNvPr>
            <p:cNvSpPr>
              <a:spLocks noChangeAspect="1"/>
            </p:cNvSpPr>
            <p:nvPr/>
          </p:nvSpPr>
          <p:spPr bwMode="auto">
            <a:xfrm>
              <a:off x="6415983" y="5286435"/>
              <a:ext cx="609685" cy="497452"/>
            </a:xfrm>
            <a:custGeom>
              <a:avLst/>
              <a:gdLst>
                <a:gd name="connsiteX0" fmla="*/ 508188 w 609120"/>
                <a:gd name="connsiteY0" fmla="*/ 388434 h 496992"/>
                <a:gd name="connsiteX1" fmla="*/ 508188 w 609120"/>
                <a:gd name="connsiteY1" fmla="*/ 438152 h 496992"/>
                <a:gd name="connsiteX2" fmla="*/ 557983 w 609120"/>
                <a:gd name="connsiteY2" fmla="*/ 438152 h 496992"/>
                <a:gd name="connsiteX3" fmla="*/ 557983 w 609120"/>
                <a:gd name="connsiteY3" fmla="*/ 388434 h 496992"/>
                <a:gd name="connsiteX4" fmla="*/ 51136 w 609120"/>
                <a:gd name="connsiteY4" fmla="*/ 388434 h 496992"/>
                <a:gd name="connsiteX5" fmla="*/ 51136 w 609120"/>
                <a:gd name="connsiteY5" fmla="*/ 438152 h 496992"/>
                <a:gd name="connsiteX6" fmla="*/ 100931 w 609120"/>
                <a:gd name="connsiteY6" fmla="*/ 438152 h 496992"/>
                <a:gd name="connsiteX7" fmla="*/ 100931 w 609120"/>
                <a:gd name="connsiteY7" fmla="*/ 388434 h 496992"/>
                <a:gd name="connsiteX8" fmla="*/ 508188 w 609120"/>
                <a:gd name="connsiteY8" fmla="*/ 314770 h 496992"/>
                <a:gd name="connsiteX9" fmla="*/ 508188 w 609120"/>
                <a:gd name="connsiteY9" fmla="*/ 364430 h 496992"/>
                <a:gd name="connsiteX10" fmla="*/ 557983 w 609120"/>
                <a:gd name="connsiteY10" fmla="*/ 364430 h 496992"/>
                <a:gd name="connsiteX11" fmla="*/ 557983 w 609120"/>
                <a:gd name="connsiteY11" fmla="*/ 314770 h 496992"/>
                <a:gd name="connsiteX12" fmla="*/ 51136 w 609120"/>
                <a:gd name="connsiteY12" fmla="*/ 314770 h 496992"/>
                <a:gd name="connsiteX13" fmla="*/ 51136 w 609120"/>
                <a:gd name="connsiteY13" fmla="*/ 364430 h 496992"/>
                <a:gd name="connsiteX14" fmla="*/ 100931 w 609120"/>
                <a:gd name="connsiteY14" fmla="*/ 364430 h 496992"/>
                <a:gd name="connsiteX15" fmla="*/ 100931 w 609120"/>
                <a:gd name="connsiteY15" fmla="*/ 314770 h 496992"/>
                <a:gd name="connsiteX16" fmla="*/ 354456 w 609120"/>
                <a:gd name="connsiteY16" fmla="*/ 314763 h 496992"/>
                <a:gd name="connsiteX17" fmla="*/ 354456 w 609120"/>
                <a:gd name="connsiteY17" fmla="*/ 364425 h 496992"/>
                <a:gd name="connsiteX18" fmla="*/ 404189 w 609120"/>
                <a:gd name="connsiteY18" fmla="*/ 364425 h 496992"/>
                <a:gd name="connsiteX19" fmla="*/ 404189 w 609120"/>
                <a:gd name="connsiteY19" fmla="*/ 314763 h 496992"/>
                <a:gd name="connsiteX20" fmla="*/ 279770 w 609120"/>
                <a:gd name="connsiteY20" fmla="*/ 314763 h 496992"/>
                <a:gd name="connsiteX21" fmla="*/ 279770 w 609120"/>
                <a:gd name="connsiteY21" fmla="*/ 364425 h 496992"/>
                <a:gd name="connsiteX22" fmla="*/ 329561 w 609120"/>
                <a:gd name="connsiteY22" fmla="*/ 364425 h 496992"/>
                <a:gd name="connsiteX23" fmla="*/ 329561 w 609120"/>
                <a:gd name="connsiteY23" fmla="*/ 314763 h 496992"/>
                <a:gd name="connsiteX24" fmla="*/ 205085 w 609120"/>
                <a:gd name="connsiteY24" fmla="*/ 314763 h 496992"/>
                <a:gd name="connsiteX25" fmla="*/ 205085 w 609120"/>
                <a:gd name="connsiteY25" fmla="*/ 364425 h 496992"/>
                <a:gd name="connsiteX26" fmla="*/ 254875 w 609120"/>
                <a:gd name="connsiteY26" fmla="*/ 364425 h 496992"/>
                <a:gd name="connsiteX27" fmla="*/ 254875 w 609120"/>
                <a:gd name="connsiteY27" fmla="*/ 314763 h 496992"/>
                <a:gd name="connsiteX28" fmla="*/ 469471 w 609120"/>
                <a:gd name="connsiteY28" fmla="*/ 288542 h 496992"/>
                <a:gd name="connsiteX29" fmla="*/ 596700 w 609120"/>
                <a:gd name="connsiteY29" fmla="*/ 288542 h 496992"/>
                <a:gd name="connsiteX30" fmla="*/ 596700 w 609120"/>
                <a:gd name="connsiteY30" fmla="*/ 496992 h 496992"/>
                <a:gd name="connsiteX31" fmla="*/ 469471 w 609120"/>
                <a:gd name="connsiteY31" fmla="*/ 496992 h 496992"/>
                <a:gd name="connsiteX32" fmla="*/ 12419 w 609120"/>
                <a:gd name="connsiteY32" fmla="*/ 288542 h 496992"/>
                <a:gd name="connsiteX33" fmla="*/ 139648 w 609120"/>
                <a:gd name="connsiteY33" fmla="*/ 288542 h 496992"/>
                <a:gd name="connsiteX34" fmla="*/ 139648 w 609120"/>
                <a:gd name="connsiteY34" fmla="*/ 496992 h 496992"/>
                <a:gd name="connsiteX35" fmla="*/ 12419 w 609120"/>
                <a:gd name="connsiteY35" fmla="*/ 496992 h 496992"/>
                <a:gd name="connsiteX36" fmla="*/ 469471 w 609120"/>
                <a:gd name="connsiteY36" fmla="*/ 257070 h 496992"/>
                <a:gd name="connsiteX37" fmla="*/ 609120 w 609120"/>
                <a:gd name="connsiteY37" fmla="*/ 257070 h 496992"/>
                <a:gd name="connsiteX38" fmla="*/ 609120 w 609120"/>
                <a:gd name="connsiteY38" fmla="*/ 271959 h 496992"/>
                <a:gd name="connsiteX39" fmla="*/ 469471 w 609120"/>
                <a:gd name="connsiteY39" fmla="*/ 271959 h 496992"/>
                <a:gd name="connsiteX40" fmla="*/ 0 w 609120"/>
                <a:gd name="connsiteY40" fmla="*/ 257070 h 496992"/>
                <a:gd name="connsiteX41" fmla="*/ 139649 w 609120"/>
                <a:gd name="connsiteY41" fmla="*/ 257070 h 496992"/>
                <a:gd name="connsiteX42" fmla="*/ 139649 w 609120"/>
                <a:gd name="connsiteY42" fmla="*/ 271959 h 496992"/>
                <a:gd name="connsiteX43" fmla="*/ 0 w 609120"/>
                <a:gd name="connsiteY43" fmla="*/ 271959 h 496992"/>
                <a:gd name="connsiteX44" fmla="*/ 354456 w 609120"/>
                <a:gd name="connsiteY44" fmla="*/ 240183 h 496992"/>
                <a:gd name="connsiteX45" fmla="*/ 354456 w 609120"/>
                <a:gd name="connsiteY45" fmla="*/ 289903 h 496992"/>
                <a:gd name="connsiteX46" fmla="*/ 404189 w 609120"/>
                <a:gd name="connsiteY46" fmla="*/ 289903 h 496992"/>
                <a:gd name="connsiteX47" fmla="*/ 404189 w 609120"/>
                <a:gd name="connsiteY47" fmla="*/ 240183 h 496992"/>
                <a:gd name="connsiteX48" fmla="*/ 279770 w 609120"/>
                <a:gd name="connsiteY48" fmla="*/ 240183 h 496992"/>
                <a:gd name="connsiteX49" fmla="*/ 279770 w 609120"/>
                <a:gd name="connsiteY49" fmla="*/ 289903 h 496992"/>
                <a:gd name="connsiteX50" fmla="*/ 329561 w 609120"/>
                <a:gd name="connsiteY50" fmla="*/ 289903 h 496992"/>
                <a:gd name="connsiteX51" fmla="*/ 329561 w 609120"/>
                <a:gd name="connsiteY51" fmla="*/ 240183 h 496992"/>
                <a:gd name="connsiteX52" fmla="*/ 205085 w 609120"/>
                <a:gd name="connsiteY52" fmla="*/ 240183 h 496992"/>
                <a:gd name="connsiteX53" fmla="*/ 205085 w 609120"/>
                <a:gd name="connsiteY53" fmla="*/ 289903 h 496992"/>
                <a:gd name="connsiteX54" fmla="*/ 254875 w 609120"/>
                <a:gd name="connsiteY54" fmla="*/ 289903 h 496992"/>
                <a:gd name="connsiteX55" fmla="*/ 254875 w 609120"/>
                <a:gd name="connsiteY55" fmla="*/ 240183 h 496992"/>
                <a:gd name="connsiteX56" fmla="*/ 354456 w 609120"/>
                <a:gd name="connsiteY56" fmla="*/ 165603 h 496992"/>
                <a:gd name="connsiteX57" fmla="*/ 354456 w 609120"/>
                <a:gd name="connsiteY57" fmla="*/ 215323 h 496992"/>
                <a:gd name="connsiteX58" fmla="*/ 404189 w 609120"/>
                <a:gd name="connsiteY58" fmla="*/ 215323 h 496992"/>
                <a:gd name="connsiteX59" fmla="*/ 404189 w 609120"/>
                <a:gd name="connsiteY59" fmla="*/ 165603 h 496992"/>
                <a:gd name="connsiteX60" fmla="*/ 279770 w 609120"/>
                <a:gd name="connsiteY60" fmla="*/ 165603 h 496992"/>
                <a:gd name="connsiteX61" fmla="*/ 279770 w 609120"/>
                <a:gd name="connsiteY61" fmla="*/ 215323 h 496992"/>
                <a:gd name="connsiteX62" fmla="*/ 329561 w 609120"/>
                <a:gd name="connsiteY62" fmla="*/ 215323 h 496992"/>
                <a:gd name="connsiteX63" fmla="*/ 329561 w 609120"/>
                <a:gd name="connsiteY63" fmla="*/ 165603 h 496992"/>
                <a:gd name="connsiteX64" fmla="*/ 205085 w 609120"/>
                <a:gd name="connsiteY64" fmla="*/ 165603 h 496992"/>
                <a:gd name="connsiteX65" fmla="*/ 205085 w 609120"/>
                <a:gd name="connsiteY65" fmla="*/ 215323 h 496992"/>
                <a:gd name="connsiteX66" fmla="*/ 254875 w 609120"/>
                <a:gd name="connsiteY66" fmla="*/ 215323 h 496992"/>
                <a:gd name="connsiteX67" fmla="*/ 254875 w 609120"/>
                <a:gd name="connsiteY67" fmla="*/ 165603 h 496992"/>
                <a:gd name="connsiteX68" fmla="*/ 304666 w 609120"/>
                <a:gd name="connsiteY68" fmla="*/ 50313 h 496992"/>
                <a:gd name="connsiteX69" fmla="*/ 446043 w 609120"/>
                <a:gd name="connsiteY69" fmla="*/ 144792 h 496992"/>
                <a:gd name="connsiteX70" fmla="*/ 446043 w 609120"/>
                <a:gd name="connsiteY70" fmla="*/ 496992 h 496992"/>
                <a:gd name="connsiteX71" fmla="*/ 346119 w 609120"/>
                <a:gd name="connsiteY71" fmla="*/ 496992 h 496992"/>
                <a:gd name="connsiteX72" fmla="*/ 346119 w 609120"/>
                <a:gd name="connsiteY72" fmla="*/ 381018 h 496992"/>
                <a:gd name="connsiteX73" fmla="*/ 263154 w 609120"/>
                <a:gd name="connsiteY73" fmla="*/ 381018 h 496992"/>
                <a:gd name="connsiteX74" fmla="*/ 263154 w 609120"/>
                <a:gd name="connsiteY74" fmla="*/ 496992 h 496992"/>
                <a:gd name="connsiteX75" fmla="*/ 163288 w 609120"/>
                <a:gd name="connsiteY75" fmla="*/ 496992 h 496992"/>
                <a:gd name="connsiteX76" fmla="*/ 163288 w 609120"/>
                <a:gd name="connsiteY76" fmla="*/ 144792 h 496992"/>
                <a:gd name="connsiteX77" fmla="*/ 304666 w 609120"/>
                <a:gd name="connsiteY77" fmla="*/ 0 h 496992"/>
                <a:gd name="connsiteX78" fmla="*/ 501719 w 609120"/>
                <a:gd name="connsiteY78" fmla="*/ 131040 h 496992"/>
                <a:gd name="connsiteX79" fmla="*/ 455296 w 609120"/>
                <a:gd name="connsiteY79" fmla="*/ 131040 h 496992"/>
                <a:gd name="connsiteX80" fmla="*/ 309291 w 609120"/>
                <a:gd name="connsiteY80" fmla="*/ 33473 h 496992"/>
                <a:gd name="connsiteX81" fmla="*/ 300040 w 609120"/>
                <a:gd name="connsiteY81" fmla="*/ 33473 h 496992"/>
                <a:gd name="connsiteX82" fmla="*/ 154035 w 609120"/>
                <a:gd name="connsiteY82" fmla="*/ 131040 h 496992"/>
                <a:gd name="connsiteX83" fmla="*/ 107612 w 609120"/>
                <a:gd name="connsiteY83" fmla="*/ 131040 h 496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09120" h="496992">
                  <a:moveTo>
                    <a:pt x="508188" y="388434"/>
                  </a:moveTo>
                  <a:lnTo>
                    <a:pt x="508188" y="438152"/>
                  </a:lnTo>
                  <a:lnTo>
                    <a:pt x="557983" y="438152"/>
                  </a:lnTo>
                  <a:lnTo>
                    <a:pt x="557983" y="388434"/>
                  </a:lnTo>
                  <a:close/>
                  <a:moveTo>
                    <a:pt x="51136" y="388434"/>
                  </a:moveTo>
                  <a:lnTo>
                    <a:pt x="51136" y="438152"/>
                  </a:lnTo>
                  <a:lnTo>
                    <a:pt x="100931" y="438152"/>
                  </a:lnTo>
                  <a:lnTo>
                    <a:pt x="100931" y="388434"/>
                  </a:lnTo>
                  <a:close/>
                  <a:moveTo>
                    <a:pt x="508188" y="314770"/>
                  </a:moveTo>
                  <a:lnTo>
                    <a:pt x="508188" y="364430"/>
                  </a:lnTo>
                  <a:lnTo>
                    <a:pt x="557983" y="364430"/>
                  </a:lnTo>
                  <a:lnTo>
                    <a:pt x="557983" y="314770"/>
                  </a:lnTo>
                  <a:close/>
                  <a:moveTo>
                    <a:pt x="51136" y="314770"/>
                  </a:moveTo>
                  <a:lnTo>
                    <a:pt x="51136" y="364430"/>
                  </a:lnTo>
                  <a:lnTo>
                    <a:pt x="100931" y="364430"/>
                  </a:lnTo>
                  <a:lnTo>
                    <a:pt x="100931" y="314770"/>
                  </a:lnTo>
                  <a:close/>
                  <a:moveTo>
                    <a:pt x="354456" y="314763"/>
                  </a:moveTo>
                  <a:lnTo>
                    <a:pt x="354456" y="364425"/>
                  </a:lnTo>
                  <a:lnTo>
                    <a:pt x="404189" y="364425"/>
                  </a:lnTo>
                  <a:lnTo>
                    <a:pt x="404189" y="314763"/>
                  </a:lnTo>
                  <a:close/>
                  <a:moveTo>
                    <a:pt x="279770" y="314763"/>
                  </a:moveTo>
                  <a:lnTo>
                    <a:pt x="279770" y="364425"/>
                  </a:lnTo>
                  <a:lnTo>
                    <a:pt x="329561" y="364425"/>
                  </a:lnTo>
                  <a:lnTo>
                    <a:pt x="329561" y="314763"/>
                  </a:lnTo>
                  <a:close/>
                  <a:moveTo>
                    <a:pt x="205085" y="314763"/>
                  </a:moveTo>
                  <a:lnTo>
                    <a:pt x="205085" y="364425"/>
                  </a:lnTo>
                  <a:lnTo>
                    <a:pt x="254875" y="364425"/>
                  </a:lnTo>
                  <a:lnTo>
                    <a:pt x="254875" y="314763"/>
                  </a:lnTo>
                  <a:close/>
                  <a:moveTo>
                    <a:pt x="469471" y="288542"/>
                  </a:moveTo>
                  <a:lnTo>
                    <a:pt x="596700" y="288542"/>
                  </a:lnTo>
                  <a:lnTo>
                    <a:pt x="596700" y="496992"/>
                  </a:lnTo>
                  <a:lnTo>
                    <a:pt x="469471" y="496992"/>
                  </a:lnTo>
                  <a:close/>
                  <a:moveTo>
                    <a:pt x="12419" y="288542"/>
                  </a:moveTo>
                  <a:lnTo>
                    <a:pt x="139648" y="288542"/>
                  </a:lnTo>
                  <a:lnTo>
                    <a:pt x="139648" y="496992"/>
                  </a:lnTo>
                  <a:lnTo>
                    <a:pt x="12419" y="496992"/>
                  </a:lnTo>
                  <a:close/>
                  <a:moveTo>
                    <a:pt x="469471" y="257070"/>
                  </a:moveTo>
                  <a:lnTo>
                    <a:pt x="609120" y="257070"/>
                  </a:lnTo>
                  <a:lnTo>
                    <a:pt x="609120" y="271959"/>
                  </a:lnTo>
                  <a:lnTo>
                    <a:pt x="469471" y="271959"/>
                  </a:lnTo>
                  <a:close/>
                  <a:moveTo>
                    <a:pt x="0" y="257070"/>
                  </a:moveTo>
                  <a:lnTo>
                    <a:pt x="139649" y="257070"/>
                  </a:lnTo>
                  <a:lnTo>
                    <a:pt x="139649" y="271959"/>
                  </a:lnTo>
                  <a:lnTo>
                    <a:pt x="0" y="271959"/>
                  </a:lnTo>
                  <a:close/>
                  <a:moveTo>
                    <a:pt x="354456" y="240183"/>
                  </a:moveTo>
                  <a:lnTo>
                    <a:pt x="354456" y="289903"/>
                  </a:lnTo>
                  <a:lnTo>
                    <a:pt x="404189" y="289903"/>
                  </a:lnTo>
                  <a:lnTo>
                    <a:pt x="404189" y="240183"/>
                  </a:lnTo>
                  <a:close/>
                  <a:moveTo>
                    <a:pt x="279770" y="240183"/>
                  </a:moveTo>
                  <a:lnTo>
                    <a:pt x="279770" y="289903"/>
                  </a:lnTo>
                  <a:lnTo>
                    <a:pt x="329561" y="289903"/>
                  </a:lnTo>
                  <a:lnTo>
                    <a:pt x="329561" y="240183"/>
                  </a:lnTo>
                  <a:close/>
                  <a:moveTo>
                    <a:pt x="205085" y="240183"/>
                  </a:moveTo>
                  <a:lnTo>
                    <a:pt x="205085" y="289903"/>
                  </a:lnTo>
                  <a:lnTo>
                    <a:pt x="254875" y="289903"/>
                  </a:lnTo>
                  <a:lnTo>
                    <a:pt x="254875" y="240183"/>
                  </a:lnTo>
                  <a:close/>
                  <a:moveTo>
                    <a:pt x="354456" y="165603"/>
                  </a:moveTo>
                  <a:lnTo>
                    <a:pt x="354456" y="215323"/>
                  </a:lnTo>
                  <a:lnTo>
                    <a:pt x="404189" y="215323"/>
                  </a:lnTo>
                  <a:lnTo>
                    <a:pt x="404189" y="165603"/>
                  </a:lnTo>
                  <a:close/>
                  <a:moveTo>
                    <a:pt x="279770" y="165603"/>
                  </a:moveTo>
                  <a:lnTo>
                    <a:pt x="279770" y="215323"/>
                  </a:lnTo>
                  <a:lnTo>
                    <a:pt x="329561" y="215323"/>
                  </a:lnTo>
                  <a:lnTo>
                    <a:pt x="329561" y="165603"/>
                  </a:lnTo>
                  <a:close/>
                  <a:moveTo>
                    <a:pt x="205085" y="165603"/>
                  </a:moveTo>
                  <a:lnTo>
                    <a:pt x="205085" y="215323"/>
                  </a:lnTo>
                  <a:lnTo>
                    <a:pt x="254875" y="215323"/>
                  </a:lnTo>
                  <a:lnTo>
                    <a:pt x="254875" y="165603"/>
                  </a:lnTo>
                  <a:close/>
                  <a:moveTo>
                    <a:pt x="304666" y="50313"/>
                  </a:moveTo>
                  <a:lnTo>
                    <a:pt x="446043" y="144792"/>
                  </a:lnTo>
                  <a:lnTo>
                    <a:pt x="446043" y="496992"/>
                  </a:lnTo>
                  <a:lnTo>
                    <a:pt x="346119" y="496992"/>
                  </a:lnTo>
                  <a:lnTo>
                    <a:pt x="346119" y="381018"/>
                  </a:lnTo>
                  <a:lnTo>
                    <a:pt x="263154" y="381018"/>
                  </a:lnTo>
                  <a:lnTo>
                    <a:pt x="263154" y="496992"/>
                  </a:lnTo>
                  <a:lnTo>
                    <a:pt x="163288" y="496992"/>
                  </a:lnTo>
                  <a:lnTo>
                    <a:pt x="163288" y="144792"/>
                  </a:lnTo>
                  <a:close/>
                  <a:moveTo>
                    <a:pt x="304666" y="0"/>
                  </a:moveTo>
                  <a:lnTo>
                    <a:pt x="501719" y="131040"/>
                  </a:lnTo>
                  <a:lnTo>
                    <a:pt x="455296" y="131040"/>
                  </a:lnTo>
                  <a:lnTo>
                    <a:pt x="309291" y="33473"/>
                  </a:lnTo>
                  <a:lnTo>
                    <a:pt x="300040" y="33473"/>
                  </a:lnTo>
                  <a:lnTo>
                    <a:pt x="154035" y="131040"/>
                  </a:lnTo>
                  <a:lnTo>
                    <a:pt x="107612" y="131040"/>
                  </a:lnTo>
                  <a:close/>
                </a:path>
              </a:pathLst>
            </a:custGeom>
            <a:solidFill>
              <a:schemeClr val="bg1"/>
            </a:solidFill>
            <a:ln>
              <a:noFill/>
            </a:ln>
          </p:spPr>
        </p:sp>
      </p:grpSp>
      <p:sp>
        <p:nvSpPr>
          <p:cNvPr id="23" name="矩形 22">
            <a:extLst>
              <a:ext uri="{FF2B5EF4-FFF2-40B4-BE49-F238E27FC236}">
                <a16:creationId xmlns:a16="http://schemas.microsoft.com/office/drawing/2014/main" id="{3C8B2917-7E3A-435D-B457-1B78540D7221}"/>
              </a:ext>
            </a:extLst>
          </p:cNvPr>
          <p:cNvSpPr/>
          <p:nvPr/>
        </p:nvSpPr>
        <p:spPr>
          <a:xfrm>
            <a:off x="2324292" y="5507794"/>
            <a:ext cx="9029508" cy="826637"/>
          </a:xfrm>
          <a:prstGeom prst="rect">
            <a:avLst/>
          </a:prstGeom>
        </p:spPr>
        <p:txBody>
          <a:bodyPr wrap="square">
            <a:spAutoFit/>
          </a:bodyPr>
          <a:lstStyle/>
          <a:p>
            <a:pPr>
              <a:lnSpc>
                <a:spcPct val="125000"/>
              </a:lnSpc>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教育部</a:t>
            </a:r>
            <a:r>
              <a:rPr lang="zh-CN" altLang="zh-CN" sz="2000" dirty="0">
                <a:latin typeface="微软雅黑" panose="020B0503020204020204" pitchFamily="34" charset="-122"/>
                <a:ea typeface="微软雅黑" panose="020B0503020204020204" pitchFamily="34" charset="-122"/>
              </a:rPr>
              <a:t>关于</a:t>
            </a:r>
            <a:r>
              <a:rPr lang="zh-CN" altLang="en-US" sz="2000" b="1" dirty="0">
                <a:solidFill>
                  <a:srgbClr val="FF0000"/>
                </a:solidFill>
                <a:latin typeface="微软雅黑" panose="020B0503020204020204" pitchFamily="34" charset="-122"/>
                <a:ea typeface="微软雅黑" panose="020B0503020204020204" pitchFamily="34" charset="-122"/>
              </a:rPr>
              <a:t>全面推进职业院校教学工作诊断与改进制度建设</a:t>
            </a:r>
            <a:r>
              <a:rPr lang="zh-CN" altLang="zh-CN" sz="2000" dirty="0">
                <a:latin typeface="微软雅黑" panose="020B0503020204020204" pitchFamily="34" charset="-122"/>
                <a:ea typeface="微软雅黑" panose="020B0503020204020204" pitchFamily="34" charset="-122"/>
              </a:rPr>
              <a:t>的通知</a:t>
            </a:r>
            <a:r>
              <a:rPr lang="en-US" altLang="zh-CN" sz="2000" dirty="0">
                <a:latin typeface="微软雅黑" panose="020B0503020204020204" pitchFamily="34" charset="-122"/>
                <a:ea typeface="微软雅黑" panose="020B0503020204020204" pitchFamily="34" charset="-122"/>
              </a:rPr>
              <a:t>》</a:t>
            </a:r>
          </a:p>
          <a:p>
            <a:pPr>
              <a:lnSpc>
                <a:spcPct val="125000"/>
              </a:lnSpc>
            </a:pP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教职成司函</a:t>
            </a:r>
            <a:r>
              <a:rPr lang="en-US" altLang="zh-CN" sz="2000" dirty="0">
                <a:latin typeface="微软雅黑" panose="020B0503020204020204" pitchFamily="34" charset="-122"/>
                <a:ea typeface="微软雅黑" panose="020B0503020204020204" pitchFamily="34" charset="-122"/>
              </a:rPr>
              <a:t>[2017]56</a:t>
            </a:r>
            <a:r>
              <a:rPr lang="zh-CN" altLang="zh-CN" sz="2000" dirty="0">
                <a:latin typeface="微软雅黑" panose="020B0503020204020204" pitchFamily="34" charset="-122"/>
                <a:ea typeface="微软雅黑" panose="020B0503020204020204" pitchFamily="34" charset="-122"/>
              </a:rPr>
              <a:t>号</a:t>
            </a:r>
            <a:r>
              <a:rPr lang="zh-CN" altLang="en-US" sz="2000"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94350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anim calcmode="lin" valueType="num">
                                      <p:cBhvr>
                                        <p:cTn id="8" dur="250" fill="hold"/>
                                        <p:tgtEl>
                                          <p:spTgt spid="10"/>
                                        </p:tgtEl>
                                        <p:attrNameLst>
                                          <p:attrName>ppt_x</p:attrName>
                                        </p:attrNameLst>
                                      </p:cBhvr>
                                      <p:tavLst>
                                        <p:tav tm="0">
                                          <p:val>
                                            <p:strVal val="#ppt_x"/>
                                          </p:val>
                                        </p:tav>
                                        <p:tav tm="100000">
                                          <p:val>
                                            <p:strVal val="#ppt_x"/>
                                          </p:val>
                                        </p:tav>
                                      </p:tavLst>
                                    </p:anim>
                                    <p:anim calcmode="lin" valueType="num">
                                      <p:cBhvr>
                                        <p:cTn id="9" dur="25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anim calcmode="lin" valueType="num">
                                      <p:cBhvr>
                                        <p:cTn id="18" dur="250" fill="hold"/>
                                        <p:tgtEl>
                                          <p:spTgt spid="4"/>
                                        </p:tgtEl>
                                        <p:attrNameLst>
                                          <p:attrName>ppt_x</p:attrName>
                                        </p:attrNameLst>
                                      </p:cBhvr>
                                      <p:tavLst>
                                        <p:tav tm="0">
                                          <p:val>
                                            <p:strVal val="#ppt_x"/>
                                          </p:val>
                                        </p:tav>
                                        <p:tav tm="100000">
                                          <p:val>
                                            <p:strVal val="#ppt_x"/>
                                          </p:val>
                                        </p:tav>
                                      </p:tavLst>
                                    </p:anim>
                                    <p:anim calcmode="lin" valueType="num">
                                      <p:cBhvr>
                                        <p:cTn id="19" dur="25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anim calcmode="lin" valueType="num">
                                      <p:cBhvr>
                                        <p:cTn id="28" dur="250" fill="hold"/>
                                        <p:tgtEl>
                                          <p:spTgt spid="16"/>
                                        </p:tgtEl>
                                        <p:attrNameLst>
                                          <p:attrName>ppt_x</p:attrName>
                                        </p:attrNameLst>
                                      </p:cBhvr>
                                      <p:tavLst>
                                        <p:tav tm="0">
                                          <p:val>
                                            <p:strVal val="#ppt_x"/>
                                          </p:val>
                                        </p:tav>
                                        <p:tav tm="100000">
                                          <p:val>
                                            <p:strVal val="#ppt_x"/>
                                          </p:val>
                                        </p:tav>
                                      </p:tavLst>
                                    </p:anim>
                                    <p:anim calcmode="lin" valueType="num">
                                      <p:cBhvr>
                                        <p:cTn id="29" dur="25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175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2250"/>
                            </p:stCondLst>
                            <p:childTnLst>
                              <p:par>
                                <p:cTn id="35" presetID="42"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anim calcmode="lin" valueType="num">
                                      <p:cBhvr>
                                        <p:cTn id="38" dur="250" fill="hold"/>
                                        <p:tgtEl>
                                          <p:spTgt spid="7"/>
                                        </p:tgtEl>
                                        <p:attrNameLst>
                                          <p:attrName>ppt_x</p:attrName>
                                        </p:attrNameLst>
                                      </p:cBhvr>
                                      <p:tavLst>
                                        <p:tav tm="0">
                                          <p:val>
                                            <p:strVal val="#ppt_x"/>
                                          </p:val>
                                        </p:tav>
                                        <p:tav tm="100000">
                                          <p:val>
                                            <p:strVal val="#ppt_x"/>
                                          </p:val>
                                        </p:tav>
                                      </p:tavLst>
                                    </p:anim>
                                    <p:anim calcmode="lin" valueType="num">
                                      <p:cBhvr>
                                        <p:cTn id="39" dur="25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000"/>
                            </p:stCondLst>
                            <p:childTnLst>
                              <p:par>
                                <p:cTn id="45" presetID="42"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250"/>
                                        <p:tgtEl>
                                          <p:spTgt spid="20"/>
                                        </p:tgtEl>
                                      </p:cBhvr>
                                    </p:animEffect>
                                    <p:anim calcmode="lin" valueType="num">
                                      <p:cBhvr>
                                        <p:cTn id="48" dur="250" fill="hold"/>
                                        <p:tgtEl>
                                          <p:spTgt spid="20"/>
                                        </p:tgtEl>
                                        <p:attrNameLst>
                                          <p:attrName>ppt_x</p:attrName>
                                        </p:attrNameLst>
                                      </p:cBhvr>
                                      <p:tavLst>
                                        <p:tav tm="0">
                                          <p:val>
                                            <p:strVal val="#ppt_x"/>
                                          </p:val>
                                        </p:tav>
                                        <p:tav tm="100000">
                                          <p:val>
                                            <p:strVal val="#ppt_x"/>
                                          </p:val>
                                        </p:tav>
                                      </p:tavLst>
                                    </p:anim>
                                    <p:anim calcmode="lin" valueType="num">
                                      <p:cBhvr>
                                        <p:cTn id="49" dur="250" fill="hold"/>
                                        <p:tgtEl>
                                          <p:spTgt spid="20"/>
                                        </p:tgtEl>
                                        <p:attrNameLst>
                                          <p:attrName>ppt_y</p:attrName>
                                        </p:attrNameLst>
                                      </p:cBhvr>
                                      <p:tavLst>
                                        <p:tav tm="0">
                                          <p:val>
                                            <p:strVal val="#ppt_y+.1"/>
                                          </p:val>
                                        </p:tav>
                                        <p:tav tm="100000">
                                          <p:val>
                                            <p:strVal val="#ppt_y"/>
                                          </p:val>
                                        </p:tav>
                                      </p:tavLst>
                                    </p:anim>
                                  </p:childTnLst>
                                </p:cTn>
                              </p:par>
                            </p:childTnLst>
                          </p:cTn>
                        </p:par>
                        <p:par>
                          <p:cTn id="50" fill="hold">
                            <p:stCondLst>
                              <p:cond delay="3250"/>
                            </p:stCondLst>
                            <p:childTnLst>
                              <p:par>
                                <p:cTn id="51" presetID="22" presetClass="entr" presetSubtype="8"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left)">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9"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诊改制度建设任务（</a:t>
            </a:r>
            <a:r>
              <a:rPr lang="en-US" altLang="zh-CN" dirty="0"/>
              <a:t>2</a:t>
            </a:r>
            <a:r>
              <a:rPr lang="zh-CN" altLang="en-US" dirty="0"/>
              <a:t>号文）</a:t>
            </a:r>
          </a:p>
        </p:txBody>
      </p:sp>
      <p:sp>
        <p:nvSpPr>
          <p:cNvPr id="24" name="Rectangle 3">
            <a:extLst>
              <a:ext uri="{FF2B5EF4-FFF2-40B4-BE49-F238E27FC236}">
                <a16:creationId xmlns:a16="http://schemas.microsoft.com/office/drawing/2014/main" id="{4A787D65-DDDB-489D-8F14-B432F8A4F7AB}"/>
              </a:ext>
            </a:extLst>
          </p:cNvPr>
          <p:cNvSpPr txBox="1">
            <a:spLocks noChangeArrowheads="1"/>
          </p:cNvSpPr>
          <p:nvPr/>
        </p:nvSpPr>
        <p:spPr>
          <a:xfrm>
            <a:off x="1349127" y="864828"/>
            <a:ext cx="10450287" cy="4456981"/>
          </a:xfrm>
          <a:prstGeom prst="rect">
            <a:avLst/>
          </a:prstGeom>
        </p:spPr>
        <p:txBody>
          <a:bodyPr/>
          <a:lstStyle>
            <a:lvl1pPr marL="318135" indent="-318135" algn="l" defTabSz="424180" rtl="0" eaLnBrk="1" latinLnBrk="0" hangingPunct="1">
              <a:spcBef>
                <a:spcPct val="20000"/>
              </a:spcBef>
              <a:buFont typeface="Arial" panose="020B0604020202020204"/>
              <a:buChar char="•"/>
              <a:defRPr sz="3000" kern="1200">
                <a:solidFill>
                  <a:schemeClr val="tx1"/>
                </a:solidFill>
                <a:latin typeface="+mn-lt"/>
                <a:ea typeface="+mn-ea"/>
                <a:cs typeface="+mn-cs"/>
              </a:defRPr>
            </a:lvl1pPr>
            <a:lvl2pPr marL="689610" indent="-265430" algn="l" defTabSz="424180" rtl="0" eaLnBrk="1" latinLnBrk="0" hangingPunct="1">
              <a:spcBef>
                <a:spcPct val="20000"/>
              </a:spcBef>
              <a:buFont typeface="Arial" panose="020B0604020202020204"/>
              <a:buChar char="–"/>
              <a:defRPr sz="2600" kern="1200">
                <a:solidFill>
                  <a:schemeClr val="tx1"/>
                </a:solidFill>
                <a:latin typeface="+mn-lt"/>
                <a:ea typeface="+mn-ea"/>
                <a:cs typeface="+mn-cs"/>
              </a:defRPr>
            </a:lvl2pPr>
            <a:lvl3pPr marL="1061085" indent="-212090" algn="l" defTabSz="424180" rtl="0" eaLnBrk="1" latinLnBrk="0" hangingPunct="1">
              <a:spcBef>
                <a:spcPct val="20000"/>
              </a:spcBef>
              <a:buFont typeface="Arial" panose="020B0604020202020204"/>
              <a:buChar char="•"/>
              <a:defRPr sz="2200" kern="1200">
                <a:solidFill>
                  <a:schemeClr val="tx1"/>
                </a:solidFill>
                <a:latin typeface="+mn-lt"/>
                <a:ea typeface="+mn-ea"/>
                <a:cs typeface="+mn-cs"/>
              </a:defRPr>
            </a:lvl3pPr>
            <a:lvl4pPr marL="1485265" indent="-212090" algn="l" defTabSz="424180" rtl="0" eaLnBrk="1" latinLnBrk="0" hangingPunct="1">
              <a:spcBef>
                <a:spcPct val="20000"/>
              </a:spcBef>
              <a:buFont typeface="Arial" panose="020B0604020202020204"/>
              <a:buChar char="–"/>
              <a:defRPr sz="1900" kern="1200">
                <a:solidFill>
                  <a:schemeClr val="tx1"/>
                </a:solidFill>
                <a:latin typeface="+mn-lt"/>
                <a:ea typeface="+mn-ea"/>
                <a:cs typeface="+mn-cs"/>
              </a:defRPr>
            </a:lvl4pPr>
            <a:lvl5pPr marL="1909445" indent="-212090" algn="l" defTabSz="424180" rtl="0" eaLnBrk="1" latinLnBrk="0" hangingPunct="1">
              <a:spcBef>
                <a:spcPct val="20000"/>
              </a:spcBef>
              <a:buFont typeface="Arial" panose="020B0604020202020204"/>
              <a:buChar char="»"/>
              <a:defRPr sz="1900" kern="1200">
                <a:solidFill>
                  <a:schemeClr val="tx1"/>
                </a:solidFill>
                <a:latin typeface="+mn-lt"/>
                <a:ea typeface="+mn-ea"/>
                <a:cs typeface="+mn-cs"/>
              </a:defRPr>
            </a:lvl5pPr>
            <a:lvl6pPr marL="2334260" indent="-212090" algn="l" defTabSz="424180" rtl="0" eaLnBrk="1" latinLnBrk="0" hangingPunct="1">
              <a:spcBef>
                <a:spcPct val="20000"/>
              </a:spcBef>
              <a:buFont typeface="Arial" panose="020B0604020202020204"/>
              <a:buChar char="•"/>
              <a:defRPr sz="1900" kern="1200">
                <a:solidFill>
                  <a:schemeClr val="tx1"/>
                </a:solidFill>
                <a:latin typeface="+mn-lt"/>
                <a:ea typeface="+mn-ea"/>
                <a:cs typeface="+mn-cs"/>
              </a:defRPr>
            </a:lvl6pPr>
            <a:lvl7pPr marL="2758440" indent="-212090" algn="l" defTabSz="424180" rtl="0" eaLnBrk="1" latinLnBrk="0" hangingPunct="1">
              <a:spcBef>
                <a:spcPct val="20000"/>
              </a:spcBef>
              <a:buFont typeface="Arial" panose="020B0604020202020204"/>
              <a:buChar char="•"/>
              <a:defRPr sz="1900" kern="1200">
                <a:solidFill>
                  <a:schemeClr val="tx1"/>
                </a:solidFill>
                <a:latin typeface="+mn-lt"/>
                <a:ea typeface="+mn-ea"/>
                <a:cs typeface="+mn-cs"/>
              </a:defRPr>
            </a:lvl7pPr>
            <a:lvl8pPr marL="3182620" indent="-212090" algn="l" defTabSz="424180" rtl="0" eaLnBrk="1" latinLnBrk="0" hangingPunct="1">
              <a:spcBef>
                <a:spcPct val="20000"/>
              </a:spcBef>
              <a:buFont typeface="Arial" panose="020B0604020202020204"/>
              <a:buChar char="•"/>
              <a:defRPr sz="1900" kern="1200">
                <a:solidFill>
                  <a:schemeClr val="tx1"/>
                </a:solidFill>
                <a:latin typeface="+mn-lt"/>
                <a:ea typeface="+mn-ea"/>
                <a:cs typeface="+mn-cs"/>
              </a:defRPr>
            </a:lvl8pPr>
            <a:lvl9pPr marL="3607435" indent="-212090" algn="l" defTabSz="424180" rtl="0" eaLnBrk="1" latinLnBrk="0" hangingPunct="1">
              <a:spcBef>
                <a:spcPct val="20000"/>
              </a:spcBef>
              <a:buFont typeface="Arial" panose="020B0604020202020204"/>
              <a:buChar char="•"/>
              <a:defRPr sz="1900" kern="1200">
                <a:solidFill>
                  <a:schemeClr val="tx1"/>
                </a:solidFill>
                <a:latin typeface="+mn-lt"/>
                <a:ea typeface="+mn-ea"/>
                <a:cs typeface="+mn-cs"/>
              </a:defRPr>
            </a:lvl9pPr>
          </a:lstStyle>
          <a:p>
            <a:pPr marL="0" indent="0">
              <a:buNone/>
            </a:pPr>
            <a:endParaRPr lang="en-US" altLang="zh-CN" sz="2400" dirty="0">
              <a:ea typeface="微软雅黑" panose="020B0503020204020204" pitchFamily="34" charset="-122"/>
            </a:endParaRPr>
          </a:p>
          <a:p>
            <a:pPr marL="0" indent="0">
              <a:buNone/>
            </a:pPr>
            <a:r>
              <a:rPr lang="zh-CN" altLang="en-US" sz="2400" b="1" dirty="0">
                <a:solidFill>
                  <a:srgbClr val="C00000"/>
                </a:solidFill>
                <a:latin typeface="微软雅黑" panose="020B0503020204020204" pitchFamily="34" charset="-122"/>
                <a:ea typeface="微软雅黑" panose="020B0503020204020204" pitchFamily="34" charset="-122"/>
              </a:rPr>
              <a:t>理顺工作机制。</a:t>
            </a:r>
            <a:r>
              <a:rPr lang="zh-CN" altLang="en-US" sz="2400" dirty="0">
                <a:latin typeface="微软雅黑" panose="020B0503020204020204" pitchFamily="34" charset="-122"/>
                <a:ea typeface="微软雅黑" panose="020B0503020204020204" pitchFamily="34" charset="-122"/>
              </a:rPr>
              <a:t>坚持“</a:t>
            </a:r>
            <a:r>
              <a:rPr lang="zh-CN" altLang="en-US" sz="2400" dirty="0">
                <a:solidFill>
                  <a:srgbClr val="FF0000"/>
                </a:solidFill>
                <a:latin typeface="微软雅黑" panose="020B0503020204020204" pitchFamily="34" charset="-122"/>
                <a:ea typeface="微软雅黑" panose="020B0503020204020204" pitchFamily="34" charset="-122"/>
              </a:rPr>
              <a:t>需求导向、自我保证，多元诊断、重在改进</a:t>
            </a:r>
            <a:r>
              <a:rPr lang="zh-CN" altLang="en-US" sz="2400" dirty="0">
                <a:latin typeface="微软雅黑" panose="020B0503020204020204" pitchFamily="34" charset="-122"/>
                <a:ea typeface="微软雅黑" panose="020B0503020204020204" pitchFamily="34" charset="-122"/>
              </a:rPr>
              <a:t>”的工作方针，形成基于职业院校人才培养工作状态数据、学校自主诊断与改进、教育行政部门根据需要抽样复核的工作机制，保证职业院校人才培养质量持续提高。</a:t>
            </a:r>
          </a:p>
          <a:p>
            <a:pPr marL="0" indent="0">
              <a:buNone/>
            </a:pPr>
            <a:r>
              <a:rPr lang="zh-CN" altLang="en-US" sz="2400" b="1" dirty="0">
                <a:solidFill>
                  <a:srgbClr val="C00000"/>
                </a:solidFill>
                <a:latin typeface="微软雅黑" panose="020B0503020204020204" pitchFamily="34" charset="-122"/>
                <a:ea typeface="微软雅黑" panose="020B0503020204020204" pitchFamily="34" charset="-122"/>
              </a:rPr>
              <a:t>落实主体责任。</a:t>
            </a:r>
            <a:r>
              <a:rPr lang="zh-CN" altLang="en-US" sz="2400" dirty="0">
                <a:latin typeface="微软雅黑" panose="020B0503020204020204" pitchFamily="34" charset="-122"/>
                <a:ea typeface="微软雅黑" panose="020B0503020204020204" pitchFamily="34" charset="-122"/>
              </a:rPr>
              <a:t>各职业院校要切实履行人才培养工作质量保证主体的责任，</a:t>
            </a:r>
            <a:r>
              <a:rPr lang="zh-CN" altLang="en-US" sz="2400" dirty="0">
                <a:solidFill>
                  <a:srgbClr val="FF0000"/>
                </a:solidFill>
                <a:latin typeface="微软雅黑" panose="020B0503020204020204" pitchFamily="34" charset="-122"/>
                <a:ea typeface="微软雅黑" panose="020B0503020204020204" pitchFamily="34" charset="-122"/>
              </a:rPr>
              <a:t>建立常态化周期性的教学工作诊断与改进制度，开展多层面多维度的诊断与改进工作，构建校内全员全过程全方位的质量保证制度体系</a:t>
            </a:r>
            <a:r>
              <a:rPr lang="zh-CN" altLang="en-US" sz="2400" dirty="0">
                <a:latin typeface="微软雅黑" panose="020B0503020204020204" pitchFamily="34" charset="-122"/>
                <a:ea typeface="微软雅黑" panose="020B0503020204020204" pitchFamily="34" charset="-122"/>
              </a:rPr>
              <a:t>，并将自我诊断与改进工作情况纳入年度质量报告。</a:t>
            </a:r>
            <a:endParaRPr lang="en-US" altLang="zh-CN" sz="2400" dirty="0">
              <a:latin typeface="微软雅黑" panose="020B0503020204020204" pitchFamily="34" charset="-122"/>
              <a:ea typeface="微软雅黑" panose="020B0503020204020204" pitchFamily="34" charset="-122"/>
            </a:endParaRPr>
          </a:p>
          <a:p>
            <a:pPr marL="0" indent="0">
              <a:buNone/>
            </a:pPr>
            <a:r>
              <a:rPr lang="zh-CN" altLang="en-US" sz="2400" b="1" dirty="0">
                <a:solidFill>
                  <a:srgbClr val="C00000"/>
                </a:solidFill>
                <a:latin typeface="微软雅黑" panose="020B0503020204020204" pitchFamily="34" charset="-122"/>
                <a:ea typeface="微软雅黑" panose="020B0503020204020204" pitchFamily="34" charset="-122"/>
              </a:rPr>
              <a:t>数据系统支撑。</a:t>
            </a:r>
            <a:r>
              <a:rPr lang="zh-CN" altLang="en-US" sz="2400" dirty="0">
                <a:latin typeface="微软雅黑" panose="020B0503020204020204" pitchFamily="34" charset="-122"/>
                <a:ea typeface="微软雅黑" panose="020B0503020204020204" pitchFamily="34" charset="-122"/>
              </a:rPr>
              <a:t>职业院校要充分利用信息技术，</a:t>
            </a:r>
            <a:r>
              <a:rPr lang="zh-CN" altLang="en-US" sz="2400" dirty="0">
                <a:solidFill>
                  <a:srgbClr val="FF0000"/>
                </a:solidFill>
                <a:latin typeface="微软雅黑" panose="020B0503020204020204" pitchFamily="34" charset="-122"/>
                <a:ea typeface="微软雅黑" panose="020B0503020204020204" pitchFamily="34" charset="-122"/>
              </a:rPr>
              <a:t>建立校本人才培养工作状态数据管理系统，及时掌握和分析人才培养工作状况，依法依规发布社会关注的人才培养核心数据</a:t>
            </a:r>
            <a:r>
              <a:rPr lang="zh-CN" altLang="en-US" sz="2400" dirty="0">
                <a:latin typeface="微软雅黑" panose="020B0503020204020204" pitchFamily="34" charset="-122"/>
                <a:ea typeface="微软雅黑" panose="020B0503020204020204" pitchFamily="34" charset="-122"/>
              </a:rPr>
              <a:t>。加快推进相关信息化建设项目，为公共信息服务、培养工作动态分析、教育行政决策和社会舆论监督提供支撑。</a:t>
            </a:r>
          </a:p>
          <a:p>
            <a:endParaRPr lang="zh-CN" altLang="en-US" sz="2400" dirty="0">
              <a:ea typeface="微软雅黑" panose="020B0503020204020204" pitchFamily="34" charset="-122"/>
            </a:endParaRPr>
          </a:p>
        </p:txBody>
      </p:sp>
    </p:spTree>
    <p:extLst>
      <p:ext uri="{BB962C8B-B14F-4D97-AF65-F5344CB8AC3E}">
        <p14:creationId xmlns:p14="http://schemas.microsoft.com/office/powerpoint/2010/main" val="1307752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诊改的内涵（</a:t>
            </a:r>
            <a:r>
              <a:rPr lang="en-US" altLang="zh-CN" dirty="0"/>
              <a:t>2</a:t>
            </a:r>
            <a:r>
              <a:rPr lang="zh-CN" altLang="en-US" dirty="0"/>
              <a:t>号文）</a:t>
            </a:r>
          </a:p>
        </p:txBody>
      </p:sp>
      <p:sp>
        <p:nvSpPr>
          <p:cNvPr id="4" name="Rectangle 3">
            <a:extLst>
              <a:ext uri="{FF2B5EF4-FFF2-40B4-BE49-F238E27FC236}">
                <a16:creationId xmlns:a16="http://schemas.microsoft.com/office/drawing/2014/main" id="{DD4206B6-66A3-4A2E-A56A-D4BEF3E3025C}"/>
              </a:ext>
            </a:extLst>
          </p:cNvPr>
          <p:cNvSpPr txBox="1">
            <a:spLocks noChangeArrowheads="1"/>
          </p:cNvSpPr>
          <p:nvPr/>
        </p:nvSpPr>
        <p:spPr>
          <a:xfrm>
            <a:off x="4099033" y="1286051"/>
            <a:ext cx="7031421" cy="5009643"/>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en-US" sz="2400" b="1" dirty="0">
                <a:solidFill>
                  <a:srgbClr val="003399"/>
                </a:solidFill>
                <a:ea typeface="微软雅黑" panose="020B0503020204020204" pitchFamily="34" charset="-122"/>
              </a:rPr>
              <a:t>职业院校教学工作诊断与改进，指学校</a:t>
            </a:r>
            <a:r>
              <a:rPr lang="zh-CN" altLang="en-US" sz="2400" b="1" dirty="0">
                <a:solidFill>
                  <a:srgbClr val="C00000"/>
                </a:solidFill>
                <a:ea typeface="微软雅黑" panose="020B0503020204020204" pitchFamily="34" charset="-122"/>
              </a:rPr>
              <a:t>根据</a:t>
            </a:r>
            <a:r>
              <a:rPr lang="zh-CN" altLang="en-US" sz="2400" b="1" dirty="0">
                <a:solidFill>
                  <a:srgbClr val="003399"/>
                </a:solidFill>
                <a:ea typeface="微软雅黑" panose="020B0503020204020204" pitchFamily="34" charset="-122"/>
              </a:rPr>
              <a:t>自身</a:t>
            </a:r>
          </a:p>
          <a:p>
            <a:pPr>
              <a:lnSpc>
                <a:spcPct val="75000"/>
              </a:lnSpc>
            </a:pPr>
            <a:endParaRPr lang="zh-CN" altLang="en-US" sz="2400" b="1" dirty="0">
              <a:solidFill>
                <a:srgbClr val="003399"/>
              </a:solidFill>
              <a:ea typeface="微软雅黑" panose="020B0503020204020204" pitchFamily="34" charset="-122"/>
            </a:endParaRPr>
          </a:p>
          <a:p>
            <a:pPr marL="0" indent="0">
              <a:lnSpc>
                <a:spcPct val="75000"/>
              </a:lnSpc>
              <a:buFont typeface="Arial" panose="020B0604020202020204" pitchFamily="34" charset="0"/>
              <a:buNone/>
            </a:pPr>
            <a:r>
              <a:rPr lang="zh-CN" altLang="en-US" sz="2400" b="1" dirty="0">
                <a:solidFill>
                  <a:srgbClr val="003399"/>
                </a:solidFill>
                <a:ea typeface="微软雅黑" panose="020B0503020204020204" pitchFamily="34" charset="-122"/>
              </a:rPr>
              <a:t>办学理念、办学定位、人才培养</a:t>
            </a:r>
            <a:r>
              <a:rPr lang="zh-CN" altLang="en-US" sz="2400" b="1" dirty="0">
                <a:solidFill>
                  <a:srgbClr val="C00000"/>
                </a:solidFill>
                <a:ea typeface="微软雅黑" panose="020B0503020204020204" pitchFamily="34" charset="-122"/>
              </a:rPr>
              <a:t>目标</a:t>
            </a:r>
            <a:r>
              <a:rPr lang="zh-CN" altLang="en-US" sz="2400" b="1" dirty="0">
                <a:solidFill>
                  <a:srgbClr val="003399"/>
                </a:solidFill>
                <a:ea typeface="微软雅黑" panose="020B0503020204020204" pitchFamily="34" charset="-122"/>
              </a:rPr>
              <a:t>，</a:t>
            </a:r>
            <a:r>
              <a:rPr lang="zh-CN" altLang="en-US" sz="2400" b="1" dirty="0">
                <a:solidFill>
                  <a:srgbClr val="CC0000"/>
                </a:solidFill>
                <a:ea typeface="微软雅黑" panose="020B0503020204020204" pitchFamily="34" charset="-122"/>
              </a:rPr>
              <a:t>聚焦</a:t>
            </a:r>
            <a:r>
              <a:rPr lang="zh-CN" altLang="en-US" sz="2400" b="1" dirty="0">
                <a:solidFill>
                  <a:srgbClr val="003399"/>
                </a:solidFill>
                <a:ea typeface="微软雅黑" panose="020B0503020204020204" pitchFamily="34" charset="-122"/>
              </a:rPr>
              <a:t>专业</a:t>
            </a:r>
          </a:p>
          <a:p>
            <a:pPr>
              <a:lnSpc>
                <a:spcPct val="75000"/>
              </a:lnSpc>
            </a:pPr>
            <a:endParaRPr lang="zh-CN" altLang="en-US" sz="2400" b="1" dirty="0">
              <a:solidFill>
                <a:srgbClr val="003399"/>
              </a:solidFill>
              <a:ea typeface="微软雅黑" panose="020B0503020204020204" pitchFamily="34" charset="-122"/>
            </a:endParaRPr>
          </a:p>
          <a:p>
            <a:pPr marL="0" indent="0">
              <a:lnSpc>
                <a:spcPct val="75000"/>
              </a:lnSpc>
              <a:buFont typeface="Arial" panose="020B0604020202020204" pitchFamily="34" charset="0"/>
              <a:buNone/>
            </a:pPr>
            <a:r>
              <a:rPr lang="zh-CN" altLang="en-US" sz="2400" b="1" dirty="0">
                <a:solidFill>
                  <a:srgbClr val="003399"/>
                </a:solidFill>
                <a:ea typeface="微软雅黑" panose="020B0503020204020204" pitchFamily="34" charset="-122"/>
              </a:rPr>
              <a:t>设置与条件、教师队伍与建设、课程体系与改革、</a:t>
            </a:r>
          </a:p>
          <a:p>
            <a:pPr>
              <a:lnSpc>
                <a:spcPct val="75000"/>
              </a:lnSpc>
            </a:pPr>
            <a:endParaRPr lang="zh-CN" altLang="en-US" sz="2400" b="1" dirty="0">
              <a:solidFill>
                <a:srgbClr val="003399"/>
              </a:solidFill>
              <a:ea typeface="微软雅黑" panose="020B0503020204020204" pitchFamily="34" charset="-122"/>
            </a:endParaRPr>
          </a:p>
          <a:p>
            <a:pPr marL="0" indent="0">
              <a:lnSpc>
                <a:spcPct val="75000"/>
              </a:lnSpc>
              <a:buFont typeface="Arial" panose="020B0604020202020204" pitchFamily="34" charset="0"/>
              <a:buNone/>
            </a:pPr>
            <a:r>
              <a:rPr lang="zh-CN" altLang="en-US" sz="2400" b="1" dirty="0">
                <a:solidFill>
                  <a:srgbClr val="003399"/>
                </a:solidFill>
                <a:ea typeface="微软雅黑" panose="020B0503020204020204" pitchFamily="34" charset="-122"/>
              </a:rPr>
              <a:t>课堂教学与实践、学校管理与制度、校企合作与</a:t>
            </a:r>
          </a:p>
          <a:p>
            <a:pPr>
              <a:lnSpc>
                <a:spcPct val="75000"/>
              </a:lnSpc>
            </a:pPr>
            <a:endParaRPr lang="zh-CN" altLang="en-US" sz="2400" b="1" dirty="0">
              <a:solidFill>
                <a:srgbClr val="003399"/>
              </a:solidFill>
              <a:ea typeface="微软雅黑" panose="020B0503020204020204" pitchFamily="34" charset="-122"/>
            </a:endParaRPr>
          </a:p>
          <a:p>
            <a:pPr marL="0" indent="0">
              <a:lnSpc>
                <a:spcPct val="75000"/>
              </a:lnSpc>
              <a:buFont typeface="Arial" panose="020B0604020202020204" pitchFamily="34" charset="0"/>
              <a:buNone/>
            </a:pPr>
            <a:r>
              <a:rPr lang="zh-CN" altLang="en-US" sz="2400" b="1" dirty="0">
                <a:solidFill>
                  <a:srgbClr val="003399"/>
                </a:solidFill>
                <a:ea typeface="微软雅黑" panose="020B0503020204020204" pitchFamily="34" charset="-122"/>
              </a:rPr>
              <a:t>创新、质量监控与成效等人才培养工作</a:t>
            </a:r>
            <a:r>
              <a:rPr lang="zh-CN" altLang="en-US" sz="2400" b="1" dirty="0">
                <a:solidFill>
                  <a:srgbClr val="CC0000"/>
                </a:solidFill>
                <a:ea typeface="微软雅黑" panose="020B0503020204020204" pitchFamily="34" charset="-122"/>
              </a:rPr>
              <a:t>要素</a:t>
            </a:r>
            <a:r>
              <a:rPr lang="zh-CN" altLang="en-US" sz="2400" b="1" dirty="0">
                <a:solidFill>
                  <a:srgbClr val="003399"/>
                </a:solidFill>
                <a:ea typeface="微软雅黑" panose="020B0503020204020204" pitchFamily="34" charset="-122"/>
              </a:rPr>
              <a:t>，</a:t>
            </a:r>
            <a:r>
              <a:rPr lang="zh-CN" altLang="en-US" sz="2400" b="1" dirty="0">
                <a:solidFill>
                  <a:srgbClr val="CC0000"/>
                </a:solidFill>
                <a:ea typeface="微软雅黑" panose="020B0503020204020204" pitchFamily="34" charset="-122"/>
              </a:rPr>
              <a:t>查</a:t>
            </a:r>
          </a:p>
          <a:p>
            <a:pPr>
              <a:lnSpc>
                <a:spcPct val="75000"/>
              </a:lnSpc>
            </a:pPr>
            <a:endParaRPr lang="zh-CN" altLang="en-US" sz="2400" b="1" dirty="0">
              <a:solidFill>
                <a:srgbClr val="CC0000"/>
              </a:solidFill>
              <a:ea typeface="微软雅黑" panose="020B0503020204020204" pitchFamily="34" charset="-122"/>
            </a:endParaRPr>
          </a:p>
          <a:p>
            <a:pPr marL="0" indent="0">
              <a:lnSpc>
                <a:spcPct val="75000"/>
              </a:lnSpc>
              <a:buFont typeface="Arial" panose="020B0604020202020204" pitchFamily="34" charset="0"/>
              <a:buNone/>
            </a:pPr>
            <a:r>
              <a:rPr lang="zh-CN" altLang="en-US" sz="2400" b="1" dirty="0">
                <a:solidFill>
                  <a:srgbClr val="CC0000"/>
                </a:solidFill>
                <a:ea typeface="微软雅黑" panose="020B0503020204020204" pitchFamily="34" charset="-122"/>
              </a:rPr>
              <a:t>找不足</a:t>
            </a:r>
            <a:r>
              <a:rPr lang="zh-CN" altLang="en-US" sz="2400" b="1" dirty="0">
                <a:solidFill>
                  <a:srgbClr val="003399"/>
                </a:solidFill>
                <a:ea typeface="微软雅黑" panose="020B0503020204020204" pitchFamily="34" charset="-122"/>
              </a:rPr>
              <a:t>与</a:t>
            </a:r>
            <a:r>
              <a:rPr lang="zh-CN" altLang="en-US" sz="2400" b="1" dirty="0">
                <a:solidFill>
                  <a:srgbClr val="CC0000"/>
                </a:solidFill>
                <a:ea typeface="微软雅黑" panose="020B0503020204020204" pitchFamily="34" charset="-122"/>
              </a:rPr>
              <a:t>完善提高</a:t>
            </a:r>
            <a:r>
              <a:rPr lang="zh-CN" altLang="en-US" sz="2400" b="1" dirty="0">
                <a:solidFill>
                  <a:srgbClr val="003399"/>
                </a:solidFill>
                <a:ea typeface="微软雅黑" panose="020B0503020204020204" pitchFamily="34" charset="-122"/>
              </a:rPr>
              <a:t>的</a:t>
            </a:r>
            <a:r>
              <a:rPr lang="zh-CN" altLang="en-US" sz="2400" b="1" dirty="0">
                <a:solidFill>
                  <a:srgbClr val="CC0000"/>
                </a:solidFill>
                <a:ea typeface="微软雅黑" panose="020B0503020204020204" pitchFamily="34" charset="-122"/>
              </a:rPr>
              <a:t>工作过程</a:t>
            </a:r>
            <a:r>
              <a:rPr lang="zh-CN" altLang="en-US" sz="2400" b="1" dirty="0">
                <a:solidFill>
                  <a:srgbClr val="003399"/>
                </a:solidFill>
                <a:ea typeface="微软雅黑" panose="020B0503020204020204" pitchFamily="34" charset="-122"/>
              </a:rPr>
              <a:t>。</a:t>
            </a:r>
            <a:endParaRPr lang="zh-CN" altLang="en-US" sz="2400" b="1" dirty="0">
              <a:solidFill>
                <a:srgbClr val="003399"/>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DD90BF3-7E96-4A32-9CEE-D72A7EB5EB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1546" y="1555532"/>
            <a:ext cx="2753711" cy="4163350"/>
          </a:xfrm>
          <a:prstGeom prst="rect">
            <a:avLst/>
          </a:prstGeom>
        </p:spPr>
      </p:pic>
    </p:spTree>
    <p:extLst>
      <p:ext uri="{BB962C8B-B14F-4D97-AF65-F5344CB8AC3E}">
        <p14:creationId xmlns:p14="http://schemas.microsoft.com/office/powerpoint/2010/main" val="3012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 calcmode="lin" valueType="num">
                                      <p:cBhvr additive="base">
                                        <p:cTn id="3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高职诊改的任务（</a:t>
            </a:r>
            <a:r>
              <a:rPr lang="en-US" altLang="zh-CN" dirty="0"/>
              <a:t>168</a:t>
            </a:r>
            <a:r>
              <a:rPr lang="zh-CN" altLang="en-US" dirty="0"/>
              <a:t>号文）</a:t>
            </a:r>
          </a:p>
        </p:txBody>
      </p:sp>
      <p:sp>
        <p:nvSpPr>
          <p:cNvPr id="4" name="Rectangle 3">
            <a:extLst>
              <a:ext uri="{FF2B5EF4-FFF2-40B4-BE49-F238E27FC236}">
                <a16:creationId xmlns:a16="http://schemas.microsoft.com/office/drawing/2014/main" id="{DD4206B6-66A3-4A2E-A56A-D4BEF3E3025C}"/>
              </a:ext>
            </a:extLst>
          </p:cNvPr>
          <p:cNvSpPr txBox="1">
            <a:spLocks noChangeArrowheads="1"/>
          </p:cNvSpPr>
          <p:nvPr/>
        </p:nvSpPr>
        <p:spPr>
          <a:xfrm>
            <a:off x="4048036" y="1462994"/>
            <a:ext cx="7305764" cy="4457473"/>
          </a:xfrm>
          <a:prstGeom prst="rect">
            <a:avLst/>
          </a:prstGeom>
          <a:no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zh-CN" sz="2200" dirty="0">
                <a:latin typeface="微软雅黑" panose="020B0503020204020204" pitchFamily="34" charset="-122"/>
                <a:ea typeface="微软雅黑" panose="020B0503020204020204" pitchFamily="34" charset="-122"/>
                <a:cs typeface="微软雅黑" panose="020B0503020204020204" pitchFamily="34" charset="-122"/>
              </a:rPr>
              <a:t>建立基于高职院校人才培养工作状态数据、学校自主诊改、省级教育行政部门根据需要抽样复核的工作机制，促进高职院校在建立教学工作诊断与改进制度基础上，</a:t>
            </a:r>
            <a:r>
              <a:rPr lang="zh-CN" altLang="zh-CN" sz="2600" b="1" dirty="0">
                <a:solidFill>
                  <a:srgbClr val="C00000"/>
                </a:solidFill>
              </a:rPr>
              <a:t>构建网络化、全覆盖、具有较强预警功能和激励作用的内部质量保证体系</a:t>
            </a:r>
            <a:r>
              <a:rPr lang="zh-CN" altLang="zh-CN" sz="2400" b="1" dirty="0">
                <a:solidFill>
                  <a:srgbClr val="C00000"/>
                </a:solidFill>
              </a:rPr>
              <a:t>，</a:t>
            </a:r>
            <a:r>
              <a:rPr lang="zh-CN" altLang="zh-CN" sz="2200" dirty="0">
                <a:latin typeface="微软雅黑" panose="020B0503020204020204" pitchFamily="34" charset="-122"/>
                <a:ea typeface="微软雅黑" panose="020B0503020204020204" pitchFamily="34" charset="-122"/>
                <a:cs typeface="微软雅黑" panose="020B0503020204020204" pitchFamily="34" charset="-122"/>
              </a:rPr>
              <a:t>实现教学管理水平和人才培养质量的持续提升。</a:t>
            </a:r>
            <a:endParaRPr lang="en-US" altLang="zh-CN" sz="2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None/>
            </a:pPr>
            <a:r>
              <a:rPr lang="zh-CN" altLang="zh-CN" sz="2200" dirty="0">
                <a:latin typeface="微软雅黑" panose="020B0503020204020204" pitchFamily="34" charset="-122"/>
                <a:ea typeface="微软雅黑" panose="020B0503020204020204" pitchFamily="34" charset="-122"/>
                <a:cs typeface="微软雅黑" panose="020B0503020204020204" pitchFamily="34" charset="-122"/>
              </a:rPr>
              <a:t>具体任务</a:t>
            </a:r>
            <a:r>
              <a:rPr lang="zh-CN" altLang="en-US" sz="2200" dirty="0">
                <a:latin typeface="微软雅黑" panose="020B0503020204020204" pitchFamily="34" charset="-122"/>
                <a:ea typeface="微软雅黑" panose="020B0503020204020204" pitchFamily="34" charset="-122"/>
                <a:cs typeface="微软雅黑" panose="020B0503020204020204" pitchFamily="34" charset="-122"/>
              </a:rPr>
              <a:t>有三项</a:t>
            </a:r>
            <a:r>
              <a:rPr lang="en-US" altLang="zh-CN" sz="2200" dirty="0">
                <a:latin typeface="微软雅黑" panose="020B0503020204020204" pitchFamily="34" charset="-122"/>
                <a:ea typeface="微软雅黑" panose="020B0503020204020204" pitchFamily="34" charset="-122"/>
                <a:cs typeface="微软雅黑" panose="020B0503020204020204" pitchFamily="34" charset="-122"/>
              </a:rPr>
              <a:t>:</a:t>
            </a:r>
          </a:p>
          <a:p>
            <a:pPr marL="0" indent="0">
              <a:lnSpc>
                <a:spcPct val="150000"/>
              </a:lnSpc>
              <a:buNone/>
            </a:pPr>
            <a:r>
              <a:rPr lang="zh-CN" altLang="zh-CN" sz="2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完善高职院校内部质量保证体系。</a:t>
            </a:r>
            <a:endParaRPr lang="en-US" altLang="zh-CN" sz="2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None/>
            </a:pPr>
            <a:r>
              <a:rPr lang="zh-CN" altLang="en-US" sz="2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提升教育教学信息化水平</a:t>
            </a:r>
            <a:r>
              <a:rPr lang="zh-CN" altLang="zh-CN" sz="2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nSpc>
                <a:spcPct val="150000"/>
              </a:lnSpc>
              <a:buNone/>
            </a:pPr>
            <a:r>
              <a:rPr lang="zh-CN" altLang="zh-CN" sz="2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树立现代质量文化。</a:t>
            </a:r>
            <a:endParaRPr lang="zh-CN" altLang="en-US" sz="2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1012736" y="1443831"/>
            <a:ext cx="2573338" cy="3538538"/>
            <a:chOff x="1570577" y="1684518"/>
            <a:chExt cx="2573338" cy="3538538"/>
          </a:xfrm>
        </p:grpSpPr>
        <p:sp>
          <p:nvSpPr>
            <p:cNvPr id="10" name="işļíďè">
              <a:extLst>
                <a:ext uri="{FF2B5EF4-FFF2-40B4-BE49-F238E27FC236}">
                  <a16:creationId xmlns:a16="http://schemas.microsoft.com/office/drawing/2014/main" id="{AEB8FE99-75DD-4253-B540-4E5878835621}"/>
                </a:ext>
              </a:extLst>
            </p:cNvPr>
            <p:cNvSpPr/>
            <p:nvPr/>
          </p:nvSpPr>
          <p:spPr bwMode="auto">
            <a:xfrm>
              <a:off x="1570577" y="1944868"/>
              <a:ext cx="2573338" cy="3278188"/>
            </a:xfrm>
            <a:custGeom>
              <a:avLst/>
              <a:gdLst>
                <a:gd name="T0" fmla="*/ 305 w 317"/>
                <a:gd name="T1" fmla="*/ 0 h 404"/>
                <a:gd name="T2" fmla="*/ 12 w 317"/>
                <a:gd name="T3" fmla="*/ 0 h 404"/>
                <a:gd name="T4" fmla="*/ 0 w 317"/>
                <a:gd name="T5" fmla="*/ 12 h 404"/>
                <a:gd name="T6" fmla="*/ 0 w 317"/>
                <a:gd name="T7" fmla="*/ 392 h 404"/>
                <a:gd name="T8" fmla="*/ 12 w 317"/>
                <a:gd name="T9" fmla="*/ 404 h 404"/>
                <a:gd name="T10" fmla="*/ 305 w 317"/>
                <a:gd name="T11" fmla="*/ 404 h 404"/>
                <a:gd name="T12" fmla="*/ 317 w 317"/>
                <a:gd name="T13" fmla="*/ 392 h 404"/>
                <a:gd name="T14" fmla="*/ 317 w 317"/>
                <a:gd name="T15" fmla="*/ 12 h 404"/>
                <a:gd name="T16" fmla="*/ 305 w 317"/>
                <a:gd name="T1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404">
                  <a:moveTo>
                    <a:pt x="305" y="0"/>
                  </a:moveTo>
                  <a:cubicBezTo>
                    <a:pt x="12" y="0"/>
                    <a:pt x="12" y="0"/>
                    <a:pt x="12" y="0"/>
                  </a:cubicBezTo>
                  <a:cubicBezTo>
                    <a:pt x="5" y="0"/>
                    <a:pt x="0" y="5"/>
                    <a:pt x="0" y="12"/>
                  </a:cubicBezTo>
                  <a:cubicBezTo>
                    <a:pt x="0" y="392"/>
                    <a:pt x="0" y="392"/>
                    <a:pt x="0" y="392"/>
                  </a:cubicBezTo>
                  <a:cubicBezTo>
                    <a:pt x="0" y="399"/>
                    <a:pt x="5" y="404"/>
                    <a:pt x="12" y="404"/>
                  </a:cubicBezTo>
                  <a:cubicBezTo>
                    <a:pt x="305" y="404"/>
                    <a:pt x="305" y="404"/>
                    <a:pt x="305" y="404"/>
                  </a:cubicBezTo>
                  <a:cubicBezTo>
                    <a:pt x="311" y="404"/>
                    <a:pt x="317" y="399"/>
                    <a:pt x="317" y="392"/>
                  </a:cubicBezTo>
                  <a:cubicBezTo>
                    <a:pt x="317" y="12"/>
                    <a:pt x="317" y="12"/>
                    <a:pt x="317" y="12"/>
                  </a:cubicBezTo>
                  <a:cubicBezTo>
                    <a:pt x="317" y="5"/>
                    <a:pt x="311" y="0"/>
                    <a:pt x="305" y="0"/>
                  </a:cubicBezTo>
                  <a:close/>
                </a:path>
              </a:pathLst>
            </a:custGeom>
            <a:solidFill>
              <a:srgbClr val="9E5F3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1" name="ïṧ1iďé">
              <a:extLst>
                <a:ext uri="{FF2B5EF4-FFF2-40B4-BE49-F238E27FC236}">
                  <a16:creationId xmlns:a16="http://schemas.microsoft.com/office/drawing/2014/main" id="{1F54CDF6-B726-42DB-BB72-055D9D5AF7B9}"/>
                </a:ext>
              </a:extLst>
            </p:cNvPr>
            <p:cNvSpPr/>
            <p:nvPr/>
          </p:nvSpPr>
          <p:spPr bwMode="auto">
            <a:xfrm>
              <a:off x="1570577" y="1944868"/>
              <a:ext cx="2573338" cy="3278188"/>
            </a:xfrm>
            <a:custGeom>
              <a:avLst/>
              <a:gdLst>
                <a:gd name="T0" fmla="*/ 305 w 317"/>
                <a:gd name="T1" fmla="*/ 0 h 404"/>
                <a:gd name="T2" fmla="*/ 12 w 317"/>
                <a:gd name="T3" fmla="*/ 0 h 404"/>
                <a:gd name="T4" fmla="*/ 0 w 317"/>
                <a:gd name="T5" fmla="*/ 12 h 404"/>
                <a:gd name="T6" fmla="*/ 0 w 317"/>
                <a:gd name="T7" fmla="*/ 392 h 404"/>
                <a:gd name="T8" fmla="*/ 12 w 317"/>
                <a:gd name="T9" fmla="*/ 404 h 404"/>
                <a:gd name="T10" fmla="*/ 305 w 317"/>
                <a:gd name="T11" fmla="*/ 404 h 404"/>
                <a:gd name="T12" fmla="*/ 317 w 317"/>
                <a:gd name="T13" fmla="*/ 392 h 404"/>
                <a:gd name="T14" fmla="*/ 317 w 317"/>
                <a:gd name="T15" fmla="*/ 12 h 404"/>
                <a:gd name="T16" fmla="*/ 305 w 317"/>
                <a:gd name="T17"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404">
                  <a:moveTo>
                    <a:pt x="305" y="0"/>
                  </a:moveTo>
                  <a:cubicBezTo>
                    <a:pt x="12" y="0"/>
                    <a:pt x="12" y="0"/>
                    <a:pt x="12" y="0"/>
                  </a:cubicBezTo>
                  <a:cubicBezTo>
                    <a:pt x="5" y="0"/>
                    <a:pt x="0" y="5"/>
                    <a:pt x="0" y="12"/>
                  </a:cubicBezTo>
                  <a:cubicBezTo>
                    <a:pt x="0" y="392"/>
                    <a:pt x="0" y="392"/>
                    <a:pt x="0" y="392"/>
                  </a:cubicBezTo>
                  <a:cubicBezTo>
                    <a:pt x="0" y="399"/>
                    <a:pt x="5" y="404"/>
                    <a:pt x="12" y="404"/>
                  </a:cubicBezTo>
                  <a:cubicBezTo>
                    <a:pt x="305" y="404"/>
                    <a:pt x="305" y="404"/>
                    <a:pt x="305" y="404"/>
                  </a:cubicBezTo>
                  <a:cubicBezTo>
                    <a:pt x="311" y="404"/>
                    <a:pt x="317" y="399"/>
                    <a:pt x="317" y="392"/>
                  </a:cubicBezTo>
                  <a:cubicBezTo>
                    <a:pt x="317" y="12"/>
                    <a:pt x="317" y="12"/>
                    <a:pt x="317" y="12"/>
                  </a:cubicBezTo>
                  <a:cubicBezTo>
                    <a:pt x="317" y="5"/>
                    <a:pt x="311" y="0"/>
                    <a:pt x="305" y="0"/>
                  </a:cubicBezTo>
                  <a:close/>
                </a:path>
              </a:pathLst>
            </a:custGeom>
            <a:solidFill>
              <a:srgbClr val="1F4E7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2" name="i$liḓé">
              <a:extLst>
                <a:ext uri="{FF2B5EF4-FFF2-40B4-BE49-F238E27FC236}">
                  <a16:creationId xmlns:a16="http://schemas.microsoft.com/office/drawing/2014/main" id="{C74AD84D-D46B-4397-BD9B-6D7ED801F140}"/>
                </a:ext>
              </a:extLst>
            </p:cNvPr>
            <p:cNvSpPr/>
            <p:nvPr/>
          </p:nvSpPr>
          <p:spPr bwMode="auto">
            <a:xfrm>
              <a:off x="1757902" y="2081393"/>
              <a:ext cx="2190750" cy="2776538"/>
            </a:xfrm>
            <a:custGeom>
              <a:avLst/>
              <a:gdLst>
                <a:gd name="T0" fmla="*/ 243 w 270"/>
                <a:gd name="T1" fmla="*/ 342 h 342"/>
                <a:gd name="T2" fmla="*/ 70 w 270"/>
                <a:gd name="T3" fmla="*/ 342 h 342"/>
                <a:gd name="T4" fmla="*/ 0 w 270"/>
                <a:gd name="T5" fmla="*/ 260 h 342"/>
                <a:gd name="T6" fmla="*/ 0 w 270"/>
                <a:gd name="T7" fmla="*/ 28 h 342"/>
                <a:gd name="T8" fmla="*/ 28 w 270"/>
                <a:gd name="T9" fmla="*/ 0 h 342"/>
                <a:gd name="T10" fmla="*/ 243 w 270"/>
                <a:gd name="T11" fmla="*/ 0 h 342"/>
                <a:gd name="T12" fmla="*/ 270 w 270"/>
                <a:gd name="T13" fmla="*/ 28 h 342"/>
                <a:gd name="T14" fmla="*/ 270 w 270"/>
                <a:gd name="T15" fmla="*/ 314 h 342"/>
                <a:gd name="T16" fmla="*/ 243 w 270"/>
                <a:gd name="T17"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342">
                  <a:moveTo>
                    <a:pt x="243" y="342"/>
                  </a:moveTo>
                  <a:cubicBezTo>
                    <a:pt x="70" y="342"/>
                    <a:pt x="70" y="342"/>
                    <a:pt x="70" y="342"/>
                  </a:cubicBezTo>
                  <a:cubicBezTo>
                    <a:pt x="0" y="260"/>
                    <a:pt x="0" y="260"/>
                    <a:pt x="0" y="260"/>
                  </a:cubicBezTo>
                  <a:cubicBezTo>
                    <a:pt x="0" y="28"/>
                    <a:pt x="0" y="28"/>
                    <a:pt x="0" y="28"/>
                  </a:cubicBezTo>
                  <a:cubicBezTo>
                    <a:pt x="0" y="12"/>
                    <a:pt x="12" y="0"/>
                    <a:pt x="28" y="0"/>
                  </a:cubicBezTo>
                  <a:cubicBezTo>
                    <a:pt x="243" y="0"/>
                    <a:pt x="243" y="0"/>
                    <a:pt x="243" y="0"/>
                  </a:cubicBezTo>
                  <a:cubicBezTo>
                    <a:pt x="258" y="0"/>
                    <a:pt x="270" y="12"/>
                    <a:pt x="270" y="28"/>
                  </a:cubicBezTo>
                  <a:cubicBezTo>
                    <a:pt x="270" y="314"/>
                    <a:pt x="270" y="314"/>
                    <a:pt x="270" y="314"/>
                  </a:cubicBezTo>
                  <a:cubicBezTo>
                    <a:pt x="270" y="330"/>
                    <a:pt x="258" y="342"/>
                    <a:pt x="243" y="3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3" name="ïşḷiḓè">
              <a:extLst>
                <a:ext uri="{FF2B5EF4-FFF2-40B4-BE49-F238E27FC236}">
                  <a16:creationId xmlns:a16="http://schemas.microsoft.com/office/drawing/2014/main" id="{16175DAC-F852-4A31-9A23-B5558F544760}"/>
                </a:ext>
              </a:extLst>
            </p:cNvPr>
            <p:cNvSpPr/>
            <p:nvPr/>
          </p:nvSpPr>
          <p:spPr bwMode="auto">
            <a:xfrm>
              <a:off x="2211927" y="1684518"/>
              <a:ext cx="1290638" cy="461963"/>
            </a:xfrm>
            <a:custGeom>
              <a:avLst/>
              <a:gdLst>
                <a:gd name="T0" fmla="*/ 132 w 159"/>
                <a:gd name="T1" fmla="*/ 21 h 57"/>
                <a:gd name="T2" fmla="*/ 129 w 159"/>
                <a:gd name="T3" fmla="*/ 21 h 57"/>
                <a:gd name="T4" fmla="*/ 106 w 159"/>
                <a:gd name="T5" fmla="*/ 0 h 57"/>
                <a:gd name="T6" fmla="*/ 53 w 159"/>
                <a:gd name="T7" fmla="*/ 0 h 57"/>
                <a:gd name="T8" fmla="*/ 29 w 159"/>
                <a:gd name="T9" fmla="*/ 21 h 57"/>
                <a:gd name="T10" fmla="*/ 26 w 159"/>
                <a:gd name="T11" fmla="*/ 21 h 57"/>
                <a:gd name="T12" fmla="*/ 0 w 159"/>
                <a:gd name="T13" fmla="*/ 47 h 57"/>
                <a:gd name="T14" fmla="*/ 0 w 159"/>
                <a:gd name="T15" fmla="*/ 57 h 57"/>
                <a:gd name="T16" fmla="*/ 159 w 159"/>
                <a:gd name="T17" fmla="*/ 57 h 57"/>
                <a:gd name="T18" fmla="*/ 159 w 159"/>
                <a:gd name="T19" fmla="*/ 47 h 57"/>
                <a:gd name="T20" fmla="*/ 132 w 159"/>
                <a:gd name="T21" fmla="*/ 21 h 57"/>
                <a:gd name="T22" fmla="*/ 79 w 159"/>
                <a:gd name="T23" fmla="*/ 21 h 57"/>
                <a:gd name="T24" fmla="*/ 72 w 159"/>
                <a:gd name="T25" fmla="*/ 14 h 57"/>
                <a:gd name="T26" fmla="*/ 79 w 159"/>
                <a:gd name="T27" fmla="*/ 7 h 57"/>
                <a:gd name="T28" fmla="*/ 86 w 159"/>
                <a:gd name="T29" fmla="*/ 14 h 57"/>
                <a:gd name="T30" fmla="*/ 79 w 159"/>
                <a:gd name="T31" fmla="*/ 2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57">
                  <a:moveTo>
                    <a:pt x="132" y="21"/>
                  </a:moveTo>
                  <a:cubicBezTo>
                    <a:pt x="129" y="21"/>
                    <a:pt x="129" y="21"/>
                    <a:pt x="129" y="21"/>
                  </a:cubicBezTo>
                  <a:cubicBezTo>
                    <a:pt x="128" y="9"/>
                    <a:pt x="118" y="0"/>
                    <a:pt x="106" y="0"/>
                  </a:cubicBezTo>
                  <a:cubicBezTo>
                    <a:pt x="53" y="0"/>
                    <a:pt x="53" y="0"/>
                    <a:pt x="53" y="0"/>
                  </a:cubicBezTo>
                  <a:cubicBezTo>
                    <a:pt x="40" y="0"/>
                    <a:pt x="30" y="9"/>
                    <a:pt x="29" y="21"/>
                  </a:cubicBezTo>
                  <a:cubicBezTo>
                    <a:pt x="26" y="21"/>
                    <a:pt x="26" y="21"/>
                    <a:pt x="26" y="21"/>
                  </a:cubicBezTo>
                  <a:cubicBezTo>
                    <a:pt x="11" y="21"/>
                    <a:pt x="0" y="33"/>
                    <a:pt x="0" y="47"/>
                  </a:cubicBezTo>
                  <a:cubicBezTo>
                    <a:pt x="0" y="57"/>
                    <a:pt x="0" y="57"/>
                    <a:pt x="0" y="57"/>
                  </a:cubicBezTo>
                  <a:cubicBezTo>
                    <a:pt x="159" y="57"/>
                    <a:pt x="159" y="57"/>
                    <a:pt x="159" y="57"/>
                  </a:cubicBezTo>
                  <a:cubicBezTo>
                    <a:pt x="159" y="47"/>
                    <a:pt x="159" y="47"/>
                    <a:pt x="159" y="47"/>
                  </a:cubicBezTo>
                  <a:cubicBezTo>
                    <a:pt x="159" y="33"/>
                    <a:pt x="147" y="21"/>
                    <a:pt x="132" y="21"/>
                  </a:cubicBezTo>
                  <a:close/>
                  <a:moveTo>
                    <a:pt x="79" y="21"/>
                  </a:moveTo>
                  <a:cubicBezTo>
                    <a:pt x="75" y="21"/>
                    <a:pt x="72" y="18"/>
                    <a:pt x="72" y="14"/>
                  </a:cubicBezTo>
                  <a:cubicBezTo>
                    <a:pt x="72" y="10"/>
                    <a:pt x="75" y="7"/>
                    <a:pt x="79" y="7"/>
                  </a:cubicBezTo>
                  <a:cubicBezTo>
                    <a:pt x="83" y="7"/>
                    <a:pt x="86" y="10"/>
                    <a:pt x="86" y="14"/>
                  </a:cubicBezTo>
                  <a:cubicBezTo>
                    <a:pt x="86" y="18"/>
                    <a:pt x="83" y="21"/>
                    <a:pt x="79" y="21"/>
                  </a:cubicBez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4" name="íśļïḋé">
              <a:extLst>
                <a:ext uri="{FF2B5EF4-FFF2-40B4-BE49-F238E27FC236}">
                  <a16:creationId xmlns:a16="http://schemas.microsoft.com/office/drawing/2014/main" id="{F7BA3987-2514-451E-B081-95668414C4CE}"/>
                </a:ext>
              </a:extLst>
            </p:cNvPr>
            <p:cNvSpPr/>
            <p:nvPr/>
          </p:nvSpPr>
          <p:spPr bwMode="auto">
            <a:xfrm>
              <a:off x="2211927" y="2081393"/>
              <a:ext cx="1290638" cy="65088"/>
            </a:xfrm>
            <a:prstGeom prst="rect">
              <a:avLst/>
            </a:pr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5" name="îSḷídè">
              <a:extLst>
                <a:ext uri="{FF2B5EF4-FFF2-40B4-BE49-F238E27FC236}">
                  <a16:creationId xmlns:a16="http://schemas.microsoft.com/office/drawing/2014/main" id="{05C8D5B0-81FF-412D-AA51-F5B829E594E2}"/>
                </a:ext>
              </a:extLst>
            </p:cNvPr>
            <p:cNvSpPr/>
            <p:nvPr/>
          </p:nvSpPr>
          <p:spPr bwMode="auto">
            <a:xfrm>
              <a:off x="1757902" y="4192768"/>
              <a:ext cx="568325" cy="665163"/>
            </a:xfrm>
            <a:custGeom>
              <a:avLst/>
              <a:gdLst>
                <a:gd name="T0" fmla="*/ 0 w 70"/>
                <a:gd name="T1" fmla="*/ 0 h 82"/>
                <a:gd name="T2" fmla="*/ 42 w 70"/>
                <a:gd name="T3" fmla="*/ 0 h 82"/>
                <a:gd name="T4" fmla="*/ 70 w 70"/>
                <a:gd name="T5" fmla="*/ 28 h 82"/>
                <a:gd name="T6" fmla="*/ 70 w 70"/>
                <a:gd name="T7" fmla="*/ 82 h 82"/>
                <a:gd name="T8" fmla="*/ 0 w 70"/>
                <a:gd name="T9" fmla="*/ 0 h 82"/>
              </a:gdLst>
              <a:ahLst/>
              <a:cxnLst>
                <a:cxn ang="0">
                  <a:pos x="T0" y="T1"/>
                </a:cxn>
                <a:cxn ang="0">
                  <a:pos x="T2" y="T3"/>
                </a:cxn>
                <a:cxn ang="0">
                  <a:pos x="T4" y="T5"/>
                </a:cxn>
                <a:cxn ang="0">
                  <a:pos x="T6" y="T7"/>
                </a:cxn>
                <a:cxn ang="0">
                  <a:pos x="T8" y="T9"/>
                </a:cxn>
              </a:cxnLst>
              <a:rect l="0" t="0" r="r" b="b"/>
              <a:pathLst>
                <a:path w="70" h="82">
                  <a:moveTo>
                    <a:pt x="0" y="0"/>
                  </a:moveTo>
                  <a:cubicBezTo>
                    <a:pt x="42" y="0"/>
                    <a:pt x="42" y="0"/>
                    <a:pt x="42" y="0"/>
                  </a:cubicBezTo>
                  <a:cubicBezTo>
                    <a:pt x="57" y="0"/>
                    <a:pt x="70" y="12"/>
                    <a:pt x="70" y="28"/>
                  </a:cubicBezTo>
                  <a:cubicBezTo>
                    <a:pt x="70" y="82"/>
                    <a:pt x="70" y="82"/>
                    <a:pt x="70" y="82"/>
                  </a:cubicBezTo>
                  <a:lnTo>
                    <a:pt x="0" y="0"/>
                  </a:lnTo>
                  <a:close/>
                </a:path>
              </a:pathLst>
            </a:custGeom>
            <a:solidFill>
              <a:srgbClr val="D1D1D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ïSļiḍé">
              <a:extLst>
                <a:ext uri="{FF2B5EF4-FFF2-40B4-BE49-F238E27FC236}">
                  <a16:creationId xmlns:a16="http://schemas.microsoft.com/office/drawing/2014/main" id="{FCC0FC33-CBD5-4583-92DE-8DAB36B0E657}"/>
                </a:ext>
              </a:extLst>
            </p:cNvPr>
            <p:cNvSpPr/>
            <p:nvPr/>
          </p:nvSpPr>
          <p:spPr bwMode="auto">
            <a:xfrm>
              <a:off x="1976977" y="2479855"/>
              <a:ext cx="381000" cy="479425"/>
            </a:xfrm>
            <a:custGeom>
              <a:avLst/>
              <a:gdLst>
                <a:gd name="T0" fmla="*/ 240 w 240"/>
                <a:gd name="T1" fmla="*/ 46 h 302"/>
                <a:gd name="T2" fmla="*/ 148 w 240"/>
                <a:gd name="T3" fmla="*/ 46 h 302"/>
                <a:gd name="T4" fmla="*/ 148 w 240"/>
                <a:gd name="T5" fmla="*/ 302 h 302"/>
                <a:gd name="T6" fmla="*/ 92 w 240"/>
                <a:gd name="T7" fmla="*/ 302 h 302"/>
                <a:gd name="T8" fmla="*/ 92 w 240"/>
                <a:gd name="T9" fmla="*/ 46 h 302"/>
                <a:gd name="T10" fmla="*/ 0 w 240"/>
                <a:gd name="T11" fmla="*/ 46 h 302"/>
                <a:gd name="T12" fmla="*/ 0 w 240"/>
                <a:gd name="T13" fmla="*/ 0 h 302"/>
                <a:gd name="T14" fmla="*/ 240 w 240"/>
                <a:gd name="T15" fmla="*/ 0 h 302"/>
                <a:gd name="T16" fmla="*/ 240 w 240"/>
                <a:gd name="T17" fmla="*/ 4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02">
                  <a:moveTo>
                    <a:pt x="240" y="46"/>
                  </a:moveTo>
                  <a:lnTo>
                    <a:pt x="148" y="46"/>
                  </a:lnTo>
                  <a:lnTo>
                    <a:pt x="148" y="302"/>
                  </a:lnTo>
                  <a:lnTo>
                    <a:pt x="92" y="302"/>
                  </a:lnTo>
                  <a:lnTo>
                    <a:pt x="92" y="46"/>
                  </a:lnTo>
                  <a:lnTo>
                    <a:pt x="0" y="46"/>
                  </a:lnTo>
                  <a:lnTo>
                    <a:pt x="0" y="0"/>
                  </a:lnTo>
                  <a:lnTo>
                    <a:pt x="240" y="0"/>
                  </a:lnTo>
                  <a:lnTo>
                    <a:pt x="240" y="46"/>
                  </a:lnTo>
                  <a:close/>
                </a:path>
              </a:pathLst>
            </a:custGeom>
            <a:solidFill>
              <a:srgbClr val="FF64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îsļíḋè">
              <a:extLst>
                <a:ext uri="{FF2B5EF4-FFF2-40B4-BE49-F238E27FC236}">
                  <a16:creationId xmlns:a16="http://schemas.microsoft.com/office/drawing/2014/main" id="{68B28CEF-4F79-49EA-BA36-CDAE0EA10647}"/>
                </a:ext>
              </a:extLst>
            </p:cNvPr>
            <p:cNvSpPr/>
            <p:nvPr/>
          </p:nvSpPr>
          <p:spPr bwMode="auto">
            <a:xfrm>
              <a:off x="2415127" y="2544943"/>
              <a:ext cx="1290638" cy="49213"/>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8" name="íṥ1ïḍé">
              <a:extLst>
                <a:ext uri="{FF2B5EF4-FFF2-40B4-BE49-F238E27FC236}">
                  <a16:creationId xmlns:a16="http://schemas.microsoft.com/office/drawing/2014/main" id="{40472B23-C161-4AB2-9CDF-7B15750150B3}"/>
                </a:ext>
              </a:extLst>
            </p:cNvPr>
            <p:cNvSpPr/>
            <p:nvPr/>
          </p:nvSpPr>
          <p:spPr bwMode="auto">
            <a:xfrm>
              <a:off x="2415127" y="2667180"/>
              <a:ext cx="1290638" cy="47625"/>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19" name="ïšlídé">
              <a:extLst>
                <a:ext uri="{FF2B5EF4-FFF2-40B4-BE49-F238E27FC236}">
                  <a16:creationId xmlns:a16="http://schemas.microsoft.com/office/drawing/2014/main" id="{4E7D3670-85DC-48D9-9A64-9554C81E709D}"/>
                </a:ext>
              </a:extLst>
            </p:cNvPr>
            <p:cNvSpPr/>
            <p:nvPr/>
          </p:nvSpPr>
          <p:spPr bwMode="auto">
            <a:xfrm>
              <a:off x="2415127" y="2795768"/>
              <a:ext cx="1290638" cy="49213"/>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0" name="ïSļíḑê">
              <a:extLst>
                <a:ext uri="{FF2B5EF4-FFF2-40B4-BE49-F238E27FC236}">
                  <a16:creationId xmlns:a16="http://schemas.microsoft.com/office/drawing/2014/main" id="{3C533B52-6C3C-432D-B34C-EFC2D8361BC9}"/>
                </a:ext>
              </a:extLst>
            </p:cNvPr>
            <p:cNvSpPr/>
            <p:nvPr/>
          </p:nvSpPr>
          <p:spPr bwMode="auto">
            <a:xfrm>
              <a:off x="2415127" y="2918005"/>
              <a:ext cx="941388" cy="49213"/>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1" name="îṧ1ïdé">
              <a:extLst>
                <a:ext uri="{FF2B5EF4-FFF2-40B4-BE49-F238E27FC236}">
                  <a16:creationId xmlns:a16="http://schemas.microsoft.com/office/drawing/2014/main" id="{68E68C97-C360-4766-9E7F-9A4FAF364BF5}"/>
                </a:ext>
              </a:extLst>
            </p:cNvPr>
            <p:cNvSpPr/>
            <p:nvPr/>
          </p:nvSpPr>
          <p:spPr bwMode="auto">
            <a:xfrm>
              <a:off x="1976977" y="3087868"/>
              <a:ext cx="1728788" cy="49213"/>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2" name="ïšļiḍé">
              <a:extLst>
                <a:ext uri="{FF2B5EF4-FFF2-40B4-BE49-F238E27FC236}">
                  <a16:creationId xmlns:a16="http://schemas.microsoft.com/office/drawing/2014/main" id="{760E029B-064D-4C15-B2F2-D120B004CC02}"/>
                </a:ext>
              </a:extLst>
            </p:cNvPr>
            <p:cNvSpPr/>
            <p:nvPr/>
          </p:nvSpPr>
          <p:spPr bwMode="auto">
            <a:xfrm>
              <a:off x="1976977" y="3210105"/>
              <a:ext cx="1728788" cy="49213"/>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3" name="îš1íḑé">
              <a:extLst>
                <a:ext uri="{FF2B5EF4-FFF2-40B4-BE49-F238E27FC236}">
                  <a16:creationId xmlns:a16="http://schemas.microsoft.com/office/drawing/2014/main" id="{A00C8CCB-085F-4DDF-863D-2DD2D418F760}"/>
                </a:ext>
              </a:extLst>
            </p:cNvPr>
            <p:cNvSpPr/>
            <p:nvPr/>
          </p:nvSpPr>
          <p:spPr bwMode="auto">
            <a:xfrm>
              <a:off x="1976977" y="3340280"/>
              <a:ext cx="1728788" cy="47625"/>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4" name="îŝļiḍe">
              <a:extLst>
                <a:ext uri="{FF2B5EF4-FFF2-40B4-BE49-F238E27FC236}">
                  <a16:creationId xmlns:a16="http://schemas.microsoft.com/office/drawing/2014/main" id="{7CB736B2-1142-488F-8B31-B26D614A7C8B}"/>
                </a:ext>
              </a:extLst>
            </p:cNvPr>
            <p:cNvSpPr/>
            <p:nvPr/>
          </p:nvSpPr>
          <p:spPr bwMode="auto">
            <a:xfrm>
              <a:off x="1976977" y="3460930"/>
              <a:ext cx="1257300" cy="57150"/>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5" name="iŝḻiḋè">
              <a:extLst>
                <a:ext uri="{FF2B5EF4-FFF2-40B4-BE49-F238E27FC236}">
                  <a16:creationId xmlns:a16="http://schemas.microsoft.com/office/drawing/2014/main" id="{7E7A3627-71C0-4943-8890-1FA45F034826}"/>
                </a:ext>
              </a:extLst>
            </p:cNvPr>
            <p:cNvSpPr/>
            <p:nvPr/>
          </p:nvSpPr>
          <p:spPr bwMode="auto">
            <a:xfrm>
              <a:off x="1976977" y="3632380"/>
              <a:ext cx="1728788" cy="47625"/>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6" name="ïśļîḓè">
              <a:extLst>
                <a:ext uri="{FF2B5EF4-FFF2-40B4-BE49-F238E27FC236}">
                  <a16:creationId xmlns:a16="http://schemas.microsoft.com/office/drawing/2014/main" id="{9AE07811-37D7-4C2B-A3B1-287768BD08A2}"/>
                </a:ext>
              </a:extLst>
            </p:cNvPr>
            <p:cNvSpPr/>
            <p:nvPr/>
          </p:nvSpPr>
          <p:spPr bwMode="auto">
            <a:xfrm>
              <a:off x="1976977" y="3754618"/>
              <a:ext cx="1728788" cy="55563"/>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7" name="iṡľídé">
              <a:extLst>
                <a:ext uri="{FF2B5EF4-FFF2-40B4-BE49-F238E27FC236}">
                  <a16:creationId xmlns:a16="http://schemas.microsoft.com/office/drawing/2014/main" id="{B1FFBA8E-E427-4723-AB07-FF809457871B}"/>
                </a:ext>
              </a:extLst>
            </p:cNvPr>
            <p:cNvSpPr/>
            <p:nvPr/>
          </p:nvSpPr>
          <p:spPr bwMode="auto">
            <a:xfrm>
              <a:off x="1976977" y="3883205"/>
              <a:ext cx="1728788" cy="49213"/>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28" name="iṧļîḑe">
              <a:extLst>
                <a:ext uri="{FF2B5EF4-FFF2-40B4-BE49-F238E27FC236}">
                  <a16:creationId xmlns:a16="http://schemas.microsoft.com/office/drawing/2014/main" id="{2B51ED92-2968-49EA-9C5A-1CD95447D6A8}"/>
                </a:ext>
              </a:extLst>
            </p:cNvPr>
            <p:cNvSpPr/>
            <p:nvPr/>
          </p:nvSpPr>
          <p:spPr bwMode="auto">
            <a:xfrm>
              <a:off x="1976977" y="4013380"/>
              <a:ext cx="1257300" cy="49213"/>
            </a:xfrm>
            <a:prstGeom prst="rect">
              <a:avLst/>
            </a:prstGeom>
            <a:solidFill>
              <a:srgbClr val="ADADAD"/>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Tree>
    <p:extLst>
      <p:ext uri="{BB962C8B-B14F-4D97-AF65-F5344CB8AC3E}">
        <p14:creationId xmlns:p14="http://schemas.microsoft.com/office/powerpoint/2010/main" val="413134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高职诊改的任务（</a:t>
            </a:r>
            <a:r>
              <a:rPr lang="en-US" altLang="zh-CN" dirty="0"/>
              <a:t>168</a:t>
            </a:r>
            <a:r>
              <a:rPr lang="zh-CN" altLang="en-US" dirty="0"/>
              <a:t>号文）</a:t>
            </a:r>
          </a:p>
        </p:txBody>
      </p:sp>
      <p:sp>
        <p:nvSpPr>
          <p:cNvPr id="4" name="Rectangle 3">
            <a:extLst>
              <a:ext uri="{FF2B5EF4-FFF2-40B4-BE49-F238E27FC236}">
                <a16:creationId xmlns:a16="http://schemas.microsoft.com/office/drawing/2014/main" id="{DD4206B6-66A3-4A2E-A56A-D4BEF3E3025C}"/>
              </a:ext>
            </a:extLst>
          </p:cNvPr>
          <p:cNvSpPr txBox="1">
            <a:spLocks noChangeArrowheads="1"/>
          </p:cNvSpPr>
          <p:nvPr/>
        </p:nvSpPr>
        <p:spPr>
          <a:xfrm>
            <a:off x="1153147" y="1389567"/>
            <a:ext cx="10520855" cy="5820528"/>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8323">
              <a:lnSpc>
                <a:spcPct val="140000"/>
              </a:lnSpc>
              <a:spcBef>
                <a:spcPct val="20000"/>
              </a:spcBef>
              <a:buNone/>
            </a:pPr>
            <a:r>
              <a:rPr lang="zh-CN" altLang="zh-CN" sz="2200" dirty="0">
                <a:latin typeface="微软雅黑" panose="020B0503020204020204" pitchFamily="34" charset="-122"/>
                <a:ea typeface="微软雅黑" panose="020B0503020204020204" pitchFamily="34" charset="-122"/>
                <a:cs typeface="微软雅黑" panose="020B0503020204020204" pitchFamily="34" charset="-122"/>
              </a:rPr>
              <a:t>（一）</a:t>
            </a:r>
            <a:r>
              <a:rPr lang="zh-CN" altLang="zh-CN" sz="2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完善高职院校内部质量保证体系</a:t>
            </a:r>
            <a:r>
              <a:rPr lang="zh-CN" altLang="zh-CN" sz="2200" dirty="0">
                <a:latin typeface="微软雅黑" panose="020B0503020204020204" pitchFamily="34" charset="-122"/>
                <a:ea typeface="微软雅黑" panose="020B0503020204020204" pitchFamily="34" charset="-122"/>
                <a:cs typeface="微软雅黑" panose="020B0503020204020204" pitchFamily="34" charset="-122"/>
              </a:rPr>
              <a:t>。以诊断与改进为手段，促使</a:t>
            </a:r>
            <a:r>
              <a:rPr lang="zh-CN" altLang="zh-CN" sz="2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高职院校在</a:t>
            </a:r>
            <a:r>
              <a:rPr lang="zh-CN" altLang="zh-CN" sz="2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学校、专业、课程、教师、学生</a:t>
            </a:r>
            <a:r>
              <a:rPr lang="zh-CN" altLang="zh-CN" sz="2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不同层面建立起完整且相对独立的自我质量保证机制</a:t>
            </a:r>
            <a:r>
              <a:rPr lang="zh-CN" altLang="zh-CN" sz="2200" dirty="0">
                <a:latin typeface="微软雅黑" panose="020B0503020204020204" pitchFamily="34" charset="-122"/>
                <a:ea typeface="微软雅黑" panose="020B0503020204020204" pitchFamily="34" charset="-122"/>
                <a:cs typeface="微软雅黑" panose="020B0503020204020204" pitchFamily="34" charset="-122"/>
              </a:rPr>
              <a:t>，强化学校各层级管理系统间的质量依存关系，形成全要素网络化的内部质量保证体系。</a:t>
            </a:r>
            <a:endParaRPr lang="en-US" altLang="zh-CN" sz="2200" dirty="0">
              <a:latin typeface="微软雅黑" panose="020B0503020204020204" pitchFamily="34" charset="-122"/>
              <a:ea typeface="微软雅黑" panose="020B0503020204020204" pitchFamily="34" charset="-122"/>
              <a:cs typeface="微软雅黑" panose="020B0503020204020204" pitchFamily="34" charset="-122"/>
            </a:endParaRPr>
          </a:p>
          <a:p>
            <a:pPr marL="0" indent="0" defTabSz="1218323">
              <a:lnSpc>
                <a:spcPct val="140000"/>
              </a:lnSpc>
              <a:spcBef>
                <a:spcPct val="20000"/>
              </a:spcBef>
              <a:buNone/>
            </a:pPr>
            <a:r>
              <a:rPr lang="zh-CN" altLang="zh-CN" sz="2200" dirty="0">
                <a:latin typeface="微软雅黑" panose="020B0503020204020204" pitchFamily="34" charset="-122"/>
                <a:ea typeface="微软雅黑" panose="020B0503020204020204" pitchFamily="34" charset="-122"/>
                <a:cs typeface="微软雅黑" panose="020B0503020204020204" pitchFamily="34" charset="-122"/>
              </a:rPr>
              <a:t>（二）</a:t>
            </a:r>
            <a:r>
              <a:rPr lang="zh-CN" altLang="en-US" sz="2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提升教育教学信息化水平</a:t>
            </a:r>
            <a:r>
              <a:rPr lang="zh-CN" altLang="zh-CN" sz="2200" dirty="0">
                <a:latin typeface="微软雅黑" panose="020B0503020204020204" pitchFamily="34" charset="-122"/>
                <a:ea typeface="微软雅黑" panose="020B0503020204020204" pitchFamily="34" charset="-122"/>
                <a:cs typeface="微软雅黑" panose="020B0503020204020204" pitchFamily="34" charset="-122"/>
              </a:rPr>
              <a:t>。强化人才培养工作状态数据在诊改工作的基础作用，促进</a:t>
            </a:r>
            <a:r>
              <a:rPr lang="zh-CN" altLang="zh-CN" sz="2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高职院校进一步加强人才培养工作状态数据管理系统的建设与应用，完善预警功能，提升学校教学运行管理信息化水平</a:t>
            </a:r>
            <a:r>
              <a:rPr lang="zh-CN" altLang="zh-CN" sz="2200" dirty="0">
                <a:latin typeface="微软雅黑" panose="020B0503020204020204" pitchFamily="34" charset="-122"/>
                <a:ea typeface="微软雅黑" panose="020B0503020204020204" pitchFamily="34" charset="-122"/>
                <a:cs typeface="微软雅黑" panose="020B0503020204020204" pitchFamily="34" charset="-122"/>
              </a:rPr>
              <a:t>，为教育行政部门决策提供参考。</a:t>
            </a:r>
          </a:p>
          <a:p>
            <a:pPr marL="0" indent="0" defTabSz="1218323">
              <a:lnSpc>
                <a:spcPct val="140000"/>
              </a:lnSpc>
              <a:spcBef>
                <a:spcPct val="20000"/>
              </a:spcBef>
              <a:buNone/>
            </a:pPr>
            <a:r>
              <a:rPr lang="zh-CN" altLang="zh-CN" sz="2200" dirty="0">
                <a:latin typeface="微软雅黑" panose="020B0503020204020204" pitchFamily="34" charset="-122"/>
                <a:ea typeface="微软雅黑" panose="020B0503020204020204" pitchFamily="34" charset="-122"/>
                <a:cs typeface="微软雅黑" panose="020B0503020204020204" pitchFamily="34" charset="-122"/>
              </a:rPr>
              <a:t>（三）</a:t>
            </a:r>
            <a:r>
              <a:rPr lang="zh-CN" altLang="zh-CN" sz="2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树立现代质量文化</a:t>
            </a:r>
            <a:r>
              <a:rPr lang="zh-CN" altLang="zh-CN" sz="2200" dirty="0">
                <a:latin typeface="微软雅黑" panose="020B0503020204020204" pitchFamily="34" charset="-122"/>
                <a:ea typeface="微软雅黑" panose="020B0503020204020204" pitchFamily="34" charset="-122"/>
                <a:cs typeface="微软雅黑" panose="020B0503020204020204" pitchFamily="34" charset="-122"/>
              </a:rPr>
              <a:t>。通过开展高等职业院校内部质量保证体系诊改，引导</a:t>
            </a:r>
            <a:r>
              <a:rPr lang="zh-CN" altLang="zh-CN" sz="2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高职院校提升质量意识，建立</a:t>
            </a:r>
            <a:r>
              <a:rPr lang="zh-CN" altLang="zh-CN" sz="22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完善质量标准体系、不断提升标准内涵</a:t>
            </a:r>
            <a:r>
              <a:rPr lang="zh-CN" altLang="zh-CN" sz="220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，促进全员全过程全方位育人</a:t>
            </a:r>
            <a:r>
              <a:rPr lang="zh-CN" altLang="zh-CN" sz="2200"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2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extLst>
      <p:ext uri="{BB962C8B-B14F-4D97-AF65-F5344CB8AC3E}">
        <p14:creationId xmlns:p14="http://schemas.microsoft.com/office/powerpoint/2010/main" val="4964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744528" y="1267557"/>
            <a:ext cx="2777706" cy="653355"/>
          </a:xfrm>
        </p:spPr>
        <p:txBody>
          <a:bodyPr>
            <a:normAutofit fontScale="90000"/>
          </a:bodyPr>
          <a:lstStyle/>
          <a:p>
            <a:r>
              <a:rPr lang="zh-CN" altLang="en-US" dirty="0"/>
              <a:t>第一部分</a:t>
            </a:r>
          </a:p>
        </p:txBody>
      </p:sp>
      <p:grpSp>
        <p:nvGrpSpPr>
          <p:cNvPr id="30" name="组合 29"/>
          <p:cNvGrpSpPr/>
          <p:nvPr/>
        </p:nvGrpSpPr>
        <p:grpSpPr>
          <a:xfrm>
            <a:off x="1167941" y="3096837"/>
            <a:ext cx="9930879" cy="1654700"/>
            <a:chOff x="1349774" y="3376408"/>
            <a:chExt cx="6191227" cy="782148"/>
          </a:xfrm>
        </p:grpSpPr>
        <p:grpSp>
          <p:nvGrpSpPr>
            <p:cNvPr id="21" name="组合 20"/>
            <p:cNvGrpSpPr/>
            <p:nvPr/>
          </p:nvGrpSpPr>
          <p:grpSpPr>
            <a:xfrm>
              <a:off x="1751018" y="3376408"/>
              <a:ext cx="659701" cy="646331"/>
              <a:chOff x="1751018" y="3376408"/>
              <a:chExt cx="659701" cy="646331"/>
            </a:xfrm>
          </p:grpSpPr>
          <p:sp>
            <p:nvSpPr>
              <p:cNvPr id="13" name="矩形 12"/>
              <p:cNvSpPr/>
              <p:nvPr/>
            </p:nvSpPr>
            <p:spPr>
              <a:xfrm>
                <a:off x="1751018" y="3672112"/>
                <a:ext cx="659701" cy="101686"/>
              </a:xfrm>
              <a:prstGeom prst="rect">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840290" y="3376408"/>
                <a:ext cx="300082" cy="646331"/>
              </a:xfrm>
              <a:prstGeom prst="rect">
                <a:avLst/>
              </a:prstGeom>
              <a:noFill/>
            </p:spPr>
            <p:txBody>
              <a:bodyPr wrap="none" rtlCol="0">
                <a:spAutoFit/>
              </a:bodyPr>
              <a:lstStyle/>
              <a:p>
                <a:r>
                  <a:rPr lang="en-US" altLang="zh-CN" sz="3600" dirty="0">
                    <a:solidFill>
                      <a:schemeClr val="bg1"/>
                    </a:solidFill>
                    <a:latin typeface="Eras Medium ITC" panose="020B0602030504020804" pitchFamily="34" charset="0"/>
                  </a:rPr>
                  <a:t> </a:t>
                </a:r>
                <a:endParaRPr lang="zh-CN" altLang="en-US" sz="3600" dirty="0">
                  <a:solidFill>
                    <a:schemeClr val="bg1"/>
                  </a:solidFill>
                  <a:latin typeface="Eras Medium ITC" panose="020B0602030504020804" pitchFamily="34" charset="0"/>
                </a:endParaRPr>
              </a:p>
            </p:txBody>
          </p:sp>
        </p:grpSp>
        <p:sp>
          <p:nvSpPr>
            <p:cNvPr id="27" name="文本框 26"/>
            <p:cNvSpPr txBox="1"/>
            <p:nvPr/>
          </p:nvSpPr>
          <p:spPr>
            <a:xfrm>
              <a:off x="1349774" y="3467250"/>
              <a:ext cx="6191227" cy="691306"/>
            </a:xfrm>
            <a:prstGeom prst="rect">
              <a:avLst/>
            </a:prstGeom>
            <a:noFill/>
          </p:spPr>
          <p:txBody>
            <a:bodyPr wrap="square" rtlCol="0">
              <a:spAutoFit/>
            </a:bodyPr>
            <a:lstStyle/>
            <a:p>
              <a:pPr algn="ctr">
                <a:lnSpc>
                  <a:spcPct val="130000"/>
                </a:lnSpc>
              </a:pPr>
              <a:r>
                <a:rPr lang="zh-CN" altLang="en-US" sz="3600" dirty="0">
                  <a:solidFill>
                    <a:schemeClr val="bg1"/>
                  </a:solidFill>
                  <a:latin typeface="微软雅黑" panose="020B0503020204020204" pitchFamily="34" charset="-122"/>
                  <a:ea typeface="微软雅黑" panose="020B0503020204020204" pitchFamily="34" charset="-122"/>
                </a:rPr>
                <a:t>诊改制度建设的背景、推进</a:t>
              </a:r>
              <a:endParaRPr lang="en-US" altLang="zh-CN" sz="3600" dirty="0">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3600" dirty="0">
                  <a:solidFill>
                    <a:schemeClr val="bg1"/>
                  </a:solidFill>
                  <a:latin typeface="微软雅黑" panose="020B0503020204020204" pitchFamily="34" charset="-122"/>
                  <a:ea typeface="微软雅黑" panose="020B0503020204020204" pitchFamily="34" charset="-122"/>
                </a:rPr>
                <a:t>与职业教育评价制度改革新要求</a:t>
              </a:r>
            </a:p>
          </p:txBody>
        </p:sp>
      </p:grpSp>
    </p:spTree>
    <p:extLst>
      <p:ext uri="{BB962C8B-B14F-4D97-AF65-F5344CB8AC3E}">
        <p14:creationId xmlns:p14="http://schemas.microsoft.com/office/powerpoint/2010/main" val="3798055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2">
            <a:extLst>
              <a:ext uri="{FF2B5EF4-FFF2-40B4-BE49-F238E27FC236}">
                <a16:creationId xmlns:a16="http://schemas.microsoft.com/office/drawing/2014/main" id="{1B4E7948-445C-4BC7-832A-162A6B0A782B}"/>
              </a:ext>
            </a:extLst>
          </p:cNvPr>
          <p:cNvSpPr>
            <a:spLocks noGrp="1"/>
          </p:cNvSpPr>
          <p:nvPr>
            <p:ph type="title"/>
          </p:nvPr>
        </p:nvSpPr>
        <p:spPr/>
        <p:txBody>
          <a:bodyPr>
            <a:normAutofit/>
          </a:bodyPr>
          <a:lstStyle/>
          <a:p>
            <a:r>
              <a:rPr lang="zh-CN" altLang="en-US" sz="2800" dirty="0">
                <a:solidFill>
                  <a:srgbClr val="1F4E79"/>
                </a:solidFill>
              </a:rPr>
              <a:t>关于诊改制度的认识偏差</a:t>
            </a:r>
          </a:p>
        </p:txBody>
      </p:sp>
      <p:sp>
        <p:nvSpPr>
          <p:cNvPr id="108" name="Rectangle 3">
            <a:extLst>
              <a:ext uri="{FF2B5EF4-FFF2-40B4-BE49-F238E27FC236}">
                <a16:creationId xmlns:a16="http://schemas.microsoft.com/office/drawing/2014/main" id="{5A641A86-8908-4A9A-A766-116A5E673F4F}"/>
              </a:ext>
            </a:extLst>
          </p:cNvPr>
          <p:cNvSpPr txBox="1">
            <a:spLocks noChangeArrowheads="1"/>
          </p:cNvSpPr>
          <p:nvPr/>
        </p:nvSpPr>
        <p:spPr>
          <a:xfrm>
            <a:off x="1363980" y="1093893"/>
            <a:ext cx="6649720" cy="4204547"/>
          </a:xfrm>
          <a:prstGeom prst="rect">
            <a:avLst/>
          </a:prstGeom>
        </p:spPr>
        <p:txBody>
          <a:bodyPr vert="horz" lIns="113167" tIns="56583" rIns="113167" bIns="56583" rtlCol="0">
            <a:noAutofit/>
          </a:bodyPr>
          <a:lstStyle>
            <a:lvl1pPr marL="318135" indent="-318135" algn="l" defTabSz="424180" rtl="0" eaLnBrk="1" latinLnBrk="0" hangingPunct="1">
              <a:spcBef>
                <a:spcPct val="20000"/>
              </a:spcBef>
              <a:buFont typeface="Arial" panose="020B0604020202020204"/>
              <a:buChar char="•"/>
              <a:defRPr sz="3000" kern="1200">
                <a:solidFill>
                  <a:schemeClr val="tx1"/>
                </a:solidFill>
                <a:latin typeface="+mn-lt"/>
                <a:ea typeface="+mn-ea"/>
                <a:cs typeface="+mn-cs"/>
              </a:defRPr>
            </a:lvl1pPr>
            <a:lvl2pPr marL="689610" indent="-265430" algn="l" defTabSz="424180" rtl="0" eaLnBrk="1" latinLnBrk="0" hangingPunct="1">
              <a:spcBef>
                <a:spcPct val="20000"/>
              </a:spcBef>
              <a:buFont typeface="Arial" panose="020B0604020202020204"/>
              <a:buChar char="–"/>
              <a:defRPr sz="2600" kern="1200">
                <a:solidFill>
                  <a:schemeClr val="tx1"/>
                </a:solidFill>
                <a:latin typeface="+mn-lt"/>
                <a:ea typeface="+mn-ea"/>
                <a:cs typeface="+mn-cs"/>
              </a:defRPr>
            </a:lvl2pPr>
            <a:lvl3pPr marL="1061085" indent="-212090" algn="l" defTabSz="424180" rtl="0" eaLnBrk="1" latinLnBrk="0" hangingPunct="1">
              <a:spcBef>
                <a:spcPct val="20000"/>
              </a:spcBef>
              <a:buFont typeface="Arial" panose="020B0604020202020204"/>
              <a:buChar char="•"/>
              <a:defRPr sz="2200" kern="1200">
                <a:solidFill>
                  <a:schemeClr val="tx1"/>
                </a:solidFill>
                <a:latin typeface="+mn-lt"/>
                <a:ea typeface="+mn-ea"/>
                <a:cs typeface="+mn-cs"/>
              </a:defRPr>
            </a:lvl3pPr>
            <a:lvl4pPr marL="1485265" indent="-212090" algn="l" defTabSz="424180" rtl="0" eaLnBrk="1" latinLnBrk="0" hangingPunct="1">
              <a:spcBef>
                <a:spcPct val="20000"/>
              </a:spcBef>
              <a:buFont typeface="Arial" panose="020B0604020202020204"/>
              <a:buChar char="–"/>
              <a:defRPr sz="1900" kern="1200">
                <a:solidFill>
                  <a:schemeClr val="tx1"/>
                </a:solidFill>
                <a:latin typeface="+mn-lt"/>
                <a:ea typeface="+mn-ea"/>
                <a:cs typeface="+mn-cs"/>
              </a:defRPr>
            </a:lvl4pPr>
            <a:lvl5pPr marL="1909445" indent="-212090" algn="l" defTabSz="424180" rtl="0" eaLnBrk="1" latinLnBrk="0" hangingPunct="1">
              <a:spcBef>
                <a:spcPct val="20000"/>
              </a:spcBef>
              <a:buFont typeface="Arial" panose="020B0604020202020204"/>
              <a:buChar char="»"/>
              <a:defRPr sz="1900" kern="1200">
                <a:solidFill>
                  <a:schemeClr val="tx1"/>
                </a:solidFill>
                <a:latin typeface="+mn-lt"/>
                <a:ea typeface="+mn-ea"/>
                <a:cs typeface="+mn-cs"/>
              </a:defRPr>
            </a:lvl5pPr>
            <a:lvl6pPr marL="2334260" indent="-212090" algn="l" defTabSz="424180" rtl="0" eaLnBrk="1" latinLnBrk="0" hangingPunct="1">
              <a:spcBef>
                <a:spcPct val="20000"/>
              </a:spcBef>
              <a:buFont typeface="Arial" panose="020B0604020202020204"/>
              <a:buChar char="•"/>
              <a:defRPr sz="1900" kern="1200">
                <a:solidFill>
                  <a:schemeClr val="tx1"/>
                </a:solidFill>
                <a:latin typeface="+mn-lt"/>
                <a:ea typeface="+mn-ea"/>
                <a:cs typeface="+mn-cs"/>
              </a:defRPr>
            </a:lvl6pPr>
            <a:lvl7pPr marL="2758440" indent="-212090" algn="l" defTabSz="424180" rtl="0" eaLnBrk="1" latinLnBrk="0" hangingPunct="1">
              <a:spcBef>
                <a:spcPct val="20000"/>
              </a:spcBef>
              <a:buFont typeface="Arial" panose="020B0604020202020204"/>
              <a:buChar char="•"/>
              <a:defRPr sz="1900" kern="1200">
                <a:solidFill>
                  <a:schemeClr val="tx1"/>
                </a:solidFill>
                <a:latin typeface="+mn-lt"/>
                <a:ea typeface="+mn-ea"/>
                <a:cs typeface="+mn-cs"/>
              </a:defRPr>
            </a:lvl7pPr>
            <a:lvl8pPr marL="3182620" indent="-212090" algn="l" defTabSz="424180" rtl="0" eaLnBrk="1" latinLnBrk="0" hangingPunct="1">
              <a:spcBef>
                <a:spcPct val="20000"/>
              </a:spcBef>
              <a:buFont typeface="Arial" panose="020B0604020202020204"/>
              <a:buChar char="•"/>
              <a:defRPr sz="1900" kern="1200">
                <a:solidFill>
                  <a:schemeClr val="tx1"/>
                </a:solidFill>
                <a:latin typeface="+mn-lt"/>
                <a:ea typeface="+mn-ea"/>
                <a:cs typeface="+mn-cs"/>
              </a:defRPr>
            </a:lvl8pPr>
            <a:lvl9pPr marL="3607435" indent="-212090" algn="l" defTabSz="424180" rtl="0" eaLnBrk="1" latinLnBrk="0" hangingPunct="1">
              <a:spcBef>
                <a:spcPct val="20000"/>
              </a:spcBef>
              <a:buFont typeface="Arial" panose="020B0604020202020204"/>
              <a:buChar char="•"/>
              <a:defRPr sz="1900" kern="1200">
                <a:solidFill>
                  <a:schemeClr val="tx1"/>
                </a:solidFill>
                <a:latin typeface="+mn-lt"/>
                <a:ea typeface="+mn-ea"/>
                <a:cs typeface="+mn-cs"/>
              </a:defRPr>
            </a:lvl9pPr>
          </a:lstStyle>
          <a:p>
            <a:pPr marL="380990" indent="-380990" defTabSz="1218323">
              <a:lnSpc>
                <a:spcPct val="130000"/>
              </a:lnSpc>
              <a:buFont typeface="Wingdings" panose="05000000000000000000" pitchFamily="2" charset="2"/>
              <a:buChar char="n"/>
            </a:pP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认识偏差（</a:t>
            </a: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hlinkClick r:id="rId3" action="ppaction://hlinkpres?slideindex=1&amp;slidetitle="/>
              </a:rPr>
              <a:t>评估思维</a:t>
            </a: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、项目情节）</a:t>
            </a:r>
          </a:p>
          <a:p>
            <a:pPr marL="380990" indent="-380990" defTabSz="1218323">
              <a:lnSpc>
                <a:spcPct val="130000"/>
              </a:lnSpc>
            </a:pPr>
            <a:r>
              <a:rPr lang="zh-CN" altLang="en-US" sz="1867" dirty="0">
                <a:latin typeface="微软雅黑" panose="020B0503020204020204" pitchFamily="34" charset="-122"/>
                <a:ea typeface="微软雅黑" panose="020B0503020204020204" pitchFamily="34" charset="-122"/>
                <a:cs typeface="微软雅黑" panose="020B0503020204020204" pitchFamily="34" charset="-122"/>
              </a:rPr>
              <a:t>误解《高职院校内部质量保证体系诊断项目参考表》</a:t>
            </a:r>
          </a:p>
          <a:p>
            <a:pPr marL="380990" indent="-380990" defTabSz="1218323">
              <a:lnSpc>
                <a:spcPct val="130000"/>
              </a:lnSpc>
            </a:pPr>
            <a:r>
              <a:rPr lang="zh-CN" altLang="en-US" sz="1867" dirty="0">
                <a:latin typeface="微软雅黑" panose="020B0503020204020204" pitchFamily="34" charset="-122"/>
                <a:ea typeface="微软雅黑" panose="020B0503020204020204" pitchFamily="34" charset="-122"/>
                <a:cs typeface="微软雅黑" panose="020B0503020204020204" pitchFamily="34" charset="-122"/>
              </a:rPr>
              <a:t>将参考提示理解为目标、任务，作为诊改起点</a:t>
            </a:r>
          </a:p>
          <a:p>
            <a:pPr marL="380990" indent="-380990" defTabSz="1218323">
              <a:lnSpc>
                <a:spcPct val="130000"/>
              </a:lnSpc>
            </a:pPr>
            <a:r>
              <a:rPr lang="zh-CN" altLang="en-US" sz="1867" dirty="0">
                <a:latin typeface="微软雅黑" panose="020B0503020204020204" pitchFamily="34" charset="-122"/>
                <a:ea typeface="微软雅黑" panose="020B0503020204020204" pitchFamily="34" charset="-122"/>
                <a:cs typeface="微软雅黑" panose="020B0503020204020204" pitchFamily="34" charset="-122"/>
              </a:rPr>
              <a:t>忙于分解任务、落实责任</a:t>
            </a:r>
          </a:p>
          <a:p>
            <a:pPr marL="380990" indent="-380990" defTabSz="1218323">
              <a:lnSpc>
                <a:spcPct val="130000"/>
              </a:lnSpc>
            </a:pPr>
            <a:r>
              <a:rPr lang="zh-CN" altLang="en-US" sz="1867" dirty="0">
                <a:latin typeface="微软雅黑" panose="020B0503020204020204" pitchFamily="34" charset="-122"/>
                <a:ea typeface="微软雅黑" panose="020B0503020204020204" pitchFamily="34" charset="-122"/>
                <a:cs typeface="微软雅黑" panose="020B0503020204020204" pitchFamily="34" charset="-122"/>
              </a:rPr>
              <a:t>诊改演变成迎评促建，目的异化为通过复核</a:t>
            </a:r>
          </a:p>
          <a:p>
            <a:pPr marL="380990" indent="-380990" defTabSz="1218323">
              <a:lnSpc>
                <a:spcPct val="130000"/>
              </a:lnSpc>
              <a:buFont typeface="Wingdings" panose="05000000000000000000" pitchFamily="2" charset="2"/>
              <a:buChar char="n"/>
            </a:pP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诊改不同于传统评估</a:t>
            </a:r>
          </a:p>
          <a:p>
            <a:pPr marL="380990" indent="-380990" defTabSz="1218323">
              <a:lnSpc>
                <a:spcPct val="130000"/>
              </a:lnSpc>
            </a:pPr>
            <a:r>
              <a:rPr lang="zh-CN" altLang="en-US" sz="2133" b="1" dirty="0">
                <a:latin typeface="微软雅黑" panose="020B0503020204020204" pitchFamily="34" charset="-122"/>
                <a:ea typeface="微软雅黑" panose="020B0503020204020204" pitchFamily="34" charset="-122"/>
                <a:cs typeface="微软雅黑" panose="020B0503020204020204" pitchFamily="34" charset="-122"/>
              </a:rPr>
              <a:t>主体：从第三方转向自身</a:t>
            </a:r>
            <a:r>
              <a:rPr lang="zh-CN" altLang="en-US" sz="2133" dirty="0">
                <a:latin typeface="微软雅黑" panose="020B0503020204020204" pitchFamily="34" charset="-122"/>
                <a:ea typeface="微软雅黑" panose="020B0503020204020204" pitchFamily="34" charset="-122"/>
                <a:cs typeface="微软雅黑" panose="020B0503020204020204" pitchFamily="34" charset="-122"/>
              </a:rPr>
              <a:t>（自定目标、标准）</a:t>
            </a:r>
          </a:p>
          <a:p>
            <a:pPr marL="380990" indent="-380990" defTabSz="1218323">
              <a:lnSpc>
                <a:spcPct val="130000"/>
              </a:lnSpc>
            </a:pPr>
            <a:r>
              <a:rPr lang="zh-CN" altLang="en-US" sz="2133" b="1" dirty="0">
                <a:latin typeface="微软雅黑" panose="020B0503020204020204" pitchFamily="34" charset="-122"/>
                <a:ea typeface="微软雅黑" panose="020B0503020204020204" pitchFamily="34" charset="-122"/>
                <a:cs typeface="微软雅黑" panose="020B0503020204020204" pitchFamily="34" charset="-122"/>
              </a:rPr>
              <a:t>目的：从证明变为改进</a:t>
            </a:r>
            <a:r>
              <a:rPr lang="zh-CN" altLang="en-US" sz="2133" dirty="0">
                <a:latin typeface="微软雅黑" panose="020B0503020204020204" pitchFamily="34" charset="-122"/>
                <a:ea typeface="微软雅黑" panose="020B0503020204020204" pitchFamily="34" charset="-122"/>
                <a:cs typeface="微软雅黑" panose="020B0503020204020204" pitchFamily="34" charset="-122"/>
              </a:rPr>
              <a:t>（监测预警，诊断改进）</a:t>
            </a:r>
          </a:p>
        </p:txBody>
      </p:sp>
      <p:pic>
        <p:nvPicPr>
          <p:cNvPr id="109" name="Picture 5" descr="http://img.taopic.com/uploads/allimg/120917/219077-12091G0264714.jpg">
            <a:extLst>
              <a:ext uri="{FF2B5EF4-FFF2-40B4-BE49-F238E27FC236}">
                <a16:creationId xmlns:a16="http://schemas.microsoft.com/office/drawing/2014/main" id="{B9DAFE04-402C-4AA4-9357-6A5B3FC0C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4561" y="1347986"/>
            <a:ext cx="2450960" cy="2606991"/>
          </a:xfrm>
          <a:prstGeom prst="rect">
            <a:avLst/>
          </a:prstGeom>
          <a:noFill/>
          <a:effectLst>
            <a:outerShdw blurRad="63500" sx="102000" sy="102000" algn="ctr" rotWithShape="0">
              <a:prstClr val="black">
                <a:alpha val="40000"/>
              </a:prstClr>
            </a:outerShdw>
          </a:effectLst>
        </p:spPr>
      </p:pic>
      <p:sp>
        <p:nvSpPr>
          <p:cNvPr id="110" name="矩形 109">
            <a:extLst>
              <a:ext uri="{FF2B5EF4-FFF2-40B4-BE49-F238E27FC236}">
                <a16:creationId xmlns:a16="http://schemas.microsoft.com/office/drawing/2014/main" id="{58F08C24-10B7-4108-B6E3-E7B905BDCF7F}"/>
              </a:ext>
            </a:extLst>
          </p:cNvPr>
          <p:cNvSpPr/>
          <p:nvPr/>
        </p:nvSpPr>
        <p:spPr>
          <a:xfrm>
            <a:off x="1551648" y="5033550"/>
            <a:ext cx="8170873" cy="1179234"/>
          </a:xfrm>
          <a:prstGeom prst="rect">
            <a:avLst/>
          </a:prstGeom>
        </p:spPr>
        <p:txBody>
          <a:bodyPr wrap="square">
            <a:spAutoFit/>
          </a:bodyPr>
          <a:lstStyle/>
          <a:p>
            <a:pPr>
              <a:lnSpc>
                <a:spcPct val="140000"/>
              </a:lnSpc>
            </a:pPr>
            <a:r>
              <a:rPr lang="zh-CN" altLang="en-US" sz="2667" b="1" dirty="0">
                <a:solidFill>
                  <a:srgbClr val="800000"/>
                </a:solidFill>
                <a:latin typeface="微软雅黑" panose="020B0503020204020204" pitchFamily="34" charset="-122"/>
                <a:ea typeface="微软雅黑" panose="020B0503020204020204" pitchFamily="34" charset="-122"/>
                <a:cs typeface="微软雅黑" panose="020B0503020204020204" pitchFamily="34" charset="-122"/>
              </a:rPr>
              <a:t>起点出偏差：工作偏离轨道</a:t>
            </a:r>
            <a:r>
              <a:rPr lang="zh-CN" altLang="en-US" sz="2400" b="1" dirty="0">
                <a:solidFill>
                  <a:srgbClr val="800000"/>
                </a:solidFill>
                <a:latin typeface="微软雅黑" panose="020B0503020204020204" pitchFamily="34" charset="-122"/>
                <a:ea typeface="微软雅黑" panose="020B0503020204020204" pitchFamily="34" charset="-122"/>
                <a:cs typeface="微软雅黑" panose="020B0503020204020204" pitchFamily="34" charset="-122"/>
              </a:rPr>
              <a:t>，不知所终</a:t>
            </a:r>
          </a:p>
          <a:p>
            <a:pPr>
              <a:lnSpc>
                <a:spcPct val="140000"/>
              </a:lnSpc>
            </a:pPr>
            <a:r>
              <a:rPr lang="zh-CN" altLang="en-US" sz="2667" b="1" dirty="0">
                <a:solidFill>
                  <a:srgbClr val="800000"/>
                </a:solidFill>
                <a:latin typeface="微软雅黑" panose="020B0503020204020204" pitchFamily="34" charset="-122"/>
                <a:ea typeface="微软雅黑" panose="020B0503020204020204" pitchFamily="34" charset="-122"/>
                <a:cs typeface="微软雅黑" panose="020B0503020204020204" pitchFamily="34" charset="-122"/>
              </a:rPr>
              <a:t>诊改的起点：打造“目标链”与“标准链”</a:t>
            </a:r>
          </a:p>
        </p:txBody>
      </p:sp>
      <p:pic>
        <p:nvPicPr>
          <p:cNvPr id="111" name="Picture 4" descr="C:\Users\user\Desktop\xpic7085.jpg">
            <a:extLst>
              <a:ext uri="{FF2B5EF4-FFF2-40B4-BE49-F238E27FC236}">
                <a16:creationId xmlns:a16="http://schemas.microsoft.com/office/drawing/2014/main" id="{91364460-54E7-4603-9EF7-AE8E0CF8B04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8701834" y="4581681"/>
            <a:ext cx="2443692" cy="1586027"/>
          </a:xfrm>
          <a:prstGeom prst="rect">
            <a:avLst/>
          </a:prstGeom>
          <a:noFill/>
          <a:ln>
            <a:solidFill>
              <a:schemeClr val="bg1"/>
            </a:solidFill>
          </a:ln>
          <a:effectLst>
            <a:outerShdw blurRad="63500" sx="102000" sy="102000" algn="ctr" rotWithShape="0">
              <a:prstClr val="black">
                <a:alpha val="40000"/>
              </a:prstClr>
            </a:outerShdw>
          </a:effectLst>
        </p:spPr>
      </p:pic>
      <p:pic>
        <p:nvPicPr>
          <p:cNvPr id="112" name="图片 111" descr="Target_117.88941548183px_1183258_easyicon.net">
            <a:extLst>
              <a:ext uri="{FF2B5EF4-FFF2-40B4-BE49-F238E27FC236}">
                <a16:creationId xmlns:a16="http://schemas.microsoft.com/office/drawing/2014/main" id="{841935D9-1C11-4529-A3B5-36C50743BE3D}"/>
              </a:ext>
            </a:extLst>
          </p:cNvPr>
          <p:cNvPicPr>
            <a:picLocks noChangeAspect="1"/>
          </p:cNvPicPr>
          <p:nvPr/>
        </p:nvPicPr>
        <p:blipFill>
          <a:blip r:embed="rId6"/>
          <a:stretch>
            <a:fillRect/>
          </a:stretch>
        </p:blipFill>
        <p:spPr>
          <a:xfrm>
            <a:off x="562188" y="5131647"/>
            <a:ext cx="989753" cy="1074420"/>
          </a:xfrm>
          <a:prstGeom prst="rect">
            <a:avLst/>
          </a:prstGeom>
        </p:spPr>
      </p:pic>
    </p:spTree>
    <p:extLst>
      <p:ext uri="{BB962C8B-B14F-4D97-AF65-F5344CB8AC3E}">
        <p14:creationId xmlns:p14="http://schemas.microsoft.com/office/powerpoint/2010/main" val="2057750894"/>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
                                            <p:txEl>
                                              <p:pRg st="1" end="1"/>
                                            </p:txEl>
                                          </p:spTgt>
                                        </p:tgtEl>
                                        <p:attrNameLst>
                                          <p:attrName>style.visibility</p:attrName>
                                        </p:attrNameLst>
                                      </p:cBhvr>
                                      <p:to>
                                        <p:strVal val="visible"/>
                                      </p:to>
                                    </p:set>
                                    <p:anim calcmode="lin" valueType="num">
                                      <p:cBhvr additive="base">
                                        <p:cTn id="7" dur="500" fill="hold"/>
                                        <p:tgtEl>
                                          <p:spTgt spid="1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
                                            <p:txEl>
                                              <p:pRg st="0" end="0"/>
                                            </p:txEl>
                                          </p:spTgt>
                                        </p:tgtEl>
                                        <p:attrNameLst>
                                          <p:attrName>style.visibility</p:attrName>
                                        </p:attrNameLst>
                                      </p:cBhvr>
                                      <p:to>
                                        <p:strVal val="visible"/>
                                      </p:to>
                                    </p:set>
                                    <p:anim calcmode="lin" valueType="num">
                                      <p:cBhvr additive="base">
                                        <p:cTn id="13"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
                                            <p:txEl>
                                              <p:pRg st="2" end="2"/>
                                            </p:txEl>
                                          </p:spTgt>
                                        </p:tgtEl>
                                        <p:attrNameLst>
                                          <p:attrName>style.visibility</p:attrName>
                                        </p:attrNameLst>
                                      </p:cBhvr>
                                      <p:to>
                                        <p:strVal val="visible"/>
                                      </p:to>
                                    </p:set>
                                    <p:anim calcmode="lin" valueType="num">
                                      <p:cBhvr additive="base">
                                        <p:cTn id="19"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
                                            <p:txEl>
                                              <p:pRg st="3" end="3"/>
                                            </p:txEl>
                                          </p:spTgt>
                                        </p:tgtEl>
                                        <p:attrNameLst>
                                          <p:attrName>style.visibility</p:attrName>
                                        </p:attrNameLst>
                                      </p:cBhvr>
                                      <p:to>
                                        <p:strVal val="visible"/>
                                      </p:to>
                                    </p:set>
                                    <p:anim calcmode="lin" valueType="num">
                                      <p:cBhvr additive="base">
                                        <p:cTn id="25"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8">
                                            <p:txEl>
                                              <p:pRg st="4" end="4"/>
                                            </p:txEl>
                                          </p:spTgt>
                                        </p:tgtEl>
                                        <p:attrNameLst>
                                          <p:attrName>style.visibility</p:attrName>
                                        </p:attrNameLst>
                                      </p:cBhvr>
                                      <p:to>
                                        <p:strVal val="visible"/>
                                      </p:to>
                                    </p:set>
                                    <p:anim calcmode="lin" valueType="num">
                                      <p:cBhvr additive="base">
                                        <p:cTn id="31" dur="500" fill="hold"/>
                                        <p:tgtEl>
                                          <p:spTgt spid="10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8">
                                            <p:txEl>
                                              <p:pRg st="5" end="5"/>
                                            </p:txEl>
                                          </p:spTgt>
                                        </p:tgtEl>
                                        <p:attrNameLst>
                                          <p:attrName>style.visibility</p:attrName>
                                        </p:attrNameLst>
                                      </p:cBhvr>
                                      <p:to>
                                        <p:strVal val="visible"/>
                                      </p:to>
                                    </p:set>
                                    <p:anim calcmode="lin" valueType="num">
                                      <p:cBhvr additive="base">
                                        <p:cTn id="37"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8">
                                            <p:txEl>
                                              <p:pRg st="6" end="6"/>
                                            </p:txEl>
                                          </p:spTgt>
                                        </p:tgtEl>
                                        <p:attrNameLst>
                                          <p:attrName>style.visibility</p:attrName>
                                        </p:attrNameLst>
                                      </p:cBhvr>
                                      <p:to>
                                        <p:strVal val="visible"/>
                                      </p:to>
                                    </p:set>
                                    <p:anim calcmode="lin" valueType="num">
                                      <p:cBhvr additive="base">
                                        <p:cTn id="43" dur="500" fill="hold"/>
                                        <p:tgtEl>
                                          <p:spTgt spid="10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8">
                                            <p:txEl>
                                              <p:pRg st="7" end="7"/>
                                            </p:txEl>
                                          </p:spTgt>
                                        </p:tgtEl>
                                        <p:attrNameLst>
                                          <p:attrName>style.visibility</p:attrName>
                                        </p:attrNameLst>
                                      </p:cBhvr>
                                      <p:to>
                                        <p:strVal val="visible"/>
                                      </p:to>
                                    </p:set>
                                    <p:anim calcmode="lin" valueType="num">
                                      <p:cBhvr additive="base">
                                        <p:cTn id="4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标题 2">
            <a:extLst>
              <a:ext uri="{FF2B5EF4-FFF2-40B4-BE49-F238E27FC236}">
                <a16:creationId xmlns:a16="http://schemas.microsoft.com/office/drawing/2014/main" id="{1B4E7948-445C-4BC7-832A-162A6B0A782B}"/>
              </a:ext>
            </a:extLst>
          </p:cNvPr>
          <p:cNvSpPr>
            <a:spLocks noGrp="1"/>
          </p:cNvSpPr>
          <p:nvPr>
            <p:ph type="title"/>
          </p:nvPr>
        </p:nvSpPr>
        <p:spPr/>
        <p:txBody>
          <a:bodyPr>
            <a:normAutofit/>
          </a:bodyPr>
          <a:lstStyle/>
          <a:p>
            <a:r>
              <a:rPr lang="zh-CN" altLang="en-US" sz="2800" dirty="0">
                <a:solidFill>
                  <a:srgbClr val="1F4E79"/>
                </a:solidFill>
              </a:rPr>
              <a:t>关于诊改的起点</a:t>
            </a:r>
          </a:p>
        </p:txBody>
      </p:sp>
      <p:sp>
        <p:nvSpPr>
          <p:cNvPr id="96" name="TextBox 30">
            <a:extLst>
              <a:ext uri="{FF2B5EF4-FFF2-40B4-BE49-F238E27FC236}">
                <a16:creationId xmlns:a16="http://schemas.microsoft.com/office/drawing/2014/main" id="{6986EC44-5C19-49F6-9D5A-9E360F2E4094}"/>
              </a:ext>
            </a:extLst>
          </p:cNvPr>
          <p:cNvSpPr txBox="1"/>
          <p:nvPr/>
        </p:nvSpPr>
        <p:spPr>
          <a:xfrm>
            <a:off x="882269" y="1002653"/>
            <a:ext cx="10023513" cy="1430520"/>
          </a:xfrm>
          <a:prstGeom prst="rect">
            <a:avLst/>
          </a:prstGeom>
          <a:noFill/>
        </p:spPr>
        <p:txBody>
          <a:bodyPr wrap="square" lIns="0" rtlCol="0">
            <a:spAutoFit/>
          </a:bodyPr>
          <a:lstStyle/>
          <a:p>
            <a:pPr marL="424169" indent="-424169" defTabSz="565559">
              <a:lnSpc>
                <a:spcPct val="110000"/>
              </a:lnSpc>
              <a:spcBef>
                <a:spcPct val="20000"/>
              </a:spcBef>
              <a:buFont typeface="Wingdings" panose="05000000000000000000" pitchFamily="2" charset="2"/>
              <a:buChar char="n"/>
            </a:pP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目标是指个人或群体想要达到的境地或标准</a:t>
            </a:r>
          </a:p>
          <a:p>
            <a:pPr marL="424169" indent="-424169" defTabSz="565559">
              <a:lnSpc>
                <a:spcPct val="110000"/>
              </a:lnSpc>
              <a:spcBef>
                <a:spcPct val="20000"/>
              </a:spcBef>
              <a:buFont typeface="Wingdings" panose="05000000000000000000" pitchFamily="2" charset="2"/>
              <a:buChar char="n"/>
            </a:pP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立足自己制定的目标开展教学诊断与改进工作</a:t>
            </a:r>
          </a:p>
          <a:p>
            <a:pPr marL="424169" indent="-424169" defTabSz="565559">
              <a:lnSpc>
                <a:spcPct val="110000"/>
              </a:lnSpc>
              <a:spcBef>
                <a:spcPct val="20000"/>
              </a:spcBef>
              <a:buFont typeface="Wingdings" panose="05000000000000000000" pitchFamily="2" charset="2"/>
              <a:buChar char="n"/>
            </a:pPr>
            <a:r>
              <a:rPr lang="zh-CN" altLang="en-US" sz="2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目标是8字形质量改进螺旋的逻辑起点</a:t>
            </a:r>
          </a:p>
        </p:txBody>
      </p:sp>
      <p:sp>
        <p:nvSpPr>
          <p:cNvPr id="97" name="Freeform 274">
            <a:extLst>
              <a:ext uri="{FF2B5EF4-FFF2-40B4-BE49-F238E27FC236}">
                <a16:creationId xmlns:a16="http://schemas.microsoft.com/office/drawing/2014/main" id="{2F8B75B5-6FB2-454C-AFC1-F03A76192778}"/>
              </a:ext>
            </a:extLst>
          </p:cNvPr>
          <p:cNvSpPr/>
          <p:nvPr/>
        </p:nvSpPr>
        <p:spPr bwMode="auto">
          <a:xfrm>
            <a:off x="3716751" y="2867869"/>
            <a:ext cx="1728000" cy="1728000"/>
          </a:xfrm>
          <a:prstGeom prst="flowChartConnector">
            <a:avLst/>
          </a:prstGeom>
          <a:solidFill>
            <a:schemeClr val="tx2">
              <a:lumMod val="60000"/>
              <a:lumOff val="40000"/>
            </a:schemeClr>
          </a:solidFill>
          <a:ln>
            <a:noFill/>
          </a:ln>
          <a:effectLst>
            <a:reflection endPos="21000" dist="50800" dir="5400000" sy="-100000" algn="bl" rotWithShape="0"/>
          </a:effectLst>
        </p:spPr>
        <p:txBody>
          <a:bodyPr vert="horz" wrap="square" lIns="121920" tIns="60960" rIns="121920" bIns="60960" numCol="1" anchor="t" anchorCtr="0" compatLnSpc="1"/>
          <a:lstStyle/>
          <a:p>
            <a:endParaRPr lang="zh-CN" altLang="en-US" sz="2400" dirty="0"/>
          </a:p>
        </p:txBody>
      </p:sp>
      <p:sp>
        <p:nvSpPr>
          <p:cNvPr id="98" name="Freeform 369">
            <a:extLst>
              <a:ext uri="{FF2B5EF4-FFF2-40B4-BE49-F238E27FC236}">
                <a16:creationId xmlns:a16="http://schemas.microsoft.com/office/drawing/2014/main" id="{AD589CAC-B2F4-45EE-AE05-25BBCC00E09F}"/>
              </a:ext>
            </a:extLst>
          </p:cNvPr>
          <p:cNvSpPr/>
          <p:nvPr/>
        </p:nvSpPr>
        <p:spPr bwMode="auto">
          <a:xfrm>
            <a:off x="6570104" y="2859427"/>
            <a:ext cx="1728000" cy="1728000"/>
          </a:xfrm>
          <a:prstGeom prst="flowChartConnector">
            <a:avLst/>
          </a:prstGeom>
          <a:solidFill>
            <a:schemeClr val="accent5">
              <a:lumMod val="75000"/>
            </a:schemeClr>
          </a:solidFill>
          <a:ln>
            <a:noFill/>
          </a:ln>
          <a:effectLst>
            <a:reflection endPos="21000" dist="50800" dir="5400000" sy="-100000" algn="bl" rotWithShape="0"/>
          </a:effectLst>
        </p:spPr>
        <p:txBody>
          <a:bodyPr vert="horz" wrap="square" lIns="121920" tIns="60960" rIns="121920" bIns="60960" numCol="1" anchor="t" anchorCtr="0" compatLnSpc="1"/>
          <a:lstStyle/>
          <a:p>
            <a:endParaRPr lang="zh-CN" altLang="en-US" sz="2400"/>
          </a:p>
        </p:txBody>
      </p:sp>
      <p:sp>
        <p:nvSpPr>
          <p:cNvPr id="99" name="TextBox 33">
            <a:extLst>
              <a:ext uri="{FF2B5EF4-FFF2-40B4-BE49-F238E27FC236}">
                <a16:creationId xmlns:a16="http://schemas.microsoft.com/office/drawing/2014/main" id="{81BA2747-D442-4910-B61A-59EFF2BD09F6}"/>
              </a:ext>
            </a:extLst>
          </p:cNvPr>
          <p:cNvSpPr txBox="1"/>
          <p:nvPr/>
        </p:nvSpPr>
        <p:spPr>
          <a:xfrm>
            <a:off x="3718979" y="3343177"/>
            <a:ext cx="1723549" cy="830997"/>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目标是诊改</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动力的源头</a:t>
            </a:r>
          </a:p>
        </p:txBody>
      </p:sp>
      <p:sp>
        <p:nvSpPr>
          <p:cNvPr id="100" name="TextBox 35">
            <a:extLst>
              <a:ext uri="{FF2B5EF4-FFF2-40B4-BE49-F238E27FC236}">
                <a16:creationId xmlns:a16="http://schemas.microsoft.com/office/drawing/2014/main" id="{A2600F66-94B7-40FA-A6D8-D980EA39AA55}"/>
              </a:ext>
            </a:extLst>
          </p:cNvPr>
          <p:cNvSpPr txBox="1"/>
          <p:nvPr/>
        </p:nvSpPr>
        <p:spPr>
          <a:xfrm>
            <a:off x="6572336" y="3209203"/>
            <a:ext cx="1723549" cy="1200329"/>
          </a:xfrm>
          <a:prstGeom prst="rect">
            <a:avLst/>
          </a:prstGeom>
          <a:noFill/>
        </p:spPr>
        <p:txBody>
          <a:bodyPr wrap="non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不存在适合</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所有院校的</a:t>
            </a:r>
            <a:endParaRPr lang="en-US" altLang="zh-CN" sz="2400" dirty="0">
              <a:solidFill>
                <a:schemeClr val="bg1"/>
              </a:solidFill>
              <a:latin typeface="微软雅黑" panose="020B0503020204020204" pitchFamily="34" charset="-122"/>
              <a:ea typeface="微软雅黑" panose="020B0503020204020204" pitchFamily="34" charset="-122"/>
            </a:endParaRPr>
          </a:p>
          <a:p>
            <a:pPr algn="ctr"/>
            <a:r>
              <a:rPr lang="zh-CN" altLang="en-US" sz="2400" dirty="0">
                <a:solidFill>
                  <a:schemeClr val="bg1"/>
                </a:solidFill>
                <a:latin typeface="微软雅黑" panose="020B0503020204020204" pitchFamily="34" charset="-122"/>
                <a:ea typeface="微软雅黑" panose="020B0503020204020204" pitchFamily="34" charset="-122"/>
              </a:rPr>
              <a:t>万能目标</a:t>
            </a:r>
          </a:p>
        </p:txBody>
      </p:sp>
      <p:cxnSp>
        <p:nvCxnSpPr>
          <p:cNvPr id="101" name="直接箭头连接符 2">
            <a:extLst>
              <a:ext uri="{FF2B5EF4-FFF2-40B4-BE49-F238E27FC236}">
                <a16:creationId xmlns:a16="http://schemas.microsoft.com/office/drawing/2014/main" id="{B7F6544F-2B7F-42E6-A539-8314DB0D6FCF}"/>
              </a:ext>
            </a:extLst>
          </p:cNvPr>
          <p:cNvCxnSpPr/>
          <p:nvPr/>
        </p:nvCxnSpPr>
        <p:spPr>
          <a:xfrm flipH="1">
            <a:off x="1025482" y="2633639"/>
            <a:ext cx="2073831" cy="0"/>
          </a:xfrm>
          <a:prstGeom prst="straightConnector1">
            <a:avLst/>
          </a:prstGeom>
          <a:ln>
            <a:solidFill>
              <a:schemeClr val="accent6">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2" name="直接连接符 7">
            <a:extLst>
              <a:ext uri="{FF2B5EF4-FFF2-40B4-BE49-F238E27FC236}">
                <a16:creationId xmlns:a16="http://schemas.microsoft.com/office/drawing/2014/main" id="{FC91EDA0-9D03-43BC-A114-B49A34D7B983}"/>
              </a:ext>
            </a:extLst>
          </p:cNvPr>
          <p:cNvCxnSpPr>
            <a:endCxn id="97" idx="1"/>
          </p:cNvCxnSpPr>
          <p:nvPr/>
        </p:nvCxnSpPr>
        <p:spPr>
          <a:xfrm>
            <a:off x="3099314" y="2633641"/>
            <a:ext cx="870503" cy="487291"/>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37">
            <a:extLst>
              <a:ext uri="{FF2B5EF4-FFF2-40B4-BE49-F238E27FC236}">
                <a16:creationId xmlns:a16="http://schemas.microsoft.com/office/drawing/2014/main" id="{2E80F472-5EE7-48EF-859C-D8E0A4E67674}"/>
              </a:ext>
            </a:extLst>
          </p:cNvPr>
          <p:cNvCxnSpPr/>
          <p:nvPr/>
        </p:nvCxnSpPr>
        <p:spPr>
          <a:xfrm>
            <a:off x="8768704" y="2604336"/>
            <a:ext cx="2073600" cy="0"/>
          </a:xfrm>
          <a:prstGeom prst="line">
            <a:avLst/>
          </a:prstGeom>
          <a:ln>
            <a:solidFill>
              <a:schemeClr val="accent2">
                <a:lumMod val="60000"/>
                <a:lumOff val="4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4" name="直接连接符 38">
            <a:extLst>
              <a:ext uri="{FF2B5EF4-FFF2-40B4-BE49-F238E27FC236}">
                <a16:creationId xmlns:a16="http://schemas.microsoft.com/office/drawing/2014/main" id="{66D50C58-4689-4E30-9C9E-82DC282EAB85}"/>
              </a:ext>
            </a:extLst>
          </p:cNvPr>
          <p:cNvCxnSpPr>
            <a:endCxn id="98" idx="7"/>
          </p:cNvCxnSpPr>
          <p:nvPr/>
        </p:nvCxnSpPr>
        <p:spPr>
          <a:xfrm flipH="1">
            <a:off x="8045046" y="2604341"/>
            <a:ext cx="717021" cy="50815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5" name="Text Box 44">
            <a:extLst>
              <a:ext uri="{FF2B5EF4-FFF2-40B4-BE49-F238E27FC236}">
                <a16:creationId xmlns:a16="http://schemas.microsoft.com/office/drawing/2014/main" id="{430D6C8F-26F5-463B-8F69-502F70EEF3AA}"/>
              </a:ext>
            </a:extLst>
          </p:cNvPr>
          <p:cNvSpPr txBox="1">
            <a:spLocks noChangeArrowheads="1"/>
          </p:cNvSpPr>
          <p:nvPr/>
        </p:nvSpPr>
        <p:spPr bwMode="auto">
          <a:xfrm>
            <a:off x="838175" y="3014299"/>
            <a:ext cx="3142037" cy="1603772"/>
          </a:xfrm>
          <a:prstGeom prst="rect">
            <a:avLst/>
          </a:prstGeom>
          <a:noFill/>
          <a:ln>
            <a:noFill/>
          </a:ln>
          <a:effec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380990" indent="-380990">
              <a:buFont typeface="Wingdings" panose="05000000000000000000" pitchFamily="2" charset="2"/>
              <a:buChar char="Ø"/>
            </a:pPr>
            <a:r>
              <a:rPr lang="zh-CN" altLang="en-US" sz="1867" dirty="0">
                <a:solidFill>
                  <a:srgbClr val="C00000"/>
                </a:solidFill>
              </a:rPr>
              <a:t>与目标比较</a:t>
            </a:r>
          </a:p>
          <a:p>
            <a:pPr marL="380990" indent="-380990">
              <a:buFont typeface="Arial" panose="020B0604020202020204"/>
              <a:buChar char="•"/>
            </a:pPr>
            <a:r>
              <a:rPr lang="zh-CN" altLang="en-US" sz="1867" dirty="0">
                <a:solidFill>
                  <a:schemeClr val="tx1"/>
                </a:solidFill>
              </a:rPr>
              <a:t>发现问题和偏差</a:t>
            </a:r>
          </a:p>
          <a:p>
            <a:pPr marL="380990" indent="-380990">
              <a:buFont typeface="Arial" panose="020B0604020202020204"/>
              <a:buChar char="•"/>
            </a:pPr>
            <a:r>
              <a:rPr lang="zh-CN" altLang="en-US" sz="1867" dirty="0">
                <a:solidFill>
                  <a:schemeClr val="tx1"/>
                </a:solidFill>
              </a:rPr>
              <a:t>产生解题消偏愿望</a:t>
            </a:r>
          </a:p>
          <a:p>
            <a:pPr marL="380990" indent="-380990">
              <a:buFont typeface="Arial" panose="020B0604020202020204"/>
              <a:buChar char="•"/>
            </a:pPr>
            <a:r>
              <a:rPr lang="zh-CN" altLang="en-US" sz="1867" dirty="0">
                <a:solidFill>
                  <a:schemeClr val="tx1"/>
                </a:solidFill>
              </a:rPr>
              <a:t>化为学习创新改进动力</a:t>
            </a:r>
          </a:p>
        </p:txBody>
      </p:sp>
      <p:sp>
        <p:nvSpPr>
          <p:cNvPr id="106" name="Text Box 44">
            <a:extLst>
              <a:ext uri="{FF2B5EF4-FFF2-40B4-BE49-F238E27FC236}">
                <a16:creationId xmlns:a16="http://schemas.microsoft.com/office/drawing/2014/main" id="{06D33B6C-49A8-4B89-98F7-0814745E7F20}"/>
              </a:ext>
            </a:extLst>
          </p:cNvPr>
          <p:cNvSpPr txBox="1">
            <a:spLocks noChangeArrowheads="1"/>
          </p:cNvSpPr>
          <p:nvPr/>
        </p:nvSpPr>
        <p:spPr bwMode="auto">
          <a:xfrm>
            <a:off x="8567864" y="2714006"/>
            <a:ext cx="3624136" cy="1991635"/>
          </a:xfrm>
          <a:prstGeom prst="rect">
            <a:avLst/>
          </a:prstGeom>
          <a:noFill/>
          <a:ln>
            <a:noFill/>
          </a:ln>
          <a:effec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pitchFamily="34" charset="-122"/>
                <a:ea typeface="微软雅黑" panose="020B0503020204020204" pitchFamily="3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380990" indent="-380990">
              <a:buFont typeface="Wingdings" panose="05000000000000000000" pitchFamily="2" charset="2"/>
              <a:buChar char="Ø"/>
            </a:pPr>
            <a:r>
              <a:rPr lang="zh-CN" altLang="en-US" sz="1867" dirty="0">
                <a:solidFill>
                  <a:srgbClr val="C00000"/>
                </a:solidFill>
              </a:rPr>
              <a:t>共性</a:t>
            </a:r>
          </a:p>
          <a:p>
            <a:pPr marL="380990" indent="-380990">
              <a:buFont typeface="Arial" panose="020B0604020202020204"/>
              <a:buChar char="•"/>
            </a:pPr>
            <a:r>
              <a:rPr lang="zh-CN" altLang="en-US" sz="1867" dirty="0">
                <a:solidFill>
                  <a:schemeClr val="tx1"/>
                </a:solidFill>
              </a:rPr>
              <a:t>诊断项目</a:t>
            </a:r>
            <a:r>
              <a:rPr lang="zh-CN" altLang="zh-CN" sz="1867" dirty="0">
                <a:solidFill>
                  <a:schemeClr val="tx1"/>
                </a:solidFill>
              </a:rPr>
              <a:t>、</a:t>
            </a:r>
            <a:r>
              <a:rPr lang="zh-CN" altLang="en-US" sz="1867" dirty="0">
                <a:solidFill>
                  <a:schemeClr val="tx1"/>
                </a:solidFill>
              </a:rPr>
              <a:t>诊断要素</a:t>
            </a:r>
          </a:p>
          <a:p>
            <a:pPr marL="380990" indent="-380990">
              <a:buFont typeface="Wingdings" panose="05000000000000000000" pitchFamily="2" charset="2"/>
              <a:buChar char="Ø"/>
            </a:pPr>
            <a:r>
              <a:rPr lang="zh-CN" altLang="en-US" sz="1867" dirty="0">
                <a:solidFill>
                  <a:srgbClr val="C00000"/>
                </a:solidFill>
              </a:rPr>
              <a:t>个性</a:t>
            </a:r>
          </a:p>
          <a:p>
            <a:pPr marL="380990" indent="-380990">
              <a:buFont typeface="Arial" panose="020B0604020202020204"/>
              <a:buChar char="•"/>
            </a:pPr>
            <a:r>
              <a:rPr lang="zh-CN" altLang="en-US" sz="1867" dirty="0">
                <a:solidFill>
                  <a:schemeClr val="tx1"/>
                </a:solidFill>
              </a:rPr>
              <a:t>区域环境</a:t>
            </a:r>
            <a:r>
              <a:rPr lang="zh-CN" altLang="zh-CN" sz="1867" dirty="0">
                <a:solidFill>
                  <a:schemeClr val="tx1"/>
                </a:solidFill>
              </a:rPr>
              <a:t>、</a:t>
            </a:r>
            <a:r>
              <a:rPr lang="zh-CN" altLang="en-US" sz="1867" dirty="0">
                <a:solidFill>
                  <a:schemeClr val="tx1"/>
                </a:solidFill>
              </a:rPr>
              <a:t>行业背景</a:t>
            </a:r>
          </a:p>
          <a:p>
            <a:pPr marL="380990" indent="-380990">
              <a:buFont typeface="Arial" panose="020B0604020202020204"/>
              <a:buChar char="•"/>
            </a:pPr>
            <a:r>
              <a:rPr lang="zh-CN" altLang="en-US" sz="1867" dirty="0">
                <a:solidFill>
                  <a:schemeClr val="tx1"/>
                </a:solidFill>
              </a:rPr>
              <a:t>历史沿革</a:t>
            </a:r>
            <a:r>
              <a:rPr lang="zh-CN" altLang="zh-CN" sz="1867" dirty="0">
                <a:solidFill>
                  <a:schemeClr val="tx1"/>
                </a:solidFill>
              </a:rPr>
              <a:t>、</a:t>
            </a:r>
            <a:r>
              <a:rPr lang="zh-CN" altLang="en-US" sz="1867" dirty="0">
                <a:solidFill>
                  <a:schemeClr val="tx1"/>
                </a:solidFill>
              </a:rPr>
              <a:t>发展阶段</a:t>
            </a:r>
          </a:p>
        </p:txBody>
      </p:sp>
      <p:sp>
        <p:nvSpPr>
          <p:cNvPr id="107" name="TextBox 42">
            <a:extLst>
              <a:ext uri="{FF2B5EF4-FFF2-40B4-BE49-F238E27FC236}">
                <a16:creationId xmlns:a16="http://schemas.microsoft.com/office/drawing/2014/main" id="{B5C1C6D9-9217-4B0E-A527-B2E3836A78FC}"/>
              </a:ext>
            </a:extLst>
          </p:cNvPr>
          <p:cNvSpPr txBox="1"/>
          <p:nvPr/>
        </p:nvSpPr>
        <p:spPr>
          <a:xfrm>
            <a:off x="881852" y="5337034"/>
            <a:ext cx="10707091" cy="1038105"/>
          </a:xfrm>
          <a:prstGeom prst="rect">
            <a:avLst/>
          </a:prstGeom>
          <a:noFill/>
        </p:spPr>
        <p:txBody>
          <a:bodyPr wrap="square" lIns="0" rtlCol="0">
            <a:spAutoFit/>
          </a:bodyPr>
          <a:lstStyle/>
          <a:p>
            <a:pPr marL="380990" indent="-380990">
              <a:lnSpc>
                <a:spcPct val="135000"/>
              </a:lnSpc>
              <a:buFont typeface="Wingdings" panose="05000000000000000000" pitchFamily="2" charset="2"/>
              <a:buChar char="n"/>
            </a:pPr>
            <a:r>
              <a:rPr lang="zh-CN" altLang="en-US" sz="2400" b="1" dirty="0">
                <a:solidFill>
                  <a:srgbClr val="002060"/>
                </a:solidFill>
                <a:latin typeface="微软雅黑" panose="020B0503020204020204" pitchFamily="34" charset="-122"/>
                <a:ea typeface="微软雅黑" panose="020B0503020204020204" pitchFamily="34" charset="-122"/>
              </a:rPr>
              <a:t>质量归根到底靠自身保证。</a:t>
            </a:r>
            <a:r>
              <a:rPr lang="zh-CN" altLang="en-US" sz="2400" b="1" dirty="0">
                <a:solidFill>
                  <a:srgbClr val="002060"/>
                </a:solidFill>
                <a:latin typeface="微软雅黑" panose="020B0503020204020204" pitchFamily="34" charset="-122"/>
                <a:ea typeface="微软雅黑" panose="020B0503020204020204" pitchFamily="34" charset="-122"/>
                <a:hlinkClick r:id="rId3" action="ppaction://hlinkpres?slideindex=1&amp;slidetitle="/>
              </a:rPr>
              <a:t>诊改工作重点做好三件事</a:t>
            </a:r>
            <a:r>
              <a:rPr lang="zh-CN" altLang="en-US" sz="2400" b="1" dirty="0">
                <a:solidFill>
                  <a:srgbClr val="002060"/>
                </a:solidFill>
                <a:latin typeface="微软雅黑" panose="020B0503020204020204" pitchFamily="34" charset="-122"/>
                <a:ea typeface="微软雅黑" panose="020B0503020204020204" pitchFamily="34" charset="-122"/>
              </a:rPr>
              <a:t>（体系、平台、文化）</a:t>
            </a:r>
            <a:endParaRPr lang="en-US" altLang="zh-CN" sz="2400" b="1" dirty="0">
              <a:solidFill>
                <a:srgbClr val="002060"/>
              </a:solidFill>
              <a:latin typeface="微软雅黑" panose="020B0503020204020204" pitchFamily="34" charset="-122"/>
              <a:ea typeface="微软雅黑" panose="020B0503020204020204" pitchFamily="34" charset="-122"/>
            </a:endParaRPr>
          </a:p>
          <a:p>
            <a:pPr marL="380990" indent="-380990">
              <a:lnSpc>
                <a:spcPct val="135000"/>
              </a:lnSpc>
              <a:buFont typeface="Wingdings" panose="05000000000000000000" pitchFamily="2" charset="2"/>
              <a:buChar char="n"/>
            </a:pPr>
            <a:r>
              <a:rPr lang="zh-CN" altLang="en-US" sz="2400" b="1" dirty="0">
                <a:solidFill>
                  <a:srgbClr val="002060"/>
                </a:solidFill>
                <a:latin typeface="微软雅黑" panose="020B0503020204020204" pitchFamily="34" charset="-122"/>
                <a:ea typeface="微软雅黑" panose="020B0503020204020204" pitchFamily="34" charset="-122"/>
              </a:rPr>
              <a:t>科学、先进、合理、有效、切合实际又众望所归的目标取决于设置的过程</a:t>
            </a:r>
          </a:p>
        </p:txBody>
      </p:sp>
    </p:spTree>
    <p:extLst>
      <p:ext uri="{BB962C8B-B14F-4D97-AF65-F5344CB8AC3E}">
        <p14:creationId xmlns:p14="http://schemas.microsoft.com/office/powerpoint/2010/main" val="3376825425"/>
      </p:ext>
    </p:extLst>
  </p:cSld>
  <p:clrMapOvr>
    <a:masterClrMapping/>
  </p:clrMapOvr>
  <mc:AlternateContent xmlns:mc="http://schemas.openxmlformats.org/markup-compatibility/2006" xmlns:p14="http://schemas.microsoft.com/office/powerpoint/2010/main">
    <mc:Choice Requires="p14">
      <p:transition spd="slow" p14:dur="125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Scale>
                                      <p:cBhvr>
                                        <p:cTn id="7" dur="1000" decel="50000" fill="hold">
                                          <p:stCondLst>
                                            <p:cond delay="0"/>
                                          </p:stCondLst>
                                        </p:cTn>
                                        <p:tgtEl>
                                          <p:spTgt spid="10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5"/>
                                        </p:tgtEl>
                                        <p:attrNameLst>
                                          <p:attrName>ppt_x</p:attrName>
                                          <p:attrName>ppt_y</p:attrName>
                                        </p:attrNameLst>
                                      </p:cBhvr>
                                    </p:animMotion>
                                    <p:animEffect transition="in" filter="fade">
                                      <p:cBhvr>
                                        <p:cTn id="9" dur="1000"/>
                                        <p:tgtEl>
                                          <p:spTgt spid="105"/>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106"/>
                                        </p:tgtEl>
                                        <p:attrNameLst>
                                          <p:attrName>style.visibility</p:attrName>
                                        </p:attrNameLst>
                                      </p:cBhvr>
                                      <p:to>
                                        <p:strVal val="visible"/>
                                      </p:to>
                                    </p:set>
                                    <p:animScale>
                                      <p:cBhvr>
                                        <p:cTn id="13" dur="1000" decel="50000" fill="hold">
                                          <p:stCondLst>
                                            <p:cond delay="0"/>
                                          </p:stCondLst>
                                        </p:cTn>
                                        <p:tgtEl>
                                          <p:spTgt spid="10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106"/>
                                        </p:tgtEl>
                                        <p:attrNameLst>
                                          <p:attrName>ppt_x</p:attrName>
                                          <p:attrName>ppt_y</p:attrName>
                                        </p:attrNameLst>
                                      </p:cBhvr>
                                    </p:animMotion>
                                    <p:animEffect transition="in" filter="fade">
                                      <p:cBhvr>
                                        <p:cTn id="15"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ldLvl="0" animBg="1"/>
      <p:bldP spid="10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对</a:t>
            </a:r>
            <a:r>
              <a:rPr lang="zh-CN" altLang="en-US" dirty="0">
                <a:solidFill>
                  <a:srgbClr val="FF0000"/>
                </a:solidFill>
              </a:rPr>
              <a:t>高职</a:t>
            </a:r>
            <a:r>
              <a:rPr lang="zh-CN" altLang="en-US" dirty="0"/>
              <a:t>诊改制度建设的认识</a:t>
            </a:r>
          </a:p>
        </p:txBody>
      </p:sp>
      <p:sp>
        <p:nvSpPr>
          <p:cNvPr id="4" name="矩形 3">
            <a:extLst>
              <a:ext uri="{FF2B5EF4-FFF2-40B4-BE49-F238E27FC236}">
                <a16:creationId xmlns:a16="http://schemas.microsoft.com/office/drawing/2014/main" id="{5A0FB25F-FA06-4F19-B96A-265672BBF20D}"/>
              </a:ext>
            </a:extLst>
          </p:cNvPr>
          <p:cNvSpPr/>
          <p:nvPr/>
        </p:nvSpPr>
        <p:spPr>
          <a:xfrm>
            <a:off x="2950840" y="1564040"/>
            <a:ext cx="7617197" cy="461537"/>
          </a:xfrm>
          <a:prstGeom prst="rect">
            <a:avLst/>
          </a:prstGeom>
        </p:spPr>
        <p:txBody>
          <a:bodyPr wrap="square">
            <a:spAutoFit/>
          </a:bodyPr>
          <a:lstStyle/>
          <a:p>
            <a:pPr lvl="0"/>
            <a:r>
              <a:rPr lang="zh-CN" altLang="en-US" sz="2399" b="1" dirty="0">
                <a:solidFill>
                  <a:srgbClr val="002060"/>
                </a:solidFill>
                <a:latin typeface="微软雅黑" panose="020B0503020204020204" pitchFamily="34" charset="-122"/>
                <a:ea typeface="微软雅黑" panose="020B0503020204020204" pitchFamily="34" charset="-122"/>
              </a:rPr>
              <a:t>基本前提：</a:t>
            </a:r>
            <a:r>
              <a:rPr lang="zh-CN" altLang="en-US" sz="2399" dirty="0">
                <a:solidFill>
                  <a:srgbClr val="FF0000"/>
                </a:solidFill>
                <a:latin typeface="微软雅黑" panose="020B0503020204020204" pitchFamily="34" charset="-122"/>
                <a:ea typeface="微软雅黑" panose="020B0503020204020204" pitchFamily="34" charset="-122"/>
              </a:rPr>
              <a:t>管办评分离；“</a:t>
            </a:r>
            <a:r>
              <a:rPr lang="zh-CN" altLang="en-US" sz="2399" b="1" dirty="0">
                <a:solidFill>
                  <a:srgbClr val="FF0000"/>
                </a:solidFill>
                <a:latin typeface="微软雅黑" panose="020B0503020204020204" pitchFamily="34" charset="-122"/>
                <a:ea typeface="微软雅黑" panose="020B0503020204020204" pitchFamily="34" charset="-122"/>
              </a:rPr>
              <a:t>三基本</a:t>
            </a:r>
            <a:r>
              <a:rPr lang="zh-CN" altLang="en-US" sz="2399" dirty="0">
                <a:solidFill>
                  <a:srgbClr val="FF0000"/>
                </a:solidFill>
                <a:latin typeface="微软雅黑" panose="020B0503020204020204" pitchFamily="34" charset="-122"/>
                <a:ea typeface="微软雅黑" panose="020B0503020204020204" pitchFamily="34" charset="-122"/>
              </a:rPr>
              <a:t>”问题已经解决。</a:t>
            </a:r>
            <a:endParaRPr lang="zh-CN" altLang="zh-CN" sz="2399" dirty="0">
              <a:solidFill>
                <a:srgbClr val="FF0000"/>
              </a:solidFill>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6D0A5475-7E39-4D04-97E3-D159C3F13248}"/>
              </a:ext>
            </a:extLst>
          </p:cNvPr>
          <p:cNvSpPr/>
          <p:nvPr/>
        </p:nvSpPr>
        <p:spPr>
          <a:xfrm>
            <a:off x="2974194" y="2470603"/>
            <a:ext cx="7838944" cy="461537"/>
          </a:xfrm>
          <a:prstGeom prst="rect">
            <a:avLst/>
          </a:prstGeom>
        </p:spPr>
        <p:txBody>
          <a:bodyPr wrap="square">
            <a:spAutoFit/>
          </a:bodyPr>
          <a:lstStyle/>
          <a:p>
            <a:pPr lvl="0"/>
            <a:r>
              <a:rPr lang="zh-CN" altLang="en-US" sz="2399" b="1" dirty="0">
                <a:solidFill>
                  <a:srgbClr val="002060"/>
                </a:solidFill>
                <a:latin typeface="微软雅黑" panose="020B0503020204020204" pitchFamily="34" charset="-122"/>
                <a:ea typeface="微软雅黑" panose="020B0503020204020204" pitchFamily="34" charset="-122"/>
              </a:rPr>
              <a:t>指导思想：</a:t>
            </a:r>
            <a:r>
              <a:rPr lang="zh-CN" altLang="en-US" sz="2399" dirty="0">
                <a:solidFill>
                  <a:srgbClr val="002060"/>
                </a:solidFill>
                <a:latin typeface="微软雅黑" panose="020B0503020204020204" pitchFamily="34" charset="-122"/>
                <a:ea typeface="微软雅黑" panose="020B0503020204020204" pitchFamily="34" charset="-122"/>
              </a:rPr>
              <a:t>为实现学校确立的办学目标提供制度保证。</a:t>
            </a:r>
            <a:endParaRPr lang="zh-CN" altLang="zh-CN" sz="2399" dirty="0">
              <a:solidFill>
                <a:srgbClr val="002060"/>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67086DE5-D469-4F63-9A6F-1B91A963FA86}"/>
              </a:ext>
            </a:extLst>
          </p:cNvPr>
          <p:cNvSpPr/>
          <p:nvPr/>
        </p:nvSpPr>
        <p:spPr>
          <a:xfrm>
            <a:off x="2975673" y="3377166"/>
            <a:ext cx="8460155" cy="461537"/>
          </a:xfrm>
          <a:prstGeom prst="rect">
            <a:avLst/>
          </a:prstGeom>
        </p:spPr>
        <p:txBody>
          <a:bodyPr wrap="square">
            <a:spAutoFit/>
          </a:bodyPr>
          <a:lstStyle/>
          <a:p>
            <a:pPr lvl="0"/>
            <a:r>
              <a:rPr lang="zh-CN" altLang="en-US" sz="2399" b="1" dirty="0">
                <a:solidFill>
                  <a:srgbClr val="C00000"/>
                </a:solidFill>
                <a:latin typeface="微软雅黑" panose="020B0503020204020204" pitchFamily="34" charset="-122"/>
                <a:ea typeface="微软雅黑" panose="020B0503020204020204" pitchFamily="34" charset="-122"/>
              </a:rPr>
              <a:t>主要任务：</a:t>
            </a:r>
            <a:r>
              <a:rPr lang="zh-CN" altLang="en-US" sz="2399" dirty="0">
                <a:solidFill>
                  <a:srgbClr val="C00000"/>
                </a:solidFill>
                <a:latin typeface="微软雅黑" panose="020B0503020204020204" pitchFamily="34" charset="-122"/>
                <a:ea typeface="微软雅黑" panose="020B0503020204020204" pitchFamily="34" charset="-122"/>
              </a:rPr>
              <a:t>完善质保体系、升级信息系统、形成质量文化。</a:t>
            </a:r>
            <a:endParaRPr lang="zh-CN" altLang="zh-CN" sz="2399" dirty="0">
              <a:solidFill>
                <a:srgbClr val="C00000"/>
              </a:solidFill>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75C303DE-D6AC-45B2-B9A4-A1B2E93E3F13}"/>
              </a:ext>
            </a:extLst>
          </p:cNvPr>
          <p:cNvSpPr/>
          <p:nvPr/>
        </p:nvSpPr>
        <p:spPr>
          <a:xfrm>
            <a:off x="2994899" y="4283729"/>
            <a:ext cx="8440931" cy="461537"/>
          </a:xfrm>
          <a:prstGeom prst="rect">
            <a:avLst/>
          </a:prstGeom>
        </p:spPr>
        <p:txBody>
          <a:bodyPr wrap="square">
            <a:spAutoFit/>
          </a:bodyPr>
          <a:lstStyle/>
          <a:p>
            <a:pPr lvl="0"/>
            <a:r>
              <a:rPr lang="zh-CN" altLang="en-US" sz="2399" b="1" dirty="0">
                <a:solidFill>
                  <a:srgbClr val="002060"/>
                </a:solidFill>
                <a:latin typeface="微软雅黑" panose="020B0503020204020204" pitchFamily="34" charset="-122"/>
                <a:ea typeface="微软雅黑" panose="020B0503020204020204" pitchFamily="34" charset="-122"/>
              </a:rPr>
              <a:t>诊改目的：</a:t>
            </a:r>
            <a:r>
              <a:rPr lang="zh-CN" altLang="en-US" sz="2399" dirty="0">
                <a:solidFill>
                  <a:srgbClr val="002060"/>
                </a:solidFill>
                <a:latin typeface="微软雅黑" panose="020B0503020204020204" pitchFamily="34" charset="-122"/>
                <a:ea typeface="微软雅黑" panose="020B0503020204020204" pitchFamily="34" charset="-122"/>
              </a:rPr>
              <a:t>履行主体责任、激发内生动力，促进内涵发展。</a:t>
            </a:r>
            <a:endParaRPr lang="zh-CN" altLang="zh-CN" sz="2399" dirty="0">
              <a:solidFill>
                <a:srgbClr val="002060"/>
              </a:solidFill>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1F8EA594-751B-4EC8-837E-1289CF287621}"/>
              </a:ext>
            </a:extLst>
          </p:cNvPr>
          <p:cNvSpPr/>
          <p:nvPr/>
        </p:nvSpPr>
        <p:spPr>
          <a:xfrm>
            <a:off x="2994899" y="5190291"/>
            <a:ext cx="8448325" cy="933332"/>
          </a:xfrm>
          <a:prstGeom prst="rect">
            <a:avLst/>
          </a:prstGeom>
        </p:spPr>
        <p:txBody>
          <a:bodyPr wrap="square">
            <a:spAutoFit/>
          </a:bodyPr>
          <a:lstStyle/>
          <a:p>
            <a:pPr lvl="0"/>
            <a:r>
              <a:rPr lang="zh-CN" altLang="en-US" sz="2399" b="1" dirty="0">
                <a:solidFill>
                  <a:srgbClr val="002060"/>
                </a:solidFill>
                <a:latin typeface="微软雅黑" panose="020B0503020204020204" pitchFamily="34" charset="-122"/>
                <a:ea typeface="微软雅黑" panose="020B0503020204020204" pitchFamily="34" charset="-122"/>
              </a:rPr>
              <a:t>预期成效：</a:t>
            </a:r>
            <a:r>
              <a:rPr lang="zh-CN" altLang="en-US" sz="2399" dirty="0">
                <a:solidFill>
                  <a:srgbClr val="002060"/>
                </a:solidFill>
                <a:latin typeface="微软雅黑" panose="020B0503020204020204" pitchFamily="34" charset="-122"/>
                <a:ea typeface="微软雅黑" panose="020B0503020204020204" pitchFamily="34" charset="-122"/>
              </a:rPr>
              <a:t>改变学校的治理形态、教学形态、办学形态。</a:t>
            </a:r>
            <a:endParaRPr lang="en-US" altLang="zh-CN" sz="2399" dirty="0">
              <a:solidFill>
                <a:srgbClr val="002060"/>
              </a:solidFill>
              <a:latin typeface="微软雅黑" panose="020B0503020204020204" pitchFamily="34" charset="-122"/>
              <a:ea typeface="微软雅黑" panose="020B0503020204020204" pitchFamily="34" charset="-122"/>
            </a:endParaRPr>
          </a:p>
          <a:p>
            <a:pPr lvl="0">
              <a:lnSpc>
                <a:spcPts val="800"/>
              </a:lnSpc>
            </a:pPr>
            <a:r>
              <a:rPr lang="en-US" altLang="zh-CN" sz="2399" dirty="0">
                <a:solidFill>
                  <a:srgbClr val="002060"/>
                </a:solidFill>
                <a:latin typeface="微软雅黑" panose="020B0503020204020204" pitchFamily="34" charset="-122"/>
                <a:ea typeface="微软雅黑" panose="020B0503020204020204" pitchFamily="34" charset="-122"/>
              </a:rPr>
              <a:t>   </a:t>
            </a:r>
          </a:p>
          <a:p>
            <a:pPr lvl="0"/>
            <a:r>
              <a:rPr lang="en-US" altLang="zh-CN" sz="2399" dirty="0">
                <a:solidFill>
                  <a:srgbClr val="002060"/>
                </a:solidFill>
                <a:latin typeface="微软雅黑" panose="020B0503020204020204" pitchFamily="34" charset="-122"/>
                <a:ea typeface="微软雅黑" panose="020B0503020204020204" pitchFamily="34" charset="-122"/>
              </a:rPr>
              <a:t>                 </a:t>
            </a:r>
            <a:r>
              <a:rPr lang="zh-CN" altLang="en-US" sz="2399" dirty="0">
                <a:solidFill>
                  <a:srgbClr val="002060"/>
                </a:solidFill>
                <a:latin typeface="微软雅黑" panose="020B0503020204020204" pitchFamily="34" charset="-122"/>
                <a:ea typeface="微软雅黑" panose="020B0503020204020204" pitchFamily="34" charset="-122"/>
              </a:rPr>
              <a:t>形成学校自身的</a:t>
            </a:r>
            <a:r>
              <a:rPr lang="zh-CN" altLang="en-US" sz="2399" b="1" dirty="0">
                <a:solidFill>
                  <a:srgbClr val="FF0000"/>
                </a:solidFill>
                <a:latin typeface="微软雅黑" panose="020B0503020204020204" pitchFamily="34" charset="-122"/>
                <a:ea typeface="微软雅黑" panose="020B0503020204020204" pitchFamily="34" charset="-122"/>
              </a:rPr>
              <a:t>“免疫与修复”</a:t>
            </a:r>
            <a:r>
              <a:rPr lang="zh-CN" altLang="en-US" sz="2399" dirty="0">
                <a:solidFill>
                  <a:srgbClr val="002060"/>
                </a:solidFill>
                <a:latin typeface="微软雅黑" panose="020B0503020204020204" pitchFamily="34" charset="-122"/>
                <a:ea typeface="微软雅黑" panose="020B0503020204020204" pitchFamily="34" charset="-122"/>
              </a:rPr>
              <a:t>系统。</a:t>
            </a:r>
            <a:endParaRPr lang="zh-CN" altLang="zh-CN" sz="2399" dirty="0">
              <a:solidFill>
                <a:srgbClr val="002060"/>
              </a:solidFill>
              <a:latin typeface="微软雅黑" panose="020B0503020204020204" pitchFamily="34" charset="-122"/>
              <a:ea typeface="微软雅黑" panose="020B0503020204020204" pitchFamily="34" charset="-122"/>
            </a:endParaRPr>
          </a:p>
        </p:txBody>
      </p:sp>
      <p:sp>
        <p:nvSpPr>
          <p:cNvPr id="9" name="bomb-on-target_65979"/>
          <p:cNvSpPr>
            <a:spLocks noChangeAspect="1"/>
          </p:cNvSpPr>
          <p:nvPr/>
        </p:nvSpPr>
        <p:spPr bwMode="auto">
          <a:xfrm>
            <a:off x="1978562" y="1415892"/>
            <a:ext cx="609545" cy="609685"/>
          </a:xfrm>
          <a:custGeom>
            <a:avLst/>
            <a:gdLst>
              <a:gd name="connsiteX0" fmla="*/ 180553 w 577502"/>
              <a:gd name="connsiteY0" fmla="*/ 192679 h 577634"/>
              <a:gd name="connsiteX1" fmla="*/ 253430 w 577502"/>
              <a:gd name="connsiteY1" fmla="*/ 218460 h 577634"/>
              <a:gd name="connsiteX2" fmla="*/ 229445 w 577502"/>
              <a:gd name="connsiteY2" fmla="*/ 301325 h 577634"/>
              <a:gd name="connsiteX3" fmla="*/ 242360 w 577502"/>
              <a:gd name="connsiteY3" fmla="*/ 334471 h 577634"/>
              <a:gd name="connsiteX4" fmla="*/ 275569 w 577502"/>
              <a:gd name="connsiteY4" fmla="*/ 347361 h 577634"/>
              <a:gd name="connsiteX5" fmla="*/ 359516 w 577502"/>
              <a:gd name="connsiteY5" fmla="*/ 323422 h 577634"/>
              <a:gd name="connsiteX6" fmla="*/ 374275 w 577502"/>
              <a:gd name="connsiteY6" fmla="*/ 351044 h 577634"/>
              <a:gd name="connsiteX7" fmla="*/ 369663 w 577502"/>
              <a:gd name="connsiteY7" fmla="*/ 437593 h 577634"/>
              <a:gd name="connsiteX8" fmla="*/ 329073 w 577502"/>
              <a:gd name="connsiteY8" fmla="*/ 452324 h 577634"/>
              <a:gd name="connsiteX9" fmla="*/ 197158 w 577502"/>
              <a:gd name="connsiteY9" fmla="*/ 379587 h 577634"/>
              <a:gd name="connsiteX10" fmla="*/ 135351 w 577502"/>
              <a:gd name="connsiteY10" fmla="*/ 293959 h 577634"/>
              <a:gd name="connsiteX11" fmla="*/ 139964 w 577502"/>
              <a:gd name="connsiteY11" fmla="*/ 207411 h 577634"/>
              <a:gd name="connsiteX12" fmla="*/ 180553 w 577502"/>
              <a:gd name="connsiteY12" fmla="*/ 192679 h 577634"/>
              <a:gd name="connsiteX13" fmla="*/ 130721 w 577502"/>
              <a:gd name="connsiteY13" fmla="*/ 88673 h 577634"/>
              <a:gd name="connsiteX14" fmla="*/ 302303 w 577502"/>
              <a:gd name="connsiteY14" fmla="*/ 151290 h 577634"/>
              <a:gd name="connsiteX15" fmla="*/ 299536 w 577502"/>
              <a:gd name="connsiteY15" fmla="*/ 154973 h 577634"/>
              <a:gd name="connsiteX16" fmla="*/ 265404 w 577502"/>
              <a:gd name="connsiteY16" fmla="*/ 197331 h 577634"/>
              <a:gd name="connsiteX17" fmla="*/ 130721 w 577502"/>
              <a:gd name="connsiteY17" fmla="*/ 147606 h 577634"/>
              <a:gd name="connsiteX18" fmla="*/ 77217 w 577502"/>
              <a:gd name="connsiteY18" fmla="*/ 166023 h 577634"/>
              <a:gd name="connsiteX19" fmla="*/ 161163 w 577502"/>
              <a:gd name="connsiteY19" fmla="*/ 416489 h 577634"/>
              <a:gd name="connsiteX20" fmla="*/ 358575 w 577502"/>
              <a:gd name="connsiteY20" fmla="*/ 518701 h 577634"/>
              <a:gd name="connsiteX21" fmla="*/ 411157 w 577502"/>
              <a:gd name="connsiteY21" fmla="*/ 500284 h 577634"/>
              <a:gd name="connsiteX22" fmla="*/ 423149 w 577502"/>
              <a:gd name="connsiteY22" fmla="*/ 399914 h 577634"/>
              <a:gd name="connsiteX23" fmla="*/ 379792 w 577502"/>
              <a:gd name="connsiteY23" fmla="*/ 312435 h 577634"/>
              <a:gd name="connsiteX24" fmla="*/ 423149 w 577502"/>
              <a:gd name="connsiteY24" fmla="*/ 278364 h 577634"/>
              <a:gd name="connsiteX25" fmla="*/ 425917 w 577502"/>
              <a:gd name="connsiteY25" fmla="*/ 274681 h 577634"/>
              <a:gd name="connsiteX26" fmla="*/ 479421 w 577502"/>
              <a:gd name="connsiteY26" fmla="*/ 384260 h 577634"/>
              <a:gd name="connsiteX27" fmla="*/ 453591 w 577502"/>
              <a:gd name="connsiteY27" fmla="*/ 541722 h 577634"/>
              <a:gd name="connsiteX28" fmla="*/ 358575 w 577502"/>
              <a:gd name="connsiteY28" fmla="*/ 577634 h 577634"/>
              <a:gd name="connsiteX29" fmla="*/ 118729 w 577502"/>
              <a:gd name="connsiteY29" fmla="*/ 457926 h 577634"/>
              <a:gd name="connsiteX30" fmla="*/ 35705 w 577502"/>
              <a:gd name="connsiteY30" fmla="*/ 124586 h 577634"/>
              <a:gd name="connsiteX31" fmla="*/ 130721 w 577502"/>
              <a:gd name="connsiteY31" fmla="*/ 88673 h 577634"/>
              <a:gd name="connsiteX32" fmla="*/ 483094 w 577502"/>
              <a:gd name="connsiteY32" fmla="*/ 235 h 577634"/>
              <a:gd name="connsiteX33" fmla="*/ 493240 w 577502"/>
              <a:gd name="connsiteY33" fmla="*/ 10361 h 577634"/>
              <a:gd name="connsiteX34" fmla="*/ 510763 w 577502"/>
              <a:gd name="connsiteY34" fmla="*/ 66518 h 577634"/>
              <a:gd name="connsiteX35" fmla="*/ 567024 w 577502"/>
              <a:gd name="connsiteY35" fmla="*/ 84009 h 577634"/>
              <a:gd name="connsiteX36" fmla="*/ 577170 w 577502"/>
              <a:gd name="connsiteY36" fmla="*/ 95056 h 577634"/>
              <a:gd name="connsiteX37" fmla="*/ 573480 w 577502"/>
              <a:gd name="connsiteY37" fmla="*/ 108865 h 577634"/>
              <a:gd name="connsiteX38" fmla="*/ 521831 w 577502"/>
              <a:gd name="connsiteY38" fmla="*/ 160419 h 577634"/>
              <a:gd name="connsiteX39" fmla="*/ 508919 w 577502"/>
              <a:gd name="connsiteY39" fmla="*/ 164101 h 577634"/>
              <a:gd name="connsiteX40" fmla="*/ 476638 w 577502"/>
              <a:gd name="connsiteY40" fmla="*/ 157657 h 577634"/>
              <a:gd name="connsiteX41" fmla="*/ 401931 w 577502"/>
              <a:gd name="connsiteY41" fmla="*/ 257082 h 577634"/>
              <a:gd name="connsiteX42" fmla="*/ 274652 w 577502"/>
              <a:gd name="connsiteY42" fmla="*/ 317841 h 577634"/>
              <a:gd name="connsiteX43" fmla="*/ 263585 w 577502"/>
              <a:gd name="connsiteY43" fmla="*/ 314159 h 577634"/>
              <a:gd name="connsiteX44" fmla="*/ 258973 w 577502"/>
              <a:gd name="connsiteY44" fmla="*/ 303112 h 577634"/>
              <a:gd name="connsiteX45" fmla="*/ 319845 w 577502"/>
              <a:gd name="connsiteY45" fmla="*/ 176069 h 577634"/>
              <a:gd name="connsiteX46" fmla="*/ 420377 w 577502"/>
              <a:gd name="connsiteY46" fmla="*/ 101501 h 577634"/>
              <a:gd name="connsiteX47" fmla="*/ 413921 w 577502"/>
              <a:gd name="connsiteY47" fmla="*/ 69280 h 577634"/>
              <a:gd name="connsiteX48" fmla="*/ 417610 w 577502"/>
              <a:gd name="connsiteY48" fmla="*/ 55471 h 577634"/>
              <a:gd name="connsiteX49" fmla="*/ 469260 w 577502"/>
              <a:gd name="connsiteY49" fmla="*/ 4838 h 577634"/>
              <a:gd name="connsiteX50" fmla="*/ 483094 w 577502"/>
              <a:gd name="connsiteY50" fmla="*/ 235 h 57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77502" h="577634">
                <a:moveTo>
                  <a:pt x="180553" y="192679"/>
                </a:moveTo>
                <a:cubicBezTo>
                  <a:pt x="201770" y="192679"/>
                  <a:pt x="226677" y="201887"/>
                  <a:pt x="253430" y="218460"/>
                </a:cubicBezTo>
                <a:cubicBezTo>
                  <a:pt x="231290" y="262654"/>
                  <a:pt x="229445" y="299484"/>
                  <a:pt x="229445" y="301325"/>
                </a:cubicBezTo>
                <a:cubicBezTo>
                  <a:pt x="229445" y="314215"/>
                  <a:pt x="234057" y="326185"/>
                  <a:pt x="242360" y="334471"/>
                </a:cubicBezTo>
                <a:cubicBezTo>
                  <a:pt x="251585" y="343678"/>
                  <a:pt x="263577" y="348282"/>
                  <a:pt x="275569" y="347361"/>
                </a:cubicBezTo>
                <a:cubicBezTo>
                  <a:pt x="278337" y="347361"/>
                  <a:pt x="315236" y="345520"/>
                  <a:pt x="359516" y="323422"/>
                </a:cubicBezTo>
                <a:cubicBezTo>
                  <a:pt x="365050" y="332630"/>
                  <a:pt x="370585" y="341837"/>
                  <a:pt x="374275" y="351044"/>
                </a:cubicBezTo>
                <a:cubicBezTo>
                  <a:pt x="396415" y="400764"/>
                  <a:pt x="380733" y="426544"/>
                  <a:pt x="369663" y="437593"/>
                </a:cubicBezTo>
                <a:cubicBezTo>
                  <a:pt x="362283" y="444038"/>
                  <a:pt x="350291" y="452324"/>
                  <a:pt x="329073" y="452324"/>
                </a:cubicBezTo>
                <a:cubicBezTo>
                  <a:pt x="293096" y="452324"/>
                  <a:pt x="242360" y="424702"/>
                  <a:pt x="197158" y="379587"/>
                </a:cubicBezTo>
                <a:cubicBezTo>
                  <a:pt x="169483" y="351965"/>
                  <a:pt x="147344" y="321581"/>
                  <a:pt x="135351" y="293959"/>
                </a:cubicBezTo>
                <a:cubicBezTo>
                  <a:pt x="114134" y="244240"/>
                  <a:pt x="128894" y="218460"/>
                  <a:pt x="139964" y="207411"/>
                </a:cubicBezTo>
                <a:cubicBezTo>
                  <a:pt x="147344" y="200966"/>
                  <a:pt x="160258" y="192679"/>
                  <a:pt x="180553" y="192679"/>
                </a:cubicBezTo>
                <a:close/>
                <a:moveTo>
                  <a:pt x="130721" y="88673"/>
                </a:moveTo>
                <a:cubicBezTo>
                  <a:pt x="184225" y="88673"/>
                  <a:pt x="245109" y="111694"/>
                  <a:pt x="302303" y="151290"/>
                </a:cubicBezTo>
                <a:cubicBezTo>
                  <a:pt x="301381" y="153131"/>
                  <a:pt x="300458" y="154052"/>
                  <a:pt x="299536" y="154973"/>
                </a:cubicBezTo>
                <a:cubicBezTo>
                  <a:pt x="284776" y="168786"/>
                  <a:pt x="274629" y="183519"/>
                  <a:pt x="265404" y="197331"/>
                </a:cubicBezTo>
                <a:cubicBezTo>
                  <a:pt x="218357" y="166023"/>
                  <a:pt x="170388" y="147606"/>
                  <a:pt x="130721" y="147606"/>
                </a:cubicBezTo>
                <a:cubicBezTo>
                  <a:pt x="107659" y="147606"/>
                  <a:pt x="89209" y="154052"/>
                  <a:pt x="77217" y="166023"/>
                </a:cubicBezTo>
                <a:cubicBezTo>
                  <a:pt x="37550" y="205619"/>
                  <a:pt x="62457" y="317960"/>
                  <a:pt x="161163" y="416489"/>
                </a:cubicBezTo>
                <a:cubicBezTo>
                  <a:pt x="223892" y="479105"/>
                  <a:pt x="299536" y="518701"/>
                  <a:pt x="358575" y="518701"/>
                </a:cubicBezTo>
                <a:cubicBezTo>
                  <a:pt x="381637" y="518701"/>
                  <a:pt x="399165" y="512255"/>
                  <a:pt x="411157" y="500284"/>
                </a:cubicBezTo>
                <a:cubicBezTo>
                  <a:pt x="431451" y="480026"/>
                  <a:pt x="435141" y="444114"/>
                  <a:pt x="423149" y="399914"/>
                </a:cubicBezTo>
                <a:cubicBezTo>
                  <a:pt x="414847" y="371368"/>
                  <a:pt x="400087" y="340981"/>
                  <a:pt x="379792" y="312435"/>
                </a:cubicBezTo>
                <a:cubicBezTo>
                  <a:pt x="394552" y="303227"/>
                  <a:pt x="408389" y="292177"/>
                  <a:pt x="423149" y="278364"/>
                </a:cubicBezTo>
                <a:cubicBezTo>
                  <a:pt x="424072" y="277443"/>
                  <a:pt x="424994" y="276523"/>
                  <a:pt x="425917" y="274681"/>
                </a:cubicBezTo>
                <a:cubicBezTo>
                  <a:pt x="450824" y="310593"/>
                  <a:pt x="469273" y="347427"/>
                  <a:pt x="479421" y="384260"/>
                </a:cubicBezTo>
                <a:cubicBezTo>
                  <a:pt x="498793" y="449639"/>
                  <a:pt x="489568" y="505809"/>
                  <a:pt x="453591" y="541722"/>
                </a:cubicBezTo>
                <a:cubicBezTo>
                  <a:pt x="429607" y="564743"/>
                  <a:pt x="397320" y="577634"/>
                  <a:pt x="358575" y="577634"/>
                </a:cubicBezTo>
                <a:cubicBezTo>
                  <a:pt x="282931" y="577634"/>
                  <a:pt x="193450" y="532514"/>
                  <a:pt x="118729" y="457926"/>
                </a:cubicBezTo>
                <a:cubicBezTo>
                  <a:pt x="1573" y="340981"/>
                  <a:pt x="-34404" y="194569"/>
                  <a:pt x="35705" y="124586"/>
                </a:cubicBezTo>
                <a:cubicBezTo>
                  <a:pt x="58767" y="101565"/>
                  <a:pt x="91977" y="88673"/>
                  <a:pt x="130721" y="88673"/>
                </a:cubicBezTo>
                <a:close/>
                <a:moveTo>
                  <a:pt x="483094" y="235"/>
                </a:moveTo>
                <a:cubicBezTo>
                  <a:pt x="487706" y="2076"/>
                  <a:pt x="492317" y="5758"/>
                  <a:pt x="493240" y="10361"/>
                </a:cubicBezTo>
                <a:lnTo>
                  <a:pt x="510763" y="66518"/>
                </a:lnTo>
                <a:lnTo>
                  <a:pt x="567024" y="84009"/>
                </a:lnTo>
                <a:cubicBezTo>
                  <a:pt x="572558" y="85850"/>
                  <a:pt x="576247" y="89533"/>
                  <a:pt x="577170" y="95056"/>
                </a:cubicBezTo>
                <a:cubicBezTo>
                  <a:pt x="578092" y="99659"/>
                  <a:pt x="577170" y="105183"/>
                  <a:pt x="573480" y="108865"/>
                </a:cubicBezTo>
                <a:lnTo>
                  <a:pt x="521831" y="160419"/>
                </a:lnTo>
                <a:cubicBezTo>
                  <a:pt x="519064" y="163181"/>
                  <a:pt x="513530" y="165022"/>
                  <a:pt x="508919" y="164101"/>
                </a:cubicBezTo>
                <a:lnTo>
                  <a:pt x="476638" y="157657"/>
                </a:lnTo>
                <a:cubicBezTo>
                  <a:pt x="461881" y="187116"/>
                  <a:pt x="434212" y="224861"/>
                  <a:pt x="401931" y="257082"/>
                </a:cubicBezTo>
                <a:cubicBezTo>
                  <a:pt x="344748" y="314159"/>
                  <a:pt x="277419" y="317841"/>
                  <a:pt x="274652" y="317841"/>
                </a:cubicBezTo>
                <a:cubicBezTo>
                  <a:pt x="270041" y="317841"/>
                  <a:pt x="266351" y="316921"/>
                  <a:pt x="263585" y="314159"/>
                </a:cubicBezTo>
                <a:cubicBezTo>
                  <a:pt x="260818" y="310476"/>
                  <a:pt x="258973" y="306794"/>
                  <a:pt x="258973" y="303112"/>
                </a:cubicBezTo>
                <a:cubicBezTo>
                  <a:pt x="258973" y="300350"/>
                  <a:pt x="262662" y="233146"/>
                  <a:pt x="319845" y="176069"/>
                </a:cubicBezTo>
                <a:cubicBezTo>
                  <a:pt x="352126" y="143848"/>
                  <a:pt x="389941" y="115310"/>
                  <a:pt x="420377" y="101501"/>
                </a:cubicBezTo>
                <a:lnTo>
                  <a:pt x="413921" y="69280"/>
                </a:lnTo>
                <a:cubicBezTo>
                  <a:pt x="412999" y="63756"/>
                  <a:pt x="413921" y="59153"/>
                  <a:pt x="417610" y="55471"/>
                </a:cubicBezTo>
                <a:lnTo>
                  <a:pt x="469260" y="4838"/>
                </a:lnTo>
                <a:cubicBezTo>
                  <a:pt x="472949" y="1155"/>
                  <a:pt x="477560" y="-686"/>
                  <a:pt x="483094" y="235"/>
                </a:cubicBezTo>
                <a:close/>
              </a:path>
            </a:pathLst>
          </a:custGeom>
          <a:solidFill>
            <a:schemeClr val="bg2">
              <a:lumMod val="25000"/>
            </a:schemeClr>
          </a:solidFill>
          <a:ln>
            <a:noFill/>
          </a:ln>
        </p:spPr>
      </p:sp>
      <p:sp>
        <p:nvSpPr>
          <p:cNvPr id="10" name="having-an-idea_65974"/>
          <p:cNvSpPr>
            <a:spLocks noChangeAspect="1"/>
          </p:cNvSpPr>
          <p:nvPr/>
        </p:nvSpPr>
        <p:spPr bwMode="auto">
          <a:xfrm>
            <a:off x="2007234" y="2393689"/>
            <a:ext cx="552201" cy="609685"/>
          </a:xfrm>
          <a:custGeom>
            <a:avLst/>
            <a:gdLst>
              <a:gd name="connsiteX0" fmla="*/ 261051 w 522989"/>
              <a:gd name="connsiteY0" fmla="*/ 362763 h 577432"/>
              <a:gd name="connsiteX1" fmla="*/ 288791 w 522989"/>
              <a:gd name="connsiteY1" fmla="*/ 390429 h 577432"/>
              <a:gd name="connsiteX2" fmla="*/ 261051 w 522989"/>
              <a:gd name="connsiteY2" fmla="*/ 418095 h 577432"/>
              <a:gd name="connsiteX3" fmla="*/ 233311 w 522989"/>
              <a:gd name="connsiteY3" fmla="*/ 390429 h 577432"/>
              <a:gd name="connsiteX4" fmla="*/ 261051 w 522989"/>
              <a:gd name="connsiteY4" fmla="*/ 362763 h 577432"/>
              <a:gd name="connsiteX5" fmla="*/ 446328 w 522989"/>
              <a:gd name="connsiteY5" fmla="*/ 358474 h 577432"/>
              <a:gd name="connsiteX6" fmla="*/ 454749 w 522989"/>
              <a:gd name="connsiteY6" fmla="*/ 360086 h 577432"/>
              <a:gd name="connsiteX7" fmla="*/ 483355 w 522989"/>
              <a:gd name="connsiteY7" fmla="*/ 376670 h 577432"/>
              <a:gd name="connsiteX8" fmla="*/ 487969 w 522989"/>
              <a:gd name="connsiteY8" fmla="*/ 391410 h 577432"/>
              <a:gd name="connsiteX9" fmla="*/ 477818 w 522989"/>
              <a:gd name="connsiteY9" fmla="*/ 396938 h 577432"/>
              <a:gd name="connsiteX10" fmla="*/ 472281 w 522989"/>
              <a:gd name="connsiteY10" fmla="*/ 395095 h 577432"/>
              <a:gd name="connsiteX11" fmla="*/ 443675 w 522989"/>
              <a:gd name="connsiteY11" fmla="*/ 378512 h 577432"/>
              <a:gd name="connsiteX12" fmla="*/ 439984 w 522989"/>
              <a:gd name="connsiteY12" fmla="*/ 363771 h 577432"/>
              <a:gd name="connsiteX13" fmla="*/ 446328 w 522989"/>
              <a:gd name="connsiteY13" fmla="*/ 358474 h 577432"/>
              <a:gd name="connsiteX14" fmla="*/ 76344 w 522989"/>
              <a:gd name="connsiteY14" fmla="*/ 358474 h 577432"/>
              <a:gd name="connsiteX15" fmla="*/ 83038 w 522989"/>
              <a:gd name="connsiteY15" fmla="*/ 363771 h 577432"/>
              <a:gd name="connsiteX16" fmla="*/ 79344 w 522989"/>
              <a:gd name="connsiteY16" fmla="*/ 378512 h 577432"/>
              <a:gd name="connsiteX17" fmla="*/ 49796 w 522989"/>
              <a:gd name="connsiteY17" fmla="*/ 395095 h 577432"/>
              <a:gd name="connsiteX18" fmla="*/ 44256 w 522989"/>
              <a:gd name="connsiteY18" fmla="*/ 396938 h 577432"/>
              <a:gd name="connsiteX19" fmla="*/ 35022 w 522989"/>
              <a:gd name="connsiteY19" fmla="*/ 391410 h 577432"/>
              <a:gd name="connsiteX20" fmla="*/ 38716 w 522989"/>
              <a:gd name="connsiteY20" fmla="*/ 376670 h 577432"/>
              <a:gd name="connsiteX21" fmla="*/ 68264 w 522989"/>
              <a:gd name="connsiteY21" fmla="*/ 360086 h 577432"/>
              <a:gd name="connsiteX22" fmla="*/ 76344 w 522989"/>
              <a:gd name="connsiteY22" fmla="*/ 358474 h 577432"/>
              <a:gd name="connsiteX23" fmla="*/ 478723 w 522989"/>
              <a:gd name="connsiteY23" fmla="*/ 249584 h 577432"/>
              <a:gd name="connsiteX24" fmla="*/ 511923 w 522989"/>
              <a:gd name="connsiteY24" fmla="*/ 249584 h 577432"/>
              <a:gd name="connsiteX25" fmla="*/ 522989 w 522989"/>
              <a:gd name="connsiteY25" fmla="*/ 260606 h 577432"/>
              <a:gd name="connsiteX26" fmla="*/ 511923 w 522989"/>
              <a:gd name="connsiteY26" fmla="*/ 271628 h 577432"/>
              <a:gd name="connsiteX27" fmla="*/ 478723 w 522989"/>
              <a:gd name="connsiteY27" fmla="*/ 271628 h 577432"/>
              <a:gd name="connsiteX28" fmla="*/ 467657 w 522989"/>
              <a:gd name="connsiteY28" fmla="*/ 260606 h 577432"/>
              <a:gd name="connsiteX29" fmla="*/ 478723 w 522989"/>
              <a:gd name="connsiteY29" fmla="*/ 249584 h 577432"/>
              <a:gd name="connsiteX30" fmla="*/ 11066 w 522989"/>
              <a:gd name="connsiteY30" fmla="*/ 249584 h 577432"/>
              <a:gd name="connsiteX31" fmla="*/ 44266 w 522989"/>
              <a:gd name="connsiteY31" fmla="*/ 249584 h 577432"/>
              <a:gd name="connsiteX32" fmla="*/ 55332 w 522989"/>
              <a:gd name="connsiteY32" fmla="*/ 260606 h 577432"/>
              <a:gd name="connsiteX33" fmla="*/ 44266 w 522989"/>
              <a:gd name="connsiteY33" fmla="*/ 271628 h 577432"/>
              <a:gd name="connsiteX34" fmla="*/ 11066 w 522989"/>
              <a:gd name="connsiteY34" fmla="*/ 271628 h 577432"/>
              <a:gd name="connsiteX35" fmla="*/ 0 w 522989"/>
              <a:gd name="connsiteY35" fmla="*/ 260606 h 577432"/>
              <a:gd name="connsiteX36" fmla="*/ 11066 w 522989"/>
              <a:gd name="connsiteY36" fmla="*/ 249584 h 577432"/>
              <a:gd name="connsiteX37" fmla="*/ 261050 w 522989"/>
              <a:gd name="connsiteY37" fmla="*/ 167622 h 577432"/>
              <a:gd name="connsiteX38" fmla="*/ 287754 w 522989"/>
              <a:gd name="connsiteY38" fmla="*/ 193402 h 577432"/>
              <a:gd name="connsiteX39" fmla="*/ 287754 w 522989"/>
              <a:gd name="connsiteY39" fmla="*/ 232993 h 577432"/>
              <a:gd name="connsiteX40" fmla="*/ 286833 w 522989"/>
              <a:gd name="connsiteY40" fmla="*/ 248646 h 577432"/>
              <a:gd name="connsiteX41" fmla="*/ 276704 w 522989"/>
              <a:gd name="connsiteY41" fmla="*/ 327828 h 577432"/>
              <a:gd name="connsiteX42" fmla="*/ 261050 w 522989"/>
              <a:gd name="connsiteY42" fmla="*/ 340718 h 577432"/>
              <a:gd name="connsiteX43" fmla="*/ 246317 w 522989"/>
              <a:gd name="connsiteY43" fmla="*/ 327828 h 577432"/>
              <a:gd name="connsiteX44" fmla="*/ 236188 w 522989"/>
              <a:gd name="connsiteY44" fmla="*/ 248646 h 577432"/>
              <a:gd name="connsiteX45" fmla="*/ 234346 w 522989"/>
              <a:gd name="connsiteY45" fmla="*/ 232993 h 577432"/>
              <a:gd name="connsiteX46" fmla="*/ 234346 w 522989"/>
              <a:gd name="connsiteY46" fmla="*/ 193402 h 577432"/>
              <a:gd name="connsiteX47" fmla="*/ 261050 w 522989"/>
              <a:gd name="connsiteY47" fmla="*/ 167622 h 577432"/>
              <a:gd name="connsiteX48" fmla="*/ 261034 w 522989"/>
              <a:gd name="connsiteY48" fmla="*/ 133593 h 577432"/>
              <a:gd name="connsiteX49" fmla="*/ 130076 w 522989"/>
              <a:gd name="connsiteY49" fmla="*/ 258825 h 577432"/>
              <a:gd name="connsiteX50" fmla="*/ 165121 w 522989"/>
              <a:gd name="connsiteY50" fmla="*/ 356433 h 577432"/>
              <a:gd name="connsiteX51" fmla="*/ 190022 w 522989"/>
              <a:gd name="connsiteY51" fmla="*/ 418129 h 577432"/>
              <a:gd name="connsiteX52" fmla="*/ 206622 w 522989"/>
              <a:gd name="connsiteY52" fmla="*/ 442070 h 577432"/>
              <a:gd name="connsiteX53" fmla="*/ 315446 w 522989"/>
              <a:gd name="connsiteY53" fmla="*/ 442070 h 577432"/>
              <a:gd name="connsiteX54" fmla="*/ 332046 w 522989"/>
              <a:gd name="connsiteY54" fmla="*/ 418129 h 577432"/>
              <a:gd name="connsiteX55" fmla="*/ 357869 w 522989"/>
              <a:gd name="connsiteY55" fmla="*/ 357354 h 577432"/>
              <a:gd name="connsiteX56" fmla="*/ 392914 w 522989"/>
              <a:gd name="connsiteY56" fmla="*/ 258825 h 577432"/>
              <a:gd name="connsiteX57" fmla="*/ 261034 w 522989"/>
              <a:gd name="connsiteY57" fmla="*/ 133593 h 577432"/>
              <a:gd name="connsiteX58" fmla="*/ 472281 w 522989"/>
              <a:gd name="connsiteY58" fmla="*/ 126151 h 577432"/>
              <a:gd name="connsiteX59" fmla="*/ 487969 w 522989"/>
              <a:gd name="connsiteY59" fmla="*/ 130757 h 577432"/>
              <a:gd name="connsiteX60" fmla="*/ 483355 w 522989"/>
              <a:gd name="connsiteY60" fmla="*/ 145498 h 577432"/>
              <a:gd name="connsiteX61" fmla="*/ 454749 w 522989"/>
              <a:gd name="connsiteY61" fmla="*/ 162081 h 577432"/>
              <a:gd name="connsiteX62" fmla="*/ 449212 w 522989"/>
              <a:gd name="connsiteY62" fmla="*/ 163924 h 577432"/>
              <a:gd name="connsiteX63" fmla="*/ 439984 w 522989"/>
              <a:gd name="connsiteY63" fmla="*/ 158396 h 577432"/>
              <a:gd name="connsiteX64" fmla="*/ 443675 w 522989"/>
              <a:gd name="connsiteY64" fmla="*/ 142734 h 577432"/>
              <a:gd name="connsiteX65" fmla="*/ 49796 w 522989"/>
              <a:gd name="connsiteY65" fmla="*/ 126151 h 577432"/>
              <a:gd name="connsiteX66" fmla="*/ 79344 w 522989"/>
              <a:gd name="connsiteY66" fmla="*/ 142734 h 577432"/>
              <a:gd name="connsiteX67" fmla="*/ 83038 w 522989"/>
              <a:gd name="connsiteY67" fmla="*/ 158396 h 577432"/>
              <a:gd name="connsiteX68" fmla="*/ 73804 w 522989"/>
              <a:gd name="connsiteY68" fmla="*/ 163924 h 577432"/>
              <a:gd name="connsiteX69" fmla="*/ 68264 w 522989"/>
              <a:gd name="connsiteY69" fmla="*/ 162081 h 577432"/>
              <a:gd name="connsiteX70" fmla="*/ 38716 w 522989"/>
              <a:gd name="connsiteY70" fmla="*/ 145498 h 577432"/>
              <a:gd name="connsiteX71" fmla="*/ 35022 w 522989"/>
              <a:gd name="connsiteY71" fmla="*/ 130757 h 577432"/>
              <a:gd name="connsiteX72" fmla="*/ 49796 w 522989"/>
              <a:gd name="connsiteY72" fmla="*/ 126151 h 577432"/>
              <a:gd name="connsiteX73" fmla="*/ 261034 w 522989"/>
              <a:gd name="connsiteY73" fmla="*/ 88472 h 577432"/>
              <a:gd name="connsiteX74" fmla="*/ 437181 w 522989"/>
              <a:gd name="connsiteY74" fmla="*/ 258825 h 577432"/>
              <a:gd name="connsiteX75" fmla="*/ 394758 w 522989"/>
              <a:gd name="connsiteY75" fmla="*/ 382216 h 577432"/>
              <a:gd name="connsiteX76" fmla="*/ 377236 w 522989"/>
              <a:gd name="connsiteY76" fmla="*/ 418129 h 577432"/>
              <a:gd name="connsiteX77" fmla="*/ 344035 w 522989"/>
              <a:gd name="connsiteY77" fmla="*/ 476141 h 577432"/>
              <a:gd name="connsiteX78" fmla="*/ 341268 w 522989"/>
              <a:gd name="connsiteY78" fmla="*/ 521262 h 577432"/>
              <a:gd name="connsiteX79" fmla="*/ 305301 w 522989"/>
              <a:gd name="connsiteY79" fmla="*/ 559016 h 577432"/>
              <a:gd name="connsiteX80" fmla="*/ 290545 w 522989"/>
              <a:gd name="connsiteY80" fmla="*/ 573749 h 577432"/>
              <a:gd name="connsiteX81" fmla="*/ 278556 w 522989"/>
              <a:gd name="connsiteY81" fmla="*/ 577432 h 577432"/>
              <a:gd name="connsiteX82" fmla="*/ 244434 w 522989"/>
              <a:gd name="connsiteY82" fmla="*/ 577432 h 577432"/>
              <a:gd name="connsiteX83" fmla="*/ 231522 w 522989"/>
              <a:gd name="connsiteY83" fmla="*/ 573749 h 577432"/>
              <a:gd name="connsiteX84" fmla="*/ 217689 w 522989"/>
              <a:gd name="connsiteY84" fmla="*/ 559016 h 577432"/>
              <a:gd name="connsiteX85" fmla="*/ 180799 w 522989"/>
              <a:gd name="connsiteY85" fmla="*/ 521262 h 577432"/>
              <a:gd name="connsiteX86" fmla="*/ 178955 w 522989"/>
              <a:gd name="connsiteY86" fmla="*/ 476141 h 577432"/>
              <a:gd name="connsiteX87" fmla="*/ 145754 w 522989"/>
              <a:gd name="connsiteY87" fmla="*/ 418129 h 577432"/>
              <a:gd name="connsiteX88" fmla="*/ 128232 w 522989"/>
              <a:gd name="connsiteY88" fmla="*/ 382216 h 577432"/>
              <a:gd name="connsiteX89" fmla="*/ 85809 w 522989"/>
              <a:gd name="connsiteY89" fmla="*/ 258825 h 577432"/>
              <a:gd name="connsiteX90" fmla="*/ 261034 w 522989"/>
              <a:gd name="connsiteY90" fmla="*/ 88472 h 577432"/>
              <a:gd name="connsiteX91" fmla="*/ 392070 w 522989"/>
              <a:gd name="connsiteY91" fmla="*/ 35016 h 577432"/>
              <a:gd name="connsiteX92" fmla="*/ 395762 w 522989"/>
              <a:gd name="connsiteY92" fmla="*/ 49759 h 577432"/>
              <a:gd name="connsiteX93" fmla="*/ 379147 w 522989"/>
              <a:gd name="connsiteY93" fmla="*/ 79244 h 577432"/>
              <a:gd name="connsiteX94" fmla="*/ 369917 w 522989"/>
              <a:gd name="connsiteY94" fmla="*/ 84773 h 577432"/>
              <a:gd name="connsiteX95" fmla="*/ 364378 w 522989"/>
              <a:gd name="connsiteY95" fmla="*/ 82930 h 577432"/>
              <a:gd name="connsiteX96" fmla="*/ 360686 w 522989"/>
              <a:gd name="connsiteY96" fmla="*/ 68187 h 577432"/>
              <a:gd name="connsiteX97" fmla="*/ 377301 w 522989"/>
              <a:gd name="connsiteY97" fmla="*/ 38702 h 577432"/>
              <a:gd name="connsiteX98" fmla="*/ 392070 w 522989"/>
              <a:gd name="connsiteY98" fmla="*/ 35016 h 577432"/>
              <a:gd name="connsiteX99" fmla="*/ 131042 w 522989"/>
              <a:gd name="connsiteY99" fmla="*/ 35016 h 577432"/>
              <a:gd name="connsiteX100" fmla="*/ 145759 w 522989"/>
              <a:gd name="connsiteY100" fmla="*/ 38702 h 577432"/>
              <a:gd name="connsiteX101" fmla="*/ 162317 w 522989"/>
              <a:gd name="connsiteY101" fmla="*/ 68187 h 577432"/>
              <a:gd name="connsiteX102" fmla="*/ 158637 w 522989"/>
              <a:gd name="connsiteY102" fmla="*/ 82930 h 577432"/>
              <a:gd name="connsiteX103" fmla="*/ 153118 w 522989"/>
              <a:gd name="connsiteY103" fmla="*/ 84773 h 577432"/>
              <a:gd name="connsiteX104" fmla="*/ 143000 w 522989"/>
              <a:gd name="connsiteY104" fmla="*/ 79244 h 577432"/>
              <a:gd name="connsiteX105" fmla="*/ 126443 w 522989"/>
              <a:gd name="connsiteY105" fmla="*/ 49759 h 577432"/>
              <a:gd name="connsiteX106" fmla="*/ 131042 w 522989"/>
              <a:gd name="connsiteY106" fmla="*/ 35016 h 577432"/>
              <a:gd name="connsiteX107" fmla="*/ 261051 w 522989"/>
              <a:gd name="connsiteY107" fmla="*/ 0 h 577432"/>
              <a:gd name="connsiteX108" fmla="*/ 272073 w 522989"/>
              <a:gd name="connsiteY108" fmla="*/ 11037 h 577432"/>
              <a:gd name="connsiteX109" fmla="*/ 272073 w 522989"/>
              <a:gd name="connsiteY109" fmla="*/ 44147 h 577432"/>
              <a:gd name="connsiteX110" fmla="*/ 261051 w 522989"/>
              <a:gd name="connsiteY110" fmla="*/ 55184 h 577432"/>
              <a:gd name="connsiteX111" fmla="*/ 250029 w 522989"/>
              <a:gd name="connsiteY111" fmla="*/ 44147 h 577432"/>
              <a:gd name="connsiteX112" fmla="*/ 250029 w 522989"/>
              <a:gd name="connsiteY112" fmla="*/ 11037 h 577432"/>
              <a:gd name="connsiteX113" fmla="*/ 261051 w 522989"/>
              <a:gd name="connsiteY113"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22989" h="577432">
                <a:moveTo>
                  <a:pt x="261051" y="362763"/>
                </a:moveTo>
                <a:cubicBezTo>
                  <a:pt x="276371" y="362763"/>
                  <a:pt x="288791" y="375149"/>
                  <a:pt x="288791" y="390429"/>
                </a:cubicBezTo>
                <a:cubicBezTo>
                  <a:pt x="288791" y="405709"/>
                  <a:pt x="276371" y="418095"/>
                  <a:pt x="261051" y="418095"/>
                </a:cubicBezTo>
                <a:cubicBezTo>
                  <a:pt x="245731" y="418095"/>
                  <a:pt x="233311" y="405709"/>
                  <a:pt x="233311" y="390429"/>
                </a:cubicBezTo>
                <a:cubicBezTo>
                  <a:pt x="233311" y="375149"/>
                  <a:pt x="245731" y="362763"/>
                  <a:pt x="261051" y="362763"/>
                </a:cubicBezTo>
                <a:close/>
                <a:moveTo>
                  <a:pt x="446328" y="358474"/>
                </a:moveTo>
                <a:cubicBezTo>
                  <a:pt x="448981" y="357783"/>
                  <a:pt x="451980" y="358244"/>
                  <a:pt x="454749" y="360086"/>
                </a:cubicBezTo>
                <a:lnTo>
                  <a:pt x="483355" y="376670"/>
                </a:lnTo>
                <a:cubicBezTo>
                  <a:pt x="488891" y="379433"/>
                  <a:pt x="490737" y="385883"/>
                  <a:pt x="487969" y="391410"/>
                </a:cubicBezTo>
                <a:cubicBezTo>
                  <a:pt x="486123" y="395095"/>
                  <a:pt x="481509" y="396938"/>
                  <a:pt x="477818" y="396938"/>
                </a:cubicBezTo>
                <a:cubicBezTo>
                  <a:pt x="475973" y="396938"/>
                  <a:pt x="474127" y="396938"/>
                  <a:pt x="472281" y="395095"/>
                </a:cubicBezTo>
                <a:lnTo>
                  <a:pt x="443675" y="378512"/>
                </a:lnTo>
                <a:cubicBezTo>
                  <a:pt x="438139" y="375748"/>
                  <a:pt x="436293" y="369299"/>
                  <a:pt x="439984" y="363771"/>
                </a:cubicBezTo>
                <a:cubicBezTo>
                  <a:pt x="441368" y="361007"/>
                  <a:pt x="443675" y="359165"/>
                  <a:pt x="446328" y="358474"/>
                </a:cubicBezTo>
                <a:close/>
                <a:moveTo>
                  <a:pt x="76344" y="358474"/>
                </a:moveTo>
                <a:cubicBezTo>
                  <a:pt x="79114" y="359165"/>
                  <a:pt x="81653" y="361007"/>
                  <a:pt x="83038" y="363771"/>
                </a:cubicBezTo>
                <a:cubicBezTo>
                  <a:pt x="85808" y="369299"/>
                  <a:pt x="83961" y="375748"/>
                  <a:pt x="79344" y="378512"/>
                </a:cubicBezTo>
                <a:lnTo>
                  <a:pt x="49796" y="395095"/>
                </a:lnTo>
                <a:cubicBezTo>
                  <a:pt x="47949" y="396938"/>
                  <a:pt x="46103" y="396938"/>
                  <a:pt x="44256" y="396938"/>
                </a:cubicBezTo>
                <a:cubicBezTo>
                  <a:pt x="40562" y="396938"/>
                  <a:pt x="36869" y="395095"/>
                  <a:pt x="35022" y="391410"/>
                </a:cubicBezTo>
                <a:cubicBezTo>
                  <a:pt x="32252" y="385883"/>
                  <a:pt x="34099" y="379433"/>
                  <a:pt x="38716" y="376670"/>
                </a:cubicBezTo>
                <a:lnTo>
                  <a:pt x="68264" y="360086"/>
                </a:lnTo>
                <a:cubicBezTo>
                  <a:pt x="70573" y="358244"/>
                  <a:pt x="73574" y="357783"/>
                  <a:pt x="76344" y="358474"/>
                </a:cubicBezTo>
                <a:close/>
                <a:moveTo>
                  <a:pt x="478723" y="249584"/>
                </a:moveTo>
                <a:lnTo>
                  <a:pt x="511923" y="249584"/>
                </a:lnTo>
                <a:cubicBezTo>
                  <a:pt x="517456" y="249584"/>
                  <a:pt x="522989" y="255095"/>
                  <a:pt x="522989" y="260606"/>
                </a:cubicBezTo>
                <a:cubicBezTo>
                  <a:pt x="522989" y="267035"/>
                  <a:pt x="517456" y="271628"/>
                  <a:pt x="511923" y="271628"/>
                </a:cubicBezTo>
                <a:lnTo>
                  <a:pt x="478723" y="271628"/>
                </a:lnTo>
                <a:cubicBezTo>
                  <a:pt x="472268" y="271628"/>
                  <a:pt x="467657" y="267035"/>
                  <a:pt x="467657" y="260606"/>
                </a:cubicBezTo>
                <a:cubicBezTo>
                  <a:pt x="467657" y="255095"/>
                  <a:pt x="472268" y="249584"/>
                  <a:pt x="478723" y="249584"/>
                </a:cubicBezTo>
                <a:close/>
                <a:moveTo>
                  <a:pt x="11066" y="249584"/>
                </a:moveTo>
                <a:lnTo>
                  <a:pt x="44266" y="249584"/>
                </a:lnTo>
                <a:cubicBezTo>
                  <a:pt x="50721" y="249584"/>
                  <a:pt x="55332" y="255095"/>
                  <a:pt x="55332" y="260606"/>
                </a:cubicBezTo>
                <a:cubicBezTo>
                  <a:pt x="55332" y="267035"/>
                  <a:pt x="50721" y="271628"/>
                  <a:pt x="44266" y="271628"/>
                </a:cubicBezTo>
                <a:lnTo>
                  <a:pt x="11066" y="271628"/>
                </a:lnTo>
                <a:cubicBezTo>
                  <a:pt x="4611" y="271628"/>
                  <a:pt x="0" y="267035"/>
                  <a:pt x="0" y="260606"/>
                </a:cubicBezTo>
                <a:cubicBezTo>
                  <a:pt x="0" y="255095"/>
                  <a:pt x="4611" y="249584"/>
                  <a:pt x="11066" y="249584"/>
                </a:cubicBezTo>
                <a:close/>
                <a:moveTo>
                  <a:pt x="261050" y="167622"/>
                </a:moveTo>
                <a:cubicBezTo>
                  <a:pt x="278546" y="167622"/>
                  <a:pt x="287754" y="176829"/>
                  <a:pt x="287754" y="193402"/>
                </a:cubicBezTo>
                <a:lnTo>
                  <a:pt x="287754" y="232993"/>
                </a:lnTo>
                <a:cubicBezTo>
                  <a:pt x="287754" y="237597"/>
                  <a:pt x="287754" y="243121"/>
                  <a:pt x="286833" y="248646"/>
                </a:cubicBezTo>
                <a:lnTo>
                  <a:pt x="276704" y="327828"/>
                </a:lnTo>
                <a:cubicBezTo>
                  <a:pt x="274862" y="337956"/>
                  <a:pt x="270258" y="340718"/>
                  <a:pt x="261050" y="340718"/>
                </a:cubicBezTo>
                <a:cubicBezTo>
                  <a:pt x="252763" y="340718"/>
                  <a:pt x="248158" y="337956"/>
                  <a:pt x="246317" y="327828"/>
                </a:cubicBezTo>
                <a:lnTo>
                  <a:pt x="236188" y="248646"/>
                </a:lnTo>
                <a:cubicBezTo>
                  <a:pt x="235267" y="243121"/>
                  <a:pt x="234346" y="237597"/>
                  <a:pt x="234346" y="232993"/>
                </a:cubicBezTo>
                <a:lnTo>
                  <a:pt x="234346" y="193402"/>
                </a:lnTo>
                <a:cubicBezTo>
                  <a:pt x="234346" y="176829"/>
                  <a:pt x="244475" y="167622"/>
                  <a:pt x="261050" y="167622"/>
                </a:cubicBezTo>
                <a:close/>
                <a:moveTo>
                  <a:pt x="261034" y="133593"/>
                </a:moveTo>
                <a:cubicBezTo>
                  <a:pt x="189099" y="133593"/>
                  <a:pt x="130076" y="189763"/>
                  <a:pt x="130076" y="258825"/>
                </a:cubicBezTo>
                <a:cubicBezTo>
                  <a:pt x="130076" y="305787"/>
                  <a:pt x="148521" y="332492"/>
                  <a:pt x="165121" y="356433"/>
                </a:cubicBezTo>
                <a:cubicBezTo>
                  <a:pt x="178033" y="375771"/>
                  <a:pt x="190022" y="394187"/>
                  <a:pt x="190022" y="418129"/>
                </a:cubicBezTo>
                <a:cubicBezTo>
                  <a:pt x="190022" y="428258"/>
                  <a:pt x="200166" y="437466"/>
                  <a:pt x="206622" y="442070"/>
                </a:cubicBezTo>
                <a:lnTo>
                  <a:pt x="315446" y="442070"/>
                </a:lnTo>
                <a:cubicBezTo>
                  <a:pt x="322824" y="436545"/>
                  <a:pt x="332046" y="428258"/>
                  <a:pt x="332046" y="418129"/>
                </a:cubicBezTo>
                <a:cubicBezTo>
                  <a:pt x="332046" y="394187"/>
                  <a:pt x="344957" y="375771"/>
                  <a:pt x="357869" y="357354"/>
                </a:cubicBezTo>
                <a:cubicBezTo>
                  <a:pt x="374469" y="332492"/>
                  <a:pt x="392914" y="305787"/>
                  <a:pt x="392914" y="258825"/>
                </a:cubicBezTo>
                <a:cubicBezTo>
                  <a:pt x="392914" y="189763"/>
                  <a:pt x="333891" y="133593"/>
                  <a:pt x="261034" y="133593"/>
                </a:cubicBezTo>
                <a:close/>
                <a:moveTo>
                  <a:pt x="472281" y="126151"/>
                </a:moveTo>
                <a:cubicBezTo>
                  <a:pt x="477818" y="123387"/>
                  <a:pt x="484278" y="125230"/>
                  <a:pt x="487969" y="130757"/>
                </a:cubicBezTo>
                <a:cubicBezTo>
                  <a:pt x="490737" y="135364"/>
                  <a:pt x="488891" y="142734"/>
                  <a:pt x="483355" y="145498"/>
                </a:cubicBezTo>
                <a:lnTo>
                  <a:pt x="454749" y="162081"/>
                </a:lnTo>
                <a:cubicBezTo>
                  <a:pt x="452903" y="163003"/>
                  <a:pt x="451057" y="163924"/>
                  <a:pt x="449212" y="163924"/>
                </a:cubicBezTo>
                <a:cubicBezTo>
                  <a:pt x="445521" y="163924"/>
                  <a:pt x="441830" y="162081"/>
                  <a:pt x="439984" y="158396"/>
                </a:cubicBezTo>
                <a:cubicBezTo>
                  <a:pt x="436293" y="152868"/>
                  <a:pt x="438139" y="146419"/>
                  <a:pt x="443675" y="142734"/>
                </a:cubicBezTo>
                <a:close/>
                <a:moveTo>
                  <a:pt x="49796" y="126151"/>
                </a:moveTo>
                <a:lnTo>
                  <a:pt x="79344" y="142734"/>
                </a:lnTo>
                <a:cubicBezTo>
                  <a:pt x="83961" y="146419"/>
                  <a:pt x="85808" y="152868"/>
                  <a:pt x="83038" y="158396"/>
                </a:cubicBezTo>
                <a:cubicBezTo>
                  <a:pt x="81191" y="162081"/>
                  <a:pt x="77498" y="163924"/>
                  <a:pt x="73804" y="163924"/>
                </a:cubicBezTo>
                <a:cubicBezTo>
                  <a:pt x="71957" y="163924"/>
                  <a:pt x="70111" y="163003"/>
                  <a:pt x="68264" y="162081"/>
                </a:cubicBezTo>
                <a:lnTo>
                  <a:pt x="38716" y="145498"/>
                </a:lnTo>
                <a:cubicBezTo>
                  <a:pt x="34099" y="142734"/>
                  <a:pt x="32252" y="135364"/>
                  <a:pt x="35022" y="130757"/>
                </a:cubicBezTo>
                <a:cubicBezTo>
                  <a:pt x="37792" y="125230"/>
                  <a:pt x="45179" y="123387"/>
                  <a:pt x="49796" y="126151"/>
                </a:cubicBezTo>
                <a:close/>
                <a:moveTo>
                  <a:pt x="261034" y="88472"/>
                </a:moveTo>
                <a:cubicBezTo>
                  <a:pt x="357869" y="88472"/>
                  <a:pt x="437181" y="164901"/>
                  <a:pt x="437181" y="258825"/>
                </a:cubicBezTo>
                <a:cubicBezTo>
                  <a:pt x="437181" y="319600"/>
                  <a:pt x="412281" y="355512"/>
                  <a:pt x="394758" y="382216"/>
                </a:cubicBezTo>
                <a:cubicBezTo>
                  <a:pt x="382769" y="398791"/>
                  <a:pt x="377236" y="408000"/>
                  <a:pt x="377236" y="418129"/>
                </a:cubicBezTo>
                <a:cubicBezTo>
                  <a:pt x="377236" y="440229"/>
                  <a:pt x="365247" y="460487"/>
                  <a:pt x="344035" y="476141"/>
                </a:cubicBezTo>
                <a:cubicBezTo>
                  <a:pt x="343113" y="489033"/>
                  <a:pt x="341268" y="521262"/>
                  <a:pt x="341268" y="521262"/>
                </a:cubicBezTo>
                <a:cubicBezTo>
                  <a:pt x="341268" y="529549"/>
                  <a:pt x="336657" y="548886"/>
                  <a:pt x="305301" y="559016"/>
                </a:cubicBezTo>
                <a:cubicBezTo>
                  <a:pt x="301612" y="564540"/>
                  <a:pt x="297001" y="569145"/>
                  <a:pt x="290545" y="573749"/>
                </a:cubicBezTo>
                <a:cubicBezTo>
                  <a:pt x="286856" y="575590"/>
                  <a:pt x="283168" y="577432"/>
                  <a:pt x="278556" y="577432"/>
                </a:cubicBezTo>
                <a:lnTo>
                  <a:pt x="244434" y="577432"/>
                </a:lnTo>
                <a:cubicBezTo>
                  <a:pt x="239822" y="577432"/>
                  <a:pt x="235211" y="575590"/>
                  <a:pt x="231522" y="573749"/>
                </a:cubicBezTo>
                <a:cubicBezTo>
                  <a:pt x="225989" y="569145"/>
                  <a:pt x="221378" y="564540"/>
                  <a:pt x="217689" y="559016"/>
                </a:cubicBezTo>
                <a:cubicBezTo>
                  <a:pt x="186333" y="548886"/>
                  <a:pt x="181722" y="530470"/>
                  <a:pt x="180799" y="521262"/>
                </a:cubicBezTo>
                <a:cubicBezTo>
                  <a:pt x="180799" y="521262"/>
                  <a:pt x="178955" y="489033"/>
                  <a:pt x="178955" y="476141"/>
                </a:cubicBezTo>
                <a:cubicBezTo>
                  <a:pt x="157743" y="460487"/>
                  <a:pt x="145754" y="440229"/>
                  <a:pt x="145754" y="418129"/>
                </a:cubicBezTo>
                <a:cubicBezTo>
                  <a:pt x="145754" y="408000"/>
                  <a:pt x="139299" y="398791"/>
                  <a:pt x="128232" y="382216"/>
                </a:cubicBezTo>
                <a:cubicBezTo>
                  <a:pt x="109787" y="355512"/>
                  <a:pt x="85809" y="319600"/>
                  <a:pt x="85809" y="258825"/>
                </a:cubicBezTo>
                <a:cubicBezTo>
                  <a:pt x="85809" y="164901"/>
                  <a:pt x="164199" y="88472"/>
                  <a:pt x="261034" y="88472"/>
                </a:cubicBezTo>
                <a:close/>
                <a:moveTo>
                  <a:pt x="392070" y="35016"/>
                </a:moveTo>
                <a:cubicBezTo>
                  <a:pt x="397608" y="37780"/>
                  <a:pt x="399454" y="45152"/>
                  <a:pt x="395762" y="49759"/>
                </a:cubicBezTo>
                <a:lnTo>
                  <a:pt x="379147" y="79244"/>
                </a:lnTo>
                <a:cubicBezTo>
                  <a:pt x="377301" y="82930"/>
                  <a:pt x="373609" y="84773"/>
                  <a:pt x="369917" y="84773"/>
                </a:cubicBezTo>
                <a:cubicBezTo>
                  <a:pt x="368071" y="84773"/>
                  <a:pt x="366224" y="83852"/>
                  <a:pt x="364378" y="82930"/>
                </a:cubicBezTo>
                <a:cubicBezTo>
                  <a:pt x="358840" y="80166"/>
                  <a:pt x="356994" y="72794"/>
                  <a:pt x="360686" y="68187"/>
                </a:cubicBezTo>
                <a:lnTo>
                  <a:pt x="377301" y="38702"/>
                </a:lnTo>
                <a:cubicBezTo>
                  <a:pt x="380070" y="34095"/>
                  <a:pt x="386531" y="32252"/>
                  <a:pt x="392070" y="35016"/>
                </a:cubicBezTo>
                <a:close/>
                <a:moveTo>
                  <a:pt x="131042" y="35016"/>
                </a:moveTo>
                <a:cubicBezTo>
                  <a:pt x="135641" y="32252"/>
                  <a:pt x="143000" y="34095"/>
                  <a:pt x="145759" y="38702"/>
                </a:cubicBezTo>
                <a:lnTo>
                  <a:pt x="162317" y="68187"/>
                </a:lnTo>
                <a:cubicBezTo>
                  <a:pt x="165996" y="72794"/>
                  <a:pt x="164156" y="80166"/>
                  <a:pt x="158637" y="82930"/>
                </a:cubicBezTo>
                <a:cubicBezTo>
                  <a:pt x="156798" y="83852"/>
                  <a:pt x="154958" y="84773"/>
                  <a:pt x="153118" y="84773"/>
                </a:cubicBezTo>
                <a:cubicBezTo>
                  <a:pt x="149439" y="84773"/>
                  <a:pt x="145759" y="82930"/>
                  <a:pt x="143000" y="79244"/>
                </a:cubicBezTo>
                <a:lnTo>
                  <a:pt x="126443" y="49759"/>
                </a:lnTo>
                <a:cubicBezTo>
                  <a:pt x="123683" y="45152"/>
                  <a:pt x="125523" y="37780"/>
                  <a:pt x="131042" y="35016"/>
                </a:cubicBezTo>
                <a:close/>
                <a:moveTo>
                  <a:pt x="261051" y="0"/>
                </a:moveTo>
                <a:cubicBezTo>
                  <a:pt x="267480" y="0"/>
                  <a:pt x="272073" y="4599"/>
                  <a:pt x="272073" y="11037"/>
                </a:cubicBezTo>
                <a:lnTo>
                  <a:pt x="272073" y="44147"/>
                </a:lnTo>
                <a:cubicBezTo>
                  <a:pt x="272073" y="50585"/>
                  <a:pt x="267480" y="55184"/>
                  <a:pt x="261051" y="55184"/>
                </a:cubicBezTo>
                <a:cubicBezTo>
                  <a:pt x="255540" y="55184"/>
                  <a:pt x="250029" y="50585"/>
                  <a:pt x="250029" y="44147"/>
                </a:cubicBezTo>
                <a:lnTo>
                  <a:pt x="250029" y="11037"/>
                </a:lnTo>
                <a:cubicBezTo>
                  <a:pt x="250029" y="4599"/>
                  <a:pt x="255540" y="0"/>
                  <a:pt x="261051" y="0"/>
                </a:cubicBezTo>
                <a:close/>
              </a:path>
            </a:pathLst>
          </a:custGeom>
          <a:solidFill>
            <a:schemeClr val="bg2">
              <a:lumMod val="25000"/>
            </a:schemeClr>
          </a:solidFill>
          <a:ln>
            <a:noFill/>
          </a:ln>
        </p:spPr>
      </p:sp>
      <p:sp>
        <p:nvSpPr>
          <p:cNvPr id="11" name="shovel_289812"/>
          <p:cNvSpPr>
            <a:spLocks noChangeAspect="1"/>
          </p:cNvSpPr>
          <p:nvPr/>
        </p:nvSpPr>
        <p:spPr bwMode="auto">
          <a:xfrm>
            <a:off x="1978492" y="3217209"/>
            <a:ext cx="609685" cy="574650"/>
          </a:xfrm>
          <a:custGeom>
            <a:avLst/>
            <a:gdLst>
              <a:gd name="connsiteX0" fmla="*/ 284732 w 607601"/>
              <a:gd name="connsiteY0" fmla="*/ 384158 h 572686"/>
              <a:gd name="connsiteX1" fmla="*/ 312464 w 607601"/>
              <a:gd name="connsiteY1" fmla="*/ 406035 h 572686"/>
              <a:gd name="connsiteX2" fmla="*/ 285532 w 607601"/>
              <a:gd name="connsiteY2" fmla="*/ 387893 h 572686"/>
              <a:gd name="connsiteX3" fmla="*/ 115779 w 607601"/>
              <a:gd name="connsiteY3" fmla="*/ 251425 h 572686"/>
              <a:gd name="connsiteX4" fmla="*/ 267889 w 607601"/>
              <a:gd name="connsiteY4" fmla="*/ 371027 h 572686"/>
              <a:gd name="connsiteX5" fmla="*/ 275010 w 607601"/>
              <a:gd name="connsiteY5" fmla="*/ 387199 h 572686"/>
              <a:gd name="connsiteX6" fmla="*/ 277413 w 607601"/>
              <a:gd name="connsiteY6" fmla="*/ 397684 h 572686"/>
              <a:gd name="connsiteX7" fmla="*/ 281062 w 607601"/>
              <a:gd name="connsiteY7" fmla="*/ 504668 h 572686"/>
              <a:gd name="connsiteX8" fmla="*/ 247240 w 607601"/>
              <a:gd name="connsiteY8" fmla="*/ 532836 h 572686"/>
              <a:gd name="connsiteX9" fmla="*/ 235491 w 607601"/>
              <a:gd name="connsiteY9" fmla="*/ 565979 h 572686"/>
              <a:gd name="connsiteX10" fmla="*/ 225434 w 607601"/>
              <a:gd name="connsiteY10" fmla="*/ 545187 h 572686"/>
              <a:gd name="connsiteX11" fmla="*/ 220716 w 607601"/>
              <a:gd name="connsiteY11" fmla="*/ 405059 h 572686"/>
              <a:gd name="connsiteX12" fmla="*/ 182177 w 607601"/>
              <a:gd name="connsiteY12" fmla="*/ 317801 h 572686"/>
              <a:gd name="connsiteX13" fmla="*/ 155119 w 607601"/>
              <a:gd name="connsiteY13" fmla="*/ 302429 h 572686"/>
              <a:gd name="connsiteX14" fmla="*/ 141413 w 607601"/>
              <a:gd name="connsiteY14" fmla="*/ 402482 h 572686"/>
              <a:gd name="connsiteX15" fmla="*/ 137763 w 607601"/>
              <a:gd name="connsiteY15" fmla="*/ 412967 h 572686"/>
              <a:gd name="connsiteX16" fmla="*/ 53119 w 607601"/>
              <a:gd name="connsiteY16" fmla="*/ 558515 h 572686"/>
              <a:gd name="connsiteX17" fmla="*/ 14135 w 607601"/>
              <a:gd name="connsiteY17" fmla="*/ 568823 h 572686"/>
              <a:gd name="connsiteX18" fmla="*/ 3810 w 607601"/>
              <a:gd name="connsiteY18" fmla="*/ 529992 h 572686"/>
              <a:gd name="connsiteX19" fmla="*/ 85695 w 607601"/>
              <a:gd name="connsiteY19" fmla="*/ 389242 h 572686"/>
              <a:gd name="connsiteX20" fmla="*/ 98957 w 607601"/>
              <a:gd name="connsiteY20" fmla="*/ 293188 h 572686"/>
              <a:gd name="connsiteX21" fmla="*/ 115779 w 607601"/>
              <a:gd name="connsiteY21" fmla="*/ 251425 h 572686"/>
              <a:gd name="connsiteX22" fmla="*/ 114980 w 607601"/>
              <a:gd name="connsiteY22" fmla="*/ 190244 h 572686"/>
              <a:gd name="connsiteX23" fmla="*/ 411985 w 607601"/>
              <a:gd name="connsiteY23" fmla="*/ 423821 h 572686"/>
              <a:gd name="connsiteX24" fmla="*/ 423111 w 607601"/>
              <a:gd name="connsiteY24" fmla="*/ 414489 h 572686"/>
              <a:gd name="connsiteX25" fmla="*/ 494225 w 607601"/>
              <a:gd name="connsiteY25" fmla="*/ 420355 h 572686"/>
              <a:gd name="connsiteX26" fmla="*/ 604056 w 607601"/>
              <a:gd name="connsiteY26" fmla="*/ 548253 h 572686"/>
              <a:gd name="connsiteX27" fmla="*/ 593108 w 607601"/>
              <a:gd name="connsiteY27" fmla="*/ 572073 h 572686"/>
              <a:gd name="connsiteX28" fmla="*/ 269312 w 607601"/>
              <a:gd name="connsiteY28" fmla="*/ 572073 h 572686"/>
              <a:gd name="connsiteX29" fmla="*/ 261213 w 607601"/>
              <a:gd name="connsiteY29" fmla="*/ 549586 h 572686"/>
              <a:gd name="connsiteX30" fmla="*/ 390625 w 607601"/>
              <a:gd name="connsiteY30" fmla="*/ 441597 h 572686"/>
              <a:gd name="connsiteX31" fmla="*/ 94064 w 607601"/>
              <a:gd name="connsiteY31" fmla="*/ 208376 h 572686"/>
              <a:gd name="connsiteX32" fmla="*/ 21703 w 607601"/>
              <a:gd name="connsiteY32" fmla="*/ 121914 h 572686"/>
              <a:gd name="connsiteX33" fmla="*/ 31674 w 607601"/>
              <a:gd name="connsiteY33" fmla="*/ 124725 h 572686"/>
              <a:gd name="connsiteX34" fmla="*/ 38247 w 607601"/>
              <a:gd name="connsiteY34" fmla="*/ 129882 h 572686"/>
              <a:gd name="connsiteX35" fmla="*/ 18793 w 607601"/>
              <a:gd name="connsiteY35" fmla="*/ 149175 h 572686"/>
              <a:gd name="connsiteX36" fmla="*/ 14885 w 607601"/>
              <a:gd name="connsiteY36" fmla="*/ 146063 h 572686"/>
              <a:gd name="connsiteX37" fmla="*/ 12664 w 607601"/>
              <a:gd name="connsiteY37" fmla="*/ 127037 h 572686"/>
              <a:gd name="connsiteX38" fmla="*/ 21703 w 607601"/>
              <a:gd name="connsiteY38" fmla="*/ 121914 h 572686"/>
              <a:gd name="connsiteX39" fmla="*/ 139094 w 607601"/>
              <a:gd name="connsiteY39" fmla="*/ 88152 h 572686"/>
              <a:gd name="connsiteX40" fmla="*/ 238064 w 607601"/>
              <a:gd name="connsiteY40" fmla="*/ 115523 h 572686"/>
              <a:gd name="connsiteX41" fmla="*/ 207002 w 607601"/>
              <a:gd name="connsiteY41" fmla="*/ 98549 h 572686"/>
              <a:gd name="connsiteX42" fmla="*/ 245540 w 607601"/>
              <a:gd name="connsiteY42" fmla="*/ 97039 h 572686"/>
              <a:gd name="connsiteX43" fmla="*/ 302056 w 607601"/>
              <a:gd name="connsiteY43" fmla="*/ 129120 h 572686"/>
              <a:gd name="connsiteX44" fmla="*/ 315762 w 607601"/>
              <a:gd name="connsiteY44" fmla="*/ 178708 h 572686"/>
              <a:gd name="connsiteX45" fmla="*/ 294401 w 607601"/>
              <a:gd name="connsiteY45" fmla="*/ 216299 h 572686"/>
              <a:gd name="connsiteX46" fmla="*/ 319945 w 607601"/>
              <a:gd name="connsiteY46" fmla="*/ 325518 h 572686"/>
              <a:gd name="connsiteX47" fmla="*/ 264141 w 607601"/>
              <a:gd name="connsiteY47" fmla="*/ 281617 h 572686"/>
              <a:gd name="connsiteX48" fmla="*/ 257466 w 607601"/>
              <a:gd name="connsiteY48" fmla="*/ 251402 h 572686"/>
              <a:gd name="connsiteX49" fmla="*/ 250168 w 607601"/>
              <a:gd name="connsiteY49" fmla="*/ 270598 h 572686"/>
              <a:gd name="connsiteX50" fmla="*/ 149774 w 607601"/>
              <a:gd name="connsiteY50" fmla="*/ 191683 h 572686"/>
              <a:gd name="connsiteX51" fmla="*/ 166328 w 607601"/>
              <a:gd name="connsiteY51" fmla="*/ 162623 h 572686"/>
              <a:gd name="connsiteX52" fmla="*/ 228273 w 607601"/>
              <a:gd name="connsiteY52" fmla="*/ 163512 h 572686"/>
              <a:gd name="connsiteX53" fmla="*/ 138649 w 607601"/>
              <a:gd name="connsiteY53" fmla="*/ 138718 h 572686"/>
              <a:gd name="connsiteX54" fmla="*/ 74746 w 607601"/>
              <a:gd name="connsiteY54" fmla="*/ 194082 h 572686"/>
              <a:gd name="connsiteX55" fmla="*/ 40213 w 607601"/>
              <a:gd name="connsiteY55" fmla="*/ 191594 h 572686"/>
              <a:gd name="connsiteX56" fmla="*/ 42705 w 607601"/>
              <a:gd name="connsiteY56" fmla="*/ 157113 h 572686"/>
              <a:gd name="connsiteX57" fmla="*/ 116576 w 607601"/>
              <a:gd name="connsiteY57" fmla="*/ 93306 h 572686"/>
              <a:gd name="connsiteX58" fmla="*/ 139094 w 607601"/>
              <a:gd name="connsiteY58" fmla="*/ 88152 h 572686"/>
              <a:gd name="connsiteX59" fmla="*/ 318251 w 607601"/>
              <a:gd name="connsiteY59" fmla="*/ 0 h 572686"/>
              <a:gd name="connsiteX60" fmla="*/ 372234 w 607601"/>
              <a:gd name="connsiteY60" fmla="*/ 53877 h 572686"/>
              <a:gd name="connsiteX61" fmla="*/ 318251 w 607601"/>
              <a:gd name="connsiteY61" fmla="*/ 107754 h 572686"/>
              <a:gd name="connsiteX62" fmla="*/ 264268 w 607601"/>
              <a:gd name="connsiteY62" fmla="*/ 53877 h 572686"/>
              <a:gd name="connsiteX63" fmla="*/ 318251 w 607601"/>
              <a:gd name="connsiteY63" fmla="*/ 0 h 572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601" h="572686">
                <a:moveTo>
                  <a:pt x="284732" y="384158"/>
                </a:moveTo>
                <a:lnTo>
                  <a:pt x="312464" y="406035"/>
                </a:lnTo>
                <a:cubicBezTo>
                  <a:pt x="300109" y="408080"/>
                  <a:pt x="288376" y="400076"/>
                  <a:pt x="285532" y="387893"/>
                </a:cubicBezTo>
                <a:close/>
                <a:moveTo>
                  <a:pt x="115779" y="251425"/>
                </a:moveTo>
                <a:cubicBezTo>
                  <a:pt x="136784" y="267864"/>
                  <a:pt x="265575" y="369161"/>
                  <a:pt x="267889" y="371027"/>
                </a:cubicBezTo>
                <a:lnTo>
                  <a:pt x="275010" y="387199"/>
                </a:lnTo>
                <a:cubicBezTo>
                  <a:pt x="276523" y="390486"/>
                  <a:pt x="277324" y="394130"/>
                  <a:pt x="277413" y="397684"/>
                </a:cubicBezTo>
                <a:lnTo>
                  <a:pt x="281062" y="504668"/>
                </a:lnTo>
                <a:lnTo>
                  <a:pt x="247240" y="532836"/>
                </a:lnTo>
                <a:cubicBezTo>
                  <a:pt x="237449" y="541010"/>
                  <a:pt x="233088" y="553806"/>
                  <a:pt x="235491" y="565979"/>
                </a:cubicBezTo>
                <a:cubicBezTo>
                  <a:pt x="229617" y="561003"/>
                  <a:pt x="225701" y="553628"/>
                  <a:pt x="225434" y="545187"/>
                </a:cubicBezTo>
                <a:lnTo>
                  <a:pt x="220716" y="405059"/>
                </a:lnTo>
                <a:lnTo>
                  <a:pt x="182177" y="317801"/>
                </a:lnTo>
                <a:lnTo>
                  <a:pt x="155119" y="302429"/>
                </a:lnTo>
                <a:lnTo>
                  <a:pt x="141413" y="402482"/>
                </a:lnTo>
                <a:cubicBezTo>
                  <a:pt x="140879" y="406214"/>
                  <a:pt x="139633" y="409768"/>
                  <a:pt x="137763" y="412967"/>
                </a:cubicBezTo>
                <a:lnTo>
                  <a:pt x="53119" y="558515"/>
                </a:lnTo>
                <a:cubicBezTo>
                  <a:pt x="45198" y="572110"/>
                  <a:pt x="27753" y="576731"/>
                  <a:pt x="14135" y="568823"/>
                </a:cubicBezTo>
                <a:cubicBezTo>
                  <a:pt x="606" y="561003"/>
                  <a:pt x="-4022" y="543587"/>
                  <a:pt x="3810" y="529992"/>
                </a:cubicBezTo>
                <a:lnTo>
                  <a:pt x="85695" y="389242"/>
                </a:lnTo>
                <a:lnTo>
                  <a:pt x="98957" y="293188"/>
                </a:lnTo>
                <a:cubicBezTo>
                  <a:pt x="101093" y="278082"/>
                  <a:pt x="106790" y="263687"/>
                  <a:pt x="115779" y="251425"/>
                </a:cubicBezTo>
                <a:close/>
                <a:moveTo>
                  <a:pt x="114980" y="190244"/>
                </a:moveTo>
                <a:lnTo>
                  <a:pt x="411985" y="423821"/>
                </a:lnTo>
                <a:cubicBezTo>
                  <a:pt x="415635" y="420799"/>
                  <a:pt x="419373" y="417599"/>
                  <a:pt x="423111" y="414489"/>
                </a:cubicBezTo>
                <a:cubicBezTo>
                  <a:pt x="444383" y="396713"/>
                  <a:pt x="476068" y="399379"/>
                  <a:pt x="494225" y="420355"/>
                </a:cubicBezTo>
                <a:lnTo>
                  <a:pt x="604056" y="548253"/>
                </a:lnTo>
                <a:cubicBezTo>
                  <a:pt x="612155" y="557586"/>
                  <a:pt x="605480" y="572073"/>
                  <a:pt x="593108" y="572073"/>
                </a:cubicBezTo>
                <a:lnTo>
                  <a:pt x="269312" y="572073"/>
                </a:lnTo>
                <a:cubicBezTo>
                  <a:pt x="257386" y="572073"/>
                  <a:pt x="252135" y="557052"/>
                  <a:pt x="261213" y="549586"/>
                </a:cubicBezTo>
                <a:cubicBezTo>
                  <a:pt x="265841" y="545676"/>
                  <a:pt x="385907" y="445597"/>
                  <a:pt x="390625" y="441597"/>
                </a:cubicBezTo>
                <a:lnTo>
                  <a:pt x="94064" y="208376"/>
                </a:lnTo>
                <a:close/>
                <a:moveTo>
                  <a:pt x="21703" y="121914"/>
                </a:moveTo>
                <a:cubicBezTo>
                  <a:pt x="25145" y="121502"/>
                  <a:pt x="28743" y="122414"/>
                  <a:pt x="31674" y="124725"/>
                </a:cubicBezTo>
                <a:lnTo>
                  <a:pt x="38247" y="129882"/>
                </a:lnTo>
                <a:lnTo>
                  <a:pt x="18793" y="149175"/>
                </a:lnTo>
                <a:lnTo>
                  <a:pt x="14885" y="146063"/>
                </a:lnTo>
                <a:cubicBezTo>
                  <a:pt x="9022" y="141440"/>
                  <a:pt x="8045" y="132905"/>
                  <a:pt x="12664" y="127037"/>
                </a:cubicBezTo>
                <a:cubicBezTo>
                  <a:pt x="14974" y="124059"/>
                  <a:pt x="18260" y="122325"/>
                  <a:pt x="21703" y="121914"/>
                </a:cubicBezTo>
                <a:close/>
                <a:moveTo>
                  <a:pt x="139094" y="88152"/>
                </a:moveTo>
                <a:lnTo>
                  <a:pt x="238064" y="115523"/>
                </a:lnTo>
                <a:lnTo>
                  <a:pt x="207002" y="98549"/>
                </a:lnTo>
                <a:cubicBezTo>
                  <a:pt x="218127" y="90996"/>
                  <a:pt x="233079" y="89929"/>
                  <a:pt x="245540" y="97039"/>
                </a:cubicBezTo>
                <a:lnTo>
                  <a:pt x="302056" y="129120"/>
                </a:lnTo>
                <a:cubicBezTo>
                  <a:pt x="319589" y="138984"/>
                  <a:pt x="325730" y="161201"/>
                  <a:pt x="315762" y="178708"/>
                </a:cubicBezTo>
                <a:lnTo>
                  <a:pt x="294401" y="216299"/>
                </a:lnTo>
                <a:cubicBezTo>
                  <a:pt x="308820" y="277174"/>
                  <a:pt x="303035" y="252291"/>
                  <a:pt x="319945" y="325518"/>
                </a:cubicBezTo>
                <a:lnTo>
                  <a:pt x="264141" y="281617"/>
                </a:lnTo>
                <a:lnTo>
                  <a:pt x="257466" y="251402"/>
                </a:lnTo>
                <a:lnTo>
                  <a:pt x="250168" y="270598"/>
                </a:lnTo>
                <a:lnTo>
                  <a:pt x="149774" y="191683"/>
                </a:lnTo>
                <a:lnTo>
                  <a:pt x="166328" y="162623"/>
                </a:lnTo>
                <a:lnTo>
                  <a:pt x="228273" y="163512"/>
                </a:lnTo>
                <a:lnTo>
                  <a:pt x="138649" y="138718"/>
                </a:lnTo>
                <a:lnTo>
                  <a:pt x="74746" y="194082"/>
                </a:lnTo>
                <a:cubicBezTo>
                  <a:pt x="64511" y="202880"/>
                  <a:pt x="49024" y="201725"/>
                  <a:pt x="40213" y="191594"/>
                </a:cubicBezTo>
                <a:cubicBezTo>
                  <a:pt x="31402" y="181463"/>
                  <a:pt x="32470" y="166000"/>
                  <a:pt x="42705" y="157113"/>
                </a:cubicBezTo>
                <a:lnTo>
                  <a:pt x="116576" y="93306"/>
                </a:lnTo>
                <a:cubicBezTo>
                  <a:pt x="122718" y="87885"/>
                  <a:pt x="131262" y="86019"/>
                  <a:pt x="139094" y="88152"/>
                </a:cubicBezTo>
                <a:close/>
                <a:moveTo>
                  <a:pt x="318251" y="0"/>
                </a:moveTo>
                <a:cubicBezTo>
                  <a:pt x="348065" y="0"/>
                  <a:pt x="372234" y="24122"/>
                  <a:pt x="372234" y="53877"/>
                </a:cubicBezTo>
                <a:cubicBezTo>
                  <a:pt x="372234" y="83632"/>
                  <a:pt x="348065" y="107754"/>
                  <a:pt x="318251" y="107754"/>
                </a:cubicBezTo>
                <a:cubicBezTo>
                  <a:pt x="288437" y="107754"/>
                  <a:pt x="264268" y="83632"/>
                  <a:pt x="264268" y="53877"/>
                </a:cubicBezTo>
                <a:cubicBezTo>
                  <a:pt x="264268" y="24122"/>
                  <a:pt x="288437" y="0"/>
                  <a:pt x="318251" y="0"/>
                </a:cubicBezTo>
                <a:close/>
              </a:path>
            </a:pathLst>
          </a:custGeom>
          <a:solidFill>
            <a:schemeClr val="bg2">
              <a:lumMod val="25000"/>
            </a:schemeClr>
          </a:solidFill>
          <a:ln>
            <a:noFill/>
          </a:ln>
        </p:spPr>
      </p:sp>
      <p:sp>
        <p:nvSpPr>
          <p:cNvPr id="12" name="checked_158820"/>
          <p:cNvSpPr>
            <a:spLocks noChangeAspect="1"/>
          </p:cNvSpPr>
          <p:nvPr/>
        </p:nvSpPr>
        <p:spPr bwMode="auto">
          <a:xfrm>
            <a:off x="1978492" y="4195006"/>
            <a:ext cx="609685" cy="539307"/>
          </a:xfrm>
          <a:custGeom>
            <a:avLst/>
            <a:gdLst>
              <a:gd name="T0" fmla="*/ 137 w 6556"/>
              <a:gd name="T1" fmla="*/ 2034 h 5808"/>
              <a:gd name="T2" fmla="*/ 23 w 6556"/>
              <a:gd name="T3" fmla="*/ 2558 h 5808"/>
              <a:gd name="T4" fmla="*/ 9 w 6556"/>
              <a:gd name="T5" fmla="*/ 2659 h 5808"/>
              <a:gd name="T6" fmla="*/ 4 w 6556"/>
              <a:gd name="T7" fmla="*/ 2814 h 5808"/>
              <a:gd name="T8" fmla="*/ 0 w 6556"/>
              <a:gd name="T9" fmla="*/ 2906 h 5808"/>
              <a:gd name="T10" fmla="*/ 0 w 6556"/>
              <a:gd name="T11" fmla="*/ 2926 h 5808"/>
              <a:gd name="T12" fmla="*/ 0 w 6556"/>
              <a:gd name="T13" fmla="*/ 2938 h 5808"/>
              <a:gd name="T14" fmla="*/ 0 w 6556"/>
              <a:gd name="T15" fmla="*/ 2948 h 5808"/>
              <a:gd name="T16" fmla="*/ 17 w 6556"/>
              <a:gd name="T17" fmla="*/ 3212 h 5808"/>
              <a:gd name="T18" fmla="*/ 60 w 6556"/>
              <a:gd name="T19" fmla="*/ 3474 h 5808"/>
              <a:gd name="T20" fmla="*/ 431 w 6556"/>
              <a:gd name="T21" fmla="*/ 4494 h 5808"/>
              <a:gd name="T22" fmla="*/ 1944 w 6556"/>
              <a:gd name="T23" fmla="*/ 5676 h 5808"/>
              <a:gd name="T24" fmla="*/ 2439 w 6556"/>
              <a:gd name="T25" fmla="*/ 5783 h 5808"/>
              <a:gd name="T26" fmla="*/ 2559 w 6556"/>
              <a:gd name="T27" fmla="*/ 5796 h 5808"/>
              <a:gd name="T28" fmla="*/ 2727 w 6556"/>
              <a:gd name="T29" fmla="*/ 5806 h 5808"/>
              <a:gd name="T30" fmla="*/ 2769 w 6556"/>
              <a:gd name="T31" fmla="*/ 5808 h 5808"/>
              <a:gd name="T32" fmla="*/ 2791 w 6556"/>
              <a:gd name="T33" fmla="*/ 5808 h 5808"/>
              <a:gd name="T34" fmla="*/ 2923 w 6556"/>
              <a:gd name="T35" fmla="*/ 5803 h 5808"/>
              <a:gd name="T36" fmla="*/ 5320 w 6556"/>
              <a:gd name="T37" fmla="*/ 4274 h 5808"/>
              <a:gd name="T38" fmla="*/ 5552 w 6556"/>
              <a:gd name="T39" fmla="*/ 3692 h 5808"/>
              <a:gd name="T40" fmla="*/ 5583 w 6556"/>
              <a:gd name="T41" fmla="*/ 3574 h 5808"/>
              <a:gd name="T42" fmla="*/ 5619 w 6556"/>
              <a:gd name="T43" fmla="*/ 3410 h 5808"/>
              <a:gd name="T44" fmla="*/ 5627 w 6556"/>
              <a:gd name="T45" fmla="*/ 3370 h 5808"/>
              <a:gd name="T46" fmla="*/ 5581 w 6556"/>
              <a:gd name="T47" fmla="*/ 2979 h 5808"/>
              <a:gd name="T48" fmla="*/ 5407 w 6556"/>
              <a:gd name="T49" fmla="*/ 3214 h 5808"/>
              <a:gd name="T50" fmla="*/ 4113 w 6556"/>
              <a:gd name="T51" fmla="*/ 4962 h 5808"/>
              <a:gd name="T52" fmla="*/ 2795 w 6556"/>
              <a:gd name="T53" fmla="*/ 5328 h 5808"/>
              <a:gd name="T54" fmla="*/ 2771 w 6556"/>
              <a:gd name="T55" fmla="*/ 5327 h 5808"/>
              <a:gd name="T56" fmla="*/ 2631 w 6556"/>
              <a:gd name="T57" fmla="*/ 5318 h 5808"/>
              <a:gd name="T58" fmla="*/ 2456 w 6556"/>
              <a:gd name="T59" fmla="*/ 5296 h 5808"/>
              <a:gd name="T60" fmla="*/ 2132 w 6556"/>
              <a:gd name="T61" fmla="*/ 5222 h 5808"/>
              <a:gd name="T62" fmla="*/ 1013 w 6556"/>
              <a:gd name="T63" fmla="*/ 4488 h 5808"/>
              <a:gd name="T64" fmla="*/ 457 w 6556"/>
              <a:gd name="T65" fmla="*/ 3274 h 5808"/>
              <a:gd name="T66" fmla="*/ 436 w 6556"/>
              <a:gd name="T67" fmla="*/ 3106 h 5808"/>
              <a:gd name="T68" fmla="*/ 428 w 6556"/>
              <a:gd name="T69" fmla="*/ 2978 h 5808"/>
              <a:gd name="T70" fmla="*/ 425 w 6556"/>
              <a:gd name="T71" fmla="*/ 2946 h 5808"/>
              <a:gd name="T72" fmla="*/ 425 w 6556"/>
              <a:gd name="T73" fmla="*/ 2938 h 5808"/>
              <a:gd name="T74" fmla="*/ 431 w 6556"/>
              <a:gd name="T75" fmla="*/ 2759 h 5808"/>
              <a:gd name="T76" fmla="*/ 445 w 6556"/>
              <a:gd name="T77" fmla="*/ 2587 h 5808"/>
              <a:gd name="T78" fmla="*/ 521 w 6556"/>
              <a:gd name="T79" fmla="*/ 2267 h 5808"/>
              <a:gd name="T80" fmla="*/ 609 w 6556"/>
              <a:gd name="T81" fmla="*/ 2031 h 5808"/>
              <a:gd name="T82" fmla="*/ 1295 w 6556"/>
              <a:gd name="T83" fmla="*/ 1128 h 5808"/>
              <a:gd name="T84" fmla="*/ 4248 w 6556"/>
              <a:gd name="T85" fmla="*/ 1062 h 5808"/>
              <a:gd name="T86" fmla="*/ 3981 w 6556"/>
              <a:gd name="T87" fmla="*/ 2251 h 5808"/>
              <a:gd name="T88" fmla="*/ 1979 w 6556"/>
              <a:gd name="T89" fmla="*/ 2359 h 5808"/>
              <a:gd name="T90" fmla="*/ 1779 w 6556"/>
              <a:gd name="T91" fmla="*/ 2498 h 5808"/>
              <a:gd name="T92" fmla="*/ 2704 w 6556"/>
              <a:gd name="T93" fmla="*/ 3763 h 5808"/>
              <a:gd name="T94" fmla="*/ 2996 w 6556"/>
              <a:gd name="T95" fmla="*/ 3763 h 5808"/>
              <a:gd name="T96" fmla="*/ 4847 w 6556"/>
              <a:gd name="T97" fmla="*/ 1988 h 5808"/>
              <a:gd name="T98" fmla="*/ 6460 w 6556"/>
              <a:gd name="T99" fmla="*/ 68 h 5808"/>
              <a:gd name="T100" fmla="*/ 5228 w 6556"/>
              <a:gd name="T101" fmla="*/ 940 h 5808"/>
              <a:gd name="T102" fmla="*/ 4859 w 6556"/>
              <a:gd name="T103" fmla="*/ 1186 h 5808"/>
              <a:gd name="T104" fmla="*/ 3295 w 6556"/>
              <a:gd name="T105" fmla="*/ 166 h 5808"/>
              <a:gd name="T106" fmla="*/ 2960 w 6556"/>
              <a:gd name="T107" fmla="*/ 123 h 5808"/>
              <a:gd name="T108" fmla="*/ 2796 w 6556"/>
              <a:gd name="T109" fmla="*/ 115 h 5808"/>
              <a:gd name="T110" fmla="*/ 2779 w 6556"/>
              <a:gd name="T111" fmla="*/ 115 h 5808"/>
              <a:gd name="T112" fmla="*/ 2716 w 6556"/>
              <a:gd name="T113" fmla="*/ 118 h 5808"/>
              <a:gd name="T114" fmla="*/ 2465 w 6556"/>
              <a:gd name="T115" fmla="*/ 131 h 5808"/>
              <a:gd name="T116" fmla="*/ 2217 w 6556"/>
              <a:gd name="T117" fmla="*/ 167 h 5808"/>
              <a:gd name="T118" fmla="*/ 1975 w 6556"/>
              <a:gd name="T119" fmla="*/ 228 h 5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56" h="5808">
                <a:moveTo>
                  <a:pt x="349" y="1546"/>
                </a:moveTo>
                <a:cubicBezTo>
                  <a:pt x="264" y="1702"/>
                  <a:pt x="192" y="1864"/>
                  <a:pt x="137" y="2034"/>
                </a:cubicBezTo>
                <a:cubicBezTo>
                  <a:pt x="104" y="2116"/>
                  <a:pt x="91" y="2204"/>
                  <a:pt x="68" y="2290"/>
                </a:cubicBezTo>
                <a:cubicBezTo>
                  <a:pt x="44" y="2374"/>
                  <a:pt x="36" y="2467"/>
                  <a:pt x="23" y="2558"/>
                </a:cubicBezTo>
                <a:lnTo>
                  <a:pt x="13" y="2626"/>
                </a:lnTo>
                <a:lnTo>
                  <a:pt x="9" y="2659"/>
                </a:lnTo>
                <a:lnTo>
                  <a:pt x="8" y="2690"/>
                </a:lnTo>
                <a:lnTo>
                  <a:pt x="4" y="2814"/>
                </a:lnTo>
                <a:lnTo>
                  <a:pt x="1" y="2875"/>
                </a:lnTo>
                <a:lnTo>
                  <a:pt x="0" y="2906"/>
                </a:lnTo>
                <a:lnTo>
                  <a:pt x="0" y="2922"/>
                </a:lnTo>
                <a:lnTo>
                  <a:pt x="0" y="2926"/>
                </a:lnTo>
                <a:lnTo>
                  <a:pt x="0" y="2936"/>
                </a:lnTo>
                <a:lnTo>
                  <a:pt x="0" y="2938"/>
                </a:lnTo>
                <a:lnTo>
                  <a:pt x="0" y="2940"/>
                </a:lnTo>
                <a:lnTo>
                  <a:pt x="0" y="2948"/>
                </a:lnTo>
                <a:lnTo>
                  <a:pt x="8" y="3080"/>
                </a:lnTo>
                <a:lnTo>
                  <a:pt x="17" y="3212"/>
                </a:lnTo>
                <a:cubicBezTo>
                  <a:pt x="23" y="3256"/>
                  <a:pt x="31" y="3299"/>
                  <a:pt x="39" y="3343"/>
                </a:cubicBezTo>
                <a:lnTo>
                  <a:pt x="60" y="3474"/>
                </a:lnTo>
                <a:cubicBezTo>
                  <a:pt x="67" y="3518"/>
                  <a:pt x="81" y="3559"/>
                  <a:pt x="92" y="3602"/>
                </a:cubicBezTo>
                <a:cubicBezTo>
                  <a:pt x="149" y="3912"/>
                  <a:pt x="260" y="4219"/>
                  <a:pt x="431" y="4494"/>
                </a:cubicBezTo>
                <a:cubicBezTo>
                  <a:pt x="600" y="4768"/>
                  <a:pt x="820" y="5015"/>
                  <a:pt x="1077" y="5216"/>
                </a:cubicBezTo>
                <a:cubicBezTo>
                  <a:pt x="1335" y="5418"/>
                  <a:pt x="1629" y="5575"/>
                  <a:pt x="1944" y="5676"/>
                </a:cubicBezTo>
                <a:lnTo>
                  <a:pt x="2184" y="5740"/>
                </a:lnTo>
                <a:cubicBezTo>
                  <a:pt x="2265" y="5759"/>
                  <a:pt x="2353" y="5770"/>
                  <a:pt x="2439" y="5783"/>
                </a:cubicBezTo>
                <a:lnTo>
                  <a:pt x="2503" y="5792"/>
                </a:lnTo>
                <a:lnTo>
                  <a:pt x="2559" y="5796"/>
                </a:lnTo>
                <a:lnTo>
                  <a:pt x="2671" y="5803"/>
                </a:lnTo>
                <a:lnTo>
                  <a:pt x="2727" y="5806"/>
                </a:lnTo>
                <a:lnTo>
                  <a:pt x="2755" y="5807"/>
                </a:lnTo>
                <a:lnTo>
                  <a:pt x="2769" y="5808"/>
                </a:lnTo>
                <a:lnTo>
                  <a:pt x="2787" y="5808"/>
                </a:lnTo>
                <a:lnTo>
                  <a:pt x="2791" y="5808"/>
                </a:lnTo>
                <a:lnTo>
                  <a:pt x="2799" y="5808"/>
                </a:lnTo>
                <a:lnTo>
                  <a:pt x="2923" y="5803"/>
                </a:lnTo>
                <a:cubicBezTo>
                  <a:pt x="3584" y="5775"/>
                  <a:pt x="4232" y="5502"/>
                  <a:pt x="4717" y="5054"/>
                </a:cubicBezTo>
                <a:cubicBezTo>
                  <a:pt x="4961" y="4831"/>
                  <a:pt x="5165" y="4566"/>
                  <a:pt x="5320" y="4274"/>
                </a:cubicBezTo>
                <a:cubicBezTo>
                  <a:pt x="5399" y="4127"/>
                  <a:pt x="5461" y="3978"/>
                  <a:pt x="5515" y="3816"/>
                </a:cubicBezTo>
                <a:lnTo>
                  <a:pt x="5552" y="3692"/>
                </a:lnTo>
                <a:lnTo>
                  <a:pt x="5571" y="3630"/>
                </a:lnTo>
                <a:cubicBezTo>
                  <a:pt x="5576" y="3610"/>
                  <a:pt x="5579" y="3592"/>
                  <a:pt x="5583" y="3574"/>
                </a:cubicBezTo>
                <a:lnTo>
                  <a:pt x="5607" y="3464"/>
                </a:lnTo>
                <a:lnTo>
                  <a:pt x="5619" y="3410"/>
                </a:lnTo>
                <a:lnTo>
                  <a:pt x="5621" y="3396"/>
                </a:lnTo>
                <a:lnTo>
                  <a:pt x="5627" y="3370"/>
                </a:lnTo>
                <a:lnTo>
                  <a:pt x="5632" y="3339"/>
                </a:lnTo>
                <a:cubicBezTo>
                  <a:pt x="5652" y="3222"/>
                  <a:pt x="5615" y="3035"/>
                  <a:pt x="5581" y="2979"/>
                </a:cubicBezTo>
                <a:cubicBezTo>
                  <a:pt x="5549" y="2924"/>
                  <a:pt x="5519" y="2934"/>
                  <a:pt x="5492" y="2980"/>
                </a:cubicBezTo>
                <a:cubicBezTo>
                  <a:pt x="5464" y="3028"/>
                  <a:pt x="5437" y="3114"/>
                  <a:pt x="5407" y="3214"/>
                </a:cubicBezTo>
                <a:cubicBezTo>
                  <a:pt x="5297" y="3542"/>
                  <a:pt x="5153" y="3879"/>
                  <a:pt x="4935" y="4182"/>
                </a:cubicBezTo>
                <a:cubicBezTo>
                  <a:pt x="4717" y="4484"/>
                  <a:pt x="4441" y="4760"/>
                  <a:pt x="4113" y="4962"/>
                </a:cubicBezTo>
                <a:cubicBezTo>
                  <a:pt x="3724" y="5212"/>
                  <a:pt x="3263" y="5332"/>
                  <a:pt x="2805" y="5328"/>
                </a:cubicBezTo>
                <a:lnTo>
                  <a:pt x="2795" y="5328"/>
                </a:lnTo>
                <a:lnTo>
                  <a:pt x="2791" y="5328"/>
                </a:lnTo>
                <a:lnTo>
                  <a:pt x="2771" y="5327"/>
                </a:lnTo>
                <a:lnTo>
                  <a:pt x="2724" y="5324"/>
                </a:lnTo>
                <a:lnTo>
                  <a:pt x="2631" y="5318"/>
                </a:lnTo>
                <a:lnTo>
                  <a:pt x="2537" y="5311"/>
                </a:lnTo>
                <a:cubicBezTo>
                  <a:pt x="2508" y="5307"/>
                  <a:pt x="2483" y="5302"/>
                  <a:pt x="2456" y="5296"/>
                </a:cubicBezTo>
                <a:cubicBezTo>
                  <a:pt x="2403" y="5286"/>
                  <a:pt x="2349" y="5278"/>
                  <a:pt x="2296" y="5267"/>
                </a:cubicBezTo>
                <a:lnTo>
                  <a:pt x="2132" y="5222"/>
                </a:lnTo>
                <a:cubicBezTo>
                  <a:pt x="1917" y="5151"/>
                  <a:pt x="1707" y="5063"/>
                  <a:pt x="1520" y="4934"/>
                </a:cubicBezTo>
                <a:cubicBezTo>
                  <a:pt x="1333" y="4807"/>
                  <a:pt x="1157" y="4663"/>
                  <a:pt x="1013" y="4488"/>
                </a:cubicBezTo>
                <a:cubicBezTo>
                  <a:pt x="869" y="4316"/>
                  <a:pt x="739" y="4130"/>
                  <a:pt x="649" y="3922"/>
                </a:cubicBezTo>
                <a:cubicBezTo>
                  <a:pt x="559" y="3714"/>
                  <a:pt x="487" y="3498"/>
                  <a:pt x="457" y="3274"/>
                </a:cubicBezTo>
                <a:lnTo>
                  <a:pt x="443" y="3190"/>
                </a:lnTo>
                <a:cubicBezTo>
                  <a:pt x="439" y="3162"/>
                  <a:pt x="439" y="3134"/>
                  <a:pt x="436" y="3106"/>
                </a:cubicBezTo>
                <a:lnTo>
                  <a:pt x="431" y="3020"/>
                </a:lnTo>
                <a:lnTo>
                  <a:pt x="428" y="2978"/>
                </a:lnTo>
                <a:lnTo>
                  <a:pt x="427" y="2956"/>
                </a:lnTo>
                <a:lnTo>
                  <a:pt x="425" y="2946"/>
                </a:lnTo>
                <a:lnTo>
                  <a:pt x="425" y="2940"/>
                </a:lnTo>
                <a:lnTo>
                  <a:pt x="425" y="2938"/>
                </a:lnTo>
                <a:lnTo>
                  <a:pt x="425" y="2936"/>
                </a:lnTo>
                <a:lnTo>
                  <a:pt x="431" y="2759"/>
                </a:lnTo>
                <a:cubicBezTo>
                  <a:pt x="432" y="2728"/>
                  <a:pt x="431" y="2694"/>
                  <a:pt x="435" y="2667"/>
                </a:cubicBezTo>
                <a:lnTo>
                  <a:pt x="445" y="2587"/>
                </a:lnTo>
                <a:cubicBezTo>
                  <a:pt x="456" y="2534"/>
                  <a:pt x="460" y="2483"/>
                  <a:pt x="476" y="2428"/>
                </a:cubicBezTo>
                <a:lnTo>
                  <a:pt x="521" y="2267"/>
                </a:lnTo>
                <a:cubicBezTo>
                  <a:pt x="535" y="2212"/>
                  <a:pt x="561" y="2162"/>
                  <a:pt x="579" y="2110"/>
                </a:cubicBezTo>
                <a:lnTo>
                  <a:pt x="609" y="2031"/>
                </a:lnTo>
                <a:cubicBezTo>
                  <a:pt x="620" y="2004"/>
                  <a:pt x="635" y="1980"/>
                  <a:pt x="645" y="1955"/>
                </a:cubicBezTo>
                <a:cubicBezTo>
                  <a:pt x="799" y="1636"/>
                  <a:pt x="1023" y="1352"/>
                  <a:pt x="1295" y="1128"/>
                </a:cubicBezTo>
                <a:cubicBezTo>
                  <a:pt x="1571" y="908"/>
                  <a:pt x="1892" y="750"/>
                  <a:pt x="2233" y="666"/>
                </a:cubicBezTo>
                <a:cubicBezTo>
                  <a:pt x="2917" y="494"/>
                  <a:pt x="3671" y="640"/>
                  <a:pt x="4248" y="1062"/>
                </a:cubicBezTo>
                <a:cubicBezTo>
                  <a:pt x="4456" y="1210"/>
                  <a:pt x="4625" y="1370"/>
                  <a:pt x="4744" y="1443"/>
                </a:cubicBezTo>
                <a:cubicBezTo>
                  <a:pt x="4489" y="1711"/>
                  <a:pt x="4236" y="1983"/>
                  <a:pt x="3981" y="2251"/>
                </a:cubicBezTo>
                <a:cubicBezTo>
                  <a:pt x="3580" y="2551"/>
                  <a:pt x="3211" y="2891"/>
                  <a:pt x="2851" y="3244"/>
                </a:cubicBezTo>
                <a:cubicBezTo>
                  <a:pt x="2557" y="2952"/>
                  <a:pt x="2261" y="2662"/>
                  <a:pt x="1979" y="2359"/>
                </a:cubicBezTo>
                <a:cubicBezTo>
                  <a:pt x="1945" y="2323"/>
                  <a:pt x="1859" y="2302"/>
                  <a:pt x="1819" y="2308"/>
                </a:cubicBezTo>
                <a:cubicBezTo>
                  <a:pt x="1739" y="2320"/>
                  <a:pt x="1744" y="2403"/>
                  <a:pt x="1779" y="2498"/>
                </a:cubicBezTo>
                <a:cubicBezTo>
                  <a:pt x="1896" y="2811"/>
                  <a:pt x="2113" y="3116"/>
                  <a:pt x="2368" y="3394"/>
                </a:cubicBezTo>
                <a:lnTo>
                  <a:pt x="2704" y="3763"/>
                </a:lnTo>
                <a:cubicBezTo>
                  <a:pt x="2777" y="3844"/>
                  <a:pt x="2903" y="3850"/>
                  <a:pt x="2983" y="3776"/>
                </a:cubicBezTo>
                <a:lnTo>
                  <a:pt x="2996" y="3763"/>
                </a:lnTo>
                <a:cubicBezTo>
                  <a:pt x="3545" y="3266"/>
                  <a:pt x="4093" y="2767"/>
                  <a:pt x="4596" y="2216"/>
                </a:cubicBezTo>
                <a:lnTo>
                  <a:pt x="4847" y="1988"/>
                </a:lnTo>
                <a:cubicBezTo>
                  <a:pt x="5369" y="1500"/>
                  <a:pt x="5881" y="1000"/>
                  <a:pt x="6348" y="459"/>
                </a:cubicBezTo>
                <a:cubicBezTo>
                  <a:pt x="6480" y="306"/>
                  <a:pt x="6556" y="143"/>
                  <a:pt x="6460" y="68"/>
                </a:cubicBezTo>
                <a:cubicBezTo>
                  <a:pt x="6372" y="0"/>
                  <a:pt x="6213" y="43"/>
                  <a:pt x="6057" y="180"/>
                </a:cubicBezTo>
                <a:cubicBezTo>
                  <a:pt x="5776" y="427"/>
                  <a:pt x="5492" y="675"/>
                  <a:pt x="5228" y="940"/>
                </a:cubicBezTo>
                <a:cubicBezTo>
                  <a:pt x="5117" y="1052"/>
                  <a:pt x="5008" y="1166"/>
                  <a:pt x="4899" y="1279"/>
                </a:cubicBezTo>
                <a:cubicBezTo>
                  <a:pt x="4889" y="1250"/>
                  <a:pt x="4876" y="1219"/>
                  <a:pt x="4859" y="1186"/>
                </a:cubicBezTo>
                <a:cubicBezTo>
                  <a:pt x="4793" y="1052"/>
                  <a:pt x="4668" y="884"/>
                  <a:pt x="4479" y="730"/>
                </a:cubicBezTo>
                <a:cubicBezTo>
                  <a:pt x="4140" y="454"/>
                  <a:pt x="3731" y="255"/>
                  <a:pt x="3295" y="166"/>
                </a:cubicBezTo>
                <a:lnTo>
                  <a:pt x="3132" y="142"/>
                </a:lnTo>
                <a:lnTo>
                  <a:pt x="2960" y="123"/>
                </a:lnTo>
                <a:lnTo>
                  <a:pt x="2805" y="115"/>
                </a:lnTo>
                <a:lnTo>
                  <a:pt x="2796" y="115"/>
                </a:lnTo>
                <a:lnTo>
                  <a:pt x="2791" y="115"/>
                </a:lnTo>
                <a:lnTo>
                  <a:pt x="2779" y="115"/>
                </a:lnTo>
                <a:lnTo>
                  <a:pt x="2757" y="116"/>
                </a:lnTo>
                <a:lnTo>
                  <a:pt x="2716" y="118"/>
                </a:lnTo>
                <a:lnTo>
                  <a:pt x="2632" y="120"/>
                </a:lnTo>
                <a:cubicBezTo>
                  <a:pt x="2576" y="124"/>
                  <a:pt x="2520" y="122"/>
                  <a:pt x="2465" y="131"/>
                </a:cubicBezTo>
                <a:lnTo>
                  <a:pt x="2300" y="155"/>
                </a:lnTo>
                <a:lnTo>
                  <a:pt x="2217" y="167"/>
                </a:lnTo>
                <a:lnTo>
                  <a:pt x="2136" y="187"/>
                </a:lnTo>
                <a:lnTo>
                  <a:pt x="1975" y="228"/>
                </a:lnTo>
                <a:cubicBezTo>
                  <a:pt x="1287" y="436"/>
                  <a:pt x="692" y="922"/>
                  <a:pt x="349" y="1546"/>
                </a:cubicBezTo>
                <a:close/>
              </a:path>
            </a:pathLst>
          </a:custGeom>
          <a:solidFill>
            <a:schemeClr val="bg2">
              <a:lumMod val="25000"/>
            </a:schemeClr>
          </a:solidFill>
          <a:ln>
            <a:noFill/>
          </a:ln>
        </p:spPr>
      </p:sp>
      <p:sp>
        <p:nvSpPr>
          <p:cNvPr id="13" name="big-cup-trophy-shape_46985"/>
          <p:cNvSpPr>
            <a:spLocks noChangeAspect="1"/>
          </p:cNvSpPr>
          <p:nvPr/>
        </p:nvSpPr>
        <p:spPr bwMode="auto">
          <a:xfrm>
            <a:off x="2001533" y="5137460"/>
            <a:ext cx="563603" cy="609685"/>
          </a:xfrm>
          <a:custGeom>
            <a:avLst/>
            <a:gdLst>
              <a:gd name="T0" fmla="*/ 2231 w 9578"/>
              <a:gd name="T1" fmla="*/ 6621 h 10378"/>
              <a:gd name="T2" fmla="*/ 2492 w 9578"/>
              <a:gd name="T3" fmla="*/ 6881 h 10378"/>
              <a:gd name="T4" fmla="*/ 3013 w 9578"/>
              <a:gd name="T5" fmla="*/ 7142 h 10378"/>
              <a:gd name="T6" fmla="*/ 3162 w 9578"/>
              <a:gd name="T7" fmla="*/ 7514 h 10378"/>
              <a:gd name="T8" fmla="*/ 3943 w 9578"/>
              <a:gd name="T9" fmla="*/ 8183 h 10378"/>
              <a:gd name="T10" fmla="*/ 3831 w 9578"/>
              <a:gd name="T11" fmla="*/ 8630 h 10378"/>
              <a:gd name="T12" fmla="*/ 3347 w 9578"/>
              <a:gd name="T13" fmla="*/ 8778 h 10378"/>
              <a:gd name="T14" fmla="*/ 3385 w 9578"/>
              <a:gd name="T15" fmla="*/ 9150 h 10378"/>
              <a:gd name="T16" fmla="*/ 2343 w 9578"/>
              <a:gd name="T17" fmla="*/ 10192 h 10378"/>
              <a:gd name="T18" fmla="*/ 2343 w 9578"/>
              <a:gd name="T19" fmla="*/ 10378 h 10378"/>
              <a:gd name="T20" fmla="*/ 4789 w 9578"/>
              <a:gd name="T21" fmla="*/ 10378 h 10378"/>
              <a:gd name="T22" fmla="*/ 7235 w 9578"/>
              <a:gd name="T23" fmla="*/ 10378 h 10378"/>
              <a:gd name="T24" fmla="*/ 7235 w 9578"/>
              <a:gd name="T25" fmla="*/ 10192 h 10378"/>
              <a:gd name="T26" fmla="*/ 6193 w 9578"/>
              <a:gd name="T27" fmla="*/ 9150 h 10378"/>
              <a:gd name="T28" fmla="*/ 6230 w 9578"/>
              <a:gd name="T29" fmla="*/ 8778 h 10378"/>
              <a:gd name="T30" fmla="*/ 5747 w 9578"/>
              <a:gd name="T31" fmla="*/ 8630 h 10378"/>
              <a:gd name="T32" fmla="*/ 5635 w 9578"/>
              <a:gd name="T33" fmla="*/ 8183 h 10378"/>
              <a:gd name="T34" fmla="*/ 6416 w 9578"/>
              <a:gd name="T35" fmla="*/ 7514 h 10378"/>
              <a:gd name="T36" fmla="*/ 6565 w 9578"/>
              <a:gd name="T37" fmla="*/ 7142 h 10378"/>
              <a:gd name="T38" fmla="*/ 7086 w 9578"/>
              <a:gd name="T39" fmla="*/ 6881 h 10378"/>
              <a:gd name="T40" fmla="*/ 7346 w 9578"/>
              <a:gd name="T41" fmla="*/ 6621 h 10378"/>
              <a:gd name="T42" fmla="*/ 8722 w 9578"/>
              <a:gd name="T43" fmla="*/ 4984 h 10378"/>
              <a:gd name="T44" fmla="*/ 9578 w 9578"/>
              <a:gd name="T45" fmla="*/ 1525 h 10378"/>
              <a:gd name="T46" fmla="*/ 8648 w 9578"/>
              <a:gd name="T47" fmla="*/ 0 h 10378"/>
              <a:gd name="T48" fmla="*/ 4789 w 9578"/>
              <a:gd name="T49" fmla="*/ 0 h 10378"/>
              <a:gd name="T50" fmla="*/ 930 w 9578"/>
              <a:gd name="T51" fmla="*/ 0 h 10378"/>
              <a:gd name="T52" fmla="*/ 0 w 9578"/>
              <a:gd name="T53" fmla="*/ 1525 h 10378"/>
              <a:gd name="T54" fmla="*/ 855 w 9578"/>
              <a:gd name="T55" fmla="*/ 4984 h 10378"/>
              <a:gd name="T56" fmla="*/ 2231 w 9578"/>
              <a:gd name="T57" fmla="*/ 6621 h 10378"/>
              <a:gd name="T58" fmla="*/ 8462 w 9578"/>
              <a:gd name="T59" fmla="*/ 1525 h 10378"/>
              <a:gd name="T60" fmla="*/ 7183 w 9578"/>
              <a:gd name="T61" fmla="*/ 5542 h 10378"/>
              <a:gd name="T62" fmla="*/ 8462 w 9578"/>
              <a:gd name="T63" fmla="*/ 1525 h 10378"/>
              <a:gd name="T64" fmla="*/ 1116 w 9578"/>
              <a:gd name="T65" fmla="*/ 1525 h 10378"/>
              <a:gd name="T66" fmla="*/ 2394 w 9578"/>
              <a:gd name="T67" fmla="*/ 5542 h 10378"/>
              <a:gd name="T68" fmla="*/ 1116 w 9578"/>
              <a:gd name="T69" fmla="*/ 1525 h 10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78" h="10378">
                <a:moveTo>
                  <a:pt x="2231" y="6621"/>
                </a:moveTo>
                <a:lnTo>
                  <a:pt x="2492" y="6881"/>
                </a:lnTo>
                <a:lnTo>
                  <a:pt x="3013" y="7142"/>
                </a:lnTo>
                <a:lnTo>
                  <a:pt x="3162" y="7514"/>
                </a:lnTo>
                <a:lnTo>
                  <a:pt x="3943" y="8183"/>
                </a:lnTo>
                <a:lnTo>
                  <a:pt x="3831" y="8630"/>
                </a:lnTo>
                <a:lnTo>
                  <a:pt x="3347" y="8778"/>
                </a:lnTo>
                <a:lnTo>
                  <a:pt x="3385" y="9150"/>
                </a:lnTo>
                <a:lnTo>
                  <a:pt x="2343" y="10192"/>
                </a:lnTo>
                <a:lnTo>
                  <a:pt x="2343" y="10378"/>
                </a:lnTo>
                <a:lnTo>
                  <a:pt x="4789" y="10378"/>
                </a:lnTo>
                <a:lnTo>
                  <a:pt x="7235" y="10378"/>
                </a:lnTo>
                <a:lnTo>
                  <a:pt x="7235" y="10192"/>
                </a:lnTo>
                <a:lnTo>
                  <a:pt x="6193" y="9150"/>
                </a:lnTo>
                <a:lnTo>
                  <a:pt x="6230" y="8778"/>
                </a:lnTo>
                <a:lnTo>
                  <a:pt x="5747" y="8630"/>
                </a:lnTo>
                <a:lnTo>
                  <a:pt x="5635" y="8183"/>
                </a:lnTo>
                <a:lnTo>
                  <a:pt x="6416" y="7514"/>
                </a:lnTo>
                <a:lnTo>
                  <a:pt x="6565" y="7142"/>
                </a:lnTo>
                <a:lnTo>
                  <a:pt x="7086" y="6881"/>
                </a:lnTo>
                <a:lnTo>
                  <a:pt x="7346" y="6621"/>
                </a:lnTo>
                <a:lnTo>
                  <a:pt x="8722" y="4984"/>
                </a:lnTo>
                <a:lnTo>
                  <a:pt x="9578" y="1525"/>
                </a:lnTo>
                <a:lnTo>
                  <a:pt x="8648" y="0"/>
                </a:lnTo>
                <a:lnTo>
                  <a:pt x="4789" y="0"/>
                </a:lnTo>
                <a:lnTo>
                  <a:pt x="930" y="0"/>
                </a:lnTo>
                <a:lnTo>
                  <a:pt x="0" y="1525"/>
                </a:lnTo>
                <a:lnTo>
                  <a:pt x="855" y="4984"/>
                </a:lnTo>
                <a:lnTo>
                  <a:pt x="2231" y="6621"/>
                </a:lnTo>
                <a:close/>
                <a:moveTo>
                  <a:pt x="8462" y="1525"/>
                </a:moveTo>
                <a:cubicBezTo>
                  <a:pt x="9132" y="4389"/>
                  <a:pt x="7183" y="5542"/>
                  <a:pt x="7183" y="5542"/>
                </a:cubicBezTo>
                <a:cubicBezTo>
                  <a:pt x="6463" y="3162"/>
                  <a:pt x="8462" y="1525"/>
                  <a:pt x="8462" y="1525"/>
                </a:cubicBezTo>
                <a:close/>
                <a:moveTo>
                  <a:pt x="1116" y="1525"/>
                </a:moveTo>
                <a:cubicBezTo>
                  <a:pt x="1116" y="1525"/>
                  <a:pt x="3115" y="3162"/>
                  <a:pt x="2394" y="5542"/>
                </a:cubicBezTo>
                <a:cubicBezTo>
                  <a:pt x="2394" y="5542"/>
                  <a:pt x="446" y="4389"/>
                  <a:pt x="1116" y="1525"/>
                </a:cubicBezTo>
                <a:close/>
              </a:path>
            </a:pathLst>
          </a:custGeom>
          <a:solidFill>
            <a:schemeClr val="bg2">
              <a:lumMod val="25000"/>
            </a:schemeClr>
          </a:solidFill>
          <a:ln>
            <a:noFill/>
          </a:ln>
        </p:spPr>
      </p:sp>
    </p:spTree>
    <p:extLst>
      <p:ext uri="{BB962C8B-B14F-4D97-AF65-F5344CB8AC3E}">
        <p14:creationId xmlns:p14="http://schemas.microsoft.com/office/powerpoint/2010/main" val="181277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00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1004077" y="2975696"/>
            <a:ext cx="10515600" cy="1239982"/>
          </a:xfrm>
        </p:spPr>
        <p:txBody>
          <a:bodyPr/>
          <a:lstStyle/>
          <a:p>
            <a:r>
              <a:rPr lang="zh-CN" altLang="en-US" dirty="0"/>
              <a:t>理念先行，实践引领，构建体系</a:t>
            </a:r>
          </a:p>
        </p:txBody>
      </p:sp>
      <p:sp>
        <p:nvSpPr>
          <p:cNvPr id="6" name="文本占位符 5"/>
          <p:cNvSpPr>
            <a:spLocks noGrp="1"/>
          </p:cNvSpPr>
          <p:nvPr>
            <p:ph type="body" idx="1"/>
          </p:nvPr>
        </p:nvSpPr>
        <p:spPr>
          <a:xfrm>
            <a:off x="6890099" y="5097220"/>
            <a:ext cx="6262633" cy="987281"/>
          </a:xfrm>
        </p:spPr>
        <p:txBody>
          <a:bodyPr/>
          <a:lstStyle/>
          <a:p>
            <a:r>
              <a:rPr lang="zh-CN" altLang="en-US" dirty="0">
                <a:solidFill>
                  <a:schemeClr val="bg1"/>
                </a:solidFill>
              </a:rPr>
              <a:t>三年来的理论研究与实践探索</a:t>
            </a:r>
          </a:p>
        </p:txBody>
      </p:sp>
      <p:sp>
        <p:nvSpPr>
          <p:cNvPr id="9" name="椭圆 8"/>
          <p:cNvSpPr/>
          <p:nvPr/>
        </p:nvSpPr>
        <p:spPr>
          <a:xfrm>
            <a:off x="5378099" y="1822136"/>
            <a:ext cx="1512000" cy="151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b="1" dirty="0">
                <a:solidFill>
                  <a:srgbClr val="25477D"/>
                </a:solidFill>
                <a:latin typeface="微软雅黑" panose="020B0503020204020204" pitchFamily="34" charset="-122"/>
                <a:ea typeface="微软雅黑" panose="020B0503020204020204" pitchFamily="34" charset="-122"/>
              </a:rPr>
              <a:t>2</a:t>
            </a:r>
            <a:endParaRPr lang="zh-CN" altLang="en-US" sz="6000" b="1" dirty="0">
              <a:solidFill>
                <a:srgbClr val="25477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5345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试点阶段的理论研究成果</a:t>
            </a:r>
          </a:p>
        </p:txBody>
      </p:sp>
      <p:sp>
        <p:nvSpPr>
          <p:cNvPr id="4" name="矩形 3">
            <a:extLst>
              <a:ext uri="{FF2B5EF4-FFF2-40B4-BE49-F238E27FC236}">
                <a16:creationId xmlns:a16="http://schemas.microsoft.com/office/drawing/2014/main" id="{5F644EFD-B7FB-48FC-AC12-26A9341C2FB9}"/>
              </a:ext>
            </a:extLst>
          </p:cNvPr>
          <p:cNvSpPr/>
          <p:nvPr/>
        </p:nvSpPr>
        <p:spPr>
          <a:xfrm>
            <a:off x="1833345" y="5896322"/>
            <a:ext cx="1411525" cy="384513"/>
          </a:xfrm>
          <a:prstGeom prst="rect">
            <a:avLst/>
          </a:prstGeom>
        </p:spPr>
        <p:txBody>
          <a:bodyPr wrap="none">
            <a:spAutoFit/>
          </a:bodyPr>
          <a:lstStyle/>
          <a:p>
            <a:r>
              <a:rPr lang="zh-CN" altLang="en-US" sz="1350" dirty="0">
                <a:latin typeface="微软雅黑" panose="020B0503020204020204" pitchFamily="34" charset="-122"/>
                <a:ea typeface="微软雅黑" panose="020B0503020204020204" pitchFamily="34" charset="-122"/>
              </a:rPr>
              <a:t>杨应崧 教授</a:t>
            </a:r>
          </a:p>
        </p:txBody>
      </p:sp>
      <p:sp>
        <p:nvSpPr>
          <p:cNvPr id="5" name="iṩliďè">
            <a:extLst>
              <a:ext uri="{FF2B5EF4-FFF2-40B4-BE49-F238E27FC236}">
                <a16:creationId xmlns:a16="http://schemas.microsoft.com/office/drawing/2014/main" id="{9623EE37-3211-4BDB-95BC-009EF8083F08}"/>
              </a:ext>
            </a:extLst>
          </p:cNvPr>
          <p:cNvSpPr/>
          <p:nvPr/>
        </p:nvSpPr>
        <p:spPr bwMode="auto">
          <a:xfrm>
            <a:off x="5533146" y="2007657"/>
            <a:ext cx="6354054" cy="466216"/>
          </a:xfrm>
          <a:prstGeom prst="rect">
            <a:avLst/>
          </a:prstGeom>
          <a:no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128588" indent="-128588">
              <a:buFont typeface="Arial" panose="020B0604020202020204" pitchFamily="34" charset="0"/>
              <a:buChar char="•"/>
            </a:pPr>
            <a:r>
              <a:rPr lang="zh-CN" altLang="en-US" sz="2000" b="1" dirty="0">
                <a:solidFill>
                  <a:srgbClr val="FF0000"/>
                </a:solidFill>
                <a:latin typeface="微软雅黑 Light" panose="020B0502040204020203" pitchFamily="34" charset="-122"/>
                <a:ea typeface="微软雅黑 Light" panose="020B0502040204020203" pitchFamily="34" charset="-122"/>
              </a:rPr>
              <a:t>社会主义核心价值观是教育质量唯一坐标系</a:t>
            </a:r>
            <a:endParaRPr lang="en-US" altLang="zh-CN" sz="2000" b="1" dirty="0">
              <a:solidFill>
                <a:srgbClr val="FF0000"/>
              </a:solidFill>
              <a:latin typeface="微软雅黑 Light" panose="020B0502040204020203" pitchFamily="34" charset="-122"/>
              <a:ea typeface="微软雅黑 Light" panose="020B0502040204020203" pitchFamily="34" charset="-122"/>
            </a:endParaRPr>
          </a:p>
        </p:txBody>
      </p:sp>
      <p:sp>
        <p:nvSpPr>
          <p:cNvPr id="6" name="işľïḓé">
            <a:extLst>
              <a:ext uri="{FF2B5EF4-FFF2-40B4-BE49-F238E27FC236}">
                <a16:creationId xmlns:a16="http://schemas.microsoft.com/office/drawing/2014/main" id="{97EA18CB-C8BF-456E-BA06-3A7696CC77DD}"/>
              </a:ext>
            </a:extLst>
          </p:cNvPr>
          <p:cNvSpPr/>
          <p:nvPr/>
        </p:nvSpPr>
        <p:spPr bwMode="auto">
          <a:xfrm>
            <a:off x="5533146" y="2574969"/>
            <a:ext cx="6354054" cy="466216"/>
          </a:xfrm>
          <a:prstGeom prst="rect">
            <a:avLst/>
          </a:prstGeom>
          <a:no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128588" indent="-128588">
              <a:buFont typeface="Arial" panose="020B0604020202020204" pitchFamily="34" charset="0"/>
              <a:buChar char="•"/>
            </a:pPr>
            <a:r>
              <a:rPr lang="zh-CN" altLang="en-US" sz="2000" b="1" dirty="0">
                <a:latin typeface="微软雅黑 Light" panose="020B0502040204020203" pitchFamily="34" charset="-122"/>
                <a:ea typeface="微软雅黑 Light" panose="020B0502040204020203" pitchFamily="34" charset="-122"/>
              </a:rPr>
              <a:t>教育质量是指对发展需求的满足度</a:t>
            </a:r>
            <a:endParaRPr lang="en-US" altLang="zh-CN" sz="2000" b="1" dirty="0">
              <a:latin typeface="微软雅黑 Light" panose="020B0502040204020203" pitchFamily="34" charset="-122"/>
              <a:ea typeface="微软雅黑 Light" panose="020B0502040204020203" pitchFamily="34" charset="-122"/>
            </a:endParaRPr>
          </a:p>
        </p:txBody>
      </p:sp>
      <p:sp>
        <p:nvSpPr>
          <p:cNvPr id="7" name="iṧľîḋê">
            <a:extLst>
              <a:ext uri="{FF2B5EF4-FFF2-40B4-BE49-F238E27FC236}">
                <a16:creationId xmlns:a16="http://schemas.microsoft.com/office/drawing/2014/main" id="{9EAC1056-517C-443D-9ABE-75BD2B65392D}"/>
              </a:ext>
            </a:extLst>
          </p:cNvPr>
          <p:cNvSpPr/>
          <p:nvPr/>
        </p:nvSpPr>
        <p:spPr bwMode="auto">
          <a:xfrm>
            <a:off x="5533146" y="3142278"/>
            <a:ext cx="6354054" cy="466216"/>
          </a:xfrm>
          <a:prstGeom prst="rect">
            <a:avLst/>
          </a:prstGeom>
          <a:no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128588" indent="-128588">
              <a:buFont typeface="Arial" panose="020B0604020202020204" pitchFamily="34" charset="0"/>
              <a:buChar char="•"/>
            </a:pPr>
            <a:r>
              <a:rPr lang="zh-CN" altLang="en-US" sz="2000" b="1" dirty="0">
                <a:solidFill>
                  <a:srgbClr val="FF0000"/>
                </a:solidFill>
                <a:latin typeface="微软雅黑 Light" panose="020B0502040204020203" pitchFamily="34" charset="-122"/>
                <a:ea typeface="微软雅黑 Light" panose="020B0502040204020203" pitchFamily="34" charset="-122"/>
              </a:rPr>
              <a:t>教育质量是在计划、实施、诊改的过程中形成的</a:t>
            </a:r>
            <a:endParaRPr lang="en-US" altLang="zh-CN" sz="2000" b="1" dirty="0">
              <a:solidFill>
                <a:srgbClr val="FF0000"/>
              </a:solidFill>
              <a:latin typeface="微软雅黑 Light" panose="020B0502040204020203" pitchFamily="34" charset="-122"/>
              <a:ea typeface="微软雅黑 Light" panose="020B0502040204020203" pitchFamily="34" charset="-122"/>
            </a:endParaRPr>
          </a:p>
        </p:txBody>
      </p:sp>
      <p:sp>
        <p:nvSpPr>
          <p:cNvPr id="8" name="îŝļíďé">
            <a:extLst>
              <a:ext uri="{FF2B5EF4-FFF2-40B4-BE49-F238E27FC236}">
                <a16:creationId xmlns:a16="http://schemas.microsoft.com/office/drawing/2014/main" id="{1D0143BF-85F0-41CA-BF2A-76B78FCC6E7D}"/>
              </a:ext>
            </a:extLst>
          </p:cNvPr>
          <p:cNvSpPr/>
          <p:nvPr/>
        </p:nvSpPr>
        <p:spPr bwMode="auto">
          <a:xfrm>
            <a:off x="5533146" y="3709589"/>
            <a:ext cx="6354054" cy="466216"/>
          </a:xfrm>
          <a:prstGeom prst="rect">
            <a:avLst/>
          </a:prstGeom>
          <a:no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128588" indent="-128588">
              <a:buFont typeface="Arial" panose="020B0604020202020204" pitchFamily="34" charset="0"/>
              <a:buChar char="•"/>
            </a:pPr>
            <a:r>
              <a:rPr lang="zh-CN" altLang="en-US" sz="2000" b="1" dirty="0">
                <a:latin typeface="微软雅黑 Light" panose="020B0502040204020203" pitchFamily="34" charset="-122"/>
                <a:ea typeface="微软雅黑 Light" panose="020B0502040204020203" pitchFamily="34" charset="-122"/>
              </a:rPr>
              <a:t>质量没有最好只有更好</a:t>
            </a:r>
            <a:endParaRPr lang="en-US" altLang="zh-CN" sz="2000" b="1" dirty="0">
              <a:latin typeface="微软雅黑 Light" panose="020B0502040204020203" pitchFamily="34" charset="-122"/>
              <a:ea typeface="微软雅黑 Light" panose="020B0502040204020203" pitchFamily="34" charset="-122"/>
            </a:endParaRPr>
          </a:p>
        </p:txBody>
      </p:sp>
      <p:sp>
        <p:nvSpPr>
          <p:cNvPr id="9" name="íşḻiḋe">
            <a:extLst>
              <a:ext uri="{FF2B5EF4-FFF2-40B4-BE49-F238E27FC236}">
                <a16:creationId xmlns:a16="http://schemas.microsoft.com/office/drawing/2014/main" id="{6616ED72-6BC0-4DFD-9597-5ED73989C7D8}"/>
              </a:ext>
            </a:extLst>
          </p:cNvPr>
          <p:cNvSpPr/>
          <p:nvPr/>
        </p:nvSpPr>
        <p:spPr bwMode="auto">
          <a:xfrm>
            <a:off x="5533146" y="4276898"/>
            <a:ext cx="6354054" cy="466216"/>
          </a:xfrm>
          <a:prstGeom prst="rect">
            <a:avLst/>
          </a:prstGeom>
          <a:no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128588" indent="-128588">
              <a:buFont typeface="Arial" panose="020B0604020202020204" pitchFamily="34" charset="0"/>
              <a:buChar char="•"/>
            </a:pPr>
            <a:r>
              <a:rPr lang="zh-CN" altLang="en-US" sz="2000" b="1" dirty="0">
                <a:solidFill>
                  <a:srgbClr val="FF0000"/>
                </a:solidFill>
                <a:latin typeface="微软雅黑 Light" panose="020B0502040204020203" pitchFamily="34" charset="-122"/>
                <a:ea typeface="微软雅黑 Light" panose="020B0502040204020203" pitchFamily="34" charset="-122"/>
              </a:rPr>
              <a:t>质量归根到底要靠</a:t>
            </a:r>
            <a:r>
              <a:rPr lang="zh-CN" altLang="en-US" sz="2400" b="1" dirty="0">
                <a:solidFill>
                  <a:srgbClr val="FF0000"/>
                </a:solidFill>
                <a:latin typeface="微软雅黑 Light" panose="020B0502040204020203" pitchFamily="34" charset="-122"/>
                <a:ea typeface="微软雅黑 Light" panose="020B0502040204020203" pitchFamily="34" charset="-122"/>
                <a:hlinkClick r:id="rId2" action="ppaction://hlinkpres?slideindex=1&amp;slidetitle="/>
              </a:rPr>
              <a:t>自身保证</a:t>
            </a:r>
            <a:endParaRPr lang="en-US" altLang="zh-CN" sz="2400" b="1" dirty="0">
              <a:solidFill>
                <a:srgbClr val="FF0000"/>
              </a:solidFill>
              <a:latin typeface="微软雅黑 Light" panose="020B0502040204020203" pitchFamily="34" charset="-122"/>
              <a:ea typeface="微软雅黑 Light" panose="020B0502040204020203" pitchFamily="34" charset="-122"/>
            </a:endParaRPr>
          </a:p>
        </p:txBody>
      </p:sp>
      <p:sp>
        <p:nvSpPr>
          <p:cNvPr id="10" name="i$1íḋe">
            <a:extLst>
              <a:ext uri="{FF2B5EF4-FFF2-40B4-BE49-F238E27FC236}">
                <a16:creationId xmlns:a16="http://schemas.microsoft.com/office/drawing/2014/main" id="{1CFADAB7-99CF-46CC-805A-BA2834E65487}"/>
              </a:ext>
            </a:extLst>
          </p:cNvPr>
          <p:cNvSpPr/>
          <p:nvPr/>
        </p:nvSpPr>
        <p:spPr bwMode="auto">
          <a:xfrm>
            <a:off x="5533146" y="4844209"/>
            <a:ext cx="6354054" cy="466216"/>
          </a:xfrm>
          <a:prstGeom prst="rect">
            <a:avLst/>
          </a:prstGeom>
          <a:no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128588" indent="-128588">
              <a:buFont typeface="Arial" panose="020B0604020202020204" pitchFamily="34" charset="0"/>
              <a:buChar char="•"/>
            </a:pPr>
            <a:r>
              <a:rPr lang="zh-CN" altLang="en-US" sz="2000" b="1" dirty="0">
                <a:latin typeface="微软雅黑 Light" panose="020B0502040204020203" pitchFamily="34" charset="-122"/>
                <a:ea typeface="微软雅黑 Light" panose="020B0502040204020203" pitchFamily="34" charset="-122"/>
              </a:rPr>
              <a:t>质量提升必须依靠共创共治共享</a:t>
            </a:r>
            <a:endParaRPr lang="en-US" altLang="zh-CN" sz="2000" b="1" dirty="0">
              <a:latin typeface="微软雅黑 Light" panose="020B0502040204020203" pitchFamily="34" charset="-122"/>
              <a:ea typeface="微软雅黑 Light" panose="020B0502040204020203" pitchFamily="34" charset="-122"/>
            </a:endParaRPr>
          </a:p>
        </p:txBody>
      </p:sp>
      <p:sp>
        <p:nvSpPr>
          <p:cNvPr id="11" name="iş1íḋê">
            <a:extLst>
              <a:ext uri="{FF2B5EF4-FFF2-40B4-BE49-F238E27FC236}">
                <a16:creationId xmlns:a16="http://schemas.microsoft.com/office/drawing/2014/main" id="{19D88FF3-3C57-4EA0-99B9-C457091FCF17}"/>
              </a:ext>
            </a:extLst>
          </p:cNvPr>
          <p:cNvSpPr/>
          <p:nvPr/>
        </p:nvSpPr>
        <p:spPr bwMode="auto">
          <a:xfrm>
            <a:off x="5533146" y="5411520"/>
            <a:ext cx="6354054" cy="466216"/>
          </a:xfrm>
          <a:prstGeom prst="rect">
            <a:avLst/>
          </a:prstGeom>
          <a:no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128588" indent="-128588">
              <a:buFont typeface="Arial" panose="020B0604020202020204" pitchFamily="34" charset="0"/>
              <a:buChar char="•"/>
            </a:pPr>
            <a:r>
              <a:rPr lang="zh-CN" altLang="en-US" sz="2000" b="1" dirty="0">
                <a:solidFill>
                  <a:srgbClr val="FF0000"/>
                </a:solidFill>
                <a:latin typeface="微软雅黑 Light" panose="020B0502040204020203" pitchFamily="34" charset="-122"/>
                <a:ea typeface="微软雅黑 Light" panose="020B0502040204020203" pitchFamily="34" charset="-122"/>
              </a:rPr>
              <a:t>诊改必须坚持促发展与保底线相结合</a:t>
            </a:r>
            <a:endParaRPr lang="en-US" altLang="zh-CN" sz="2000" b="1" dirty="0">
              <a:solidFill>
                <a:srgbClr val="FF0000"/>
              </a:solidFill>
              <a:latin typeface="微软雅黑 Light" panose="020B0502040204020203" pitchFamily="34" charset="-122"/>
              <a:ea typeface="微软雅黑 Light" panose="020B0502040204020203" pitchFamily="34" charset="-122"/>
            </a:endParaRPr>
          </a:p>
        </p:txBody>
      </p:sp>
      <p:sp>
        <p:nvSpPr>
          <p:cNvPr id="12" name="îSḷîḋè">
            <a:extLst>
              <a:ext uri="{FF2B5EF4-FFF2-40B4-BE49-F238E27FC236}">
                <a16:creationId xmlns:a16="http://schemas.microsoft.com/office/drawing/2014/main" id="{1A727441-4DC7-40CD-A082-FF1772BDAE0E}"/>
              </a:ext>
            </a:extLst>
          </p:cNvPr>
          <p:cNvSpPr/>
          <p:nvPr/>
        </p:nvSpPr>
        <p:spPr bwMode="auto">
          <a:xfrm>
            <a:off x="5533146" y="5978829"/>
            <a:ext cx="6354054" cy="466216"/>
          </a:xfrm>
          <a:prstGeom prst="rect">
            <a:avLst/>
          </a:prstGeom>
          <a:noFill/>
          <a:ln w="3175">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128588" indent="-128588">
              <a:buFont typeface="Arial" panose="020B0604020202020204" pitchFamily="34" charset="0"/>
              <a:buChar char="•"/>
            </a:pPr>
            <a:r>
              <a:rPr lang="zh-CN" altLang="en-US" sz="2000" b="1" dirty="0">
                <a:latin typeface="微软雅黑 Light" panose="020B0502040204020203" pitchFamily="34" charset="-122"/>
                <a:ea typeface="微软雅黑 Light" panose="020B0502040204020203" pitchFamily="34" charset="-122"/>
              </a:rPr>
              <a:t>诊改必须以现代信息技术（云物移大智）为支撑</a:t>
            </a:r>
            <a:endParaRPr lang="en-US" altLang="zh-CN" sz="2000" b="1" dirty="0">
              <a:latin typeface="微软雅黑 Light" panose="020B0502040204020203" pitchFamily="34" charset="-122"/>
              <a:ea typeface="微软雅黑 Light" panose="020B0502040204020203" pitchFamily="34" charset="-122"/>
            </a:endParaRPr>
          </a:p>
        </p:txBody>
      </p:sp>
      <p:sp>
        <p:nvSpPr>
          <p:cNvPr id="13" name="íŝļîḓê">
            <a:extLst>
              <a:ext uri="{FF2B5EF4-FFF2-40B4-BE49-F238E27FC236}">
                <a16:creationId xmlns:a16="http://schemas.microsoft.com/office/drawing/2014/main" id="{FA0BB5F5-9A41-4C82-98CA-FE40E3823579}"/>
              </a:ext>
            </a:extLst>
          </p:cNvPr>
          <p:cNvSpPr/>
          <p:nvPr/>
        </p:nvSpPr>
        <p:spPr bwMode="auto">
          <a:xfrm>
            <a:off x="5002879" y="2007657"/>
            <a:ext cx="530268" cy="466216"/>
          </a:xfrm>
          <a:prstGeom prst="rect">
            <a:avLst/>
          </a:prstGeom>
          <a:solidFill>
            <a:srgbClr val="26477D"/>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350" b="1" dirty="0">
                <a:solidFill>
                  <a:schemeClr val="bg1"/>
                </a:solidFill>
                <a:latin typeface="微软雅黑" panose="020B0503020204020204" pitchFamily="34" charset="-122"/>
                <a:ea typeface="微软雅黑" panose="020B0503020204020204" pitchFamily="34" charset="-122"/>
              </a:rPr>
              <a:t>一</a:t>
            </a:r>
          </a:p>
        </p:txBody>
      </p:sp>
      <p:sp>
        <p:nvSpPr>
          <p:cNvPr id="14" name="îşļíḓè">
            <a:extLst>
              <a:ext uri="{FF2B5EF4-FFF2-40B4-BE49-F238E27FC236}">
                <a16:creationId xmlns:a16="http://schemas.microsoft.com/office/drawing/2014/main" id="{3A22ADFF-626D-4473-B228-E96734DFD763}"/>
              </a:ext>
            </a:extLst>
          </p:cNvPr>
          <p:cNvSpPr/>
          <p:nvPr/>
        </p:nvSpPr>
        <p:spPr bwMode="auto">
          <a:xfrm>
            <a:off x="5002879" y="2574969"/>
            <a:ext cx="530268" cy="466216"/>
          </a:xfrm>
          <a:prstGeom prst="rect">
            <a:avLst/>
          </a:prstGeom>
          <a:solidFill>
            <a:srgbClr val="26477D"/>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350" b="1" dirty="0">
                <a:solidFill>
                  <a:schemeClr val="bg1"/>
                </a:solidFill>
                <a:latin typeface="微软雅黑" panose="020B0503020204020204" pitchFamily="34" charset="-122"/>
                <a:ea typeface="微软雅黑" panose="020B0503020204020204" pitchFamily="34" charset="-122"/>
              </a:rPr>
              <a:t>二</a:t>
            </a:r>
          </a:p>
        </p:txBody>
      </p:sp>
      <p:sp>
        <p:nvSpPr>
          <p:cNvPr id="15" name="îŝľíḑè">
            <a:extLst>
              <a:ext uri="{FF2B5EF4-FFF2-40B4-BE49-F238E27FC236}">
                <a16:creationId xmlns:a16="http://schemas.microsoft.com/office/drawing/2014/main" id="{934EE9B0-FABB-4A97-A449-240BC4C05316}"/>
              </a:ext>
            </a:extLst>
          </p:cNvPr>
          <p:cNvSpPr/>
          <p:nvPr/>
        </p:nvSpPr>
        <p:spPr bwMode="auto">
          <a:xfrm>
            <a:off x="5002879" y="3142278"/>
            <a:ext cx="530268" cy="466216"/>
          </a:xfrm>
          <a:prstGeom prst="rect">
            <a:avLst/>
          </a:prstGeom>
          <a:solidFill>
            <a:srgbClr val="26477D"/>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350" b="1" dirty="0">
                <a:solidFill>
                  <a:schemeClr val="bg1"/>
                </a:solidFill>
                <a:latin typeface="微软雅黑" panose="020B0503020204020204" pitchFamily="34" charset="-122"/>
                <a:ea typeface="微软雅黑" panose="020B0503020204020204" pitchFamily="34" charset="-122"/>
              </a:rPr>
              <a:t>三</a:t>
            </a:r>
          </a:p>
        </p:txBody>
      </p:sp>
      <p:sp>
        <p:nvSpPr>
          <p:cNvPr id="16" name="ïṡľîḓê">
            <a:extLst>
              <a:ext uri="{FF2B5EF4-FFF2-40B4-BE49-F238E27FC236}">
                <a16:creationId xmlns:a16="http://schemas.microsoft.com/office/drawing/2014/main" id="{489645BD-004B-40AF-93B9-50DDB147E235}"/>
              </a:ext>
            </a:extLst>
          </p:cNvPr>
          <p:cNvSpPr/>
          <p:nvPr/>
        </p:nvSpPr>
        <p:spPr bwMode="auto">
          <a:xfrm>
            <a:off x="5002879" y="3709589"/>
            <a:ext cx="530268" cy="466216"/>
          </a:xfrm>
          <a:prstGeom prst="rect">
            <a:avLst/>
          </a:prstGeom>
          <a:solidFill>
            <a:srgbClr val="26477D"/>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350" b="1" dirty="0">
                <a:solidFill>
                  <a:schemeClr val="bg1"/>
                </a:solidFill>
                <a:latin typeface="微软雅黑" panose="020B0503020204020204" pitchFamily="34" charset="-122"/>
                <a:ea typeface="微软雅黑" panose="020B0503020204020204" pitchFamily="34" charset="-122"/>
              </a:rPr>
              <a:t>四</a:t>
            </a:r>
          </a:p>
        </p:txBody>
      </p:sp>
      <p:sp>
        <p:nvSpPr>
          <p:cNvPr id="17" name="ïŝḷíḋè">
            <a:extLst>
              <a:ext uri="{FF2B5EF4-FFF2-40B4-BE49-F238E27FC236}">
                <a16:creationId xmlns:a16="http://schemas.microsoft.com/office/drawing/2014/main" id="{3134F9DE-0C8A-472A-AA9F-589365EC55EA}"/>
              </a:ext>
            </a:extLst>
          </p:cNvPr>
          <p:cNvSpPr/>
          <p:nvPr/>
        </p:nvSpPr>
        <p:spPr bwMode="auto">
          <a:xfrm>
            <a:off x="5002879" y="4276898"/>
            <a:ext cx="530268" cy="466216"/>
          </a:xfrm>
          <a:prstGeom prst="rect">
            <a:avLst/>
          </a:prstGeom>
          <a:solidFill>
            <a:srgbClr val="26477D"/>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350" b="1" dirty="0">
                <a:solidFill>
                  <a:schemeClr val="bg1"/>
                </a:solidFill>
                <a:latin typeface="微软雅黑" panose="020B0503020204020204" pitchFamily="34" charset="-122"/>
                <a:ea typeface="微软雅黑" panose="020B0503020204020204" pitchFamily="34" charset="-122"/>
              </a:rPr>
              <a:t>五</a:t>
            </a:r>
          </a:p>
        </p:txBody>
      </p:sp>
      <p:sp>
        <p:nvSpPr>
          <p:cNvPr id="18" name="iṧlîdé">
            <a:extLst>
              <a:ext uri="{FF2B5EF4-FFF2-40B4-BE49-F238E27FC236}">
                <a16:creationId xmlns:a16="http://schemas.microsoft.com/office/drawing/2014/main" id="{0E9F842A-B204-44F6-82AB-BE884477E29E}"/>
              </a:ext>
            </a:extLst>
          </p:cNvPr>
          <p:cNvSpPr/>
          <p:nvPr/>
        </p:nvSpPr>
        <p:spPr bwMode="auto">
          <a:xfrm>
            <a:off x="5002879" y="4844209"/>
            <a:ext cx="530268" cy="466216"/>
          </a:xfrm>
          <a:prstGeom prst="rect">
            <a:avLst/>
          </a:prstGeom>
          <a:solidFill>
            <a:srgbClr val="26477D"/>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350" b="1" dirty="0">
                <a:solidFill>
                  <a:schemeClr val="bg1"/>
                </a:solidFill>
                <a:latin typeface="微软雅黑" panose="020B0503020204020204" pitchFamily="34" charset="-122"/>
                <a:ea typeface="微软雅黑" panose="020B0503020204020204" pitchFamily="34" charset="-122"/>
              </a:rPr>
              <a:t>六</a:t>
            </a:r>
          </a:p>
        </p:txBody>
      </p:sp>
      <p:sp>
        <p:nvSpPr>
          <p:cNvPr id="19" name="îṥ1iḓè">
            <a:extLst>
              <a:ext uri="{FF2B5EF4-FFF2-40B4-BE49-F238E27FC236}">
                <a16:creationId xmlns:a16="http://schemas.microsoft.com/office/drawing/2014/main" id="{1B813960-56BA-4BA4-9C7F-918F8DBA00F5}"/>
              </a:ext>
            </a:extLst>
          </p:cNvPr>
          <p:cNvSpPr/>
          <p:nvPr/>
        </p:nvSpPr>
        <p:spPr bwMode="auto">
          <a:xfrm>
            <a:off x="5002879" y="5411520"/>
            <a:ext cx="530268" cy="466216"/>
          </a:xfrm>
          <a:prstGeom prst="rect">
            <a:avLst/>
          </a:prstGeom>
          <a:solidFill>
            <a:srgbClr val="26477D"/>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350" b="1" dirty="0">
                <a:solidFill>
                  <a:schemeClr val="bg1"/>
                </a:solidFill>
                <a:latin typeface="微软雅黑" panose="020B0503020204020204" pitchFamily="34" charset="-122"/>
                <a:ea typeface="微软雅黑" panose="020B0503020204020204" pitchFamily="34" charset="-122"/>
              </a:rPr>
              <a:t>七</a:t>
            </a:r>
          </a:p>
        </p:txBody>
      </p:sp>
      <p:sp>
        <p:nvSpPr>
          <p:cNvPr id="20" name="íṡlídé">
            <a:extLst>
              <a:ext uri="{FF2B5EF4-FFF2-40B4-BE49-F238E27FC236}">
                <a16:creationId xmlns:a16="http://schemas.microsoft.com/office/drawing/2014/main" id="{67D95EE5-6F53-4541-8CCA-EAB01C1BA45A}"/>
              </a:ext>
            </a:extLst>
          </p:cNvPr>
          <p:cNvSpPr/>
          <p:nvPr/>
        </p:nvSpPr>
        <p:spPr bwMode="auto">
          <a:xfrm>
            <a:off x="5002879" y="5978829"/>
            <a:ext cx="530268" cy="466216"/>
          </a:xfrm>
          <a:prstGeom prst="rect">
            <a:avLst/>
          </a:prstGeom>
          <a:solidFill>
            <a:srgbClr val="26477D"/>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r>
              <a:rPr lang="zh-CN" altLang="en-US" sz="1350" b="1" dirty="0">
                <a:solidFill>
                  <a:schemeClr val="bg1"/>
                </a:solidFill>
                <a:latin typeface="微软雅黑" panose="020B0503020204020204" pitchFamily="34" charset="-122"/>
                <a:ea typeface="微软雅黑" panose="020B0503020204020204" pitchFamily="34" charset="-122"/>
              </a:rPr>
              <a:t>八</a:t>
            </a:r>
          </a:p>
        </p:txBody>
      </p:sp>
      <p:sp>
        <p:nvSpPr>
          <p:cNvPr id="21" name="矩形 20">
            <a:extLst>
              <a:ext uri="{FF2B5EF4-FFF2-40B4-BE49-F238E27FC236}">
                <a16:creationId xmlns:a16="http://schemas.microsoft.com/office/drawing/2014/main" id="{0537B4AE-AD79-41E7-B209-F203D3911D2F}"/>
              </a:ext>
            </a:extLst>
          </p:cNvPr>
          <p:cNvSpPr/>
          <p:nvPr/>
        </p:nvSpPr>
        <p:spPr>
          <a:xfrm>
            <a:off x="4958813" y="1354513"/>
            <a:ext cx="3673690" cy="461665"/>
          </a:xfrm>
          <a:prstGeom prst="rect">
            <a:avLst/>
          </a:prstGeom>
        </p:spPr>
        <p:txBody>
          <a:bodyPr wrap="square">
            <a:spAutoFit/>
          </a:bodyPr>
          <a:lstStyle/>
          <a:p>
            <a:r>
              <a:rPr lang="zh-CN" altLang="en-US" sz="2400" b="1" dirty="0">
                <a:solidFill>
                  <a:srgbClr val="26477D"/>
                </a:solidFill>
                <a:latin typeface="微软雅黑" panose="020B0503020204020204" pitchFamily="34" charset="-122"/>
                <a:ea typeface="微软雅黑" panose="020B0503020204020204" pitchFamily="34" charset="-122"/>
              </a:rPr>
              <a:t>诊改需遵循八大原则</a:t>
            </a:r>
          </a:p>
        </p:txBody>
      </p:sp>
      <p:pic>
        <p:nvPicPr>
          <p:cNvPr id="22" name="Picture 4" descr="https://timgsa.baidu.com/timg?image&amp;quality=80&amp;size=b9999_10000&amp;sec=1532843814259&amp;di=e733272e581fc33d2ecbbbab7736f5c2&amp;imgtype=0&amp;src=http%3A%2F%2Fwww.hnplc.com%2Fupload%2Fimages%2F2016%2F9%2F11203411673.JPG">
            <a:extLst>
              <a:ext uri="{FF2B5EF4-FFF2-40B4-BE49-F238E27FC236}">
                <a16:creationId xmlns:a16="http://schemas.microsoft.com/office/drawing/2014/main" id="{F3F624FF-2551-490A-B065-3F28E489FF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420" t="8810" r="23386"/>
          <a:stretch/>
        </p:blipFill>
        <p:spPr bwMode="auto">
          <a:xfrm>
            <a:off x="965310" y="1772020"/>
            <a:ext cx="3082789" cy="3971171"/>
          </a:xfrm>
          <a:prstGeom prst="rect">
            <a:avLst/>
          </a:prstGeom>
          <a:noFill/>
          <a:ln w="28575">
            <a:solidFill>
              <a:srgbClr val="024064"/>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50010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试点阶段的理论研究成果</a:t>
            </a:r>
          </a:p>
        </p:txBody>
      </p:sp>
      <p:sp>
        <p:nvSpPr>
          <p:cNvPr id="5" name="矩形 4">
            <a:extLst>
              <a:ext uri="{FF2B5EF4-FFF2-40B4-BE49-F238E27FC236}">
                <a16:creationId xmlns:a16="http://schemas.microsoft.com/office/drawing/2014/main" id="{C95B8E27-9476-416D-96DF-405A367248C1}"/>
              </a:ext>
            </a:extLst>
          </p:cNvPr>
          <p:cNvSpPr/>
          <p:nvPr/>
        </p:nvSpPr>
        <p:spPr>
          <a:xfrm>
            <a:off x="1696115" y="1279092"/>
            <a:ext cx="10085977" cy="954107"/>
          </a:xfrm>
          <a:prstGeom prst="rect">
            <a:avLst/>
          </a:prstGeom>
        </p:spPr>
        <p:txBody>
          <a:bodyPr wrap="square">
            <a:spAutoFit/>
          </a:bodyPr>
          <a:lstStyle/>
          <a:p>
            <a:r>
              <a:rPr lang="zh-CN" altLang="en-US" sz="2400" b="1" dirty="0">
                <a:solidFill>
                  <a:srgbClr val="26477D"/>
                </a:solidFill>
                <a:latin typeface="微软雅黑" panose="020B0503020204020204" pitchFamily="34" charset="-122"/>
                <a:ea typeface="微软雅黑" panose="020B0503020204020204" pitchFamily="34" charset="-122"/>
              </a:rPr>
              <a:t>细化</a:t>
            </a:r>
            <a:r>
              <a:rPr lang="en-US" altLang="zh-CN" sz="2400" b="1" dirty="0">
                <a:solidFill>
                  <a:srgbClr val="26477D"/>
                </a:solidFill>
                <a:latin typeface="微软雅黑" panose="020B0503020204020204" pitchFamily="34" charset="-122"/>
                <a:ea typeface="微软雅黑" panose="020B0503020204020204" pitchFamily="34" charset="-122"/>
              </a:rPr>
              <a:t>168</a:t>
            </a:r>
            <a:r>
              <a:rPr lang="zh-CN" altLang="en-US" sz="2400" b="1" dirty="0">
                <a:solidFill>
                  <a:srgbClr val="26477D"/>
                </a:solidFill>
                <a:latin typeface="微软雅黑" panose="020B0503020204020204" pitchFamily="34" charset="-122"/>
                <a:ea typeface="微软雅黑" panose="020B0503020204020204" pitchFamily="34" charset="-122"/>
              </a:rPr>
              <a:t>号文的内容，设计内部质量保证体系基本架构：</a:t>
            </a:r>
            <a:r>
              <a:rPr lang="en-US" altLang="zh-CN" sz="3200" b="1" dirty="0">
                <a:solidFill>
                  <a:srgbClr val="FF0000"/>
                </a:solidFill>
                <a:latin typeface="微软雅黑" panose="020B0503020204020204" pitchFamily="34" charset="-122"/>
                <a:ea typeface="微软雅黑" panose="020B0503020204020204" pitchFamily="34" charset="-122"/>
              </a:rPr>
              <a:t>55821</a:t>
            </a:r>
            <a:endParaRPr lang="zh-CN" altLang="en-US" sz="3200" b="1" dirty="0">
              <a:solidFill>
                <a:srgbClr val="FF0000"/>
              </a:solidFill>
              <a:latin typeface="微软雅黑" panose="020B0503020204020204" pitchFamily="34" charset="-122"/>
              <a:ea typeface="微软雅黑" panose="020B0503020204020204" pitchFamily="34" charset="-122"/>
            </a:endParaRPr>
          </a:p>
          <a:p>
            <a:endParaRPr lang="zh-CN" altLang="en-US" sz="2400" b="1" dirty="0">
              <a:solidFill>
                <a:srgbClr val="26477D"/>
              </a:solidFill>
              <a:latin typeface="微软雅黑" panose="020B0503020204020204" pitchFamily="34" charset="-122"/>
              <a:ea typeface="微软雅黑" panose="020B0503020204020204" pitchFamily="34" charset="-122"/>
            </a:endParaRPr>
          </a:p>
        </p:txBody>
      </p:sp>
      <p:sp>
        <p:nvSpPr>
          <p:cNvPr id="6" name="菱形 5">
            <a:extLst>
              <a:ext uri="{FF2B5EF4-FFF2-40B4-BE49-F238E27FC236}">
                <a16:creationId xmlns:a16="http://schemas.microsoft.com/office/drawing/2014/main" id="{48F51D97-5AEB-47FF-8CEE-7FF91451475F}"/>
              </a:ext>
            </a:extLst>
          </p:cNvPr>
          <p:cNvSpPr/>
          <p:nvPr/>
        </p:nvSpPr>
        <p:spPr>
          <a:xfrm>
            <a:off x="314333" y="2103289"/>
            <a:ext cx="3445250" cy="4374095"/>
          </a:xfrm>
          <a:prstGeom prst="diamond">
            <a:avLst/>
          </a:prstGeom>
          <a:solidFill>
            <a:srgbClr val="003F7B"/>
          </a:solidFill>
          <a:ln>
            <a:noFill/>
          </a:ln>
          <a:scene3d>
            <a:camera prst="isometricOffAxis2Right">
              <a:rot lat="0" lon="19200000" rev="0"/>
            </a:camera>
            <a:lightRig rig="soft" dir="t"/>
          </a:scene3d>
          <a:sp3d extrusionH="361950" contourW="6350">
            <a:contourClr>
              <a:schemeClr val="accent1">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7" name="菱形 6">
            <a:extLst>
              <a:ext uri="{FF2B5EF4-FFF2-40B4-BE49-F238E27FC236}">
                <a16:creationId xmlns:a16="http://schemas.microsoft.com/office/drawing/2014/main" id="{0E74CA5E-8512-40FC-9152-EFA9C244B923}"/>
              </a:ext>
            </a:extLst>
          </p:cNvPr>
          <p:cNvSpPr/>
          <p:nvPr/>
        </p:nvSpPr>
        <p:spPr>
          <a:xfrm>
            <a:off x="1633572" y="3085461"/>
            <a:ext cx="2671644" cy="3391923"/>
          </a:xfrm>
          <a:prstGeom prst="diamond">
            <a:avLst/>
          </a:prstGeom>
          <a:solidFill>
            <a:srgbClr val="5C6578"/>
          </a:solidFill>
          <a:ln>
            <a:noFill/>
          </a:ln>
          <a:scene3d>
            <a:camera prst="isometricOffAxis2Right">
              <a:rot lat="0" lon="19200000" rev="0"/>
            </a:camera>
            <a:lightRig rig="soft" dir="t"/>
          </a:scene3d>
          <a:sp3d extrusionH="323850" contourW="6350">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8" name="菱形 7">
            <a:extLst>
              <a:ext uri="{FF2B5EF4-FFF2-40B4-BE49-F238E27FC236}">
                <a16:creationId xmlns:a16="http://schemas.microsoft.com/office/drawing/2014/main" id="{414C332E-7B96-41C8-AE54-2F1235B1817B}"/>
              </a:ext>
            </a:extLst>
          </p:cNvPr>
          <p:cNvSpPr/>
          <p:nvPr/>
        </p:nvSpPr>
        <p:spPr>
          <a:xfrm>
            <a:off x="2774387" y="3995638"/>
            <a:ext cx="1954743" cy="2481744"/>
          </a:xfrm>
          <a:prstGeom prst="diamond">
            <a:avLst/>
          </a:prstGeom>
          <a:solidFill>
            <a:srgbClr val="637D94"/>
          </a:solidFill>
          <a:ln>
            <a:noFill/>
          </a:ln>
          <a:scene3d>
            <a:camera prst="isometricOffAxis2Right">
              <a:rot lat="0" lon="19200000" rev="0"/>
            </a:camera>
            <a:lightRig rig="soft" dir="t"/>
          </a:scene3d>
          <a:sp3d extrusionH="254000" contourW="6350">
            <a:contourClr>
              <a:schemeClr val="bg2">
                <a:lumMod val="9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9" name="菱形 8">
            <a:extLst>
              <a:ext uri="{FF2B5EF4-FFF2-40B4-BE49-F238E27FC236}">
                <a16:creationId xmlns:a16="http://schemas.microsoft.com/office/drawing/2014/main" id="{F548F5A4-DF90-4E07-8F25-6B45360FA604}"/>
              </a:ext>
            </a:extLst>
          </p:cNvPr>
          <p:cNvSpPr/>
          <p:nvPr/>
        </p:nvSpPr>
        <p:spPr>
          <a:xfrm>
            <a:off x="3595652" y="4594345"/>
            <a:ext cx="1483171" cy="1883038"/>
          </a:xfrm>
          <a:prstGeom prst="diamond">
            <a:avLst/>
          </a:prstGeom>
          <a:solidFill>
            <a:srgbClr val="004066"/>
          </a:solidFill>
          <a:ln>
            <a:noFill/>
          </a:ln>
          <a:scene3d>
            <a:camera prst="isometricOffAxis2Right">
              <a:rot lat="0" lon="19200000" rev="0"/>
            </a:camera>
            <a:lightRig rig="soft" dir="t"/>
          </a:scene3d>
          <a:sp3d extrusionH="196850" contourW="6350">
            <a:contourClr>
              <a:schemeClr val="tx2">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0" name="线形标注 2 11">
            <a:extLst>
              <a:ext uri="{FF2B5EF4-FFF2-40B4-BE49-F238E27FC236}">
                <a16:creationId xmlns:a16="http://schemas.microsoft.com/office/drawing/2014/main" id="{C1A28AE7-B220-4B0A-B57E-C20778E6795C}"/>
              </a:ext>
            </a:extLst>
          </p:cNvPr>
          <p:cNvSpPr/>
          <p:nvPr/>
        </p:nvSpPr>
        <p:spPr>
          <a:xfrm>
            <a:off x="3674372" y="1962884"/>
            <a:ext cx="2974411" cy="667679"/>
          </a:xfrm>
          <a:prstGeom prst="borderCallout2">
            <a:avLst>
              <a:gd name="adj1" fmla="val 18750"/>
              <a:gd name="adj2" fmla="val -8333"/>
              <a:gd name="adj3" fmla="val 18742"/>
              <a:gd name="adj4" fmla="val -34167"/>
              <a:gd name="adj5" fmla="val 72924"/>
              <a:gd name="adj6" fmla="val -43334"/>
            </a:avLst>
          </a:prstGeom>
          <a:noFill/>
          <a:ln>
            <a:solidFill>
              <a:srgbClr val="023E7A"/>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dirty="0">
                <a:solidFill>
                  <a:schemeClr val="tx2"/>
                </a:solidFill>
                <a:latin typeface="微软雅黑" panose="020B0503020204020204" pitchFamily="34" charset="-122"/>
                <a:ea typeface="微软雅黑" panose="020B0503020204020204" pitchFamily="34" charset="-122"/>
                <a:cs typeface="微软雅黑"/>
              </a:rPr>
              <a:t>“五纵五横”</a:t>
            </a:r>
            <a:r>
              <a:rPr lang="zh-CN" altLang="en-US" sz="2200" dirty="0">
                <a:solidFill>
                  <a:srgbClr val="FF0000"/>
                </a:solidFill>
                <a:latin typeface="微软雅黑" panose="020B0503020204020204" pitchFamily="34" charset="-122"/>
                <a:ea typeface="微软雅黑" panose="020B0503020204020204" pitchFamily="34" charset="-122"/>
                <a:cs typeface="微软雅黑"/>
              </a:rPr>
              <a:t>结构</a:t>
            </a:r>
            <a:endParaRPr lang="zh-CN" altLang="en-US" sz="2200" dirty="0">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id="{664360E7-E5F5-45D2-ADDB-10BFDF570939}"/>
              </a:ext>
            </a:extLst>
          </p:cNvPr>
          <p:cNvSpPr/>
          <p:nvPr/>
        </p:nvSpPr>
        <p:spPr>
          <a:xfrm>
            <a:off x="6621738" y="2074428"/>
            <a:ext cx="2768707" cy="430887"/>
          </a:xfrm>
          <a:prstGeom prst="rect">
            <a:avLst/>
          </a:prstGeom>
        </p:spPr>
        <p:txBody>
          <a:bodyPr wrap="none">
            <a:spAutoFit/>
          </a:bodyPr>
          <a:lstStyle/>
          <a:p>
            <a:r>
              <a:rPr lang="en-US" altLang="zh-CN" sz="2200" dirty="0">
                <a:solidFill>
                  <a:schemeClr val="bg2">
                    <a:lumMod val="25000"/>
                  </a:schemeClr>
                </a:solidFill>
                <a:latin typeface="微软雅黑" panose="020B0503020204020204" pitchFamily="34" charset="-122"/>
                <a:ea typeface="微软雅黑" panose="020B0503020204020204" pitchFamily="34" charset="-122"/>
              </a:rPr>
              <a:t>——</a:t>
            </a:r>
            <a:r>
              <a:rPr lang="zh-CN" altLang="en-US" sz="2200" dirty="0">
                <a:solidFill>
                  <a:schemeClr val="bg2">
                    <a:lumMod val="25000"/>
                  </a:schemeClr>
                </a:solidFill>
                <a:latin typeface="微软雅黑" panose="020B0503020204020204" pitchFamily="34" charset="-122"/>
                <a:ea typeface="微软雅黑" panose="020B0503020204020204" pitchFamily="34" charset="-122"/>
              </a:rPr>
              <a:t>网络化覆盖联动</a:t>
            </a:r>
          </a:p>
        </p:txBody>
      </p:sp>
      <p:sp>
        <p:nvSpPr>
          <p:cNvPr id="12" name="线形标注 2 57">
            <a:extLst>
              <a:ext uri="{FF2B5EF4-FFF2-40B4-BE49-F238E27FC236}">
                <a16:creationId xmlns:a16="http://schemas.microsoft.com/office/drawing/2014/main" id="{A9975848-1C7D-482E-8422-97A531030B0C}"/>
              </a:ext>
            </a:extLst>
          </p:cNvPr>
          <p:cNvSpPr/>
          <p:nvPr/>
        </p:nvSpPr>
        <p:spPr>
          <a:xfrm>
            <a:off x="4490709" y="2946180"/>
            <a:ext cx="2974411" cy="667679"/>
          </a:xfrm>
          <a:prstGeom prst="borderCallout2">
            <a:avLst>
              <a:gd name="adj1" fmla="val 18750"/>
              <a:gd name="adj2" fmla="val -8333"/>
              <a:gd name="adj3" fmla="val 18742"/>
              <a:gd name="adj4" fmla="val -34167"/>
              <a:gd name="adj5" fmla="val 72924"/>
              <a:gd name="adj6" fmla="val -43334"/>
            </a:avLst>
          </a:prstGeom>
          <a:noFill/>
          <a:ln>
            <a:solidFill>
              <a:srgbClr val="5A6476"/>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dirty="0">
                <a:solidFill>
                  <a:schemeClr val="tx2"/>
                </a:solidFill>
                <a:latin typeface="微软雅黑" panose="020B0503020204020204" pitchFamily="34" charset="-122"/>
                <a:ea typeface="微软雅黑" panose="020B0503020204020204" pitchFamily="34" charset="-122"/>
                <a:cs typeface="微软雅黑"/>
              </a:rPr>
              <a:t>“</a:t>
            </a:r>
            <a:r>
              <a:rPr lang="en-US" altLang="zh-CN" sz="2200" dirty="0">
                <a:solidFill>
                  <a:schemeClr val="tx2"/>
                </a:solidFill>
                <a:latin typeface="微软雅黑" panose="020B0503020204020204" pitchFamily="34" charset="-122"/>
                <a:ea typeface="微软雅黑" panose="020B0503020204020204" pitchFamily="34" charset="-122"/>
                <a:cs typeface="微软雅黑"/>
              </a:rPr>
              <a:t>8</a:t>
            </a:r>
            <a:r>
              <a:rPr lang="zh-CN" altLang="en-US" sz="2200" dirty="0">
                <a:solidFill>
                  <a:schemeClr val="tx2"/>
                </a:solidFill>
                <a:latin typeface="微软雅黑" panose="020B0503020204020204" pitchFamily="34" charset="-122"/>
                <a:ea typeface="微软雅黑" panose="020B0503020204020204" pitchFamily="34" charset="-122"/>
                <a:cs typeface="微软雅黑"/>
              </a:rPr>
              <a:t>字形”运行</a:t>
            </a:r>
            <a:r>
              <a:rPr lang="zh-CN" altLang="en-US" sz="2200" dirty="0">
                <a:solidFill>
                  <a:srgbClr val="FF0000"/>
                </a:solidFill>
                <a:latin typeface="微软雅黑" panose="020B0503020204020204" pitchFamily="34" charset="-122"/>
                <a:ea typeface="微软雅黑" panose="020B0503020204020204" pitchFamily="34" charset="-122"/>
                <a:cs typeface="微软雅黑"/>
              </a:rPr>
              <a:t>单元</a:t>
            </a:r>
            <a:endParaRPr lang="zh-CN" altLang="en-US" sz="2200" dirty="0">
              <a:solidFill>
                <a:srgbClr val="FF0000"/>
              </a:solidFill>
              <a:latin typeface="微软雅黑" panose="020B0503020204020204" pitchFamily="34" charset="-122"/>
              <a:ea typeface="微软雅黑" panose="020B0503020204020204" pitchFamily="34" charset="-122"/>
            </a:endParaRPr>
          </a:p>
        </p:txBody>
      </p:sp>
      <p:sp>
        <p:nvSpPr>
          <p:cNvPr id="13" name="线形标注 2 58">
            <a:extLst>
              <a:ext uri="{FF2B5EF4-FFF2-40B4-BE49-F238E27FC236}">
                <a16:creationId xmlns:a16="http://schemas.microsoft.com/office/drawing/2014/main" id="{C2ADD990-5FB6-4BFC-B66B-330861287A56}"/>
              </a:ext>
            </a:extLst>
          </p:cNvPr>
          <p:cNvSpPr/>
          <p:nvPr/>
        </p:nvSpPr>
        <p:spPr>
          <a:xfrm>
            <a:off x="5370959" y="3929478"/>
            <a:ext cx="2974411" cy="667679"/>
          </a:xfrm>
          <a:prstGeom prst="borderCallout2">
            <a:avLst>
              <a:gd name="adj1" fmla="val 18750"/>
              <a:gd name="adj2" fmla="val -8333"/>
              <a:gd name="adj3" fmla="val 18742"/>
              <a:gd name="adj4" fmla="val -34167"/>
              <a:gd name="adj5" fmla="val 72924"/>
              <a:gd name="adj6" fmla="val -43334"/>
            </a:avLst>
          </a:prstGeom>
          <a:noFill/>
          <a:ln>
            <a:solidFill>
              <a:srgbClr val="627A91"/>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dirty="0">
                <a:solidFill>
                  <a:schemeClr val="tx2"/>
                </a:solidFill>
                <a:latin typeface="微软雅黑"/>
                <a:ea typeface="微软雅黑"/>
                <a:cs typeface="微软雅黑"/>
              </a:rPr>
              <a:t>“双引擎”注入</a:t>
            </a:r>
            <a:r>
              <a:rPr lang="zh-CN" altLang="en-US" sz="2200" dirty="0">
                <a:solidFill>
                  <a:srgbClr val="FF0000"/>
                </a:solidFill>
                <a:latin typeface="微软雅黑"/>
                <a:ea typeface="微软雅黑"/>
                <a:cs typeface="微软雅黑"/>
              </a:rPr>
              <a:t>动力</a:t>
            </a:r>
            <a:endParaRPr lang="zh-CN" altLang="en-US" sz="2200" dirty="0">
              <a:latin typeface="微软雅黑" panose="020B0503020204020204" pitchFamily="34" charset="-122"/>
              <a:ea typeface="微软雅黑" panose="020B0503020204020204" pitchFamily="34" charset="-122"/>
            </a:endParaRPr>
          </a:p>
        </p:txBody>
      </p:sp>
      <p:sp>
        <p:nvSpPr>
          <p:cNvPr id="14" name="线形标注 2 59">
            <a:extLst>
              <a:ext uri="{FF2B5EF4-FFF2-40B4-BE49-F238E27FC236}">
                <a16:creationId xmlns:a16="http://schemas.microsoft.com/office/drawing/2014/main" id="{FB41AF06-1745-4704-B500-7B6A6DB5FE0C}"/>
              </a:ext>
            </a:extLst>
          </p:cNvPr>
          <p:cNvSpPr/>
          <p:nvPr/>
        </p:nvSpPr>
        <p:spPr>
          <a:xfrm>
            <a:off x="6199872" y="4912774"/>
            <a:ext cx="2974411" cy="667679"/>
          </a:xfrm>
          <a:prstGeom prst="borderCallout2">
            <a:avLst>
              <a:gd name="adj1" fmla="val 18750"/>
              <a:gd name="adj2" fmla="val -8333"/>
              <a:gd name="adj3" fmla="val 18742"/>
              <a:gd name="adj4" fmla="val -34167"/>
              <a:gd name="adj5" fmla="val 72924"/>
              <a:gd name="adj6" fmla="val -43334"/>
            </a:avLst>
          </a:prstGeom>
          <a:noFill/>
          <a:ln>
            <a:solidFill>
              <a:srgbClr val="024064"/>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200" dirty="0">
                <a:solidFill>
                  <a:schemeClr val="tx2"/>
                </a:solidFill>
                <a:latin typeface="微软雅黑"/>
                <a:ea typeface="微软雅黑"/>
                <a:cs typeface="微软雅黑"/>
              </a:rPr>
              <a:t>“一平台”技术</a:t>
            </a:r>
            <a:r>
              <a:rPr lang="zh-CN" altLang="en-US" sz="2200" dirty="0">
                <a:solidFill>
                  <a:srgbClr val="FF0000"/>
                </a:solidFill>
                <a:latin typeface="微软雅黑"/>
                <a:ea typeface="微软雅黑"/>
                <a:cs typeface="微软雅黑"/>
              </a:rPr>
              <a:t>支撑</a:t>
            </a:r>
            <a:endParaRPr lang="zh-CN" altLang="en-US" sz="2200" dirty="0">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EA03F77A-CD74-4E91-9D97-9C7ECF2ECBC1}"/>
              </a:ext>
            </a:extLst>
          </p:cNvPr>
          <p:cNvSpPr/>
          <p:nvPr/>
        </p:nvSpPr>
        <p:spPr>
          <a:xfrm>
            <a:off x="7477566" y="3070629"/>
            <a:ext cx="2768707" cy="430887"/>
          </a:xfrm>
          <a:prstGeom prst="rect">
            <a:avLst/>
          </a:prstGeom>
        </p:spPr>
        <p:txBody>
          <a:bodyPr wrap="none">
            <a:spAutoFit/>
          </a:bodyPr>
          <a:lstStyle/>
          <a:p>
            <a:r>
              <a:rPr lang="en-US" altLang="zh-CN" sz="2200" dirty="0">
                <a:solidFill>
                  <a:schemeClr val="bg2">
                    <a:lumMod val="25000"/>
                  </a:schemeClr>
                </a:solidFill>
                <a:latin typeface="微软雅黑" panose="020B0503020204020204" pitchFamily="34" charset="-122"/>
                <a:ea typeface="微软雅黑" panose="020B0503020204020204" pitchFamily="34" charset="-122"/>
              </a:rPr>
              <a:t>——</a:t>
            </a:r>
            <a:r>
              <a:rPr lang="zh-CN" altLang="en-US" sz="2200" dirty="0">
                <a:solidFill>
                  <a:schemeClr val="bg2">
                    <a:lumMod val="25000"/>
                  </a:schemeClr>
                </a:solidFill>
                <a:latin typeface="微软雅黑" panose="020B0503020204020204" pitchFamily="34" charset="-122"/>
                <a:ea typeface="微软雅黑" panose="020B0503020204020204" pitchFamily="34" charset="-122"/>
              </a:rPr>
              <a:t>制度化全员参与</a:t>
            </a:r>
          </a:p>
        </p:txBody>
      </p:sp>
      <p:sp>
        <p:nvSpPr>
          <p:cNvPr id="16" name="矩形 15">
            <a:extLst>
              <a:ext uri="{FF2B5EF4-FFF2-40B4-BE49-F238E27FC236}">
                <a16:creationId xmlns:a16="http://schemas.microsoft.com/office/drawing/2014/main" id="{DB3B2D76-F25C-449E-8B26-207D05BD44B7}"/>
              </a:ext>
            </a:extLst>
          </p:cNvPr>
          <p:cNvSpPr/>
          <p:nvPr/>
        </p:nvSpPr>
        <p:spPr>
          <a:xfrm>
            <a:off x="8345370" y="4066832"/>
            <a:ext cx="2768707" cy="430887"/>
          </a:xfrm>
          <a:prstGeom prst="rect">
            <a:avLst/>
          </a:prstGeom>
        </p:spPr>
        <p:txBody>
          <a:bodyPr wrap="none">
            <a:spAutoFit/>
          </a:bodyPr>
          <a:lstStyle/>
          <a:p>
            <a:r>
              <a:rPr lang="en-US" altLang="zh-CN" sz="2200" dirty="0">
                <a:solidFill>
                  <a:schemeClr val="bg2">
                    <a:lumMod val="25000"/>
                  </a:schemeClr>
                </a:solidFill>
                <a:latin typeface="微软雅黑" panose="020B0503020204020204" pitchFamily="34" charset="-122"/>
                <a:ea typeface="微软雅黑" panose="020B0503020204020204" pitchFamily="34" charset="-122"/>
              </a:rPr>
              <a:t>——</a:t>
            </a:r>
            <a:r>
              <a:rPr lang="zh-CN" altLang="en-US" sz="2200" dirty="0">
                <a:solidFill>
                  <a:schemeClr val="bg2">
                    <a:lumMod val="25000"/>
                  </a:schemeClr>
                </a:solidFill>
                <a:latin typeface="微软雅黑" panose="020B0503020204020204" pitchFamily="34" charset="-122"/>
                <a:ea typeface="微软雅黑" panose="020B0503020204020204" pitchFamily="34" charset="-122"/>
              </a:rPr>
              <a:t>常态化机制保证</a:t>
            </a:r>
          </a:p>
        </p:txBody>
      </p:sp>
      <p:sp>
        <p:nvSpPr>
          <p:cNvPr id="17" name="矩形 16">
            <a:extLst>
              <a:ext uri="{FF2B5EF4-FFF2-40B4-BE49-F238E27FC236}">
                <a16:creationId xmlns:a16="http://schemas.microsoft.com/office/drawing/2014/main" id="{0D8901F2-B22F-4DDB-8528-6DFA1D54E6D4}"/>
              </a:ext>
            </a:extLst>
          </p:cNvPr>
          <p:cNvSpPr/>
          <p:nvPr/>
        </p:nvSpPr>
        <p:spPr>
          <a:xfrm>
            <a:off x="9174283" y="5063034"/>
            <a:ext cx="2768707" cy="430887"/>
          </a:xfrm>
          <a:prstGeom prst="rect">
            <a:avLst/>
          </a:prstGeom>
        </p:spPr>
        <p:txBody>
          <a:bodyPr wrap="none">
            <a:spAutoFit/>
          </a:bodyPr>
          <a:lstStyle/>
          <a:p>
            <a:r>
              <a:rPr lang="en-US" altLang="zh-CN" sz="2200" dirty="0">
                <a:solidFill>
                  <a:schemeClr val="bg2">
                    <a:lumMod val="25000"/>
                  </a:schemeClr>
                </a:solidFill>
                <a:latin typeface="微软雅黑" panose="020B0503020204020204" pitchFamily="34" charset="-122"/>
                <a:ea typeface="微软雅黑" panose="020B0503020204020204" pitchFamily="34" charset="-122"/>
              </a:rPr>
              <a:t>——</a:t>
            </a:r>
            <a:r>
              <a:rPr lang="zh-CN" altLang="en-US" sz="2200" dirty="0">
                <a:solidFill>
                  <a:schemeClr val="bg2">
                    <a:lumMod val="25000"/>
                  </a:schemeClr>
                </a:solidFill>
                <a:latin typeface="微软雅黑" panose="020B0503020204020204" pitchFamily="34" charset="-122"/>
                <a:ea typeface="微软雅黑" panose="020B0503020204020204" pitchFamily="34" charset="-122"/>
              </a:rPr>
              <a:t>智能化落地生根</a:t>
            </a:r>
          </a:p>
        </p:txBody>
      </p:sp>
      <p:sp>
        <p:nvSpPr>
          <p:cNvPr id="18" name="文本框 17">
            <a:extLst>
              <a:ext uri="{FF2B5EF4-FFF2-40B4-BE49-F238E27FC236}">
                <a16:creationId xmlns:a16="http://schemas.microsoft.com/office/drawing/2014/main" id="{A1F6FCD9-998A-4C35-B840-4B61D74D9E0E}"/>
              </a:ext>
            </a:extLst>
          </p:cNvPr>
          <p:cNvSpPr txBox="1"/>
          <p:nvPr/>
        </p:nvSpPr>
        <p:spPr>
          <a:xfrm rot="604634">
            <a:off x="1693587" y="2686081"/>
            <a:ext cx="508473" cy="430887"/>
          </a:xfrm>
          <a:prstGeom prst="rect">
            <a:avLst/>
          </a:prstGeom>
          <a:noFill/>
        </p:spPr>
        <p:txBody>
          <a:bodyPr wrap="none" rtlCol="0">
            <a:spAutoFit/>
          </a:bodyPr>
          <a:lstStyle/>
          <a:p>
            <a:r>
              <a:rPr lang="en-US" altLang="zh-CN" sz="2200" i="1" dirty="0">
                <a:solidFill>
                  <a:schemeClr val="bg1"/>
                </a:solidFill>
                <a:latin typeface="Eras Medium ITC" panose="020B0602030504020804" pitchFamily="34" charset="0"/>
              </a:rPr>
              <a:t>01</a:t>
            </a:r>
            <a:endParaRPr lang="zh-CN" altLang="en-US" sz="2200" i="1" dirty="0">
              <a:solidFill>
                <a:schemeClr val="bg1"/>
              </a:solidFill>
              <a:latin typeface="Eras Medium ITC" panose="020B0602030504020804" pitchFamily="34" charset="0"/>
            </a:endParaRPr>
          </a:p>
        </p:txBody>
      </p:sp>
      <p:sp>
        <p:nvSpPr>
          <p:cNvPr id="19" name="文本框 18">
            <a:extLst>
              <a:ext uri="{FF2B5EF4-FFF2-40B4-BE49-F238E27FC236}">
                <a16:creationId xmlns:a16="http://schemas.microsoft.com/office/drawing/2014/main" id="{9CDD5F5E-6E3E-4FD7-ABD0-3C18A25D8E02}"/>
              </a:ext>
            </a:extLst>
          </p:cNvPr>
          <p:cNvSpPr txBox="1"/>
          <p:nvPr/>
        </p:nvSpPr>
        <p:spPr>
          <a:xfrm rot="604634">
            <a:off x="2630548" y="3688836"/>
            <a:ext cx="508473" cy="430887"/>
          </a:xfrm>
          <a:prstGeom prst="rect">
            <a:avLst/>
          </a:prstGeom>
          <a:noFill/>
        </p:spPr>
        <p:txBody>
          <a:bodyPr wrap="none" rtlCol="0">
            <a:spAutoFit/>
          </a:bodyPr>
          <a:lstStyle/>
          <a:p>
            <a:r>
              <a:rPr lang="en-US" altLang="zh-CN" sz="2200" i="1" dirty="0">
                <a:solidFill>
                  <a:schemeClr val="bg1"/>
                </a:solidFill>
                <a:latin typeface="Eras Medium ITC" panose="020B0602030504020804" pitchFamily="34" charset="0"/>
              </a:rPr>
              <a:t>02</a:t>
            </a:r>
            <a:endParaRPr lang="zh-CN" altLang="en-US" sz="2200" i="1" dirty="0">
              <a:solidFill>
                <a:schemeClr val="bg1"/>
              </a:solidFill>
              <a:latin typeface="Eras Medium ITC" panose="020B0602030504020804" pitchFamily="34" charset="0"/>
            </a:endParaRPr>
          </a:p>
        </p:txBody>
      </p:sp>
      <p:sp>
        <p:nvSpPr>
          <p:cNvPr id="20" name="文本框 19">
            <a:extLst>
              <a:ext uri="{FF2B5EF4-FFF2-40B4-BE49-F238E27FC236}">
                <a16:creationId xmlns:a16="http://schemas.microsoft.com/office/drawing/2014/main" id="{D5D5C9CC-8B4F-4947-8669-120668574231}"/>
              </a:ext>
            </a:extLst>
          </p:cNvPr>
          <p:cNvSpPr txBox="1"/>
          <p:nvPr/>
        </p:nvSpPr>
        <p:spPr>
          <a:xfrm rot="604634">
            <a:off x="3449199" y="4417657"/>
            <a:ext cx="508473" cy="430887"/>
          </a:xfrm>
          <a:prstGeom prst="rect">
            <a:avLst/>
          </a:prstGeom>
          <a:noFill/>
        </p:spPr>
        <p:txBody>
          <a:bodyPr wrap="none" rtlCol="0">
            <a:spAutoFit/>
          </a:bodyPr>
          <a:lstStyle/>
          <a:p>
            <a:r>
              <a:rPr lang="en-US" altLang="zh-CN" sz="2200" i="1" dirty="0">
                <a:solidFill>
                  <a:schemeClr val="bg1"/>
                </a:solidFill>
                <a:latin typeface="Eras Medium ITC" panose="020B0602030504020804" pitchFamily="34" charset="0"/>
              </a:rPr>
              <a:t>03</a:t>
            </a:r>
            <a:endParaRPr lang="zh-CN" altLang="en-US" sz="2200" i="1" dirty="0">
              <a:solidFill>
                <a:schemeClr val="bg1"/>
              </a:solidFill>
              <a:latin typeface="Eras Medium ITC" panose="020B0602030504020804" pitchFamily="34" charset="0"/>
            </a:endParaRPr>
          </a:p>
        </p:txBody>
      </p:sp>
      <p:sp>
        <p:nvSpPr>
          <p:cNvPr id="21" name="文本框 20">
            <a:extLst>
              <a:ext uri="{FF2B5EF4-FFF2-40B4-BE49-F238E27FC236}">
                <a16:creationId xmlns:a16="http://schemas.microsoft.com/office/drawing/2014/main" id="{CC50659D-4BD0-445E-ABDF-7A526937001C}"/>
              </a:ext>
            </a:extLst>
          </p:cNvPr>
          <p:cNvSpPr txBox="1"/>
          <p:nvPr/>
        </p:nvSpPr>
        <p:spPr>
          <a:xfrm rot="604634">
            <a:off x="4035088" y="4960828"/>
            <a:ext cx="508473" cy="430887"/>
          </a:xfrm>
          <a:prstGeom prst="rect">
            <a:avLst/>
          </a:prstGeom>
          <a:noFill/>
        </p:spPr>
        <p:txBody>
          <a:bodyPr wrap="none" rtlCol="0">
            <a:spAutoFit/>
          </a:bodyPr>
          <a:lstStyle/>
          <a:p>
            <a:r>
              <a:rPr lang="en-US" altLang="zh-CN" sz="2200" i="1" dirty="0">
                <a:solidFill>
                  <a:schemeClr val="bg1"/>
                </a:solidFill>
                <a:latin typeface="Eras Medium ITC" panose="020B0602030504020804" pitchFamily="34" charset="0"/>
              </a:rPr>
              <a:t>04</a:t>
            </a:r>
            <a:endParaRPr lang="zh-CN" altLang="en-US" sz="2200" i="1" dirty="0">
              <a:solidFill>
                <a:schemeClr val="bg1"/>
              </a:solidFill>
              <a:latin typeface="Eras Medium ITC" panose="020B0602030504020804" pitchFamily="34" charset="0"/>
            </a:endParaRPr>
          </a:p>
        </p:txBody>
      </p:sp>
      <p:sp>
        <p:nvSpPr>
          <p:cNvPr id="22" name="modern-house_99300">
            <a:extLst>
              <a:ext uri="{FF2B5EF4-FFF2-40B4-BE49-F238E27FC236}">
                <a16:creationId xmlns:a16="http://schemas.microsoft.com/office/drawing/2014/main" id="{16237F3B-CE93-440A-BD6E-C14CD312B89B}"/>
              </a:ext>
            </a:extLst>
          </p:cNvPr>
          <p:cNvSpPr>
            <a:spLocks noChangeAspect="1"/>
          </p:cNvSpPr>
          <p:nvPr/>
        </p:nvSpPr>
        <p:spPr bwMode="auto">
          <a:xfrm>
            <a:off x="1572520" y="3169111"/>
            <a:ext cx="493690" cy="471301"/>
          </a:xfrm>
          <a:custGeom>
            <a:avLst/>
            <a:gdLst>
              <a:gd name="T0" fmla="*/ 3516 w 3960"/>
              <a:gd name="T1" fmla="*/ 3120 h 3786"/>
              <a:gd name="T2" fmla="*/ 3413 w 3960"/>
              <a:gd name="T3" fmla="*/ 0 h 3786"/>
              <a:gd name="T4" fmla="*/ 560 w 3960"/>
              <a:gd name="T5" fmla="*/ 0 h 3786"/>
              <a:gd name="T6" fmla="*/ 449 w 3960"/>
              <a:gd name="T7" fmla="*/ 3120 h 3786"/>
              <a:gd name="T8" fmla="*/ 0 w 3960"/>
              <a:gd name="T9" fmla="*/ 3453 h 3786"/>
              <a:gd name="T10" fmla="*/ 3627 w 3960"/>
              <a:gd name="T11" fmla="*/ 3786 h 3786"/>
              <a:gd name="T12" fmla="*/ 3627 w 3960"/>
              <a:gd name="T13" fmla="*/ 3120 h 3786"/>
              <a:gd name="T14" fmla="*/ 333 w 3960"/>
              <a:gd name="T15" fmla="*/ 3573 h 3786"/>
              <a:gd name="T16" fmla="*/ 333 w 3960"/>
              <a:gd name="T17" fmla="*/ 3333 h 3786"/>
              <a:gd name="T18" fmla="*/ 3747 w 3960"/>
              <a:gd name="T19" fmla="*/ 3453 h 3786"/>
              <a:gd name="T20" fmla="*/ 662 w 3960"/>
              <a:gd name="T21" fmla="*/ 213 h 3786"/>
              <a:gd name="T22" fmla="*/ 1862 w 3960"/>
              <a:gd name="T23" fmla="*/ 1560 h 3786"/>
              <a:gd name="T24" fmla="*/ 1582 w 3960"/>
              <a:gd name="T25" fmla="*/ 653 h 3786"/>
              <a:gd name="T26" fmla="*/ 1053 w 3960"/>
              <a:gd name="T27" fmla="*/ 546 h 3786"/>
              <a:gd name="T28" fmla="*/ 942 w 3960"/>
              <a:gd name="T29" fmla="*/ 1560 h 3786"/>
              <a:gd name="T30" fmla="*/ 662 w 3960"/>
              <a:gd name="T31" fmla="*/ 213 h 3786"/>
              <a:gd name="T32" fmla="*/ 1156 w 3960"/>
              <a:gd name="T33" fmla="*/ 1560 h 3786"/>
              <a:gd name="T34" fmla="*/ 1369 w 3960"/>
              <a:gd name="T35" fmla="*/ 760 h 3786"/>
              <a:gd name="T36" fmla="*/ 2076 w 3960"/>
              <a:gd name="T37" fmla="*/ 213 h 3786"/>
              <a:gd name="T38" fmla="*/ 3302 w 3960"/>
              <a:gd name="T39" fmla="*/ 546 h 3786"/>
              <a:gd name="T40" fmla="*/ 2369 w 3960"/>
              <a:gd name="T41" fmla="*/ 653 h 3786"/>
              <a:gd name="T42" fmla="*/ 2480 w 3960"/>
              <a:gd name="T43" fmla="*/ 1186 h 3786"/>
              <a:gd name="T44" fmla="*/ 3302 w 3960"/>
              <a:gd name="T45" fmla="*/ 1560 h 3786"/>
              <a:gd name="T46" fmla="*/ 2076 w 3960"/>
              <a:gd name="T47" fmla="*/ 213 h 3786"/>
              <a:gd name="T48" fmla="*/ 3302 w 3960"/>
              <a:gd name="T49" fmla="*/ 973 h 3786"/>
              <a:gd name="T50" fmla="*/ 2582 w 3960"/>
              <a:gd name="T51" fmla="*/ 760 h 3786"/>
              <a:gd name="T52" fmla="*/ 2796 w 3960"/>
              <a:gd name="T53" fmla="*/ 3120 h 3786"/>
              <a:gd name="T54" fmla="*/ 2582 w 3960"/>
              <a:gd name="T55" fmla="*/ 2320 h 3786"/>
              <a:gd name="T56" fmla="*/ 2796 w 3960"/>
              <a:gd name="T57" fmla="*/ 3120 h 3786"/>
              <a:gd name="T58" fmla="*/ 3009 w 3960"/>
              <a:gd name="T59" fmla="*/ 3120 h 3786"/>
              <a:gd name="T60" fmla="*/ 2907 w 3960"/>
              <a:gd name="T61" fmla="*/ 2106 h 3786"/>
              <a:gd name="T62" fmla="*/ 2369 w 3960"/>
              <a:gd name="T63" fmla="*/ 2213 h 3786"/>
              <a:gd name="T64" fmla="*/ 2076 w 3960"/>
              <a:gd name="T65" fmla="*/ 3120 h 3786"/>
              <a:gd name="T66" fmla="*/ 3302 w 3960"/>
              <a:gd name="T67" fmla="*/ 1773 h 3786"/>
              <a:gd name="T68" fmla="*/ 662 w 3960"/>
              <a:gd name="T69" fmla="*/ 2533 h 3786"/>
              <a:gd name="T70" fmla="*/ 1369 w 3960"/>
              <a:gd name="T71" fmla="*/ 2320 h 3786"/>
              <a:gd name="T72" fmla="*/ 662 w 3960"/>
              <a:gd name="T73" fmla="*/ 2533 h 3786"/>
              <a:gd name="T74" fmla="*/ 1480 w 3960"/>
              <a:gd name="T75" fmla="*/ 2746 h 3786"/>
              <a:gd name="T76" fmla="*/ 1582 w 3960"/>
              <a:gd name="T77" fmla="*/ 2213 h 3786"/>
              <a:gd name="T78" fmla="*/ 662 w 3960"/>
              <a:gd name="T79" fmla="*/ 2106 h 3786"/>
              <a:gd name="T80" fmla="*/ 1862 w 3960"/>
              <a:gd name="T81" fmla="*/ 1773 h 3786"/>
              <a:gd name="T82" fmla="*/ 662 w 3960"/>
              <a:gd name="T83" fmla="*/ 3120 h 3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0" h="3786">
                <a:moveTo>
                  <a:pt x="3627" y="3120"/>
                </a:moveTo>
                <a:lnTo>
                  <a:pt x="3516" y="3120"/>
                </a:lnTo>
                <a:lnTo>
                  <a:pt x="3516" y="106"/>
                </a:lnTo>
                <a:cubicBezTo>
                  <a:pt x="3516" y="47"/>
                  <a:pt x="3472" y="0"/>
                  <a:pt x="3413" y="0"/>
                </a:cubicBezTo>
                <a:lnTo>
                  <a:pt x="1973" y="0"/>
                </a:lnTo>
                <a:lnTo>
                  <a:pt x="560" y="0"/>
                </a:lnTo>
                <a:cubicBezTo>
                  <a:pt x="501" y="0"/>
                  <a:pt x="449" y="47"/>
                  <a:pt x="449" y="106"/>
                </a:cubicBezTo>
                <a:lnTo>
                  <a:pt x="449" y="3120"/>
                </a:lnTo>
                <a:lnTo>
                  <a:pt x="333" y="3120"/>
                </a:lnTo>
                <a:cubicBezTo>
                  <a:pt x="150" y="3120"/>
                  <a:pt x="0" y="3269"/>
                  <a:pt x="0" y="3453"/>
                </a:cubicBezTo>
                <a:cubicBezTo>
                  <a:pt x="0" y="3637"/>
                  <a:pt x="150" y="3786"/>
                  <a:pt x="333" y="3786"/>
                </a:cubicBezTo>
                <a:lnTo>
                  <a:pt x="3627" y="3786"/>
                </a:lnTo>
                <a:cubicBezTo>
                  <a:pt x="3810" y="3786"/>
                  <a:pt x="3960" y="3637"/>
                  <a:pt x="3960" y="3453"/>
                </a:cubicBezTo>
                <a:cubicBezTo>
                  <a:pt x="3960" y="3269"/>
                  <a:pt x="3810" y="3120"/>
                  <a:pt x="3627" y="3120"/>
                </a:cubicBezTo>
                <a:close/>
                <a:moveTo>
                  <a:pt x="3627" y="3573"/>
                </a:moveTo>
                <a:lnTo>
                  <a:pt x="333" y="3573"/>
                </a:lnTo>
                <a:cubicBezTo>
                  <a:pt x="267" y="3573"/>
                  <a:pt x="213" y="3519"/>
                  <a:pt x="213" y="3453"/>
                </a:cubicBezTo>
                <a:cubicBezTo>
                  <a:pt x="213" y="3387"/>
                  <a:pt x="267" y="3333"/>
                  <a:pt x="333" y="3333"/>
                </a:cubicBezTo>
                <a:lnTo>
                  <a:pt x="3627" y="3333"/>
                </a:lnTo>
                <a:cubicBezTo>
                  <a:pt x="3693" y="3333"/>
                  <a:pt x="3747" y="3387"/>
                  <a:pt x="3747" y="3453"/>
                </a:cubicBezTo>
                <a:cubicBezTo>
                  <a:pt x="3747" y="3519"/>
                  <a:pt x="3693" y="3573"/>
                  <a:pt x="3627" y="3573"/>
                </a:cubicBezTo>
                <a:close/>
                <a:moveTo>
                  <a:pt x="662" y="213"/>
                </a:moveTo>
                <a:lnTo>
                  <a:pt x="1862" y="213"/>
                </a:lnTo>
                <a:lnTo>
                  <a:pt x="1862" y="1560"/>
                </a:lnTo>
                <a:lnTo>
                  <a:pt x="1582" y="1560"/>
                </a:lnTo>
                <a:lnTo>
                  <a:pt x="1582" y="653"/>
                </a:lnTo>
                <a:cubicBezTo>
                  <a:pt x="1582" y="594"/>
                  <a:pt x="1539" y="546"/>
                  <a:pt x="1480" y="546"/>
                </a:cubicBezTo>
                <a:lnTo>
                  <a:pt x="1053" y="546"/>
                </a:lnTo>
                <a:cubicBezTo>
                  <a:pt x="994" y="546"/>
                  <a:pt x="942" y="594"/>
                  <a:pt x="942" y="653"/>
                </a:cubicBezTo>
                <a:lnTo>
                  <a:pt x="942" y="1560"/>
                </a:lnTo>
                <a:lnTo>
                  <a:pt x="662" y="1560"/>
                </a:lnTo>
                <a:lnTo>
                  <a:pt x="662" y="213"/>
                </a:lnTo>
                <a:close/>
                <a:moveTo>
                  <a:pt x="1369" y="1560"/>
                </a:moveTo>
                <a:lnTo>
                  <a:pt x="1156" y="1560"/>
                </a:lnTo>
                <a:lnTo>
                  <a:pt x="1156" y="760"/>
                </a:lnTo>
                <a:lnTo>
                  <a:pt x="1369" y="760"/>
                </a:lnTo>
                <a:lnTo>
                  <a:pt x="1369" y="1560"/>
                </a:lnTo>
                <a:close/>
                <a:moveTo>
                  <a:pt x="2076" y="213"/>
                </a:moveTo>
                <a:lnTo>
                  <a:pt x="3302" y="213"/>
                </a:lnTo>
                <a:lnTo>
                  <a:pt x="3302" y="546"/>
                </a:lnTo>
                <a:lnTo>
                  <a:pt x="2480" y="546"/>
                </a:lnTo>
                <a:cubicBezTo>
                  <a:pt x="2421" y="546"/>
                  <a:pt x="2369" y="594"/>
                  <a:pt x="2369" y="653"/>
                </a:cubicBezTo>
                <a:lnTo>
                  <a:pt x="2369" y="1080"/>
                </a:lnTo>
                <a:cubicBezTo>
                  <a:pt x="2369" y="1139"/>
                  <a:pt x="2421" y="1186"/>
                  <a:pt x="2480" y="1186"/>
                </a:cubicBezTo>
                <a:lnTo>
                  <a:pt x="3302" y="1186"/>
                </a:lnTo>
                <a:lnTo>
                  <a:pt x="3302" y="1560"/>
                </a:lnTo>
                <a:lnTo>
                  <a:pt x="2076" y="1560"/>
                </a:lnTo>
                <a:lnTo>
                  <a:pt x="2076" y="213"/>
                </a:lnTo>
                <a:close/>
                <a:moveTo>
                  <a:pt x="3302" y="760"/>
                </a:moveTo>
                <a:lnTo>
                  <a:pt x="3302" y="973"/>
                </a:lnTo>
                <a:lnTo>
                  <a:pt x="2582" y="973"/>
                </a:lnTo>
                <a:lnTo>
                  <a:pt x="2582" y="760"/>
                </a:lnTo>
                <a:lnTo>
                  <a:pt x="3302" y="760"/>
                </a:lnTo>
                <a:close/>
                <a:moveTo>
                  <a:pt x="2796" y="3120"/>
                </a:moveTo>
                <a:lnTo>
                  <a:pt x="2582" y="3120"/>
                </a:lnTo>
                <a:lnTo>
                  <a:pt x="2582" y="2320"/>
                </a:lnTo>
                <a:lnTo>
                  <a:pt x="2796" y="2320"/>
                </a:lnTo>
                <a:lnTo>
                  <a:pt x="2796" y="3120"/>
                </a:lnTo>
                <a:close/>
                <a:moveTo>
                  <a:pt x="3302" y="3120"/>
                </a:moveTo>
                <a:lnTo>
                  <a:pt x="3009" y="3120"/>
                </a:lnTo>
                <a:lnTo>
                  <a:pt x="3009" y="2213"/>
                </a:lnTo>
                <a:cubicBezTo>
                  <a:pt x="3009" y="2154"/>
                  <a:pt x="2966" y="2106"/>
                  <a:pt x="2907" y="2106"/>
                </a:cubicBezTo>
                <a:lnTo>
                  <a:pt x="2480" y="2106"/>
                </a:lnTo>
                <a:cubicBezTo>
                  <a:pt x="2421" y="2106"/>
                  <a:pt x="2369" y="2154"/>
                  <a:pt x="2369" y="2213"/>
                </a:cubicBezTo>
                <a:lnTo>
                  <a:pt x="2369" y="3120"/>
                </a:lnTo>
                <a:lnTo>
                  <a:pt x="2076" y="3120"/>
                </a:lnTo>
                <a:lnTo>
                  <a:pt x="2076" y="1773"/>
                </a:lnTo>
                <a:lnTo>
                  <a:pt x="3302" y="1773"/>
                </a:lnTo>
                <a:lnTo>
                  <a:pt x="3302" y="3120"/>
                </a:lnTo>
                <a:close/>
                <a:moveTo>
                  <a:pt x="662" y="2533"/>
                </a:moveTo>
                <a:lnTo>
                  <a:pt x="662" y="2320"/>
                </a:lnTo>
                <a:lnTo>
                  <a:pt x="1369" y="2320"/>
                </a:lnTo>
                <a:lnTo>
                  <a:pt x="1369" y="2533"/>
                </a:lnTo>
                <a:lnTo>
                  <a:pt x="662" y="2533"/>
                </a:lnTo>
                <a:close/>
                <a:moveTo>
                  <a:pt x="662" y="2746"/>
                </a:moveTo>
                <a:lnTo>
                  <a:pt x="1480" y="2746"/>
                </a:lnTo>
                <a:cubicBezTo>
                  <a:pt x="1539" y="2746"/>
                  <a:pt x="1582" y="2699"/>
                  <a:pt x="1582" y="2640"/>
                </a:cubicBezTo>
                <a:lnTo>
                  <a:pt x="1582" y="2213"/>
                </a:lnTo>
                <a:cubicBezTo>
                  <a:pt x="1582" y="2154"/>
                  <a:pt x="1539" y="2106"/>
                  <a:pt x="1480" y="2106"/>
                </a:cubicBezTo>
                <a:lnTo>
                  <a:pt x="662" y="2106"/>
                </a:lnTo>
                <a:lnTo>
                  <a:pt x="662" y="1773"/>
                </a:lnTo>
                <a:lnTo>
                  <a:pt x="1862" y="1773"/>
                </a:lnTo>
                <a:lnTo>
                  <a:pt x="1862" y="3120"/>
                </a:lnTo>
                <a:lnTo>
                  <a:pt x="662" y="3120"/>
                </a:lnTo>
                <a:lnTo>
                  <a:pt x="662" y="2746"/>
                </a:lnTo>
                <a:close/>
              </a:path>
            </a:pathLst>
          </a:custGeom>
          <a:solidFill>
            <a:schemeClr val="bg1"/>
          </a:solidFill>
          <a:ln>
            <a:noFill/>
          </a:ln>
        </p:spPr>
      </p:sp>
      <p:sp>
        <p:nvSpPr>
          <p:cNvPr id="23" name="spiral-outline_25586">
            <a:extLst>
              <a:ext uri="{FF2B5EF4-FFF2-40B4-BE49-F238E27FC236}">
                <a16:creationId xmlns:a16="http://schemas.microsoft.com/office/drawing/2014/main" id="{4686E6A2-EB78-4E82-9F9C-5F7464151919}"/>
              </a:ext>
            </a:extLst>
          </p:cNvPr>
          <p:cNvSpPr>
            <a:spLocks noChangeAspect="1"/>
          </p:cNvSpPr>
          <p:nvPr/>
        </p:nvSpPr>
        <p:spPr bwMode="auto">
          <a:xfrm>
            <a:off x="2620567" y="4169103"/>
            <a:ext cx="389346" cy="388748"/>
          </a:xfrm>
          <a:custGeom>
            <a:avLst/>
            <a:gdLst>
              <a:gd name="T0" fmla="*/ 1343 w 1437"/>
              <a:gd name="T1" fmla="*/ 0 h 1437"/>
              <a:gd name="T2" fmla="*/ 1250 w 1437"/>
              <a:gd name="T3" fmla="*/ 93 h 1437"/>
              <a:gd name="T4" fmla="*/ 1250 w 1437"/>
              <a:gd name="T5" fmla="*/ 1250 h 1437"/>
              <a:gd name="T6" fmla="*/ 187 w 1437"/>
              <a:gd name="T7" fmla="*/ 1250 h 1437"/>
              <a:gd name="T8" fmla="*/ 187 w 1437"/>
              <a:gd name="T9" fmla="*/ 187 h 1437"/>
              <a:gd name="T10" fmla="*/ 765 w 1437"/>
              <a:gd name="T11" fmla="*/ 187 h 1437"/>
              <a:gd name="T12" fmla="*/ 765 w 1437"/>
              <a:gd name="T13" fmla="*/ 812 h 1437"/>
              <a:gd name="T14" fmla="*/ 545 w 1437"/>
              <a:gd name="T15" fmla="*/ 812 h 1437"/>
              <a:gd name="T16" fmla="*/ 545 w 1437"/>
              <a:gd name="T17" fmla="*/ 623 h 1437"/>
              <a:gd name="T18" fmla="*/ 452 w 1437"/>
              <a:gd name="T19" fmla="*/ 530 h 1437"/>
              <a:gd name="T20" fmla="*/ 358 w 1437"/>
              <a:gd name="T21" fmla="*/ 623 h 1437"/>
              <a:gd name="T22" fmla="*/ 358 w 1437"/>
              <a:gd name="T23" fmla="*/ 905 h 1437"/>
              <a:gd name="T24" fmla="*/ 452 w 1437"/>
              <a:gd name="T25" fmla="*/ 999 h 1437"/>
              <a:gd name="T26" fmla="*/ 859 w 1437"/>
              <a:gd name="T27" fmla="*/ 999 h 1437"/>
              <a:gd name="T28" fmla="*/ 952 w 1437"/>
              <a:gd name="T29" fmla="*/ 905 h 1437"/>
              <a:gd name="T30" fmla="*/ 952 w 1437"/>
              <a:gd name="T31" fmla="*/ 93 h 1437"/>
              <a:gd name="T32" fmla="*/ 859 w 1437"/>
              <a:gd name="T33" fmla="*/ 0 h 1437"/>
              <a:gd name="T34" fmla="*/ 93 w 1437"/>
              <a:gd name="T35" fmla="*/ 0 h 1437"/>
              <a:gd name="T36" fmla="*/ 0 w 1437"/>
              <a:gd name="T37" fmla="*/ 93 h 1437"/>
              <a:gd name="T38" fmla="*/ 0 w 1437"/>
              <a:gd name="T39" fmla="*/ 1343 h 1437"/>
              <a:gd name="T40" fmla="*/ 93 w 1437"/>
              <a:gd name="T41" fmla="*/ 1437 h 1437"/>
              <a:gd name="T42" fmla="*/ 1343 w 1437"/>
              <a:gd name="T43" fmla="*/ 1437 h 1437"/>
              <a:gd name="T44" fmla="*/ 1437 w 1437"/>
              <a:gd name="T45" fmla="*/ 1343 h 1437"/>
              <a:gd name="T46" fmla="*/ 1437 w 1437"/>
              <a:gd name="T47" fmla="*/ 93 h 1437"/>
              <a:gd name="T48" fmla="*/ 1343 w 1437"/>
              <a:gd name="T49" fmla="*/ 0 h 1437"/>
              <a:gd name="T50" fmla="*/ 452 w 1437"/>
              <a:gd name="T51" fmla="*/ 905 h 1437"/>
              <a:gd name="T52" fmla="*/ 452 w 1437"/>
              <a:gd name="T53" fmla="*/ 859 h 1437"/>
              <a:gd name="T54" fmla="*/ 498 w 1437"/>
              <a:gd name="T55" fmla="*/ 905 h 1437"/>
              <a:gd name="T56" fmla="*/ 452 w 1437"/>
              <a:gd name="T57" fmla="*/ 905 h 1437"/>
              <a:gd name="T58" fmla="*/ 859 w 1437"/>
              <a:gd name="T59" fmla="*/ 93 h 1437"/>
              <a:gd name="T60" fmla="*/ 859 w 1437"/>
              <a:gd name="T61" fmla="*/ 140 h 1437"/>
              <a:gd name="T62" fmla="*/ 812 w 1437"/>
              <a:gd name="T63" fmla="*/ 93 h 1437"/>
              <a:gd name="T64" fmla="*/ 859 w 1437"/>
              <a:gd name="T65" fmla="*/ 93 h 1437"/>
              <a:gd name="T66" fmla="*/ 859 w 1437"/>
              <a:gd name="T67" fmla="*/ 859 h 1437"/>
              <a:gd name="T68" fmla="*/ 859 w 1437"/>
              <a:gd name="T69" fmla="*/ 905 h 1437"/>
              <a:gd name="T70" fmla="*/ 812 w 1437"/>
              <a:gd name="T71" fmla="*/ 905 h 1437"/>
              <a:gd name="T72" fmla="*/ 859 w 1437"/>
              <a:gd name="T73" fmla="*/ 859 h 1437"/>
              <a:gd name="T74" fmla="*/ 93 w 1437"/>
              <a:gd name="T75" fmla="*/ 93 h 1437"/>
              <a:gd name="T76" fmla="*/ 140 w 1437"/>
              <a:gd name="T77" fmla="*/ 93 h 1437"/>
              <a:gd name="T78" fmla="*/ 93 w 1437"/>
              <a:gd name="T79" fmla="*/ 140 h 1437"/>
              <a:gd name="T80" fmla="*/ 93 w 1437"/>
              <a:gd name="T81" fmla="*/ 93 h 1437"/>
              <a:gd name="T82" fmla="*/ 93 w 1437"/>
              <a:gd name="T83" fmla="*/ 1343 h 1437"/>
              <a:gd name="T84" fmla="*/ 93 w 1437"/>
              <a:gd name="T85" fmla="*/ 1297 h 1437"/>
              <a:gd name="T86" fmla="*/ 140 w 1437"/>
              <a:gd name="T87" fmla="*/ 1343 h 1437"/>
              <a:gd name="T88" fmla="*/ 93 w 1437"/>
              <a:gd name="T89" fmla="*/ 1343 h 1437"/>
              <a:gd name="T90" fmla="*/ 1297 w 1437"/>
              <a:gd name="T91" fmla="*/ 1343 h 1437"/>
              <a:gd name="T92" fmla="*/ 1343 w 1437"/>
              <a:gd name="T93" fmla="*/ 1297 h 1437"/>
              <a:gd name="T94" fmla="*/ 1343 w 1437"/>
              <a:gd name="T95" fmla="*/ 93 h 1437"/>
              <a:gd name="T96" fmla="*/ 1343 w 1437"/>
              <a:gd name="T97" fmla="*/ 1343 h 1437"/>
              <a:gd name="T98" fmla="*/ 1297 w 1437"/>
              <a:gd name="T99" fmla="*/ 1343 h 1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37" h="1437">
                <a:moveTo>
                  <a:pt x="1343" y="0"/>
                </a:moveTo>
                <a:cubicBezTo>
                  <a:pt x="1292" y="0"/>
                  <a:pt x="1250" y="42"/>
                  <a:pt x="1250" y="93"/>
                </a:cubicBezTo>
                <a:lnTo>
                  <a:pt x="1250" y="1250"/>
                </a:lnTo>
                <a:lnTo>
                  <a:pt x="187" y="1250"/>
                </a:lnTo>
                <a:lnTo>
                  <a:pt x="187" y="187"/>
                </a:lnTo>
                <a:lnTo>
                  <a:pt x="765" y="187"/>
                </a:lnTo>
                <a:lnTo>
                  <a:pt x="765" y="812"/>
                </a:lnTo>
                <a:lnTo>
                  <a:pt x="545" y="812"/>
                </a:lnTo>
                <a:lnTo>
                  <a:pt x="545" y="623"/>
                </a:lnTo>
                <a:cubicBezTo>
                  <a:pt x="545" y="571"/>
                  <a:pt x="503" y="530"/>
                  <a:pt x="452" y="530"/>
                </a:cubicBezTo>
                <a:cubicBezTo>
                  <a:pt x="400" y="530"/>
                  <a:pt x="358" y="571"/>
                  <a:pt x="358" y="623"/>
                </a:cubicBezTo>
                <a:lnTo>
                  <a:pt x="358" y="905"/>
                </a:lnTo>
                <a:cubicBezTo>
                  <a:pt x="358" y="957"/>
                  <a:pt x="400" y="999"/>
                  <a:pt x="452" y="999"/>
                </a:cubicBezTo>
                <a:lnTo>
                  <a:pt x="859" y="999"/>
                </a:lnTo>
                <a:cubicBezTo>
                  <a:pt x="910" y="999"/>
                  <a:pt x="952" y="957"/>
                  <a:pt x="952" y="905"/>
                </a:cubicBezTo>
                <a:lnTo>
                  <a:pt x="952" y="93"/>
                </a:lnTo>
                <a:cubicBezTo>
                  <a:pt x="952" y="42"/>
                  <a:pt x="910" y="0"/>
                  <a:pt x="859" y="0"/>
                </a:cubicBezTo>
                <a:lnTo>
                  <a:pt x="93" y="0"/>
                </a:lnTo>
                <a:cubicBezTo>
                  <a:pt x="42" y="0"/>
                  <a:pt x="0" y="42"/>
                  <a:pt x="0" y="93"/>
                </a:cubicBezTo>
                <a:lnTo>
                  <a:pt x="0" y="1343"/>
                </a:lnTo>
                <a:cubicBezTo>
                  <a:pt x="0" y="1395"/>
                  <a:pt x="42" y="1437"/>
                  <a:pt x="93" y="1437"/>
                </a:cubicBezTo>
                <a:lnTo>
                  <a:pt x="1343" y="1437"/>
                </a:lnTo>
                <a:cubicBezTo>
                  <a:pt x="1395" y="1437"/>
                  <a:pt x="1437" y="1395"/>
                  <a:pt x="1437" y="1343"/>
                </a:cubicBezTo>
                <a:lnTo>
                  <a:pt x="1437" y="93"/>
                </a:lnTo>
                <a:cubicBezTo>
                  <a:pt x="1437" y="42"/>
                  <a:pt x="1395" y="0"/>
                  <a:pt x="1343" y="0"/>
                </a:cubicBezTo>
                <a:close/>
                <a:moveTo>
                  <a:pt x="452" y="905"/>
                </a:moveTo>
                <a:lnTo>
                  <a:pt x="452" y="859"/>
                </a:lnTo>
                <a:cubicBezTo>
                  <a:pt x="452" y="884"/>
                  <a:pt x="473" y="905"/>
                  <a:pt x="498" y="905"/>
                </a:cubicBezTo>
                <a:lnTo>
                  <a:pt x="452" y="905"/>
                </a:lnTo>
                <a:close/>
                <a:moveTo>
                  <a:pt x="859" y="93"/>
                </a:moveTo>
                <a:lnTo>
                  <a:pt x="859" y="140"/>
                </a:lnTo>
                <a:cubicBezTo>
                  <a:pt x="859" y="114"/>
                  <a:pt x="838" y="93"/>
                  <a:pt x="812" y="93"/>
                </a:cubicBezTo>
                <a:lnTo>
                  <a:pt x="859" y="93"/>
                </a:lnTo>
                <a:close/>
                <a:moveTo>
                  <a:pt x="859" y="859"/>
                </a:moveTo>
                <a:lnTo>
                  <a:pt x="859" y="905"/>
                </a:lnTo>
                <a:lnTo>
                  <a:pt x="812" y="905"/>
                </a:lnTo>
                <a:cubicBezTo>
                  <a:pt x="838" y="905"/>
                  <a:pt x="859" y="884"/>
                  <a:pt x="859" y="859"/>
                </a:cubicBezTo>
                <a:close/>
                <a:moveTo>
                  <a:pt x="93" y="93"/>
                </a:moveTo>
                <a:lnTo>
                  <a:pt x="140" y="93"/>
                </a:lnTo>
                <a:cubicBezTo>
                  <a:pt x="114" y="93"/>
                  <a:pt x="93" y="114"/>
                  <a:pt x="93" y="140"/>
                </a:cubicBezTo>
                <a:lnTo>
                  <a:pt x="93" y="93"/>
                </a:lnTo>
                <a:close/>
                <a:moveTo>
                  <a:pt x="93" y="1343"/>
                </a:moveTo>
                <a:lnTo>
                  <a:pt x="93" y="1297"/>
                </a:lnTo>
                <a:cubicBezTo>
                  <a:pt x="93" y="1322"/>
                  <a:pt x="114" y="1343"/>
                  <a:pt x="140" y="1343"/>
                </a:cubicBezTo>
                <a:lnTo>
                  <a:pt x="93" y="1343"/>
                </a:lnTo>
                <a:close/>
                <a:moveTo>
                  <a:pt x="1297" y="1343"/>
                </a:moveTo>
                <a:cubicBezTo>
                  <a:pt x="1322" y="1343"/>
                  <a:pt x="1343" y="1322"/>
                  <a:pt x="1343" y="1297"/>
                </a:cubicBezTo>
                <a:lnTo>
                  <a:pt x="1343" y="93"/>
                </a:lnTo>
                <a:lnTo>
                  <a:pt x="1343" y="1343"/>
                </a:lnTo>
                <a:lnTo>
                  <a:pt x="1297" y="1343"/>
                </a:lnTo>
                <a:close/>
              </a:path>
            </a:pathLst>
          </a:custGeom>
          <a:solidFill>
            <a:schemeClr val="bg1"/>
          </a:solidFill>
          <a:ln>
            <a:noFill/>
          </a:ln>
        </p:spPr>
      </p:sp>
      <p:sp>
        <p:nvSpPr>
          <p:cNvPr id="24" name="galaxy-spiral-shape_43160">
            <a:extLst>
              <a:ext uri="{FF2B5EF4-FFF2-40B4-BE49-F238E27FC236}">
                <a16:creationId xmlns:a16="http://schemas.microsoft.com/office/drawing/2014/main" id="{7A893CFB-D1F6-43C4-B21B-005314049195}"/>
              </a:ext>
            </a:extLst>
          </p:cNvPr>
          <p:cNvSpPr>
            <a:spLocks noChangeAspect="1"/>
          </p:cNvSpPr>
          <p:nvPr/>
        </p:nvSpPr>
        <p:spPr bwMode="auto">
          <a:xfrm>
            <a:off x="3403747" y="4868903"/>
            <a:ext cx="399180" cy="346812"/>
          </a:xfrm>
          <a:custGeom>
            <a:avLst/>
            <a:gdLst>
              <a:gd name="connsiteX0" fmla="*/ 327868 w 606555"/>
              <a:gd name="connsiteY0" fmla="*/ 98509 h 526983"/>
              <a:gd name="connsiteX1" fmla="*/ 374071 w 606555"/>
              <a:gd name="connsiteY1" fmla="*/ 150679 h 526983"/>
              <a:gd name="connsiteX2" fmla="*/ 359334 w 606555"/>
              <a:gd name="connsiteY2" fmla="*/ 208892 h 526983"/>
              <a:gd name="connsiteX3" fmla="*/ 347942 w 606555"/>
              <a:gd name="connsiteY3" fmla="*/ 212312 h 526983"/>
              <a:gd name="connsiteX4" fmla="*/ 341809 w 606555"/>
              <a:gd name="connsiteY4" fmla="*/ 202133 h 526983"/>
              <a:gd name="connsiteX5" fmla="*/ 334241 w 606555"/>
              <a:gd name="connsiteY5" fmla="*/ 159268 h 526983"/>
              <a:gd name="connsiteX6" fmla="*/ 312892 w 606555"/>
              <a:gd name="connsiteY6" fmla="*/ 156007 h 526983"/>
              <a:gd name="connsiteX7" fmla="*/ 286525 w 606555"/>
              <a:gd name="connsiteY7" fmla="*/ 168811 h 526983"/>
              <a:gd name="connsiteX8" fmla="*/ 313928 w 606555"/>
              <a:gd name="connsiteY8" fmla="*/ 185273 h 526983"/>
              <a:gd name="connsiteX9" fmla="*/ 312096 w 606555"/>
              <a:gd name="connsiteY9" fmla="*/ 242294 h 526983"/>
              <a:gd name="connsiteX10" fmla="*/ 195952 w 606555"/>
              <a:gd name="connsiteY10" fmla="*/ 347746 h 526983"/>
              <a:gd name="connsiteX11" fmla="*/ 193164 w 606555"/>
              <a:gd name="connsiteY11" fmla="*/ 347587 h 526983"/>
              <a:gd name="connsiteX12" fmla="*/ 157078 w 606555"/>
              <a:gd name="connsiteY12" fmla="*/ 324524 h 526983"/>
              <a:gd name="connsiteX13" fmla="*/ 158034 w 606555"/>
              <a:gd name="connsiteY13" fmla="*/ 240544 h 526983"/>
              <a:gd name="connsiteX14" fmla="*/ 169664 w 606555"/>
              <a:gd name="connsiteY14" fmla="*/ 235136 h 526983"/>
              <a:gd name="connsiteX15" fmla="*/ 176515 w 606555"/>
              <a:gd name="connsiteY15" fmla="*/ 246031 h 526983"/>
              <a:gd name="connsiteX16" fmla="*/ 194438 w 606555"/>
              <a:gd name="connsiteY16" fmla="*/ 288101 h 526983"/>
              <a:gd name="connsiteX17" fmla="*/ 224311 w 606555"/>
              <a:gd name="connsiteY17" fmla="*/ 277922 h 526983"/>
              <a:gd name="connsiteX18" fmla="*/ 186393 w 606555"/>
              <a:gd name="connsiteY18" fmla="*/ 238954 h 526983"/>
              <a:gd name="connsiteX19" fmla="*/ 264618 w 606555"/>
              <a:gd name="connsiteY19" fmla="*/ 121413 h 526983"/>
              <a:gd name="connsiteX20" fmla="*/ 327868 w 606555"/>
              <a:gd name="connsiteY20" fmla="*/ 98509 h 526983"/>
              <a:gd name="connsiteX21" fmla="*/ 464339 w 606555"/>
              <a:gd name="connsiteY21" fmla="*/ 0 h 526983"/>
              <a:gd name="connsiteX22" fmla="*/ 551327 w 606555"/>
              <a:gd name="connsiteY22" fmla="*/ 31023 h 526983"/>
              <a:gd name="connsiteX23" fmla="*/ 606532 w 606555"/>
              <a:gd name="connsiteY23" fmla="*/ 171896 h 526983"/>
              <a:gd name="connsiteX24" fmla="*/ 517950 w 606555"/>
              <a:gd name="connsiteY24" fmla="*/ 379110 h 526983"/>
              <a:gd name="connsiteX25" fmla="*/ 505443 w 606555"/>
              <a:gd name="connsiteY25" fmla="*/ 379110 h 526983"/>
              <a:gd name="connsiteX26" fmla="*/ 503452 w 606555"/>
              <a:gd name="connsiteY26" fmla="*/ 366860 h 526983"/>
              <a:gd name="connsiteX27" fmla="*/ 534280 w 606555"/>
              <a:gd name="connsiteY27" fmla="*/ 150180 h 526983"/>
              <a:gd name="connsiteX28" fmla="*/ 307170 w 606555"/>
              <a:gd name="connsiteY28" fmla="*/ 476313 h 526983"/>
              <a:gd name="connsiteX29" fmla="*/ 150639 w 606555"/>
              <a:gd name="connsiteY29" fmla="*/ 526983 h 526983"/>
              <a:gd name="connsiteX30" fmla="*/ 30034 w 606555"/>
              <a:gd name="connsiteY30" fmla="*/ 468200 h 526983"/>
              <a:gd name="connsiteX31" fmla="*/ 11553 w 606555"/>
              <a:gd name="connsiteY31" fmla="*/ 300042 h 526983"/>
              <a:gd name="connsiteX32" fmla="*/ 119731 w 606555"/>
              <a:gd name="connsiteY32" fmla="*/ 142703 h 526983"/>
              <a:gd name="connsiteX33" fmla="*/ 131281 w 606555"/>
              <a:gd name="connsiteY33" fmla="*/ 144771 h 526983"/>
              <a:gd name="connsiteX34" fmla="*/ 132476 w 606555"/>
              <a:gd name="connsiteY34" fmla="*/ 156385 h 526983"/>
              <a:gd name="connsiteX35" fmla="*/ 95355 w 606555"/>
              <a:gd name="connsiteY35" fmla="*/ 393746 h 526983"/>
              <a:gd name="connsiteX36" fmla="*/ 117261 w 606555"/>
              <a:gd name="connsiteY36" fmla="*/ 315792 h 526983"/>
              <a:gd name="connsiteX37" fmla="*/ 128095 w 606555"/>
              <a:gd name="connsiteY37" fmla="*/ 313804 h 526983"/>
              <a:gd name="connsiteX38" fmla="*/ 133831 w 606555"/>
              <a:gd name="connsiteY38" fmla="*/ 323270 h 526983"/>
              <a:gd name="connsiteX39" fmla="*/ 148249 w 606555"/>
              <a:gd name="connsiteY39" fmla="*/ 365985 h 526983"/>
              <a:gd name="connsiteX40" fmla="*/ 196363 w 606555"/>
              <a:gd name="connsiteY40" fmla="*/ 380701 h 526983"/>
              <a:gd name="connsiteX41" fmla="*/ 320553 w 606555"/>
              <a:gd name="connsiteY41" fmla="*/ 311974 h 526983"/>
              <a:gd name="connsiteX42" fmla="*/ 416543 w 606555"/>
              <a:gd name="connsiteY42" fmla="*/ 125044 h 526983"/>
              <a:gd name="connsiteX43" fmla="*/ 411206 w 606555"/>
              <a:gd name="connsiteY43" fmla="*/ 87499 h 526983"/>
              <a:gd name="connsiteX44" fmla="*/ 378227 w 606555"/>
              <a:gd name="connsiteY44" fmla="*/ 67852 h 526983"/>
              <a:gd name="connsiteX45" fmla="*/ 286538 w 606555"/>
              <a:gd name="connsiteY45" fmla="*/ 91477 h 526983"/>
              <a:gd name="connsiteX46" fmla="*/ 283352 w 606555"/>
              <a:gd name="connsiteY46" fmla="*/ 92590 h 526983"/>
              <a:gd name="connsiteX47" fmla="*/ 270049 w 606555"/>
              <a:gd name="connsiteY47" fmla="*/ 89567 h 526983"/>
              <a:gd name="connsiteX48" fmla="*/ 272120 w 606555"/>
              <a:gd name="connsiteY48" fmla="*/ 76045 h 526983"/>
              <a:gd name="connsiteX49" fmla="*/ 464339 w 606555"/>
              <a:gd name="connsiteY49" fmla="*/ 0 h 52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06555" h="526983">
                <a:moveTo>
                  <a:pt x="327868" y="98509"/>
                </a:moveTo>
                <a:cubicBezTo>
                  <a:pt x="343402" y="98509"/>
                  <a:pt x="370008" y="105349"/>
                  <a:pt x="374071" y="150679"/>
                </a:cubicBezTo>
                <a:cubicBezTo>
                  <a:pt x="374151" y="151872"/>
                  <a:pt x="377496" y="183603"/>
                  <a:pt x="359334" y="208892"/>
                </a:cubicBezTo>
                <a:cubicBezTo>
                  <a:pt x="356785" y="212551"/>
                  <a:pt x="352085" y="213903"/>
                  <a:pt x="347942" y="212312"/>
                </a:cubicBezTo>
                <a:cubicBezTo>
                  <a:pt x="343800" y="210722"/>
                  <a:pt x="341251" y="206507"/>
                  <a:pt x="341809" y="202133"/>
                </a:cubicBezTo>
                <a:cubicBezTo>
                  <a:pt x="342844" y="193782"/>
                  <a:pt x="343482" y="169686"/>
                  <a:pt x="334241" y="159268"/>
                </a:cubicBezTo>
                <a:cubicBezTo>
                  <a:pt x="329541" y="154098"/>
                  <a:pt x="322611" y="153144"/>
                  <a:pt x="312892" y="156007"/>
                </a:cubicBezTo>
                <a:cubicBezTo>
                  <a:pt x="307794" y="157916"/>
                  <a:pt x="296642" y="162687"/>
                  <a:pt x="286525" y="168811"/>
                </a:cubicBezTo>
                <a:cubicBezTo>
                  <a:pt x="298872" y="171197"/>
                  <a:pt x="308192" y="176684"/>
                  <a:pt x="313928" y="185273"/>
                </a:cubicBezTo>
                <a:cubicBezTo>
                  <a:pt x="322850" y="198554"/>
                  <a:pt x="322212" y="217720"/>
                  <a:pt x="312096" y="242294"/>
                </a:cubicBezTo>
                <a:cubicBezTo>
                  <a:pt x="280391" y="319594"/>
                  <a:pt x="225266" y="347746"/>
                  <a:pt x="195952" y="347746"/>
                </a:cubicBezTo>
                <a:cubicBezTo>
                  <a:pt x="194996" y="347746"/>
                  <a:pt x="194120" y="347746"/>
                  <a:pt x="193164" y="347587"/>
                </a:cubicBezTo>
                <a:cubicBezTo>
                  <a:pt x="178905" y="346633"/>
                  <a:pt x="165840" y="338203"/>
                  <a:pt x="157078" y="324524"/>
                </a:cubicBezTo>
                <a:cubicBezTo>
                  <a:pt x="143854" y="302893"/>
                  <a:pt x="144173" y="272196"/>
                  <a:pt x="158034" y="240544"/>
                </a:cubicBezTo>
                <a:cubicBezTo>
                  <a:pt x="159946" y="236091"/>
                  <a:pt x="164884" y="233705"/>
                  <a:pt x="169664" y="235136"/>
                </a:cubicBezTo>
                <a:cubicBezTo>
                  <a:pt x="174364" y="236488"/>
                  <a:pt x="177311" y="241180"/>
                  <a:pt x="176515" y="246031"/>
                </a:cubicBezTo>
                <a:cubicBezTo>
                  <a:pt x="176276" y="247542"/>
                  <a:pt x="170540" y="284125"/>
                  <a:pt x="194438" y="288101"/>
                </a:cubicBezTo>
                <a:cubicBezTo>
                  <a:pt x="204874" y="289851"/>
                  <a:pt x="214512" y="286352"/>
                  <a:pt x="224311" y="277922"/>
                </a:cubicBezTo>
                <a:cubicBezTo>
                  <a:pt x="200572" y="277445"/>
                  <a:pt x="186791" y="263209"/>
                  <a:pt x="186393" y="238954"/>
                </a:cubicBezTo>
                <a:cubicBezTo>
                  <a:pt x="185516" y="187182"/>
                  <a:pt x="244226" y="133978"/>
                  <a:pt x="264618" y="121413"/>
                </a:cubicBezTo>
                <a:cubicBezTo>
                  <a:pt x="289393" y="106303"/>
                  <a:pt x="310662" y="98509"/>
                  <a:pt x="327868" y="98509"/>
                </a:cubicBezTo>
                <a:close/>
                <a:moveTo>
                  <a:pt x="464339" y="0"/>
                </a:moveTo>
                <a:cubicBezTo>
                  <a:pt x="498752" y="0"/>
                  <a:pt x="528067" y="10341"/>
                  <a:pt x="551327" y="31023"/>
                </a:cubicBezTo>
                <a:cubicBezTo>
                  <a:pt x="588290" y="63954"/>
                  <a:pt x="607328" y="112635"/>
                  <a:pt x="606532" y="171896"/>
                </a:cubicBezTo>
                <a:cubicBezTo>
                  <a:pt x="605496" y="249611"/>
                  <a:pt x="568295" y="336713"/>
                  <a:pt x="517950" y="379110"/>
                </a:cubicBezTo>
                <a:cubicBezTo>
                  <a:pt x="514365" y="382212"/>
                  <a:pt x="509028" y="382212"/>
                  <a:pt x="505443" y="379110"/>
                </a:cubicBezTo>
                <a:cubicBezTo>
                  <a:pt x="501859" y="376167"/>
                  <a:pt x="500982" y="370837"/>
                  <a:pt x="503452" y="366860"/>
                </a:cubicBezTo>
                <a:cubicBezTo>
                  <a:pt x="504328" y="365587"/>
                  <a:pt x="578332" y="239032"/>
                  <a:pt x="534280" y="150180"/>
                </a:cubicBezTo>
                <a:cubicBezTo>
                  <a:pt x="525199" y="214214"/>
                  <a:pt x="485210" y="371394"/>
                  <a:pt x="307170" y="476313"/>
                </a:cubicBezTo>
                <a:cubicBezTo>
                  <a:pt x="250134" y="509881"/>
                  <a:pt x="197479" y="526983"/>
                  <a:pt x="150639" y="526983"/>
                </a:cubicBezTo>
                <a:cubicBezTo>
                  <a:pt x="99975" y="526983"/>
                  <a:pt x="57118" y="506063"/>
                  <a:pt x="30034" y="468200"/>
                </a:cubicBezTo>
                <a:cubicBezTo>
                  <a:pt x="-1830" y="423575"/>
                  <a:pt x="-8920" y="359224"/>
                  <a:pt x="11553" y="300042"/>
                </a:cubicBezTo>
                <a:cubicBezTo>
                  <a:pt x="13385" y="294793"/>
                  <a:pt x="57278" y="174760"/>
                  <a:pt x="119731" y="142703"/>
                </a:cubicBezTo>
                <a:cubicBezTo>
                  <a:pt x="123634" y="140715"/>
                  <a:pt x="128334" y="141590"/>
                  <a:pt x="131281" y="144771"/>
                </a:cubicBezTo>
                <a:cubicBezTo>
                  <a:pt x="134229" y="147953"/>
                  <a:pt x="134707" y="152726"/>
                  <a:pt x="132476" y="156385"/>
                </a:cubicBezTo>
                <a:cubicBezTo>
                  <a:pt x="131520" y="157976"/>
                  <a:pt x="44373" y="302429"/>
                  <a:pt x="95355" y="393746"/>
                </a:cubicBezTo>
                <a:cubicBezTo>
                  <a:pt x="95674" y="367974"/>
                  <a:pt x="99736" y="333292"/>
                  <a:pt x="117261" y="315792"/>
                </a:cubicBezTo>
                <a:cubicBezTo>
                  <a:pt x="120129" y="312849"/>
                  <a:pt x="124510" y="312133"/>
                  <a:pt x="128095" y="313804"/>
                </a:cubicBezTo>
                <a:cubicBezTo>
                  <a:pt x="131839" y="315395"/>
                  <a:pt x="134070" y="319213"/>
                  <a:pt x="133831" y="323270"/>
                </a:cubicBezTo>
                <a:cubicBezTo>
                  <a:pt x="133831" y="323429"/>
                  <a:pt x="132476" y="349201"/>
                  <a:pt x="148249" y="365985"/>
                </a:cubicBezTo>
                <a:cubicBezTo>
                  <a:pt x="158764" y="377121"/>
                  <a:pt x="174616" y="382133"/>
                  <a:pt x="196363" y="380701"/>
                </a:cubicBezTo>
                <a:cubicBezTo>
                  <a:pt x="243124" y="377678"/>
                  <a:pt x="288291" y="343076"/>
                  <a:pt x="320553" y="311974"/>
                </a:cubicBezTo>
                <a:cubicBezTo>
                  <a:pt x="372093" y="262338"/>
                  <a:pt x="409453" y="196794"/>
                  <a:pt x="416543" y="125044"/>
                </a:cubicBezTo>
                <a:cubicBezTo>
                  <a:pt x="417818" y="112158"/>
                  <a:pt x="417977" y="98476"/>
                  <a:pt x="411206" y="87499"/>
                </a:cubicBezTo>
                <a:cubicBezTo>
                  <a:pt x="404435" y="76124"/>
                  <a:pt x="391291" y="69761"/>
                  <a:pt x="378227" y="67852"/>
                </a:cubicBezTo>
                <a:cubicBezTo>
                  <a:pt x="346363" y="63318"/>
                  <a:pt x="312985" y="74534"/>
                  <a:pt x="286538" y="91477"/>
                </a:cubicBezTo>
                <a:lnTo>
                  <a:pt x="283352" y="92590"/>
                </a:lnTo>
                <a:cubicBezTo>
                  <a:pt x="278971" y="95533"/>
                  <a:pt x="273155" y="93863"/>
                  <a:pt x="270049" y="89567"/>
                </a:cubicBezTo>
                <a:cubicBezTo>
                  <a:pt x="267022" y="85352"/>
                  <a:pt x="267978" y="79227"/>
                  <a:pt x="272120" y="76045"/>
                </a:cubicBezTo>
                <a:cubicBezTo>
                  <a:pt x="276103" y="72943"/>
                  <a:pt x="373208" y="0"/>
                  <a:pt x="464339" y="0"/>
                </a:cubicBezTo>
                <a:close/>
              </a:path>
            </a:pathLst>
          </a:custGeom>
          <a:solidFill>
            <a:schemeClr val="bg1"/>
          </a:solidFill>
          <a:ln>
            <a:noFill/>
          </a:ln>
        </p:spPr>
      </p:sp>
      <p:sp>
        <p:nvSpPr>
          <p:cNvPr id="25" name="oil-platform_62810">
            <a:extLst>
              <a:ext uri="{FF2B5EF4-FFF2-40B4-BE49-F238E27FC236}">
                <a16:creationId xmlns:a16="http://schemas.microsoft.com/office/drawing/2014/main" id="{DF5958C9-4593-47A2-BB9C-529753BE791C}"/>
              </a:ext>
            </a:extLst>
          </p:cNvPr>
          <p:cNvSpPr>
            <a:spLocks noChangeAspect="1"/>
          </p:cNvSpPr>
          <p:nvPr/>
        </p:nvSpPr>
        <p:spPr bwMode="auto">
          <a:xfrm>
            <a:off x="4019899" y="5374667"/>
            <a:ext cx="442899" cy="398793"/>
          </a:xfrm>
          <a:custGeom>
            <a:avLst/>
            <a:gdLst>
              <a:gd name="T0" fmla="*/ 5457 w 5721"/>
              <a:gd name="T1" fmla="*/ 59 h 5159"/>
              <a:gd name="T2" fmla="*/ 3231 w 5721"/>
              <a:gd name="T3" fmla="*/ 1091 h 5159"/>
              <a:gd name="T4" fmla="*/ 3098 w 5721"/>
              <a:gd name="T5" fmla="*/ 1794 h 5159"/>
              <a:gd name="T6" fmla="*/ 3355 w 5721"/>
              <a:gd name="T7" fmla="*/ 1928 h 5159"/>
              <a:gd name="T8" fmla="*/ 2999 w 5721"/>
              <a:gd name="T9" fmla="*/ 2227 h 5159"/>
              <a:gd name="T10" fmla="*/ 2717 w 5721"/>
              <a:gd name="T11" fmla="*/ 0 h 5159"/>
              <a:gd name="T12" fmla="*/ 2048 w 5721"/>
              <a:gd name="T13" fmla="*/ 108 h 5159"/>
              <a:gd name="T14" fmla="*/ 1727 w 5721"/>
              <a:gd name="T15" fmla="*/ 2227 h 5159"/>
              <a:gd name="T16" fmla="*/ 1681 w 5721"/>
              <a:gd name="T17" fmla="*/ 1673 h 5159"/>
              <a:gd name="T18" fmla="*/ 1518 w 5721"/>
              <a:gd name="T19" fmla="*/ 1318 h 5159"/>
              <a:gd name="T20" fmla="*/ 564 w 5721"/>
              <a:gd name="T21" fmla="*/ 1236 h 5159"/>
              <a:gd name="T22" fmla="*/ 482 w 5721"/>
              <a:gd name="T23" fmla="*/ 2227 h 5159"/>
              <a:gd name="T24" fmla="*/ 0 w 5721"/>
              <a:gd name="T25" fmla="*/ 2345 h 5159"/>
              <a:gd name="T26" fmla="*/ 117 w 5721"/>
              <a:gd name="T27" fmla="*/ 3552 h 5159"/>
              <a:gd name="T28" fmla="*/ 660 w 5721"/>
              <a:gd name="T29" fmla="*/ 5041 h 5159"/>
              <a:gd name="T30" fmla="*/ 1554 w 5721"/>
              <a:gd name="T31" fmla="*/ 5159 h 5159"/>
              <a:gd name="T32" fmla="*/ 1671 w 5721"/>
              <a:gd name="T33" fmla="*/ 3552 h 5159"/>
              <a:gd name="T34" fmla="*/ 3211 w 5721"/>
              <a:gd name="T35" fmla="*/ 5041 h 5159"/>
              <a:gd name="T36" fmla="*/ 4105 w 5721"/>
              <a:gd name="T37" fmla="*/ 5159 h 5159"/>
              <a:gd name="T38" fmla="*/ 4222 w 5721"/>
              <a:gd name="T39" fmla="*/ 3552 h 5159"/>
              <a:gd name="T40" fmla="*/ 4882 w 5721"/>
              <a:gd name="T41" fmla="*/ 3435 h 5159"/>
              <a:gd name="T42" fmla="*/ 4765 w 5721"/>
              <a:gd name="T43" fmla="*/ 2227 h 5159"/>
              <a:gd name="T44" fmla="*/ 3839 w 5721"/>
              <a:gd name="T45" fmla="*/ 1928 h 5159"/>
              <a:gd name="T46" fmla="*/ 4078 w 5721"/>
              <a:gd name="T47" fmla="*/ 1794 h 5159"/>
              <a:gd name="T48" fmla="*/ 5647 w 5721"/>
              <a:gd name="T49" fmla="*/ 534 h 5159"/>
              <a:gd name="T50" fmla="*/ 5721 w 5721"/>
              <a:gd name="T51" fmla="*/ 220 h 5159"/>
              <a:gd name="T52" fmla="*/ 2601 w 5721"/>
              <a:gd name="T53" fmla="*/ 235 h 5159"/>
              <a:gd name="T54" fmla="*/ 2660 w 5721"/>
              <a:gd name="T55" fmla="*/ 961 h 5159"/>
              <a:gd name="T56" fmla="*/ 2251 w 5721"/>
              <a:gd name="T57" fmla="*/ 526 h 5159"/>
              <a:gd name="T58" fmla="*/ 2601 w 5721"/>
              <a:gd name="T59" fmla="*/ 235 h 5159"/>
              <a:gd name="T60" fmla="*/ 2146 w 5721"/>
              <a:gd name="T61" fmla="*/ 1874 h 5159"/>
              <a:gd name="T62" fmla="*/ 2515 w 5721"/>
              <a:gd name="T63" fmla="*/ 1294 h 5159"/>
              <a:gd name="T64" fmla="*/ 2713 w 5721"/>
              <a:gd name="T65" fmla="*/ 1603 h 5159"/>
              <a:gd name="T66" fmla="*/ 2316 w 5721"/>
              <a:gd name="T67" fmla="*/ 2227 h 5159"/>
              <a:gd name="T68" fmla="*/ 4078 w 5721"/>
              <a:gd name="T69" fmla="*/ 1411 h 5159"/>
              <a:gd name="T70" fmla="*/ 3944 w 5721"/>
              <a:gd name="T71" fmla="*/ 1091 h 5159"/>
              <a:gd name="T72" fmla="*/ 5497 w 5721"/>
              <a:gd name="T73" fmla="*/ 291 h 5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21" h="5159">
                <a:moveTo>
                  <a:pt x="5634" y="66"/>
                </a:moveTo>
                <a:cubicBezTo>
                  <a:pt x="5580" y="33"/>
                  <a:pt x="5512" y="30"/>
                  <a:pt x="5457" y="59"/>
                </a:cubicBezTo>
                <a:lnTo>
                  <a:pt x="3454" y="1091"/>
                </a:lnTo>
                <a:lnTo>
                  <a:pt x="3231" y="1091"/>
                </a:lnTo>
                <a:cubicBezTo>
                  <a:pt x="3157" y="1091"/>
                  <a:pt x="3098" y="1151"/>
                  <a:pt x="3098" y="1224"/>
                </a:cubicBezTo>
                <a:lnTo>
                  <a:pt x="3098" y="1794"/>
                </a:lnTo>
                <a:cubicBezTo>
                  <a:pt x="3098" y="1868"/>
                  <a:pt x="3157" y="1928"/>
                  <a:pt x="3231" y="1928"/>
                </a:cubicBezTo>
                <a:lnTo>
                  <a:pt x="3355" y="1928"/>
                </a:lnTo>
                <a:lnTo>
                  <a:pt x="3355" y="2227"/>
                </a:lnTo>
                <a:lnTo>
                  <a:pt x="2999" y="2227"/>
                </a:lnTo>
                <a:lnTo>
                  <a:pt x="2834" y="108"/>
                </a:lnTo>
                <a:cubicBezTo>
                  <a:pt x="2829" y="47"/>
                  <a:pt x="2778" y="0"/>
                  <a:pt x="2717" y="0"/>
                </a:cubicBezTo>
                <a:lnTo>
                  <a:pt x="2165" y="0"/>
                </a:lnTo>
                <a:cubicBezTo>
                  <a:pt x="2104" y="0"/>
                  <a:pt x="2053" y="47"/>
                  <a:pt x="2048" y="108"/>
                </a:cubicBezTo>
                <a:lnTo>
                  <a:pt x="1883" y="2227"/>
                </a:lnTo>
                <a:lnTo>
                  <a:pt x="1727" y="2227"/>
                </a:lnTo>
                <a:lnTo>
                  <a:pt x="1727" y="1719"/>
                </a:lnTo>
                <a:cubicBezTo>
                  <a:pt x="1727" y="1693"/>
                  <a:pt x="1706" y="1673"/>
                  <a:pt x="1681" y="1673"/>
                </a:cubicBezTo>
                <a:lnTo>
                  <a:pt x="1518" y="1673"/>
                </a:lnTo>
                <a:lnTo>
                  <a:pt x="1518" y="1318"/>
                </a:lnTo>
                <a:cubicBezTo>
                  <a:pt x="1518" y="1273"/>
                  <a:pt x="1482" y="1236"/>
                  <a:pt x="1437" y="1236"/>
                </a:cubicBezTo>
                <a:lnTo>
                  <a:pt x="564" y="1236"/>
                </a:lnTo>
                <a:cubicBezTo>
                  <a:pt x="519" y="1236"/>
                  <a:pt x="482" y="1273"/>
                  <a:pt x="482" y="1318"/>
                </a:cubicBezTo>
                <a:lnTo>
                  <a:pt x="482" y="2227"/>
                </a:lnTo>
                <a:lnTo>
                  <a:pt x="117" y="2227"/>
                </a:lnTo>
                <a:cubicBezTo>
                  <a:pt x="53" y="2227"/>
                  <a:pt x="0" y="2280"/>
                  <a:pt x="0" y="2345"/>
                </a:cubicBezTo>
                <a:lnTo>
                  <a:pt x="0" y="3435"/>
                </a:lnTo>
                <a:cubicBezTo>
                  <a:pt x="0" y="3500"/>
                  <a:pt x="53" y="3552"/>
                  <a:pt x="117" y="3552"/>
                </a:cubicBezTo>
                <a:lnTo>
                  <a:pt x="660" y="3552"/>
                </a:lnTo>
                <a:lnTo>
                  <a:pt x="660" y="5041"/>
                </a:lnTo>
                <a:cubicBezTo>
                  <a:pt x="660" y="5106"/>
                  <a:pt x="713" y="5159"/>
                  <a:pt x="778" y="5159"/>
                </a:cubicBezTo>
                <a:lnTo>
                  <a:pt x="1554" y="5159"/>
                </a:lnTo>
                <a:cubicBezTo>
                  <a:pt x="1618" y="5159"/>
                  <a:pt x="1671" y="5106"/>
                  <a:pt x="1671" y="5041"/>
                </a:cubicBezTo>
                <a:lnTo>
                  <a:pt x="1671" y="3552"/>
                </a:lnTo>
                <a:lnTo>
                  <a:pt x="3211" y="3552"/>
                </a:lnTo>
                <a:lnTo>
                  <a:pt x="3211" y="5041"/>
                </a:lnTo>
                <a:cubicBezTo>
                  <a:pt x="3211" y="5106"/>
                  <a:pt x="3264" y="5159"/>
                  <a:pt x="3329" y="5159"/>
                </a:cubicBezTo>
                <a:lnTo>
                  <a:pt x="4105" y="5159"/>
                </a:lnTo>
                <a:cubicBezTo>
                  <a:pt x="4169" y="5159"/>
                  <a:pt x="4222" y="5106"/>
                  <a:pt x="4222" y="5041"/>
                </a:cubicBezTo>
                <a:lnTo>
                  <a:pt x="4222" y="3552"/>
                </a:lnTo>
                <a:lnTo>
                  <a:pt x="4765" y="3552"/>
                </a:lnTo>
                <a:cubicBezTo>
                  <a:pt x="4830" y="3552"/>
                  <a:pt x="4882" y="3500"/>
                  <a:pt x="4882" y="3435"/>
                </a:cubicBezTo>
                <a:lnTo>
                  <a:pt x="4882" y="2345"/>
                </a:lnTo>
                <a:cubicBezTo>
                  <a:pt x="4882" y="2280"/>
                  <a:pt x="4830" y="2227"/>
                  <a:pt x="4765" y="2227"/>
                </a:cubicBezTo>
                <a:lnTo>
                  <a:pt x="3839" y="2227"/>
                </a:lnTo>
                <a:lnTo>
                  <a:pt x="3839" y="1928"/>
                </a:lnTo>
                <a:lnTo>
                  <a:pt x="3944" y="1928"/>
                </a:lnTo>
                <a:cubicBezTo>
                  <a:pt x="4018" y="1928"/>
                  <a:pt x="4078" y="1868"/>
                  <a:pt x="4078" y="1794"/>
                </a:cubicBezTo>
                <a:lnTo>
                  <a:pt x="4078" y="1689"/>
                </a:lnTo>
                <a:lnTo>
                  <a:pt x="5647" y="534"/>
                </a:lnTo>
                <a:cubicBezTo>
                  <a:pt x="5693" y="500"/>
                  <a:pt x="5721" y="446"/>
                  <a:pt x="5721" y="388"/>
                </a:cubicBezTo>
                <a:lnTo>
                  <a:pt x="5721" y="220"/>
                </a:lnTo>
                <a:cubicBezTo>
                  <a:pt x="5721" y="158"/>
                  <a:pt x="5688" y="98"/>
                  <a:pt x="5634" y="66"/>
                </a:cubicBezTo>
                <a:close/>
                <a:moveTo>
                  <a:pt x="2601" y="235"/>
                </a:moveTo>
                <a:lnTo>
                  <a:pt x="2600" y="236"/>
                </a:lnTo>
                <a:lnTo>
                  <a:pt x="2660" y="961"/>
                </a:lnTo>
                <a:lnTo>
                  <a:pt x="2254" y="524"/>
                </a:lnTo>
                <a:lnTo>
                  <a:pt x="2251" y="526"/>
                </a:lnTo>
                <a:lnTo>
                  <a:pt x="2274" y="235"/>
                </a:lnTo>
                <a:lnTo>
                  <a:pt x="2601" y="235"/>
                </a:lnTo>
                <a:close/>
                <a:moveTo>
                  <a:pt x="2515" y="1294"/>
                </a:moveTo>
                <a:lnTo>
                  <a:pt x="2146" y="1874"/>
                </a:lnTo>
                <a:lnTo>
                  <a:pt x="2216" y="973"/>
                </a:lnTo>
                <a:lnTo>
                  <a:pt x="2515" y="1294"/>
                </a:lnTo>
                <a:close/>
                <a:moveTo>
                  <a:pt x="2316" y="2227"/>
                </a:moveTo>
                <a:lnTo>
                  <a:pt x="2713" y="1603"/>
                </a:lnTo>
                <a:lnTo>
                  <a:pt x="2765" y="2227"/>
                </a:lnTo>
                <a:lnTo>
                  <a:pt x="2316" y="2227"/>
                </a:lnTo>
                <a:close/>
                <a:moveTo>
                  <a:pt x="5497" y="366"/>
                </a:moveTo>
                <a:lnTo>
                  <a:pt x="4078" y="1411"/>
                </a:lnTo>
                <a:lnTo>
                  <a:pt x="4078" y="1224"/>
                </a:lnTo>
                <a:cubicBezTo>
                  <a:pt x="4078" y="1151"/>
                  <a:pt x="4018" y="1091"/>
                  <a:pt x="3944" y="1091"/>
                </a:cubicBezTo>
                <a:lnTo>
                  <a:pt x="3944" y="1091"/>
                </a:lnTo>
                <a:lnTo>
                  <a:pt x="5497" y="291"/>
                </a:lnTo>
                <a:lnTo>
                  <a:pt x="5497" y="366"/>
                </a:lnTo>
                <a:close/>
              </a:path>
            </a:pathLst>
          </a:custGeom>
          <a:solidFill>
            <a:schemeClr val="bg1"/>
          </a:solidFill>
          <a:ln>
            <a:noFill/>
          </a:ln>
        </p:spPr>
      </p:sp>
    </p:spTree>
    <p:extLst>
      <p:ext uri="{BB962C8B-B14F-4D97-AF65-F5344CB8AC3E}">
        <p14:creationId xmlns:p14="http://schemas.microsoft.com/office/powerpoint/2010/main" val="1823014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内部质量保证体系架构</a:t>
            </a:r>
          </a:p>
        </p:txBody>
      </p:sp>
      <p:sp>
        <p:nvSpPr>
          <p:cNvPr id="4" name="Rectangle 3"/>
          <p:cNvSpPr txBox="1">
            <a:spLocks noChangeArrowheads="1"/>
          </p:cNvSpPr>
          <p:nvPr/>
        </p:nvSpPr>
        <p:spPr>
          <a:xfrm>
            <a:off x="1204290" y="1413642"/>
            <a:ext cx="10140338" cy="665990"/>
          </a:xfrm>
          <a:prstGeom prst="rect">
            <a:avLst/>
          </a:prstGeom>
        </p:spPr>
        <p:txBody>
          <a:bodyPr vert="horz" lIns="68551" tIns="34276" rIns="68551" bIns="34276"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70000"/>
              </a:lnSpc>
              <a:spcBef>
                <a:spcPts val="1350"/>
              </a:spcBef>
              <a:buNone/>
            </a:pPr>
            <a:endParaRPr lang="zh-CN" altLang="en-US" sz="2100" b="1" dirty="0">
              <a:solidFill>
                <a:srgbClr val="F68426"/>
              </a:solidFill>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C95B8E27-9476-416D-96DF-405A367248C1}"/>
              </a:ext>
            </a:extLst>
          </p:cNvPr>
          <p:cNvSpPr/>
          <p:nvPr/>
        </p:nvSpPr>
        <p:spPr>
          <a:xfrm>
            <a:off x="1496422" y="1121437"/>
            <a:ext cx="9564867" cy="461665"/>
          </a:xfrm>
          <a:prstGeom prst="rect">
            <a:avLst/>
          </a:prstGeom>
        </p:spPr>
        <p:txBody>
          <a:bodyPr wrap="square">
            <a:spAutoFit/>
          </a:bodyPr>
          <a:lstStyle/>
          <a:p>
            <a:r>
              <a:rPr lang="zh-CN" altLang="en-US" sz="2400" b="1" dirty="0">
                <a:solidFill>
                  <a:srgbClr val="26477D"/>
                </a:solidFill>
                <a:latin typeface="微软雅黑" panose="020B0503020204020204" pitchFamily="34" charset="-122"/>
                <a:ea typeface="微软雅黑" panose="020B0503020204020204" pitchFamily="34" charset="-122"/>
              </a:rPr>
              <a:t>五个系统</a:t>
            </a:r>
            <a:r>
              <a:rPr lang="en-US" altLang="zh-CN" sz="2400" b="1" dirty="0">
                <a:solidFill>
                  <a:srgbClr val="26477D"/>
                </a:solidFill>
                <a:latin typeface="微软雅黑" panose="020B0503020204020204" pitchFamily="34" charset="-122"/>
                <a:ea typeface="微软雅黑" panose="020B0503020204020204" pitchFamily="34" charset="-122"/>
              </a:rPr>
              <a:t>——</a:t>
            </a:r>
            <a:r>
              <a:rPr lang="zh-CN" altLang="en-US" sz="2400" b="1" dirty="0">
                <a:solidFill>
                  <a:srgbClr val="26477D"/>
                </a:solidFill>
                <a:latin typeface="微软雅黑" panose="020B0503020204020204" pitchFamily="34" charset="-122"/>
                <a:ea typeface="微软雅黑" panose="020B0503020204020204" pitchFamily="34" charset="-122"/>
              </a:rPr>
              <a:t>纵向</a:t>
            </a:r>
            <a:r>
              <a:rPr lang="zh-CN" altLang="en-US" sz="2000" dirty="0">
                <a:solidFill>
                  <a:srgbClr val="26477D"/>
                </a:solidFill>
                <a:latin typeface="微软雅黑" panose="020B0503020204020204" pitchFamily="34" charset="-122"/>
                <a:ea typeface="微软雅黑" panose="020B0503020204020204" pitchFamily="34" charset="-122"/>
              </a:rPr>
              <a:t>（</a:t>
            </a:r>
            <a:r>
              <a:rPr lang="zh-CN" altLang="en-US" sz="2200" b="1" dirty="0">
                <a:solidFill>
                  <a:srgbClr val="ED7D31"/>
                </a:solidFill>
                <a:latin typeface="微软雅黑" panose="020B0503020204020204" pitchFamily="34" charset="-122"/>
                <a:ea typeface="微软雅黑" panose="020B0503020204020204" pitchFamily="34" charset="-122"/>
              </a:rPr>
              <a:t>全要素、网络化、制度化、常态化、信息化</a:t>
            </a:r>
            <a:r>
              <a:rPr lang="zh-CN" altLang="en-US" sz="2000" dirty="0">
                <a:solidFill>
                  <a:srgbClr val="26477D"/>
                </a:solidFill>
                <a:latin typeface="微软雅黑" panose="020B0503020204020204" pitchFamily="34" charset="-122"/>
                <a:ea typeface="微软雅黑" panose="020B0503020204020204" pitchFamily="34" charset="-122"/>
              </a:rPr>
              <a:t>）</a:t>
            </a:r>
          </a:p>
        </p:txBody>
      </p:sp>
      <p:grpSp>
        <p:nvGrpSpPr>
          <p:cNvPr id="27" name="ïśḷïḑè">
            <a:extLst>
              <a:ext uri="{FF2B5EF4-FFF2-40B4-BE49-F238E27FC236}">
                <a16:creationId xmlns:a16="http://schemas.microsoft.com/office/drawing/2014/main" id="{3D064064-B70A-42D4-BD89-840EF1448903}"/>
              </a:ext>
            </a:extLst>
          </p:cNvPr>
          <p:cNvGrpSpPr/>
          <p:nvPr/>
        </p:nvGrpSpPr>
        <p:grpSpPr>
          <a:xfrm>
            <a:off x="7199055" y="1443134"/>
            <a:ext cx="4695640" cy="1876671"/>
            <a:chOff x="5231904" y="2294672"/>
            <a:chExt cx="5630184" cy="2250177"/>
          </a:xfrm>
        </p:grpSpPr>
        <p:grpSp>
          <p:nvGrpSpPr>
            <p:cNvPr id="56" name="iṡḻíḑê">
              <a:extLst>
                <a:ext uri="{FF2B5EF4-FFF2-40B4-BE49-F238E27FC236}">
                  <a16:creationId xmlns:a16="http://schemas.microsoft.com/office/drawing/2014/main" id="{9B9D5886-B756-4B45-878A-0253CECA82CA}"/>
                </a:ext>
              </a:extLst>
            </p:cNvPr>
            <p:cNvGrpSpPr/>
            <p:nvPr/>
          </p:nvGrpSpPr>
          <p:grpSpPr>
            <a:xfrm>
              <a:off x="8021045" y="4178805"/>
              <a:ext cx="361660" cy="366044"/>
              <a:chOff x="5511966" y="4178805"/>
              <a:chExt cx="361660" cy="366044"/>
            </a:xfrm>
          </p:grpSpPr>
          <p:sp>
            <p:nvSpPr>
              <p:cNvPr id="76" name="îṣḷîḓe">
                <a:extLst>
                  <a:ext uri="{FF2B5EF4-FFF2-40B4-BE49-F238E27FC236}">
                    <a16:creationId xmlns:a16="http://schemas.microsoft.com/office/drawing/2014/main" id="{13DEAB60-FAA5-49A5-85E1-2C10C9F78C0C}"/>
                  </a:ext>
                </a:extLst>
              </p:cNvPr>
              <p:cNvSpPr/>
              <p:nvPr/>
            </p:nvSpPr>
            <p:spPr>
              <a:xfrm>
                <a:off x="5511966" y="4178805"/>
                <a:ext cx="361660" cy="36604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0000" lnSpcReduction="20000"/>
              </a:bodyPr>
              <a:lstStyle/>
              <a:p>
                <a:pPr algn="ctr"/>
                <a:endParaRPr lang="zh-CN" altLang="en-US" sz="2000" b="1" dirty="0"/>
              </a:p>
            </p:txBody>
          </p:sp>
          <p:sp>
            <p:nvSpPr>
              <p:cNvPr id="77" name="ïŝliḓè">
                <a:extLst>
                  <a:ext uri="{FF2B5EF4-FFF2-40B4-BE49-F238E27FC236}">
                    <a16:creationId xmlns:a16="http://schemas.microsoft.com/office/drawing/2014/main" id="{DCA3FC01-E980-4085-B899-A51976BE9EE9}"/>
                  </a:ext>
                </a:extLst>
              </p:cNvPr>
              <p:cNvSpPr/>
              <p:nvPr/>
            </p:nvSpPr>
            <p:spPr>
              <a:xfrm>
                <a:off x="5556292" y="4223667"/>
                <a:ext cx="273008" cy="276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zh-CN" altLang="en-US" sz="2000" b="1" dirty="0"/>
              </a:p>
            </p:txBody>
          </p:sp>
        </p:grpSp>
        <p:sp>
          <p:nvSpPr>
            <p:cNvPr id="57" name="îṡļïdè">
              <a:extLst>
                <a:ext uri="{FF2B5EF4-FFF2-40B4-BE49-F238E27FC236}">
                  <a16:creationId xmlns:a16="http://schemas.microsoft.com/office/drawing/2014/main" id="{4E7CDA26-01A3-4A2B-98BB-B09A616D73EA}"/>
                </a:ext>
              </a:extLst>
            </p:cNvPr>
            <p:cNvSpPr/>
            <p:nvPr/>
          </p:nvSpPr>
          <p:spPr bwMode="auto">
            <a:xfrm>
              <a:off x="7580953" y="3892528"/>
              <a:ext cx="175865" cy="326606"/>
            </a:xfrm>
            <a:custGeom>
              <a:avLst/>
              <a:gdLst>
                <a:gd name="T0" fmla="*/ 12 w 70"/>
                <a:gd name="T1" fmla="*/ 130 h 130"/>
                <a:gd name="T2" fmla="*/ 0 w 70"/>
                <a:gd name="T3" fmla="*/ 123 h 130"/>
                <a:gd name="T4" fmla="*/ 58 w 70"/>
                <a:gd name="T5" fmla="*/ 0 h 130"/>
                <a:gd name="T6" fmla="*/ 70 w 70"/>
                <a:gd name="T7" fmla="*/ 4 h 130"/>
                <a:gd name="T8" fmla="*/ 12 w 70"/>
                <a:gd name="T9" fmla="*/ 130 h 130"/>
              </a:gdLst>
              <a:ahLst/>
              <a:cxnLst>
                <a:cxn ang="0">
                  <a:pos x="T0" y="T1"/>
                </a:cxn>
                <a:cxn ang="0">
                  <a:pos x="T2" y="T3"/>
                </a:cxn>
                <a:cxn ang="0">
                  <a:pos x="T4" y="T5"/>
                </a:cxn>
                <a:cxn ang="0">
                  <a:pos x="T6" y="T7"/>
                </a:cxn>
                <a:cxn ang="0">
                  <a:pos x="T8" y="T9"/>
                </a:cxn>
              </a:cxnLst>
              <a:rect l="0" t="0" r="r" b="b"/>
              <a:pathLst>
                <a:path w="70" h="130">
                  <a:moveTo>
                    <a:pt x="12" y="130"/>
                  </a:moveTo>
                  <a:lnTo>
                    <a:pt x="0" y="123"/>
                  </a:lnTo>
                  <a:lnTo>
                    <a:pt x="58" y="0"/>
                  </a:lnTo>
                  <a:lnTo>
                    <a:pt x="70" y="4"/>
                  </a:lnTo>
                  <a:lnTo>
                    <a:pt x="12" y="130"/>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endParaRPr lang="zh-CN" altLang="en-US"/>
            </a:p>
          </p:txBody>
        </p:sp>
        <p:sp>
          <p:nvSpPr>
            <p:cNvPr id="58" name="ïŝľíďe">
              <a:extLst>
                <a:ext uri="{FF2B5EF4-FFF2-40B4-BE49-F238E27FC236}">
                  <a16:creationId xmlns:a16="http://schemas.microsoft.com/office/drawing/2014/main" id="{236C33A8-5B41-4D4D-BE03-331A30810955}"/>
                </a:ext>
              </a:extLst>
            </p:cNvPr>
            <p:cNvSpPr/>
            <p:nvPr/>
          </p:nvSpPr>
          <p:spPr bwMode="auto">
            <a:xfrm>
              <a:off x="5676590" y="3857355"/>
              <a:ext cx="32661" cy="339168"/>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endParaRPr lang="zh-CN" altLang="en-US"/>
            </a:p>
          </p:txBody>
        </p:sp>
        <p:sp>
          <p:nvSpPr>
            <p:cNvPr id="59" name="iŝḷïḋé">
              <a:extLst>
                <a:ext uri="{FF2B5EF4-FFF2-40B4-BE49-F238E27FC236}">
                  <a16:creationId xmlns:a16="http://schemas.microsoft.com/office/drawing/2014/main" id="{CB7CCA5F-0AC5-49E6-B0B5-97F9B3A8C512}"/>
                </a:ext>
              </a:extLst>
            </p:cNvPr>
            <p:cNvSpPr/>
            <p:nvPr/>
          </p:nvSpPr>
          <p:spPr bwMode="auto">
            <a:xfrm>
              <a:off x="5342448" y="2294672"/>
              <a:ext cx="5519640" cy="1278788"/>
            </a:xfrm>
            <a:custGeom>
              <a:avLst/>
              <a:gdLst>
                <a:gd name="T0" fmla="*/ 996 w 1056"/>
                <a:gd name="T1" fmla="*/ 139 h 244"/>
                <a:gd name="T2" fmla="*/ 1051 w 1056"/>
                <a:gd name="T3" fmla="*/ 140 h 244"/>
                <a:gd name="T4" fmla="*/ 1013 w 1056"/>
                <a:gd name="T5" fmla="*/ 101 h 244"/>
                <a:gd name="T6" fmla="*/ 1056 w 1056"/>
                <a:gd name="T7" fmla="*/ 0 h 244"/>
                <a:gd name="T8" fmla="*/ 966 w 1056"/>
                <a:gd name="T9" fmla="*/ 4 h 244"/>
                <a:gd name="T10" fmla="*/ 850 w 1056"/>
                <a:gd name="T11" fmla="*/ 125 h 244"/>
                <a:gd name="T12" fmla="*/ 187 w 1056"/>
                <a:gd name="T13" fmla="*/ 143 h 244"/>
                <a:gd name="T14" fmla="*/ 163 w 1056"/>
                <a:gd name="T15" fmla="*/ 150 h 244"/>
                <a:gd name="T16" fmla="*/ 56 w 1056"/>
                <a:gd name="T17" fmla="*/ 218 h 244"/>
                <a:gd name="T18" fmla="*/ 0 w 1056"/>
                <a:gd name="T19" fmla="*/ 244 h 244"/>
                <a:gd name="T20" fmla="*/ 964 w 1056"/>
                <a:gd name="T21" fmla="*/ 220 h 244"/>
                <a:gd name="T22" fmla="*/ 996 w 1056"/>
                <a:gd name="T23" fmla="*/ 139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6" h="244">
                  <a:moveTo>
                    <a:pt x="996" y="139"/>
                  </a:moveTo>
                  <a:cubicBezTo>
                    <a:pt x="1051" y="140"/>
                    <a:pt x="1051" y="140"/>
                    <a:pt x="1051" y="140"/>
                  </a:cubicBezTo>
                  <a:cubicBezTo>
                    <a:pt x="1013" y="101"/>
                    <a:pt x="1013" y="101"/>
                    <a:pt x="1013" y="101"/>
                  </a:cubicBezTo>
                  <a:cubicBezTo>
                    <a:pt x="1056" y="0"/>
                    <a:pt x="1056" y="0"/>
                    <a:pt x="1056" y="0"/>
                  </a:cubicBezTo>
                  <a:cubicBezTo>
                    <a:pt x="966" y="4"/>
                    <a:pt x="966" y="4"/>
                    <a:pt x="966" y="4"/>
                  </a:cubicBezTo>
                  <a:cubicBezTo>
                    <a:pt x="850" y="125"/>
                    <a:pt x="850" y="125"/>
                    <a:pt x="850" y="125"/>
                  </a:cubicBezTo>
                  <a:cubicBezTo>
                    <a:pt x="187" y="143"/>
                    <a:pt x="187" y="143"/>
                    <a:pt x="187" y="143"/>
                  </a:cubicBezTo>
                  <a:cubicBezTo>
                    <a:pt x="163" y="150"/>
                    <a:pt x="163" y="150"/>
                    <a:pt x="163" y="150"/>
                  </a:cubicBezTo>
                  <a:cubicBezTo>
                    <a:pt x="56" y="218"/>
                    <a:pt x="56" y="218"/>
                    <a:pt x="56" y="218"/>
                  </a:cubicBezTo>
                  <a:cubicBezTo>
                    <a:pt x="56" y="218"/>
                    <a:pt x="21" y="230"/>
                    <a:pt x="0" y="244"/>
                  </a:cubicBezTo>
                  <a:cubicBezTo>
                    <a:pt x="964" y="220"/>
                    <a:pt x="964" y="220"/>
                    <a:pt x="964" y="220"/>
                  </a:cubicBezTo>
                  <a:lnTo>
                    <a:pt x="996" y="139"/>
                  </a:lnTo>
                  <a:close/>
                </a:path>
              </a:pathLst>
            </a:custGeom>
            <a:solidFill>
              <a:srgbClr val="2647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zh-CN" altLang="en-US"/>
            </a:p>
          </p:txBody>
        </p:sp>
        <p:sp>
          <p:nvSpPr>
            <p:cNvPr id="60" name="îṡľïḋè">
              <a:extLst>
                <a:ext uri="{FF2B5EF4-FFF2-40B4-BE49-F238E27FC236}">
                  <a16:creationId xmlns:a16="http://schemas.microsoft.com/office/drawing/2014/main" id="{6FA25C47-5CC9-430C-9F59-8A3BD16F9F71}"/>
                </a:ext>
              </a:extLst>
            </p:cNvPr>
            <p:cNvSpPr/>
            <p:nvPr/>
          </p:nvSpPr>
          <p:spPr bwMode="auto">
            <a:xfrm>
              <a:off x="5231904" y="3447843"/>
              <a:ext cx="5150324" cy="1042627"/>
            </a:xfrm>
            <a:custGeom>
              <a:avLst/>
              <a:gdLst>
                <a:gd name="T0" fmla="*/ 962 w 985"/>
                <a:gd name="T1" fmla="*/ 59 h 199"/>
                <a:gd name="T2" fmla="*/ 985 w 985"/>
                <a:gd name="T3" fmla="*/ 0 h 199"/>
                <a:gd name="T4" fmla="*/ 21 w 985"/>
                <a:gd name="T5" fmla="*/ 24 h 199"/>
                <a:gd name="T6" fmla="*/ 5 w 985"/>
                <a:gd name="T7" fmla="*/ 41 h 199"/>
                <a:gd name="T8" fmla="*/ 30 w 985"/>
                <a:gd name="T9" fmla="*/ 85 h 199"/>
                <a:gd name="T10" fmla="*/ 410 w 985"/>
                <a:gd name="T11" fmla="*/ 84 h 199"/>
                <a:gd name="T12" fmla="*/ 660 w 985"/>
                <a:gd name="T13" fmla="*/ 199 h 199"/>
                <a:gd name="T14" fmla="*/ 790 w 985"/>
                <a:gd name="T15" fmla="*/ 196 h 199"/>
                <a:gd name="T16" fmla="*/ 642 w 985"/>
                <a:gd name="T17" fmla="*/ 81 h 199"/>
                <a:gd name="T18" fmla="*/ 785 w 985"/>
                <a:gd name="T19" fmla="*/ 76 h 199"/>
                <a:gd name="T20" fmla="*/ 962 w 985"/>
                <a:gd name="T21" fmla="*/ 5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5" h="199">
                  <a:moveTo>
                    <a:pt x="962" y="59"/>
                  </a:moveTo>
                  <a:cubicBezTo>
                    <a:pt x="985" y="0"/>
                    <a:pt x="985" y="0"/>
                    <a:pt x="985" y="0"/>
                  </a:cubicBezTo>
                  <a:cubicBezTo>
                    <a:pt x="21" y="24"/>
                    <a:pt x="21" y="24"/>
                    <a:pt x="21" y="24"/>
                  </a:cubicBezTo>
                  <a:cubicBezTo>
                    <a:pt x="12" y="30"/>
                    <a:pt x="6" y="36"/>
                    <a:pt x="5" y="41"/>
                  </a:cubicBezTo>
                  <a:cubicBezTo>
                    <a:pt x="4" y="59"/>
                    <a:pt x="0" y="76"/>
                    <a:pt x="30" y="85"/>
                  </a:cubicBezTo>
                  <a:cubicBezTo>
                    <a:pt x="60" y="94"/>
                    <a:pt x="410" y="84"/>
                    <a:pt x="410" y="84"/>
                  </a:cubicBezTo>
                  <a:cubicBezTo>
                    <a:pt x="660" y="199"/>
                    <a:pt x="660" y="199"/>
                    <a:pt x="660" y="199"/>
                  </a:cubicBezTo>
                  <a:cubicBezTo>
                    <a:pt x="790" y="196"/>
                    <a:pt x="790" y="196"/>
                    <a:pt x="790" y="196"/>
                  </a:cubicBezTo>
                  <a:cubicBezTo>
                    <a:pt x="642" y="81"/>
                    <a:pt x="642" y="81"/>
                    <a:pt x="642" y="81"/>
                  </a:cubicBezTo>
                  <a:cubicBezTo>
                    <a:pt x="785" y="76"/>
                    <a:pt x="785" y="76"/>
                    <a:pt x="785" y="76"/>
                  </a:cubicBezTo>
                  <a:lnTo>
                    <a:pt x="962" y="59"/>
                  </a:lnTo>
                  <a:close/>
                </a:path>
              </a:pathLst>
            </a:custGeom>
            <a:solidFill>
              <a:srgbClr val="D9D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zh-CN" altLang="en-US"/>
            </a:p>
          </p:txBody>
        </p:sp>
        <p:sp>
          <p:nvSpPr>
            <p:cNvPr id="61" name="îṧḷïḓê">
              <a:extLst>
                <a:ext uri="{FF2B5EF4-FFF2-40B4-BE49-F238E27FC236}">
                  <a16:creationId xmlns:a16="http://schemas.microsoft.com/office/drawing/2014/main" id="{24079496-D277-4A90-90E2-74605EFFF459}"/>
                </a:ext>
              </a:extLst>
            </p:cNvPr>
            <p:cNvSpPr/>
            <p:nvPr/>
          </p:nvSpPr>
          <p:spPr bwMode="auto">
            <a:xfrm>
              <a:off x="7224199" y="2631327"/>
              <a:ext cx="1102924" cy="391927"/>
            </a:xfrm>
            <a:custGeom>
              <a:avLst/>
              <a:gdLst>
                <a:gd name="T0" fmla="*/ 21 w 439"/>
                <a:gd name="T1" fmla="*/ 146 h 156"/>
                <a:gd name="T2" fmla="*/ 233 w 439"/>
                <a:gd name="T3" fmla="*/ 2 h 156"/>
                <a:gd name="T4" fmla="*/ 439 w 439"/>
                <a:gd name="T5" fmla="*/ 0 h 156"/>
                <a:gd name="T6" fmla="*/ 360 w 439"/>
                <a:gd name="T7" fmla="*/ 146 h 156"/>
                <a:gd name="T8" fmla="*/ 0 w 439"/>
                <a:gd name="T9" fmla="*/ 156 h 156"/>
                <a:gd name="T10" fmla="*/ 21 w 439"/>
                <a:gd name="T11" fmla="*/ 146 h 156"/>
              </a:gdLst>
              <a:ahLst/>
              <a:cxnLst>
                <a:cxn ang="0">
                  <a:pos x="T0" y="T1"/>
                </a:cxn>
                <a:cxn ang="0">
                  <a:pos x="T2" y="T3"/>
                </a:cxn>
                <a:cxn ang="0">
                  <a:pos x="T4" y="T5"/>
                </a:cxn>
                <a:cxn ang="0">
                  <a:pos x="T6" y="T7"/>
                </a:cxn>
                <a:cxn ang="0">
                  <a:pos x="T8" y="T9"/>
                </a:cxn>
                <a:cxn ang="0">
                  <a:pos x="T10" y="T11"/>
                </a:cxn>
              </a:cxnLst>
              <a:rect l="0" t="0" r="r" b="b"/>
              <a:pathLst>
                <a:path w="439" h="156">
                  <a:moveTo>
                    <a:pt x="21" y="146"/>
                  </a:moveTo>
                  <a:lnTo>
                    <a:pt x="233" y="2"/>
                  </a:lnTo>
                  <a:lnTo>
                    <a:pt x="439" y="0"/>
                  </a:lnTo>
                  <a:lnTo>
                    <a:pt x="360" y="146"/>
                  </a:lnTo>
                  <a:lnTo>
                    <a:pt x="0" y="156"/>
                  </a:lnTo>
                  <a:lnTo>
                    <a:pt x="21" y="146"/>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endParaRPr lang="zh-CN" altLang="en-US"/>
            </a:p>
          </p:txBody>
        </p:sp>
        <p:sp>
          <p:nvSpPr>
            <p:cNvPr id="62" name="íṩľïde">
              <a:extLst>
                <a:ext uri="{FF2B5EF4-FFF2-40B4-BE49-F238E27FC236}">
                  <a16:creationId xmlns:a16="http://schemas.microsoft.com/office/drawing/2014/main" id="{62038850-FEC9-4EB4-9228-ADDC0C15D2C2}"/>
                </a:ext>
              </a:extLst>
            </p:cNvPr>
            <p:cNvSpPr/>
            <p:nvPr/>
          </p:nvSpPr>
          <p:spPr bwMode="auto">
            <a:xfrm>
              <a:off x="5636392" y="3013205"/>
              <a:ext cx="741145" cy="424588"/>
            </a:xfrm>
            <a:custGeom>
              <a:avLst/>
              <a:gdLst>
                <a:gd name="T0" fmla="*/ 0 w 142"/>
                <a:gd name="T1" fmla="*/ 81 h 81"/>
                <a:gd name="T2" fmla="*/ 94 w 142"/>
                <a:gd name="T3" fmla="*/ 78 h 81"/>
                <a:gd name="T4" fmla="*/ 114 w 142"/>
                <a:gd name="T5" fmla="*/ 17 h 81"/>
                <a:gd name="T6" fmla="*/ 0 w 142"/>
                <a:gd name="T7" fmla="*/ 81 h 81"/>
              </a:gdLst>
              <a:ahLst/>
              <a:cxnLst>
                <a:cxn ang="0">
                  <a:pos x="T0" y="T1"/>
                </a:cxn>
                <a:cxn ang="0">
                  <a:pos x="T2" y="T3"/>
                </a:cxn>
                <a:cxn ang="0">
                  <a:pos x="T4" y="T5"/>
                </a:cxn>
                <a:cxn ang="0">
                  <a:pos x="T6" y="T7"/>
                </a:cxn>
              </a:cxnLst>
              <a:rect l="0" t="0" r="r" b="b"/>
              <a:pathLst>
                <a:path w="142" h="81">
                  <a:moveTo>
                    <a:pt x="0" y="81"/>
                  </a:moveTo>
                  <a:cubicBezTo>
                    <a:pt x="94" y="78"/>
                    <a:pt x="94" y="78"/>
                    <a:pt x="94" y="78"/>
                  </a:cubicBezTo>
                  <a:cubicBezTo>
                    <a:pt x="94" y="78"/>
                    <a:pt x="142" y="35"/>
                    <a:pt x="114" y="17"/>
                  </a:cubicBezTo>
                  <a:cubicBezTo>
                    <a:pt x="86" y="0"/>
                    <a:pt x="10" y="41"/>
                    <a:pt x="0" y="81"/>
                  </a:cubicBezTo>
                  <a:close/>
                </a:path>
              </a:pathLst>
            </a:custGeom>
            <a:solidFill>
              <a:srgbClr val="D9D9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endParaRPr lang="zh-CN" altLang="en-US"/>
            </a:p>
          </p:txBody>
        </p:sp>
        <p:sp>
          <p:nvSpPr>
            <p:cNvPr id="63" name="işlîḋê">
              <a:extLst>
                <a:ext uri="{FF2B5EF4-FFF2-40B4-BE49-F238E27FC236}">
                  <a16:creationId xmlns:a16="http://schemas.microsoft.com/office/drawing/2014/main" id="{721070D7-4B82-474D-B2B0-29CF7E435CA8}"/>
                </a:ext>
              </a:extLst>
            </p:cNvPr>
            <p:cNvSpPr/>
            <p:nvPr/>
          </p:nvSpPr>
          <p:spPr bwMode="auto">
            <a:xfrm>
              <a:off x="9392361" y="3553361"/>
              <a:ext cx="831590" cy="429613"/>
            </a:xfrm>
            <a:custGeom>
              <a:avLst/>
              <a:gdLst>
                <a:gd name="T0" fmla="*/ 105 w 159"/>
                <a:gd name="T1" fmla="*/ 13 h 82"/>
                <a:gd name="T2" fmla="*/ 0 w 159"/>
                <a:gd name="T3" fmla="*/ 10 h 82"/>
                <a:gd name="T4" fmla="*/ 2 w 159"/>
                <a:gd name="T5" fmla="*/ 75 h 82"/>
                <a:gd name="T6" fmla="*/ 106 w 159"/>
                <a:gd name="T7" fmla="*/ 67 h 82"/>
                <a:gd name="T8" fmla="*/ 159 w 159"/>
                <a:gd name="T9" fmla="*/ 38 h 82"/>
                <a:gd name="T10" fmla="*/ 105 w 159"/>
                <a:gd name="T11" fmla="*/ 13 h 82"/>
              </a:gdLst>
              <a:ahLst/>
              <a:cxnLst>
                <a:cxn ang="0">
                  <a:pos x="T0" y="T1"/>
                </a:cxn>
                <a:cxn ang="0">
                  <a:pos x="T2" y="T3"/>
                </a:cxn>
                <a:cxn ang="0">
                  <a:pos x="T4" y="T5"/>
                </a:cxn>
                <a:cxn ang="0">
                  <a:pos x="T6" y="T7"/>
                </a:cxn>
                <a:cxn ang="0">
                  <a:pos x="T8" y="T9"/>
                </a:cxn>
                <a:cxn ang="0">
                  <a:pos x="T10" y="T11"/>
                </a:cxn>
              </a:cxnLst>
              <a:rect l="0" t="0" r="r" b="b"/>
              <a:pathLst>
                <a:path w="159" h="82">
                  <a:moveTo>
                    <a:pt x="105" y="13"/>
                  </a:moveTo>
                  <a:cubicBezTo>
                    <a:pt x="45" y="0"/>
                    <a:pt x="0" y="10"/>
                    <a:pt x="0" y="10"/>
                  </a:cubicBezTo>
                  <a:cubicBezTo>
                    <a:pt x="2" y="75"/>
                    <a:pt x="2" y="75"/>
                    <a:pt x="2" y="75"/>
                  </a:cubicBezTo>
                  <a:cubicBezTo>
                    <a:pt x="2" y="75"/>
                    <a:pt x="47" y="82"/>
                    <a:pt x="106" y="67"/>
                  </a:cubicBezTo>
                  <a:cubicBezTo>
                    <a:pt x="157" y="54"/>
                    <a:pt x="159" y="42"/>
                    <a:pt x="159" y="38"/>
                  </a:cubicBezTo>
                  <a:cubicBezTo>
                    <a:pt x="159" y="35"/>
                    <a:pt x="156" y="23"/>
                    <a:pt x="105" y="13"/>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endParaRPr lang="zh-CN" altLang="en-US"/>
            </a:p>
          </p:txBody>
        </p:sp>
        <p:sp>
          <p:nvSpPr>
            <p:cNvPr id="64" name="ïśļîḍe">
              <a:extLst>
                <a:ext uri="{FF2B5EF4-FFF2-40B4-BE49-F238E27FC236}">
                  <a16:creationId xmlns:a16="http://schemas.microsoft.com/office/drawing/2014/main" id="{AC5D18EC-2C8B-45AD-952A-73D00243CE7E}"/>
                </a:ext>
              </a:extLst>
            </p:cNvPr>
            <p:cNvSpPr/>
            <p:nvPr/>
          </p:nvSpPr>
          <p:spPr bwMode="auto">
            <a:xfrm>
              <a:off x="9304428" y="3606120"/>
              <a:ext cx="178378" cy="334144"/>
            </a:xfrm>
            <a:custGeom>
              <a:avLst/>
              <a:gdLst>
                <a:gd name="T0" fmla="*/ 17 w 34"/>
                <a:gd name="T1" fmla="*/ 64 h 64"/>
                <a:gd name="T2" fmla="*/ 0 w 34"/>
                <a:gd name="T3" fmla="*/ 32 h 64"/>
                <a:gd name="T4" fmla="*/ 17 w 34"/>
                <a:gd name="T5" fmla="*/ 0 h 64"/>
                <a:gd name="T6" fmla="*/ 33 w 34"/>
                <a:gd name="T7" fmla="*/ 32 h 64"/>
                <a:gd name="T8" fmla="*/ 17 w 34"/>
                <a:gd name="T9" fmla="*/ 64 h 64"/>
              </a:gdLst>
              <a:ahLst/>
              <a:cxnLst>
                <a:cxn ang="0">
                  <a:pos x="T0" y="T1"/>
                </a:cxn>
                <a:cxn ang="0">
                  <a:pos x="T2" y="T3"/>
                </a:cxn>
                <a:cxn ang="0">
                  <a:pos x="T4" y="T5"/>
                </a:cxn>
                <a:cxn ang="0">
                  <a:pos x="T6" y="T7"/>
                </a:cxn>
                <a:cxn ang="0">
                  <a:pos x="T8" y="T9"/>
                </a:cxn>
              </a:cxnLst>
              <a:rect l="0" t="0" r="r" b="b"/>
              <a:pathLst>
                <a:path w="34" h="64">
                  <a:moveTo>
                    <a:pt x="17" y="64"/>
                  </a:moveTo>
                  <a:cubicBezTo>
                    <a:pt x="8" y="64"/>
                    <a:pt x="0" y="50"/>
                    <a:pt x="0" y="32"/>
                  </a:cubicBezTo>
                  <a:cubicBezTo>
                    <a:pt x="0" y="15"/>
                    <a:pt x="7" y="0"/>
                    <a:pt x="17" y="0"/>
                  </a:cubicBezTo>
                  <a:cubicBezTo>
                    <a:pt x="26" y="0"/>
                    <a:pt x="33" y="14"/>
                    <a:pt x="33" y="32"/>
                  </a:cubicBezTo>
                  <a:cubicBezTo>
                    <a:pt x="34" y="50"/>
                    <a:pt x="26" y="64"/>
                    <a:pt x="17" y="64"/>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endParaRPr lang="zh-CN" altLang="en-US"/>
            </a:p>
          </p:txBody>
        </p:sp>
        <p:sp>
          <p:nvSpPr>
            <p:cNvPr id="65" name="íşľîḍè">
              <a:extLst>
                <a:ext uri="{FF2B5EF4-FFF2-40B4-BE49-F238E27FC236}">
                  <a16:creationId xmlns:a16="http://schemas.microsoft.com/office/drawing/2014/main" id="{F97B9498-480D-4628-B34F-B753A7335F5E}"/>
                </a:ext>
              </a:extLst>
            </p:cNvPr>
            <p:cNvSpPr/>
            <p:nvPr/>
          </p:nvSpPr>
          <p:spPr bwMode="auto">
            <a:xfrm>
              <a:off x="7025724" y="3158921"/>
              <a:ext cx="303996" cy="303995"/>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zh-CN" altLang="en-US"/>
            </a:p>
          </p:txBody>
        </p:sp>
        <p:sp>
          <p:nvSpPr>
            <p:cNvPr id="66" name="ïṣ1idè">
              <a:extLst>
                <a:ext uri="{FF2B5EF4-FFF2-40B4-BE49-F238E27FC236}">
                  <a16:creationId xmlns:a16="http://schemas.microsoft.com/office/drawing/2014/main" id="{F7A37798-1A42-453E-ACD6-71E1301C8BA7}"/>
                </a:ext>
              </a:extLst>
            </p:cNvPr>
            <p:cNvSpPr/>
            <p:nvPr/>
          </p:nvSpPr>
          <p:spPr bwMode="auto">
            <a:xfrm>
              <a:off x="7596027" y="3163946"/>
              <a:ext cx="296458" cy="303995"/>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zh-CN" altLang="en-US"/>
            </a:p>
          </p:txBody>
        </p:sp>
        <p:sp>
          <p:nvSpPr>
            <p:cNvPr id="67" name="îSḻídè">
              <a:extLst>
                <a:ext uri="{FF2B5EF4-FFF2-40B4-BE49-F238E27FC236}">
                  <a16:creationId xmlns:a16="http://schemas.microsoft.com/office/drawing/2014/main" id="{93BCEDD4-12D9-4C7C-8D67-C46E1934AAAD}"/>
                </a:ext>
              </a:extLst>
            </p:cNvPr>
            <p:cNvSpPr/>
            <p:nvPr/>
          </p:nvSpPr>
          <p:spPr bwMode="auto">
            <a:xfrm>
              <a:off x="8148745" y="3163946"/>
              <a:ext cx="303996" cy="303995"/>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zh-CN" altLang="en-US"/>
            </a:p>
          </p:txBody>
        </p:sp>
        <p:sp>
          <p:nvSpPr>
            <p:cNvPr id="68" name="ïṩļîďè">
              <a:extLst>
                <a:ext uri="{FF2B5EF4-FFF2-40B4-BE49-F238E27FC236}">
                  <a16:creationId xmlns:a16="http://schemas.microsoft.com/office/drawing/2014/main" id="{0C142DC0-2C82-4C75-A02B-E98874CD5776}"/>
                </a:ext>
              </a:extLst>
            </p:cNvPr>
            <p:cNvSpPr/>
            <p:nvPr/>
          </p:nvSpPr>
          <p:spPr bwMode="auto">
            <a:xfrm>
              <a:off x="8744174" y="3153897"/>
              <a:ext cx="303996" cy="303995"/>
            </a:xfrm>
            <a:prstGeom prst="ellipse">
              <a:avLst/>
            </a:pr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40000" lnSpcReduction="20000"/>
            </a:bodyPr>
            <a:lstStyle/>
            <a:p>
              <a:endParaRPr lang="zh-CN" altLang="en-US"/>
            </a:p>
          </p:txBody>
        </p:sp>
        <p:sp>
          <p:nvSpPr>
            <p:cNvPr id="69" name="îS1îdê">
              <a:extLst>
                <a:ext uri="{FF2B5EF4-FFF2-40B4-BE49-F238E27FC236}">
                  <a16:creationId xmlns:a16="http://schemas.microsoft.com/office/drawing/2014/main" id="{DD1CABC1-8088-4ACC-AD68-BC097210B2FE}"/>
                </a:ext>
              </a:extLst>
            </p:cNvPr>
            <p:cNvSpPr/>
            <p:nvPr/>
          </p:nvSpPr>
          <p:spPr bwMode="auto">
            <a:xfrm>
              <a:off x="6513204" y="3128773"/>
              <a:ext cx="391927" cy="743656"/>
            </a:xfrm>
            <a:custGeom>
              <a:avLst/>
              <a:gdLst>
                <a:gd name="T0" fmla="*/ 44 w 75"/>
                <a:gd name="T1" fmla="*/ 142 h 142"/>
                <a:gd name="T2" fmla="*/ 31 w 75"/>
                <a:gd name="T3" fmla="*/ 142 h 142"/>
                <a:gd name="T4" fmla="*/ 0 w 75"/>
                <a:gd name="T5" fmla="*/ 111 h 142"/>
                <a:gd name="T6" fmla="*/ 0 w 75"/>
                <a:gd name="T7" fmla="*/ 32 h 142"/>
                <a:gd name="T8" fmla="*/ 31 w 75"/>
                <a:gd name="T9" fmla="*/ 0 h 142"/>
                <a:gd name="T10" fmla="*/ 44 w 75"/>
                <a:gd name="T11" fmla="*/ 0 h 142"/>
                <a:gd name="T12" fmla="*/ 75 w 75"/>
                <a:gd name="T13" fmla="*/ 32 h 142"/>
                <a:gd name="T14" fmla="*/ 75 w 75"/>
                <a:gd name="T15" fmla="*/ 111 h 142"/>
                <a:gd name="T16" fmla="*/ 44 w 75"/>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42">
                  <a:moveTo>
                    <a:pt x="44" y="142"/>
                  </a:moveTo>
                  <a:cubicBezTo>
                    <a:pt x="31" y="142"/>
                    <a:pt x="31" y="142"/>
                    <a:pt x="31" y="142"/>
                  </a:cubicBezTo>
                  <a:cubicBezTo>
                    <a:pt x="14" y="142"/>
                    <a:pt x="0" y="128"/>
                    <a:pt x="0" y="111"/>
                  </a:cubicBezTo>
                  <a:cubicBezTo>
                    <a:pt x="0" y="32"/>
                    <a:pt x="0" y="32"/>
                    <a:pt x="0" y="32"/>
                  </a:cubicBezTo>
                  <a:cubicBezTo>
                    <a:pt x="0" y="14"/>
                    <a:pt x="14" y="0"/>
                    <a:pt x="31" y="0"/>
                  </a:cubicBezTo>
                  <a:cubicBezTo>
                    <a:pt x="44" y="0"/>
                    <a:pt x="44" y="0"/>
                    <a:pt x="44" y="0"/>
                  </a:cubicBezTo>
                  <a:cubicBezTo>
                    <a:pt x="61" y="0"/>
                    <a:pt x="75" y="14"/>
                    <a:pt x="75" y="32"/>
                  </a:cubicBezTo>
                  <a:cubicBezTo>
                    <a:pt x="75" y="111"/>
                    <a:pt x="75" y="111"/>
                    <a:pt x="75" y="111"/>
                  </a:cubicBezTo>
                  <a:cubicBezTo>
                    <a:pt x="75" y="128"/>
                    <a:pt x="61" y="142"/>
                    <a:pt x="44" y="142"/>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zh-CN" altLang="en-US"/>
            </a:p>
          </p:txBody>
        </p:sp>
        <p:grpSp>
          <p:nvGrpSpPr>
            <p:cNvPr id="70" name="ïṧliḑé">
              <a:extLst>
                <a:ext uri="{FF2B5EF4-FFF2-40B4-BE49-F238E27FC236}">
                  <a16:creationId xmlns:a16="http://schemas.microsoft.com/office/drawing/2014/main" id="{74B58597-B014-41A6-89E3-A74B86083F06}"/>
                </a:ext>
              </a:extLst>
            </p:cNvPr>
            <p:cNvGrpSpPr/>
            <p:nvPr/>
          </p:nvGrpSpPr>
          <p:grpSpPr>
            <a:xfrm>
              <a:off x="5511966" y="4178805"/>
              <a:ext cx="361660" cy="366044"/>
              <a:chOff x="5511966" y="4178805"/>
              <a:chExt cx="361660" cy="366044"/>
            </a:xfrm>
          </p:grpSpPr>
          <p:sp>
            <p:nvSpPr>
              <p:cNvPr id="74" name="îsľîḑê">
                <a:extLst>
                  <a:ext uri="{FF2B5EF4-FFF2-40B4-BE49-F238E27FC236}">
                    <a16:creationId xmlns:a16="http://schemas.microsoft.com/office/drawing/2014/main" id="{452A0886-E5A2-42D7-A61F-5ABFC742AE39}"/>
                  </a:ext>
                </a:extLst>
              </p:cNvPr>
              <p:cNvSpPr/>
              <p:nvPr/>
            </p:nvSpPr>
            <p:spPr>
              <a:xfrm>
                <a:off x="5511966" y="4178805"/>
                <a:ext cx="361660" cy="36604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0000" lnSpcReduction="20000"/>
              </a:bodyPr>
              <a:lstStyle/>
              <a:p>
                <a:pPr algn="ctr"/>
                <a:endParaRPr lang="zh-CN" altLang="en-US" sz="2000" b="1" dirty="0"/>
              </a:p>
            </p:txBody>
          </p:sp>
          <p:sp>
            <p:nvSpPr>
              <p:cNvPr id="75" name="íṧ1iďè">
                <a:extLst>
                  <a:ext uri="{FF2B5EF4-FFF2-40B4-BE49-F238E27FC236}">
                    <a16:creationId xmlns:a16="http://schemas.microsoft.com/office/drawing/2014/main" id="{94868A1E-8351-4CCA-A390-FF6FDD620628}"/>
                  </a:ext>
                </a:extLst>
              </p:cNvPr>
              <p:cNvSpPr/>
              <p:nvPr/>
            </p:nvSpPr>
            <p:spPr>
              <a:xfrm>
                <a:off x="5556292" y="4223667"/>
                <a:ext cx="273008" cy="276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zh-CN" altLang="en-US" sz="2000" b="1" dirty="0"/>
              </a:p>
            </p:txBody>
          </p:sp>
        </p:grpSp>
        <p:grpSp>
          <p:nvGrpSpPr>
            <p:cNvPr id="71" name="iṥliḍè">
              <a:extLst>
                <a:ext uri="{FF2B5EF4-FFF2-40B4-BE49-F238E27FC236}">
                  <a16:creationId xmlns:a16="http://schemas.microsoft.com/office/drawing/2014/main" id="{C0C02F60-832A-4BAE-848E-76C00E9C99F3}"/>
                </a:ext>
              </a:extLst>
            </p:cNvPr>
            <p:cNvGrpSpPr/>
            <p:nvPr/>
          </p:nvGrpSpPr>
          <p:grpSpPr>
            <a:xfrm>
              <a:off x="7395158" y="4178805"/>
              <a:ext cx="361660" cy="366044"/>
              <a:chOff x="5511966" y="4178805"/>
              <a:chExt cx="361660" cy="366044"/>
            </a:xfrm>
          </p:grpSpPr>
          <p:sp>
            <p:nvSpPr>
              <p:cNvPr id="72" name="išḷïďe">
                <a:extLst>
                  <a:ext uri="{FF2B5EF4-FFF2-40B4-BE49-F238E27FC236}">
                    <a16:creationId xmlns:a16="http://schemas.microsoft.com/office/drawing/2014/main" id="{4ED10F94-B00D-4F29-B323-FE87786454A7}"/>
                  </a:ext>
                </a:extLst>
              </p:cNvPr>
              <p:cNvSpPr/>
              <p:nvPr/>
            </p:nvSpPr>
            <p:spPr>
              <a:xfrm>
                <a:off x="5511966" y="4178805"/>
                <a:ext cx="361660" cy="36604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0000" lnSpcReduction="20000"/>
              </a:bodyPr>
              <a:lstStyle/>
              <a:p>
                <a:pPr algn="ctr"/>
                <a:endParaRPr lang="zh-CN" altLang="en-US" sz="2000" b="1" dirty="0"/>
              </a:p>
            </p:txBody>
          </p:sp>
          <p:sp>
            <p:nvSpPr>
              <p:cNvPr id="73" name="ïṡliḓê">
                <a:extLst>
                  <a:ext uri="{FF2B5EF4-FFF2-40B4-BE49-F238E27FC236}">
                    <a16:creationId xmlns:a16="http://schemas.microsoft.com/office/drawing/2014/main" id="{E35D1B19-CD10-4589-BF10-3663F11369FA}"/>
                  </a:ext>
                </a:extLst>
              </p:cNvPr>
              <p:cNvSpPr/>
              <p:nvPr/>
            </p:nvSpPr>
            <p:spPr>
              <a:xfrm>
                <a:off x="5556292" y="4223667"/>
                <a:ext cx="273008" cy="276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zh-CN" altLang="en-US" sz="2000" b="1" dirty="0"/>
              </a:p>
            </p:txBody>
          </p:sp>
        </p:grpSp>
      </p:grpSp>
      <p:cxnSp>
        <p:nvCxnSpPr>
          <p:cNvPr id="28" name="直接连接符 27">
            <a:extLst>
              <a:ext uri="{FF2B5EF4-FFF2-40B4-BE49-F238E27FC236}">
                <a16:creationId xmlns:a16="http://schemas.microsoft.com/office/drawing/2014/main" id="{B2CDE7A1-5178-4F6E-BFA8-E7FE61155787}"/>
              </a:ext>
            </a:extLst>
          </p:cNvPr>
          <p:cNvCxnSpPr>
            <a:cxnSpLocks/>
          </p:cNvCxnSpPr>
          <p:nvPr/>
        </p:nvCxnSpPr>
        <p:spPr>
          <a:xfrm>
            <a:off x="767552" y="3319805"/>
            <a:ext cx="10716388" cy="0"/>
          </a:xfrm>
          <a:prstGeom prst="line">
            <a:avLst/>
          </a:prstGeom>
          <a:ln w="317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55" name="íṡļiḍe">
            <a:extLst>
              <a:ext uri="{FF2B5EF4-FFF2-40B4-BE49-F238E27FC236}">
                <a16:creationId xmlns:a16="http://schemas.microsoft.com/office/drawing/2014/main" id="{BB6FEE7B-74AC-4217-A881-D800A76A5055}"/>
              </a:ext>
            </a:extLst>
          </p:cNvPr>
          <p:cNvSpPr txBox="1"/>
          <p:nvPr/>
        </p:nvSpPr>
        <p:spPr>
          <a:xfrm>
            <a:off x="1496421" y="1686720"/>
            <a:ext cx="4945377" cy="1607682"/>
          </a:xfrm>
          <a:prstGeom prst="rect">
            <a:avLst/>
          </a:prstGeom>
          <a:noFill/>
        </p:spPr>
        <p:txBody>
          <a:bodyPr wrap="square" lIns="90000" tIns="46800" rIns="90000" bIns="46800" anchor="t">
            <a:noAutofit/>
          </a:bodyPr>
          <a:lstStyle/>
          <a:p>
            <a:pPr>
              <a:lnSpc>
                <a:spcPct val="150000"/>
              </a:lnSpc>
              <a:buSzPct val="25000"/>
            </a:pPr>
            <a:r>
              <a:rPr lang="en-US" altLang="zh-CN" sz="2200" b="1" dirty="0"/>
              <a:t>1.</a:t>
            </a:r>
            <a:r>
              <a:rPr lang="zh-CN" altLang="en-US" sz="2200" b="1" dirty="0"/>
              <a:t>目标链与标准链</a:t>
            </a:r>
            <a:r>
              <a:rPr lang="zh-CN" altLang="en-US" sz="2200" dirty="0"/>
              <a:t>（重点任务、项目）</a:t>
            </a:r>
          </a:p>
          <a:p>
            <a:pPr>
              <a:lnSpc>
                <a:spcPct val="150000"/>
              </a:lnSpc>
              <a:buSzPct val="25000"/>
            </a:pPr>
            <a:r>
              <a:rPr lang="en-US" altLang="zh-CN" sz="2200" b="1" dirty="0"/>
              <a:t>2.</a:t>
            </a:r>
            <a:r>
              <a:rPr lang="zh-CN" altLang="en-US" sz="2200" b="1" dirty="0"/>
              <a:t>部门职责与岗位工作标准</a:t>
            </a:r>
            <a:r>
              <a:rPr lang="zh-CN" altLang="en-US" sz="2200" dirty="0"/>
              <a:t>（常规工作）</a:t>
            </a:r>
          </a:p>
          <a:p>
            <a:pPr>
              <a:lnSpc>
                <a:spcPct val="150000"/>
              </a:lnSpc>
              <a:buSzPct val="25000"/>
            </a:pPr>
            <a:r>
              <a:rPr lang="zh-CN" altLang="en-US" sz="2200" b="1" dirty="0">
                <a:solidFill>
                  <a:srgbClr val="FF0000"/>
                </a:solidFill>
              </a:rPr>
              <a:t>体现：网络化覆盖联动</a:t>
            </a:r>
          </a:p>
        </p:txBody>
      </p:sp>
      <p:sp>
        <p:nvSpPr>
          <p:cNvPr id="30" name="ïSľidè">
            <a:extLst>
              <a:ext uri="{FF2B5EF4-FFF2-40B4-BE49-F238E27FC236}">
                <a16:creationId xmlns:a16="http://schemas.microsoft.com/office/drawing/2014/main" id="{85817006-2859-4C9D-B4A9-CCB92163548E}"/>
              </a:ext>
            </a:extLst>
          </p:cNvPr>
          <p:cNvSpPr/>
          <p:nvPr/>
        </p:nvSpPr>
        <p:spPr bwMode="auto">
          <a:xfrm>
            <a:off x="1405725" y="3514728"/>
            <a:ext cx="566592" cy="528327"/>
          </a:xfrm>
          <a:custGeom>
            <a:avLst/>
            <a:gdLst>
              <a:gd name="T0" fmla="*/ 3958 w 4630"/>
              <a:gd name="T1" fmla="*/ 1193 h 4324"/>
              <a:gd name="T2" fmla="*/ 3772 w 4630"/>
              <a:gd name="T3" fmla="*/ 1223 h 4324"/>
              <a:gd name="T4" fmla="*/ 3358 w 4630"/>
              <a:gd name="T5" fmla="*/ 1778 h 4324"/>
              <a:gd name="T6" fmla="*/ 3055 w 4630"/>
              <a:gd name="T7" fmla="*/ 1876 h 4324"/>
              <a:gd name="T8" fmla="*/ 2515 w 4630"/>
              <a:gd name="T9" fmla="*/ 1484 h 4324"/>
              <a:gd name="T10" fmla="*/ 2515 w 4630"/>
              <a:gd name="T11" fmla="*/ 1166 h 4324"/>
              <a:gd name="T12" fmla="*/ 2915 w 4630"/>
              <a:gd name="T13" fmla="*/ 600 h 4324"/>
              <a:gd name="T14" fmla="*/ 2315 w 4630"/>
              <a:gd name="T15" fmla="*/ 0 h 4324"/>
              <a:gd name="T16" fmla="*/ 1715 w 4630"/>
              <a:gd name="T17" fmla="*/ 600 h 4324"/>
              <a:gd name="T18" fmla="*/ 2115 w 4630"/>
              <a:gd name="T19" fmla="*/ 1166 h 4324"/>
              <a:gd name="T20" fmla="*/ 2115 w 4630"/>
              <a:gd name="T21" fmla="*/ 1484 h 4324"/>
              <a:gd name="T22" fmla="*/ 1575 w 4630"/>
              <a:gd name="T23" fmla="*/ 1877 h 4324"/>
              <a:gd name="T24" fmla="*/ 1273 w 4630"/>
              <a:gd name="T25" fmla="*/ 1778 h 4324"/>
              <a:gd name="T26" fmla="*/ 858 w 4630"/>
              <a:gd name="T27" fmla="*/ 1223 h 4324"/>
              <a:gd name="T28" fmla="*/ 673 w 4630"/>
              <a:gd name="T29" fmla="*/ 1193 h 4324"/>
              <a:gd name="T30" fmla="*/ 102 w 4630"/>
              <a:gd name="T31" fmla="*/ 1608 h 4324"/>
              <a:gd name="T32" fmla="*/ 488 w 4630"/>
              <a:gd name="T33" fmla="*/ 2364 h 4324"/>
              <a:gd name="T34" fmla="*/ 673 w 4630"/>
              <a:gd name="T35" fmla="*/ 2394 h 4324"/>
              <a:gd name="T36" fmla="*/ 1149 w 4630"/>
              <a:gd name="T37" fmla="*/ 2159 h 4324"/>
              <a:gd name="T38" fmla="*/ 1452 w 4630"/>
              <a:gd name="T39" fmla="*/ 2258 h 4324"/>
              <a:gd name="T40" fmla="*/ 1449 w 4630"/>
              <a:gd name="T41" fmla="*/ 2327 h 4324"/>
              <a:gd name="T42" fmla="*/ 1658 w 4630"/>
              <a:gd name="T43" fmla="*/ 2891 h 4324"/>
              <a:gd name="T44" fmla="*/ 1471 w 4630"/>
              <a:gd name="T45" fmla="*/ 3149 h 4324"/>
              <a:gd name="T46" fmla="*/ 1301 w 4630"/>
              <a:gd name="T47" fmla="*/ 3124 h 4324"/>
              <a:gd name="T48" fmla="*/ 815 w 4630"/>
              <a:gd name="T49" fmla="*/ 3371 h 4324"/>
              <a:gd name="T50" fmla="*/ 948 w 4630"/>
              <a:gd name="T51" fmla="*/ 4209 h 4324"/>
              <a:gd name="T52" fmla="*/ 1300 w 4630"/>
              <a:gd name="T53" fmla="*/ 4324 h 4324"/>
              <a:gd name="T54" fmla="*/ 1786 w 4630"/>
              <a:gd name="T55" fmla="*/ 4077 h 4324"/>
              <a:gd name="T56" fmla="*/ 1795 w 4630"/>
              <a:gd name="T57" fmla="*/ 3384 h 4324"/>
              <a:gd name="T58" fmla="*/ 1981 w 4630"/>
              <a:gd name="T59" fmla="*/ 3127 h 4324"/>
              <a:gd name="T60" fmla="*/ 2315 w 4630"/>
              <a:gd name="T61" fmla="*/ 3194 h 4324"/>
              <a:gd name="T62" fmla="*/ 2647 w 4630"/>
              <a:gd name="T63" fmla="*/ 3127 h 4324"/>
              <a:gd name="T64" fmla="*/ 2836 w 4630"/>
              <a:gd name="T65" fmla="*/ 3385 h 4324"/>
              <a:gd name="T66" fmla="*/ 2845 w 4630"/>
              <a:gd name="T67" fmla="*/ 4077 h 4324"/>
              <a:gd name="T68" fmla="*/ 3331 w 4630"/>
              <a:gd name="T69" fmla="*/ 4324 h 4324"/>
              <a:gd name="T70" fmla="*/ 3331 w 4630"/>
              <a:gd name="T71" fmla="*/ 4324 h 4324"/>
              <a:gd name="T72" fmla="*/ 3683 w 4630"/>
              <a:gd name="T73" fmla="*/ 4209 h 4324"/>
              <a:gd name="T74" fmla="*/ 3816 w 4630"/>
              <a:gd name="T75" fmla="*/ 3371 h 4324"/>
              <a:gd name="T76" fmla="*/ 3330 w 4630"/>
              <a:gd name="T77" fmla="*/ 3124 h 4324"/>
              <a:gd name="T78" fmla="*/ 3159 w 4630"/>
              <a:gd name="T79" fmla="*/ 3149 h 4324"/>
              <a:gd name="T80" fmla="*/ 2971 w 4630"/>
              <a:gd name="T81" fmla="*/ 2893 h 4324"/>
              <a:gd name="T82" fmla="*/ 3182 w 4630"/>
              <a:gd name="T83" fmla="*/ 2327 h 4324"/>
              <a:gd name="T84" fmla="*/ 3179 w 4630"/>
              <a:gd name="T85" fmla="*/ 2257 h 4324"/>
              <a:gd name="T86" fmla="*/ 3481 w 4630"/>
              <a:gd name="T87" fmla="*/ 2159 h 4324"/>
              <a:gd name="T88" fmla="*/ 3957 w 4630"/>
              <a:gd name="T89" fmla="*/ 2394 h 4324"/>
              <a:gd name="T90" fmla="*/ 3957 w 4630"/>
              <a:gd name="T91" fmla="*/ 2394 h 4324"/>
              <a:gd name="T92" fmla="*/ 4143 w 4630"/>
              <a:gd name="T93" fmla="*/ 2364 h 4324"/>
              <a:gd name="T94" fmla="*/ 4528 w 4630"/>
              <a:gd name="T95" fmla="*/ 1608 h 4324"/>
              <a:gd name="T96" fmla="*/ 3958 w 4630"/>
              <a:gd name="T97" fmla="*/ 1193 h 4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30" h="4324">
                <a:moveTo>
                  <a:pt x="3958" y="1193"/>
                </a:moveTo>
                <a:cubicBezTo>
                  <a:pt x="3895" y="1193"/>
                  <a:pt x="3832" y="1203"/>
                  <a:pt x="3772" y="1223"/>
                </a:cubicBezTo>
                <a:cubicBezTo>
                  <a:pt x="3524" y="1304"/>
                  <a:pt x="3364" y="1531"/>
                  <a:pt x="3358" y="1778"/>
                </a:cubicBezTo>
                <a:lnTo>
                  <a:pt x="3055" y="1876"/>
                </a:lnTo>
                <a:cubicBezTo>
                  <a:pt x="2936" y="1682"/>
                  <a:pt x="2743" y="1538"/>
                  <a:pt x="2515" y="1484"/>
                </a:cubicBezTo>
                <a:lnTo>
                  <a:pt x="2515" y="1166"/>
                </a:lnTo>
                <a:cubicBezTo>
                  <a:pt x="2748" y="1083"/>
                  <a:pt x="2915" y="861"/>
                  <a:pt x="2915" y="600"/>
                </a:cubicBezTo>
                <a:cubicBezTo>
                  <a:pt x="2915" y="270"/>
                  <a:pt x="2646" y="0"/>
                  <a:pt x="2315" y="0"/>
                </a:cubicBezTo>
                <a:cubicBezTo>
                  <a:pt x="1984" y="0"/>
                  <a:pt x="1715" y="270"/>
                  <a:pt x="1715" y="600"/>
                </a:cubicBezTo>
                <a:cubicBezTo>
                  <a:pt x="1715" y="861"/>
                  <a:pt x="1882" y="1083"/>
                  <a:pt x="2115" y="1166"/>
                </a:cubicBezTo>
                <a:lnTo>
                  <a:pt x="2115" y="1484"/>
                </a:lnTo>
                <a:cubicBezTo>
                  <a:pt x="1887" y="1538"/>
                  <a:pt x="1694" y="1682"/>
                  <a:pt x="1575" y="1877"/>
                </a:cubicBezTo>
                <a:lnTo>
                  <a:pt x="1273" y="1778"/>
                </a:lnTo>
                <a:cubicBezTo>
                  <a:pt x="1266" y="1531"/>
                  <a:pt x="1107" y="1304"/>
                  <a:pt x="858" y="1223"/>
                </a:cubicBezTo>
                <a:cubicBezTo>
                  <a:pt x="798" y="1203"/>
                  <a:pt x="736" y="1193"/>
                  <a:pt x="673" y="1193"/>
                </a:cubicBezTo>
                <a:cubicBezTo>
                  <a:pt x="412" y="1193"/>
                  <a:pt x="183" y="1360"/>
                  <a:pt x="102" y="1608"/>
                </a:cubicBezTo>
                <a:cubicBezTo>
                  <a:pt x="0" y="1923"/>
                  <a:pt x="173" y="2262"/>
                  <a:pt x="488" y="2364"/>
                </a:cubicBezTo>
                <a:cubicBezTo>
                  <a:pt x="548" y="2384"/>
                  <a:pt x="610" y="2394"/>
                  <a:pt x="673" y="2394"/>
                </a:cubicBezTo>
                <a:cubicBezTo>
                  <a:pt x="864" y="2394"/>
                  <a:pt x="1038" y="2304"/>
                  <a:pt x="1149" y="2159"/>
                </a:cubicBezTo>
                <a:lnTo>
                  <a:pt x="1452" y="2258"/>
                </a:lnTo>
                <a:cubicBezTo>
                  <a:pt x="1450" y="2281"/>
                  <a:pt x="1449" y="2304"/>
                  <a:pt x="1449" y="2327"/>
                </a:cubicBezTo>
                <a:cubicBezTo>
                  <a:pt x="1449" y="2542"/>
                  <a:pt x="1528" y="2740"/>
                  <a:pt x="1658" y="2891"/>
                </a:cubicBezTo>
                <a:lnTo>
                  <a:pt x="1471" y="3149"/>
                </a:lnTo>
                <a:cubicBezTo>
                  <a:pt x="1416" y="3132"/>
                  <a:pt x="1359" y="3124"/>
                  <a:pt x="1301" y="3124"/>
                </a:cubicBezTo>
                <a:cubicBezTo>
                  <a:pt x="1109" y="3124"/>
                  <a:pt x="927" y="3216"/>
                  <a:pt x="815" y="3371"/>
                </a:cubicBezTo>
                <a:cubicBezTo>
                  <a:pt x="620" y="3639"/>
                  <a:pt x="680" y="4015"/>
                  <a:pt x="948" y="4209"/>
                </a:cubicBezTo>
                <a:cubicBezTo>
                  <a:pt x="1051" y="4284"/>
                  <a:pt x="1173" y="4324"/>
                  <a:pt x="1300" y="4324"/>
                </a:cubicBezTo>
                <a:cubicBezTo>
                  <a:pt x="1492" y="4324"/>
                  <a:pt x="1673" y="4232"/>
                  <a:pt x="1786" y="4077"/>
                </a:cubicBezTo>
                <a:cubicBezTo>
                  <a:pt x="1939" y="3866"/>
                  <a:pt x="1934" y="3588"/>
                  <a:pt x="1795" y="3384"/>
                </a:cubicBezTo>
                <a:lnTo>
                  <a:pt x="1981" y="3127"/>
                </a:lnTo>
                <a:cubicBezTo>
                  <a:pt x="2084" y="3170"/>
                  <a:pt x="2197" y="3194"/>
                  <a:pt x="2315" y="3194"/>
                </a:cubicBezTo>
                <a:cubicBezTo>
                  <a:pt x="2433" y="3194"/>
                  <a:pt x="2545" y="3170"/>
                  <a:pt x="2647" y="3127"/>
                </a:cubicBezTo>
                <a:lnTo>
                  <a:pt x="2836" y="3385"/>
                </a:lnTo>
                <a:cubicBezTo>
                  <a:pt x="2696" y="3588"/>
                  <a:pt x="2692" y="3866"/>
                  <a:pt x="2845" y="4077"/>
                </a:cubicBezTo>
                <a:cubicBezTo>
                  <a:pt x="2957" y="4232"/>
                  <a:pt x="3139" y="4324"/>
                  <a:pt x="3331" y="4324"/>
                </a:cubicBezTo>
                <a:lnTo>
                  <a:pt x="3331" y="4324"/>
                </a:lnTo>
                <a:cubicBezTo>
                  <a:pt x="3458" y="4324"/>
                  <a:pt x="3580" y="4284"/>
                  <a:pt x="3683" y="4209"/>
                </a:cubicBezTo>
                <a:cubicBezTo>
                  <a:pt x="3951" y="4015"/>
                  <a:pt x="4010" y="3639"/>
                  <a:pt x="3816" y="3371"/>
                </a:cubicBezTo>
                <a:cubicBezTo>
                  <a:pt x="3703" y="3216"/>
                  <a:pt x="3522" y="3124"/>
                  <a:pt x="3330" y="3124"/>
                </a:cubicBezTo>
                <a:cubicBezTo>
                  <a:pt x="3271" y="3124"/>
                  <a:pt x="3214" y="3133"/>
                  <a:pt x="3159" y="3149"/>
                </a:cubicBezTo>
                <a:lnTo>
                  <a:pt x="2971" y="2893"/>
                </a:lnTo>
                <a:cubicBezTo>
                  <a:pt x="3102" y="2741"/>
                  <a:pt x="3182" y="2543"/>
                  <a:pt x="3182" y="2327"/>
                </a:cubicBezTo>
                <a:cubicBezTo>
                  <a:pt x="3182" y="2303"/>
                  <a:pt x="3181" y="2280"/>
                  <a:pt x="3179" y="2257"/>
                </a:cubicBezTo>
                <a:lnTo>
                  <a:pt x="3481" y="2159"/>
                </a:lnTo>
                <a:cubicBezTo>
                  <a:pt x="3592" y="2304"/>
                  <a:pt x="3766" y="2394"/>
                  <a:pt x="3957" y="2394"/>
                </a:cubicBezTo>
                <a:lnTo>
                  <a:pt x="3957" y="2394"/>
                </a:lnTo>
                <a:cubicBezTo>
                  <a:pt x="4020" y="2394"/>
                  <a:pt x="4083" y="2384"/>
                  <a:pt x="4143" y="2364"/>
                </a:cubicBezTo>
                <a:cubicBezTo>
                  <a:pt x="4458" y="2262"/>
                  <a:pt x="4630" y="1923"/>
                  <a:pt x="4528" y="1608"/>
                </a:cubicBezTo>
                <a:cubicBezTo>
                  <a:pt x="4447" y="1360"/>
                  <a:pt x="4218" y="1193"/>
                  <a:pt x="3958" y="1193"/>
                </a:cubicBezTo>
                <a:close/>
              </a:path>
            </a:pathLst>
          </a:custGeom>
          <a:solidFill>
            <a:schemeClr val="accent1"/>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grpSp>
        <p:nvGrpSpPr>
          <p:cNvPr id="31" name="išḷîḑê">
            <a:extLst>
              <a:ext uri="{FF2B5EF4-FFF2-40B4-BE49-F238E27FC236}">
                <a16:creationId xmlns:a16="http://schemas.microsoft.com/office/drawing/2014/main" id="{21BD79FC-E9CA-42D4-965C-46DC46635719}"/>
              </a:ext>
            </a:extLst>
          </p:cNvPr>
          <p:cNvGrpSpPr/>
          <p:nvPr/>
        </p:nvGrpSpPr>
        <p:grpSpPr>
          <a:xfrm>
            <a:off x="673099" y="4262434"/>
            <a:ext cx="2031844" cy="2083768"/>
            <a:chOff x="673100" y="4893259"/>
            <a:chExt cx="1870076" cy="2083768"/>
          </a:xfrm>
        </p:grpSpPr>
        <p:sp>
          <p:nvSpPr>
            <p:cNvPr id="52" name="íŝļiḑê">
              <a:extLst>
                <a:ext uri="{FF2B5EF4-FFF2-40B4-BE49-F238E27FC236}">
                  <a16:creationId xmlns:a16="http://schemas.microsoft.com/office/drawing/2014/main" id="{0822A4A0-7A3E-4B2A-B406-FBF63B36432B}"/>
                </a:ext>
              </a:extLst>
            </p:cNvPr>
            <p:cNvSpPr txBox="1"/>
            <p:nvPr/>
          </p:nvSpPr>
          <p:spPr>
            <a:xfrm>
              <a:off x="673100" y="4893259"/>
              <a:ext cx="1870076" cy="392512"/>
            </a:xfrm>
            <a:prstGeom prst="rect">
              <a:avLst/>
            </a:prstGeom>
            <a:noFill/>
            <a:ln>
              <a:noFill/>
            </a:ln>
          </p:spPr>
          <p:txBody>
            <a:bodyPr wrap="square" lIns="91440" tIns="45720" rIns="91440" bIns="45720" anchor="t" anchorCtr="0">
              <a:noAutofit/>
            </a:bodyPr>
            <a:lstStyle/>
            <a:p>
              <a:pPr lvl="0" algn="ctr" defTabSz="913765">
                <a:buSzPct val="25000"/>
                <a:defRPr/>
              </a:pPr>
              <a:r>
                <a:rPr lang="zh-CN" altLang="en-US" sz="2200" b="1" dirty="0">
                  <a:solidFill>
                    <a:schemeClr val="accent1">
                      <a:lumMod val="75000"/>
                    </a:schemeClr>
                  </a:solidFill>
                </a:rPr>
                <a:t>决策指挥</a:t>
              </a:r>
            </a:p>
          </p:txBody>
        </p:sp>
        <p:sp>
          <p:nvSpPr>
            <p:cNvPr id="53" name="îṣlïḑé">
              <a:extLst>
                <a:ext uri="{FF2B5EF4-FFF2-40B4-BE49-F238E27FC236}">
                  <a16:creationId xmlns:a16="http://schemas.microsoft.com/office/drawing/2014/main" id="{4AD1364A-8C1A-469B-92EF-59E4970520E5}"/>
                </a:ext>
              </a:extLst>
            </p:cNvPr>
            <p:cNvSpPr txBox="1"/>
            <p:nvPr/>
          </p:nvSpPr>
          <p:spPr>
            <a:xfrm>
              <a:off x="673100" y="5285771"/>
              <a:ext cx="1870076" cy="1691256"/>
            </a:xfrm>
            <a:prstGeom prst="rect">
              <a:avLst/>
            </a:prstGeom>
            <a:noFill/>
            <a:ln>
              <a:noFill/>
            </a:ln>
          </p:spPr>
          <p:txBody>
            <a:bodyPr wrap="square" lIns="91440" tIns="45720" rIns="91440" bIns="45720" anchor="t" anchorCtr="0">
              <a:normAutofit/>
            </a:bodyPr>
            <a:lstStyle/>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领导体制、</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组织结构、</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制度建设、</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协调管理等</a:t>
              </a:r>
            </a:p>
          </p:txBody>
        </p:sp>
      </p:grpSp>
      <p:grpSp>
        <p:nvGrpSpPr>
          <p:cNvPr id="32" name="ïṥlídé">
            <a:extLst>
              <a:ext uri="{FF2B5EF4-FFF2-40B4-BE49-F238E27FC236}">
                <a16:creationId xmlns:a16="http://schemas.microsoft.com/office/drawing/2014/main" id="{FFE039D7-6FC9-4BA9-83AD-64772DB5D974}"/>
              </a:ext>
            </a:extLst>
          </p:cNvPr>
          <p:cNvGrpSpPr/>
          <p:nvPr/>
        </p:nvGrpSpPr>
        <p:grpSpPr>
          <a:xfrm>
            <a:off x="2876588" y="4262434"/>
            <a:ext cx="2031844" cy="2083768"/>
            <a:chOff x="673100" y="4893259"/>
            <a:chExt cx="1870076" cy="2083768"/>
          </a:xfrm>
        </p:grpSpPr>
        <p:sp>
          <p:nvSpPr>
            <p:cNvPr id="50" name="îṥlîdê">
              <a:extLst>
                <a:ext uri="{FF2B5EF4-FFF2-40B4-BE49-F238E27FC236}">
                  <a16:creationId xmlns:a16="http://schemas.microsoft.com/office/drawing/2014/main" id="{7B29D084-E853-48E5-8AC6-8F04CFF9111E}"/>
                </a:ext>
              </a:extLst>
            </p:cNvPr>
            <p:cNvSpPr txBox="1"/>
            <p:nvPr/>
          </p:nvSpPr>
          <p:spPr>
            <a:xfrm>
              <a:off x="673100" y="4893259"/>
              <a:ext cx="1870076" cy="392512"/>
            </a:xfrm>
            <a:prstGeom prst="rect">
              <a:avLst/>
            </a:prstGeom>
            <a:noFill/>
            <a:ln>
              <a:noFill/>
            </a:ln>
          </p:spPr>
          <p:txBody>
            <a:bodyPr wrap="square" lIns="91440" tIns="45720" rIns="91440" bIns="45720" anchor="t" anchorCtr="0">
              <a:noAutofit/>
            </a:bodyPr>
            <a:lstStyle/>
            <a:p>
              <a:pPr lvl="0" algn="ctr" defTabSz="913765">
                <a:buSzPct val="25000"/>
                <a:defRPr/>
              </a:pPr>
              <a:r>
                <a:rPr lang="zh-CN" altLang="en-US" sz="2200" b="1" dirty="0">
                  <a:solidFill>
                    <a:srgbClr val="ED7D31"/>
                  </a:solidFill>
                </a:rPr>
                <a:t>质量生成</a:t>
              </a:r>
            </a:p>
          </p:txBody>
        </p:sp>
        <p:sp>
          <p:nvSpPr>
            <p:cNvPr id="51" name="ïṡḻïḓé">
              <a:extLst>
                <a:ext uri="{FF2B5EF4-FFF2-40B4-BE49-F238E27FC236}">
                  <a16:creationId xmlns:a16="http://schemas.microsoft.com/office/drawing/2014/main" id="{341ACB73-F736-44FB-8721-E051549BA8D1}"/>
                </a:ext>
              </a:extLst>
            </p:cNvPr>
            <p:cNvSpPr txBox="1"/>
            <p:nvPr/>
          </p:nvSpPr>
          <p:spPr>
            <a:xfrm>
              <a:off x="673100" y="5285771"/>
              <a:ext cx="1870076" cy="1691256"/>
            </a:xfrm>
            <a:prstGeom prst="rect">
              <a:avLst/>
            </a:prstGeom>
            <a:noFill/>
            <a:ln>
              <a:noFill/>
            </a:ln>
          </p:spPr>
          <p:txBody>
            <a:bodyPr wrap="square" lIns="91440" tIns="45720" rIns="91440" bIns="45720" anchor="t" anchorCtr="0">
              <a:normAutofit/>
            </a:bodyPr>
            <a:lstStyle/>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教学</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学生工作组织实施</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校园文化建设等</a:t>
              </a:r>
            </a:p>
          </p:txBody>
        </p:sp>
      </p:grpSp>
      <p:grpSp>
        <p:nvGrpSpPr>
          <p:cNvPr id="33" name="ïŝ1iḓê">
            <a:extLst>
              <a:ext uri="{FF2B5EF4-FFF2-40B4-BE49-F238E27FC236}">
                <a16:creationId xmlns:a16="http://schemas.microsoft.com/office/drawing/2014/main" id="{8060353F-4A67-49CE-8C2E-701F983BB204}"/>
              </a:ext>
            </a:extLst>
          </p:cNvPr>
          <p:cNvGrpSpPr/>
          <p:nvPr/>
        </p:nvGrpSpPr>
        <p:grpSpPr>
          <a:xfrm>
            <a:off x="5080077" y="4262434"/>
            <a:ext cx="2031844" cy="2083768"/>
            <a:chOff x="673100" y="4893259"/>
            <a:chExt cx="1870076" cy="2083768"/>
          </a:xfrm>
        </p:grpSpPr>
        <p:sp>
          <p:nvSpPr>
            <p:cNvPr id="48" name="ïşľïdê">
              <a:extLst>
                <a:ext uri="{FF2B5EF4-FFF2-40B4-BE49-F238E27FC236}">
                  <a16:creationId xmlns:a16="http://schemas.microsoft.com/office/drawing/2014/main" id="{CC4204C7-51B3-4181-9738-2A3B2DAFFE82}"/>
                </a:ext>
              </a:extLst>
            </p:cNvPr>
            <p:cNvSpPr txBox="1"/>
            <p:nvPr/>
          </p:nvSpPr>
          <p:spPr>
            <a:xfrm>
              <a:off x="673100" y="4893259"/>
              <a:ext cx="1870076" cy="392512"/>
            </a:xfrm>
            <a:prstGeom prst="rect">
              <a:avLst/>
            </a:prstGeom>
            <a:noFill/>
            <a:ln>
              <a:noFill/>
            </a:ln>
          </p:spPr>
          <p:txBody>
            <a:bodyPr wrap="square" lIns="91440" tIns="45720" rIns="91440" bIns="45720" anchor="t" anchorCtr="0">
              <a:noAutofit/>
            </a:bodyPr>
            <a:lstStyle/>
            <a:p>
              <a:pPr lvl="0" algn="ctr" defTabSz="913765">
                <a:buSzPct val="25000"/>
                <a:defRPr/>
              </a:pPr>
              <a:r>
                <a:rPr lang="zh-CN" altLang="en-US" sz="2200" b="1" dirty="0">
                  <a:solidFill>
                    <a:srgbClr val="000000"/>
                  </a:solidFill>
                </a:rPr>
                <a:t>资源建设</a:t>
              </a:r>
            </a:p>
          </p:txBody>
        </p:sp>
        <p:sp>
          <p:nvSpPr>
            <p:cNvPr id="49" name="ïşľïďe">
              <a:extLst>
                <a:ext uri="{FF2B5EF4-FFF2-40B4-BE49-F238E27FC236}">
                  <a16:creationId xmlns:a16="http://schemas.microsoft.com/office/drawing/2014/main" id="{E66E8ADE-5BFB-4D34-B591-1527BCCC78B9}"/>
                </a:ext>
              </a:extLst>
            </p:cNvPr>
            <p:cNvSpPr txBox="1"/>
            <p:nvPr/>
          </p:nvSpPr>
          <p:spPr>
            <a:xfrm>
              <a:off x="673100" y="5285771"/>
              <a:ext cx="1870076" cy="1691256"/>
            </a:xfrm>
            <a:prstGeom prst="rect">
              <a:avLst/>
            </a:prstGeom>
            <a:noFill/>
            <a:ln>
              <a:noFill/>
            </a:ln>
          </p:spPr>
          <p:txBody>
            <a:bodyPr wrap="square" lIns="91440" tIns="45720" rIns="91440" bIns="45720" anchor="t" anchorCtr="0">
              <a:normAutofit/>
            </a:bodyPr>
            <a:lstStyle/>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组织、人事、</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校内外教学</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资源开发、储存、</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使用、管理等；</a:t>
              </a:r>
            </a:p>
          </p:txBody>
        </p:sp>
      </p:grpSp>
      <p:grpSp>
        <p:nvGrpSpPr>
          <p:cNvPr id="34" name="iŝ1iḍé">
            <a:extLst>
              <a:ext uri="{FF2B5EF4-FFF2-40B4-BE49-F238E27FC236}">
                <a16:creationId xmlns:a16="http://schemas.microsoft.com/office/drawing/2014/main" id="{8C8E5EDC-D967-4F0B-9388-3D095A7F76F2}"/>
              </a:ext>
            </a:extLst>
          </p:cNvPr>
          <p:cNvGrpSpPr/>
          <p:nvPr/>
        </p:nvGrpSpPr>
        <p:grpSpPr>
          <a:xfrm>
            <a:off x="7283565" y="4262434"/>
            <a:ext cx="2031844" cy="2083768"/>
            <a:chOff x="673100" y="4893259"/>
            <a:chExt cx="1870076" cy="2083768"/>
          </a:xfrm>
        </p:grpSpPr>
        <p:sp>
          <p:nvSpPr>
            <p:cNvPr id="46" name="íśḻiḑè">
              <a:extLst>
                <a:ext uri="{FF2B5EF4-FFF2-40B4-BE49-F238E27FC236}">
                  <a16:creationId xmlns:a16="http://schemas.microsoft.com/office/drawing/2014/main" id="{487E3404-EE44-40C5-951B-7DEAE5B1CF38}"/>
                </a:ext>
              </a:extLst>
            </p:cNvPr>
            <p:cNvSpPr txBox="1"/>
            <p:nvPr/>
          </p:nvSpPr>
          <p:spPr>
            <a:xfrm>
              <a:off x="673100" y="4893259"/>
              <a:ext cx="1870076" cy="392512"/>
            </a:xfrm>
            <a:prstGeom prst="rect">
              <a:avLst/>
            </a:prstGeom>
            <a:noFill/>
            <a:ln>
              <a:noFill/>
            </a:ln>
          </p:spPr>
          <p:txBody>
            <a:bodyPr wrap="square" lIns="91440" tIns="45720" rIns="91440" bIns="45720" anchor="t" anchorCtr="0">
              <a:noAutofit/>
            </a:bodyPr>
            <a:lstStyle/>
            <a:p>
              <a:pPr lvl="0" algn="ctr" defTabSz="913765">
                <a:buSzPct val="25000"/>
                <a:defRPr/>
              </a:pPr>
              <a:r>
                <a:rPr lang="zh-CN" altLang="en-US" sz="2200" b="1" dirty="0">
                  <a:solidFill>
                    <a:schemeClr val="accent6">
                      <a:lumMod val="75000"/>
                    </a:schemeClr>
                  </a:solidFill>
                </a:rPr>
                <a:t>支持服务</a:t>
              </a:r>
            </a:p>
          </p:txBody>
        </p:sp>
        <p:sp>
          <p:nvSpPr>
            <p:cNvPr id="47" name="iṡḷïḋê">
              <a:extLst>
                <a:ext uri="{FF2B5EF4-FFF2-40B4-BE49-F238E27FC236}">
                  <a16:creationId xmlns:a16="http://schemas.microsoft.com/office/drawing/2014/main" id="{0BED87EE-6DD0-45BF-8A82-2EA339F6FF69}"/>
                </a:ext>
              </a:extLst>
            </p:cNvPr>
            <p:cNvSpPr txBox="1"/>
            <p:nvPr/>
          </p:nvSpPr>
          <p:spPr>
            <a:xfrm>
              <a:off x="673100" y="5285771"/>
              <a:ext cx="1870076" cy="1691256"/>
            </a:xfrm>
            <a:prstGeom prst="rect">
              <a:avLst/>
            </a:prstGeom>
            <a:noFill/>
            <a:ln>
              <a:noFill/>
            </a:ln>
          </p:spPr>
          <p:txBody>
            <a:bodyPr wrap="square" lIns="91440" tIns="45720" rIns="91440" bIns="45720" anchor="t" anchorCtr="0">
              <a:normAutofit fontScale="85000" lnSpcReduction="10000"/>
            </a:bodyPr>
            <a:lstStyle/>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生活服务、</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社会服务、</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合作平台、</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数字化校园建设、</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安全保障等；</a:t>
              </a:r>
            </a:p>
          </p:txBody>
        </p:sp>
      </p:grpSp>
      <p:grpSp>
        <p:nvGrpSpPr>
          <p:cNvPr id="35" name="îṧḻidé">
            <a:extLst>
              <a:ext uri="{FF2B5EF4-FFF2-40B4-BE49-F238E27FC236}">
                <a16:creationId xmlns:a16="http://schemas.microsoft.com/office/drawing/2014/main" id="{E4571152-78CB-4FDE-8DAC-CE9FD90C424B}"/>
              </a:ext>
            </a:extLst>
          </p:cNvPr>
          <p:cNvGrpSpPr/>
          <p:nvPr/>
        </p:nvGrpSpPr>
        <p:grpSpPr>
          <a:xfrm>
            <a:off x="9487054" y="4262434"/>
            <a:ext cx="2031844" cy="2083768"/>
            <a:chOff x="673100" y="4893259"/>
            <a:chExt cx="1870076" cy="2083768"/>
          </a:xfrm>
        </p:grpSpPr>
        <p:sp>
          <p:nvSpPr>
            <p:cNvPr id="44" name="îśḻíḋé">
              <a:extLst>
                <a:ext uri="{FF2B5EF4-FFF2-40B4-BE49-F238E27FC236}">
                  <a16:creationId xmlns:a16="http://schemas.microsoft.com/office/drawing/2014/main" id="{831C80A2-B093-4EC7-AE34-BD868888AF95}"/>
                </a:ext>
              </a:extLst>
            </p:cNvPr>
            <p:cNvSpPr txBox="1"/>
            <p:nvPr/>
          </p:nvSpPr>
          <p:spPr>
            <a:xfrm>
              <a:off x="673100" y="4893259"/>
              <a:ext cx="1870076" cy="392512"/>
            </a:xfrm>
            <a:prstGeom prst="rect">
              <a:avLst/>
            </a:prstGeom>
            <a:noFill/>
            <a:ln>
              <a:noFill/>
            </a:ln>
          </p:spPr>
          <p:txBody>
            <a:bodyPr wrap="square" lIns="91440" tIns="45720" rIns="91440" bIns="45720" anchor="t" anchorCtr="0">
              <a:noAutofit/>
            </a:bodyPr>
            <a:lstStyle/>
            <a:p>
              <a:pPr lvl="0" algn="ctr" defTabSz="913765">
                <a:buSzPct val="25000"/>
                <a:defRPr/>
              </a:pPr>
              <a:r>
                <a:rPr lang="zh-CN" altLang="en-US" sz="2200" b="1" dirty="0">
                  <a:solidFill>
                    <a:srgbClr val="FFC000"/>
                  </a:solidFill>
                </a:rPr>
                <a:t>监督控制</a:t>
              </a:r>
            </a:p>
          </p:txBody>
        </p:sp>
        <p:sp>
          <p:nvSpPr>
            <p:cNvPr id="45" name="íṥḻïḍé">
              <a:extLst>
                <a:ext uri="{FF2B5EF4-FFF2-40B4-BE49-F238E27FC236}">
                  <a16:creationId xmlns:a16="http://schemas.microsoft.com/office/drawing/2014/main" id="{03CEA379-E749-45AA-A402-B5E4223D4047}"/>
                </a:ext>
              </a:extLst>
            </p:cNvPr>
            <p:cNvSpPr txBox="1"/>
            <p:nvPr/>
          </p:nvSpPr>
          <p:spPr>
            <a:xfrm>
              <a:off x="673100" y="5285771"/>
              <a:ext cx="1870076" cy="1691256"/>
            </a:xfrm>
            <a:prstGeom prst="rect">
              <a:avLst/>
            </a:prstGeom>
            <a:noFill/>
            <a:ln>
              <a:noFill/>
            </a:ln>
          </p:spPr>
          <p:txBody>
            <a:bodyPr wrap="square" lIns="91440" tIns="45720" rIns="91440" bIns="45720" anchor="t" anchorCtr="0">
              <a:normAutofit fontScale="85000" lnSpcReduction="10000"/>
            </a:bodyPr>
            <a:lstStyle/>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质量数据</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（信息）采集、</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汇总、分析，</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质量报告，</a:t>
              </a:r>
            </a:p>
            <a:p>
              <a:pPr algn="ctr">
                <a:lnSpc>
                  <a:spcPct val="150000"/>
                </a:lnSpc>
                <a:spcBef>
                  <a:spcPct val="0"/>
                </a:spcBef>
              </a:pPr>
              <a:r>
                <a:rPr lang="zh-CN" altLang="en-US" dirty="0">
                  <a:latin typeface="微软雅黑 Light" panose="020B0502040204020203" pitchFamily="34" charset="-122"/>
                  <a:ea typeface="微软雅黑 Light" panose="020B0502040204020203" pitchFamily="34" charset="-122"/>
                </a:rPr>
                <a:t>预警发布等。</a:t>
              </a:r>
            </a:p>
          </p:txBody>
        </p:sp>
      </p:grpSp>
      <p:sp>
        <p:nvSpPr>
          <p:cNvPr id="36" name="íŝļídé">
            <a:extLst>
              <a:ext uri="{FF2B5EF4-FFF2-40B4-BE49-F238E27FC236}">
                <a16:creationId xmlns:a16="http://schemas.microsoft.com/office/drawing/2014/main" id="{CFC6C787-D2EE-423D-AA41-7F8A2C500E3D}"/>
              </a:ext>
            </a:extLst>
          </p:cNvPr>
          <p:cNvSpPr/>
          <p:nvPr/>
        </p:nvSpPr>
        <p:spPr bwMode="auto">
          <a:xfrm>
            <a:off x="3668403" y="3525386"/>
            <a:ext cx="505426" cy="507010"/>
          </a:xfrm>
          <a:custGeom>
            <a:avLst/>
            <a:gdLst>
              <a:gd name="connsiteX0" fmla="*/ 274005 w 606795"/>
              <a:gd name="connsiteY0" fmla="*/ 200265 h 608697"/>
              <a:gd name="connsiteX1" fmla="*/ 331102 w 606795"/>
              <a:gd name="connsiteY1" fmla="*/ 212914 h 608697"/>
              <a:gd name="connsiteX2" fmla="*/ 329998 w 606795"/>
              <a:gd name="connsiteY2" fmla="*/ 214016 h 608697"/>
              <a:gd name="connsiteX3" fmla="*/ 279379 w 606795"/>
              <a:gd name="connsiteY3" fmla="*/ 264565 h 608697"/>
              <a:gd name="connsiteX4" fmla="*/ 274005 w 606795"/>
              <a:gd name="connsiteY4" fmla="*/ 264373 h 608697"/>
              <a:gd name="connsiteX5" fmla="*/ 203186 w 606795"/>
              <a:gd name="connsiteY5" fmla="*/ 335093 h 608697"/>
              <a:gd name="connsiteX6" fmla="*/ 273957 w 606795"/>
              <a:gd name="connsiteY6" fmla="*/ 405813 h 608697"/>
              <a:gd name="connsiteX7" fmla="*/ 344776 w 606795"/>
              <a:gd name="connsiteY7" fmla="*/ 335093 h 608697"/>
              <a:gd name="connsiteX8" fmla="*/ 344584 w 606795"/>
              <a:gd name="connsiteY8" fmla="*/ 329727 h 608697"/>
              <a:gd name="connsiteX9" fmla="*/ 395204 w 606795"/>
              <a:gd name="connsiteY9" fmla="*/ 279178 h 608697"/>
              <a:gd name="connsiteX10" fmla="*/ 396259 w 606795"/>
              <a:gd name="connsiteY10" fmla="*/ 278076 h 608697"/>
              <a:gd name="connsiteX11" fmla="*/ 408926 w 606795"/>
              <a:gd name="connsiteY11" fmla="*/ 335093 h 608697"/>
              <a:gd name="connsiteX12" fmla="*/ 274005 w 606795"/>
              <a:gd name="connsiteY12" fmla="*/ 469825 h 608697"/>
              <a:gd name="connsiteX13" fmla="*/ 139084 w 606795"/>
              <a:gd name="connsiteY13" fmla="*/ 334997 h 608697"/>
              <a:gd name="connsiteX14" fmla="*/ 274005 w 606795"/>
              <a:gd name="connsiteY14" fmla="*/ 200265 h 608697"/>
              <a:gd name="connsiteX15" fmla="*/ 273958 w 606795"/>
              <a:gd name="connsiteY15" fmla="*/ 61462 h 608697"/>
              <a:gd name="connsiteX16" fmla="*/ 399831 w 606795"/>
              <a:gd name="connsiteY16" fmla="*/ 91976 h 608697"/>
              <a:gd name="connsiteX17" fmla="*/ 399687 w 606795"/>
              <a:gd name="connsiteY17" fmla="*/ 101508 h 608697"/>
              <a:gd name="connsiteX18" fmla="*/ 402757 w 606795"/>
              <a:gd name="connsiteY18" fmla="*/ 141411 h 608697"/>
              <a:gd name="connsiteX19" fmla="*/ 380068 w 606795"/>
              <a:gd name="connsiteY19" fmla="*/ 164069 h 608697"/>
              <a:gd name="connsiteX20" fmla="*/ 274006 w 606795"/>
              <a:gd name="connsiteY20" fmla="*/ 133938 h 608697"/>
              <a:gd name="connsiteX21" fmla="*/ 72627 w 606795"/>
              <a:gd name="connsiteY21" fmla="*/ 335079 h 608697"/>
              <a:gd name="connsiteX22" fmla="*/ 274101 w 606795"/>
              <a:gd name="connsiteY22" fmla="*/ 536173 h 608697"/>
              <a:gd name="connsiteX23" fmla="*/ 475480 w 606795"/>
              <a:gd name="connsiteY23" fmla="*/ 335079 h 608697"/>
              <a:gd name="connsiteX24" fmla="*/ 445307 w 606795"/>
              <a:gd name="connsiteY24" fmla="*/ 229168 h 608697"/>
              <a:gd name="connsiteX25" fmla="*/ 470395 w 606795"/>
              <a:gd name="connsiteY25" fmla="*/ 204115 h 608697"/>
              <a:gd name="connsiteX26" fmla="*/ 505222 w 606795"/>
              <a:gd name="connsiteY26" fmla="*/ 206797 h 608697"/>
              <a:gd name="connsiteX27" fmla="*/ 509203 w 606795"/>
              <a:gd name="connsiteY27" fmla="*/ 206941 h 608697"/>
              <a:gd name="connsiteX28" fmla="*/ 515967 w 606795"/>
              <a:gd name="connsiteY28" fmla="*/ 206510 h 608697"/>
              <a:gd name="connsiteX29" fmla="*/ 548011 w 606795"/>
              <a:gd name="connsiteY29" fmla="*/ 335079 h 608697"/>
              <a:gd name="connsiteX30" fmla="*/ 274006 w 606795"/>
              <a:gd name="connsiteY30" fmla="*/ 608697 h 608697"/>
              <a:gd name="connsiteX31" fmla="*/ 0 w 606795"/>
              <a:gd name="connsiteY31" fmla="*/ 335079 h 608697"/>
              <a:gd name="connsiteX32" fmla="*/ 273958 w 606795"/>
              <a:gd name="connsiteY32" fmla="*/ 61462 h 608697"/>
              <a:gd name="connsiteX33" fmla="*/ 505808 w 606795"/>
              <a:gd name="connsiteY33" fmla="*/ 0 h 608697"/>
              <a:gd name="connsiteX34" fmla="*/ 512237 w 606795"/>
              <a:gd name="connsiteY34" fmla="*/ 5893 h 608697"/>
              <a:gd name="connsiteX35" fmla="*/ 516075 w 606795"/>
              <a:gd name="connsiteY35" fmla="*/ 55382 h 608697"/>
              <a:gd name="connsiteX36" fmla="*/ 534691 w 606795"/>
              <a:gd name="connsiteY36" fmla="*/ 36794 h 608697"/>
              <a:gd name="connsiteX37" fmla="*/ 548028 w 606795"/>
              <a:gd name="connsiteY37" fmla="*/ 31236 h 608697"/>
              <a:gd name="connsiteX38" fmla="*/ 561414 w 606795"/>
              <a:gd name="connsiteY38" fmla="*/ 36794 h 608697"/>
              <a:gd name="connsiteX39" fmla="*/ 572689 w 606795"/>
              <a:gd name="connsiteY39" fmla="*/ 48100 h 608697"/>
              <a:gd name="connsiteX40" fmla="*/ 572689 w 606795"/>
              <a:gd name="connsiteY40" fmla="*/ 74881 h 608697"/>
              <a:gd name="connsiteX41" fmla="*/ 556424 w 606795"/>
              <a:gd name="connsiteY41" fmla="*/ 91074 h 608697"/>
              <a:gd name="connsiteX42" fmla="*/ 600900 w 606795"/>
              <a:gd name="connsiteY42" fmla="*/ 94523 h 608697"/>
              <a:gd name="connsiteX43" fmla="*/ 604930 w 606795"/>
              <a:gd name="connsiteY43" fmla="*/ 105398 h 608697"/>
              <a:gd name="connsiteX44" fmla="*/ 531716 w 606795"/>
              <a:gd name="connsiteY44" fmla="*/ 178458 h 608697"/>
              <a:gd name="connsiteX45" fmla="*/ 509070 w 606795"/>
              <a:gd name="connsiteY45" fmla="*/ 187800 h 608697"/>
              <a:gd name="connsiteX46" fmla="*/ 506672 w 606795"/>
              <a:gd name="connsiteY46" fmla="*/ 187752 h 608697"/>
              <a:gd name="connsiteX47" fmla="*/ 504800 w 606795"/>
              <a:gd name="connsiteY47" fmla="*/ 187609 h 608697"/>
              <a:gd name="connsiteX48" fmla="*/ 462964 w 606795"/>
              <a:gd name="connsiteY48" fmla="*/ 184399 h 608697"/>
              <a:gd name="connsiteX49" fmla="*/ 434177 w 606795"/>
              <a:gd name="connsiteY49" fmla="*/ 213144 h 608697"/>
              <a:gd name="connsiteX50" fmla="*/ 386536 w 606795"/>
              <a:gd name="connsiteY50" fmla="*/ 260765 h 608697"/>
              <a:gd name="connsiteX51" fmla="*/ 385432 w 606795"/>
              <a:gd name="connsiteY51" fmla="*/ 261819 h 608697"/>
              <a:gd name="connsiteX52" fmla="*/ 339326 w 606795"/>
              <a:gd name="connsiteY52" fmla="*/ 307906 h 608697"/>
              <a:gd name="connsiteX53" fmla="*/ 319031 w 606795"/>
              <a:gd name="connsiteY53" fmla="*/ 328124 h 608697"/>
              <a:gd name="connsiteX54" fmla="*/ 308524 w 606795"/>
              <a:gd name="connsiteY54" fmla="*/ 332819 h 608697"/>
              <a:gd name="connsiteX55" fmla="*/ 291588 w 606795"/>
              <a:gd name="connsiteY55" fmla="*/ 333633 h 608697"/>
              <a:gd name="connsiteX56" fmla="*/ 290772 w 606795"/>
              <a:gd name="connsiteY56" fmla="*/ 333633 h 608697"/>
              <a:gd name="connsiteX57" fmla="*/ 274844 w 606795"/>
              <a:gd name="connsiteY57" fmla="*/ 316386 h 608697"/>
              <a:gd name="connsiteX58" fmla="*/ 276091 w 606795"/>
              <a:gd name="connsiteY58" fmla="*/ 300337 h 608697"/>
              <a:gd name="connsiteX59" fmla="*/ 280697 w 606795"/>
              <a:gd name="connsiteY59" fmla="*/ 290324 h 608697"/>
              <a:gd name="connsiteX60" fmla="*/ 301183 w 606795"/>
              <a:gd name="connsiteY60" fmla="*/ 269867 h 608697"/>
              <a:gd name="connsiteX61" fmla="*/ 347290 w 606795"/>
              <a:gd name="connsiteY61" fmla="*/ 223827 h 608697"/>
              <a:gd name="connsiteX62" fmla="*/ 348393 w 606795"/>
              <a:gd name="connsiteY62" fmla="*/ 222725 h 608697"/>
              <a:gd name="connsiteX63" fmla="*/ 396035 w 606795"/>
              <a:gd name="connsiteY63" fmla="*/ 175153 h 608697"/>
              <a:gd name="connsiteX64" fmla="*/ 422519 w 606795"/>
              <a:gd name="connsiteY64" fmla="*/ 148707 h 608697"/>
              <a:gd name="connsiteX65" fmla="*/ 419016 w 606795"/>
              <a:gd name="connsiteY65" fmla="*/ 102907 h 608697"/>
              <a:gd name="connsiteX66" fmla="*/ 418825 w 606795"/>
              <a:gd name="connsiteY66" fmla="*/ 100032 h 608697"/>
              <a:gd name="connsiteX67" fmla="*/ 428084 w 606795"/>
              <a:gd name="connsiteY67" fmla="*/ 74976 h 608697"/>
              <a:gd name="connsiteX68" fmla="*/ 501346 w 606795"/>
              <a:gd name="connsiteY68" fmla="*/ 1868 h 608697"/>
              <a:gd name="connsiteX69" fmla="*/ 505808 w 606795"/>
              <a:gd name="connsiteY6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6795" h="608697">
                <a:moveTo>
                  <a:pt x="274005" y="200265"/>
                </a:moveTo>
                <a:cubicBezTo>
                  <a:pt x="294445" y="200265"/>
                  <a:pt x="313733" y="204817"/>
                  <a:pt x="331102" y="212914"/>
                </a:cubicBezTo>
                <a:lnTo>
                  <a:pt x="329998" y="214016"/>
                </a:lnTo>
                <a:lnTo>
                  <a:pt x="279379" y="264565"/>
                </a:lnTo>
                <a:cubicBezTo>
                  <a:pt x="277604" y="264421"/>
                  <a:pt x="275828" y="264373"/>
                  <a:pt x="274005" y="264373"/>
                </a:cubicBezTo>
                <a:cubicBezTo>
                  <a:pt x="234949" y="264373"/>
                  <a:pt x="203186" y="296044"/>
                  <a:pt x="203186" y="335093"/>
                </a:cubicBezTo>
                <a:cubicBezTo>
                  <a:pt x="203186" y="374094"/>
                  <a:pt x="234805" y="405813"/>
                  <a:pt x="273957" y="405813"/>
                </a:cubicBezTo>
                <a:cubicBezTo>
                  <a:pt x="313109" y="405813"/>
                  <a:pt x="344776" y="374094"/>
                  <a:pt x="344776" y="335093"/>
                </a:cubicBezTo>
                <a:cubicBezTo>
                  <a:pt x="344776" y="333272"/>
                  <a:pt x="344728" y="331499"/>
                  <a:pt x="344584" y="329727"/>
                </a:cubicBezTo>
                <a:lnTo>
                  <a:pt x="395204" y="279178"/>
                </a:lnTo>
                <a:lnTo>
                  <a:pt x="396259" y="278076"/>
                </a:lnTo>
                <a:cubicBezTo>
                  <a:pt x="404368" y="295421"/>
                  <a:pt x="408926" y="314682"/>
                  <a:pt x="408926" y="335093"/>
                </a:cubicBezTo>
                <a:cubicBezTo>
                  <a:pt x="408926" y="409502"/>
                  <a:pt x="348567" y="469825"/>
                  <a:pt x="274005" y="469825"/>
                </a:cubicBezTo>
                <a:cubicBezTo>
                  <a:pt x="199491" y="469825"/>
                  <a:pt x="139084" y="409454"/>
                  <a:pt x="139084" y="334997"/>
                </a:cubicBezTo>
                <a:cubicBezTo>
                  <a:pt x="139084" y="260588"/>
                  <a:pt x="199491" y="200265"/>
                  <a:pt x="274005" y="200265"/>
                </a:cubicBezTo>
                <a:close/>
                <a:moveTo>
                  <a:pt x="273958" y="61462"/>
                </a:moveTo>
                <a:cubicBezTo>
                  <a:pt x="319385" y="61462"/>
                  <a:pt x="362127" y="72480"/>
                  <a:pt x="399831" y="91976"/>
                </a:cubicBezTo>
                <a:cubicBezTo>
                  <a:pt x="399495" y="95089"/>
                  <a:pt x="399447" y="98299"/>
                  <a:pt x="399687" y="101508"/>
                </a:cubicBezTo>
                <a:lnTo>
                  <a:pt x="402757" y="141411"/>
                </a:lnTo>
                <a:lnTo>
                  <a:pt x="380068" y="164069"/>
                </a:lnTo>
                <a:cubicBezTo>
                  <a:pt x="349319" y="145003"/>
                  <a:pt x="312957" y="133938"/>
                  <a:pt x="274006" y="133938"/>
                </a:cubicBezTo>
                <a:cubicBezTo>
                  <a:pt x="162811" y="133938"/>
                  <a:pt x="72627" y="223994"/>
                  <a:pt x="72627" y="335079"/>
                </a:cubicBezTo>
                <a:cubicBezTo>
                  <a:pt x="72627" y="446117"/>
                  <a:pt x="162859" y="536173"/>
                  <a:pt x="274101" y="536173"/>
                </a:cubicBezTo>
                <a:cubicBezTo>
                  <a:pt x="385296" y="536173"/>
                  <a:pt x="475480" y="446117"/>
                  <a:pt x="475480" y="335079"/>
                </a:cubicBezTo>
                <a:cubicBezTo>
                  <a:pt x="475480" y="296231"/>
                  <a:pt x="464447" y="259969"/>
                  <a:pt x="445307" y="229168"/>
                </a:cubicBezTo>
                <a:lnTo>
                  <a:pt x="470395" y="204115"/>
                </a:lnTo>
                <a:lnTo>
                  <a:pt x="505222" y="206797"/>
                </a:lnTo>
                <a:cubicBezTo>
                  <a:pt x="506565" y="206893"/>
                  <a:pt x="507908" y="206941"/>
                  <a:pt x="509203" y="206941"/>
                </a:cubicBezTo>
                <a:cubicBezTo>
                  <a:pt x="511458" y="206941"/>
                  <a:pt x="513760" y="206797"/>
                  <a:pt x="515967" y="206510"/>
                </a:cubicBezTo>
                <a:cubicBezTo>
                  <a:pt x="536450" y="244832"/>
                  <a:pt x="548011" y="288566"/>
                  <a:pt x="548011" y="335079"/>
                </a:cubicBezTo>
                <a:cubicBezTo>
                  <a:pt x="548011" y="486163"/>
                  <a:pt x="425351" y="608697"/>
                  <a:pt x="274006" y="608697"/>
                </a:cubicBezTo>
                <a:cubicBezTo>
                  <a:pt x="122708" y="608697"/>
                  <a:pt x="0" y="486163"/>
                  <a:pt x="0" y="335079"/>
                </a:cubicBezTo>
                <a:cubicBezTo>
                  <a:pt x="0" y="183948"/>
                  <a:pt x="122708" y="61462"/>
                  <a:pt x="273958" y="61462"/>
                </a:cubicBezTo>
                <a:close/>
                <a:moveTo>
                  <a:pt x="505808" y="0"/>
                </a:moveTo>
                <a:cubicBezTo>
                  <a:pt x="508927" y="0"/>
                  <a:pt x="511949" y="2252"/>
                  <a:pt x="512237" y="5893"/>
                </a:cubicBezTo>
                <a:lnTo>
                  <a:pt x="516075" y="55382"/>
                </a:lnTo>
                <a:lnTo>
                  <a:pt x="534691" y="36794"/>
                </a:lnTo>
                <a:cubicBezTo>
                  <a:pt x="538337" y="33105"/>
                  <a:pt x="543231" y="31236"/>
                  <a:pt x="548028" y="31236"/>
                </a:cubicBezTo>
                <a:cubicBezTo>
                  <a:pt x="552826" y="31236"/>
                  <a:pt x="557720" y="33105"/>
                  <a:pt x="561414" y="36794"/>
                </a:cubicBezTo>
                <a:lnTo>
                  <a:pt x="572689" y="48100"/>
                </a:lnTo>
                <a:cubicBezTo>
                  <a:pt x="580077" y="55526"/>
                  <a:pt x="580077" y="67455"/>
                  <a:pt x="572689" y="74881"/>
                </a:cubicBezTo>
                <a:lnTo>
                  <a:pt x="556424" y="91074"/>
                </a:lnTo>
                <a:lnTo>
                  <a:pt x="600900" y="94523"/>
                </a:lnTo>
                <a:cubicBezTo>
                  <a:pt x="606321" y="94906"/>
                  <a:pt x="608768" y="101565"/>
                  <a:pt x="604930" y="105398"/>
                </a:cubicBezTo>
                <a:lnTo>
                  <a:pt x="531716" y="178458"/>
                </a:lnTo>
                <a:cubicBezTo>
                  <a:pt x="525671" y="184495"/>
                  <a:pt x="517515" y="187800"/>
                  <a:pt x="509070" y="187800"/>
                </a:cubicBezTo>
                <a:cubicBezTo>
                  <a:pt x="508303" y="187800"/>
                  <a:pt x="507487" y="187800"/>
                  <a:pt x="506672" y="187752"/>
                </a:cubicBezTo>
                <a:lnTo>
                  <a:pt x="504800" y="187609"/>
                </a:lnTo>
                <a:lnTo>
                  <a:pt x="462964" y="184399"/>
                </a:lnTo>
                <a:lnTo>
                  <a:pt x="434177" y="213144"/>
                </a:lnTo>
                <a:lnTo>
                  <a:pt x="386536" y="260765"/>
                </a:lnTo>
                <a:lnTo>
                  <a:pt x="385432" y="261819"/>
                </a:lnTo>
                <a:lnTo>
                  <a:pt x="339326" y="307906"/>
                </a:lnTo>
                <a:lnTo>
                  <a:pt x="319031" y="328124"/>
                </a:lnTo>
                <a:cubicBezTo>
                  <a:pt x="316296" y="330950"/>
                  <a:pt x="312506" y="332627"/>
                  <a:pt x="308524" y="332819"/>
                </a:cubicBezTo>
                <a:lnTo>
                  <a:pt x="291588" y="333633"/>
                </a:lnTo>
                <a:lnTo>
                  <a:pt x="290772" y="333633"/>
                </a:lnTo>
                <a:cubicBezTo>
                  <a:pt x="281465" y="333633"/>
                  <a:pt x="274076" y="325728"/>
                  <a:pt x="274844" y="316386"/>
                </a:cubicBezTo>
                <a:lnTo>
                  <a:pt x="276091" y="300337"/>
                </a:lnTo>
                <a:cubicBezTo>
                  <a:pt x="276379" y="296600"/>
                  <a:pt x="278010" y="293007"/>
                  <a:pt x="280697" y="290324"/>
                </a:cubicBezTo>
                <a:lnTo>
                  <a:pt x="301183" y="269867"/>
                </a:lnTo>
                <a:lnTo>
                  <a:pt x="347290" y="223827"/>
                </a:lnTo>
                <a:lnTo>
                  <a:pt x="348393" y="222725"/>
                </a:lnTo>
                <a:lnTo>
                  <a:pt x="396035" y="175153"/>
                </a:lnTo>
                <a:lnTo>
                  <a:pt x="422519" y="148707"/>
                </a:lnTo>
                <a:lnTo>
                  <a:pt x="419016" y="102907"/>
                </a:lnTo>
                <a:lnTo>
                  <a:pt x="418825" y="100032"/>
                </a:lnTo>
                <a:cubicBezTo>
                  <a:pt x="418105" y="90690"/>
                  <a:pt x="421511" y="81588"/>
                  <a:pt x="428084" y="74976"/>
                </a:cubicBezTo>
                <a:lnTo>
                  <a:pt x="501346" y="1868"/>
                </a:lnTo>
                <a:cubicBezTo>
                  <a:pt x="502641" y="575"/>
                  <a:pt x="504225" y="0"/>
                  <a:pt x="505808" y="0"/>
                </a:cubicBezTo>
                <a:close/>
              </a:path>
            </a:pathLst>
          </a:custGeom>
          <a:solidFill>
            <a:schemeClr val="accent2"/>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37" name="íṧļidê">
            <a:extLst>
              <a:ext uri="{FF2B5EF4-FFF2-40B4-BE49-F238E27FC236}">
                <a16:creationId xmlns:a16="http://schemas.microsoft.com/office/drawing/2014/main" id="{A69E4077-E07E-461E-9482-7ADE43313FFC}"/>
              </a:ext>
            </a:extLst>
          </p:cNvPr>
          <p:cNvSpPr/>
          <p:nvPr/>
        </p:nvSpPr>
        <p:spPr bwMode="auto">
          <a:xfrm>
            <a:off x="10185075" y="3515861"/>
            <a:ext cx="526920" cy="526060"/>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rgbClr val="FFC000"/>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38" name="ïŝḻîḑè">
            <a:extLst>
              <a:ext uri="{FF2B5EF4-FFF2-40B4-BE49-F238E27FC236}">
                <a16:creationId xmlns:a16="http://schemas.microsoft.com/office/drawing/2014/main" id="{4156B3B8-7DA7-4B18-83A3-F8D80AC2827A}"/>
              </a:ext>
            </a:extLst>
          </p:cNvPr>
          <p:cNvSpPr/>
          <p:nvPr/>
        </p:nvSpPr>
        <p:spPr bwMode="auto">
          <a:xfrm>
            <a:off x="8092920" y="3544436"/>
            <a:ext cx="469620" cy="468910"/>
          </a:xfrm>
          <a:custGeom>
            <a:avLst/>
            <a:gdLst>
              <a:gd name="connsiteX0" fmla="*/ 176959 w 607356"/>
              <a:gd name="connsiteY0" fmla="*/ 452889 h 606439"/>
              <a:gd name="connsiteX1" fmla="*/ 284918 w 607356"/>
              <a:gd name="connsiteY1" fmla="*/ 593436 h 606439"/>
              <a:gd name="connsiteX2" fmla="*/ 287766 w 607356"/>
              <a:gd name="connsiteY2" fmla="*/ 595925 h 606439"/>
              <a:gd name="connsiteX3" fmla="*/ 82350 w 607356"/>
              <a:gd name="connsiteY3" fmla="*/ 503472 h 606439"/>
              <a:gd name="connsiteX4" fmla="*/ 89559 w 607356"/>
              <a:gd name="connsiteY4" fmla="*/ 498316 h 606439"/>
              <a:gd name="connsiteX5" fmla="*/ 176959 w 607356"/>
              <a:gd name="connsiteY5" fmla="*/ 452889 h 606439"/>
              <a:gd name="connsiteX6" fmla="*/ 288118 w 607356"/>
              <a:gd name="connsiteY6" fmla="*/ 432001 h 606439"/>
              <a:gd name="connsiteX7" fmla="*/ 288118 w 607356"/>
              <a:gd name="connsiteY7" fmla="*/ 568968 h 606439"/>
              <a:gd name="connsiteX8" fmla="*/ 196595 w 607356"/>
              <a:gd name="connsiteY8" fmla="*/ 446400 h 606439"/>
              <a:gd name="connsiteX9" fmla="*/ 288118 w 607356"/>
              <a:gd name="connsiteY9" fmla="*/ 432001 h 606439"/>
              <a:gd name="connsiteX10" fmla="*/ 473502 w 607356"/>
              <a:gd name="connsiteY10" fmla="*/ 400823 h 606439"/>
              <a:gd name="connsiteX11" fmla="*/ 463179 w 607356"/>
              <a:gd name="connsiteY11" fmla="*/ 411042 h 606439"/>
              <a:gd name="connsiteX12" fmla="*/ 463179 w 607356"/>
              <a:gd name="connsiteY12" fmla="*/ 462490 h 606439"/>
              <a:gd name="connsiteX13" fmla="*/ 411649 w 607356"/>
              <a:gd name="connsiteY13" fmla="*/ 462490 h 606439"/>
              <a:gd name="connsiteX14" fmla="*/ 401414 w 607356"/>
              <a:gd name="connsiteY14" fmla="*/ 472798 h 606439"/>
              <a:gd name="connsiteX15" fmla="*/ 411649 w 607356"/>
              <a:gd name="connsiteY15" fmla="*/ 483016 h 606439"/>
              <a:gd name="connsiteX16" fmla="*/ 463179 w 607356"/>
              <a:gd name="connsiteY16" fmla="*/ 483016 h 606439"/>
              <a:gd name="connsiteX17" fmla="*/ 463179 w 607356"/>
              <a:gd name="connsiteY17" fmla="*/ 534465 h 606439"/>
              <a:gd name="connsiteX18" fmla="*/ 473502 w 607356"/>
              <a:gd name="connsiteY18" fmla="*/ 544772 h 606439"/>
              <a:gd name="connsiteX19" fmla="*/ 483737 w 607356"/>
              <a:gd name="connsiteY19" fmla="*/ 534465 h 606439"/>
              <a:gd name="connsiteX20" fmla="*/ 483737 w 607356"/>
              <a:gd name="connsiteY20" fmla="*/ 483016 h 606439"/>
              <a:gd name="connsiteX21" fmla="*/ 535267 w 607356"/>
              <a:gd name="connsiteY21" fmla="*/ 483016 h 606439"/>
              <a:gd name="connsiteX22" fmla="*/ 545591 w 607356"/>
              <a:gd name="connsiteY22" fmla="*/ 472798 h 606439"/>
              <a:gd name="connsiteX23" fmla="*/ 535267 w 607356"/>
              <a:gd name="connsiteY23" fmla="*/ 462490 h 606439"/>
              <a:gd name="connsiteX24" fmla="*/ 483737 w 607356"/>
              <a:gd name="connsiteY24" fmla="*/ 462490 h 606439"/>
              <a:gd name="connsiteX25" fmla="*/ 483737 w 607356"/>
              <a:gd name="connsiteY25" fmla="*/ 411042 h 606439"/>
              <a:gd name="connsiteX26" fmla="*/ 473502 w 607356"/>
              <a:gd name="connsiteY26" fmla="*/ 400823 h 606439"/>
              <a:gd name="connsiteX27" fmla="*/ 473502 w 607356"/>
              <a:gd name="connsiteY27" fmla="*/ 339067 h 606439"/>
              <a:gd name="connsiteX28" fmla="*/ 607356 w 607356"/>
              <a:gd name="connsiteY28" fmla="*/ 472798 h 606439"/>
              <a:gd name="connsiteX29" fmla="*/ 473502 w 607356"/>
              <a:gd name="connsiteY29" fmla="*/ 606439 h 606439"/>
              <a:gd name="connsiteX30" fmla="*/ 339560 w 607356"/>
              <a:gd name="connsiteY30" fmla="*/ 472798 h 606439"/>
              <a:gd name="connsiteX31" fmla="*/ 473502 w 607356"/>
              <a:gd name="connsiteY31" fmla="*/ 339067 h 606439"/>
              <a:gd name="connsiteX32" fmla="*/ 452505 w 607356"/>
              <a:gd name="connsiteY32" fmla="*/ 308230 h 606439"/>
              <a:gd name="connsiteX33" fmla="*/ 596559 w 607356"/>
              <a:gd name="connsiteY33" fmla="*/ 308230 h 606439"/>
              <a:gd name="connsiteX34" fmla="*/ 588017 w 607356"/>
              <a:gd name="connsiteY34" fmla="*/ 369692 h 606439"/>
              <a:gd name="connsiteX35" fmla="*/ 473503 w 607356"/>
              <a:gd name="connsiteY35" fmla="*/ 318533 h 606439"/>
              <a:gd name="connsiteX36" fmla="*/ 451971 w 607356"/>
              <a:gd name="connsiteY36" fmla="*/ 320221 h 606439"/>
              <a:gd name="connsiteX37" fmla="*/ 452505 w 607356"/>
              <a:gd name="connsiteY37" fmla="*/ 308230 h 606439"/>
              <a:gd name="connsiteX38" fmla="*/ 308690 w 607356"/>
              <a:gd name="connsiteY38" fmla="*/ 308230 h 606439"/>
              <a:gd name="connsiteX39" fmla="*/ 431931 w 607356"/>
              <a:gd name="connsiteY39" fmla="*/ 308230 h 606439"/>
              <a:gd name="connsiteX40" fmla="*/ 431041 w 607356"/>
              <a:gd name="connsiteY40" fmla="*/ 324582 h 606439"/>
              <a:gd name="connsiteX41" fmla="*/ 319012 w 607356"/>
              <a:gd name="connsiteY41" fmla="*/ 472813 h 606439"/>
              <a:gd name="connsiteX42" fmla="*/ 370266 w 607356"/>
              <a:gd name="connsiteY42" fmla="*/ 587185 h 606439"/>
              <a:gd name="connsiteX43" fmla="*/ 318033 w 607356"/>
              <a:gd name="connsiteY43" fmla="*/ 595361 h 606439"/>
              <a:gd name="connsiteX44" fmla="*/ 308512 w 607356"/>
              <a:gd name="connsiteY44" fmla="*/ 586830 h 606439"/>
              <a:gd name="connsiteX45" fmla="*/ 308690 w 607356"/>
              <a:gd name="connsiteY45" fmla="*/ 585852 h 606439"/>
              <a:gd name="connsiteX46" fmla="*/ 164841 w 607356"/>
              <a:gd name="connsiteY46" fmla="*/ 308230 h 606439"/>
              <a:gd name="connsiteX47" fmla="*/ 288119 w 607356"/>
              <a:gd name="connsiteY47" fmla="*/ 308230 h 606439"/>
              <a:gd name="connsiteX48" fmla="*/ 288119 w 607356"/>
              <a:gd name="connsiteY48" fmla="*/ 411461 h 606439"/>
              <a:gd name="connsiteX49" fmla="*/ 188607 w 607356"/>
              <a:gd name="connsiteY49" fmla="*/ 427274 h 606439"/>
              <a:gd name="connsiteX50" fmla="*/ 164841 w 607356"/>
              <a:gd name="connsiteY50" fmla="*/ 308230 h 606439"/>
              <a:gd name="connsiteX51" fmla="*/ 0 w 607356"/>
              <a:gd name="connsiteY51" fmla="*/ 308230 h 606439"/>
              <a:gd name="connsiteX52" fmla="*/ 144159 w 607356"/>
              <a:gd name="connsiteY52" fmla="*/ 308230 h 606439"/>
              <a:gd name="connsiteX53" fmla="*/ 169075 w 607356"/>
              <a:gd name="connsiteY53" fmla="*/ 433891 h 606439"/>
              <a:gd name="connsiteX54" fmla="*/ 77508 w 607356"/>
              <a:gd name="connsiteY54" fmla="*/ 481614 h 606439"/>
              <a:gd name="connsiteX55" fmla="*/ 68520 w 607356"/>
              <a:gd name="connsiteY55" fmla="*/ 488101 h 606439"/>
              <a:gd name="connsiteX56" fmla="*/ 0 w 607356"/>
              <a:gd name="connsiteY56" fmla="*/ 308230 h 606439"/>
              <a:gd name="connsiteX57" fmla="*/ 404501 w 607356"/>
              <a:gd name="connsiteY57" fmla="*/ 159337 h 606439"/>
              <a:gd name="connsiteX58" fmla="*/ 432001 w 607356"/>
              <a:gd name="connsiteY58" fmla="*/ 287695 h 606439"/>
              <a:gd name="connsiteX59" fmla="*/ 308653 w 607356"/>
              <a:gd name="connsiteY59" fmla="*/ 287695 h 606439"/>
              <a:gd name="connsiteX60" fmla="*/ 308653 w 607356"/>
              <a:gd name="connsiteY60" fmla="*/ 174181 h 606439"/>
              <a:gd name="connsiteX61" fmla="*/ 404501 w 607356"/>
              <a:gd name="connsiteY61" fmla="*/ 159337 h 606439"/>
              <a:gd name="connsiteX62" fmla="*/ 192256 w 607356"/>
              <a:gd name="connsiteY62" fmla="*/ 159337 h 606439"/>
              <a:gd name="connsiteX63" fmla="*/ 288119 w 607356"/>
              <a:gd name="connsiteY63" fmla="*/ 174181 h 606439"/>
              <a:gd name="connsiteX64" fmla="*/ 288119 w 607356"/>
              <a:gd name="connsiteY64" fmla="*/ 287695 h 606439"/>
              <a:gd name="connsiteX65" fmla="*/ 164841 w 607356"/>
              <a:gd name="connsiteY65" fmla="*/ 287695 h 606439"/>
              <a:gd name="connsiteX66" fmla="*/ 192256 w 607356"/>
              <a:gd name="connsiteY66" fmla="*/ 159337 h 606439"/>
              <a:gd name="connsiteX67" fmla="*/ 73594 w 607356"/>
              <a:gd name="connsiteY67" fmla="*/ 101967 h 606439"/>
              <a:gd name="connsiteX68" fmla="*/ 83472 w 607356"/>
              <a:gd name="connsiteY68" fmla="*/ 108276 h 606439"/>
              <a:gd name="connsiteX69" fmla="*/ 172462 w 607356"/>
              <a:gd name="connsiteY69" fmla="*/ 153064 h 606439"/>
              <a:gd name="connsiteX70" fmla="*/ 144163 w 607356"/>
              <a:gd name="connsiteY70" fmla="*/ 287695 h 606439"/>
              <a:gd name="connsiteX71" fmla="*/ 0 w 607356"/>
              <a:gd name="connsiteY71" fmla="*/ 287695 h 606439"/>
              <a:gd name="connsiteX72" fmla="*/ 73594 w 607356"/>
              <a:gd name="connsiteY72" fmla="*/ 101967 h 606439"/>
              <a:gd name="connsiteX73" fmla="*/ 522554 w 607356"/>
              <a:gd name="connsiteY73" fmla="*/ 101261 h 606439"/>
              <a:gd name="connsiteX74" fmla="*/ 596771 w 607356"/>
              <a:gd name="connsiteY74" fmla="*/ 287695 h 606439"/>
              <a:gd name="connsiteX75" fmla="*/ 452608 w 607356"/>
              <a:gd name="connsiteY75" fmla="*/ 287695 h 606439"/>
              <a:gd name="connsiteX76" fmla="*/ 424309 w 607356"/>
              <a:gd name="connsiteY76" fmla="*/ 152979 h 606439"/>
              <a:gd name="connsiteX77" fmla="*/ 513744 w 607356"/>
              <a:gd name="connsiteY77" fmla="*/ 108014 h 606439"/>
              <a:gd name="connsiteX78" fmla="*/ 308653 w 607356"/>
              <a:gd name="connsiteY78" fmla="*/ 26956 h 606439"/>
              <a:gd name="connsiteX79" fmla="*/ 395942 w 607356"/>
              <a:gd name="connsiteY79" fmla="*/ 140402 h 606439"/>
              <a:gd name="connsiteX80" fmla="*/ 308653 w 607356"/>
              <a:gd name="connsiteY80" fmla="*/ 153550 h 606439"/>
              <a:gd name="connsiteX81" fmla="*/ 288119 w 607356"/>
              <a:gd name="connsiteY81" fmla="*/ 26956 h 606439"/>
              <a:gd name="connsiteX82" fmla="*/ 288119 w 607356"/>
              <a:gd name="connsiteY82" fmla="*/ 153550 h 606439"/>
              <a:gd name="connsiteX83" fmla="*/ 200900 w 607356"/>
              <a:gd name="connsiteY83" fmla="*/ 140402 h 606439"/>
              <a:gd name="connsiteX84" fmla="*/ 288119 w 607356"/>
              <a:gd name="connsiteY84" fmla="*/ 26956 h 606439"/>
              <a:gd name="connsiteX85" fmla="*/ 277985 w 607356"/>
              <a:gd name="connsiteY85" fmla="*/ 565 h 606439"/>
              <a:gd name="connsiteX86" fmla="*/ 282614 w 607356"/>
              <a:gd name="connsiteY86" fmla="*/ 4562 h 606439"/>
              <a:gd name="connsiteX87" fmla="*/ 180961 w 607356"/>
              <a:gd name="connsiteY87" fmla="*/ 134075 h 606439"/>
              <a:gd name="connsiteX88" fmla="*/ 94886 w 607356"/>
              <a:gd name="connsiteY88" fmla="*/ 91082 h 606439"/>
              <a:gd name="connsiteX89" fmla="*/ 87854 w 607356"/>
              <a:gd name="connsiteY89" fmla="*/ 86640 h 606439"/>
              <a:gd name="connsiteX90" fmla="*/ 277985 w 607356"/>
              <a:gd name="connsiteY90" fmla="*/ 565 h 606439"/>
              <a:gd name="connsiteX91" fmla="*/ 308935 w 607356"/>
              <a:gd name="connsiteY91" fmla="*/ 0 h 606439"/>
              <a:gd name="connsiteX92" fmla="*/ 508423 w 607356"/>
              <a:gd name="connsiteY92" fmla="*/ 86128 h 606439"/>
              <a:gd name="connsiteX93" fmla="*/ 501658 w 607356"/>
              <a:gd name="connsiteY93" fmla="*/ 91284 h 606439"/>
              <a:gd name="connsiteX94" fmla="*/ 415934 w 607356"/>
              <a:gd name="connsiteY94" fmla="*/ 134215 h 606439"/>
              <a:gd name="connsiteX95" fmla="*/ 311695 w 607356"/>
              <a:gd name="connsiteY95" fmla="*/ 240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7356" h="606439">
                <a:moveTo>
                  <a:pt x="176959" y="452889"/>
                </a:moveTo>
                <a:cubicBezTo>
                  <a:pt x="201078" y="506850"/>
                  <a:pt x="237658" y="555121"/>
                  <a:pt x="284918" y="593436"/>
                </a:cubicBezTo>
                <a:lnTo>
                  <a:pt x="287766" y="595925"/>
                </a:lnTo>
                <a:cubicBezTo>
                  <a:pt x="207130" y="593081"/>
                  <a:pt x="134505" y="558144"/>
                  <a:pt x="82350" y="503472"/>
                </a:cubicBezTo>
                <a:lnTo>
                  <a:pt x="89559" y="498316"/>
                </a:lnTo>
                <a:cubicBezTo>
                  <a:pt x="116705" y="478936"/>
                  <a:pt x="146164" y="463913"/>
                  <a:pt x="176959" y="452889"/>
                </a:cubicBezTo>
                <a:close/>
                <a:moveTo>
                  <a:pt x="288118" y="432001"/>
                </a:moveTo>
                <a:lnTo>
                  <a:pt x="288118" y="568968"/>
                </a:lnTo>
                <a:cubicBezTo>
                  <a:pt x="248589" y="534571"/>
                  <a:pt x="217695" y="492796"/>
                  <a:pt x="196595" y="446400"/>
                </a:cubicBezTo>
                <a:cubicBezTo>
                  <a:pt x="226153" y="437779"/>
                  <a:pt x="256779" y="432890"/>
                  <a:pt x="288118" y="432001"/>
                </a:cubicBezTo>
                <a:close/>
                <a:moveTo>
                  <a:pt x="473502" y="400823"/>
                </a:moveTo>
                <a:cubicBezTo>
                  <a:pt x="467807" y="400823"/>
                  <a:pt x="463179" y="405355"/>
                  <a:pt x="463179" y="411042"/>
                </a:cubicBezTo>
                <a:lnTo>
                  <a:pt x="463179" y="462490"/>
                </a:lnTo>
                <a:lnTo>
                  <a:pt x="411649" y="462490"/>
                </a:lnTo>
                <a:cubicBezTo>
                  <a:pt x="405953" y="462490"/>
                  <a:pt x="401414" y="467111"/>
                  <a:pt x="401414" y="472798"/>
                </a:cubicBezTo>
                <a:cubicBezTo>
                  <a:pt x="401414" y="478485"/>
                  <a:pt x="405953" y="483016"/>
                  <a:pt x="411649" y="483016"/>
                </a:cubicBezTo>
                <a:lnTo>
                  <a:pt x="463179" y="483016"/>
                </a:lnTo>
                <a:lnTo>
                  <a:pt x="463179" y="534465"/>
                </a:lnTo>
                <a:cubicBezTo>
                  <a:pt x="463179" y="540152"/>
                  <a:pt x="467807" y="544772"/>
                  <a:pt x="473502" y="544772"/>
                </a:cubicBezTo>
                <a:cubicBezTo>
                  <a:pt x="479109" y="544772"/>
                  <a:pt x="483737" y="540152"/>
                  <a:pt x="483737" y="534465"/>
                </a:cubicBezTo>
                <a:lnTo>
                  <a:pt x="483737" y="483016"/>
                </a:lnTo>
                <a:lnTo>
                  <a:pt x="535267" y="483016"/>
                </a:lnTo>
                <a:cubicBezTo>
                  <a:pt x="540963" y="483016"/>
                  <a:pt x="545591" y="478485"/>
                  <a:pt x="545591" y="472798"/>
                </a:cubicBezTo>
                <a:cubicBezTo>
                  <a:pt x="545591" y="467111"/>
                  <a:pt x="540963" y="462490"/>
                  <a:pt x="535267" y="462490"/>
                </a:cubicBezTo>
                <a:lnTo>
                  <a:pt x="483737" y="462490"/>
                </a:lnTo>
                <a:lnTo>
                  <a:pt x="483737" y="411042"/>
                </a:lnTo>
                <a:cubicBezTo>
                  <a:pt x="483737" y="405355"/>
                  <a:pt x="479109" y="400823"/>
                  <a:pt x="473502" y="400823"/>
                </a:cubicBezTo>
                <a:close/>
                <a:moveTo>
                  <a:pt x="473502" y="339067"/>
                </a:moveTo>
                <a:cubicBezTo>
                  <a:pt x="547282" y="339067"/>
                  <a:pt x="607356" y="399046"/>
                  <a:pt x="607356" y="472798"/>
                </a:cubicBezTo>
                <a:cubicBezTo>
                  <a:pt x="607356" y="546460"/>
                  <a:pt x="547282" y="606439"/>
                  <a:pt x="473502" y="606439"/>
                </a:cubicBezTo>
                <a:cubicBezTo>
                  <a:pt x="399634" y="606439"/>
                  <a:pt x="339560" y="546460"/>
                  <a:pt x="339560" y="472798"/>
                </a:cubicBezTo>
                <a:cubicBezTo>
                  <a:pt x="339560" y="399046"/>
                  <a:pt x="399634" y="339067"/>
                  <a:pt x="473502" y="339067"/>
                </a:cubicBezTo>
                <a:close/>
                <a:moveTo>
                  <a:pt x="452505" y="308230"/>
                </a:moveTo>
                <a:lnTo>
                  <a:pt x="596559" y="308230"/>
                </a:lnTo>
                <a:cubicBezTo>
                  <a:pt x="595847" y="329014"/>
                  <a:pt x="592911" y="349619"/>
                  <a:pt x="588017" y="369692"/>
                </a:cubicBezTo>
                <a:cubicBezTo>
                  <a:pt x="559722" y="338340"/>
                  <a:pt x="518971" y="318533"/>
                  <a:pt x="473503" y="318533"/>
                </a:cubicBezTo>
                <a:cubicBezTo>
                  <a:pt x="466118" y="318533"/>
                  <a:pt x="459000" y="319244"/>
                  <a:pt x="451971" y="320221"/>
                </a:cubicBezTo>
                <a:cubicBezTo>
                  <a:pt x="452149" y="316224"/>
                  <a:pt x="452416" y="312227"/>
                  <a:pt x="452505" y="308230"/>
                </a:cubicBezTo>
                <a:close/>
                <a:moveTo>
                  <a:pt x="308690" y="308230"/>
                </a:moveTo>
                <a:lnTo>
                  <a:pt x="431931" y="308230"/>
                </a:lnTo>
                <a:cubicBezTo>
                  <a:pt x="431753" y="313740"/>
                  <a:pt x="431486" y="319161"/>
                  <a:pt x="431041" y="324582"/>
                </a:cubicBezTo>
                <a:cubicBezTo>
                  <a:pt x="366529" y="343066"/>
                  <a:pt x="319012" y="402430"/>
                  <a:pt x="319012" y="472813"/>
                </a:cubicBezTo>
                <a:cubicBezTo>
                  <a:pt x="319012" y="518224"/>
                  <a:pt x="338855" y="558926"/>
                  <a:pt x="370266" y="587185"/>
                </a:cubicBezTo>
                <a:cubicBezTo>
                  <a:pt x="353092" y="591362"/>
                  <a:pt x="335652" y="594206"/>
                  <a:pt x="318033" y="595361"/>
                </a:cubicBezTo>
                <a:lnTo>
                  <a:pt x="308512" y="586830"/>
                </a:lnTo>
                <a:cubicBezTo>
                  <a:pt x="308512" y="586563"/>
                  <a:pt x="308690" y="586208"/>
                  <a:pt x="308690" y="585852"/>
                </a:cubicBezTo>
                <a:close/>
                <a:moveTo>
                  <a:pt x="164841" y="308230"/>
                </a:moveTo>
                <a:lnTo>
                  <a:pt x="288119" y="308230"/>
                </a:lnTo>
                <a:lnTo>
                  <a:pt x="288119" y="411461"/>
                </a:lnTo>
                <a:cubicBezTo>
                  <a:pt x="254028" y="412349"/>
                  <a:pt x="220650" y="417680"/>
                  <a:pt x="188607" y="427274"/>
                </a:cubicBezTo>
                <a:cubicBezTo>
                  <a:pt x="174098" y="389695"/>
                  <a:pt x="165998" y="349540"/>
                  <a:pt x="164841" y="308230"/>
                </a:cubicBezTo>
                <a:close/>
                <a:moveTo>
                  <a:pt x="0" y="308230"/>
                </a:moveTo>
                <a:lnTo>
                  <a:pt x="144159" y="308230"/>
                </a:lnTo>
                <a:cubicBezTo>
                  <a:pt x="145316" y="351865"/>
                  <a:pt x="153858" y="394256"/>
                  <a:pt x="169075" y="433891"/>
                </a:cubicBezTo>
                <a:cubicBezTo>
                  <a:pt x="136773" y="445533"/>
                  <a:pt x="105983" y="461352"/>
                  <a:pt x="77508" y="481614"/>
                </a:cubicBezTo>
                <a:lnTo>
                  <a:pt x="68520" y="488101"/>
                </a:lnTo>
                <a:cubicBezTo>
                  <a:pt x="27675" y="438957"/>
                  <a:pt x="2314" y="376482"/>
                  <a:pt x="0" y="308230"/>
                </a:cubicBezTo>
                <a:close/>
                <a:moveTo>
                  <a:pt x="404501" y="159337"/>
                </a:moveTo>
                <a:cubicBezTo>
                  <a:pt x="421322" y="199604"/>
                  <a:pt x="430666" y="242983"/>
                  <a:pt x="432001" y="287695"/>
                </a:cubicBezTo>
                <a:lnTo>
                  <a:pt x="308653" y="287695"/>
                </a:lnTo>
                <a:lnTo>
                  <a:pt x="308653" y="174181"/>
                </a:lnTo>
                <a:cubicBezTo>
                  <a:pt x="341403" y="173293"/>
                  <a:pt x="373531" y="168315"/>
                  <a:pt x="404501" y="159337"/>
                </a:cubicBezTo>
                <a:close/>
                <a:moveTo>
                  <a:pt x="192256" y="159337"/>
                </a:moveTo>
                <a:cubicBezTo>
                  <a:pt x="223231" y="168315"/>
                  <a:pt x="255364" y="173293"/>
                  <a:pt x="288119" y="174181"/>
                </a:cubicBezTo>
                <a:lnTo>
                  <a:pt x="288119" y="287695"/>
                </a:lnTo>
                <a:lnTo>
                  <a:pt x="164841" y="287695"/>
                </a:lnTo>
                <a:cubicBezTo>
                  <a:pt x="166087" y="242983"/>
                  <a:pt x="175433" y="199604"/>
                  <a:pt x="192256" y="159337"/>
                </a:cubicBezTo>
                <a:close/>
                <a:moveTo>
                  <a:pt x="73594" y="101967"/>
                </a:moveTo>
                <a:lnTo>
                  <a:pt x="83472" y="108276"/>
                </a:lnTo>
                <a:cubicBezTo>
                  <a:pt x="111326" y="127293"/>
                  <a:pt x="141227" y="142134"/>
                  <a:pt x="172462" y="153064"/>
                </a:cubicBezTo>
                <a:cubicBezTo>
                  <a:pt x="155109" y="195275"/>
                  <a:pt x="145409" y="240774"/>
                  <a:pt x="144163" y="287695"/>
                </a:cubicBezTo>
                <a:lnTo>
                  <a:pt x="0" y="287695"/>
                </a:lnTo>
                <a:cubicBezTo>
                  <a:pt x="2403" y="216692"/>
                  <a:pt x="29812" y="151998"/>
                  <a:pt x="73594" y="101967"/>
                </a:cubicBezTo>
                <a:close/>
                <a:moveTo>
                  <a:pt x="522554" y="101261"/>
                </a:moveTo>
                <a:cubicBezTo>
                  <a:pt x="566781" y="151379"/>
                  <a:pt x="594368" y="216338"/>
                  <a:pt x="596771" y="287695"/>
                </a:cubicBezTo>
                <a:lnTo>
                  <a:pt x="452608" y="287695"/>
                </a:lnTo>
                <a:cubicBezTo>
                  <a:pt x="451362" y="240775"/>
                  <a:pt x="441662" y="195278"/>
                  <a:pt x="424309" y="152979"/>
                </a:cubicBezTo>
                <a:cubicBezTo>
                  <a:pt x="455633" y="142049"/>
                  <a:pt x="485712" y="127120"/>
                  <a:pt x="513744" y="108014"/>
                </a:cubicBezTo>
                <a:close/>
                <a:moveTo>
                  <a:pt x="308653" y="26956"/>
                </a:moveTo>
                <a:cubicBezTo>
                  <a:pt x="345580" y="59026"/>
                  <a:pt x="375032" y="97671"/>
                  <a:pt x="395942" y="140402"/>
                </a:cubicBezTo>
                <a:cubicBezTo>
                  <a:pt x="367646" y="148308"/>
                  <a:pt x="338461" y="152750"/>
                  <a:pt x="308653" y="153550"/>
                </a:cubicBezTo>
                <a:close/>
                <a:moveTo>
                  <a:pt x="288119" y="26956"/>
                </a:moveTo>
                <a:lnTo>
                  <a:pt x="288119" y="153550"/>
                </a:lnTo>
                <a:cubicBezTo>
                  <a:pt x="258393" y="152750"/>
                  <a:pt x="229113" y="148308"/>
                  <a:pt x="200900" y="140402"/>
                </a:cubicBezTo>
                <a:cubicBezTo>
                  <a:pt x="221726" y="97671"/>
                  <a:pt x="251184" y="59115"/>
                  <a:pt x="288119" y="26956"/>
                </a:cubicBezTo>
                <a:close/>
                <a:moveTo>
                  <a:pt x="277985" y="565"/>
                </a:moveTo>
                <a:lnTo>
                  <a:pt x="282614" y="4562"/>
                </a:lnTo>
                <a:cubicBezTo>
                  <a:pt x="238998" y="40538"/>
                  <a:pt x="204550" y="84686"/>
                  <a:pt x="180961" y="134075"/>
                </a:cubicBezTo>
                <a:cubicBezTo>
                  <a:pt x="150697" y="123682"/>
                  <a:pt x="121768" y="109469"/>
                  <a:pt x="94886" y="91082"/>
                </a:cubicBezTo>
                <a:lnTo>
                  <a:pt x="87854" y="86640"/>
                </a:lnTo>
                <a:cubicBezTo>
                  <a:pt x="137345" y="37518"/>
                  <a:pt x="204016" y="5539"/>
                  <a:pt x="277985" y="565"/>
                </a:cubicBezTo>
                <a:close/>
                <a:moveTo>
                  <a:pt x="308935" y="0"/>
                </a:moveTo>
                <a:cubicBezTo>
                  <a:pt x="386558" y="2666"/>
                  <a:pt x="456704" y="35109"/>
                  <a:pt x="508423" y="86128"/>
                </a:cubicBezTo>
                <a:lnTo>
                  <a:pt x="501658" y="91284"/>
                </a:lnTo>
                <a:cubicBezTo>
                  <a:pt x="474952" y="109594"/>
                  <a:pt x="446111" y="123815"/>
                  <a:pt x="415934" y="134215"/>
                </a:cubicBezTo>
                <a:cubicBezTo>
                  <a:pt x="391810" y="83729"/>
                  <a:pt x="356559" y="38664"/>
                  <a:pt x="311695" y="2400"/>
                </a:cubicBezTo>
                <a:close/>
              </a:path>
            </a:pathLst>
          </a:custGeom>
          <a:solidFill>
            <a:schemeClr val="accent6">
              <a:lumMod val="75000"/>
            </a:schemeClr>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sp>
        <p:nvSpPr>
          <p:cNvPr id="39" name="ïṧļîdê">
            <a:extLst>
              <a:ext uri="{FF2B5EF4-FFF2-40B4-BE49-F238E27FC236}">
                <a16:creationId xmlns:a16="http://schemas.microsoft.com/office/drawing/2014/main" id="{67A30031-1755-40DE-915C-368753B6F327}"/>
              </a:ext>
            </a:extLst>
          </p:cNvPr>
          <p:cNvSpPr/>
          <p:nvPr/>
        </p:nvSpPr>
        <p:spPr bwMode="auto">
          <a:xfrm>
            <a:off x="5820188" y="3534911"/>
            <a:ext cx="488698" cy="487960"/>
          </a:xfrm>
          <a:custGeom>
            <a:avLst/>
            <a:gdLst>
              <a:gd name="T0" fmla="*/ 6624 w 7154"/>
              <a:gd name="T1" fmla="*/ 2037 h 7154"/>
              <a:gd name="T2" fmla="*/ 6106 w 7154"/>
              <a:gd name="T3" fmla="*/ 1048 h 7154"/>
              <a:gd name="T4" fmla="*/ 5117 w 7154"/>
              <a:gd name="T5" fmla="*/ 530 h 7154"/>
              <a:gd name="T6" fmla="*/ 4643 w 7154"/>
              <a:gd name="T7" fmla="*/ 334 h 7154"/>
              <a:gd name="T8" fmla="*/ 3577 w 7154"/>
              <a:gd name="T9" fmla="*/ 0 h 7154"/>
              <a:gd name="T10" fmla="*/ 2511 w 7154"/>
              <a:gd name="T11" fmla="*/ 334 h 7154"/>
              <a:gd name="T12" fmla="*/ 2037 w 7154"/>
              <a:gd name="T13" fmla="*/ 530 h 7154"/>
              <a:gd name="T14" fmla="*/ 1048 w 7154"/>
              <a:gd name="T15" fmla="*/ 1048 h 7154"/>
              <a:gd name="T16" fmla="*/ 530 w 7154"/>
              <a:gd name="T17" fmla="*/ 2037 h 7154"/>
              <a:gd name="T18" fmla="*/ 334 w 7154"/>
              <a:gd name="T19" fmla="*/ 2511 h 7154"/>
              <a:gd name="T20" fmla="*/ 0 w 7154"/>
              <a:gd name="T21" fmla="*/ 3577 h 7154"/>
              <a:gd name="T22" fmla="*/ 334 w 7154"/>
              <a:gd name="T23" fmla="*/ 4643 h 7154"/>
              <a:gd name="T24" fmla="*/ 530 w 7154"/>
              <a:gd name="T25" fmla="*/ 5117 h 7154"/>
              <a:gd name="T26" fmla="*/ 1048 w 7154"/>
              <a:gd name="T27" fmla="*/ 6106 h 7154"/>
              <a:gd name="T28" fmla="*/ 2037 w 7154"/>
              <a:gd name="T29" fmla="*/ 6624 h 7154"/>
              <a:gd name="T30" fmla="*/ 2511 w 7154"/>
              <a:gd name="T31" fmla="*/ 6820 h 7154"/>
              <a:gd name="T32" fmla="*/ 3577 w 7154"/>
              <a:gd name="T33" fmla="*/ 7154 h 7154"/>
              <a:gd name="T34" fmla="*/ 4643 w 7154"/>
              <a:gd name="T35" fmla="*/ 6820 h 7154"/>
              <a:gd name="T36" fmla="*/ 5117 w 7154"/>
              <a:gd name="T37" fmla="*/ 6624 h 7154"/>
              <a:gd name="T38" fmla="*/ 6106 w 7154"/>
              <a:gd name="T39" fmla="*/ 6106 h 7154"/>
              <a:gd name="T40" fmla="*/ 6624 w 7154"/>
              <a:gd name="T41" fmla="*/ 5117 h 7154"/>
              <a:gd name="T42" fmla="*/ 6820 w 7154"/>
              <a:gd name="T43" fmla="*/ 4643 h 7154"/>
              <a:gd name="T44" fmla="*/ 7154 w 7154"/>
              <a:gd name="T45" fmla="*/ 3577 h 7154"/>
              <a:gd name="T46" fmla="*/ 6820 w 7154"/>
              <a:gd name="T47" fmla="*/ 2511 h 7154"/>
              <a:gd name="T48" fmla="*/ 6624 w 7154"/>
              <a:gd name="T49" fmla="*/ 2037 h 7154"/>
              <a:gd name="T50" fmla="*/ 5857 w 7154"/>
              <a:gd name="T51" fmla="*/ 2406 h 7154"/>
              <a:gd name="T52" fmla="*/ 3286 w 7154"/>
              <a:gd name="T53" fmla="*/ 4976 h 7154"/>
              <a:gd name="T54" fmla="*/ 2875 w 7154"/>
              <a:gd name="T55" fmla="*/ 5387 h 7154"/>
              <a:gd name="T56" fmla="*/ 2464 w 7154"/>
              <a:gd name="T57" fmla="*/ 5387 h 7154"/>
              <a:gd name="T58" fmla="*/ 2053 w 7154"/>
              <a:gd name="T59" fmla="*/ 4976 h 7154"/>
              <a:gd name="T60" fmla="*/ 1297 w 7154"/>
              <a:gd name="T61" fmla="*/ 4221 h 7154"/>
              <a:gd name="T62" fmla="*/ 1297 w 7154"/>
              <a:gd name="T63" fmla="*/ 3809 h 7154"/>
              <a:gd name="T64" fmla="*/ 1708 w 7154"/>
              <a:gd name="T65" fmla="*/ 3398 h 7154"/>
              <a:gd name="T66" fmla="*/ 2120 w 7154"/>
              <a:gd name="T67" fmla="*/ 3398 h 7154"/>
              <a:gd name="T68" fmla="*/ 2669 w 7154"/>
              <a:gd name="T69" fmla="*/ 3948 h 7154"/>
              <a:gd name="T70" fmla="*/ 5034 w 7154"/>
              <a:gd name="T71" fmla="*/ 1583 h 7154"/>
              <a:gd name="T72" fmla="*/ 5445 w 7154"/>
              <a:gd name="T73" fmla="*/ 1583 h 7154"/>
              <a:gd name="T74" fmla="*/ 5857 w 7154"/>
              <a:gd name="T75" fmla="*/ 1994 h 7154"/>
              <a:gd name="T76" fmla="*/ 5857 w 7154"/>
              <a:gd name="T77" fmla="*/ 2406 h 7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154" h="7154">
                <a:moveTo>
                  <a:pt x="6624" y="2037"/>
                </a:moveTo>
                <a:cubicBezTo>
                  <a:pt x="6580" y="1703"/>
                  <a:pt x="6403" y="1345"/>
                  <a:pt x="6106" y="1048"/>
                </a:cubicBezTo>
                <a:cubicBezTo>
                  <a:pt x="5809" y="751"/>
                  <a:pt x="5451" y="574"/>
                  <a:pt x="5117" y="530"/>
                </a:cubicBezTo>
                <a:cubicBezTo>
                  <a:pt x="4966" y="510"/>
                  <a:pt x="4764" y="427"/>
                  <a:pt x="4643" y="334"/>
                </a:cubicBezTo>
                <a:cubicBezTo>
                  <a:pt x="4375" y="128"/>
                  <a:pt x="3997" y="0"/>
                  <a:pt x="3577" y="0"/>
                </a:cubicBezTo>
                <a:cubicBezTo>
                  <a:pt x="3157" y="0"/>
                  <a:pt x="2779" y="128"/>
                  <a:pt x="2511" y="334"/>
                </a:cubicBezTo>
                <a:cubicBezTo>
                  <a:pt x="2390" y="427"/>
                  <a:pt x="2188" y="510"/>
                  <a:pt x="2037" y="530"/>
                </a:cubicBezTo>
                <a:cubicBezTo>
                  <a:pt x="1702" y="574"/>
                  <a:pt x="1345" y="751"/>
                  <a:pt x="1048" y="1048"/>
                </a:cubicBezTo>
                <a:cubicBezTo>
                  <a:pt x="751" y="1345"/>
                  <a:pt x="574" y="1703"/>
                  <a:pt x="530" y="2037"/>
                </a:cubicBezTo>
                <a:cubicBezTo>
                  <a:pt x="510" y="2188"/>
                  <a:pt x="427" y="2390"/>
                  <a:pt x="334" y="2511"/>
                </a:cubicBezTo>
                <a:cubicBezTo>
                  <a:pt x="128" y="2779"/>
                  <a:pt x="0" y="3157"/>
                  <a:pt x="0" y="3577"/>
                </a:cubicBezTo>
                <a:cubicBezTo>
                  <a:pt x="0" y="3997"/>
                  <a:pt x="128" y="4375"/>
                  <a:pt x="334" y="4643"/>
                </a:cubicBezTo>
                <a:cubicBezTo>
                  <a:pt x="427" y="4764"/>
                  <a:pt x="510" y="4966"/>
                  <a:pt x="530" y="5117"/>
                </a:cubicBezTo>
                <a:cubicBezTo>
                  <a:pt x="574" y="5451"/>
                  <a:pt x="751" y="5809"/>
                  <a:pt x="1048" y="6106"/>
                </a:cubicBezTo>
                <a:cubicBezTo>
                  <a:pt x="1345" y="6403"/>
                  <a:pt x="1702" y="6580"/>
                  <a:pt x="2037" y="6624"/>
                </a:cubicBezTo>
                <a:cubicBezTo>
                  <a:pt x="2188" y="6644"/>
                  <a:pt x="2390" y="6727"/>
                  <a:pt x="2511" y="6820"/>
                </a:cubicBezTo>
                <a:cubicBezTo>
                  <a:pt x="2779" y="7025"/>
                  <a:pt x="3157" y="7154"/>
                  <a:pt x="3577" y="7154"/>
                </a:cubicBezTo>
                <a:cubicBezTo>
                  <a:pt x="3997" y="7154"/>
                  <a:pt x="4375" y="7025"/>
                  <a:pt x="4643" y="6820"/>
                </a:cubicBezTo>
                <a:cubicBezTo>
                  <a:pt x="4764" y="6727"/>
                  <a:pt x="4966" y="6644"/>
                  <a:pt x="5117" y="6624"/>
                </a:cubicBezTo>
                <a:cubicBezTo>
                  <a:pt x="5451" y="6580"/>
                  <a:pt x="5809" y="6403"/>
                  <a:pt x="6106" y="6106"/>
                </a:cubicBezTo>
                <a:cubicBezTo>
                  <a:pt x="6403" y="5809"/>
                  <a:pt x="6580" y="5451"/>
                  <a:pt x="6624" y="5117"/>
                </a:cubicBezTo>
                <a:cubicBezTo>
                  <a:pt x="6644" y="4966"/>
                  <a:pt x="6727" y="4764"/>
                  <a:pt x="6820" y="4643"/>
                </a:cubicBezTo>
                <a:cubicBezTo>
                  <a:pt x="7026" y="4375"/>
                  <a:pt x="7154" y="3997"/>
                  <a:pt x="7154" y="3577"/>
                </a:cubicBezTo>
                <a:cubicBezTo>
                  <a:pt x="7154" y="3157"/>
                  <a:pt x="7026" y="2779"/>
                  <a:pt x="6820" y="2511"/>
                </a:cubicBezTo>
                <a:cubicBezTo>
                  <a:pt x="6727" y="2390"/>
                  <a:pt x="6644" y="2188"/>
                  <a:pt x="6624" y="2037"/>
                </a:cubicBezTo>
                <a:close/>
                <a:moveTo>
                  <a:pt x="5857" y="2406"/>
                </a:moveTo>
                <a:lnTo>
                  <a:pt x="3286" y="4976"/>
                </a:lnTo>
                <a:lnTo>
                  <a:pt x="2875" y="5387"/>
                </a:lnTo>
                <a:cubicBezTo>
                  <a:pt x="2762" y="5501"/>
                  <a:pt x="2577" y="5501"/>
                  <a:pt x="2464" y="5387"/>
                </a:cubicBezTo>
                <a:lnTo>
                  <a:pt x="2053" y="4976"/>
                </a:lnTo>
                <a:lnTo>
                  <a:pt x="1297" y="4221"/>
                </a:lnTo>
                <a:cubicBezTo>
                  <a:pt x="1183" y="4107"/>
                  <a:pt x="1183" y="3923"/>
                  <a:pt x="1297" y="3809"/>
                </a:cubicBezTo>
                <a:lnTo>
                  <a:pt x="1708" y="3398"/>
                </a:lnTo>
                <a:cubicBezTo>
                  <a:pt x="1822" y="3285"/>
                  <a:pt x="2006" y="3285"/>
                  <a:pt x="2120" y="3398"/>
                </a:cubicBezTo>
                <a:lnTo>
                  <a:pt x="2669" y="3948"/>
                </a:lnTo>
                <a:lnTo>
                  <a:pt x="5034" y="1583"/>
                </a:lnTo>
                <a:cubicBezTo>
                  <a:pt x="5148" y="1470"/>
                  <a:pt x="5332" y="1470"/>
                  <a:pt x="5445" y="1583"/>
                </a:cubicBezTo>
                <a:lnTo>
                  <a:pt x="5857" y="1994"/>
                </a:lnTo>
                <a:cubicBezTo>
                  <a:pt x="5970" y="2108"/>
                  <a:pt x="5970" y="2292"/>
                  <a:pt x="5857" y="2406"/>
                </a:cubicBezTo>
                <a:close/>
              </a:path>
            </a:pathLst>
          </a:custGeom>
          <a:solidFill>
            <a:schemeClr val="tx1">
              <a:lumMod val="65000"/>
              <a:lumOff val="35000"/>
            </a:schemeClr>
          </a:solidFill>
          <a:ln>
            <a:noFill/>
          </a:ln>
        </p:spPr>
        <p:txBody>
          <a:bodyPr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endParaRPr/>
          </a:p>
        </p:txBody>
      </p:sp>
      <p:cxnSp>
        <p:nvCxnSpPr>
          <p:cNvPr id="40" name="直接连接符 39">
            <a:extLst>
              <a:ext uri="{FF2B5EF4-FFF2-40B4-BE49-F238E27FC236}">
                <a16:creationId xmlns:a16="http://schemas.microsoft.com/office/drawing/2014/main" id="{40DC4AB5-C3C6-4996-9E7C-62B7507FDAAF}"/>
              </a:ext>
            </a:extLst>
          </p:cNvPr>
          <p:cNvCxnSpPr/>
          <p:nvPr/>
        </p:nvCxnSpPr>
        <p:spPr>
          <a:xfrm>
            <a:off x="2790767" y="4262433"/>
            <a:ext cx="0" cy="1583245"/>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776C84B1-D9A5-4976-AD1D-75BCC4B0F609}"/>
              </a:ext>
            </a:extLst>
          </p:cNvPr>
          <p:cNvCxnSpPr/>
          <p:nvPr/>
        </p:nvCxnSpPr>
        <p:spPr>
          <a:xfrm>
            <a:off x="4994256" y="4262433"/>
            <a:ext cx="0" cy="1583245"/>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19C0A891-C52E-4E21-B397-BD9CBACAF11C}"/>
              </a:ext>
            </a:extLst>
          </p:cNvPr>
          <p:cNvCxnSpPr/>
          <p:nvPr/>
        </p:nvCxnSpPr>
        <p:spPr>
          <a:xfrm>
            <a:off x="7197744" y="4262433"/>
            <a:ext cx="0" cy="1583245"/>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FBFE0B36-567B-4B42-8B95-FF9B94105EE7}"/>
              </a:ext>
            </a:extLst>
          </p:cNvPr>
          <p:cNvCxnSpPr/>
          <p:nvPr/>
        </p:nvCxnSpPr>
        <p:spPr>
          <a:xfrm>
            <a:off x="9401233" y="4262433"/>
            <a:ext cx="0" cy="1583245"/>
          </a:xfrm>
          <a:prstGeom prst="line">
            <a:avLst/>
          </a:prstGeom>
          <a:ln w="31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316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内部质量保证体系架构</a:t>
            </a:r>
          </a:p>
        </p:txBody>
      </p:sp>
      <p:grpSp>
        <p:nvGrpSpPr>
          <p:cNvPr id="122" name="Group 29"/>
          <p:cNvGrpSpPr/>
          <p:nvPr/>
        </p:nvGrpSpPr>
        <p:grpSpPr>
          <a:xfrm>
            <a:off x="1350498" y="1521847"/>
            <a:ext cx="9353788" cy="3634440"/>
            <a:chOff x="1640784" y="2359918"/>
            <a:chExt cx="10105659" cy="3926582"/>
          </a:xfrm>
        </p:grpSpPr>
        <p:sp>
          <p:nvSpPr>
            <p:cNvPr id="123" name="íṧḷîḓé">
              <a:extLst>
                <a:ext uri="{FF2B5EF4-FFF2-40B4-BE49-F238E27FC236}">
                  <a16:creationId xmlns:a16="http://schemas.microsoft.com/office/drawing/2014/main" id="{93F05488-7051-4C79-9EF0-BB9D043AE078}"/>
                </a:ext>
              </a:extLst>
            </p:cNvPr>
            <p:cNvSpPr/>
            <p:nvPr/>
          </p:nvSpPr>
          <p:spPr>
            <a:xfrm flipH="1">
              <a:off x="9340201" y="3188851"/>
              <a:ext cx="2236450" cy="2081189"/>
            </a:xfrm>
            <a:custGeom>
              <a:avLst/>
              <a:gdLst/>
              <a:ahLst/>
              <a:cxnLst>
                <a:cxn ang="0">
                  <a:pos x="wd2" y="hd2"/>
                </a:cxn>
                <a:cxn ang="5400000">
                  <a:pos x="wd2" y="hd2"/>
                </a:cxn>
                <a:cxn ang="10800000">
                  <a:pos x="wd2" y="hd2"/>
                </a:cxn>
                <a:cxn ang="16200000">
                  <a:pos x="wd2" y="hd2"/>
                </a:cxn>
              </a:cxnLst>
              <a:rect l="0" t="0" r="r" b="b"/>
              <a:pathLst>
                <a:path w="20502" h="21587" extrusionOk="0">
                  <a:moveTo>
                    <a:pt x="7907" y="0"/>
                  </a:moveTo>
                  <a:cubicBezTo>
                    <a:pt x="6906" y="-13"/>
                    <a:pt x="5883" y="190"/>
                    <a:pt x="4894" y="634"/>
                  </a:cubicBezTo>
                  <a:cubicBezTo>
                    <a:pt x="884" y="2433"/>
                    <a:pt x="-1098" y="7565"/>
                    <a:pt x="622" y="11990"/>
                  </a:cubicBezTo>
                  <a:cubicBezTo>
                    <a:pt x="2075" y="15732"/>
                    <a:pt x="5652" y="17579"/>
                    <a:pt x="9206" y="17297"/>
                  </a:cubicBezTo>
                  <a:cubicBezTo>
                    <a:pt x="9486" y="17275"/>
                    <a:pt x="9766" y="17240"/>
                    <a:pt x="10047" y="17244"/>
                  </a:cubicBezTo>
                  <a:cubicBezTo>
                    <a:pt x="11079" y="17256"/>
                    <a:pt x="12042" y="17765"/>
                    <a:pt x="12862" y="18471"/>
                  </a:cubicBezTo>
                  <a:cubicBezTo>
                    <a:pt x="13781" y="19263"/>
                    <a:pt x="14547" y="20314"/>
                    <a:pt x="15062" y="21587"/>
                  </a:cubicBezTo>
                  <a:cubicBezTo>
                    <a:pt x="15247" y="19757"/>
                    <a:pt x="15835" y="18008"/>
                    <a:pt x="16763" y="16504"/>
                  </a:cubicBezTo>
                  <a:cubicBezTo>
                    <a:pt x="17692" y="14999"/>
                    <a:pt x="18960" y="13742"/>
                    <a:pt x="20502" y="12898"/>
                  </a:cubicBezTo>
                  <a:cubicBezTo>
                    <a:pt x="18373" y="12545"/>
                    <a:pt x="16507" y="10921"/>
                    <a:pt x="15719" y="8526"/>
                  </a:cubicBezTo>
                  <a:cubicBezTo>
                    <a:pt x="15568" y="8069"/>
                    <a:pt x="15465" y="7599"/>
                    <a:pt x="15359" y="7125"/>
                  </a:cubicBezTo>
                  <a:cubicBezTo>
                    <a:pt x="15237" y="6576"/>
                    <a:pt x="15111" y="6019"/>
                    <a:pt x="14931" y="5471"/>
                  </a:cubicBezTo>
                  <a:cubicBezTo>
                    <a:pt x="13811" y="2075"/>
                    <a:pt x="10934" y="41"/>
                    <a:pt x="7907" y="0"/>
                  </a:cubicBezTo>
                  <a:close/>
                </a:path>
              </a:pathLst>
            </a:custGeom>
            <a:solidFill>
              <a:schemeClr val="accent1"/>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24" name="ïṧḷïďê">
              <a:extLst>
                <a:ext uri="{FF2B5EF4-FFF2-40B4-BE49-F238E27FC236}">
                  <a16:creationId xmlns:a16="http://schemas.microsoft.com/office/drawing/2014/main" id="{F9C895C3-E071-4E1F-B99E-5994877DF29E}"/>
                </a:ext>
              </a:extLst>
            </p:cNvPr>
            <p:cNvSpPr/>
            <p:nvPr/>
          </p:nvSpPr>
          <p:spPr>
            <a:xfrm flipH="1">
              <a:off x="10124220" y="3426505"/>
              <a:ext cx="1208093" cy="1208100"/>
            </a:xfrm>
            <a:custGeom>
              <a:avLst/>
              <a:gdLst/>
              <a:ahLst/>
              <a:cxnLst>
                <a:cxn ang="0">
                  <a:pos x="wd2" y="hd2"/>
                </a:cxn>
                <a:cxn ang="5400000">
                  <a:pos x="wd2" y="hd2"/>
                </a:cxn>
                <a:cxn ang="10800000">
                  <a:pos x="wd2" y="hd2"/>
                </a:cxn>
                <a:cxn ang="16200000">
                  <a:pos x="wd2" y="hd2"/>
                </a:cxn>
              </a:cxnLst>
              <a:rect l="0" t="0" r="r" b="b"/>
              <a:pathLst>
                <a:path w="19054" h="19054" extrusionOk="0">
                  <a:moveTo>
                    <a:pt x="5969" y="692"/>
                  </a:moveTo>
                  <a:cubicBezTo>
                    <a:pt x="1089" y="2657"/>
                    <a:pt x="-1273" y="8206"/>
                    <a:pt x="692" y="13085"/>
                  </a:cubicBezTo>
                  <a:cubicBezTo>
                    <a:pt x="2657" y="17965"/>
                    <a:pt x="8206" y="20327"/>
                    <a:pt x="13085" y="18362"/>
                  </a:cubicBezTo>
                  <a:cubicBezTo>
                    <a:pt x="17965" y="16397"/>
                    <a:pt x="20327" y="10848"/>
                    <a:pt x="18362" y="5969"/>
                  </a:cubicBezTo>
                  <a:cubicBezTo>
                    <a:pt x="16397" y="1089"/>
                    <a:pt x="10848" y="-1273"/>
                    <a:pt x="5969" y="692"/>
                  </a:cubicBezTo>
                  <a:close/>
                </a:path>
              </a:pathLst>
            </a:custGeom>
            <a:solidFill>
              <a:srgbClr val="FFFFFF"/>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25" name="ïṩļidé">
              <a:extLst>
                <a:ext uri="{FF2B5EF4-FFF2-40B4-BE49-F238E27FC236}">
                  <a16:creationId xmlns:a16="http://schemas.microsoft.com/office/drawing/2014/main" id="{6665C138-7611-4A51-8A9A-B4F080771F38}"/>
                </a:ext>
              </a:extLst>
            </p:cNvPr>
            <p:cNvSpPr/>
            <p:nvPr/>
          </p:nvSpPr>
          <p:spPr>
            <a:xfrm>
              <a:off x="10598719" y="3625372"/>
              <a:ext cx="259089" cy="413726"/>
            </a:xfrm>
            <a:custGeom>
              <a:avLst/>
              <a:gdLst>
                <a:gd name="connsiteX0" fmla="*/ 225334 w 350132"/>
                <a:gd name="connsiteY0" fmla="*/ 358408 h 559107"/>
                <a:gd name="connsiteX1" fmla="*/ 265530 w 350132"/>
                <a:gd name="connsiteY1" fmla="*/ 358408 h 559107"/>
                <a:gd name="connsiteX2" fmla="*/ 324389 w 350132"/>
                <a:gd name="connsiteY2" fmla="*/ 358408 h 559107"/>
                <a:gd name="connsiteX3" fmla="*/ 330131 w 350132"/>
                <a:gd name="connsiteY3" fmla="*/ 358408 h 559107"/>
                <a:gd name="connsiteX4" fmla="*/ 330131 w 350132"/>
                <a:gd name="connsiteY4" fmla="*/ 559107 h 559107"/>
                <a:gd name="connsiteX5" fmla="*/ 265530 w 350132"/>
                <a:gd name="connsiteY5" fmla="*/ 559107 h 559107"/>
                <a:gd name="connsiteX6" fmla="*/ 265530 w 350132"/>
                <a:gd name="connsiteY6" fmla="*/ 408583 h 559107"/>
                <a:gd name="connsiteX7" fmla="*/ 203800 w 350132"/>
                <a:gd name="connsiteY7" fmla="*/ 408583 h 559107"/>
                <a:gd name="connsiteX8" fmla="*/ 200929 w 350132"/>
                <a:gd name="connsiteY8" fmla="*/ 408583 h 559107"/>
                <a:gd name="connsiteX9" fmla="*/ 35874 w 350132"/>
                <a:gd name="connsiteY9" fmla="*/ 219321 h 559107"/>
                <a:gd name="connsiteX10" fmla="*/ 86098 w 350132"/>
                <a:gd name="connsiteY10" fmla="*/ 419990 h 559107"/>
                <a:gd name="connsiteX11" fmla="*/ 157846 w 350132"/>
                <a:gd name="connsiteY11" fmla="*/ 419990 h 559107"/>
                <a:gd name="connsiteX12" fmla="*/ 163586 w 350132"/>
                <a:gd name="connsiteY12" fmla="*/ 408523 h 559107"/>
                <a:gd name="connsiteX13" fmla="*/ 203765 w 350132"/>
                <a:gd name="connsiteY13" fmla="*/ 323956 h 559107"/>
                <a:gd name="connsiteX14" fmla="*/ 212375 w 350132"/>
                <a:gd name="connsiteY14" fmla="*/ 306755 h 559107"/>
                <a:gd name="connsiteX15" fmla="*/ 350132 w 350132"/>
                <a:gd name="connsiteY15" fmla="*/ 306755 h 559107"/>
                <a:gd name="connsiteX16" fmla="*/ 350132 w 350132"/>
                <a:gd name="connsiteY16" fmla="*/ 328256 h 559107"/>
                <a:gd name="connsiteX17" fmla="*/ 225290 w 350132"/>
                <a:gd name="connsiteY17" fmla="*/ 328256 h 559107"/>
                <a:gd name="connsiteX18" fmla="*/ 203765 w 350132"/>
                <a:gd name="connsiteY18" fmla="*/ 375556 h 559107"/>
                <a:gd name="connsiteX19" fmla="*/ 187981 w 350132"/>
                <a:gd name="connsiteY19" fmla="*/ 408523 h 559107"/>
                <a:gd name="connsiteX20" fmla="*/ 182241 w 350132"/>
                <a:gd name="connsiteY20" fmla="*/ 419990 h 559107"/>
                <a:gd name="connsiteX21" fmla="*/ 226725 w 350132"/>
                <a:gd name="connsiteY21" fmla="*/ 419990 h 559107"/>
                <a:gd name="connsiteX22" fmla="*/ 226725 w 350132"/>
                <a:gd name="connsiteY22" fmla="*/ 457257 h 559107"/>
                <a:gd name="connsiteX23" fmla="*/ 200895 w 350132"/>
                <a:gd name="connsiteY23" fmla="*/ 457257 h 559107"/>
                <a:gd name="connsiteX24" fmla="*/ 236770 w 350132"/>
                <a:gd name="connsiteY24" fmla="*/ 538959 h 559107"/>
                <a:gd name="connsiteX25" fmla="*/ 215245 w 350132"/>
                <a:gd name="connsiteY25" fmla="*/ 548992 h 559107"/>
                <a:gd name="connsiteX26" fmla="*/ 175066 w 350132"/>
                <a:gd name="connsiteY26" fmla="*/ 457257 h 559107"/>
                <a:gd name="connsiteX27" fmla="*/ 113362 w 350132"/>
                <a:gd name="connsiteY27" fmla="*/ 457257 h 559107"/>
                <a:gd name="connsiteX28" fmla="*/ 71748 w 350132"/>
                <a:gd name="connsiteY28" fmla="*/ 548992 h 559107"/>
                <a:gd name="connsiteX29" fmla="*/ 48789 w 350132"/>
                <a:gd name="connsiteY29" fmla="*/ 538959 h 559107"/>
                <a:gd name="connsiteX30" fmla="*/ 86098 w 350132"/>
                <a:gd name="connsiteY30" fmla="*/ 457257 h 559107"/>
                <a:gd name="connsiteX31" fmla="*/ 57399 w 350132"/>
                <a:gd name="connsiteY31" fmla="*/ 457257 h 559107"/>
                <a:gd name="connsiteX32" fmla="*/ 0 w 350132"/>
                <a:gd name="connsiteY32" fmla="*/ 227921 h 559107"/>
                <a:gd name="connsiteX33" fmla="*/ 103218 w 350132"/>
                <a:gd name="connsiteY33" fmla="*/ 164835 h 559107"/>
                <a:gd name="connsiteX34" fmla="*/ 185079 w 350132"/>
                <a:gd name="connsiteY34" fmla="*/ 164835 h 559107"/>
                <a:gd name="connsiteX35" fmla="*/ 225292 w 350132"/>
                <a:gd name="connsiteY35" fmla="*/ 255144 h 559107"/>
                <a:gd name="connsiteX36" fmla="*/ 330131 w 350132"/>
                <a:gd name="connsiteY36" fmla="*/ 255144 h 559107"/>
                <a:gd name="connsiteX37" fmla="*/ 330131 w 350132"/>
                <a:gd name="connsiteY37" fmla="*/ 293847 h 559107"/>
                <a:gd name="connsiteX38" fmla="*/ 203749 w 350132"/>
                <a:gd name="connsiteY38" fmla="*/ 293847 h 559107"/>
                <a:gd name="connsiteX39" fmla="*/ 203749 w 350132"/>
                <a:gd name="connsiteY39" fmla="*/ 295281 h 559107"/>
                <a:gd name="connsiteX40" fmla="*/ 200877 w 350132"/>
                <a:gd name="connsiteY40" fmla="*/ 301015 h 559107"/>
                <a:gd name="connsiteX41" fmla="*/ 150611 w 350132"/>
                <a:gd name="connsiteY41" fmla="*/ 408525 h 559107"/>
                <a:gd name="connsiteX42" fmla="*/ 133377 w 350132"/>
                <a:gd name="connsiteY42" fmla="*/ 408525 h 559107"/>
                <a:gd name="connsiteX43" fmla="*/ 91729 w 350132"/>
                <a:gd name="connsiteY43" fmla="*/ 408525 h 559107"/>
                <a:gd name="connsiteX44" fmla="*/ 157134 w 350132"/>
                <a:gd name="connsiteY44" fmla="*/ 0 h 559107"/>
                <a:gd name="connsiteX45" fmla="*/ 228287 w 350132"/>
                <a:gd name="connsiteY45" fmla="*/ 71613 h 559107"/>
                <a:gd name="connsiteX46" fmla="*/ 157134 w 350132"/>
                <a:gd name="connsiteY46" fmla="*/ 143226 h 559107"/>
                <a:gd name="connsiteX47" fmla="*/ 85981 w 350132"/>
                <a:gd name="connsiteY47" fmla="*/ 71613 h 559107"/>
                <a:gd name="connsiteX48" fmla="*/ 157134 w 350132"/>
                <a:gd name="connsiteY48" fmla="*/ 0 h 55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0132" h="559107">
                  <a:moveTo>
                    <a:pt x="225334" y="358408"/>
                  </a:moveTo>
                  <a:lnTo>
                    <a:pt x="265530" y="358408"/>
                  </a:lnTo>
                  <a:lnTo>
                    <a:pt x="324389" y="358408"/>
                  </a:lnTo>
                  <a:lnTo>
                    <a:pt x="330131" y="358408"/>
                  </a:lnTo>
                  <a:lnTo>
                    <a:pt x="330131" y="559107"/>
                  </a:lnTo>
                  <a:lnTo>
                    <a:pt x="265530" y="559107"/>
                  </a:lnTo>
                  <a:lnTo>
                    <a:pt x="265530" y="408583"/>
                  </a:lnTo>
                  <a:lnTo>
                    <a:pt x="203800" y="408583"/>
                  </a:lnTo>
                  <a:lnTo>
                    <a:pt x="200929" y="408583"/>
                  </a:lnTo>
                  <a:close/>
                  <a:moveTo>
                    <a:pt x="35874" y="219321"/>
                  </a:moveTo>
                  <a:lnTo>
                    <a:pt x="86098" y="419990"/>
                  </a:lnTo>
                  <a:lnTo>
                    <a:pt x="157846" y="419990"/>
                  </a:lnTo>
                  <a:lnTo>
                    <a:pt x="163586" y="408523"/>
                  </a:lnTo>
                  <a:lnTo>
                    <a:pt x="203765" y="323956"/>
                  </a:lnTo>
                  <a:lnTo>
                    <a:pt x="212375" y="306755"/>
                  </a:lnTo>
                  <a:lnTo>
                    <a:pt x="350132" y="306755"/>
                  </a:lnTo>
                  <a:lnTo>
                    <a:pt x="350132" y="328256"/>
                  </a:lnTo>
                  <a:lnTo>
                    <a:pt x="225290" y="328256"/>
                  </a:lnTo>
                  <a:lnTo>
                    <a:pt x="203765" y="375556"/>
                  </a:lnTo>
                  <a:lnTo>
                    <a:pt x="187981" y="408523"/>
                  </a:lnTo>
                  <a:lnTo>
                    <a:pt x="182241" y="419990"/>
                  </a:lnTo>
                  <a:lnTo>
                    <a:pt x="226725" y="419990"/>
                  </a:lnTo>
                  <a:lnTo>
                    <a:pt x="226725" y="457257"/>
                  </a:lnTo>
                  <a:lnTo>
                    <a:pt x="200895" y="457257"/>
                  </a:lnTo>
                  <a:lnTo>
                    <a:pt x="236770" y="538959"/>
                  </a:lnTo>
                  <a:lnTo>
                    <a:pt x="215245" y="548992"/>
                  </a:lnTo>
                  <a:lnTo>
                    <a:pt x="175066" y="457257"/>
                  </a:lnTo>
                  <a:lnTo>
                    <a:pt x="113362" y="457257"/>
                  </a:lnTo>
                  <a:lnTo>
                    <a:pt x="71748" y="548992"/>
                  </a:lnTo>
                  <a:lnTo>
                    <a:pt x="48789" y="538959"/>
                  </a:lnTo>
                  <a:lnTo>
                    <a:pt x="86098" y="457257"/>
                  </a:lnTo>
                  <a:lnTo>
                    <a:pt x="57399" y="457257"/>
                  </a:lnTo>
                  <a:lnTo>
                    <a:pt x="0" y="227921"/>
                  </a:lnTo>
                  <a:close/>
                  <a:moveTo>
                    <a:pt x="103218" y="164835"/>
                  </a:moveTo>
                  <a:lnTo>
                    <a:pt x="185079" y="164835"/>
                  </a:lnTo>
                  <a:lnTo>
                    <a:pt x="225292" y="255144"/>
                  </a:lnTo>
                  <a:lnTo>
                    <a:pt x="330131" y="255144"/>
                  </a:lnTo>
                  <a:lnTo>
                    <a:pt x="330131" y="293847"/>
                  </a:lnTo>
                  <a:lnTo>
                    <a:pt x="203749" y="293847"/>
                  </a:lnTo>
                  <a:lnTo>
                    <a:pt x="203749" y="295281"/>
                  </a:lnTo>
                  <a:lnTo>
                    <a:pt x="200877" y="301015"/>
                  </a:lnTo>
                  <a:lnTo>
                    <a:pt x="150611" y="408525"/>
                  </a:lnTo>
                  <a:lnTo>
                    <a:pt x="133377" y="408525"/>
                  </a:lnTo>
                  <a:lnTo>
                    <a:pt x="91729" y="408525"/>
                  </a:lnTo>
                  <a:close/>
                  <a:moveTo>
                    <a:pt x="157134" y="0"/>
                  </a:moveTo>
                  <a:cubicBezTo>
                    <a:pt x="196431" y="0"/>
                    <a:pt x="228287" y="32062"/>
                    <a:pt x="228287" y="71613"/>
                  </a:cubicBezTo>
                  <a:cubicBezTo>
                    <a:pt x="228287" y="111164"/>
                    <a:pt x="196431" y="143226"/>
                    <a:pt x="157134" y="143226"/>
                  </a:cubicBezTo>
                  <a:cubicBezTo>
                    <a:pt x="117837" y="143226"/>
                    <a:pt x="85981" y="111164"/>
                    <a:pt x="85981" y="71613"/>
                  </a:cubicBezTo>
                  <a:cubicBezTo>
                    <a:pt x="85981" y="32062"/>
                    <a:pt x="117837" y="0"/>
                    <a:pt x="157134" y="0"/>
                  </a:cubicBezTo>
                  <a:close/>
                </a:path>
              </a:pathLst>
            </a:custGeom>
            <a:solidFill>
              <a:schemeClr val="accent1"/>
            </a:solidFill>
            <a:ln w="12700" cap="flat">
              <a:noFill/>
              <a:miter lim="400000"/>
            </a:ln>
            <a:effec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26" name="išḷídé">
              <a:extLst>
                <a:ext uri="{FF2B5EF4-FFF2-40B4-BE49-F238E27FC236}">
                  <a16:creationId xmlns:a16="http://schemas.microsoft.com/office/drawing/2014/main" id="{B1BE8731-2AD6-4BB9-AC57-444828C4A28A}"/>
                </a:ext>
              </a:extLst>
            </p:cNvPr>
            <p:cNvSpPr/>
            <p:nvPr/>
          </p:nvSpPr>
          <p:spPr>
            <a:xfrm>
              <a:off x="9937728" y="4076379"/>
              <a:ext cx="1581077" cy="468582"/>
            </a:xfrm>
            <a:prstGeom prst="rect">
              <a:avLst/>
            </a:prstGeom>
            <a:noFill/>
            <a:ln w="12700" cap="flat">
              <a:noFill/>
              <a:miter lim="400000"/>
            </a:ln>
            <a:effectLst/>
            <a:extLst>
              <a:ext uri="{C572A759-6A51-4108-AA02-DFA0A04FC94B}">
                <ma14:wrappingTextBoxFlag xmlns:a14="http://schemas.microsoft.com/office/drawing/2010/main" xmlns:ma14="http://schemas.microsoft.com/office/mac/drawingml/2011/main" xmlns:p14="http://schemas.microsoft.com/office/powerpoint/2010/main" xmlns:a16="http://schemas.microsoft.com/office/drawing/2014/main" xmlns:lc="http://schemas.openxmlformats.org/drawingml/2006/lockedCanvas" xmlns="" val="1"/>
              </a:ext>
            </a:extLst>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latin typeface="微软雅黑" panose="020B0503020204020204" pitchFamily="34" charset="-122"/>
                  <a:ea typeface="微软雅黑" panose="020B0503020204020204" pitchFamily="34" charset="-122"/>
                </a:rPr>
                <a:t>学生</a:t>
              </a:r>
              <a:endParaRPr lang="zh-CN" altLang="en-US" sz="2400" dirty="0">
                <a:latin typeface="微软雅黑" panose="020B0503020204020204" pitchFamily="34" charset="-122"/>
                <a:ea typeface="微软雅黑" panose="020B0503020204020204" pitchFamily="34" charset="-122"/>
              </a:endParaRPr>
            </a:p>
          </p:txBody>
        </p:sp>
        <p:sp>
          <p:nvSpPr>
            <p:cNvPr id="127" name="is1îḋé">
              <a:extLst>
                <a:ext uri="{FF2B5EF4-FFF2-40B4-BE49-F238E27FC236}">
                  <a16:creationId xmlns:a16="http://schemas.microsoft.com/office/drawing/2014/main" id="{86FBA9DA-1DD8-4980-8770-9B8B243B6229}"/>
                </a:ext>
              </a:extLst>
            </p:cNvPr>
            <p:cNvSpPr/>
            <p:nvPr/>
          </p:nvSpPr>
          <p:spPr>
            <a:xfrm flipH="1">
              <a:off x="7394422" y="4042476"/>
              <a:ext cx="2553180" cy="2244024"/>
            </a:xfrm>
            <a:custGeom>
              <a:avLst/>
              <a:gdLst/>
              <a:ahLst/>
              <a:cxnLst>
                <a:cxn ang="0">
                  <a:pos x="wd2" y="hd2"/>
                </a:cxn>
                <a:cxn ang="5400000">
                  <a:pos x="wd2" y="hd2"/>
                </a:cxn>
                <a:cxn ang="10800000">
                  <a:pos x="wd2" y="hd2"/>
                </a:cxn>
                <a:cxn ang="16200000">
                  <a:pos x="wd2" y="hd2"/>
                </a:cxn>
              </a:cxnLst>
              <a:rect l="0" t="0" r="r" b="b"/>
              <a:pathLst>
                <a:path w="21580" h="21564" extrusionOk="0">
                  <a:moveTo>
                    <a:pt x="16395" y="0"/>
                  </a:moveTo>
                  <a:cubicBezTo>
                    <a:pt x="15338" y="2211"/>
                    <a:pt x="13230" y="3601"/>
                    <a:pt x="10921" y="3416"/>
                  </a:cubicBezTo>
                  <a:cubicBezTo>
                    <a:pt x="10449" y="3379"/>
                    <a:pt x="9990" y="3266"/>
                    <a:pt x="9526" y="3183"/>
                  </a:cubicBezTo>
                  <a:cubicBezTo>
                    <a:pt x="9089" y="3104"/>
                    <a:pt x="8648" y="3048"/>
                    <a:pt x="8202" y="3040"/>
                  </a:cubicBezTo>
                  <a:cubicBezTo>
                    <a:pt x="3697" y="2950"/>
                    <a:pt x="20" y="7100"/>
                    <a:pt x="0" y="12235"/>
                  </a:cubicBezTo>
                  <a:cubicBezTo>
                    <a:pt x="-20" y="17348"/>
                    <a:pt x="3594" y="21524"/>
                    <a:pt x="8088" y="21564"/>
                  </a:cubicBezTo>
                  <a:cubicBezTo>
                    <a:pt x="12191" y="21600"/>
                    <a:pt x="15602" y="18173"/>
                    <a:pt x="16197" y="13688"/>
                  </a:cubicBezTo>
                  <a:cubicBezTo>
                    <a:pt x="16208" y="13603"/>
                    <a:pt x="16218" y="13517"/>
                    <a:pt x="16227" y="13431"/>
                  </a:cubicBezTo>
                  <a:cubicBezTo>
                    <a:pt x="16236" y="13350"/>
                    <a:pt x="16244" y="13269"/>
                    <a:pt x="16251" y="13188"/>
                  </a:cubicBezTo>
                  <a:cubicBezTo>
                    <a:pt x="16271" y="12959"/>
                    <a:pt x="16287" y="12727"/>
                    <a:pt x="16341" y="12506"/>
                  </a:cubicBezTo>
                  <a:cubicBezTo>
                    <a:pt x="16382" y="12335"/>
                    <a:pt x="16444" y="12172"/>
                    <a:pt x="16533" y="12023"/>
                  </a:cubicBezTo>
                  <a:cubicBezTo>
                    <a:pt x="16572" y="11958"/>
                    <a:pt x="16616" y="11896"/>
                    <a:pt x="16664" y="11839"/>
                  </a:cubicBezTo>
                  <a:cubicBezTo>
                    <a:pt x="16708" y="11779"/>
                    <a:pt x="16753" y="11719"/>
                    <a:pt x="16800" y="11660"/>
                  </a:cubicBezTo>
                  <a:cubicBezTo>
                    <a:pt x="17294" y="11030"/>
                    <a:pt x="17884" y="10497"/>
                    <a:pt x="18542" y="10093"/>
                  </a:cubicBezTo>
                  <a:cubicBezTo>
                    <a:pt x="19446" y="9538"/>
                    <a:pt x="20481" y="9223"/>
                    <a:pt x="21580" y="9224"/>
                  </a:cubicBezTo>
                  <a:cubicBezTo>
                    <a:pt x="20127" y="8304"/>
                    <a:pt x="18894" y="6990"/>
                    <a:pt x="17993" y="5410"/>
                  </a:cubicBezTo>
                  <a:cubicBezTo>
                    <a:pt x="17092" y="3830"/>
                    <a:pt x="16523" y="1984"/>
                    <a:pt x="16395" y="0"/>
                  </a:cubicBezTo>
                  <a:close/>
                </a:path>
              </a:pathLst>
            </a:custGeom>
            <a:solidFill>
              <a:srgbClr val="26477D"/>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28" name="ï$ḻiḍé">
              <a:extLst>
                <a:ext uri="{FF2B5EF4-FFF2-40B4-BE49-F238E27FC236}">
                  <a16:creationId xmlns:a16="http://schemas.microsoft.com/office/drawing/2014/main" id="{57FDEB22-B1B1-4AD7-B040-BBB9518AF379}"/>
                </a:ext>
              </a:extLst>
            </p:cNvPr>
            <p:cNvSpPr/>
            <p:nvPr/>
          </p:nvSpPr>
          <p:spPr>
            <a:xfrm flipH="1">
              <a:off x="8260058" y="4598794"/>
              <a:ext cx="1447744" cy="1447736"/>
            </a:xfrm>
            <a:prstGeom prst="ellipse">
              <a:avLst/>
            </a:prstGeom>
            <a:solidFill>
              <a:srgbClr val="FFFFFF"/>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29" name="iṧľiďe">
              <a:extLst>
                <a:ext uri="{FF2B5EF4-FFF2-40B4-BE49-F238E27FC236}">
                  <a16:creationId xmlns:a16="http://schemas.microsoft.com/office/drawing/2014/main" id="{3D2D19E0-0435-47C7-81AF-8B9F8D2D8778}"/>
                </a:ext>
              </a:extLst>
            </p:cNvPr>
            <p:cNvSpPr/>
            <p:nvPr/>
          </p:nvSpPr>
          <p:spPr>
            <a:xfrm>
              <a:off x="8805990" y="4921452"/>
              <a:ext cx="355883" cy="346978"/>
            </a:xfrm>
            <a:custGeom>
              <a:avLst/>
              <a:gdLst>
                <a:gd name="connsiteX0" fmla="*/ 361299 w 609482"/>
                <a:gd name="connsiteY0" fmla="*/ 281571 h 594232"/>
                <a:gd name="connsiteX1" fmla="*/ 361299 w 609482"/>
                <a:gd name="connsiteY1" fmla="*/ 539927 h 594232"/>
                <a:gd name="connsiteX2" fmla="*/ 515866 w 609482"/>
                <a:gd name="connsiteY2" fmla="*/ 539927 h 594232"/>
                <a:gd name="connsiteX3" fmla="*/ 158048 w 609482"/>
                <a:gd name="connsiteY3" fmla="*/ 149740 h 594232"/>
                <a:gd name="connsiteX4" fmla="*/ 213764 w 609482"/>
                <a:gd name="connsiteY4" fmla="*/ 179695 h 594232"/>
                <a:gd name="connsiteX5" fmla="*/ 277956 w 609482"/>
                <a:gd name="connsiteY5" fmla="*/ 273840 h 594232"/>
                <a:gd name="connsiteX6" fmla="*/ 292004 w 609482"/>
                <a:gd name="connsiteY6" fmla="*/ 273840 h 594232"/>
                <a:gd name="connsiteX7" fmla="*/ 292004 w 609482"/>
                <a:gd name="connsiteY7" fmla="*/ 318250 h 594232"/>
                <a:gd name="connsiteX8" fmla="*/ 267241 w 609482"/>
                <a:gd name="connsiteY8" fmla="*/ 318250 h 594232"/>
                <a:gd name="connsiteX9" fmla="*/ 249860 w 609482"/>
                <a:gd name="connsiteY9" fmla="*/ 309786 h 594232"/>
                <a:gd name="connsiteX10" fmla="*/ 224954 w 609482"/>
                <a:gd name="connsiteY10" fmla="*/ 278405 h 594232"/>
                <a:gd name="connsiteX11" fmla="*/ 224954 w 609482"/>
                <a:gd name="connsiteY11" fmla="*/ 293335 h 594232"/>
                <a:gd name="connsiteX12" fmla="*/ 277527 w 609482"/>
                <a:gd name="connsiteY12" fmla="*/ 442302 h 594232"/>
                <a:gd name="connsiteX13" fmla="*/ 268575 w 609482"/>
                <a:gd name="connsiteY13" fmla="*/ 454997 h 594232"/>
                <a:gd name="connsiteX14" fmla="*/ 224812 w 609482"/>
                <a:gd name="connsiteY14" fmla="*/ 454997 h 594232"/>
                <a:gd name="connsiteX15" fmla="*/ 224812 w 609482"/>
                <a:gd name="connsiteY15" fmla="*/ 563406 h 594232"/>
                <a:gd name="connsiteX16" fmla="*/ 194477 w 609482"/>
                <a:gd name="connsiteY16" fmla="*/ 593171 h 594232"/>
                <a:gd name="connsiteX17" fmla="*/ 165143 w 609482"/>
                <a:gd name="connsiteY17" fmla="*/ 562883 h 594232"/>
                <a:gd name="connsiteX18" fmla="*/ 165143 w 609482"/>
                <a:gd name="connsiteY18" fmla="*/ 454997 h 594232"/>
                <a:gd name="connsiteX19" fmla="*/ 150714 w 609482"/>
                <a:gd name="connsiteY19" fmla="*/ 454997 h 594232"/>
                <a:gd name="connsiteX20" fmla="*/ 150714 w 609482"/>
                <a:gd name="connsiteY20" fmla="*/ 563406 h 594232"/>
                <a:gd name="connsiteX21" fmla="*/ 120380 w 609482"/>
                <a:gd name="connsiteY21" fmla="*/ 593171 h 594232"/>
                <a:gd name="connsiteX22" fmla="*/ 91046 w 609482"/>
                <a:gd name="connsiteY22" fmla="*/ 562883 h 594232"/>
                <a:gd name="connsiteX23" fmla="*/ 91046 w 609482"/>
                <a:gd name="connsiteY23" fmla="*/ 454997 h 594232"/>
                <a:gd name="connsiteX24" fmla="*/ 47473 w 609482"/>
                <a:gd name="connsiteY24" fmla="*/ 454997 h 594232"/>
                <a:gd name="connsiteX25" fmla="*/ 38520 w 609482"/>
                <a:gd name="connsiteY25" fmla="*/ 442302 h 594232"/>
                <a:gd name="connsiteX26" fmla="*/ 91093 w 609482"/>
                <a:gd name="connsiteY26" fmla="*/ 293335 h 594232"/>
                <a:gd name="connsiteX27" fmla="*/ 91093 w 609482"/>
                <a:gd name="connsiteY27" fmla="*/ 278405 h 594232"/>
                <a:gd name="connsiteX28" fmla="*/ 40901 w 609482"/>
                <a:gd name="connsiteY28" fmla="*/ 355955 h 594232"/>
                <a:gd name="connsiteX29" fmla="*/ 22234 w 609482"/>
                <a:gd name="connsiteY29" fmla="*/ 366083 h 594232"/>
                <a:gd name="connsiteX30" fmla="*/ 10138 w 609482"/>
                <a:gd name="connsiteY30" fmla="*/ 362564 h 594232"/>
                <a:gd name="connsiteX31" fmla="*/ 3567 w 609482"/>
                <a:gd name="connsiteY31" fmla="*/ 331848 h 594232"/>
                <a:gd name="connsiteX32" fmla="*/ 100760 w 609482"/>
                <a:gd name="connsiteY32" fmla="*/ 181740 h 594232"/>
                <a:gd name="connsiteX33" fmla="*/ 158048 w 609482"/>
                <a:gd name="connsiteY33" fmla="*/ 149740 h 594232"/>
                <a:gd name="connsiteX34" fmla="*/ 311205 w 609482"/>
                <a:gd name="connsiteY34" fmla="*/ 93499 h 594232"/>
                <a:gd name="connsiteX35" fmla="*/ 316586 w 609482"/>
                <a:gd name="connsiteY35" fmla="*/ 96638 h 594232"/>
                <a:gd name="connsiteX36" fmla="*/ 608577 w 609482"/>
                <a:gd name="connsiteY36" fmla="*/ 584627 h 594232"/>
                <a:gd name="connsiteX37" fmla="*/ 603101 w 609482"/>
                <a:gd name="connsiteY37" fmla="*/ 594232 h 594232"/>
                <a:gd name="connsiteX38" fmla="*/ 311110 w 609482"/>
                <a:gd name="connsiteY38" fmla="*/ 594232 h 594232"/>
                <a:gd name="connsiteX39" fmla="*/ 304777 w 609482"/>
                <a:gd name="connsiteY39" fmla="*/ 587860 h 594232"/>
                <a:gd name="connsiteX40" fmla="*/ 304777 w 609482"/>
                <a:gd name="connsiteY40" fmla="*/ 305538 h 594232"/>
                <a:gd name="connsiteX41" fmla="*/ 304777 w 609482"/>
                <a:gd name="connsiteY41" fmla="*/ 261171 h 594232"/>
                <a:gd name="connsiteX42" fmla="*/ 304777 w 609482"/>
                <a:gd name="connsiteY42" fmla="*/ 99871 h 594232"/>
                <a:gd name="connsiteX43" fmla="*/ 311205 w 609482"/>
                <a:gd name="connsiteY43" fmla="*/ 93499 h 594232"/>
                <a:gd name="connsiteX44" fmla="*/ 161094 w 609482"/>
                <a:gd name="connsiteY44" fmla="*/ 0 h 594232"/>
                <a:gd name="connsiteX45" fmla="*/ 221714 w 609482"/>
                <a:gd name="connsiteY45" fmla="*/ 91917 h 594232"/>
                <a:gd name="connsiteX46" fmla="*/ 239381 w 609482"/>
                <a:gd name="connsiteY46" fmla="*/ 121066 h 594232"/>
                <a:gd name="connsiteX47" fmla="*/ 241191 w 609482"/>
                <a:gd name="connsiteY47" fmla="*/ 125584 h 594232"/>
                <a:gd name="connsiteX48" fmla="*/ 218286 w 609482"/>
                <a:gd name="connsiteY48" fmla="*/ 140990 h 594232"/>
                <a:gd name="connsiteX49" fmla="*/ 186142 w 609482"/>
                <a:gd name="connsiteY49" fmla="*/ 132479 h 594232"/>
                <a:gd name="connsiteX50" fmla="*/ 200142 w 609482"/>
                <a:gd name="connsiteY50" fmla="*/ 109416 h 594232"/>
                <a:gd name="connsiteX51" fmla="*/ 161094 w 609482"/>
                <a:gd name="connsiteY51" fmla="*/ 132241 h 594232"/>
                <a:gd name="connsiteX52" fmla="*/ 122046 w 609482"/>
                <a:gd name="connsiteY52" fmla="*/ 109416 h 594232"/>
                <a:gd name="connsiteX53" fmla="*/ 135999 w 609482"/>
                <a:gd name="connsiteY53" fmla="*/ 132479 h 594232"/>
                <a:gd name="connsiteX54" fmla="*/ 103856 w 609482"/>
                <a:gd name="connsiteY54" fmla="*/ 140990 h 594232"/>
                <a:gd name="connsiteX55" fmla="*/ 80950 w 609482"/>
                <a:gd name="connsiteY55" fmla="*/ 125584 h 594232"/>
                <a:gd name="connsiteX56" fmla="*/ 82808 w 609482"/>
                <a:gd name="connsiteY56" fmla="*/ 121066 h 594232"/>
                <a:gd name="connsiteX57" fmla="*/ 100427 w 609482"/>
                <a:gd name="connsiteY57" fmla="*/ 91917 h 594232"/>
                <a:gd name="connsiteX58" fmla="*/ 161094 w 609482"/>
                <a:gd name="connsiteY58" fmla="*/ 0 h 59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09482" h="594232">
                  <a:moveTo>
                    <a:pt x="361299" y="281571"/>
                  </a:moveTo>
                  <a:lnTo>
                    <a:pt x="361299" y="539927"/>
                  </a:lnTo>
                  <a:lnTo>
                    <a:pt x="515866" y="539927"/>
                  </a:lnTo>
                  <a:close/>
                  <a:moveTo>
                    <a:pt x="158048" y="149740"/>
                  </a:moveTo>
                  <a:cubicBezTo>
                    <a:pt x="181334" y="149740"/>
                    <a:pt x="201906" y="161627"/>
                    <a:pt x="213764" y="179695"/>
                  </a:cubicBezTo>
                  <a:cubicBezTo>
                    <a:pt x="215764" y="182691"/>
                    <a:pt x="277956" y="273840"/>
                    <a:pt x="277956" y="273840"/>
                  </a:cubicBezTo>
                  <a:lnTo>
                    <a:pt x="292004" y="273840"/>
                  </a:lnTo>
                  <a:lnTo>
                    <a:pt x="292004" y="318250"/>
                  </a:lnTo>
                  <a:lnTo>
                    <a:pt x="267241" y="318250"/>
                  </a:lnTo>
                  <a:cubicBezTo>
                    <a:pt x="260432" y="318250"/>
                    <a:pt x="254050" y="315111"/>
                    <a:pt x="249860" y="309786"/>
                  </a:cubicBezTo>
                  <a:lnTo>
                    <a:pt x="224954" y="278405"/>
                  </a:lnTo>
                  <a:lnTo>
                    <a:pt x="224954" y="293335"/>
                  </a:lnTo>
                  <a:lnTo>
                    <a:pt x="277527" y="442302"/>
                  </a:lnTo>
                  <a:cubicBezTo>
                    <a:pt x="279766" y="448531"/>
                    <a:pt x="275099" y="454997"/>
                    <a:pt x="268575" y="454997"/>
                  </a:cubicBezTo>
                  <a:lnTo>
                    <a:pt x="224812" y="454997"/>
                  </a:lnTo>
                  <a:lnTo>
                    <a:pt x="224812" y="563406"/>
                  </a:lnTo>
                  <a:cubicBezTo>
                    <a:pt x="224812" y="580000"/>
                    <a:pt x="211192" y="593456"/>
                    <a:pt x="194477" y="593171"/>
                  </a:cubicBezTo>
                  <a:cubicBezTo>
                    <a:pt x="178096" y="592933"/>
                    <a:pt x="165143" y="579239"/>
                    <a:pt x="165143" y="562883"/>
                  </a:cubicBezTo>
                  <a:lnTo>
                    <a:pt x="165143" y="454997"/>
                  </a:lnTo>
                  <a:lnTo>
                    <a:pt x="150714" y="454997"/>
                  </a:lnTo>
                  <a:lnTo>
                    <a:pt x="150714" y="563406"/>
                  </a:lnTo>
                  <a:cubicBezTo>
                    <a:pt x="150714" y="580000"/>
                    <a:pt x="137095" y="593456"/>
                    <a:pt x="120380" y="593171"/>
                  </a:cubicBezTo>
                  <a:cubicBezTo>
                    <a:pt x="103998" y="592933"/>
                    <a:pt x="91046" y="579239"/>
                    <a:pt x="91046" y="562883"/>
                  </a:cubicBezTo>
                  <a:lnTo>
                    <a:pt x="91046" y="454997"/>
                  </a:lnTo>
                  <a:lnTo>
                    <a:pt x="47473" y="454997"/>
                  </a:lnTo>
                  <a:cubicBezTo>
                    <a:pt x="40949" y="454997"/>
                    <a:pt x="36377" y="448531"/>
                    <a:pt x="38520" y="442302"/>
                  </a:cubicBezTo>
                  <a:lnTo>
                    <a:pt x="91093" y="293335"/>
                  </a:lnTo>
                  <a:lnTo>
                    <a:pt x="91093" y="278405"/>
                  </a:lnTo>
                  <a:lnTo>
                    <a:pt x="40901" y="355955"/>
                  </a:lnTo>
                  <a:cubicBezTo>
                    <a:pt x="36615" y="362564"/>
                    <a:pt x="29520" y="366083"/>
                    <a:pt x="22234" y="366083"/>
                  </a:cubicBezTo>
                  <a:cubicBezTo>
                    <a:pt x="18091" y="366083"/>
                    <a:pt x="13901" y="364942"/>
                    <a:pt x="10138" y="362564"/>
                  </a:cubicBezTo>
                  <a:cubicBezTo>
                    <a:pt x="-148" y="355907"/>
                    <a:pt x="-3100" y="342119"/>
                    <a:pt x="3567" y="331848"/>
                  </a:cubicBezTo>
                  <a:lnTo>
                    <a:pt x="100760" y="181740"/>
                  </a:lnTo>
                  <a:cubicBezTo>
                    <a:pt x="113284" y="162483"/>
                    <a:pt x="134904" y="149740"/>
                    <a:pt x="158048" y="149740"/>
                  </a:cubicBezTo>
                  <a:close/>
                  <a:moveTo>
                    <a:pt x="311205" y="93499"/>
                  </a:moveTo>
                  <a:cubicBezTo>
                    <a:pt x="313205" y="93499"/>
                    <a:pt x="315301" y="94450"/>
                    <a:pt x="316586" y="96638"/>
                  </a:cubicBezTo>
                  <a:lnTo>
                    <a:pt x="608577" y="584627"/>
                  </a:lnTo>
                  <a:cubicBezTo>
                    <a:pt x="611101" y="588811"/>
                    <a:pt x="608054" y="594232"/>
                    <a:pt x="603101" y="594232"/>
                  </a:cubicBezTo>
                  <a:lnTo>
                    <a:pt x="311110" y="594232"/>
                  </a:lnTo>
                  <a:cubicBezTo>
                    <a:pt x="307634" y="594232"/>
                    <a:pt x="304777" y="591379"/>
                    <a:pt x="304777" y="587860"/>
                  </a:cubicBezTo>
                  <a:lnTo>
                    <a:pt x="304777" y="305538"/>
                  </a:lnTo>
                  <a:lnTo>
                    <a:pt x="304777" y="261171"/>
                  </a:lnTo>
                  <a:lnTo>
                    <a:pt x="304777" y="99871"/>
                  </a:lnTo>
                  <a:cubicBezTo>
                    <a:pt x="304777" y="95924"/>
                    <a:pt x="307967" y="93499"/>
                    <a:pt x="311205" y="93499"/>
                  </a:cubicBezTo>
                  <a:close/>
                  <a:moveTo>
                    <a:pt x="161094" y="0"/>
                  </a:moveTo>
                  <a:cubicBezTo>
                    <a:pt x="227428" y="0"/>
                    <a:pt x="221714" y="69092"/>
                    <a:pt x="221714" y="91917"/>
                  </a:cubicBezTo>
                  <a:cubicBezTo>
                    <a:pt x="221714" y="109559"/>
                    <a:pt x="233857" y="118118"/>
                    <a:pt x="239381" y="121066"/>
                  </a:cubicBezTo>
                  <a:cubicBezTo>
                    <a:pt x="241000" y="121970"/>
                    <a:pt x="241762" y="123872"/>
                    <a:pt x="241191" y="125584"/>
                  </a:cubicBezTo>
                  <a:cubicBezTo>
                    <a:pt x="237524" y="137424"/>
                    <a:pt x="228190" y="140990"/>
                    <a:pt x="218286" y="140990"/>
                  </a:cubicBezTo>
                  <a:cubicBezTo>
                    <a:pt x="203000" y="140990"/>
                    <a:pt x="186142" y="132479"/>
                    <a:pt x="186142" y="132479"/>
                  </a:cubicBezTo>
                  <a:cubicBezTo>
                    <a:pt x="194095" y="127866"/>
                    <a:pt x="198142" y="118736"/>
                    <a:pt x="200142" y="109416"/>
                  </a:cubicBezTo>
                  <a:cubicBezTo>
                    <a:pt x="191809" y="123158"/>
                    <a:pt x="177380" y="132241"/>
                    <a:pt x="161094" y="132241"/>
                  </a:cubicBezTo>
                  <a:cubicBezTo>
                    <a:pt x="144761" y="132241"/>
                    <a:pt x="130332" y="123158"/>
                    <a:pt x="122046" y="109416"/>
                  </a:cubicBezTo>
                  <a:cubicBezTo>
                    <a:pt x="123999" y="118689"/>
                    <a:pt x="128046" y="127866"/>
                    <a:pt x="135999" y="132479"/>
                  </a:cubicBezTo>
                  <a:cubicBezTo>
                    <a:pt x="135999" y="132479"/>
                    <a:pt x="119189" y="140990"/>
                    <a:pt x="103856" y="140990"/>
                  </a:cubicBezTo>
                  <a:cubicBezTo>
                    <a:pt x="93903" y="140990"/>
                    <a:pt x="84617" y="137376"/>
                    <a:pt x="80950" y="125584"/>
                  </a:cubicBezTo>
                  <a:cubicBezTo>
                    <a:pt x="80379" y="123872"/>
                    <a:pt x="81141" y="121970"/>
                    <a:pt x="82808" y="121066"/>
                  </a:cubicBezTo>
                  <a:cubicBezTo>
                    <a:pt x="88332" y="118118"/>
                    <a:pt x="100427" y="109559"/>
                    <a:pt x="100427" y="91917"/>
                  </a:cubicBezTo>
                  <a:cubicBezTo>
                    <a:pt x="100427" y="69092"/>
                    <a:pt x="94713" y="0"/>
                    <a:pt x="161094" y="0"/>
                  </a:cubicBezTo>
                  <a:close/>
                </a:path>
              </a:pathLst>
            </a:custGeom>
            <a:solidFill>
              <a:srgbClr val="26477D"/>
            </a:solidFill>
            <a:ln w="12700" cap="flat">
              <a:noFill/>
              <a:miter lim="400000"/>
            </a:ln>
            <a:effec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30" name="íšḷíḍè">
              <a:extLst>
                <a:ext uri="{FF2B5EF4-FFF2-40B4-BE49-F238E27FC236}">
                  <a16:creationId xmlns:a16="http://schemas.microsoft.com/office/drawing/2014/main" id="{E3087942-E855-4243-AACE-2384D8F1FA08}"/>
                </a:ext>
              </a:extLst>
            </p:cNvPr>
            <p:cNvSpPr/>
            <p:nvPr/>
          </p:nvSpPr>
          <p:spPr>
            <a:xfrm>
              <a:off x="8193390" y="5393406"/>
              <a:ext cx="1581077" cy="468582"/>
            </a:xfrm>
            <a:prstGeom prst="rect">
              <a:avLst/>
            </a:prstGeom>
            <a:noFill/>
            <a:ln w="12700" cap="flat">
              <a:noFill/>
              <a:miter lim="400000"/>
            </a:ln>
            <a:effectLst/>
            <a:extLst>
              <a:ext uri="{C572A759-6A51-4108-AA02-DFA0A04FC94B}">
                <ma14:wrappingTextBoxFlag xmlns:a14="http://schemas.microsoft.com/office/drawing/2010/main" xmlns:ma14="http://schemas.microsoft.com/office/mac/drawingml/2011/main" xmlns:p14="http://schemas.microsoft.com/office/powerpoint/2010/main" xmlns:a16="http://schemas.microsoft.com/office/drawing/2014/main" xmlns:lc="http://schemas.openxmlformats.org/drawingml/2006/lockedCanvas" xmlns="" val="1"/>
              </a:ext>
            </a:extLst>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latin typeface="微软雅黑" panose="020B0503020204020204" pitchFamily="34" charset="-122"/>
                  <a:ea typeface="微软雅黑" panose="020B0503020204020204" pitchFamily="34" charset="-122"/>
                </a:rPr>
                <a:t>教师</a:t>
              </a:r>
              <a:endParaRPr lang="zh-CN" altLang="en-US" sz="2400" dirty="0">
                <a:latin typeface="微软雅黑" panose="020B0503020204020204" pitchFamily="34" charset="-122"/>
                <a:ea typeface="微软雅黑" panose="020B0503020204020204" pitchFamily="34" charset="-122"/>
              </a:endParaRPr>
            </a:p>
          </p:txBody>
        </p:sp>
        <p:sp>
          <p:nvSpPr>
            <p:cNvPr id="131" name="íṡľiḓé">
              <a:extLst>
                <a:ext uri="{FF2B5EF4-FFF2-40B4-BE49-F238E27FC236}">
                  <a16:creationId xmlns:a16="http://schemas.microsoft.com/office/drawing/2014/main" id="{1C1A99E4-CDC9-4713-BCE9-45F15A07E6CD}"/>
                </a:ext>
              </a:extLst>
            </p:cNvPr>
            <p:cNvSpPr/>
            <p:nvPr/>
          </p:nvSpPr>
          <p:spPr>
            <a:xfrm flipH="1">
              <a:off x="5455430" y="3150809"/>
              <a:ext cx="2557613" cy="2254957"/>
            </a:xfrm>
            <a:custGeom>
              <a:avLst/>
              <a:gdLst/>
              <a:ahLst/>
              <a:cxnLst>
                <a:cxn ang="0">
                  <a:pos x="wd2" y="hd2"/>
                </a:cxn>
                <a:cxn ang="5400000">
                  <a:pos x="wd2" y="hd2"/>
                </a:cxn>
                <a:cxn ang="10800000">
                  <a:pos x="wd2" y="hd2"/>
                </a:cxn>
                <a:cxn ang="16200000">
                  <a:pos x="wd2" y="hd2"/>
                </a:cxn>
              </a:cxnLst>
              <a:rect l="0" t="0" r="r" b="b"/>
              <a:pathLst>
                <a:path w="20498" h="21590" extrusionOk="0">
                  <a:moveTo>
                    <a:pt x="7777" y="0"/>
                  </a:moveTo>
                  <a:cubicBezTo>
                    <a:pt x="6532" y="-10"/>
                    <a:pt x="5267" y="340"/>
                    <a:pt x="4091" y="1090"/>
                  </a:cubicBezTo>
                  <a:cubicBezTo>
                    <a:pt x="323" y="3491"/>
                    <a:pt x="-1102" y="9086"/>
                    <a:pt x="918" y="13576"/>
                  </a:cubicBezTo>
                  <a:cubicBezTo>
                    <a:pt x="2580" y="17270"/>
                    <a:pt x="6049" y="19049"/>
                    <a:pt x="9330" y="18255"/>
                  </a:cubicBezTo>
                  <a:cubicBezTo>
                    <a:pt x="9527" y="18207"/>
                    <a:pt x="9724" y="18150"/>
                    <a:pt x="9918" y="18077"/>
                  </a:cubicBezTo>
                  <a:cubicBezTo>
                    <a:pt x="10028" y="18035"/>
                    <a:pt x="10138" y="17987"/>
                    <a:pt x="10249" y="17950"/>
                  </a:cubicBezTo>
                  <a:cubicBezTo>
                    <a:pt x="10660" y="17810"/>
                    <a:pt x="11090" y="17799"/>
                    <a:pt x="11514" y="17859"/>
                  </a:cubicBezTo>
                  <a:cubicBezTo>
                    <a:pt x="11682" y="17882"/>
                    <a:pt x="11849" y="17917"/>
                    <a:pt x="12014" y="17960"/>
                  </a:cubicBezTo>
                  <a:cubicBezTo>
                    <a:pt x="12618" y="18116"/>
                    <a:pt x="13203" y="18376"/>
                    <a:pt x="13742" y="18738"/>
                  </a:cubicBezTo>
                  <a:cubicBezTo>
                    <a:pt x="14703" y="19383"/>
                    <a:pt x="15527" y="20347"/>
                    <a:pt x="16089" y="21590"/>
                  </a:cubicBezTo>
                  <a:cubicBezTo>
                    <a:pt x="16106" y="19706"/>
                    <a:pt x="16510" y="17854"/>
                    <a:pt x="17259" y="16204"/>
                  </a:cubicBezTo>
                  <a:cubicBezTo>
                    <a:pt x="18008" y="14555"/>
                    <a:pt x="19102" y="13109"/>
                    <a:pt x="20498" y="12038"/>
                  </a:cubicBezTo>
                  <a:cubicBezTo>
                    <a:pt x="18595" y="11859"/>
                    <a:pt x="16800" y="10648"/>
                    <a:pt x="15712" y="8617"/>
                  </a:cubicBezTo>
                  <a:cubicBezTo>
                    <a:pt x="15642" y="8487"/>
                    <a:pt x="15575" y="8355"/>
                    <a:pt x="15518" y="8216"/>
                  </a:cubicBezTo>
                  <a:cubicBezTo>
                    <a:pt x="15374" y="7856"/>
                    <a:pt x="15316" y="7463"/>
                    <a:pt x="15238" y="7078"/>
                  </a:cubicBezTo>
                  <a:cubicBezTo>
                    <a:pt x="15085" y="6329"/>
                    <a:pt x="14858" y="5589"/>
                    <a:pt x="14542" y="4880"/>
                  </a:cubicBezTo>
                  <a:cubicBezTo>
                    <a:pt x="13166" y="1786"/>
                    <a:pt x="10518" y="21"/>
                    <a:pt x="7777" y="0"/>
                  </a:cubicBezTo>
                  <a:close/>
                </a:path>
              </a:pathLst>
            </a:custGeom>
            <a:solidFill>
              <a:schemeClr val="accent1"/>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32" name="ïSļiḋé">
              <a:extLst>
                <a:ext uri="{FF2B5EF4-FFF2-40B4-BE49-F238E27FC236}">
                  <a16:creationId xmlns:a16="http://schemas.microsoft.com/office/drawing/2014/main" id="{85800DD5-9778-4939-92CB-3EEE5DDFC838}"/>
                </a:ext>
              </a:extLst>
            </p:cNvPr>
            <p:cNvSpPr/>
            <p:nvPr/>
          </p:nvSpPr>
          <p:spPr>
            <a:xfrm flipH="1">
              <a:off x="6323253" y="3389458"/>
              <a:ext cx="1450615" cy="1450623"/>
            </a:xfrm>
            <a:prstGeom prst="ellipse">
              <a:avLst/>
            </a:prstGeom>
            <a:solidFill>
              <a:srgbClr val="FFFFFF"/>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33" name="íśļidé">
              <a:extLst>
                <a:ext uri="{FF2B5EF4-FFF2-40B4-BE49-F238E27FC236}">
                  <a16:creationId xmlns:a16="http://schemas.microsoft.com/office/drawing/2014/main" id="{E9B1B809-D180-45A4-94FF-D1F9EE202AAC}"/>
                </a:ext>
              </a:extLst>
            </p:cNvPr>
            <p:cNvSpPr/>
            <p:nvPr/>
          </p:nvSpPr>
          <p:spPr>
            <a:xfrm>
              <a:off x="6837897" y="3716727"/>
              <a:ext cx="421328" cy="381600"/>
            </a:xfrm>
            <a:custGeom>
              <a:avLst/>
              <a:gdLst>
                <a:gd name="connsiteX0" fmla="*/ 282671 w 606933"/>
                <a:gd name="connsiteY0" fmla="*/ 210543 h 549705"/>
                <a:gd name="connsiteX1" fmla="*/ 282671 w 606933"/>
                <a:gd name="connsiteY1" fmla="*/ 249428 h 549705"/>
                <a:gd name="connsiteX2" fmla="*/ 293336 w 606933"/>
                <a:gd name="connsiteY2" fmla="*/ 249652 h 549705"/>
                <a:gd name="connsiteX3" fmla="*/ 326004 w 606933"/>
                <a:gd name="connsiteY3" fmla="*/ 242032 h 549705"/>
                <a:gd name="connsiteX4" fmla="*/ 331954 w 606933"/>
                <a:gd name="connsiteY4" fmla="*/ 227688 h 549705"/>
                <a:gd name="connsiteX5" fmla="*/ 317697 w 606933"/>
                <a:gd name="connsiteY5" fmla="*/ 210543 h 549705"/>
                <a:gd name="connsiteX6" fmla="*/ 184154 w 606933"/>
                <a:gd name="connsiteY6" fmla="*/ 176704 h 549705"/>
                <a:gd name="connsiteX7" fmla="*/ 174059 w 606933"/>
                <a:gd name="connsiteY7" fmla="*/ 201684 h 549705"/>
                <a:gd name="connsiteX8" fmla="*/ 194250 w 606933"/>
                <a:gd name="connsiteY8" fmla="*/ 201684 h 549705"/>
                <a:gd name="connsiteX9" fmla="*/ 297714 w 606933"/>
                <a:gd name="connsiteY9" fmla="*/ 153841 h 549705"/>
                <a:gd name="connsiteX10" fmla="*/ 282671 w 606933"/>
                <a:gd name="connsiteY10" fmla="*/ 154514 h 549705"/>
                <a:gd name="connsiteX11" fmla="*/ 282671 w 606933"/>
                <a:gd name="connsiteY11" fmla="*/ 183649 h 549705"/>
                <a:gd name="connsiteX12" fmla="*/ 317584 w 606933"/>
                <a:gd name="connsiteY12" fmla="*/ 183649 h 549705"/>
                <a:gd name="connsiteX13" fmla="*/ 327463 w 606933"/>
                <a:gd name="connsiteY13" fmla="*/ 170538 h 549705"/>
                <a:gd name="connsiteX14" fmla="*/ 322861 w 606933"/>
                <a:gd name="connsiteY14" fmla="*/ 160005 h 549705"/>
                <a:gd name="connsiteX15" fmla="*/ 322411 w 606933"/>
                <a:gd name="connsiteY15" fmla="*/ 159669 h 549705"/>
                <a:gd name="connsiteX16" fmla="*/ 297714 w 606933"/>
                <a:gd name="connsiteY16" fmla="*/ 153841 h 549705"/>
                <a:gd name="connsiteX17" fmla="*/ 183818 w 606933"/>
                <a:gd name="connsiteY17" fmla="*/ 127865 h 549705"/>
                <a:gd name="connsiteX18" fmla="*/ 184379 w 606933"/>
                <a:gd name="connsiteY18" fmla="*/ 127865 h 549705"/>
                <a:gd name="connsiteX19" fmla="*/ 196830 w 606933"/>
                <a:gd name="connsiteY19" fmla="*/ 136266 h 549705"/>
                <a:gd name="connsiteX20" fmla="*/ 245515 w 606933"/>
                <a:gd name="connsiteY20" fmla="*/ 257019 h 549705"/>
                <a:gd name="connsiteX21" fmla="*/ 238111 w 606933"/>
                <a:gd name="connsiteY21" fmla="*/ 274494 h 549705"/>
                <a:gd name="connsiteX22" fmla="*/ 220612 w 606933"/>
                <a:gd name="connsiteY22" fmla="*/ 266989 h 549705"/>
                <a:gd name="connsiteX23" fmla="*/ 205019 w 606933"/>
                <a:gd name="connsiteY23" fmla="*/ 228567 h 549705"/>
                <a:gd name="connsiteX24" fmla="*/ 163290 w 606933"/>
                <a:gd name="connsiteY24" fmla="*/ 228567 h 549705"/>
                <a:gd name="connsiteX25" fmla="*/ 147809 w 606933"/>
                <a:gd name="connsiteY25" fmla="*/ 266989 h 549705"/>
                <a:gd name="connsiteX26" fmla="*/ 135358 w 606933"/>
                <a:gd name="connsiteY26" fmla="*/ 275390 h 549705"/>
                <a:gd name="connsiteX27" fmla="*/ 130310 w 606933"/>
                <a:gd name="connsiteY27" fmla="*/ 274494 h 549705"/>
                <a:gd name="connsiteX28" fmla="*/ 122906 w 606933"/>
                <a:gd name="connsiteY28" fmla="*/ 257019 h 549705"/>
                <a:gd name="connsiteX29" fmla="*/ 171366 w 606933"/>
                <a:gd name="connsiteY29" fmla="*/ 136378 h 549705"/>
                <a:gd name="connsiteX30" fmla="*/ 183818 w 606933"/>
                <a:gd name="connsiteY30" fmla="*/ 127865 h 549705"/>
                <a:gd name="connsiteX31" fmla="*/ 443541 w 606933"/>
                <a:gd name="connsiteY31" fmla="*/ 127300 h 549705"/>
                <a:gd name="connsiteX32" fmla="*/ 477881 w 606933"/>
                <a:gd name="connsiteY32" fmla="*/ 134022 h 549705"/>
                <a:gd name="connsiteX33" fmla="*/ 483492 w 606933"/>
                <a:gd name="connsiteY33" fmla="*/ 152169 h 549705"/>
                <a:gd name="connsiteX34" fmla="*/ 465424 w 606933"/>
                <a:gd name="connsiteY34" fmla="*/ 157882 h 549705"/>
                <a:gd name="connsiteX35" fmla="*/ 443541 w 606933"/>
                <a:gd name="connsiteY35" fmla="*/ 154073 h 549705"/>
                <a:gd name="connsiteX36" fmla="*/ 395172 w 606933"/>
                <a:gd name="connsiteY36" fmla="*/ 202690 h 549705"/>
                <a:gd name="connsiteX37" fmla="*/ 440174 w 606933"/>
                <a:gd name="connsiteY37" fmla="*/ 248955 h 549705"/>
                <a:gd name="connsiteX38" fmla="*/ 465424 w 606933"/>
                <a:gd name="connsiteY38" fmla="*/ 244810 h 549705"/>
                <a:gd name="connsiteX39" fmla="*/ 483492 w 606933"/>
                <a:gd name="connsiteY39" fmla="*/ 250860 h 549705"/>
                <a:gd name="connsiteX40" fmla="*/ 477432 w 606933"/>
                <a:gd name="connsiteY40" fmla="*/ 268895 h 549705"/>
                <a:gd name="connsiteX41" fmla="*/ 440174 w 606933"/>
                <a:gd name="connsiteY41" fmla="*/ 275840 h 549705"/>
                <a:gd name="connsiteX42" fmla="*/ 368351 w 606933"/>
                <a:gd name="connsiteY42" fmla="*/ 202690 h 549705"/>
                <a:gd name="connsiteX43" fmla="*/ 443541 w 606933"/>
                <a:gd name="connsiteY43" fmla="*/ 127300 h 549705"/>
                <a:gd name="connsiteX44" fmla="*/ 297714 w 606933"/>
                <a:gd name="connsiteY44" fmla="*/ 126947 h 549705"/>
                <a:gd name="connsiteX45" fmla="*/ 339138 w 606933"/>
                <a:gd name="connsiteY45" fmla="*/ 138601 h 549705"/>
                <a:gd name="connsiteX46" fmla="*/ 354406 w 606933"/>
                <a:gd name="connsiteY46" fmla="*/ 170538 h 549705"/>
                <a:gd name="connsiteX47" fmla="*/ 345200 w 606933"/>
                <a:gd name="connsiteY47" fmla="*/ 195864 h 549705"/>
                <a:gd name="connsiteX48" fmla="*/ 358896 w 606933"/>
                <a:gd name="connsiteY48" fmla="*/ 227688 h 549705"/>
                <a:gd name="connsiteX49" fmla="*/ 344527 w 606933"/>
                <a:gd name="connsiteY49" fmla="*/ 261418 h 549705"/>
                <a:gd name="connsiteX50" fmla="*/ 344302 w 606933"/>
                <a:gd name="connsiteY50" fmla="*/ 261754 h 549705"/>
                <a:gd name="connsiteX51" fmla="*/ 293336 w 606933"/>
                <a:gd name="connsiteY51" fmla="*/ 276546 h 549705"/>
                <a:gd name="connsiteX52" fmla="*/ 267292 w 606933"/>
                <a:gd name="connsiteY52" fmla="*/ 274977 h 549705"/>
                <a:gd name="connsiteX53" fmla="*/ 255729 w 606933"/>
                <a:gd name="connsiteY53" fmla="*/ 261642 h 549705"/>
                <a:gd name="connsiteX54" fmla="*/ 255729 w 606933"/>
                <a:gd name="connsiteY54" fmla="*/ 142972 h 549705"/>
                <a:gd name="connsiteX55" fmla="*/ 266394 w 606933"/>
                <a:gd name="connsiteY55" fmla="*/ 129749 h 549705"/>
                <a:gd name="connsiteX56" fmla="*/ 297714 w 606933"/>
                <a:gd name="connsiteY56" fmla="*/ 126947 h 549705"/>
                <a:gd name="connsiteX57" fmla="*/ 45340 w 606933"/>
                <a:gd name="connsiteY57" fmla="*/ 70478 h 549705"/>
                <a:gd name="connsiteX58" fmla="*/ 45340 w 606933"/>
                <a:gd name="connsiteY58" fmla="*/ 333005 h 549705"/>
                <a:gd name="connsiteX59" fmla="*/ 561593 w 606933"/>
                <a:gd name="connsiteY59" fmla="*/ 333005 h 549705"/>
                <a:gd name="connsiteX60" fmla="*/ 561593 w 606933"/>
                <a:gd name="connsiteY60" fmla="*/ 70478 h 549705"/>
                <a:gd name="connsiteX61" fmla="*/ 41749 w 606933"/>
                <a:gd name="connsiteY61" fmla="*/ 0 h 549705"/>
                <a:gd name="connsiteX62" fmla="*/ 565184 w 606933"/>
                <a:gd name="connsiteY62" fmla="*/ 0 h 549705"/>
                <a:gd name="connsiteX63" fmla="*/ 606933 w 606933"/>
                <a:gd name="connsiteY63" fmla="*/ 41569 h 549705"/>
                <a:gd name="connsiteX64" fmla="*/ 606933 w 606933"/>
                <a:gd name="connsiteY64" fmla="*/ 361914 h 549705"/>
                <a:gd name="connsiteX65" fmla="*/ 565184 w 606933"/>
                <a:gd name="connsiteY65" fmla="*/ 403483 h 549705"/>
                <a:gd name="connsiteX66" fmla="*/ 401554 w 606933"/>
                <a:gd name="connsiteY66" fmla="*/ 403483 h 549705"/>
                <a:gd name="connsiteX67" fmla="*/ 456322 w 606933"/>
                <a:gd name="connsiteY67" fmla="*/ 510601 h 549705"/>
                <a:gd name="connsiteX68" fmla="*/ 444650 w 606933"/>
                <a:gd name="connsiteY68" fmla="*/ 546792 h 549705"/>
                <a:gd name="connsiteX69" fmla="*/ 432417 w 606933"/>
                <a:gd name="connsiteY69" fmla="*/ 549705 h 549705"/>
                <a:gd name="connsiteX70" fmla="*/ 408400 w 606933"/>
                <a:gd name="connsiteY70" fmla="*/ 535139 h 549705"/>
                <a:gd name="connsiteX71" fmla="*/ 341063 w 606933"/>
                <a:gd name="connsiteY71" fmla="*/ 403483 h 549705"/>
                <a:gd name="connsiteX72" fmla="*/ 330401 w 606933"/>
                <a:gd name="connsiteY72" fmla="*/ 403483 h 549705"/>
                <a:gd name="connsiteX73" fmla="*/ 330401 w 606933"/>
                <a:gd name="connsiteY73" fmla="*/ 486510 h 549705"/>
                <a:gd name="connsiteX74" fmla="*/ 303466 w 606933"/>
                <a:gd name="connsiteY74" fmla="*/ 513290 h 549705"/>
                <a:gd name="connsiteX75" fmla="*/ 276532 w 606933"/>
                <a:gd name="connsiteY75" fmla="*/ 486510 h 549705"/>
                <a:gd name="connsiteX76" fmla="*/ 276532 w 606933"/>
                <a:gd name="connsiteY76" fmla="*/ 403483 h 549705"/>
                <a:gd name="connsiteX77" fmla="*/ 265870 w 606933"/>
                <a:gd name="connsiteY77" fmla="*/ 403483 h 549705"/>
                <a:gd name="connsiteX78" fmla="*/ 198533 w 606933"/>
                <a:gd name="connsiteY78" fmla="*/ 535139 h 549705"/>
                <a:gd name="connsiteX79" fmla="*/ 174516 w 606933"/>
                <a:gd name="connsiteY79" fmla="*/ 549705 h 549705"/>
                <a:gd name="connsiteX80" fmla="*/ 162283 w 606933"/>
                <a:gd name="connsiteY80" fmla="*/ 546792 h 549705"/>
                <a:gd name="connsiteX81" fmla="*/ 150611 w 606933"/>
                <a:gd name="connsiteY81" fmla="*/ 510601 h 549705"/>
                <a:gd name="connsiteX82" fmla="*/ 205379 w 606933"/>
                <a:gd name="connsiteY82" fmla="*/ 403483 h 549705"/>
                <a:gd name="connsiteX83" fmla="*/ 41749 w 606933"/>
                <a:gd name="connsiteY83" fmla="*/ 403483 h 549705"/>
                <a:gd name="connsiteX84" fmla="*/ 0 w 606933"/>
                <a:gd name="connsiteY84" fmla="*/ 361914 h 549705"/>
                <a:gd name="connsiteX85" fmla="*/ 0 w 606933"/>
                <a:gd name="connsiteY85" fmla="*/ 41569 h 549705"/>
                <a:gd name="connsiteX86" fmla="*/ 41749 w 606933"/>
                <a:gd name="connsiteY86" fmla="*/ 0 h 54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06933" h="549705">
                  <a:moveTo>
                    <a:pt x="282671" y="210543"/>
                  </a:moveTo>
                  <a:lnTo>
                    <a:pt x="282671" y="249428"/>
                  </a:lnTo>
                  <a:cubicBezTo>
                    <a:pt x="285702" y="249540"/>
                    <a:pt x="289295" y="249652"/>
                    <a:pt x="293336" y="249652"/>
                  </a:cubicBezTo>
                  <a:cubicBezTo>
                    <a:pt x="309277" y="249652"/>
                    <a:pt x="320279" y="247075"/>
                    <a:pt x="326004" y="242032"/>
                  </a:cubicBezTo>
                  <a:cubicBezTo>
                    <a:pt x="330045" y="237998"/>
                    <a:pt x="331954" y="233403"/>
                    <a:pt x="331954" y="227688"/>
                  </a:cubicBezTo>
                  <a:cubicBezTo>
                    <a:pt x="331954" y="215586"/>
                    <a:pt x="321626" y="211664"/>
                    <a:pt x="317697" y="210543"/>
                  </a:cubicBezTo>
                  <a:close/>
                  <a:moveTo>
                    <a:pt x="184154" y="176704"/>
                  </a:moveTo>
                  <a:lnTo>
                    <a:pt x="174059" y="201684"/>
                  </a:lnTo>
                  <a:lnTo>
                    <a:pt x="194250" y="201684"/>
                  </a:lnTo>
                  <a:close/>
                  <a:moveTo>
                    <a:pt x="297714" y="153841"/>
                  </a:moveTo>
                  <a:cubicBezTo>
                    <a:pt x="292663" y="153841"/>
                    <a:pt x="287386" y="154066"/>
                    <a:pt x="282671" y="154514"/>
                  </a:cubicBezTo>
                  <a:lnTo>
                    <a:pt x="282671" y="183649"/>
                  </a:lnTo>
                  <a:lnTo>
                    <a:pt x="317584" y="183649"/>
                  </a:lnTo>
                  <a:cubicBezTo>
                    <a:pt x="323759" y="180848"/>
                    <a:pt x="327463" y="176029"/>
                    <a:pt x="327463" y="170538"/>
                  </a:cubicBezTo>
                  <a:cubicBezTo>
                    <a:pt x="327463" y="164151"/>
                    <a:pt x="324881" y="161461"/>
                    <a:pt x="322861" y="160005"/>
                  </a:cubicBezTo>
                  <a:cubicBezTo>
                    <a:pt x="322748" y="159893"/>
                    <a:pt x="322524" y="159781"/>
                    <a:pt x="322411" y="159669"/>
                  </a:cubicBezTo>
                  <a:cubicBezTo>
                    <a:pt x="319044" y="156979"/>
                    <a:pt x="313318" y="153841"/>
                    <a:pt x="297714" y="153841"/>
                  </a:cubicBezTo>
                  <a:close/>
                  <a:moveTo>
                    <a:pt x="183818" y="127865"/>
                  </a:moveTo>
                  <a:lnTo>
                    <a:pt x="184379" y="127865"/>
                  </a:lnTo>
                  <a:cubicBezTo>
                    <a:pt x="189875" y="127865"/>
                    <a:pt x="194811" y="131226"/>
                    <a:pt x="196830" y="136266"/>
                  </a:cubicBezTo>
                  <a:lnTo>
                    <a:pt x="245515" y="257019"/>
                  </a:lnTo>
                  <a:cubicBezTo>
                    <a:pt x="248319" y="263852"/>
                    <a:pt x="244954" y="271693"/>
                    <a:pt x="238111" y="274494"/>
                  </a:cubicBezTo>
                  <a:cubicBezTo>
                    <a:pt x="231156" y="277182"/>
                    <a:pt x="223304" y="273934"/>
                    <a:pt x="220612" y="266989"/>
                  </a:cubicBezTo>
                  <a:lnTo>
                    <a:pt x="205019" y="228567"/>
                  </a:lnTo>
                  <a:lnTo>
                    <a:pt x="163290" y="228567"/>
                  </a:lnTo>
                  <a:lnTo>
                    <a:pt x="147809" y="266989"/>
                  </a:lnTo>
                  <a:cubicBezTo>
                    <a:pt x="145678" y="272254"/>
                    <a:pt x="140630" y="275390"/>
                    <a:pt x="135358" y="275390"/>
                  </a:cubicBezTo>
                  <a:cubicBezTo>
                    <a:pt x="133675" y="275390"/>
                    <a:pt x="131993" y="275054"/>
                    <a:pt x="130310" y="274494"/>
                  </a:cubicBezTo>
                  <a:cubicBezTo>
                    <a:pt x="123467" y="271693"/>
                    <a:pt x="120102" y="263852"/>
                    <a:pt x="122906" y="257019"/>
                  </a:cubicBezTo>
                  <a:lnTo>
                    <a:pt x="171366" y="136378"/>
                  </a:lnTo>
                  <a:cubicBezTo>
                    <a:pt x="173386" y="131226"/>
                    <a:pt x="178321" y="127865"/>
                    <a:pt x="183818" y="127865"/>
                  </a:cubicBezTo>
                  <a:close/>
                  <a:moveTo>
                    <a:pt x="443541" y="127300"/>
                  </a:moveTo>
                  <a:cubicBezTo>
                    <a:pt x="462731" y="127300"/>
                    <a:pt x="473953" y="132005"/>
                    <a:pt x="477881" y="134022"/>
                  </a:cubicBezTo>
                  <a:cubicBezTo>
                    <a:pt x="484390" y="137494"/>
                    <a:pt x="486971" y="145560"/>
                    <a:pt x="483492" y="152169"/>
                  </a:cubicBezTo>
                  <a:cubicBezTo>
                    <a:pt x="480125" y="158778"/>
                    <a:pt x="471933" y="161243"/>
                    <a:pt x="465424" y="157882"/>
                  </a:cubicBezTo>
                  <a:cubicBezTo>
                    <a:pt x="464639" y="157434"/>
                    <a:pt x="457793" y="154073"/>
                    <a:pt x="443541" y="154073"/>
                  </a:cubicBezTo>
                  <a:cubicBezTo>
                    <a:pt x="414138" y="154073"/>
                    <a:pt x="395172" y="173229"/>
                    <a:pt x="395172" y="202690"/>
                  </a:cubicBezTo>
                  <a:cubicBezTo>
                    <a:pt x="395172" y="231704"/>
                    <a:pt x="412006" y="248955"/>
                    <a:pt x="440174" y="248955"/>
                  </a:cubicBezTo>
                  <a:cubicBezTo>
                    <a:pt x="453528" y="248955"/>
                    <a:pt x="462506" y="246267"/>
                    <a:pt x="465424" y="244810"/>
                  </a:cubicBezTo>
                  <a:cubicBezTo>
                    <a:pt x="472045" y="241562"/>
                    <a:pt x="480125" y="244250"/>
                    <a:pt x="483492" y="250860"/>
                  </a:cubicBezTo>
                  <a:cubicBezTo>
                    <a:pt x="486747" y="257469"/>
                    <a:pt x="484053" y="265534"/>
                    <a:pt x="477432" y="268895"/>
                  </a:cubicBezTo>
                  <a:cubicBezTo>
                    <a:pt x="468679" y="273264"/>
                    <a:pt x="454763" y="275840"/>
                    <a:pt x="440174" y="275840"/>
                  </a:cubicBezTo>
                  <a:cubicBezTo>
                    <a:pt x="397192" y="275840"/>
                    <a:pt x="368351" y="246491"/>
                    <a:pt x="368351" y="202690"/>
                  </a:cubicBezTo>
                  <a:cubicBezTo>
                    <a:pt x="368351" y="158330"/>
                    <a:pt x="399212" y="127300"/>
                    <a:pt x="443541" y="127300"/>
                  </a:cubicBezTo>
                  <a:close/>
                  <a:moveTo>
                    <a:pt x="297714" y="126947"/>
                  </a:moveTo>
                  <a:cubicBezTo>
                    <a:pt x="316349" y="126947"/>
                    <a:pt x="329147" y="130533"/>
                    <a:pt x="339138" y="138601"/>
                  </a:cubicBezTo>
                  <a:cubicBezTo>
                    <a:pt x="349017" y="145997"/>
                    <a:pt x="354406" y="157315"/>
                    <a:pt x="354406" y="170538"/>
                  </a:cubicBezTo>
                  <a:cubicBezTo>
                    <a:pt x="354406" y="179951"/>
                    <a:pt x="351150" y="188692"/>
                    <a:pt x="345200" y="195864"/>
                  </a:cubicBezTo>
                  <a:cubicBezTo>
                    <a:pt x="353058" y="203035"/>
                    <a:pt x="358896" y="213569"/>
                    <a:pt x="358896" y="227688"/>
                  </a:cubicBezTo>
                  <a:cubicBezTo>
                    <a:pt x="358896" y="240687"/>
                    <a:pt x="353957" y="252341"/>
                    <a:pt x="344527" y="261418"/>
                  </a:cubicBezTo>
                  <a:cubicBezTo>
                    <a:pt x="344414" y="261530"/>
                    <a:pt x="344414" y="261642"/>
                    <a:pt x="344302" y="261754"/>
                  </a:cubicBezTo>
                  <a:cubicBezTo>
                    <a:pt x="333188" y="271840"/>
                    <a:pt x="317023" y="276546"/>
                    <a:pt x="293336" y="276546"/>
                  </a:cubicBezTo>
                  <a:cubicBezTo>
                    <a:pt x="280538" y="276546"/>
                    <a:pt x="271558" y="275538"/>
                    <a:pt x="267292" y="274977"/>
                  </a:cubicBezTo>
                  <a:cubicBezTo>
                    <a:pt x="260668" y="274081"/>
                    <a:pt x="255729" y="268366"/>
                    <a:pt x="255729" y="261642"/>
                  </a:cubicBezTo>
                  <a:lnTo>
                    <a:pt x="255729" y="142972"/>
                  </a:lnTo>
                  <a:cubicBezTo>
                    <a:pt x="255729" y="136584"/>
                    <a:pt x="260107" y="131093"/>
                    <a:pt x="266394" y="129749"/>
                  </a:cubicBezTo>
                  <a:cubicBezTo>
                    <a:pt x="274701" y="128068"/>
                    <a:pt x="286376" y="126947"/>
                    <a:pt x="297714" y="126947"/>
                  </a:cubicBezTo>
                  <a:close/>
                  <a:moveTo>
                    <a:pt x="45340" y="70478"/>
                  </a:moveTo>
                  <a:lnTo>
                    <a:pt x="45340" y="333005"/>
                  </a:lnTo>
                  <a:lnTo>
                    <a:pt x="561593" y="333005"/>
                  </a:lnTo>
                  <a:lnTo>
                    <a:pt x="561593" y="70478"/>
                  </a:lnTo>
                  <a:close/>
                  <a:moveTo>
                    <a:pt x="41749" y="0"/>
                  </a:moveTo>
                  <a:lnTo>
                    <a:pt x="565184" y="0"/>
                  </a:lnTo>
                  <a:cubicBezTo>
                    <a:pt x="588303" y="0"/>
                    <a:pt x="606933" y="18600"/>
                    <a:pt x="606933" y="41569"/>
                  </a:cubicBezTo>
                  <a:lnTo>
                    <a:pt x="606933" y="361914"/>
                  </a:lnTo>
                  <a:cubicBezTo>
                    <a:pt x="606933" y="384883"/>
                    <a:pt x="588303" y="403483"/>
                    <a:pt x="565184" y="403483"/>
                  </a:cubicBezTo>
                  <a:lnTo>
                    <a:pt x="401554" y="403483"/>
                  </a:lnTo>
                  <a:lnTo>
                    <a:pt x="456322" y="510601"/>
                  </a:lnTo>
                  <a:cubicBezTo>
                    <a:pt x="463056" y="523822"/>
                    <a:pt x="457893" y="540069"/>
                    <a:pt x="444650" y="546792"/>
                  </a:cubicBezTo>
                  <a:cubicBezTo>
                    <a:pt x="440722" y="548809"/>
                    <a:pt x="436458" y="549705"/>
                    <a:pt x="432417" y="549705"/>
                  </a:cubicBezTo>
                  <a:cubicBezTo>
                    <a:pt x="422653" y="549705"/>
                    <a:pt x="413226" y="544327"/>
                    <a:pt x="408400" y="535139"/>
                  </a:cubicBezTo>
                  <a:lnTo>
                    <a:pt x="341063" y="403483"/>
                  </a:lnTo>
                  <a:lnTo>
                    <a:pt x="330401" y="403483"/>
                  </a:lnTo>
                  <a:lnTo>
                    <a:pt x="330401" y="486510"/>
                  </a:lnTo>
                  <a:cubicBezTo>
                    <a:pt x="330401" y="501301"/>
                    <a:pt x="318281" y="513290"/>
                    <a:pt x="303466" y="513290"/>
                  </a:cubicBezTo>
                  <a:cubicBezTo>
                    <a:pt x="288652" y="513290"/>
                    <a:pt x="276532" y="501301"/>
                    <a:pt x="276532" y="486510"/>
                  </a:cubicBezTo>
                  <a:lnTo>
                    <a:pt x="276532" y="403483"/>
                  </a:lnTo>
                  <a:lnTo>
                    <a:pt x="265870" y="403483"/>
                  </a:lnTo>
                  <a:lnTo>
                    <a:pt x="198533" y="535139"/>
                  </a:lnTo>
                  <a:cubicBezTo>
                    <a:pt x="193819" y="544327"/>
                    <a:pt x="184280" y="549705"/>
                    <a:pt x="174516" y="549705"/>
                  </a:cubicBezTo>
                  <a:cubicBezTo>
                    <a:pt x="170475" y="549705"/>
                    <a:pt x="166211" y="548809"/>
                    <a:pt x="162283" y="546792"/>
                  </a:cubicBezTo>
                  <a:cubicBezTo>
                    <a:pt x="149040" y="540069"/>
                    <a:pt x="143877" y="523822"/>
                    <a:pt x="150611" y="510601"/>
                  </a:cubicBezTo>
                  <a:lnTo>
                    <a:pt x="205379" y="403483"/>
                  </a:lnTo>
                  <a:lnTo>
                    <a:pt x="41749" y="403483"/>
                  </a:lnTo>
                  <a:cubicBezTo>
                    <a:pt x="18630" y="403483"/>
                    <a:pt x="0" y="384883"/>
                    <a:pt x="0" y="361914"/>
                  </a:cubicBezTo>
                  <a:lnTo>
                    <a:pt x="0" y="41569"/>
                  </a:lnTo>
                  <a:cubicBezTo>
                    <a:pt x="0" y="18600"/>
                    <a:pt x="18630" y="0"/>
                    <a:pt x="41749" y="0"/>
                  </a:cubicBezTo>
                  <a:close/>
                </a:path>
              </a:pathLst>
            </a:custGeom>
            <a:solidFill>
              <a:schemeClr val="accent1"/>
            </a:solidFill>
            <a:ln w="12700" cap="flat">
              <a:noFill/>
              <a:miter lim="400000"/>
            </a:ln>
            <a:effec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34" name="ïŝ1ïḋè">
              <a:extLst>
                <a:ext uri="{FF2B5EF4-FFF2-40B4-BE49-F238E27FC236}">
                  <a16:creationId xmlns:a16="http://schemas.microsoft.com/office/drawing/2014/main" id="{79614F6E-C94E-4B7C-9C13-3FEE3E79C41D}"/>
                </a:ext>
              </a:extLst>
            </p:cNvPr>
            <p:cNvSpPr/>
            <p:nvPr/>
          </p:nvSpPr>
          <p:spPr>
            <a:xfrm>
              <a:off x="6258023" y="4184013"/>
              <a:ext cx="1581077" cy="468582"/>
            </a:xfrm>
            <a:prstGeom prst="rect">
              <a:avLst/>
            </a:prstGeom>
            <a:noFill/>
            <a:ln w="12700" cap="flat">
              <a:noFill/>
              <a:miter lim="400000"/>
            </a:ln>
            <a:effectLst/>
            <a:extLst>
              <a:ext uri="{C572A759-6A51-4108-AA02-DFA0A04FC94B}">
                <ma14:wrappingTextBoxFlag xmlns:a14="http://schemas.microsoft.com/office/drawing/2010/main" xmlns:ma14="http://schemas.microsoft.com/office/mac/drawingml/2011/main" xmlns:p14="http://schemas.microsoft.com/office/powerpoint/2010/main" xmlns:a16="http://schemas.microsoft.com/office/drawing/2014/main" xmlns:lc="http://schemas.openxmlformats.org/drawingml/2006/lockedCanvas" xmlns="" val="1"/>
              </a:ext>
            </a:extLst>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latin typeface="微软雅黑" panose="020B0503020204020204" pitchFamily="34" charset="-122"/>
                  <a:ea typeface="微软雅黑" panose="020B0503020204020204" pitchFamily="34" charset="-122"/>
                </a:rPr>
                <a:t>课程</a:t>
              </a:r>
              <a:endParaRPr lang="zh-CN" altLang="en-US" sz="2400" dirty="0">
                <a:latin typeface="微软雅黑" panose="020B0503020204020204" pitchFamily="34" charset="-122"/>
                <a:ea typeface="微软雅黑" panose="020B0503020204020204" pitchFamily="34" charset="-122"/>
              </a:endParaRPr>
            </a:p>
          </p:txBody>
        </p:sp>
        <p:sp>
          <p:nvSpPr>
            <p:cNvPr id="135" name="iSḻîḓè">
              <a:extLst>
                <a:ext uri="{FF2B5EF4-FFF2-40B4-BE49-F238E27FC236}">
                  <a16:creationId xmlns:a16="http://schemas.microsoft.com/office/drawing/2014/main" id="{F1BF3542-5C0D-4FC4-BA12-41CABF933D7A}"/>
                </a:ext>
              </a:extLst>
            </p:cNvPr>
            <p:cNvSpPr/>
            <p:nvPr/>
          </p:nvSpPr>
          <p:spPr>
            <a:xfrm flipH="1">
              <a:off x="3409364" y="3965940"/>
              <a:ext cx="2603297" cy="2264736"/>
            </a:xfrm>
            <a:custGeom>
              <a:avLst/>
              <a:gdLst/>
              <a:ahLst/>
              <a:cxnLst>
                <a:cxn ang="0">
                  <a:pos x="wd2" y="hd2"/>
                </a:cxn>
                <a:cxn ang="5400000">
                  <a:pos x="wd2" y="hd2"/>
                </a:cxn>
                <a:cxn ang="10800000">
                  <a:pos x="wd2" y="hd2"/>
                </a:cxn>
                <a:cxn ang="16200000">
                  <a:pos x="wd2" y="hd2"/>
                </a:cxn>
              </a:cxnLst>
              <a:rect l="0" t="0" r="r" b="b"/>
              <a:pathLst>
                <a:path w="21591" h="21591" extrusionOk="0">
                  <a:moveTo>
                    <a:pt x="16325" y="0"/>
                  </a:moveTo>
                  <a:cubicBezTo>
                    <a:pt x="15247" y="1970"/>
                    <a:pt x="13395" y="3323"/>
                    <a:pt x="11258" y="3497"/>
                  </a:cubicBezTo>
                  <a:cubicBezTo>
                    <a:pt x="11121" y="3508"/>
                    <a:pt x="10984" y="3514"/>
                    <a:pt x="10847" y="3512"/>
                  </a:cubicBezTo>
                  <a:cubicBezTo>
                    <a:pt x="10356" y="3501"/>
                    <a:pt x="9884" y="3374"/>
                    <a:pt x="9402" y="3283"/>
                  </a:cubicBezTo>
                  <a:cubicBezTo>
                    <a:pt x="8952" y="3198"/>
                    <a:pt x="8493" y="3145"/>
                    <a:pt x="8027" y="3141"/>
                  </a:cubicBezTo>
                  <a:cubicBezTo>
                    <a:pt x="3589" y="3111"/>
                    <a:pt x="-9" y="7260"/>
                    <a:pt x="0" y="12368"/>
                  </a:cubicBezTo>
                  <a:cubicBezTo>
                    <a:pt x="9" y="17459"/>
                    <a:pt x="3597" y="21580"/>
                    <a:pt x="8027" y="21591"/>
                  </a:cubicBezTo>
                  <a:cubicBezTo>
                    <a:pt x="11723" y="21600"/>
                    <a:pt x="14839" y="18740"/>
                    <a:pt x="15757" y="14831"/>
                  </a:cubicBezTo>
                  <a:cubicBezTo>
                    <a:pt x="15810" y="14608"/>
                    <a:pt x="15855" y="14384"/>
                    <a:pt x="15896" y="14157"/>
                  </a:cubicBezTo>
                  <a:cubicBezTo>
                    <a:pt x="15991" y="13631"/>
                    <a:pt x="16067" y="13091"/>
                    <a:pt x="16293" y="12618"/>
                  </a:cubicBezTo>
                  <a:cubicBezTo>
                    <a:pt x="16428" y="12335"/>
                    <a:pt x="16611" y="12089"/>
                    <a:pt x="16802" y="11853"/>
                  </a:cubicBezTo>
                  <a:cubicBezTo>
                    <a:pt x="17252" y="11297"/>
                    <a:pt x="17752" y="10792"/>
                    <a:pt x="18314" y="10387"/>
                  </a:cubicBezTo>
                  <a:cubicBezTo>
                    <a:pt x="19265" y="9703"/>
                    <a:pt x="20388" y="9311"/>
                    <a:pt x="21591" y="9320"/>
                  </a:cubicBezTo>
                  <a:cubicBezTo>
                    <a:pt x="20126" y="8398"/>
                    <a:pt x="18880" y="7075"/>
                    <a:pt x="17965" y="5479"/>
                  </a:cubicBezTo>
                  <a:cubicBezTo>
                    <a:pt x="17050" y="3883"/>
                    <a:pt x="16466" y="2014"/>
                    <a:pt x="16325" y="0"/>
                  </a:cubicBezTo>
                  <a:close/>
                </a:path>
              </a:pathLst>
            </a:custGeom>
            <a:solidFill>
              <a:srgbClr val="26477D"/>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36" name="ïṧḷîḋê">
              <a:extLst>
                <a:ext uri="{FF2B5EF4-FFF2-40B4-BE49-F238E27FC236}">
                  <a16:creationId xmlns:a16="http://schemas.microsoft.com/office/drawing/2014/main" id="{2B2C4A36-5FA0-44FE-8CD8-DBDFC6FDDAD0}"/>
                </a:ext>
              </a:extLst>
            </p:cNvPr>
            <p:cNvSpPr/>
            <p:nvPr/>
          </p:nvSpPr>
          <p:spPr>
            <a:xfrm flipH="1">
              <a:off x="4322349" y="4538326"/>
              <a:ext cx="1446377" cy="1446902"/>
            </a:xfrm>
            <a:prstGeom prst="ellipse">
              <a:avLst/>
            </a:prstGeom>
            <a:solidFill>
              <a:srgbClr val="FFFFFF"/>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37" name="iŝļíḋè">
              <a:extLst>
                <a:ext uri="{FF2B5EF4-FFF2-40B4-BE49-F238E27FC236}">
                  <a16:creationId xmlns:a16="http://schemas.microsoft.com/office/drawing/2014/main" id="{20C471AD-54C6-43D8-8EBE-84711FCE0EC1}"/>
                </a:ext>
              </a:extLst>
            </p:cNvPr>
            <p:cNvSpPr/>
            <p:nvPr/>
          </p:nvSpPr>
          <p:spPr>
            <a:xfrm>
              <a:off x="4862726" y="4947782"/>
              <a:ext cx="365622" cy="299469"/>
            </a:xfrm>
            <a:custGeom>
              <a:avLst/>
              <a:gdLst>
                <a:gd name="connsiteX0" fmla="*/ 18611 w 608415"/>
                <a:gd name="connsiteY0" fmla="*/ 461921 h 498333"/>
                <a:gd name="connsiteX1" fmla="*/ 589875 w 608415"/>
                <a:gd name="connsiteY1" fmla="*/ 461921 h 498333"/>
                <a:gd name="connsiteX2" fmla="*/ 605240 w 608415"/>
                <a:gd name="connsiteY2" fmla="*/ 477285 h 498333"/>
                <a:gd name="connsiteX3" fmla="*/ 605240 w 608415"/>
                <a:gd name="connsiteY3" fmla="*/ 483123 h 498333"/>
                <a:gd name="connsiteX4" fmla="*/ 589875 w 608415"/>
                <a:gd name="connsiteY4" fmla="*/ 498333 h 498333"/>
                <a:gd name="connsiteX5" fmla="*/ 18611 w 608415"/>
                <a:gd name="connsiteY5" fmla="*/ 498333 h 498333"/>
                <a:gd name="connsiteX6" fmla="*/ 3246 w 608415"/>
                <a:gd name="connsiteY6" fmla="*/ 483123 h 498333"/>
                <a:gd name="connsiteX7" fmla="*/ 3246 w 608415"/>
                <a:gd name="connsiteY7" fmla="*/ 477285 h 498333"/>
                <a:gd name="connsiteX8" fmla="*/ 18611 w 608415"/>
                <a:gd name="connsiteY8" fmla="*/ 461921 h 498333"/>
                <a:gd name="connsiteX9" fmla="*/ 170080 w 608415"/>
                <a:gd name="connsiteY9" fmla="*/ 273407 h 498333"/>
                <a:gd name="connsiteX10" fmla="*/ 170080 w 608415"/>
                <a:gd name="connsiteY10" fmla="*/ 295808 h 498333"/>
                <a:gd name="connsiteX11" fmla="*/ 245824 w 608415"/>
                <a:gd name="connsiteY11" fmla="*/ 295808 h 498333"/>
                <a:gd name="connsiteX12" fmla="*/ 245824 w 608415"/>
                <a:gd name="connsiteY12" fmla="*/ 273407 h 498333"/>
                <a:gd name="connsiteX13" fmla="*/ 170080 w 608415"/>
                <a:gd name="connsiteY13" fmla="*/ 242415 h 498333"/>
                <a:gd name="connsiteX14" fmla="*/ 170080 w 608415"/>
                <a:gd name="connsiteY14" fmla="*/ 264815 h 498333"/>
                <a:gd name="connsiteX15" fmla="*/ 245824 w 608415"/>
                <a:gd name="connsiteY15" fmla="*/ 264815 h 498333"/>
                <a:gd name="connsiteX16" fmla="*/ 245824 w 608415"/>
                <a:gd name="connsiteY16" fmla="*/ 242415 h 498333"/>
                <a:gd name="connsiteX17" fmla="*/ 276860 w 608415"/>
                <a:gd name="connsiteY17" fmla="*/ 221242 h 498333"/>
                <a:gd name="connsiteX18" fmla="*/ 268717 w 608415"/>
                <a:gd name="connsiteY18" fmla="*/ 224618 h 498333"/>
                <a:gd name="connsiteX19" fmla="*/ 265798 w 608415"/>
                <a:gd name="connsiteY19" fmla="*/ 234283 h 498333"/>
                <a:gd name="connsiteX20" fmla="*/ 265798 w 608415"/>
                <a:gd name="connsiteY20" fmla="*/ 288597 h 498333"/>
                <a:gd name="connsiteX21" fmla="*/ 269024 w 608415"/>
                <a:gd name="connsiteY21" fmla="*/ 298876 h 498333"/>
                <a:gd name="connsiteX22" fmla="*/ 277628 w 608415"/>
                <a:gd name="connsiteY22" fmla="*/ 302558 h 498333"/>
                <a:gd name="connsiteX23" fmla="*/ 286385 w 608415"/>
                <a:gd name="connsiteY23" fmla="*/ 298876 h 498333"/>
                <a:gd name="connsiteX24" fmla="*/ 289612 w 608415"/>
                <a:gd name="connsiteY24" fmla="*/ 288597 h 498333"/>
                <a:gd name="connsiteX25" fmla="*/ 289612 w 608415"/>
                <a:gd name="connsiteY25" fmla="*/ 262821 h 498333"/>
                <a:gd name="connsiteX26" fmla="*/ 292377 w 608415"/>
                <a:gd name="connsiteY26" fmla="*/ 245330 h 498333"/>
                <a:gd name="connsiteX27" fmla="*/ 302671 w 608415"/>
                <a:gd name="connsiteY27" fmla="*/ 240267 h 498333"/>
                <a:gd name="connsiteX28" fmla="*/ 307895 w 608415"/>
                <a:gd name="connsiteY28" fmla="*/ 241955 h 498333"/>
                <a:gd name="connsiteX29" fmla="*/ 310046 w 608415"/>
                <a:gd name="connsiteY29" fmla="*/ 247478 h 498333"/>
                <a:gd name="connsiteX30" fmla="*/ 310507 w 608415"/>
                <a:gd name="connsiteY30" fmla="*/ 258218 h 498333"/>
                <a:gd name="connsiteX31" fmla="*/ 310507 w 608415"/>
                <a:gd name="connsiteY31" fmla="*/ 288597 h 498333"/>
                <a:gd name="connsiteX32" fmla="*/ 313733 w 608415"/>
                <a:gd name="connsiteY32" fmla="*/ 298876 h 498333"/>
                <a:gd name="connsiteX33" fmla="*/ 322337 w 608415"/>
                <a:gd name="connsiteY33" fmla="*/ 302558 h 498333"/>
                <a:gd name="connsiteX34" fmla="*/ 331095 w 608415"/>
                <a:gd name="connsiteY34" fmla="*/ 298876 h 498333"/>
                <a:gd name="connsiteX35" fmla="*/ 334321 w 608415"/>
                <a:gd name="connsiteY35" fmla="*/ 288597 h 498333"/>
                <a:gd name="connsiteX36" fmla="*/ 334321 w 608415"/>
                <a:gd name="connsiteY36" fmla="*/ 263281 h 498333"/>
                <a:gd name="connsiteX37" fmla="*/ 336165 w 608415"/>
                <a:gd name="connsiteY37" fmla="*/ 247325 h 498333"/>
                <a:gd name="connsiteX38" fmla="*/ 340774 w 608415"/>
                <a:gd name="connsiteY38" fmla="*/ 242108 h 498333"/>
                <a:gd name="connsiteX39" fmla="*/ 346766 w 608415"/>
                <a:gd name="connsiteY39" fmla="*/ 240267 h 498333"/>
                <a:gd name="connsiteX40" fmla="*/ 352143 w 608415"/>
                <a:gd name="connsiteY40" fmla="*/ 242108 h 498333"/>
                <a:gd name="connsiteX41" fmla="*/ 354448 w 608415"/>
                <a:gd name="connsiteY41" fmla="*/ 247171 h 498333"/>
                <a:gd name="connsiteX42" fmla="*/ 354909 w 608415"/>
                <a:gd name="connsiteY42" fmla="*/ 256684 h 498333"/>
                <a:gd name="connsiteX43" fmla="*/ 354909 w 608415"/>
                <a:gd name="connsiteY43" fmla="*/ 288597 h 498333"/>
                <a:gd name="connsiteX44" fmla="*/ 358289 w 608415"/>
                <a:gd name="connsiteY44" fmla="*/ 298876 h 498333"/>
                <a:gd name="connsiteX45" fmla="*/ 366893 w 608415"/>
                <a:gd name="connsiteY45" fmla="*/ 302558 h 498333"/>
                <a:gd name="connsiteX46" fmla="*/ 375650 w 608415"/>
                <a:gd name="connsiteY46" fmla="*/ 298876 h 498333"/>
                <a:gd name="connsiteX47" fmla="*/ 378877 w 608415"/>
                <a:gd name="connsiteY47" fmla="*/ 288597 h 498333"/>
                <a:gd name="connsiteX48" fmla="*/ 378877 w 608415"/>
                <a:gd name="connsiteY48" fmla="*/ 251467 h 498333"/>
                <a:gd name="connsiteX49" fmla="*/ 376265 w 608415"/>
                <a:gd name="connsiteY49" fmla="*/ 234283 h 498333"/>
                <a:gd name="connsiteX50" fmla="*/ 366893 w 608415"/>
                <a:gd name="connsiteY50" fmla="*/ 224618 h 498333"/>
                <a:gd name="connsiteX51" fmla="*/ 352451 w 608415"/>
                <a:gd name="connsiteY51" fmla="*/ 221396 h 498333"/>
                <a:gd name="connsiteX52" fmla="*/ 339391 w 608415"/>
                <a:gd name="connsiteY52" fmla="*/ 224311 h 498333"/>
                <a:gd name="connsiteX53" fmla="*/ 330173 w 608415"/>
                <a:gd name="connsiteY53" fmla="*/ 231368 h 498333"/>
                <a:gd name="connsiteX54" fmla="*/ 322491 w 608415"/>
                <a:gd name="connsiteY54" fmla="*/ 224464 h 498333"/>
                <a:gd name="connsiteX55" fmla="*/ 309124 w 608415"/>
                <a:gd name="connsiteY55" fmla="*/ 221396 h 498333"/>
                <a:gd name="connsiteX56" fmla="*/ 295604 w 608415"/>
                <a:gd name="connsiteY56" fmla="*/ 224311 h 498333"/>
                <a:gd name="connsiteX57" fmla="*/ 287768 w 608415"/>
                <a:gd name="connsiteY57" fmla="*/ 229987 h 498333"/>
                <a:gd name="connsiteX58" fmla="*/ 284849 w 608415"/>
                <a:gd name="connsiteY58" fmla="*/ 224464 h 498333"/>
                <a:gd name="connsiteX59" fmla="*/ 276860 w 608415"/>
                <a:gd name="connsiteY59" fmla="*/ 221242 h 498333"/>
                <a:gd name="connsiteX60" fmla="*/ 439257 w 608415"/>
                <a:gd name="connsiteY60" fmla="*/ 221089 h 498333"/>
                <a:gd name="connsiteX61" fmla="*/ 417748 w 608415"/>
                <a:gd name="connsiteY61" fmla="*/ 226305 h 498333"/>
                <a:gd name="connsiteX62" fmla="*/ 403767 w 608415"/>
                <a:gd name="connsiteY62" fmla="*/ 241034 h 498333"/>
                <a:gd name="connsiteX63" fmla="*/ 399004 w 608415"/>
                <a:gd name="connsiteY63" fmla="*/ 262667 h 498333"/>
                <a:gd name="connsiteX64" fmla="*/ 409451 w 608415"/>
                <a:gd name="connsiteY64" fmla="*/ 291512 h 498333"/>
                <a:gd name="connsiteX65" fmla="*/ 438489 w 608415"/>
                <a:gd name="connsiteY65" fmla="*/ 302558 h 498333"/>
                <a:gd name="connsiteX66" fmla="*/ 454161 w 608415"/>
                <a:gd name="connsiteY66" fmla="*/ 300104 h 498333"/>
                <a:gd name="connsiteX67" fmla="*/ 465837 w 608415"/>
                <a:gd name="connsiteY67" fmla="*/ 293967 h 498333"/>
                <a:gd name="connsiteX68" fmla="*/ 472751 w 608415"/>
                <a:gd name="connsiteY68" fmla="*/ 285528 h 498333"/>
                <a:gd name="connsiteX69" fmla="*/ 475056 w 608415"/>
                <a:gd name="connsiteY69" fmla="*/ 277090 h 498333"/>
                <a:gd name="connsiteX70" fmla="*/ 472290 w 608415"/>
                <a:gd name="connsiteY70" fmla="*/ 270032 h 498333"/>
                <a:gd name="connsiteX71" fmla="*/ 464915 w 608415"/>
                <a:gd name="connsiteY71" fmla="*/ 266657 h 498333"/>
                <a:gd name="connsiteX72" fmla="*/ 458616 w 608415"/>
                <a:gd name="connsiteY72" fmla="*/ 268958 h 498333"/>
                <a:gd name="connsiteX73" fmla="*/ 454468 w 608415"/>
                <a:gd name="connsiteY73" fmla="*/ 274481 h 498333"/>
                <a:gd name="connsiteX74" fmla="*/ 447861 w 608415"/>
                <a:gd name="connsiteY74" fmla="*/ 281846 h 498333"/>
                <a:gd name="connsiteX75" fmla="*/ 439257 w 608415"/>
                <a:gd name="connsiteY75" fmla="*/ 284147 h 498333"/>
                <a:gd name="connsiteX76" fmla="*/ 432344 w 608415"/>
                <a:gd name="connsiteY76" fmla="*/ 282766 h 498333"/>
                <a:gd name="connsiteX77" fmla="*/ 426966 w 608415"/>
                <a:gd name="connsiteY77" fmla="*/ 278470 h 498333"/>
                <a:gd name="connsiteX78" fmla="*/ 423586 w 608415"/>
                <a:gd name="connsiteY78" fmla="*/ 271566 h 498333"/>
                <a:gd name="connsiteX79" fmla="*/ 422357 w 608415"/>
                <a:gd name="connsiteY79" fmla="*/ 262361 h 498333"/>
                <a:gd name="connsiteX80" fmla="*/ 426966 w 608415"/>
                <a:gd name="connsiteY80" fmla="*/ 245637 h 498333"/>
                <a:gd name="connsiteX81" fmla="*/ 438950 w 608415"/>
                <a:gd name="connsiteY81" fmla="*/ 239807 h 498333"/>
                <a:gd name="connsiteX82" fmla="*/ 447400 w 608415"/>
                <a:gd name="connsiteY82" fmla="*/ 242108 h 498333"/>
                <a:gd name="connsiteX83" fmla="*/ 454161 w 608415"/>
                <a:gd name="connsiteY83" fmla="*/ 249626 h 498333"/>
                <a:gd name="connsiteX84" fmla="*/ 458155 w 608415"/>
                <a:gd name="connsiteY84" fmla="*/ 253922 h 498333"/>
                <a:gd name="connsiteX85" fmla="*/ 463379 w 608415"/>
                <a:gd name="connsiteY85" fmla="*/ 255610 h 498333"/>
                <a:gd name="connsiteX86" fmla="*/ 470907 w 608415"/>
                <a:gd name="connsiteY86" fmla="*/ 252695 h 498333"/>
                <a:gd name="connsiteX87" fmla="*/ 474134 w 608415"/>
                <a:gd name="connsiteY87" fmla="*/ 245330 h 498333"/>
                <a:gd name="connsiteX88" fmla="*/ 471675 w 608415"/>
                <a:gd name="connsiteY88" fmla="*/ 237045 h 498333"/>
                <a:gd name="connsiteX89" fmla="*/ 464608 w 608415"/>
                <a:gd name="connsiteY89" fmla="*/ 229220 h 498333"/>
                <a:gd name="connsiteX90" fmla="*/ 453546 w 608415"/>
                <a:gd name="connsiteY90" fmla="*/ 223390 h 498333"/>
                <a:gd name="connsiteX91" fmla="*/ 439257 w 608415"/>
                <a:gd name="connsiteY91" fmla="*/ 221089 h 498333"/>
                <a:gd name="connsiteX92" fmla="*/ 85424 w 608415"/>
                <a:gd name="connsiteY92" fmla="*/ 194699 h 498333"/>
                <a:gd name="connsiteX93" fmla="*/ 77435 w 608415"/>
                <a:gd name="connsiteY93" fmla="*/ 196234 h 498333"/>
                <a:gd name="connsiteX94" fmla="*/ 72211 w 608415"/>
                <a:gd name="connsiteY94" fmla="*/ 201297 h 498333"/>
                <a:gd name="connsiteX95" fmla="*/ 70675 w 608415"/>
                <a:gd name="connsiteY95" fmla="*/ 209428 h 498333"/>
                <a:gd name="connsiteX96" fmla="*/ 70675 w 608415"/>
                <a:gd name="connsiteY96" fmla="*/ 286142 h 498333"/>
                <a:gd name="connsiteX97" fmla="*/ 74208 w 608415"/>
                <a:gd name="connsiteY97" fmla="*/ 297342 h 498333"/>
                <a:gd name="connsiteX98" fmla="*/ 85424 w 608415"/>
                <a:gd name="connsiteY98" fmla="*/ 300871 h 498333"/>
                <a:gd name="connsiteX99" fmla="*/ 141656 w 608415"/>
                <a:gd name="connsiteY99" fmla="*/ 300871 h 498333"/>
                <a:gd name="connsiteX100" fmla="*/ 150414 w 608415"/>
                <a:gd name="connsiteY100" fmla="*/ 298109 h 498333"/>
                <a:gd name="connsiteX101" fmla="*/ 153640 w 608415"/>
                <a:gd name="connsiteY101" fmla="*/ 290591 h 498333"/>
                <a:gd name="connsiteX102" fmla="*/ 150414 w 608415"/>
                <a:gd name="connsiteY102" fmla="*/ 283073 h 498333"/>
                <a:gd name="connsiteX103" fmla="*/ 141656 w 608415"/>
                <a:gd name="connsiteY103" fmla="*/ 280312 h 498333"/>
                <a:gd name="connsiteX104" fmla="*/ 95564 w 608415"/>
                <a:gd name="connsiteY104" fmla="*/ 280312 h 498333"/>
                <a:gd name="connsiteX105" fmla="*/ 95564 w 608415"/>
                <a:gd name="connsiteY105" fmla="*/ 255456 h 498333"/>
                <a:gd name="connsiteX106" fmla="*/ 136433 w 608415"/>
                <a:gd name="connsiteY106" fmla="*/ 255456 h 498333"/>
                <a:gd name="connsiteX107" fmla="*/ 145037 w 608415"/>
                <a:gd name="connsiteY107" fmla="*/ 252695 h 498333"/>
                <a:gd name="connsiteX108" fmla="*/ 147956 w 608415"/>
                <a:gd name="connsiteY108" fmla="*/ 245484 h 498333"/>
                <a:gd name="connsiteX109" fmla="*/ 144883 w 608415"/>
                <a:gd name="connsiteY109" fmla="*/ 238273 h 498333"/>
                <a:gd name="connsiteX110" fmla="*/ 136433 w 608415"/>
                <a:gd name="connsiteY110" fmla="*/ 235664 h 498333"/>
                <a:gd name="connsiteX111" fmla="*/ 95564 w 608415"/>
                <a:gd name="connsiteY111" fmla="*/ 235664 h 498333"/>
                <a:gd name="connsiteX112" fmla="*/ 95564 w 608415"/>
                <a:gd name="connsiteY112" fmla="*/ 214798 h 498333"/>
                <a:gd name="connsiteX113" fmla="*/ 140120 w 608415"/>
                <a:gd name="connsiteY113" fmla="*/ 214798 h 498333"/>
                <a:gd name="connsiteX114" fmla="*/ 148878 w 608415"/>
                <a:gd name="connsiteY114" fmla="*/ 212036 h 498333"/>
                <a:gd name="connsiteX115" fmla="*/ 151950 w 608415"/>
                <a:gd name="connsiteY115" fmla="*/ 204672 h 498333"/>
                <a:gd name="connsiteX116" fmla="*/ 148878 w 608415"/>
                <a:gd name="connsiteY116" fmla="*/ 197461 h 498333"/>
                <a:gd name="connsiteX117" fmla="*/ 140120 w 608415"/>
                <a:gd name="connsiteY117" fmla="*/ 194699 h 498333"/>
                <a:gd name="connsiteX118" fmla="*/ 514387 w 608415"/>
                <a:gd name="connsiteY118" fmla="*/ 189483 h 498333"/>
                <a:gd name="connsiteX119" fmla="*/ 504708 w 608415"/>
                <a:gd name="connsiteY119" fmla="*/ 191017 h 498333"/>
                <a:gd name="connsiteX120" fmla="*/ 497641 w 608415"/>
                <a:gd name="connsiteY120" fmla="*/ 195466 h 498333"/>
                <a:gd name="connsiteX121" fmla="*/ 493492 w 608415"/>
                <a:gd name="connsiteY121" fmla="*/ 201757 h 498333"/>
                <a:gd name="connsiteX122" fmla="*/ 491956 w 608415"/>
                <a:gd name="connsiteY122" fmla="*/ 208354 h 498333"/>
                <a:gd name="connsiteX123" fmla="*/ 493953 w 608415"/>
                <a:gd name="connsiteY123" fmla="*/ 213571 h 498333"/>
                <a:gd name="connsiteX124" fmla="*/ 498870 w 608415"/>
                <a:gd name="connsiteY124" fmla="*/ 215412 h 498333"/>
                <a:gd name="connsiteX125" fmla="*/ 503940 w 608415"/>
                <a:gd name="connsiteY125" fmla="*/ 213264 h 498333"/>
                <a:gd name="connsiteX126" fmla="*/ 506398 w 608415"/>
                <a:gd name="connsiteY126" fmla="*/ 208354 h 498333"/>
                <a:gd name="connsiteX127" fmla="*/ 507627 w 608415"/>
                <a:gd name="connsiteY127" fmla="*/ 205593 h 498333"/>
                <a:gd name="connsiteX128" fmla="*/ 514234 w 608415"/>
                <a:gd name="connsiteY128" fmla="*/ 201910 h 498333"/>
                <a:gd name="connsiteX129" fmla="*/ 517921 w 608415"/>
                <a:gd name="connsiteY129" fmla="*/ 202677 h 498333"/>
                <a:gd name="connsiteX130" fmla="*/ 520379 w 608415"/>
                <a:gd name="connsiteY130" fmla="*/ 205132 h 498333"/>
                <a:gd name="connsiteX131" fmla="*/ 521301 w 608415"/>
                <a:gd name="connsiteY131" fmla="*/ 208661 h 498333"/>
                <a:gd name="connsiteX132" fmla="*/ 520379 w 608415"/>
                <a:gd name="connsiteY132" fmla="*/ 212650 h 498333"/>
                <a:gd name="connsiteX133" fmla="*/ 517460 w 608415"/>
                <a:gd name="connsiteY133" fmla="*/ 217100 h 498333"/>
                <a:gd name="connsiteX134" fmla="*/ 512236 w 608415"/>
                <a:gd name="connsiteY134" fmla="*/ 221396 h 498333"/>
                <a:gd name="connsiteX135" fmla="*/ 505784 w 608415"/>
                <a:gd name="connsiteY135" fmla="*/ 226919 h 498333"/>
                <a:gd name="connsiteX136" fmla="*/ 495951 w 608415"/>
                <a:gd name="connsiteY136" fmla="*/ 236585 h 498333"/>
                <a:gd name="connsiteX137" fmla="*/ 493185 w 608415"/>
                <a:gd name="connsiteY137" fmla="*/ 241034 h 498333"/>
                <a:gd name="connsiteX138" fmla="*/ 491802 w 608415"/>
                <a:gd name="connsiteY138" fmla="*/ 245637 h 498333"/>
                <a:gd name="connsiteX139" fmla="*/ 494107 w 608415"/>
                <a:gd name="connsiteY139" fmla="*/ 251160 h 498333"/>
                <a:gd name="connsiteX140" fmla="*/ 500406 w 608415"/>
                <a:gd name="connsiteY140" fmla="*/ 253462 h 498333"/>
                <a:gd name="connsiteX141" fmla="*/ 530366 w 608415"/>
                <a:gd name="connsiteY141" fmla="*/ 253462 h 498333"/>
                <a:gd name="connsiteX142" fmla="*/ 535743 w 608415"/>
                <a:gd name="connsiteY142" fmla="*/ 251467 h 498333"/>
                <a:gd name="connsiteX143" fmla="*/ 537741 w 608415"/>
                <a:gd name="connsiteY143" fmla="*/ 246558 h 498333"/>
                <a:gd name="connsiteX144" fmla="*/ 535283 w 608415"/>
                <a:gd name="connsiteY144" fmla="*/ 241341 h 498333"/>
                <a:gd name="connsiteX145" fmla="*/ 529137 w 608415"/>
                <a:gd name="connsiteY145" fmla="*/ 239653 h 498333"/>
                <a:gd name="connsiteX146" fmla="*/ 512236 w 608415"/>
                <a:gd name="connsiteY146" fmla="*/ 239653 h 498333"/>
                <a:gd name="connsiteX147" fmla="*/ 519611 w 608415"/>
                <a:gd name="connsiteY147" fmla="*/ 233056 h 498333"/>
                <a:gd name="connsiteX148" fmla="*/ 528369 w 608415"/>
                <a:gd name="connsiteY148" fmla="*/ 225692 h 498333"/>
                <a:gd name="connsiteX149" fmla="*/ 533900 w 608415"/>
                <a:gd name="connsiteY149" fmla="*/ 218634 h 498333"/>
                <a:gd name="connsiteX150" fmla="*/ 536665 w 608415"/>
                <a:gd name="connsiteY150" fmla="*/ 208508 h 498333"/>
                <a:gd name="connsiteX151" fmla="*/ 535283 w 608415"/>
                <a:gd name="connsiteY151" fmla="*/ 201450 h 498333"/>
                <a:gd name="connsiteX152" fmla="*/ 531595 w 608415"/>
                <a:gd name="connsiteY152" fmla="*/ 195620 h 498333"/>
                <a:gd name="connsiteX153" fmla="*/ 525910 w 608415"/>
                <a:gd name="connsiteY153" fmla="*/ 191477 h 498333"/>
                <a:gd name="connsiteX154" fmla="*/ 514387 w 608415"/>
                <a:gd name="connsiteY154" fmla="*/ 189483 h 498333"/>
                <a:gd name="connsiteX155" fmla="*/ 21356 w 608415"/>
                <a:gd name="connsiteY155" fmla="*/ 0 h 498333"/>
                <a:gd name="connsiteX156" fmla="*/ 587059 w 608415"/>
                <a:gd name="connsiteY156" fmla="*/ 0 h 498333"/>
                <a:gd name="connsiteX157" fmla="*/ 608415 w 608415"/>
                <a:gd name="connsiteY157" fmla="*/ 21327 h 498333"/>
                <a:gd name="connsiteX158" fmla="*/ 608415 w 608415"/>
                <a:gd name="connsiteY158" fmla="*/ 431437 h 498333"/>
                <a:gd name="connsiteX159" fmla="*/ 589825 w 608415"/>
                <a:gd name="connsiteY159" fmla="*/ 427755 h 498333"/>
                <a:gd name="connsiteX160" fmla="*/ 18591 w 608415"/>
                <a:gd name="connsiteY160" fmla="*/ 427755 h 498333"/>
                <a:gd name="connsiteX161" fmla="*/ 0 w 608415"/>
                <a:gd name="connsiteY161" fmla="*/ 431437 h 498333"/>
                <a:gd name="connsiteX162" fmla="*/ 0 w 608415"/>
                <a:gd name="connsiteY162" fmla="*/ 21327 h 498333"/>
                <a:gd name="connsiteX163" fmla="*/ 21356 w 608415"/>
                <a:gd name="connsiteY163" fmla="*/ 0 h 498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608415" h="498333">
                  <a:moveTo>
                    <a:pt x="18611" y="461921"/>
                  </a:moveTo>
                  <a:lnTo>
                    <a:pt x="589875" y="461921"/>
                  </a:lnTo>
                  <a:cubicBezTo>
                    <a:pt x="598326" y="461921"/>
                    <a:pt x="605240" y="468835"/>
                    <a:pt x="605240" y="477285"/>
                  </a:cubicBezTo>
                  <a:lnTo>
                    <a:pt x="605240" y="483123"/>
                  </a:lnTo>
                  <a:cubicBezTo>
                    <a:pt x="605240" y="491573"/>
                    <a:pt x="598326" y="498333"/>
                    <a:pt x="589875" y="498333"/>
                  </a:cubicBezTo>
                  <a:lnTo>
                    <a:pt x="18611" y="498333"/>
                  </a:lnTo>
                  <a:cubicBezTo>
                    <a:pt x="10160" y="498333"/>
                    <a:pt x="3246" y="491573"/>
                    <a:pt x="3246" y="483123"/>
                  </a:cubicBezTo>
                  <a:lnTo>
                    <a:pt x="3246" y="477285"/>
                  </a:lnTo>
                  <a:cubicBezTo>
                    <a:pt x="3246" y="468835"/>
                    <a:pt x="10160" y="461921"/>
                    <a:pt x="18611" y="461921"/>
                  </a:cubicBezTo>
                  <a:close/>
                  <a:moveTo>
                    <a:pt x="170080" y="273407"/>
                  </a:moveTo>
                  <a:lnTo>
                    <a:pt x="170080" y="295808"/>
                  </a:lnTo>
                  <a:lnTo>
                    <a:pt x="245824" y="295808"/>
                  </a:lnTo>
                  <a:lnTo>
                    <a:pt x="245824" y="273407"/>
                  </a:lnTo>
                  <a:close/>
                  <a:moveTo>
                    <a:pt x="170080" y="242415"/>
                  </a:moveTo>
                  <a:lnTo>
                    <a:pt x="170080" y="264815"/>
                  </a:lnTo>
                  <a:lnTo>
                    <a:pt x="245824" y="264815"/>
                  </a:lnTo>
                  <a:lnTo>
                    <a:pt x="245824" y="242415"/>
                  </a:lnTo>
                  <a:close/>
                  <a:moveTo>
                    <a:pt x="276860" y="221242"/>
                  </a:moveTo>
                  <a:cubicBezTo>
                    <a:pt x="273633" y="221242"/>
                    <a:pt x="270868" y="222316"/>
                    <a:pt x="268717" y="224618"/>
                  </a:cubicBezTo>
                  <a:cubicBezTo>
                    <a:pt x="266720" y="226919"/>
                    <a:pt x="265798" y="230141"/>
                    <a:pt x="265798" y="234283"/>
                  </a:cubicBezTo>
                  <a:lnTo>
                    <a:pt x="265798" y="288597"/>
                  </a:lnTo>
                  <a:cubicBezTo>
                    <a:pt x="265798" y="293046"/>
                    <a:pt x="266873" y="296575"/>
                    <a:pt x="269024" y="298876"/>
                  </a:cubicBezTo>
                  <a:cubicBezTo>
                    <a:pt x="271329" y="301331"/>
                    <a:pt x="274248" y="302558"/>
                    <a:pt x="277628" y="302558"/>
                  </a:cubicBezTo>
                  <a:cubicBezTo>
                    <a:pt x="281162" y="302558"/>
                    <a:pt x="284081" y="301331"/>
                    <a:pt x="286385" y="298876"/>
                  </a:cubicBezTo>
                  <a:cubicBezTo>
                    <a:pt x="288536" y="296421"/>
                    <a:pt x="289612" y="293046"/>
                    <a:pt x="289612" y="288597"/>
                  </a:cubicBezTo>
                  <a:lnTo>
                    <a:pt x="289612" y="262821"/>
                  </a:lnTo>
                  <a:cubicBezTo>
                    <a:pt x="289612" y="255303"/>
                    <a:pt x="290534" y="249319"/>
                    <a:pt x="292377" y="245330"/>
                  </a:cubicBezTo>
                  <a:cubicBezTo>
                    <a:pt x="293914" y="241955"/>
                    <a:pt x="297294" y="240267"/>
                    <a:pt x="302671" y="240267"/>
                  </a:cubicBezTo>
                  <a:cubicBezTo>
                    <a:pt x="305130" y="240267"/>
                    <a:pt x="306973" y="240727"/>
                    <a:pt x="307895" y="241955"/>
                  </a:cubicBezTo>
                  <a:cubicBezTo>
                    <a:pt x="309124" y="243336"/>
                    <a:pt x="309892" y="245177"/>
                    <a:pt x="310046" y="247478"/>
                  </a:cubicBezTo>
                  <a:cubicBezTo>
                    <a:pt x="310353" y="249933"/>
                    <a:pt x="310507" y="253615"/>
                    <a:pt x="310507" y="258218"/>
                  </a:cubicBezTo>
                  <a:lnTo>
                    <a:pt x="310507" y="288597"/>
                  </a:lnTo>
                  <a:cubicBezTo>
                    <a:pt x="310507" y="293046"/>
                    <a:pt x="311582" y="296575"/>
                    <a:pt x="313733" y="298876"/>
                  </a:cubicBezTo>
                  <a:cubicBezTo>
                    <a:pt x="316038" y="301331"/>
                    <a:pt x="318804" y="302558"/>
                    <a:pt x="322337" y="302558"/>
                  </a:cubicBezTo>
                  <a:cubicBezTo>
                    <a:pt x="325871" y="302558"/>
                    <a:pt x="328944" y="301331"/>
                    <a:pt x="331095" y="298876"/>
                  </a:cubicBezTo>
                  <a:cubicBezTo>
                    <a:pt x="333246" y="296575"/>
                    <a:pt x="334321" y="293046"/>
                    <a:pt x="334321" y="288597"/>
                  </a:cubicBezTo>
                  <a:lnTo>
                    <a:pt x="334321" y="263281"/>
                  </a:lnTo>
                  <a:cubicBezTo>
                    <a:pt x="334321" y="255456"/>
                    <a:pt x="334936" y="250086"/>
                    <a:pt x="336165" y="247325"/>
                  </a:cubicBezTo>
                  <a:cubicBezTo>
                    <a:pt x="337394" y="245023"/>
                    <a:pt x="338777" y="243336"/>
                    <a:pt x="340774" y="242108"/>
                  </a:cubicBezTo>
                  <a:cubicBezTo>
                    <a:pt x="342618" y="240881"/>
                    <a:pt x="344615" y="240267"/>
                    <a:pt x="346766" y="240267"/>
                  </a:cubicBezTo>
                  <a:cubicBezTo>
                    <a:pt x="349224" y="240267"/>
                    <a:pt x="351068" y="240881"/>
                    <a:pt x="352143" y="242108"/>
                  </a:cubicBezTo>
                  <a:cubicBezTo>
                    <a:pt x="353373" y="243336"/>
                    <a:pt x="354141" y="245023"/>
                    <a:pt x="354448" y="247171"/>
                  </a:cubicBezTo>
                  <a:cubicBezTo>
                    <a:pt x="354755" y="249473"/>
                    <a:pt x="354909" y="252695"/>
                    <a:pt x="354909" y="256684"/>
                  </a:cubicBezTo>
                  <a:lnTo>
                    <a:pt x="354909" y="288597"/>
                  </a:lnTo>
                  <a:cubicBezTo>
                    <a:pt x="354909" y="293046"/>
                    <a:pt x="356138" y="296575"/>
                    <a:pt x="358289" y="298876"/>
                  </a:cubicBezTo>
                  <a:cubicBezTo>
                    <a:pt x="360440" y="301331"/>
                    <a:pt x="363359" y="302558"/>
                    <a:pt x="366893" y="302558"/>
                  </a:cubicBezTo>
                  <a:cubicBezTo>
                    <a:pt x="370427" y="302558"/>
                    <a:pt x="373346" y="301331"/>
                    <a:pt x="375650" y="298876"/>
                  </a:cubicBezTo>
                  <a:cubicBezTo>
                    <a:pt x="377801" y="296575"/>
                    <a:pt x="378877" y="293046"/>
                    <a:pt x="378877" y="288597"/>
                  </a:cubicBezTo>
                  <a:lnTo>
                    <a:pt x="378877" y="251467"/>
                  </a:lnTo>
                  <a:cubicBezTo>
                    <a:pt x="378877" y="243642"/>
                    <a:pt x="377955" y="238119"/>
                    <a:pt x="376265" y="234283"/>
                  </a:cubicBezTo>
                  <a:cubicBezTo>
                    <a:pt x="374268" y="230141"/>
                    <a:pt x="371041" y="226919"/>
                    <a:pt x="366893" y="224618"/>
                  </a:cubicBezTo>
                  <a:cubicBezTo>
                    <a:pt x="362898" y="222470"/>
                    <a:pt x="357982" y="221396"/>
                    <a:pt x="352451" y="221396"/>
                  </a:cubicBezTo>
                  <a:cubicBezTo>
                    <a:pt x="347688" y="221396"/>
                    <a:pt x="343232" y="222316"/>
                    <a:pt x="339391" y="224311"/>
                  </a:cubicBezTo>
                  <a:cubicBezTo>
                    <a:pt x="336165" y="225998"/>
                    <a:pt x="333092" y="228453"/>
                    <a:pt x="330173" y="231368"/>
                  </a:cubicBezTo>
                  <a:cubicBezTo>
                    <a:pt x="328022" y="228453"/>
                    <a:pt x="325410" y="226152"/>
                    <a:pt x="322491" y="224464"/>
                  </a:cubicBezTo>
                  <a:cubicBezTo>
                    <a:pt x="318804" y="222316"/>
                    <a:pt x="314194" y="221396"/>
                    <a:pt x="309124" y="221396"/>
                  </a:cubicBezTo>
                  <a:cubicBezTo>
                    <a:pt x="304208" y="221396"/>
                    <a:pt x="299752" y="222316"/>
                    <a:pt x="295604" y="224311"/>
                  </a:cubicBezTo>
                  <a:cubicBezTo>
                    <a:pt x="292992" y="225692"/>
                    <a:pt x="290226" y="227533"/>
                    <a:pt x="287768" y="229987"/>
                  </a:cubicBezTo>
                  <a:cubicBezTo>
                    <a:pt x="287307" y="227686"/>
                    <a:pt x="286385" y="225845"/>
                    <a:pt x="284849" y="224464"/>
                  </a:cubicBezTo>
                  <a:cubicBezTo>
                    <a:pt x="282698" y="222316"/>
                    <a:pt x="280086" y="221242"/>
                    <a:pt x="276860" y="221242"/>
                  </a:cubicBezTo>
                  <a:close/>
                  <a:moveTo>
                    <a:pt x="439257" y="221089"/>
                  </a:moveTo>
                  <a:cubicBezTo>
                    <a:pt x="430961" y="221089"/>
                    <a:pt x="423740" y="222776"/>
                    <a:pt x="417748" y="226305"/>
                  </a:cubicBezTo>
                  <a:cubicBezTo>
                    <a:pt x="411602" y="229681"/>
                    <a:pt x="406993" y="234590"/>
                    <a:pt x="403767" y="241034"/>
                  </a:cubicBezTo>
                  <a:cubicBezTo>
                    <a:pt x="400540" y="247325"/>
                    <a:pt x="399004" y="254536"/>
                    <a:pt x="399004" y="262667"/>
                  </a:cubicBezTo>
                  <a:cubicBezTo>
                    <a:pt x="399004" y="274635"/>
                    <a:pt x="402537" y="284301"/>
                    <a:pt x="409451" y="291512"/>
                  </a:cubicBezTo>
                  <a:cubicBezTo>
                    <a:pt x="416519" y="298876"/>
                    <a:pt x="426198" y="302558"/>
                    <a:pt x="438489" y="302558"/>
                  </a:cubicBezTo>
                  <a:cubicBezTo>
                    <a:pt x="444328" y="302558"/>
                    <a:pt x="449551" y="301638"/>
                    <a:pt x="454161" y="300104"/>
                  </a:cubicBezTo>
                  <a:cubicBezTo>
                    <a:pt x="458770" y="298569"/>
                    <a:pt x="462611" y="296421"/>
                    <a:pt x="465837" y="293967"/>
                  </a:cubicBezTo>
                  <a:cubicBezTo>
                    <a:pt x="468910" y="291358"/>
                    <a:pt x="471215" y="288443"/>
                    <a:pt x="472751" y="285528"/>
                  </a:cubicBezTo>
                  <a:cubicBezTo>
                    <a:pt x="474287" y="282613"/>
                    <a:pt x="475056" y="279698"/>
                    <a:pt x="475056" y="277090"/>
                  </a:cubicBezTo>
                  <a:cubicBezTo>
                    <a:pt x="475056" y="274481"/>
                    <a:pt x="474134" y="272180"/>
                    <a:pt x="472290" y="270032"/>
                  </a:cubicBezTo>
                  <a:cubicBezTo>
                    <a:pt x="470293" y="267731"/>
                    <a:pt x="467834" y="266657"/>
                    <a:pt x="464915" y="266657"/>
                  </a:cubicBezTo>
                  <a:cubicBezTo>
                    <a:pt x="462457" y="266657"/>
                    <a:pt x="460306" y="267424"/>
                    <a:pt x="458616" y="268958"/>
                  </a:cubicBezTo>
                  <a:cubicBezTo>
                    <a:pt x="457080" y="270339"/>
                    <a:pt x="455697" y="272180"/>
                    <a:pt x="454468" y="274481"/>
                  </a:cubicBezTo>
                  <a:cubicBezTo>
                    <a:pt x="452470" y="277857"/>
                    <a:pt x="450320" y="280312"/>
                    <a:pt x="447861" y="281846"/>
                  </a:cubicBezTo>
                  <a:cubicBezTo>
                    <a:pt x="445557" y="283380"/>
                    <a:pt x="442638" y="284147"/>
                    <a:pt x="439257" y="284147"/>
                  </a:cubicBezTo>
                  <a:cubicBezTo>
                    <a:pt x="436646" y="284147"/>
                    <a:pt x="434341" y="283687"/>
                    <a:pt x="432344" y="282766"/>
                  </a:cubicBezTo>
                  <a:cubicBezTo>
                    <a:pt x="430193" y="281846"/>
                    <a:pt x="428503" y="280312"/>
                    <a:pt x="426966" y="278470"/>
                  </a:cubicBezTo>
                  <a:cubicBezTo>
                    <a:pt x="425583" y="276629"/>
                    <a:pt x="424354" y="274328"/>
                    <a:pt x="423586" y="271566"/>
                  </a:cubicBezTo>
                  <a:cubicBezTo>
                    <a:pt x="422664" y="268805"/>
                    <a:pt x="422357" y="265736"/>
                    <a:pt x="422357" y="262361"/>
                  </a:cubicBezTo>
                  <a:cubicBezTo>
                    <a:pt x="422357" y="255303"/>
                    <a:pt x="423893" y="249626"/>
                    <a:pt x="426966" y="245637"/>
                  </a:cubicBezTo>
                  <a:cubicBezTo>
                    <a:pt x="430039" y="241801"/>
                    <a:pt x="434034" y="239807"/>
                    <a:pt x="438950" y="239807"/>
                  </a:cubicBezTo>
                  <a:cubicBezTo>
                    <a:pt x="442330" y="239807"/>
                    <a:pt x="445249" y="240574"/>
                    <a:pt x="447400" y="242108"/>
                  </a:cubicBezTo>
                  <a:cubicBezTo>
                    <a:pt x="449705" y="243796"/>
                    <a:pt x="452010" y="246251"/>
                    <a:pt x="454161" y="249626"/>
                  </a:cubicBezTo>
                  <a:cubicBezTo>
                    <a:pt x="455543" y="251621"/>
                    <a:pt x="456926" y="253002"/>
                    <a:pt x="458155" y="253922"/>
                  </a:cubicBezTo>
                  <a:cubicBezTo>
                    <a:pt x="459538" y="254996"/>
                    <a:pt x="461228" y="255610"/>
                    <a:pt x="463379" y="255610"/>
                  </a:cubicBezTo>
                  <a:cubicBezTo>
                    <a:pt x="466298" y="255610"/>
                    <a:pt x="468910" y="254536"/>
                    <a:pt x="470907" y="252695"/>
                  </a:cubicBezTo>
                  <a:cubicBezTo>
                    <a:pt x="473058" y="250700"/>
                    <a:pt x="474134" y="248245"/>
                    <a:pt x="474134" y="245330"/>
                  </a:cubicBezTo>
                  <a:cubicBezTo>
                    <a:pt x="474134" y="242722"/>
                    <a:pt x="473366" y="239960"/>
                    <a:pt x="471675" y="237045"/>
                  </a:cubicBezTo>
                  <a:cubicBezTo>
                    <a:pt x="469985" y="234283"/>
                    <a:pt x="467527" y="231675"/>
                    <a:pt x="464608" y="229220"/>
                  </a:cubicBezTo>
                  <a:cubicBezTo>
                    <a:pt x="461535" y="226765"/>
                    <a:pt x="457848" y="224771"/>
                    <a:pt x="453546" y="223390"/>
                  </a:cubicBezTo>
                  <a:cubicBezTo>
                    <a:pt x="449090" y="221856"/>
                    <a:pt x="444328" y="221089"/>
                    <a:pt x="439257" y="221089"/>
                  </a:cubicBezTo>
                  <a:close/>
                  <a:moveTo>
                    <a:pt x="85424" y="194699"/>
                  </a:moveTo>
                  <a:cubicBezTo>
                    <a:pt x="82198" y="194699"/>
                    <a:pt x="79586" y="195160"/>
                    <a:pt x="77435" y="196234"/>
                  </a:cubicBezTo>
                  <a:cubicBezTo>
                    <a:pt x="74977" y="197154"/>
                    <a:pt x="73287" y="198995"/>
                    <a:pt x="72211" y="201297"/>
                  </a:cubicBezTo>
                  <a:cubicBezTo>
                    <a:pt x="71136" y="203445"/>
                    <a:pt x="70675" y="206206"/>
                    <a:pt x="70675" y="209428"/>
                  </a:cubicBezTo>
                  <a:lnTo>
                    <a:pt x="70675" y="286142"/>
                  </a:lnTo>
                  <a:cubicBezTo>
                    <a:pt x="70675" y="291205"/>
                    <a:pt x="71904" y="294887"/>
                    <a:pt x="74208" y="297342"/>
                  </a:cubicBezTo>
                  <a:cubicBezTo>
                    <a:pt x="76667" y="299643"/>
                    <a:pt x="80354" y="300871"/>
                    <a:pt x="85424" y="300871"/>
                  </a:cubicBezTo>
                  <a:lnTo>
                    <a:pt x="141656" y="300871"/>
                  </a:lnTo>
                  <a:cubicBezTo>
                    <a:pt x="145497" y="300871"/>
                    <a:pt x="148417" y="299950"/>
                    <a:pt x="150414" y="298109"/>
                  </a:cubicBezTo>
                  <a:cubicBezTo>
                    <a:pt x="152565" y="296115"/>
                    <a:pt x="153640" y="293660"/>
                    <a:pt x="153640" y="290591"/>
                  </a:cubicBezTo>
                  <a:cubicBezTo>
                    <a:pt x="153640" y="287523"/>
                    <a:pt x="152565" y="285068"/>
                    <a:pt x="150414" y="283073"/>
                  </a:cubicBezTo>
                  <a:cubicBezTo>
                    <a:pt x="148417" y="281232"/>
                    <a:pt x="145497" y="280312"/>
                    <a:pt x="141656" y="280312"/>
                  </a:cubicBezTo>
                  <a:lnTo>
                    <a:pt x="95564" y="280312"/>
                  </a:lnTo>
                  <a:lnTo>
                    <a:pt x="95564" y="255456"/>
                  </a:lnTo>
                  <a:lnTo>
                    <a:pt x="136433" y="255456"/>
                  </a:lnTo>
                  <a:cubicBezTo>
                    <a:pt x="140120" y="255456"/>
                    <a:pt x="143039" y="254536"/>
                    <a:pt x="145037" y="252695"/>
                  </a:cubicBezTo>
                  <a:cubicBezTo>
                    <a:pt x="146880" y="250854"/>
                    <a:pt x="147956" y="248399"/>
                    <a:pt x="147956" y="245484"/>
                  </a:cubicBezTo>
                  <a:cubicBezTo>
                    <a:pt x="147956" y="242568"/>
                    <a:pt x="146880" y="240114"/>
                    <a:pt x="144883" y="238273"/>
                  </a:cubicBezTo>
                  <a:cubicBezTo>
                    <a:pt x="142886" y="236585"/>
                    <a:pt x="140120" y="235664"/>
                    <a:pt x="136433" y="235664"/>
                  </a:cubicBezTo>
                  <a:lnTo>
                    <a:pt x="95564" y="235664"/>
                  </a:lnTo>
                  <a:lnTo>
                    <a:pt x="95564" y="214798"/>
                  </a:lnTo>
                  <a:lnTo>
                    <a:pt x="140120" y="214798"/>
                  </a:lnTo>
                  <a:cubicBezTo>
                    <a:pt x="143961" y="214798"/>
                    <a:pt x="146880" y="213878"/>
                    <a:pt x="148878" y="212036"/>
                  </a:cubicBezTo>
                  <a:cubicBezTo>
                    <a:pt x="150875" y="210195"/>
                    <a:pt x="151950" y="207741"/>
                    <a:pt x="151950" y="204672"/>
                  </a:cubicBezTo>
                  <a:cubicBezTo>
                    <a:pt x="151950" y="201757"/>
                    <a:pt x="150875" y="199302"/>
                    <a:pt x="148878" y="197461"/>
                  </a:cubicBezTo>
                  <a:cubicBezTo>
                    <a:pt x="146880" y="195620"/>
                    <a:pt x="143961" y="194699"/>
                    <a:pt x="140120" y="194699"/>
                  </a:cubicBezTo>
                  <a:close/>
                  <a:moveTo>
                    <a:pt x="514387" y="189483"/>
                  </a:moveTo>
                  <a:cubicBezTo>
                    <a:pt x="510700" y="189483"/>
                    <a:pt x="507474" y="189943"/>
                    <a:pt x="504708" y="191017"/>
                  </a:cubicBezTo>
                  <a:cubicBezTo>
                    <a:pt x="501789" y="192244"/>
                    <a:pt x="499484" y="193625"/>
                    <a:pt x="497641" y="195466"/>
                  </a:cubicBezTo>
                  <a:cubicBezTo>
                    <a:pt x="495797" y="197307"/>
                    <a:pt x="494414" y="199455"/>
                    <a:pt x="493492" y="201757"/>
                  </a:cubicBezTo>
                  <a:cubicBezTo>
                    <a:pt x="492417" y="204058"/>
                    <a:pt x="491956" y="206206"/>
                    <a:pt x="491956" y="208354"/>
                  </a:cubicBezTo>
                  <a:cubicBezTo>
                    <a:pt x="491956" y="210502"/>
                    <a:pt x="492724" y="212190"/>
                    <a:pt x="493953" y="213571"/>
                  </a:cubicBezTo>
                  <a:cubicBezTo>
                    <a:pt x="495182" y="214798"/>
                    <a:pt x="496872" y="215412"/>
                    <a:pt x="498870" y="215412"/>
                  </a:cubicBezTo>
                  <a:cubicBezTo>
                    <a:pt x="501482" y="215412"/>
                    <a:pt x="503172" y="214184"/>
                    <a:pt x="503940" y="213264"/>
                  </a:cubicBezTo>
                  <a:cubicBezTo>
                    <a:pt x="504862" y="212036"/>
                    <a:pt x="505784" y="210502"/>
                    <a:pt x="506398" y="208354"/>
                  </a:cubicBezTo>
                  <a:cubicBezTo>
                    <a:pt x="507320" y="206206"/>
                    <a:pt x="507474" y="205593"/>
                    <a:pt x="507627" y="205593"/>
                  </a:cubicBezTo>
                  <a:cubicBezTo>
                    <a:pt x="509317" y="202984"/>
                    <a:pt x="511315" y="201910"/>
                    <a:pt x="514234" y="201910"/>
                  </a:cubicBezTo>
                  <a:cubicBezTo>
                    <a:pt x="515617" y="201910"/>
                    <a:pt x="516692" y="202064"/>
                    <a:pt x="517921" y="202677"/>
                  </a:cubicBezTo>
                  <a:cubicBezTo>
                    <a:pt x="518997" y="203291"/>
                    <a:pt x="519765" y="204058"/>
                    <a:pt x="520379" y="205132"/>
                  </a:cubicBezTo>
                  <a:cubicBezTo>
                    <a:pt x="520994" y="206206"/>
                    <a:pt x="521301" y="207280"/>
                    <a:pt x="521301" y="208661"/>
                  </a:cubicBezTo>
                  <a:cubicBezTo>
                    <a:pt x="521301" y="210042"/>
                    <a:pt x="520994" y="211269"/>
                    <a:pt x="520379" y="212650"/>
                  </a:cubicBezTo>
                  <a:cubicBezTo>
                    <a:pt x="519765" y="214184"/>
                    <a:pt x="518689" y="215565"/>
                    <a:pt x="517460" y="217100"/>
                  </a:cubicBezTo>
                  <a:cubicBezTo>
                    <a:pt x="516078" y="218480"/>
                    <a:pt x="514234" y="220015"/>
                    <a:pt x="512236" y="221396"/>
                  </a:cubicBezTo>
                  <a:cubicBezTo>
                    <a:pt x="510854" y="222316"/>
                    <a:pt x="508703" y="224157"/>
                    <a:pt x="505784" y="226919"/>
                  </a:cubicBezTo>
                  <a:cubicBezTo>
                    <a:pt x="502864" y="229527"/>
                    <a:pt x="499484" y="232749"/>
                    <a:pt x="495951" y="236585"/>
                  </a:cubicBezTo>
                  <a:cubicBezTo>
                    <a:pt x="494875" y="237659"/>
                    <a:pt x="493953" y="239193"/>
                    <a:pt x="493185" y="241034"/>
                  </a:cubicBezTo>
                  <a:cubicBezTo>
                    <a:pt x="492263" y="242875"/>
                    <a:pt x="491802" y="244410"/>
                    <a:pt x="491802" y="245637"/>
                  </a:cubicBezTo>
                  <a:cubicBezTo>
                    <a:pt x="491802" y="247785"/>
                    <a:pt x="492571" y="249626"/>
                    <a:pt x="494107" y="251160"/>
                  </a:cubicBezTo>
                  <a:cubicBezTo>
                    <a:pt x="495643" y="252695"/>
                    <a:pt x="497794" y="253462"/>
                    <a:pt x="500406" y="253462"/>
                  </a:cubicBezTo>
                  <a:lnTo>
                    <a:pt x="530366" y="253462"/>
                  </a:lnTo>
                  <a:cubicBezTo>
                    <a:pt x="532671" y="253462"/>
                    <a:pt x="534514" y="252695"/>
                    <a:pt x="535743" y="251467"/>
                  </a:cubicBezTo>
                  <a:cubicBezTo>
                    <a:pt x="537126" y="250086"/>
                    <a:pt x="537741" y="248399"/>
                    <a:pt x="537741" y="246558"/>
                  </a:cubicBezTo>
                  <a:cubicBezTo>
                    <a:pt x="537741" y="244410"/>
                    <a:pt x="536819" y="242722"/>
                    <a:pt x="535283" y="241341"/>
                  </a:cubicBezTo>
                  <a:cubicBezTo>
                    <a:pt x="533746" y="240267"/>
                    <a:pt x="531749" y="239653"/>
                    <a:pt x="529137" y="239653"/>
                  </a:cubicBezTo>
                  <a:lnTo>
                    <a:pt x="512236" y="239653"/>
                  </a:lnTo>
                  <a:cubicBezTo>
                    <a:pt x="513773" y="237966"/>
                    <a:pt x="516231" y="235818"/>
                    <a:pt x="519611" y="233056"/>
                  </a:cubicBezTo>
                  <a:cubicBezTo>
                    <a:pt x="523760" y="229681"/>
                    <a:pt x="526679" y="227226"/>
                    <a:pt x="528369" y="225692"/>
                  </a:cubicBezTo>
                  <a:cubicBezTo>
                    <a:pt x="530366" y="224004"/>
                    <a:pt x="532210" y="221549"/>
                    <a:pt x="533900" y="218634"/>
                  </a:cubicBezTo>
                  <a:cubicBezTo>
                    <a:pt x="535743" y="215565"/>
                    <a:pt x="536665" y="212190"/>
                    <a:pt x="536665" y="208508"/>
                  </a:cubicBezTo>
                  <a:cubicBezTo>
                    <a:pt x="536665" y="206053"/>
                    <a:pt x="536204" y="203751"/>
                    <a:pt x="535283" y="201450"/>
                  </a:cubicBezTo>
                  <a:cubicBezTo>
                    <a:pt x="534514" y="199302"/>
                    <a:pt x="533132" y="197307"/>
                    <a:pt x="531595" y="195620"/>
                  </a:cubicBezTo>
                  <a:cubicBezTo>
                    <a:pt x="529905" y="193932"/>
                    <a:pt x="528061" y="192551"/>
                    <a:pt x="525910" y="191477"/>
                  </a:cubicBezTo>
                  <a:cubicBezTo>
                    <a:pt x="522684" y="190096"/>
                    <a:pt x="518843" y="189483"/>
                    <a:pt x="514387" y="189483"/>
                  </a:cubicBezTo>
                  <a:close/>
                  <a:moveTo>
                    <a:pt x="21356" y="0"/>
                  </a:moveTo>
                  <a:lnTo>
                    <a:pt x="587059" y="0"/>
                  </a:lnTo>
                  <a:cubicBezTo>
                    <a:pt x="598890" y="0"/>
                    <a:pt x="608415" y="9513"/>
                    <a:pt x="608415" y="21327"/>
                  </a:cubicBezTo>
                  <a:lnTo>
                    <a:pt x="608415" y="431437"/>
                  </a:lnTo>
                  <a:cubicBezTo>
                    <a:pt x="602731" y="429136"/>
                    <a:pt x="596431" y="427755"/>
                    <a:pt x="589825" y="427755"/>
                  </a:cubicBezTo>
                  <a:lnTo>
                    <a:pt x="18591" y="427755"/>
                  </a:lnTo>
                  <a:cubicBezTo>
                    <a:pt x="11984" y="427755"/>
                    <a:pt x="5685" y="429136"/>
                    <a:pt x="0" y="431437"/>
                  </a:cubicBezTo>
                  <a:lnTo>
                    <a:pt x="0" y="21327"/>
                  </a:lnTo>
                  <a:cubicBezTo>
                    <a:pt x="0" y="9513"/>
                    <a:pt x="9526" y="0"/>
                    <a:pt x="21356" y="0"/>
                  </a:cubicBezTo>
                  <a:close/>
                </a:path>
              </a:pathLst>
            </a:custGeom>
            <a:solidFill>
              <a:srgbClr val="26477D"/>
            </a:solidFill>
            <a:ln w="12700" cap="flat">
              <a:noFill/>
              <a:miter lim="400000"/>
            </a:ln>
            <a:effectLst/>
          </p:spPr>
          <p:txBody>
            <a:bodyPr wrap="square" lIns="91440" tIns="45720" rIns="91440" bIns="4572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38" name="ïşľïḓé">
              <a:extLst>
                <a:ext uri="{FF2B5EF4-FFF2-40B4-BE49-F238E27FC236}">
                  <a16:creationId xmlns:a16="http://schemas.microsoft.com/office/drawing/2014/main" id="{DD0CE8CF-4F83-474E-BD3D-6843BED9D5DA}"/>
                </a:ext>
              </a:extLst>
            </p:cNvPr>
            <p:cNvSpPr/>
            <p:nvPr/>
          </p:nvSpPr>
          <p:spPr>
            <a:xfrm>
              <a:off x="4255001" y="5352875"/>
              <a:ext cx="1581077" cy="468582"/>
            </a:xfrm>
            <a:prstGeom prst="rect">
              <a:avLst/>
            </a:prstGeom>
            <a:noFill/>
            <a:ln w="12700" cap="flat">
              <a:noFill/>
              <a:miter lim="400000"/>
            </a:ln>
            <a:effectLst/>
            <a:extLst>
              <a:ext uri="{C572A759-6A51-4108-AA02-DFA0A04FC94B}">
                <ma14:wrappingTextBoxFlag xmlns:a14="http://schemas.microsoft.com/office/drawing/2010/main" xmlns:ma14="http://schemas.microsoft.com/office/mac/drawingml/2011/main" xmlns:p14="http://schemas.microsoft.com/office/powerpoint/2010/main" xmlns:a16="http://schemas.microsoft.com/office/drawing/2014/main" xmlns:lc="http://schemas.openxmlformats.org/drawingml/2006/lockedCanvas" xmlns="" val="1"/>
              </a:ext>
            </a:extLst>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latin typeface="微软雅黑" panose="020B0503020204020204" pitchFamily="34" charset="-122"/>
                  <a:ea typeface="微软雅黑" panose="020B0503020204020204" pitchFamily="34" charset="-122"/>
                </a:rPr>
                <a:t>专业</a:t>
              </a:r>
              <a:endParaRPr lang="zh-CN" altLang="en-US" sz="2400" dirty="0">
                <a:latin typeface="微软雅黑" panose="020B0503020204020204" pitchFamily="34" charset="-122"/>
                <a:ea typeface="微软雅黑" panose="020B0503020204020204" pitchFamily="34" charset="-122"/>
              </a:endParaRPr>
            </a:p>
          </p:txBody>
        </p:sp>
        <p:sp>
          <p:nvSpPr>
            <p:cNvPr id="139" name="îśḷiḑé">
              <a:extLst>
                <a:ext uri="{FF2B5EF4-FFF2-40B4-BE49-F238E27FC236}">
                  <a16:creationId xmlns:a16="http://schemas.microsoft.com/office/drawing/2014/main" id="{D07FC628-613C-4F21-99C0-A9C78D1A5DD0}"/>
                </a:ext>
              </a:extLst>
            </p:cNvPr>
            <p:cNvSpPr/>
            <p:nvPr/>
          </p:nvSpPr>
          <p:spPr>
            <a:xfrm flipH="1">
              <a:off x="1640784" y="2685112"/>
              <a:ext cx="2418898" cy="241889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5"/>
                    <a:pt x="0" y="10800"/>
                  </a:cubicBezTo>
                  <a:cubicBezTo>
                    <a:pt x="0" y="11095"/>
                    <a:pt x="12" y="11387"/>
                    <a:pt x="36" y="11676"/>
                  </a:cubicBezTo>
                  <a:cubicBezTo>
                    <a:pt x="334" y="15393"/>
                    <a:pt x="2514" y="18579"/>
                    <a:pt x="5623" y="20280"/>
                  </a:cubicBezTo>
                  <a:cubicBezTo>
                    <a:pt x="7160" y="21121"/>
                    <a:pt x="8924" y="21600"/>
                    <a:pt x="10800" y="21600"/>
                  </a:cubicBezTo>
                  <a:cubicBezTo>
                    <a:pt x="16765" y="21600"/>
                    <a:pt x="21600" y="16765"/>
                    <a:pt x="21600" y="10800"/>
                  </a:cubicBezTo>
                  <a:cubicBezTo>
                    <a:pt x="21600" y="4835"/>
                    <a:pt x="16765" y="0"/>
                    <a:pt x="10800" y="0"/>
                  </a:cubicBezTo>
                  <a:close/>
                </a:path>
              </a:pathLst>
            </a:custGeom>
            <a:solidFill>
              <a:schemeClr val="accent1">
                <a:lumMod val="100000"/>
              </a:schemeClr>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40" name="íṩlidé">
              <a:extLst>
                <a:ext uri="{FF2B5EF4-FFF2-40B4-BE49-F238E27FC236}">
                  <a16:creationId xmlns:a16="http://schemas.microsoft.com/office/drawing/2014/main" id="{8B54A3B8-5791-4AB2-B299-0AE19129D9F5}"/>
                </a:ext>
              </a:extLst>
            </p:cNvPr>
            <p:cNvSpPr/>
            <p:nvPr/>
          </p:nvSpPr>
          <p:spPr>
            <a:xfrm flipH="1">
              <a:off x="1945394" y="2989709"/>
              <a:ext cx="1809677" cy="1809694"/>
            </a:xfrm>
            <a:prstGeom prst="ellipse">
              <a:avLst/>
            </a:prstGeom>
            <a:solidFill>
              <a:srgbClr val="FFFFFF"/>
            </a:solidFill>
            <a:ln w="12700" cap="flat">
              <a:noFill/>
              <a:miter lim="4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41" name="ïṧ1îďè">
              <a:extLst>
                <a:ext uri="{FF2B5EF4-FFF2-40B4-BE49-F238E27FC236}">
                  <a16:creationId xmlns:a16="http://schemas.microsoft.com/office/drawing/2014/main" id="{4CE9739C-7263-4460-9AD5-B892EC103956}"/>
                </a:ext>
              </a:extLst>
            </p:cNvPr>
            <p:cNvSpPr/>
            <p:nvPr/>
          </p:nvSpPr>
          <p:spPr>
            <a:xfrm>
              <a:off x="2059695" y="3936942"/>
              <a:ext cx="1581077" cy="468582"/>
            </a:xfrm>
            <a:prstGeom prst="rect">
              <a:avLst/>
            </a:prstGeom>
            <a:noFill/>
            <a:ln w="12700" cap="flat">
              <a:noFill/>
              <a:miter lim="400000"/>
            </a:ln>
            <a:effectLst/>
            <a:extLst>
              <a:ext uri="{C572A759-6A51-4108-AA02-DFA0A04FC94B}">
                <ma14:wrappingTextBoxFlag xmlns:a14="http://schemas.microsoft.com/office/drawing/2010/main" xmlns:ma14="http://schemas.microsoft.com/office/mac/drawingml/2011/main" xmlns:p14="http://schemas.microsoft.com/office/powerpoint/2010/main" xmlns:a16="http://schemas.microsoft.com/office/drawing/2014/main" xmlns:lc="http://schemas.openxmlformats.org/drawingml/2006/lockedCanvas" xmlns="" val="1"/>
              </a:ext>
            </a:extLst>
          </p:spPr>
          <p:txBody>
            <a:bodyPr wrap="square" lIns="91440" tIns="45720" rIns="91440" bIns="45720" anchor="ctr">
              <a:normAutofit lnSpcReduction="100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latin typeface="微软雅黑" panose="020B0503020204020204" pitchFamily="34" charset="-122"/>
                  <a:ea typeface="微软雅黑" panose="020B0503020204020204" pitchFamily="34" charset="-122"/>
                </a:rPr>
                <a:t>学校</a:t>
              </a:r>
              <a:endParaRPr lang="zh-CN" altLang="en-US" sz="2400" dirty="0">
                <a:latin typeface="微软雅黑" panose="020B0503020204020204" pitchFamily="34" charset="-122"/>
                <a:ea typeface="微软雅黑" panose="020B0503020204020204" pitchFamily="34" charset="-122"/>
              </a:endParaRPr>
            </a:p>
          </p:txBody>
        </p:sp>
        <p:sp>
          <p:nvSpPr>
            <p:cNvPr id="142" name="iṥľîde">
              <a:extLst>
                <a:ext uri="{FF2B5EF4-FFF2-40B4-BE49-F238E27FC236}">
                  <a16:creationId xmlns:a16="http://schemas.microsoft.com/office/drawing/2014/main" id="{19DBC178-5F6A-4069-AEB6-112C209D64E5}"/>
                </a:ext>
              </a:extLst>
            </p:cNvPr>
            <p:cNvSpPr/>
            <p:nvPr/>
          </p:nvSpPr>
          <p:spPr>
            <a:xfrm rot="7434745">
              <a:off x="2442054" y="2112725"/>
              <a:ext cx="927938" cy="1422324"/>
            </a:xfrm>
            <a:custGeom>
              <a:avLst/>
              <a:gdLst/>
              <a:ahLst/>
              <a:cxnLst>
                <a:cxn ang="0">
                  <a:pos x="wd2" y="hd2"/>
                </a:cxn>
                <a:cxn ang="5400000">
                  <a:pos x="wd2" y="hd2"/>
                </a:cxn>
                <a:cxn ang="10800000">
                  <a:pos x="wd2" y="hd2"/>
                </a:cxn>
                <a:cxn ang="16200000">
                  <a:pos x="wd2" y="hd2"/>
                </a:cxn>
              </a:cxnLst>
              <a:rect l="0" t="0" r="r" b="b"/>
              <a:pathLst>
                <a:path w="21206" h="21600" extrusionOk="0">
                  <a:moveTo>
                    <a:pt x="248" y="0"/>
                  </a:moveTo>
                  <a:cubicBezTo>
                    <a:pt x="-394" y="3423"/>
                    <a:pt x="224" y="6830"/>
                    <a:pt x="1940" y="9968"/>
                  </a:cubicBezTo>
                  <a:cubicBezTo>
                    <a:pt x="3705" y="13196"/>
                    <a:pt x="6652" y="16173"/>
                    <a:pt x="10864" y="18394"/>
                  </a:cubicBezTo>
                  <a:cubicBezTo>
                    <a:pt x="13880" y="19984"/>
                    <a:pt x="17424" y="21083"/>
                    <a:pt x="21206" y="21600"/>
                  </a:cubicBezTo>
                </a:path>
              </a:pathLst>
            </a:custGeom>
            <a:noFill/>
            <a:ln w="63500" cap="flat">
              <a:solidFill>
                <a:srgbClr val="FFC000"/>
              </a:solidFill>
              <a:prstDash val="solid"/>
              <a:miter lim="400000"/>
              <a:tailEnd type="triangle" w="med" len="med"/>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sp>
          <p:nvSpPr>
            <p:cNvPr id="143" name="ïślídè">
              <a:extLst>
                <a:ext uri="{FF2B5EF4-FFF2-40B4-BE49-F238E27FC236}">
                  <a16:creationId xmlns:a16="http://schemas.microsoft.com/office/drawing/2014/main" id="{B5E0E3CA-059B-47B8-B1B6-A0901A7E1E66}"/>
                </a:ext>
              </a:extLst>
            </p:cNvPr>
            <p:cNvSpPr/>
            <p:nvPr/>
          </p:nvSpPr>
          <p:spPr>
            <a:xfrm rot="10800000">
              <a:off x="10972414" y="3033710"/>
              <a:ext cx="774029" cy="1197811"/>
            </a:xfrm>
            <a:custGeom>
              <a:avLst/>
              <a:gdLst/>
              <a:ahLst/>
              <a:cxnLst>
                <a:cxn ang="0">
                  <a:pos x="wd2" y="hd2"/>
                </a:cxn>
                <a:cxn ang="5400000">
                  <a:pos x="wd2" y="hd2"/>
                </a:cxn>
                <a:cxn ang="10800000">
                  <a:pos x="wd2" y="hd2"/>
                </a:cxn>
                <a:cxn ang="16200000">
                  <a:pos x="wd2" y="hd2"/>
                </a:cxn>
              </a:cxnLst>
              <a:rect l="0" t="0" r="r" b="b"/>
              <a:pathLst>
                <a:path w="19974" h="21600" extrusionOk="0">
                  <a:moveTo>
                    <a:pt x="737" y="0"/>
                  </a:moveTo>
                  <a:cubicBezTo>
                    <a:pt x="-1626" y="6731"/>
                    <a:pt x="1797" y="13810"/>
                    <a:pt x="9518" y="18160"/>
                  </a:cubicBezTo>
                  <a:cubicBezTo>
                    <a:pt x="12560" y="19874"/>
                    <a:pt x="16145" y="21054"/>
                    <a:pt x="19974" y="21600"/>
                  </a:cubicBezTo>
                </a:path>
              </a:pathLst>
            </a:custGeom>
            <a:noFill/>
            <a:ln w="63500" cap="flat">
              <a:solidFill>
                <a:srgbClr val="FFC000"/>
              </a:solidFill>
              <a:prstDash val="solid"/>
              <a:miter lim="400000"/>
              <a:tailEnd type="triangle" w="med" len="med"/>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400"/>
            </a:p>
          </p:txBody>
        </p:sp>
      </p:grpSp>
      <p:sp>
        <p:nvSpPr>
          <p:cNvPr id="27" name="矩形 26"/>
          <p:cNvSpPr/>
          <p:nvPr/>
        </p:nvSpPr>
        <p:spPr>
          <a:xfrm>
            <a:off x="4840140" y="5458952"/>
            <a:ext cx="3231975" cy="461665"/>
          </a:xfrm>
          <a:prstGeom prst="rect">
            <a:avLst/>
          </a:prstGeom>
        </p:spPr>
        <p:txBody>
          <a:bodyPr wrap="square">
            <a:spAutoFit/>
          </a:bodyPr>
          <a:lstStyle/>
          <a:p>
            <a:r>
              <a:rPr lang="en-US" altLang="zh-CN" sz="2400" b="1" dirty="0">
                <a:solidFill>
                  <a:srgbClr val="26477D"/>
                </a:solidFill>
                <a:latin typeface="微软雅黑" panose="020B0503020204020204" pitchFamily="34" charset="-122"/>
                <a:ea typeface="微软雅黑" panose="020B0503020204020204" pitchFamily="34" charset="-122"/>
              </a:rPr>
              <a:t>2.</a:t>
            </a:r>
            <a:r>
              <a:rPr lang="zh-CN" altLang="en-US" sz="2400" b="1" dirty="0">
                <a:solidFill>
                  <a:srgbClr val="26477D"/>
                </a:solidFill>
                <a:latin typeface="微软雅黑" panose="020B0503020204020204" pitchFamily="34" charset="-122"/>
                <a:ea typeface="微软雅黑" panose="020B0503020204020204" pitchFamily="34" charset="-122"/>
              </a:rPr>
              <a:t>监测、预警（过程）</a:t>
            </a:r>
          </a:p>
        </p:txBody>
      </p:sp>
      <p:sp>
        <p:nvSpPr>
          <p:cNvPr id="28" name="矩形 27"/>
          <p:cNvSpPr/>
          <p:nvPr/>
        </p:nvSpPr>
        <p:spPr>
          <a:xfrm>
            <a:off x="8237343" y="5458952"/>
            <a:ext cx="3231975" cy="461665"/>
          </a:xfrm>
          <a:prstGeom prst="rect">
            <a:avLst/>
          </a:prstGeom>
        </p:spPr>
        <p:txBody>
          <a:bodyPr wrap="square">
            <a:spAutoFit/>
          </a:bodyPr>
          <a:lstStyle/>
          <a:p>
            <a:r>
              <a:rPr lang="en-US" altLang="zh-CN" sz="2400" b="1" dirty="0">
                <a:solidFill>
                  <a:srgbClr val="26477D"/>
                </a:solidFill>
                <a:latin typeface="微软雅黑" panose="020B0503020204020204" pitchFamily="34" charset="-122"/>
                <a:ea typeface="微软雅黑" panose="020B0503020204020204" pitchFamily="34" charset="-122"/>
              </a:rPr>
              <a:t>3.</a:t>
            </a:r>
            <a:r>
              <a:rPr lang="zh-CN" altLang="en-US" sz="2400" b="1" dirty="0">
                <a:solidFill>
                  <a:srgbClr val="26477D"/>
                </a:solidFill>
                <a:latin typeface="微软雅黑" panose="020B0503020204020204" pitchFamily="34" charset="-122"/>
                <a:ea typeface="微软雅黑" panose="020B0503020204020204" pitchFamily="34" charset="-122"/>
              </a:rPr>
              <a:t>诊断、改进（提升）</a:t>
            </a:r>
          </a:p>
        </p:txBody>
      </p:sp>
      <p:sp>
        <p:nvSpPr>
          <p:cNvPr id="29" name="矩形 28"/>
          <p:cNvSpPr/>
          <p:nvPr/>
        </p:nvSpPr>
        <p:spPr>
          <a:xfrm>
            <a:off x="1073966" y="5458952"/>
            <a:ext cx="3600946" cy="461665"/>
          </a:xfrm>
          <a:prstGeom prst="rect">
            <a:avLst/>
          </a:prstGeom>
        </p:spPr>
        <p:txBody>
          <a:bodyPr wrap="square">
            <a:spAutoFit/>
          </a:bodyPr>
          <a:lstStyle/>
          <a:p>
            <a:r>
              <a:rPr lang="en-US" altLang="zh-CN" sz="2400" b="1" dirty="0">
                <a:solidFill>
                  <a:srgbClr val="26477D"/>
                </a:solidFill>
                <a:latin typeface="微软雅黑" panose="020B0503020204020204" pitchFamily="34" charset="-122"/>
                <a:ea typeface="微软雅黑" panose="020B0503020204020204" pitchFamily="34" charset="-122"/>
              </a:rPr>
              <a:t>1.</a:t>
            </a:r>
            <a:r>
              <a:rPr lang="zh-CN" altLang="en-US" sz="2400" b="1" dirty="0">
                <a:solidFill>
                  <a:srgbClr val="26477D"/>
                </a:solidFill>
                <a:latin typeface="微软雅黑" panose="020B0503020204020204" pitchFamily="34" charset="-122"/>
                <a:ea typeface="微软雅黑" panose="020B0503020204020204" pitchFamily="34" charset="-122"/>
              </a:rPr>
              <a:t>目标、标准（起点）</a:t>
            </a:r>
          </a:p>
        </p:txBody>
      </p:sp>
      <p:sp>
        <p:nvSpPr>
          <p:cNvPr id="31" name="矩形 30">
            <a:extLst>
              <a:ext uri="{FF2B5EF4-FFF2-40B4-BE49-F238E27FC236}">
                <a16:creationId xmlns:a16="http://schemas.microsoft.com/office/drawing/2014/main" id="{2BC21241-8BC7-4F3E-988C-BD6179250D67}"/>
              </a:ext>
            </a:extLst>
          </p:cNvPr>
          <p:cNvSpPr/>
          <p:nvPr/>
        </p:nvSpPr>
        <p:spPr>
          <a:xfrm>
            <a:off x="1496422" y="1121437"/>
            <a:ext cx="9564867" cy="461665"/>
          </a:xfrm>
          <a:prstGeom prst="rect">
            <a:avLst/>
          </a:prstGeom>
        </p:spPr>
        <p:txBody>
          <a:bodyPr wrap="square">
            <a:spAutoFit/>
          </a:bodyPr>
          <a:lstStyle/>
          <a:p>
            <a:r>
              <a:rPr lang="zh-CN" altLang="en-US" sz="2400" b="1" dirty="0">
                <a:solidFill>
                  <a:srgbClr val="26477D"/>
                </a:solidFill>
                <a:latin typeface="微软雅黑" panose="020B0503020204020204" pitchFamily="34" charset="-122"/>
                <a:ea typeface="微软雅黑" panose="020B0503020204020204" pitchFamily="34" charset="-122"/>
              </a:rPr>
              <a:t>五个层面（主体）</a:t>
            </a:r>
            <a:r>
              <a:rPr lang="en-US" altLang="zh-CN" sz="2400" b="1" dirty="0">
                <a:solidFill>
                  <a:srgbClr val="26477D"/>
                </a:solidFill>
                <a:latin typeface="微软雅黑" panose="020B0503020204020204" pitchFamily="34" charset="-122"/>
                <a:ea typeface="微软雅黑" panose="020B0503020204020204" pitchFamily="34" charset="-122"/>
              </a:rPr>
              <a:t>——</a:t>
            </a:r>
            <a:r>
              <a:rPr lang="zh-CN" altLang="en-US" sz="2400" b="1" dirty="0">
                <a:solidFill>
                  <a:srgbClr val="26477D"/>
                </a:solidFill>
                <a:latin typeface="微软雅黑" panose="020B0503020204020204" pitchFamily="34" charset="-122"/>
                <a:ea typeface="微软雅黑" panose="020B0503020204020204" pitchFamily="34" charset="-122"/>
              </a:rPr>
              <a:t>横向   </a:t>
            </a:r>
            <a:r>
              <a:rPr lang="zh-CN" altLang="en-US" sz="2400" dirty="0">
                <a:solidFill>
                  <a:srgbClr val="26477D"/>
                </a:solidFill>
                <a:latin typeface="微软雅黑" panose="020B0503020204020204" pitchFamily="34" charset="-122"/>
                <a:ea typeface="微软雅黑" panose="020B0503020204020204" pitchFamily="34" charset="-122"/>
              </a:rPr>
              <a:t>（</a:t>
            </a:r>
            <a:r>
              <a:rPr lang="zh-CN" altLang="en-US" sz="2200" b="1" dirty="0">
                <a:solidFill>
                  <a:srgbClr val="ED7D31"/>
                </a:solidFill>
                <a:latin typeface="微软雅黑" panose="020B0503020204020204" pitchFamily="34" charset="-122"/>
                <a:ea typeface="微软雅黑" panose="020B0503020204020204" pitchFamily="34" charset="-122"/>
              </a:rPr>
              <a:t>体现：相对独立完整又相互关联支撑</a:t>
            </a:r>
            <a:r>
              <a:rPr lang="zh-CN" altLang="en-US" sz="2400" dirty="0">
                <a:solidFill>
                  <a:srgbClr val="26477D"/>
                </a:solidFill>
                <a:latin typeface="微软雅黑" panose="020B0503020204020204" pitchFamily="34" charset="-122"/>
                <a:ea typeface="微软雅黑" panose="020B0503020204020204" pitchFamily="34" charset="-122"/>
              </a:rPr>
              <a:t>）</a:t>
            </a:r>
          </a:p>
        </p:txBody>
      </p:sp>
      <p:cxnSp>
        <p:nvCxnSpPr>
          <p:cNvPr id="32" name="直接连接符 31">
            <a:extLst>
              <a:ext uri="{FF2B5EF4-FFF2-40B4-BE49-F238E27FC236}">
                <a16:creationId xmlns:a16="http://schemas.microsoft.com/office/drawing/2014/main" id="{411194C5-F140-4A08-B013-F508DE0109C6}"/>
              </a:ext>
            </a:extLst>
          </p:cNvPr>
          <p:cNvCxnSpPr>
            <a:cxnSpLocks/>
          </p:cNvCxnSpPr>
          <p:nvPr/>
        </p:nvCxnSpPr>
        <p:spPr>
          <a:xfrm>
            <a:off x="767552" y="5199969"/>
            <a:ext cx="10716388" cy="0"/>
          </a:xfrm>
          <a:prstGeom prst="line">
            <a:avLst/>
          </a:prstGeom>
          <a:ln w="3175"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33" name="school-building_43517"/>
          <p:cNvSpPr>
            <a:spLocks noChangeAspect="1"/>
          </p:cNvSpPr>
          <p:nvPr/>
        </p:nvSpPr>
        <p:spPr bwMode="auto">
          <a:xfrm>
            <a:off x="2165119" y="2377749"/>
            <a:ext cx="609685" cy="504193"/>
          </a:xfrm>
          <a:custGeom>
            <a:avLst/>
            <a:gdLst>
              <a:gd name="connsiteX0" fmla="*/ 523858 w 608536"/>
              <a:gd name="connsiteY0" fmla="*/ 377105 h 503243"/>
              <a:gd name="connsiteX1" fmla="*/ 523858 w 608536"/>
              <a:gd name="connsiteY1" fmla="*/ 424407 h 503243"/>
              <a:gd name="connsiteX2" fmla="*/ 571220 w 608536"/>
              <a:gd name="connsiteY2" fmla="*/ 424407 h 503243"/>
              <a:gd name="connsiteX3" fmla="*/ 571220 w 608536"/>
              <a:gd name="connsiteY3" fmla="*/ 377105 h 503243"/>
              <a:gd name="connsiteX4" fmla="*/ 452096 w 608536"/>
              <a:gd name="connsiteY4" fmla="*/ 377105 h 503243"/>
              <a:gd name="connsiteX5" fmla="*/ 452096 w 608536"/>
              <a:gd name="connsiteY5" fmla="*/ 424407 h 503243"/>
              <a:gd name="connsiteX6" fmla="*/ 499459 w 608536"/>
              <a:gd name="connsiteY6" fmla="*/ 424407 h 503243"/>
              <a:gd name="connsiteX7" fmla="*/ 499459 w 608536"/>
              <a:gd name="connsiteY7" fmla="*/ 377105 h 503243"/>
              <a:gd name="connsiteX8" fmla="*/ 383205 w 608536"/>
              <a:gd name="connsiteY8" fmla="*/ 377105 h 503243"/>
              <a:gd name="connsiteX9" fmla="*/ 383205 w 608536"/>
              <a:gd name="connsiteY9" fmla="*/ 424407 h 503243"/>
              <a:gd name="connsiteX10" fmla="*/ 432003 w 608536"/>
              <a:gd name="connsiteY10" fmla="*/ 424407 h 503243"/>
              <a:gd name="connsiteX11" fmla="*/ 432003 w 608536"/>
              <a:gd name="connsiteY11" fmla="*/ 377105 h 503243"/>
              <a:gd name="connsiteX12" fmla="*/ 177968 w 608536"/>
              <a:gd name="connsiteY12" fmla="*/ 374239 h 503243"/>
              <a:gd name="connsiteX13" fmla="*/ 177968 w 608536"/>
              <a:gd name="connsiteY13" fmla="*/ 421540 h 503243"/>
              <a:gd name="connsiteX14" fmla="*/ 226766 w 608536"/>
              <a:gd name="connsiteY14" fmla="*/ 421540 h 503243"/>
              <a:gd name="connsiteX15" fmla="*/ 226766 w 608536"/>
              <a:gd name="connsiteY15" fmla="*/ 374239 h 503243"/>
              <a:gd name="connsiteX16" fmla="*/ 106207 w 608536"/>
              <a:gd name="connsiteY16" fmla="*/ 374239 h 503243"/>
              <a:gd name="connsiteX17" fmla="*/ 106207 w 608536"/>
              <a:gd name="connsiteY17" fmla="*/ 421540 h 503243"/>
              <a:gd name="connsiteX18" fmla="*/ 155004 w 608536"/>
              <a:gd name="connsiteY18" fmla="*/ 421540 h 503243"/>
              <a:gd name="connsiteX19" fmla="*/ 155004 w 608536"/>
              <a:gd name="connsiteY19" fmla="*/ 374239 h 503243"/>
              <a:gd name="connsiteX20" fmla="*/ 38751 w 608536"/>
              <a:gd name="connsiteY20" fmla="*/ 374239 h 503243"/>
              <a:gd name="connsiteX21" fmla="*/ 38751 w 608536"/>
              <a:gd name="connsiteY21" fmla="*/ 421540 h 503243"/>
              <a:gd name="connsiteX22" fmla="*/ 86114 w 608536"/>
              <a:gd name="connsiteY22" fmla="*/ 421540 h 503243"/>
              <a:gd name="connsiteX23" fmla="*/ 86114 w 608536"/>
              <a:gd name="connsiteY23" fmla="*/ 374239 h 503243"/>
              <a:gd name="connsiteX24" fmla="*/ 525293 w 608536"/>
              <a:gd name="connsiteY24" fmla="*/ 308303 h 503243"/>
              <a:gd name="connsiteX25" fmla="*/ 525293 w 608536"/>
              <a:gd name="connsiteY25" fmla="*/ 354171 h 503243"/>
              <a:gd name="connsiteX26" fmla="*/ 572655 w 608536"/>
              <a:gd name="connsiteY26" fmla="*/ 354171 h 503243"/>
              <a:gd name="connsiteX27" fmla="*/ 572655 w 608536"/>
              <a:gd name="connsiteY27" fmla="*/ 308303 h 503243"/>
              <a:gd name="connsiteX28" fmla="*/ 453532 w 608536"/>
              <a:gd name="connsiteY28" fmla="*/ 308303 h 503243"/>
              <a:gd name="connsiteX29" fmla="*/ 453532 w 608536"/>
              <a:gd name="connsiteY29" fmla="*/ 354171 h 503243"/>
              <a:gd name="connsiteX30" fmla="*/ 500894 w 608536"/>
              <a:gd name="connsiteY30" fmla="*/ 354171 h 503243"/>
              <a:gd name="connsiteX31" fmla="*/ 500894 w 608536"/>
              <a:gd name="connsiteY31" fmla="*/ 308303 h 503243"/>
              <a:gd name="connsiteX32" fmla="*/ 384641 w 608536"/>
              <a:gd name="connsiteY32" fmla="*/ 308303 h 503243"/>
              <a:gd name="connsiteX33" fmla="*/ 384641 w 608536"/>
              <a:gd name="connsiteY33" fmla="*/ 354171 h 503243"/>
              <a:gd name="connsiteX34" fmla="*/ 433438 w 608536"/>
              <a:gd name="connsiteY34" fmla="*/ 354171 h 503243"/>
              <a:gd name="connsiteX35" fmla="*/ 433438 w 608536"/>
              <a:gd name="connsiteY35" fmla="*/ 308303 h 503243"/>
              <a:gd name="connsiteX36" fmla="*/ 179403 w 608536"/>
              <a:gd name="connsiteY36" fmla="*/ 308303 h 503243"/>
              <a:gd name="connsiteX37" fmla="*/ 179403 w 608536"/>
              <a:gd name="connsiteY37" fmla="*/ 354171 h 503243"/>
              <a:gd name="connsiteX38" fmla="*/ 228201 w 608536"/>
              <a:gd name="connsiteY38" fmla="*/ 354171 h 503243"/>
              <a:gd name="connsiteX39" fmla="*/ 228201 w 608536"/>
              <a:gd name="connsiteY39" fmla="*/ 308303 h 503243"/>
              <a:gd name="connsiteX40" fmla="*/ 107642 w 608536"/>
              <a:gd name="connsiteY40" fmla="*/ 308303 h 503243"/>
              <a:gd name="connsiteX41" fmla="*/ 107642 w 608536"/>
              <a:gd name="connsiteY41" fmla="*/ 354171 h 503243"/>
              <a:gd name="connsiteX42" fmla="*/ 156440 w 608536"/>
              <a:gd name="connsiteY42" fmla="*/ 354171 h 503243"/>
              <a:gd name="connsiteX43" fmla="*/ 156440 w 608536"/>
              <a:gd name="connsiteY43" fmla="*/ 308303 h 503243"/>
              <a:gd name="connsiteX44" fmla="*/ 40186 w 608536"/>
              <a:gd name="connsiteY44" fmla="*/ 308303 h 503243"/>
              <a:gd name="connsiteX45" fmla="*/ 40186 w 608536"/>
              <a:gd name="connsiteY45" fmla="*/ 354171 h 503243"/>
              <a:gd name="connsiteX46" fmla="*/ 87549 w 608536"/>
              <a:gd name="connsiteY46" fmla="*/ 354171 h 503243"/>
              <a:gd name="connsiteX47" fmla="*/ 87549 w 608536"/>
              <a:gd name="connsiteY47" fmla="*/ 308303 h 503243"/>
              <a:gd name="connsiteX48" fmla="*/ 330095 w 608536"/>
              <a:gd name="connsiteY48" fmla="*/ 212129 h 503243"/>
              <a:gd name="connsiteX49" fmla="*/ 330135 w 608536"/>
              <a:gd name="connsiteY49" fmla="*/ 212209 h 503243"/>
              <a:gd name="connsiteX50" fmla="*/ 329493 w 608536"/>
              <a:gd name="connsiteY50" fmla="*/ 212530 h 503243"/>
              <a:gd name="connsiteX51" fmla="*/ 307203 w 608536"/>
              <a:gd name="connsiteY51" fmla="*/ 210776 h 503243"/>
              <a:gd name="connsiteX52" fmla="*/ 307203 w 608536"/>
              <a:gd name="connsiteY52" fmla="*/ 216509 h 503243"/>
              <a:gd name="connsiteX53" fmla="*/ 311503 w 608536"/>
              <a:gd name="connsiteY53" fmla="*/ 216509 h 503243"/>
              <a:gd name="connsiteX54" fmla="*/ 311503 w 608536"/>
              <a:gd name="connsiteY54" fmla="*/ 210776 h 503243"/>
              <a:gd name="connsiteX55" fmla="*/ 310070 w 608536"/>
              <a:gd name="connsiteY55" fmla="*/ 210776 h 503243"/>
              <a:gd name="connsiteX56" fmla="*/ 307203 w 608536"/>
              <a:gd name="connsiteY56" fmla="*/ 210776 h 503243"/>
              <a:gd name="connsiteX57" fmla="*/ 288571 w 608536"/>
              <a:gd name="connsiteY57" fmla="*/ 205043 h 503243"/>
              <a:gd name="connsiteX58" fmla="*/ 285704 w 608536"/>
              <a:gd name="connsiteY58" fmla="*/ 209343 h 503243"/>
              <a:gd name="connsiteX59" fmla="*/ 287138 w 608536"/>
              <a:gd name="connsiteY59" fmla="*/ 210776 h 503243"/>
              <a:gd name="connsiteX60" fmla="*/ 290004 w 608536"/>
              <a:gd name="connsiteY60" fmla="*/ 206476 h 503243"/>
              <a:gd name="connsiteX61" fmla="*/ 288571 w 608536"/>
              <a:gd name="connsiteY61" fmla="*/ 205043 h 503243"/>
              <a:gd name="connsiteX62" fmla="*/ 344331 w 608536"/>
              <a:gd name="connsiteY62" fmla="*/ 197092 h 503243"/>
              <a:gd name="connsiteX63" fmla="*/ 345901 w 608536"/>
              <a:gd name="connsiteY63" fmla="*/ 197877 h 503243"/>
              <a:gd name="connsiteX64" fmla="*/ 344468 w 608536"/>
              <a:gd name="connsiteY64" fmla="*/ 199310 h 503243"/>
              <a:gd name="connsiteX65" fmla="*/ 343604 w 608536"/>
              <a:gd name="connsiteY65" fmla="*/ 198878 h 503243"/>
              <a:gd name="connsiteX66" fmla="*/ 271372 w 608536"/>
              <a:gd name="connsiteY66" fmla="*/ 193229 h 503243"/>
              <a:gd name="connsiteX67" fmla="*/ 271974 w 608536"/>
              <a:gd name="connsiteY67" fmla="*/ 194709 h 503243"/>
              <a:gd name="connsiteX68" fmla="*/ 271372 w 608536"/>
              <a:gd name="connsiteY68" fmla="*/ 195010 h 503243"/>
              <a:gd name="connsiteX69" fmla="*/ 347335 w 608536"/>
              <a:gd name="connsiteY69" fmla="*/ 170644 h 503243"/>
              <a:gd name="connsiteX70" fmla="*/ 347335 w 608536"/>
              <a:gd name="connsiteY70" fmla="*/ 173511 h 503243"/>
              <a:gd name="connsiteX71" fmla="*/ 347335 w 608536"/>
              <a:gd name="connsiteY71" fmla="*/ 174944 h 503243"/>
              <a:gd name="connsiteX72" fmla="*/ 351634 w 608536"/>
              <a:gd name="connsiteY72" fmla="*/ 174944 h 503243"/>
              <a:gd name="connsiteX73" fmla="*/ 351634 w 608536"/>
              <a:gd name="connsiteY73" fmla="*/ 170644 h 503243"/>
              <a:gd name="connsiteX74" fmla="*/ 267072 w 608536"/>
              <a:gd name="connsiteY74" fmla="*/ 170644 h 503243"/>
              <a:gd name="connsiteX75" fmla="*/ 267072 w 608536"/>
              <a:gd name="connsiteY75" fmla="*/ 174944 h 503243"/>
              <a:gd name="connsiteX76" fmla="*/ 271372 w 608536"/>
              <a:gd name="connsiteY76" fmla="*/ 174944 h 503243"/>
              <a:gd name="connsiteX77" fmla="*/ 271372 w 608536"/>
              <a:gd name="connsiteY77" fmla="*/ 173511 h 503243"/>
              <a:gd name="connsiteX78" fmla="*/ 271372 w 608536"/>
              <a:gd name="connsiteY78" fmla="*/ 170644 h 503243"/>
              <a:gd name="connsiteX79" fmla="*/ 347335 w 608536"/>
              <a:gd name="connsiteY79" fmla="*/ 153445 h 503243"/>
              <a:gd name="connsiteX80" fmla="*/ 348768 w 608536"/>
              <a:gd name="connsiteY80" fmla="*/ 156312 h 503243"/>
              <a:gd name="connsiteX81" fmla="*/ 348078 w 608536"/>
              <a:gd name="connsiteY81" fmla="*/ 156542 h 503243"/>
              <a:gd name="connsiteX82" fmla="*/ 346914 w 608536"/>
              <a:gd name="connsiteY82" fmla="*/ 153726 h 503243"/>
              <a:gd name="connsiteX83" fmla="*/ 274238 w 608536"/>
              <a:gd name="connsiteY83" fmla="*/ 149145 h 503243"/>
              <a:gd name="connsiteX84" fmla="*/ 274238 w 608536"/>
              <a:gd name="connsiteY84" fmla="*/ 150579 h 503243"/>
              <a:gd name="connsiteX85" fmla="*/ 277105 w 608536"/>
              <a:gd name="connsiteY85" fmla="*/ 153445 h 503243"/>
              <a:gd name="connsiteX86" fmla="*/ 278538 w 608536"/>
              <a:gd name="connsiteY86" fmla="*/ 152012 h 503243"/>
              <a:gd name="connsiteX87" fmla="*/ 307203 w 608536"/>
              <a:gd name="connsiteY87" fmla="*/ 139113 h 503243"/>
              <a:gd name="connsiteX88" fmla="*/ 307203 w 608536"/>
              <a:gd name="connsiteY88" fmla="*/ 170644 h 503243"/>
              <a:gd name="connsiteX89" fmla="*/ 307203 w 608536"/>
              <a:gd name="connsiteY89" fmla="*/ 172078 h 503243"/>
              <a:gd name="connsiteX90" fmla="*/ 307203 w 608536"/>
              <a:gd name="connsiteY90" fmla="*/ 174944 h 503243"/>
              <a:gd name="connsiteX91" fmla="*/ 288571 w 608536"/>
              <a:gd name="connsiteY91" fmla="*/ 195010 h 503243"/>
              <a:gd name="connsiteX92" fmla="*/ 290004 w 608536"/>
              <a:gd name="connsiteY92" fmla="*/ 196443 h 503243"/>
              <a:gd name="connsiteX93" fmla="*/ 307203 w 608536"/>
              <a:gd name="connsiteY93" fmla="*/ 174944 h 503243"/>
              <a:gd name="connsiteX94" fmla="*/ 333002 w 608536"/>
              <a:gd name="connsiteY94" fmla="*/ 174944 h 503243"/>
              <a:gd name="connsiteX95" fmla="*/ 333002 w 608536"/>
              <a:gd name="connsiteY95" fmla="*/ 170644 h 503243"/>
              <a:gd name="connsiteX96" fmla="*/ 311503 w 608536"/>
              <a:gd name="connsiteY96" fmla="*/ 170644 h 503243"/>
              <a:gd name="connsiteX97" fmla="*/ 311503 w 608536"/>
              <a:gd name="connsiteY97" fmla="*/ 139113 h 503243"/>
              <a:gd name="connsiteX98" fmla="*/ 331569 w 608536"/>
              <a:gd name="connsiteY98" fmla="*/ 137679 h 503243"/>
              <a:gd name="connsiteX99" fmla="*/ 328702 w 608536"/>
              <a:gd name="connsiteY99" fmla="*/ 141979 h 503243"/>
              <a:gd name="connsiteX100" fmla="*/ 331569 w 608536"/>
              <a:gd name="connsiteY100" fmla="*/ 141979 h 503243"/>
              <a:gd name="connsiteX101" fmla="*/ 333002 w 608536"/>
              <a:gd name="connsiteY101" fmla="*/ 139113 h 503243"/>
              <a:gd name="connsiteX102" fmla="*/ 288571 w 608536"/>
              <a:gd name="connsiteY102" fmla="*/ 136246 h 503243"/>
              <a:gd name="connsiteX103" fmla="*/ 291437 w 608536"/>
              <a:gd name="connsiteY103" fmla="*/ 140546 h 503243"/>
              <a:gd name="connsiteX104" fmla="*/ 292871 w 608536"/>
              <a:gd name="connsiteY104" fmla="*/ 139113 h 503243"/>
              <a:gd name="connsiteX105" fmla="*/ 291437 w 608536"/>
              <a:gd name="connsiteY105" fmla="*/ 136246 h 503243"/>
              <a:gd name="connsiteX106" fmla="*/ 307203 w 608536"/>
              <a:gd name="connsiteY106" fmla="*/ 130513 h 503243"/>
              <a:gd name="connsiteX107" fmla="*/ 307203 w 608536"/>
              <a:gd name="connsiteY107" fmla="*/ 136246 h 503243"/>
              <a:gd name="connsiteX108" fmla="*/ 310070 w 608536"/>
              <a:gd name="connsiteY108" fmla="*/ 136246 h 503243"/>
              <a:gd name="connsiteX109" fmla="*/ 311503 w 608536"/>
              <a:gd name="connsiteY109" fmla="*/ 136246 h 503243"/>
              <a:gd name="connsiteX110" fmla="*/ 311503 w 608536"/>
              <a:gd name="connsiteY110" fmla="*/ 130513 h 503243"/>
              <a:gd name="connsiteX111" fmla="*/ 308637 w 608536"/>
              <a:gd name="connsiteY111" fmla="*/ 126213 h 503243"/>
              <a:gd name="connsiteX112" fmla="*/ 341243 w 608536"/>
              <a:gd name="connsiteY112" fmla="*/ 140008 h 503243"/>
              <a:gd name="connsiteX113" fmla="*/ 346914 w 608536"/>
              <a:gd name="connsiteY113" fmla="*/ 153726 h 503243"/>
              <a:gd name="connsiteX114" fmla="*/ 343035 w 608536"/>
              <a:gd name="connsiteY114" fmla="*/ 156312 h 503243"/>
              <a:gd name="connsiteX115" fmla="*/ 344468 w 608536"/>
              <a:gd name="connsiteY115" fmla="*/ 157745 h 503243"/>
              <a:gd name="connsiteX116" fmla="*/ 348078 w 608536"/>
              <a:gd name="connsiteY116" fmla="*/ 156542 h 503243"/>
              <a:gd name="connsiteX117" fmla="*/ 354501 w 608536"/>
              <a:gd name="connsiteY117" fmla="*/ 172078 h 503243"/>
              <a:gd name="connsiteX118" fmla="*/ 344331 w 608536"/>
              <a:gd name="connsiteY118" fmla="*/ 197092 h 503243"/>
              <a:gd name="connsiteX119" fmla="*/ 340168 w 608536"/>
              <a:gd name="connsiteY119" fmla="*/ 195010 h 503243"/>
              <a:gd name="connsiteX120" fmla="*/ 338735 w 608536"/>
              <a:gd name="connsiteY120" fmla="*/ 196443 h 503243"/>
              <a:gd name="connsiteX121" fmla="*/ 343604 w 608536"/>
              <a:gd name="connsiteY121" fmla="*/ 198878 h 503243"/>
              <a:gd name="connsiteX122" fmla="*/ 341243 w 608536"/>
              <a:gd name="connsiteY122" fmla="*/ 204685 h 503243"/>
              <a:gd name="connsiteX123" fmla="*/ 330095 w 608536"/>
              <a:gd name="connsiteY123" fmla="*/ 212129 h 503243"/>
              <a:gd name="connsiteX124" fmla="*/ 327269 w 608536"/>
              <a:gd name="connsiteY124" fmla="*/ 206476 h 503243"/>
              <a:gd name="connsiteX125" fmla="*/ 324402 w 608536"/>
              <a:gd name="connsiteY125" fmla="*/ 207909 h 503243"/>
              <a:gd name="connsiteX126" fmla="*/ 327269 w 608536"/>
              <a:gd name="connsiteY126" fmla="*/ 213642 h 503243"/>
              <a:gd name="connsiteX127" fmla="*/ 329493 w 608536"/>
              <a:gd name="connsiteY127" fmla="*/ 212530 h 503243"/>
              <a:gd name="connsiteX128" fmla="*/ 326687 w 608536"/>
              <a:gd name="connsiteY128" fmla="*/ 214404 h 503243"/>
              <a:gd name="connsiteX129" fmla="*/ 308637 w 608536"/>
              <a:gd name="connsiteY129" fmla="*/ 217942 h 503243"/>
              <a:gd name="connsiteX130" fmla="*/ 276030 w 608536"/>
              <a:gd name="connsiteY130" fmla="*/ 204685 h 503243"/>
              <a:gd name="connsiteX131" fmla="*/ 271974 w 608536"/>
              <a:gd name="connsiteY131" fmla="*/ 194709 h 503243"/>
              <a:gd name="connsiteX132" fmla="*/ 277105 w 608536"/>
              <a:gd name="connsiteY132" fmla="*/ 192143 h 503243"/>
              <a:gd name="connsiteX133" fmla="*/ 275671 w 608536"/>
              <a:gd name="connsiteY133" fmla="*/ 190710 h 503243"/>
              <a:gd name="connsiteX134" fmla="*/ 271372 w 608536"/>
              <a:gd name="connsiteY134" fmla="*/ 192143 h 503243"/>
              <a:gd name="connsiteX135" fmla="*/ 271372 w 608536"/>
              <a:gd name="connsiteY135" fmla="*/ 193229 h 503243"/>
              <a:gd name="connsiteX136" fmla="*/ 262772 w 608536"/>
              <a:gd name="connsiteY136" fmla="*/ 172078 h 503243"/>
              <a:gd name="connsiteX137" fmla="*/ 308637 w 608536"/>
              <a:gd name="connsiteY137" fmla="*/ 126213 h 503243"/>
              <a:gd name="connsiteX138" fmla="*/ 308574 w 608536"/>
              <a:gd name="connsiteY138" fmla="*/ 117663 h 503243"/>
              <a:gd name="connsiteX139" fmla="*/ 252600 w 608536"/>
              <a:gd name="connsiteY139" fmla="*/ 172132 h 503243"/>
              <a:gd name="connsiteX140" fmla="*/ 308574 w 608536"/>
              <a:gd name="connsiteY140" fmla="*/ 228033 h 503243"/>
              <a:gd name="connsiteX141" fmla="*/ 363112 w 608536"/>
              <a:gd name="connsiteY141" fmla="*/ 172132 h 503243"/>
              <a:gd name="connsiteX142" fmla="*/ 308574 w 608536"/>
              <a:gd name="connsiteY142" fmla="*/ 117663 h 503243"/>
              <a:gd name="connsiteX143" fmla="*/ 307138 w 608536"/>
              <a:gd name="connsiteY143" fmla="*/ 51727 h 503243"/>
              <a:gd name="connsiteX144" fmla="*/ 417651 w 608536"/>
              <a:gd name="connsiteY144" fmla="*/ 156364 h 503243"/>
              <a:gd name="connsiteX145" fmla="*/ 417651 w 608536"/>
              <a:gd name="connsiteY145" fmla="*/ 245234 h 503243"/>
              <a:gd name="connsiteX146" fmla="*/ 608536 w 608536"/>
              <a:gd name="connsiteY146" fmla="*/ 246667 h 503243"/>
              <a:gd name="connsiteX147" fmla="*/ 608536 w 608536"/>
              <a:gd name="connsiteY147" fmla="*/ 503243 h 503243"/>
              <a:gd name="connsiteX148" fmla="*/ 343019 w 608536"/>
              <a:gd name="connsiteY148" fmla="*/ 503243 h 503243"/>
              <a:gd name="connsiteX149" fmla="*/ 343019 w 608536"/>
              <a:gd name="connsiteY149" fmla="*/ 392873 h 503243"/>
              <a:gd name="connsiteX150" fmla="*/ 271258 w 608536"/>
              <a:gd name="connsiteY150" fmla="*/ 392873 h 503243"/>
              <a:gd name="connsiteX151" fmla="*/ 271258 w 608536"/>
              <a:gd name="connsiteY151" fmla="*/ 503243 h 503243"/>
              <a:gd name="connsiteX152" fmla="*/ 0 w 608536"/>
              <a:gd name="connsiteY152" fmla="*/ 503243 h 503243"/>
              <a:gd name="connsiteX153" fmla="*/ 0 w 608536"/>
              <a:gd name="connsiteY153" fmla="*/ 245234 h 503243"/>
              <a:gd name="connsiteX154" fmla="*/ 198061 w 608536"/>
              <a:gd name="connsiteY154" fmla="*/ 245234 h 503243"/>
              <a:gd name="connsiteX155" fmla="*/ 198061 w 608536"/>
              <a:gd name="connsiteY155" fmla="*/ 156364 h 503243"/>
              <a:gd name="connsiteX156" fmla="*/ 310012 w 608536"/>
              <a:gd name="connsiteY156" fmla="*/ 0 h 503243"/>
              <a:gd name="connsiteX157" fmla="*/ 454965 w 608536"/>
              <a:gd name="connsiteY157" fmla="*/ 144817 h 503243"/>
              <a:gd name="connsiteX158" fmla="*/ 436308 w 608536"/>
              <a:gd name="connsiteY158" fmla="*/ 163456 h 503243"/>
              <a:gd name="connsiteX159" fmla="*/ 308577 w 608536"/>
              <a:gd name="connsiteY159" fmla="*/ 37280 h 503243"/>
              <a:gd name="connsiteX160" fmla="*/ 177975 w 608536"/>
              <a:gd name="connsiteY160" fmla="*/ 163456 h 503243"/>
              <a:gd name="connsiteX161" fmla="*/ 159318 w 608536"/>
              <a:gd name="connsiteY161" fmla="*/ 143383 h 50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8536" h="503243">
                <a:moveTo>
                  <a:pt x="523858" y="377105"/>
                </a:moveTo>
                <a:lnTo>
                  <a:pt x="523858" y="424407"/>
                </a:lnTo>
                <a:lnTo>
                  <a:pt x="571220" y="424407"/>
                </a:lnTo>
                <a:lnTo>
                  <a:pt x="571220" y="377105"/>
                </a:lnTo>
                <a:close/>
                <a:moveTo>
                  <a:pt x="452096" y="377105"/>
                </a:moveTo>
                <a:lnTo>
                  <a:pt x="452096" y="424407"/>
                </a:lnTo>
                <a:lnTo>
                  <a:pt x="499459" y="424407"/>
                </a:lnTo>
                <a:lnTo>
                  <a:pt x="499459" y="377105"/>
                </a:lnTo>
                <a:close/>
                <a:moveTo>
                  <a:pt x="383205" y="377105"/>
                </a:moveTo>
                <a:lnTo>
                  <a:pt x="383205" y="424407"/>
                </a:lnTo>
                <a:lnTo>
                  <a:pt x="432003" y="424407"/>
                </a:lnTo>
                <a:lnTo>
                  <a:pt x="432003" y="377105"/>
                </a:lnTo>
                <a:close/>
                <a:moveTo>
                  <a:pt x="177968" y="374239"/>
                </a:moveTo>
                <a:lnTo>
                  <a:pt x="177968" y="421540"/>
                </a:lnTo>
                <a:lnTo>
                  <a:pt x="226766" y="421540"/>
                </a:lnTo>
                <a:lnTo>
                  <a:pt x="226766" y="374239"/>
                </a:lnTo>
                <a:close/>
                <a:moveTo>
                  <a:pt x="106207" y="374239"/>
                </a:moveTo>
                <a:lnTo>
                  <a:pt x="106207" y="421540"/>
                </a:lnTo>
                <a:lnTo>
                  <a:pt x="155004" y="421540"/>
                </a:lnTo>
                <a:lnTo>
                  <a:pt x="155004" y="374239"/>
                </a:lnTo>
                <a:close/>
                <a:moveTo>
                  <a:pt x="38751" y="374239"/>
                </a:moveTo>
                <a:lnTo>
                  <a:pt x="38751" y="421540"/>
                </a:lnTo>
                <a:lnTo>
                  <a:pt x="86114" y="421540"/>
                </a:lnTo>
                <a:lnTo>
                  <a:pt x="86114" y="374239"/>
                </a:lnTo>
                <a:close/>
                <a:moveTo>
                  <a:pt x="525293" y="308303"/>
                </a:moveTo>
                <a:lnTo>
                  <a:pt x="525293" y="354171"/>
                </a:lnTo>
                <a:lnTo>
                  <a:pt x="572655" y="354171"/>
                </a:lnTo>
                <a:lnTo>
                  <a:pt x="572655" y="308303"/>
                </a:lnTo>
                <a:close/>
                <a:moveTo>
                  <a:pt x="453532" y="308303"/>
                </a:moveTo>
                <a:lnTo>
                  <a:pt x="453532" y="354171"/>
                </a:lnTo>
                <a:lnTo>
                  <a:pt x="500894" y="354171"/>
                </a:lnTo>
                <a:lnTo>
                  <a:pt x="500894" y="308303"/>
                </a:lnTo>
                <a:close/>
                <a:moveTo>
                  <a:pt x="384641" y="308303"/>
                </a:moveTo>
                <a:lnTo>
                  <a:pt x="384641" y="354171"/>
                </a:lnTo>
                <a:lnTo>
                  <a:pt x="433438" y="354171"/>
                </a:lnTo>
                <a:lnTo>
                  <a:pt x="433438" y="308303"/>
                </a:lnTo>
                <a:close/>
                <a:moveTo>
                  <a:pt x="179403" y="308303"/>
                </a:moveTo>
                <a:lnTo>
                  <a:pt x="179403" y="354171"/>
                </a:lnTo>
                <a:lnTo>
                  <a:pt x="228201" y="354171"/>
                </a:lnTo>
                <a:lnTo>
                  <a:pt x="228201" y="308303"/>
                </a:lnTo>
                <a:close/>
                <a:moveTo>
                  <a:pt x="107642" y="308303"/>
                </a:moveTo>
                <a:lnTo>
                  <a:pt x="107642" y="354171"/>
                </a:lnTo>
                <a:lnTo>
                  <a:pt x="156440" y="354171"/>
                </a:lnTo>
                <a:lnTo>
                  <a:pt x="156440" y="308303"/>
                </a:lnTo>
                <a:close/>
                <a:moveTo>
                  <a:pt x="40186" y="308303"/>
                </a:moveTo>
                <a:lnTo>
                  <a:pt x="40186" y="354171"/>
                </a:lnTo>
                <a:lnTo>
                  <a:pt x="87549" y="354171"/>
                </a:lnTo>
                <a:lnTo>
                  <a:pt x="87549" y="308303"/>
                </a:lnTo>
                <a:close/>
                <a:moveTo>
                  <a:pt x="330095" y="212129"/>
                </a:moveTo>
                <a:lnTo>
                  <a:pt x="330135" y="212209"/>
                </a:lnTo>
                <a:lnTo>
                  <a:pt x="329493" y="212530"/>
                </a:lnTo>
                <a:close/>
                <a:moveTo>
                  <a:pt x="307203" y="210776"/>
                </a:moveTo>
                <a:lnTo>
                  <a:pt x="307203" y="216509"/>
                </a:lnTo>
                <a:lnTo>
                  <a:pt x="311503" y="216509"/>
                </a:lnTo>
                <a:lnTo>
                  <a:pt x="311503" y="210776"/>
                </a:lnTo>
                <a:cubicBezTo>
                  <a:pt x="311503" y="210776"/>
                  <a:pt x="310070" y="210776"/>
                  <a:pt x="310070" y="210776"/>
                </a:cubicBezTo>
                <a:cubicBezTo>
                  <a:pt x="308637" y="210776"/>
                  <a:pt x="307203" y="210776"/>
                  <a:pt x="307203" y="210776"/>
                </a:cubicBezTo>
                <a:close/>
                <a:moveTo>
                  <a:pt x="288571" y="205043"/>
                </a:moveTo>
                <a:lnTo>
                  <a:pt x="285704" y="209343"/>
                </a:lnTo>
                <a:lnTo>
                  <a:pt x="287138" y="210776"/>
                </a:lnTo>
                <a:lnTo>
                  <a:pt x="290004" y="206476"/>
                </a:lnTo>
                <a:cubicBezTo>
                  <a:pt x="290004" y="205043"/>
                  <a:pt x="288571" y="205043"/>
                  <a:pt x="288571" y="205043"/>
                </a:cubicBezTo>
                <a:close/>
                <a:moveTo>
                  <a:pt x="344331" y="197092"/>
                </a:moveTo>
                <a:lnTo>
                  <a:pt x="345901" y="197877"/>
                </a:lnTo>
                <a:lnTo>
                  <a:pt x="344468" y="199310"/>
                </a:lnTo>
                <a:lnTo>
                  <a:pt x="343604" y="198878"/>
                </a:lnTo>
                <a:close/>
                <a:moveTo>
                  <a:pt x="271372" y="193229"/>
                </a:moveTo>
                <a:lnTo>
                  <a:pt x="271974" y="194709"/>
                </a:lnTo>
                <a:lnTo>
                  <a:pt x="271372" y="195010"/>
                </a:lnTo>
                <a:close/>
                <a:moveTo>
                  <a:pt x="347335" y="170644"/>
                </a:moveTo>
                <a:cubicBezTo>
                  <a:pt x="347335" y="172078"/>
                  <a:pt x="347335" y="172078"/>
                  <a:pt x="347335" y="173511"/>
                </a:cubicBezTo>
                <a:cubicBezTo>
                  <a:pt x="347335" y="173511"/>
                  <a:pt x="347335" y="174944"/>
                  <a:pt x="347335" y="174944"/>
                </a:cubicBezTo>
                <a:lnTo>
                  <a:pt x="351634" y="174944"/>
                </a:lnTo>
                <a:lnTo>
                  <a:pt x="351634" y="170644"/>
                </a:lnTo>
                <a:close/>
                <a:moveTo>
                  <a:pt x="267072" y="170644"/>
                </a:moveTo>
                <a:lnTo>
                  <a:pt x="267072" y="174944"/>
                </a:lnTo>
                <a:lnTo>
                  <a:pt x="271372" y="174944"/>
                </a:lnTo>
                <a:cubicBezTo>
                  <a:pt x="271372" y="174944"/>
                  <a:pt x="271372" y="173511"/>
                  <a:pt x="271372" y="173511"/>
                </a:cubicBezTo>
                <a:cubicBezTo>
                  <a:pt x="271372" y="172078"/>
                  <a:pt x="271372" y="172078"/>
                  <a:pt x="271372" y="170644"/>
                </a:cubicBezTo>
                <a:close/>
                <a:moveTo>
                  <a:pt x="347335" y="153445"/>
                </a:moveTo>
                <a:lnTo>
                  <a:pt x="348768" y="156312"/>
                </a:lnTo>
                <a:lnTo>
                  <a:pt x="348078" y="156542"/>
                </a:lnTo>
                <a:lnTo>
                  <a:pt x="346914" y="153726"/>
                </a:lnTo>
                <a:close/>
                <a:moveTo>
                  <a:pt x="274238" y="149145"/>
                </a:moveTo>
                <a:lnTo>
                  <a:pt x="274238" y="150579"/>
                </a:lnTo>
                <a:lnTo>
                  <a:pt x="277105" y="153445"/>
                </a:lnTo>
                <a:cubicBezTo>
                  <a:pt x="277105" y="153445"/>
                  <a:pt x="278538" y="152012"/>
                  <a:pt x="278538" y="152012"/>
                </a:cubicBezTo>
                <a:close/>
                <a:moveTo>
                  <a:pt x="307203" y="139113"/>
                </a:moveTo>
                <a:lnTo>
                  <a:pt x="307203" y="170644"/>
                </a:lnTo>
                <a:lnTo>
                  <a:pt x="307203" y="172078"/>
                </a:lnTo>
                <a:lnTo>
                  <a:pt x="307203" y="174944"/>
                </a:lnTo>
                <a:lnTo>
                  <a:pt x="288571" y="195010"/>
                </a:lnTo>
                <a:lnTo>
                  <a:pt x="290004" y="196443"/>
                </a:lnTo>
                <a:lnTo>
                  <a:pt x="307203" y="174944"/>
                </a:lnTo>
                <a:lnTo>
                  <a:pt x="333002" y="174944"/>
                </a:lnTo>
                <a:lnTo>
                  <a:pt x="333002" y="170644"/>
                </a:lnTo>
                <a:lnTo>
                  <a:pt x="311503" y="170644"/>
                </a:lnTo>
                <a:lnTo>
                  <a:pt x="311503" y="139113"/>
                </a:lnTo>
                <a:close/>
                <a:moveTo>
                  <a:pt x="331569" y="137679"/>
                </a:moveTo>
                <a:lnTo>
                  <a:pt x="328702" y="141979"/>
                </a:lnTo>
                <a:cubicBezTo>
                  <a:pt x="330135" y="141979"/>
                  <a:pt x="330135" y="141979"/>
                  <a:pt x="331569" y="141979"/>
                </a:cubicBezTo>
                <a:lnTo>
                  <a:pt x="333002" y="139113"/>
                </a:lnTo>
                <a:close/>
                <a:moveTo>
                  <a:pt x="288571" y="136246"/>
                </a:moveTo>
                <a:lnTo>
                  <a:pt x="291437" y="140546"/>
                </a:lnTo>
                <a:cubicBezTo>
                  <a:pt x="291437" y="140546"/>
                  <a:pt x="292871" y="139113"/>
                  <a:pt x="292871" y="139113"/>
                </a:cubicBezTo>
                <a:lnTo>
                  <a:pt x="291437" y="136246"/>
                </a:lnTo>
                <a:close/>
                <a:moveTo>
                  <a:pt x="307203" y="130513"/>
                </a:moveTo>
                <a:lnTo>
                  <a:pt x="307203" y="136246"/>
                </a:lnTo>
                <a:cubicBezTo>
                  <a:pt x="307203" y="136246"/>
                  <a:pt x="308637" y="136246"/>
                  <a:pt x="310070" y="136246"/>
                </a:cubicBezTo>
                <a:cubicBezTo>
                  <a:pt x="310070" y="136246"/>
                  <a:pt x="311503" y="136246"/>
                  <a:pt x="311503" y="136246"/>
                </a:cubicBezTo>
                <a:lnTo>
                  <a:pt x="311503" y="130513"/>
                </a:lnTo>
                <a:close/>
                <a:moveTo>
                  <a:pt x="308637" y="126213"/>
                </a:moveTo>
                <a:cubicBezTo>
                  <a:pt x="321536" y="126213"/>
                  <a:pt x="333002" y="131588"/>
                  <a:pt x="341243" y="140008"/>
                </a:cubicBezTo>
                <a:lnTo>
                  <a:pt x="346914" y="153726"/>
                </a:lnTo>
                <a:lnTo>
                  <a:pt x="343035" y="156312"/>
                </a:lnTo>
                <a:cubicBezTo>
                  <a:pt x="343035" y="156312"/>
                  <a:pt x="343035" y="157745"/>
                  <a:pt x="344468" y="157745"/>
                </a:cubicBezTo>
                <a:lnTo>
                  <a:pt x="348078" y="156542"/>
                </a:lnTo>
                <a:lnTo>
                  <a:pt x="354501" y="172078"/>
                </a:lnTo>
                <a:lnTo>
                  <a:pt x="344331" y="197092"/>
                </a:lnTo>
                <a:lnTo>
                  <a:pt x="340168" y="195010"/>
                </a:lnTo>
                <a:cubicBezTo>
                  <a:pt x="340168" y="195010"/>
                  <a:pt x="340168" y="196443"/>
                  <a:pt x="338735" y="196443"/>
                </a:cubicBezTo>
                <a:lnTo>
                  <a:pt x="343604" y="198878"/>
                </a:lnTo>
                <a:lnTo>
                  <a:pt x="341243" y="204685"/>
                </a:lnTo>
                <a:lnTo>
                  <a:pt x="330095" y="212129"/>
                </a:lnTo>
                <a:lnTo>
                  <a:pt x="327269" y="206476"/>
                </a:lnTo>
                <a:cubicBezTo>
                  <a:pt x="325836" y="206476"/>
                  <a:pt x="325836" y="207909"/>
                  <a:pt x="324402" y="207909"/>
                </a:cubicBezTo>
                <a:lnTo>
                  <a:pt x="327269" y="213642"/>
                </a:lnTo>
                <a:lnTo>
                  <a:pt x="329493" y="212530"/>
                </a:lnTo>
                <a:lnTo>
                  <a:pt x="326687" y="214404"/>
                </a:lnTo>
                <a:cubicBezTo>
                  <a:pt x="321178" y="216688"/>
                  <a:pt x="315086" y="217942"/>
                  <a:pt x="308637" y="217942"/>
                </a:cubicBezTo>
                <a:cubicBezTo>
                  <a:pt x="295738" y="217942"/>
                  <a:pt x="284271" y="212926"/>
                  <a:pt x="276030" y="204685"/>
                </a:cubicBezTo>
                <a:lnTo>
                  <a:pt x="271974" y="194709"/>
                </a:lnTo>
                <a:lnTo>
                  <a:pt x="277105" y="192143"/>
                </a:lnTo>
                <a:cubicBezTo>
                  <a:pt x="277105" y="192143"/>
                  <a:pt x="275671" y="190710"/>
                  <a:pt x="275671" y="190710"/>
                </a:cubicBezTo>
                <a:lnTo>
                  <a:pt x="271372" y="192143"/>
                </a:lnTo>
                <a:lnTo>
                  <a:pt x="271372" y="193229"/>
                </a:lnTo>
                <a:lnTo>
                  <a:pt x="262772" y="172078"/>
                </a:lnTo>
                <a:cubicBezTo>
                  <a:pt x="262772" y="147712"/>
                  <a:pt x="282838" y="126213"/>
                  <a:pt x="308637" y="126213"/>
                </a:cubicBezTo>
                <a:close/>
                <a:moveTo>
                  <a:pt x="308574" y="117663"/>
                </a:moveTo>
                <a:cubicBezTo>
                  <a:pt x="278434" y="117663"/>
                  <a:pt x="252600" y="142030"/>
                  <a:pt x="252600" y="172132"/>
                </a:cubicBezTo>
                <a:cubicBezTo>
                  <a:pt x="252600" y="203666"/>
                  <a:pt x="278434" y="228033"/>
                  <a:pt x="308574" y="228033"/>
                </a:cubicBezTo>
                <a:cubicBezTo>
                  <a:pt x="338713" y="228033"/>
                  <a:pt x="363112" y="203666"/>
                  <a:pt x="363112" y="172132"/>
                </a:cubicBezTo>
                <a:cubicBezTo>
                  <a:pt x="363112" y="142030"/>
                  <a:pt x="338713" y="117663"/>
                  <a:pt x="308574" y="117663"/>
                </a:cubicBezTo>
                <a:close/>
                <a:moveTo>
                  <a:pt x="307138" y="51727"/>
                </a:moveTo>
                <a:lnTo>
                  <a:pt x="417651" y="156364"/>
                </a:lnTo>
                <a:lnTo>
                  <a:pt x="417651" y="245234"/>
                </a:lnTo>
                <a:lnTo>
                  <a:pt x="608536" y="246667"/>
                </a:lnTo>
                <a:lnTo>
                  <a:pt x="608536" y="503243"/>
                </a:lnTo>
                <a:lnTo>
                  <a:pt x="343019" y="503243"/>
                </a:lnTo>
                <a:lnTo>
                  <a:pt x="343019" y="392873"/>
                </a:lnTo>
                <a:lnTo>
                  <a:pt x="271258" y="392873"/>
                </a:lnTo>
                <a:lnTo>
                  <a:pt x="271258" y="503243"/>
                </a:lnTo>
                <a:lnTo>
                  <a:pt x="0" y="503243"/>
                </a:lnTo>
                <a:lnTo>
                  <a:pt x="0" y="245234"/>
                </a:lnTo>
                <a:lnTo>
                  <a:pt x="198061" y="245234"/>
                </a:lnTo>
                <a:lnTo>
                  <a:pt x="198061" y="156364"/>
                </a:lnTo>
                <a:close/>
                <a:moveTo>
                  <a:pt x="310012" y="0"/>
                </a:moveTo>
                <a:lnTo>
                  <a:pt x="454965" y="144817"/>
                </a:lnTo>
                <a:lnTo>
                  <a:pt x="436308" y="163456"/>
                </a:lnTo>
                <a:lnTo>
                  <a:pt x="308577" y="37280"/>
                </a:lnTo>
                <a:lnTo>
                  <a:pt x="177975" y="163456"/>
                </a:lnTo>
                <a:lnTo>
                  <a:pt x="159318" y="143383"/>
                </a:lnTo>
                <a:close/>
              </a:path>
            </a:pathLst>
          </a:custGeom>
          <a:solidFill>
            <a:schemeClr val="accent1"/>
          </a:solidFill>
          <a:ln>
            <a:noFill/>
          </a:ln>
        </p:spPr>
      </p:sp>
      <p:sp>
        <p:nvSpPr>
          <p:cNvPr id="144" name="îşľíḑè">
            <a:extLst>
              <a:ext uri="{FF2B5EF4-FFF2-40B4-BE49-F238E27FC236}">
                <a16:creationId xmlns:a16="http://schemas.microsoft.com/office/drawing/2014/main" id="{BDABEEF7-3F19-4BCD-964C-9CC64BA2BFBA}"/>
              </a:ext>
            </a:extLst>
          </p:cNvPr>
          <p:cNvSpPr/>
          <p:nvPr/>
        </p:nvSpPr>
        <p:spPr>
          <a:xfrm>
            <a:off x="1227090" y="5963504"/>
            <a:ext cx="2880000" cy="845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id-ID" sz="1350"/>
          </a:p>
        </p:txBody>
      </p:sp>
      <p:sp>
        <p:nvSpPr>
          <p:cNvPr id="145" name="ïşḷïďè">
            <a:extLst>
              <a:ext uri="{FF2B5EF4-FFF2-40B4-BE49-F238E27FC236}">
                <a16:creationId xmlns:a16="http://schemas.microsoft.com/office/drawing/2014/main" id="{FF624B47-FA07-41D5-9997-09BAA5BE7CE3}"/>
              </a:ext>
            </a:extLst>
          </p:cNvPr>
          <p:cNvSpPr/>
          <p:nvPr/>
        </p:nvSpPr>
        <p:spPr>
          <a:xfrm>
            <a:off x="4936236" y="5963504"/>
            <a:ext cx="2880000" cy="8456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id-ID" sz="1350"/>
          </a:p>
        </p:txBody>
      </p:sp>
      <p:sp>
        <p:nvSpPr>
          <p:cNvPr id="146" name="íşľîḑé">
            <a:extLst>
              <a:ext uri="{FF2B5EF4-FFF2-40B4-BE49-F238E27FC236}">
                <a16:creationId xmlns:a16="http://schemas.microsoft.com/office/drawing/2014/main" id="{E9D7F9FF-B112-49F7-890A-AC8E641B4CFB}"/>
              </a:ext>
            </a:extLst>
          </p:cNvPr>
          <p:cNvSpPr/>
          <p:nvPr/>
        </p:nvSpPr>
        <p:spPr>
          <a:xfrm>
            <a:off x="8312011" y="5963504"/>
            <a:ext cx="2880000" cy="84561"/>
          </a:xfrm>
          <a:prstGeom prst="rect">
            <a:avLst/>
          </a:prstGeom>
          <a:solidFill>
            <a:srgbClr val="2647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p>
            <a:pPr algn="ctr"/>
            <a:endParaRPr lang="id-ID" sz="1350"/>
          </a:p>
        </p:txBody>
      </p:sp>
    </p:spTree>
    <p:extLst>
      <p:ext uri="{BB962C8B-B14F-4D97-AF65-F5344CB8AC3E}">
        <p14:creationId xmlns:p14="http://schemas.microsoft.com/office/powerpoint/2010/main" val="3916529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内部质量保证体系架构</a:t>
            </a:r>
          </a:p>
        </p:txBody>
      </p:sp>
      <p:sp>
        <p:nvSpPr>
          <p:cNvPr id="29" name="矩形 28"/>
          <p:cNvSpPr/>
          <p:nvPr/>
        </p:nvSpPr>
        <p:spPr>
          <a:xfrm>
            <a:off x="1339787" y="1107583"/>
            <a:ext cx="9219767" cy="461665"/>
          </a:xfrm>
          <a:prstGeom prst="rect">
            <a:avLst/>
          </a:prstGeom>
        </p:spPr>
        <p:txBody>
          <a:bodyPr wrap="square">
            <a:spAutoFit/>
          </a:bodyPr>
          <a:lstStyle/>
          <a:p>
            <a:r>
              <a:rPr lang="zh-CN" altLang="en-US" sz="2400" b="1" dirty="0">
                <a:solidFill>
                  <a:srgbClr val="26477D"/>
                </a:solidFill>
                <a:latin typeface="微软雅黑" panose="020B0503020204020204" pitchFamily="34" charset="-122"/>
                <a:ea typeface="微软雅黑" panose="020B0503020204020204" pitchFamily="34" charset="-122"/>
              </a:rPr>
              <a:t>基本单元</a:t>
            </a:r>
            <a:r>
              <a:rPr lang="en-US" altLang="zh-CN" sz="2400" b="1" dirty="0">
                <a:solidFill>
                  <a:srgbClr val="26477D"/>
                </a:solidFill>
                <a:latin typeface="微软雅黑" panose="020B0503020204020204" pitchFamily="34" charset="-122"/>
                <a:ea typeface="微软雅黑" panose="020B0503020204020204" pitchFamily="34" charset="-122"/>
              </a:rPr>
              <a:t>——8</a:t>
            </a:r>
            <a:r>
              <a:rPr lang="zh-CN" altLang="en-US" sz="2400" b="1" dirty="0">
                <a:solidFill>
                  <a:srgbClr val="26477D"/>
                </a:solidFill>
                <a:latin typeface="微软雅黑" panose="020B0503020204020204" pitchFamily="34" charset="-122"/>
                <a:ea typeface="微软雅黑" panose="020B0503020204020204" pitchFamily="34" charset="-122"/>
              </a:rPr>
              <a:t>字形质量改进螺旋</a:t>
            </a:r>
            <a:r>
              <a:rPr lang="zh-CN" altLang="en-US" sz="2400" dirty="0">
                <a:solidFill>
                  <a:schemeClr val="accent2">
                    <a:lumMod val="75000"/>
                  </a:schemeClr>
                </a:solidFill>
                <a:latin typeface="微软雅黑" panose="020B0503020204020204" pitchFamily="34" charset="-122"/>
                <a:ea typeface="微软雅黑" panose="020B0503020204020204" pitchFamily="34" charset="-122"/>
              </a:rPr>
              <a:t>（落实全员参与的工作模式） </a:t>
            </a:r>
          </a:p>
        </p:txBody>
      </p:sp>
      <p:sp>
        <p:nvSpPr>
          <p:cNvPr id="70" name="íŝ1ïḍè">
            <a:extLst>
              <a:ext uri="{FF2B5EF4-FFF2-40B4-BE49-F238E27FC236}">
                <a16:creationId xmlns:a16="http://schemas.microsoft.com/office/drawing/2014/main" id="{1623E34E-0E14-4245-BCCB-21437F0D12B8}"/>
              </a:ext>
            </a:extLst>
          </p:cNvPr>
          <p:cNvSpPr/>
          <p:nvPr/>
        </p:nvSpPr>
        <p:spPr>
          <a:xfrm>
            <a:off x="3611141" y="3430705"/>
            <a:ext cx="1386508" cy="1019123"/>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2647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r>
              <a:rPr lang="zh-CN" altLang="en-US" sz="2000" dirty="0">
                <a:latin typeface="微软雅黑" panose="020B0503020204020204" pitchFamily="34" charset="-122"/>
                <a:ea typeface="微软雅黑" panose="020B0503020204020204" pitchFamily="34" charset="-122"/>
              </a:rPr>
              <a:t>  </a:t>
            </a:r>
            <a:r>
              <a:rPr lang="zh-CN" altLang="en-US" sz="2000" b="1" dirty="0">
                <a:solidFill>
                  <a:srgbClr val="FFFF00"/>
                </a:solidFill>
                <a:latin typeface="微软雅黑" panose="020B0503020204020204" pitchFamily="34" charset="-122"/>
                <a:ea typeface="微软雅黑" panose="020B0503020204020204" pitchFamily="34" charset="-122"/>
              </a:rPr>
              <a:t>标准</a:t>
            </a:r>
            <a:endParaRPr sz="2000" b="1" dirty="0">
              <a:solidFill>
                <a:srgbClr val="FFFF00"/>
              </a:solidFill>
              <a:latin typeface="微软雅黑" panose="020B0503020204020204" pitchFamily="34" charset="-122"/>
              <a:ea typeface="微软雅黑" panose="020B0503020204020204" pitchFamily="34" charset="-122"/>
            </a:endParaRPr>
          </a:p>
        </p:txBody>
      </p:sp>
      <p:sp>
        <p:nvSpPr>
          <p:cNvPr id="72" name="îsļïḓê">
            <a:extLst>
              <a:ext uri="{FF2B5EF4-FFF2-40B4-BE49-F238E27FC236}">
                <a16:creationId xmlns:a16="http://schemas.microsoft.com/office/drawing/2014/main" id="{34517D89-71DE-46D9-ACFB-D3E42E562F11}"/>
              </a:ext>
            </a:extLst>
          </p:cNvPr>
          <p:cNvSpPr/>
          <p:nvPr/>
        </p:nvSpPr>
        <p:spPr>
          <a:xfrm>
            <a:off x="1462415" y="3430705"/>
            <a:ext cx="1386508" cy="1019123"/>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2647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r>
              <a:rPr lang="zh-CN" altLang="en-US" sz="2000" dirty="0">
                <a:latin typeface="微软雅黑" panose="020B0503020204020204" pitchFamily="34" charset="-122"/>
                <a:ea typeface="微软雅黑" panose="020B0503020204020204" pitchFamily="34" charset="-122"/>
              </a:rPr>
              <a:t>  </a:t>
            </a:r>
            <a:r>
              <a:rPr lang="zh-CN" altLang="en-US" sz="2000" b="1" dirty="0">
                <a:solidFill>
                  <a:srgbClr val="FFFF00"/>
                </a:solidFill>
                <a:latin typeface="微软雅黑" panose="020B0503020204020204" pitchFamily="34" charset="-122"/>
                <a:ea typeface="微软雅黑" panose="020B0503020204020204" pitchFamily="34" charset="-122"/>
              </a:rPr>
              <a:t>目标</a:t>
            </a:r>
            <a:endParaRPr sz="2000" b="1" dirty="0">
              <a:solidFill>
                <a:srgbClr val="FFFF00"/>
              </a:solidFill>
              <a:latin typeface="微软雅黑" panose="020B0503020204020204" pitchFamily="34" charset="-122"/>
              <a:ea typeface="微软雅黑" panose="020B0503020204020204" pitchFamily="34" charset="-122"/>
            </a:endParaRPr>
          </a:p>
        </p:txBody>
      </p:sp>
      <p:sp>
        <p:nvSpPr>
          <p:cNvPr id="75" name="íŝ1ïḍè">
            <a:extLst>
              <a:ext uri="{FF2B5EF4-FFF2-40B4-BE49-F238E27FC236}">
                <a16:creationId xmlns:a16="http://schemas.microsoft.com/office/drawing/2014/main" id="{1623E34E-0E14-4245-BCCB-21437F0D12B8}"/>
              </a:ext>
            </a:extLst>
          </p:cNvPr>
          <p:cNvSpPr/>
          <p:nvPr/>
        </p:nvSpPr>
        <p:spPr>
          <a:xfrm>
            <a:off x="7908593" y="3430705"/>
            <a:ext cx="1386508" cy="1019123"/>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2647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r>
              <a:rPr lang="zh-CN" altLang="en-US" sz="2000" dirty="0">
                <a:latin typeface="微软雅黑" panose="020B0503020204020204" pitchFamily="34" charset="-122"/>
                <a:ea typeface="微软雅黑" panose="020B0503020204020204" pitchFamily="34" charset="-122"/>
              </a:rPr>
              <a:t>  组织</a:t>
            </a:r>
            <a:endParaRPr sz="2000" dirty="0">
              <a:latin typeface="微软雅黑" panose="020B0503020204020204" pitchFamily="34" charset="-122"/>
              <a:ea typeface="微软雅黑" panose="020B0503020204020204" pitchFamily="34" charset="-122"/>
            </a:endParaRPr>
          </a:p>
        </p:txBody>
      </p:sp>
      <p:sp>
        <p:nvSpPr>
          <p:cNvPr id="76" name="îsļïḓê">
            <a:extLst>
              <a:ext uri="{FF2B5EF4-FFF2-40B4-BE49-F238E27FC236}">
                <a16:creationId xmlns:a16="http://schemas.microsoft.com/office/drawing/2014/main" id="{34517D89-71DE-46D9-ACFB-D3E42E562F11}"/>
              </a:ext>
            </a:extLst>
          </p:cNvPr>
          <p:cNvSpPr/>
          <p:nvPr/>
        </p:nvSpPr>
        <p:spPr>
          <a:xfrm>
            <a:off x="5759867" y="3430705"/>
            <a:ext cx="1386508" cy="1019123"/>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2647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r>
              <a:rPr lang="zh-CN" altLang="en-US" sz="2000" dirty="0">
                <a:latin typeface="微软雅黑" panose="020B0503020204020204" pitchFamily="34" charset="-122"/>
                <a:ea typeface="微软雅黑" panose="020B0503020204020204" pitchFamily="34" charset="-122"/>
              </a:rPr>
              <a:t>  设计  </a:t>
            </a:r>
            <a:endParaRPr sz="2000" dirty="0">
              <a:latin typeface="微软雅黑" panose="020B0503020204020204" pitchFamily="34" charset="-122"/>
              <a:ea typeface="微软雅黑" panose="020B0503020204020204" pitchFamily="34" charset="-122"/>
            </a:endParaRPr>
          </a:p>
        </p:txBody>
      </p:sp>
      <p:grpSp>
        <p:nvGrpSpPr>
          <p:cNvPr id="83" name="组合 82"/>
          <p:cNvGrpSpPr/>
          <p:nvPr/>
        </p:nvGrpSpPr>
        <p:grpSpPr>
          <a:xfrm>
            <a:off x="10057318" y="3059492"/>
            <a:ext cx="1019122" cy="1761549"/>
            <a:chOff x="9824224" y="2464599"/>
            <a:chExt cx="1019122" cy="1761549"/>
          </a:xfrm>
        </p:grpSpPr>
        <p:sp>
          <p:nvSpPr>
            <p:cNvPr id="82" name="任意多边形 81">
              <a:extLst>
                <a:ext uri="{FF2B5EF4-FFF2-40B4-BE49-F238E27FC236}">
                  <a16:creationId xmlns:a16="http://schemas.microsoft.com/office/drawing/2014/main" id="{34517D89-71DE-46D9-ACFB-D3E42E562F11}"/>
                </a:ext>
              </a:extLst>
            </p:cNvPr>
            <p:cNvSpPr/>
            <p:nvPr/>
          </p:nvSpPr>
          <p:spPr>
            <a:xfrm rot="5400000">
              <a:off x="9453010" y="2835813"/>
              <a:ext cx="1761549" cy="1019122"/>
            </a:xfrm>
            <a:custGeom>
              <a:avLst/>
              <a:gdLst>
                <a:gd name="connsiteX0" fmla="*/ 0 w 1761549"/>
                <a:gd name="connsiteY0" fmla="*/ 509561 h 1019122"/>
                <a:gd name="connsiteX1" fmla="*/ 188502 w 1761549"/>
                <a:gd name="connsiteY1" fmla="*/ 264045 h 1019122"/>
                <a:gd name="connsiteX2" fmla="*/ 433032 w 1761549"/>
                <a:gd name="connsiteY2" fmla="*/ 264045 h 1019122"/>
                <a:gd name="connsiteX3" fmla="*/ 454409 w 1761549"/>
                <a:gd name="connsiteY3" fmla="*/ 224660 h 1019122"/>
                <a:gd name="connsiteX4" fmla="*/ 634059 w 1761549"/>
                <a:gd name="connsiteY4" fmla="*/ 61501 h 1019122"/>
                <a:gd name="connsiteX5" fmla="*/ 680102 w 1761549"/>
                <a:gd name="connsiteY5" fmla="*/ 43385 h 1019122"/>
                <a:gd name="connsiteX6" fmla="*/ 686259 w 1761549"/>
                <a:gd name="connsiteY6" fmla="*/ 40044 h 1019122"/>
                <a:gd name="connsiteX7" fmla="*/ 697331 w 1761549"/>
                <a:gd name="connsiteY7" fmla="*/ 36607 h 1019122"/>
                <a:gd name="connsiteX8" fmla="*/ 749599 w 1761549"/>
                <a:gd name="connsiteY8" fmla="*/ 16042 h 1019122"/>
                <a:gd name="connsiteX9" fmla="*/ 876946 w 1761549"/>
                <a:gd name="connsiteY9" fmla="*/ 0 h 1019122"/>
                <a:gd name="connsiteX10" fmla="*/ 880775 w 1761549"/>
                <a:gd name="connsiteY10" fmla="*/ 386 h 1019122"/>
                <a:gd name="connsiteX11" fmla="*/ 884603 w 1761549"/>
                <a:gd name="connsiteY11" fmla="*/ 0 h 1019122"/>
                <a:gd name="connsiteX12" fmla="*/ 1011951 w 1761549"/>
                <a:gd name="connsiteY12" fmla="*/ 16042 h 1019122"/>
                <a:gd name="connsiteX13" fmla="*/ 1064218 w 1761549"/>
                <a:gd name="connsiteY13" fmla="*/ 36607 h 1019122"/>
                <a:gd name="connsiteX14" fmla="*/ 1075291 w 1761549"/>
                <a:gd name="connsiteY14" fmla="*/ 40044 h 1019122"/>
                <a:gd name="connsiteX15" fmla="*/ 1081447 w 1761549"/>
                <a:gd name="connsiteY15" fmla="*/ 43385 h 1019122"/>
                <a:gd name="connsiteX16" fmla="*/ 1127490 w 1761549"/>
                <a:gd name="connsiteY16" fmla="*/ 61501 h 1019122"/>
                <a:gd name="connsiteX17" fmla="*/ 1307140 w 1761549"/>
                <a:gd name="connsiteY17" fmla="*/ 224660 h 1019122"/>
                <a:gd name="connsiteX18" fmla="*/ 1328517 w 1761549"/>
                <a:gd name="connsiteY18" fmla="*/ 264044 h 1019122"/>
                <a:gd name="connsiteX19" fmla="*/ 1573047 w 1761549"/>
                <a:gd name="connsiteY19" fmla="*/ 264044 h 1019122"/>
                <a:gd name="connsiteX20" fmla="*/ 1761549 w 1761549"/>
                <a:gd name="connsiteY20" fmla="*/ 509561 h 1019122"/>
                <a:gd name="connsiteX21" fmla="*/ 1573047 w 1761549"/>
                <a:gd name="connsiteY21" fmla="*/ 755077 h 1019122"/>
                <a:gd name="connsiteX22" fmla="*/ 1328518 w 1761549"/>
                <a:gd name="connsiteY22" fmla="*/ 755077 h 1019122"/>
                <a:gd name="connsiteX23" fmla="*/ 1307140 w 1761549"/>
                <a:gd name="connsiteY23" fmla="*/ 794462 h 1019122"/>
                <a:gd name="connsiteX24" fmla="*/ 1127490 w 1761549"/>
                <a:gd name="connsiteY24" fmla="*/ 957621 h 1019122"/>
                <a:gd name="connsiteX25" fmla="*/ 1081447 w 1761549"/>
                <a:gd name="connsiteY25" fmla="*/ 975737 h 1019122"/>
                <a:gd name="connsiteX26" fmla="*/ 1075291 w 1761549"/>
                <a:gd name="connsiteY26" fmla="*/ 979078 h 1019122"/>
                <a:gd name="connsiteX27" fmla="*/ 1064218 w 1761549"/>
                <a:gd name="connsiteY27" fmla="*/ 982515 h 1019122"/>
                <a:gd name="connsiteX28" fmla="*/ 1011951 w 1761549"/>
                <a:gd name="connsiteY28" fmla="*/ 1003080 h 1019122"/>
                <a:gd name="connsiteX29" fmla="*/ 884603 w 1761549"/>
                <a:gd name="connsiteY29" fmla="*/ 1019122 h 1019122"/>
                <a:gd name="connsiteX30" fmla="*/ 880775 w 1761549"/>
                <a:gd name="connsiteY30" fmla="*/ 1018736 h 1019122"/>
                <a:gd name="connsiteX31" fmla="*/ 876946 w 1761549"/>
                <a:gd name="connsiteY31" fmla="*/ 1019122 h 1019122"/>
                <a:gd name="connsiteX32" fmla="*/ 749599 w 1761549"/>
                <a:gd name="connsiteY32" fmla="*/ 1003080 h 1019122"/>
                <a:gd name="connsiteX33" fmla="*/ 697331 w 1761549"/>
                <a:gd name="connsiteY33" fmla="*/ 982515 h 1019122"/>
                <a:gd name="connsiteX34" fmla="*/ 686259 w 1761549"/>
                <a:gd name="connsiteY34" fmla="*/ 979078 h 1019122"/>
                <a:gd name="connsiteX35" fmla="*/ 680103 w 1761549"/>
                <a:gd name="connsiteY35" fmla="*/ 975737 h 1019122"/>
                <a:gd name="connsiteX36" fmla="*/ 634059 w 1761549"/>
                <a:gd name="connsiteY36" fmla="*/ 957621 h 1019122"/>
                <a:gd name="connsiteX37" fmla="*/ 454409 w 1761549"/>
                <a:gd name="connsiteY37" fmla="*/ 794462 h 1019122"/>
                <a:gd name="connsiteX38" fmla="*/ 433032 w 1761549"/>
                <a:gd name="connsiteY38" fmla="*/ 755078 h 1019122"/>
                <a:gd name="connsiteX39" fmla="*/ 188502 w 1761549"/>
                <a:gd name="connsiteY39" fmla="*/ 755078 h 101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61549" h="1019122">
                  <a:moveTo>
                    <a:pt x="0" y="509561"/>
                  </a:moveTo>
                  <a:lnTo>
                    <a:pt x="188502" y="264045"/>
                  </a:lnTo>
                  <a:lnTo>
                    <a:pt x="433032" y="264045"/>
                  </a:lnTo>
                  <a:lnTo>
                    <a:pt x="454409" y="224660"/>
                  </a:lnTo>
                  <a:cubicBezTo>
                    <a:pt x="500196" y="156888"/>
                    <a:pt x="561857" y="100723"/>
                    <a:pt x="634059" y="61501"/>
                  </a:cubicBezTo>
                  <a:lnTo>
                    <a:pt x="680102" y="43385"/>
                  </a:lnTo>
                  <a:lnTo>
                    <a:pt x="686259" y="40044"/>
                  </a:lnTo>
                  <a:lnTo>
                    <a:pt x="697331" y="36607"/>
                  </a:lnTo>
                  <a:lnTo>
                    <a:pt x="749599" y="16042"/>
                  </a:lnTo>
                  <a:cubicBezTo>
                    <a:pt x="790302" y="5570"/>
                    <a:pt x="832974" y="0"/>
                    <a:pt x="876946" y="0"/>
                  </a:cubicBezTo>
                  <a:lnTo>
                    <a:pt x="880775" y="386"/>
                  </a:lnTo>
                  <a:lnTo>
                    <a:pt x="884603" y="0"/>
                  </a:lnTo>
                  <a:cubicBezTo>
                    <a:pt x="928576" y="0"/>
                    <a:pt x="971247" y="5570"/>
                    <a:pt x="1011951" y="16042"/>
                  </a:cubicBezTo>
                  <a:lnTo>
                    <a:pt x="1064218" y="36607"/>
                  </a:lnTo>
                  <a:lnTo>
                    <a:pt x="1075291" y="40044"/>
                  </a:lnTo>
                  <a:lnTo>
                    <a:pt x="1081447" y="43385"/>
                  </a:lnTo>
                  <a:lnTo>
                    <a:pt x="1127490" y="61501"/>
                  </a:lnTo>
                  <a:cubicBezTo>
                    <a:pt x="1199692" y="100723"/>
                    <a:pt x="1261354" y="156888"/>
                    <a:pt x="1307140" y="224660"/>
                  </a:cubicBezTo>
                  <a:lnTo>
                    <a:pt x="1328517" y="264044"/>
                  </a:lnTo>
                  <a:lnTo>
                    <a:pt x="1573047" y="264044"/>
                  </a:lnTo>
                  <a:lnTo>
                    <a:pt x="1761549" y="509561"/>
                  </a:lnTo>
                  <a:lnTo>
                    <a:pt x="1573047" y="755077"/>
                  </a:lnTo>
                  <a:lnTo>
                    <a:pt x="1328518" y="755077"/>
                  </a:lnTo>
                  <a:lnTo>
                    <a:pt x="1307140" y="794462"/>
                  </a:lnTo>
                  <a:cubicBezTo>
                    <a:pt x="1261354" y="862234"/>
                    <a:pt x="1199692" y="918399"/>
                    <a:pt x="1127490" y="957621"/>
                  </a:cubicBezTo>
                  <a:lnTo>
                    <a:pt x="1081447" y="975737"/>
                  </a:lnTo>
                  <a:lnTo>
                    <a:pt x="1075291" y="979078"/>
                  </a:lnTo>
                  <a:lnTo>
                    <a:pt x="1064218" y="982515"/>
                  </a:lnTo>
                  <a:lnTo>
                    <a:pt x="1011951" y="1003080"/>
                  </a:lnTo>
                  <a:cubicBezTo>
                    <a:pt x="971247" y="1013552"/>
                    <a:pt x="928576" y="1019122"/>
                    <a:pt x="884603" y="1019122"/>
                  </a:cubicBezTo>
                  <a:lnTo>
                    <a:pt x="880775" y="1018736"/>
                  </a:lnTo>
                  <a:lnTo>
                    <a:pt x="876946" y="1019122"/>
                  </a:lnTo>
                  <a:cubicBezTo>
                    <a:pt x="832974" y="1019122"/>
                    <a:pt x="790302" y="1013552"/>
                    <a:pt x="749599" y="1003080"/>
                  </a:cubicBezTo>
                  <a:lnTo>
                    <a:pt x="697331" y="982515"/>
                  </a:lnTo>
                  <a:lnTo>
                    <a:pt x="686259" y="979078"/>
                  </a:lnTo>
                  <a:lnTo>
                    <a:pt x="680103" y="975737"/>
                  </a:lnTo>
                  <a:lnTo>
                    <a:pt x="634059" y="957621"/>
                  </a:lnTo>
                  <a:cubicBezTo>
                    <a:pt x="561857" y="918399"/>
                    <a:pt x="500196" y="862234"/>
                    <a:pt x="454409" y="794462"/>
                  </a:cubicBezTo>
                  <a:lnTo>
                    <a:pt x="433032" y="755078"/>
                  </a:lnTo>
                  <a:lnTo>
                    <a:pt x="188502" y="755078"/>
                  </a:lnTo>
                  <a:close/>
                </a:path>
              </a:pathLst>
            </a:custGeom>
            <a:solidFill>
              <a:srgbClr val="2647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Autofit/>
            </a:bodyPr>
            <a:lstStyle/>
            <a:p>
              <a:pPr algn="ctr"/>
              <a:endParaRPr sz="20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9959322" y="3129930"/>
              <a:ext cx="748923" cy="430887"/>
            </a:xfrm>
            <a:prstGeom prst="rect">
              <a:avLst/>
            </a:prstGeom>
            <a:noFill/>
          </p:spPr>
          <p:txBody>
            <a:bodyPr wrap="none" rtlCol="0">
              <a:noAutofit/>
            </a:bodyPr>
            <a:lstStyle/>
            <a:p>
              <a:r>
                <a:rPr lang="zh-CN" altLang="en-US" sz="2000" dirty="0">
                  <a:solidFill>
                    <a:schemeClr val="bg1"/>
                  </a:solidFill>
                  <a:latin typeface="微软雅黑" panose="020B0503020204020204" pitchFamily="34" charset="-122"/>
                  <a:ea typeface="微软雅黑" panose="020B0503020204020204" pitchFamily="34" charset="-122"/>
                </a:rPr>
                <a:t>实施</a:t>
              </a:r>
            </a:p>
          </p:txBody>
        </p:sp>
      </p:grpSp>
      <p:grpSp>
        <p:nvGrpSpPr>
          <p:cNvPr id="85" name="组合 84"/>
          <p:cNvGrpSpPr/>
          <p:nvPr/>
        </p:nvGrpSpPr>
        <p:grpSpPr>
          <a:xfrm>
            <a:off x="9682609" y="1687080"/>
            <a:ext cx="1386508" cy="1019123"/>
            <a:chOff x="9572476" y="1701634"/>
            <a:chExt cx="1386508" cy="1019123"/>
          </a:xfrm>
        </p:grpSpPr>
        <p:sp>
          <p:nvSpPr>
            <p:cNvPr id="77" name="íŝ1ïḍè">
              <a:extLst>
                <a:ext uri="{FF2B5EF4-FFF2-40B4-BE49-F238E27FC236}">
                  <a16:creationId xmlns:a16="http://schemas.microsoft.com/office/drawing/2014/main" id="{1623E34E-0E14-4245-BCCB-21437F0D12B8}"/>
                </a:ext>
              </a:extLst>
            </p:cNvPr>
            <p:cNvSpPr/>
            <p:nvPr/>
          </p:nvSpPr>
          <p:spPr>
            <a:xfrm rot="10800000">
              <a:off x="9572476" y="1701634"/>
              <a:ext cx="1386508" cy="1019123"/>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2647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endParaRPr sz="2000" dirty="0">
                <a:latin typeface="微软雅黑" panose="020B0503020204020204" pitchFamily="34" charset="-122"/>
                <a:ea typeface="微软雅黑" panose="020B0503020204020204" pitchFamily="34" charset="-122"/>
              </a:endParaRPr>
            </a:p>
          </p:txBody>
        </p:sp>
        <p:sp>
          <p:nvSpPr>
            <p:cNvPr id="84" name="文本框 83"/>
            <p:cNvSpPr txBox="1"/>
            <p:nvPr/>
          </p:nvSpPr>
          <p:spPr>
            <a:xfrm>
              <a:off x="10105942" y="1992067"/>
              <a:ext cx="697627" cy="400110"/>
            </a:xfrm>
            <a:prstGeom prst="rect">
              <a:avLst/>
            </a:prstGeom>
            <a:noFill/>
          </p:spPr>
          <p:txBody>
            <a:bodyPr wrap="none" rtlCol="0">
              <a:spAutoFit/>
            </a:bodyPr>
            <a:lstStyle/>
            <a:p>
              <a:r>
                <a:rPr lang="zh-CN" altLang="en-US" sz="2000" dirty="0">
                  <a:solidFill>
                    <a:srgbClr val="FFFF00"/>
                  </a:solidFill>
                  <a:latin typeface="微软雅黑" panose="020B0503020204020204" pitchFamily="34" charset="-122"/>
                  <a:ea typeface="微软雅黑" panose="020B0503020204020204" pitchFamily="34" charset="-122"/>
                </a:rPr>
                <a:t>监测</a:t>
              </a:r>
            </a:p>
          </p:txBody>
        </p:sp>
      </p:grpSp>
      <p:grpSp>
        <p:nvGrpSpPr>
          <p:cNvPr id="86" name="组合 85"/>
          <p:cNvGrpSpPr/>
          <p:nvPr/>
        </p:nvGrpSpPr>
        <p:grpSpPr>
          <a:xfrm>
            <a:off x="7547612" y="1687080"/>
            <a:ext cx="1386508" cy="1019123"/>
            <a:chOff x="9572476" y="1701634"/>
            <a:chExt cx="1386508" cy="1019123"/>
          </a:xfrm>
        </p:grpSpPr>
        <p:sp>
          <p:nvSpPr>
            <p:cNvPr id="87" name="íŝ1ïḍè">
              <a:extLst>
                <a:ext uri="{FF2B5EF4-FFF2-40B4-BE49-F238E27FC236}">
                  <a16:creationId xmlns:a16="http://schemas.microsoft.com/office/drawing/2014/main" id="{1623E34E-0E14-4245-BCCB-21437F0D12B8}"/>
                </a:ext>
              </a:extLst>
            </p:cNvPr>
            <p:cNvSpPr/>
            <p:nvPr/>
          </p:nvSpPr>
          <p:spPr>
            <a:xfrm rot="10800000">
              <a:off x="9572476" y="1701634"/>
              <a:ext cx="1386508" cy="1019123"/>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2647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endParaRPr sz="2000" dirty="0">
                <a:latin typeface="微软雅黑" panose="020B0503020204020204" pitchFamily="34" charset="-122"/>
                <a:ea typeface="微软雅黑" panose="020B0503020204020204" pitchFamily="34" charset="-122"/>
              </a:endParaRPr>
            </a:p>
          </p:txBody>
        </p:sp>
        <p:sp>
          <p:nvSpPr>
            <p:cNvPr id="88" name="文本框 87"/>
            <p:cNvSpPr txBox="1"/>
            <p:nvPr/>
          </p:nvSpPr>
          <p:spPr>
            <a:xfrm>
              <a:off x="10105942" y="1992067"/>
              <a:ext cx="697627" cy="400110"/>
            </a:xfrm>
            <a:prstGeom prst="rect">
              <a:avLst/>
            </a:prstGeom>
            <a:noFill/>
          </p:spPr>
          <p:txBody>
            <a:bodyPr wrap="none" rtlCol="0">
              <a:spAutoFit/>
            </a:bodyPr>
            <a:lstStyle/>
            <a:p>
              <a:r>
                <a:rPr lang="zh-CN" altLang="en-US" sz="2000" dirty="0">
                  <a:solidFill>
                    <a:srgbClr val="FFFF00"/>
                  </a:solidFill>
                  <a:latin typeface="微软雅黑" panose="020B0503020204020204" pitchFamily="34" charset="-122"/>
                  <a:ea typeface="微软雅黑" panose="020B0503020204020204" pitchFamily="34" charset="-122"/>
                </a:rPr>
                <a:t>预警</a:t>
              </a:r>
            </a:p>
          </p:txBody>
        </p:sp>
      </p:grpSp>
      <p:grpSp>
        <p:nvGrpSpPr>
          <p:cNvPr id="89" name="组合 88"/>
          <p:cNvGrpSpPr/>
          <p:nvPr/>
        </p:nvGrpSpPr>
        <p:grpSpPr>
          <a:xfrm>
            <a:off x="5759215" y="1687080"/>
            <a:ext cx="1019123" cy="1386508"/>
            <a:chOff x="9763800" y="1758601"/>
            <a:chExt cx="1019123" cy="1386508"/>
          </a:xfrm>
        </p:grpSpPr>
        <p:sp>
          <p:nvSpPr>
            <p:cNvPr id="90" name="íŝ1ïḍè">
              <a:extLst>
                <a:ext uri="{FF2B5EF4-FFF2-40B4-BE49-F238E27FC236}">
                  <a16:creationId xmlns:a16="http://schemas.microsoft.com/office/drawing/2014/main" id="{1623E34E-0E14-4245-BCCB-21437F0D12B8}"/>
                </a:ext>
              </a:extLst>
            </p:cNvPr>
            <p:cNvSpPr/>
            <p:nvPr/>
          </p:nvSpPr>
          <p:spPr>
            <a:xfrm rot="5400000">
              <a:off x="9580108" y="1942293"/>
              <a:ext cx="1386508" cy="1019123"/>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2647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endParaRPr sz="2000" dirty="0">
                <a:latin typeface="微软雅黑" panose="020B0503020204020204" pitchFamily="34" charset="-122"/>
                <a:ea typeface="微软雅黑" panose="020B0503020204020204" pitchFamily="34" charset="-122"/>
              </a:endParaRPr>
            </a:p>
          </p:txBody>
        </p:sp>
        <p:sp>
          <p:nvSpPr>
            <p:cNvPr id="91" name="文本框 90"/>
            <p:cNvSpPr txBox="1"/>
            <p:nvPr/>
          </p:nvSpPr>
          <p:spPr>
            <a:xfrm>
              <a:off x="9900131" y="2051825"/>
              <a:ext cx="697627"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改进</a:t>
              </a:r>
            </a:p>
          </p:txBody>
        </p:sp>
      </p:grpSp>
      <p:grpSp>
        <p:nvGrpSpPr>
          <p:cNvPr id="92" name="组合 91"/>
          <p:cNvGrpSpPr/>
          <p:nvPr/>
        </p:nvGrpSpPr>
        <p:grpSpPr>
          <a:xfrm>
            <a:off x="9692259" y="5373456"/>
            <a:ext cx="1386508" cy="1019123"/>
            <a:chOff x="9572476" y="1701634"/>
            <a:chExt cx="1386508" cy="1019123"/>
          </a:xfrm>
        </p:grpSpPr>
        <p:sp>
          <p:nvSpPr>
            <p:cNvPr id="93" name="íŝ1ïḍè">
              <a:extLst>
                <a:ext uri="{FF2B5EF4-FFF2-40B4-BE49-F238E27FC236}">
                  <a16:creationId xmlns:a16="http://schemas.microsoft.com/office/drawing/2014/main" id="{1623E34E-0E14-4245-BCCB-21437F0D12B8}"/>
                </a:ext>
              </a:extLst>
            </p:cNvPr>
            <p:cNvSpPr/>
            <p:nvPr/>
          </p:nvSpPr>
          <p:spPr>
            <a:xfrm rot="10800000">
              <a:off x="9572476" y="1701634"/>
              <a:ext cx="1386508" cy="1019123"/>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2647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endParaRPr sz="2000" dirty="0">
                <a:latin typeface="微软雅黑" panose="020B0503020204020204" pitchFamily="34" charset="-122"/>
                <a:ea typeface="微软雅黑" panose="020B0503020204020204" pitchFamily="34" charset="-122"/>
              </a:endParaRPr>
            </a:p>
          </p:txBody>
        </p:sp>
        <p:sp>
          <p:nvSpPr>
            <p:cNvPr id="94" name="文本框 93"/>
            <p:cNvSpPr txBox="1"/>
            <p:nvPr/>
          </p:nvSpPr>
          <p:spPr>
            <a:xfrm>
              <a:off x="10105942" y="1992067"/>
              <a:ext cx="697627" cy="400110"/>
            </a:xfrm>
            <a:prstGeom prst="rect">
              <a:avLst/>
            </a:prstGeom>
            <a:noFill/>
          </p:spPr>
          <p:txBody>
            <a:bodyPr wrap="none" rtlCol="0">
              <a:spAutoFit/>
            </a:bodyPr>
            <a:lstStyle/>
            <a:p>
              <a:r>
                <a:rPr lang="zh-CN" altLang="en-US" sz="2000" dirty="0">
                  <a:solidFill>
                    <a:srgbClr val="FFFF00"/>
                  </a:solidFill>
                  <a:latin typeface="微软雅黑" panose="020B0503020204020204" pitchFamily="34" charset="-122"/>
                  <a:ea typeface="微软雅黑" panose="020B0503020204020204" pitchFamily="34" charset="-122"/>
                </a:rPr>
                <a:t>诊断</a:t>
              </a:r>
            </a:p>
          </p:txBody>
        </p:sp>
      </p:grpSp>
      <p:grpSp>
        <p:nvGrpSpPr>
          <p:cNvPr id="95" name="组合 94"/>
          <p:cNvGrpSpPr/>
          <p:nvPr/>
        </p:nvGrpSpPr>
        <p:grpSpPr>
          <a:xfrm>
            <a:off x="7498756" y="5373456"/>
            <a:ext cx="1386508" cy="1019123"/>
            <a:chOff x="9572476" y="1701634"/>
            <a:chExt cx="1386508" cy="1019123"/>
          </a:xfrm>
        </p:grpSpPr>
        <p:sp>
          <p:nvSpPr>
            <p:cNvPr id="96" name="íŝ1ïḍè">
              <a:extLst>
                <a:ext uri="{FF2B5EF4-FFF2-40B4-BE49-F238E27FC236}">
                  <a16:creationId xmlns:a16="http://schemas.microsoft.com/office/drawing/2014/main" id="{1623E34E-0E14-4245-BCCB-21437F0D12B8}"/>
                </a:ext>
              </a:extLst>
            </p:cNvPr>
            <p:cNvSpPr/>
            <p:nvPr/>
          </p:nvSpPr>
          <p:spPr>
            <a:xfrm rot="10800000">
              <a:off x="9572476" y="1701634"/>
              <a:ext cx="1386508" cy="1019123"/>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2647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endParaRPr sz="2000" dirty="0">
                <a:latin typeface="微软雅黑" panose="020B0503020204020204" pitchFamily="34" charset="-122"/>
                <a:ea typeface="微软雅黑" panose="020B0503020204020204" pitchFamily="34" charset="-122"/>
              </a:endParaRPr>
            </a:p>
          </p:txBody>
        </p:sp>
        <p:sp>
          <p:nvSpPr>
            <p:cNvPr id="97" name="文本框 96"/>
            <p:cNvSpPr txBox="1"/>
            <p:nvPr/>
          </p:nvSpPr>
          <p:spPr>
            <a:xfrm>
              <a:off x="10105942" y="1992067"/>
              <a:ext cx="697627"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激励</a:t>
              </a:r>
            </a:p>
          </p:txBody>
        </p:sp>
      </p:grpSp>
      <p:grpSp>
        <p:nvGrpSpPr>
          <p:cNvPr id="98" name="组合 97"/>
          <p:cNvGrpSpPr/>
          <p:nvPr/>
        </p:nvGrpSpPr>
        <p:grpSpPr>
          <a:xfrm>
            <a:off x="5370126" y="5373456"/>
            <a:ext cx="1386508" cy="1019123"/>
            <a:chOff x="9572476" y="1701634"/>
            <a:chExt cx="1386508" cy="1019123"/>
          </a:xfrm>
        </p:grpSpPr>
        <p:sp>
          <p:nvSpPr>
            <p:cNvPr id="99" name="íŝ1ïḍè">
              <a:extLst>
                <a:ext uri="{FF2B5EF4-FFF2-40B4-BE49-F238E27FC236}">
                  <a16:creationId xmlns:a16="http://schemas.microsoft.com/office/drawing/2014/main" id="{1623E34E-0E14-4245-BCCB-21437F0D12B8}"/>
                </a:ext>
              </a:extLst>
            </p:cNvPr>
            <p:cNvSpPr/>
            <p:nvPr/>
          </p:nvSpPr>
          <p:spPr>
            <a:xfrm rot="10800000">
              <a:off x="9572476" y="1701634"/>
              <a:ext cx="1386508" cy="1019123"/>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2647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endParaRPr sz="2000"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10105942" y="1992067"/>
              <a:ext cx="697627"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学习</a:t>
              </a:r>
            </a:p>
          </p:txBody>
        </p:sp>
      </p:grpSp>
      <p:grpSp>
        <p:nvGrpSpPr>
          <p:cNvPr id="101" name="组合 100"/>
          <p:cNvGrpSpPr/>
          <p:nvPr/>
        </p:nvGrpSpPr>
        <p:grpSpPr>
          <a:xfrm>
            <a:off x="3189481" y="5373456"/>
            <a:ext cx="1386508" cy="1019123"/>
            <a:chOff x="9572476" y="1701634"/>
            <a:chExt cx="1386508" cy="1019123"/>
          </a:xfrm>
        </p:grpSpPr>
        <p:sp>
          <p:nvSpPr>
            <p:cNvPr id="102" name="íŝ1ïḍè">
              <a:extLst>
                <a:ext uri="{FF2B5EF4-FFF2-40B4-BE49-F238E27FC236}">
                  <a16:creationId xmlns:a16="http://schemas.microsoft.com/office/drawing/2014/main" id="{1623E34E-0E14-4245-BCCB-21437F0D12B8}"/>
                </a:ext>
              </a:extLst>
            </p:cNvPr>
            <p:cNvSpPr/>
            <p:nvPr/>
          </p:nvSpPr>
          <p:spPr>
            <a:xfrm rot="10800000">
              <a:off x="9572476" y="1701634"/>
              <a:ext cx="1386508" cy="1019123"/>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2647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endParaRPr sz="2000" dirty="0">
                <a:latin typeface="微软雅黑" panose="020B0503020204020204" pitchFamily="34" charset="-122"/>
                <a:ea typeface="微软雅黑" panose="020B0503020204020204" pitchFamily="34" charset="-122"/>
              </a:endParaRPr>
            </a:p>
          </p:txBody>
        </p:sp>
        <p:sp>
          <p:nvSpPr>
            <p:cNvPr id="103" name="文本框 102"/>
            <p:cNvSpPr txBox="1"/>
            <p:nvPr/>
          </p:nvSpPr>
          <p:spPr>
            <a:xfrm>
              <a:off x="10105942" y="1992067"/>
              <a:ext cx="697627"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创新</a:t>
              </a:r>
            </a:p>
          </p:txBody>
        </p:sp>
      </p:grpSp>
      <p:grpSp>
        <p:nvGrpSpPr>
          <p:cNvPr id="104" name="组合 103"/>
          <p:cNvGrpSpPr/>
          <p:nvPr/>
        </p:nvGrpSpPr>
        <p:grpSpPr>
          <a:xfrm rot="5400000">
            <a:off x="1283253" y="5189763"/>
            <a:ext cx="1386508" cy="1019123"/>
            <a:chOff x="9572476" y="1701634"/>
            <a:chExt cx="1386508" cy="1019123"/>
          </a:xfrm>
        </p:grpSpPr>
        <p:sp>
          <p:nvSpPr>
            <p:cNvPr id="105" name="íŝ1ïḍè">
              <a:extLst>
                <a:ext uri="{FF2B5EF4-FFF2-40B4-BE49-F238E27FC236}">
                  <a16:creationId xmlns:a16="http://schemas.microsoft.com/office/drawing/2014/main" id="{1623E34E-0E14-4245-BCCB-21437F0D12B8}"/>
                </a:ext>
              </a:extLst>
            </p:cNvPr>
            <p:cNvSpPr/>
            <p:nvPr/>
          </p:nvSpPr>
          <p:spPr>
            <a:xfrm rot="10800000">
              <a:off x="9572476" y="1701634"/>
              <a:ext cx="1386508" cy="1019123"/>
            </a:xfrm>
            <a:custGeom>
              <a:avLst/>
              <a:gdLst>
                <a:gd name="connsiteX0" fmla="*/ 608533 w 1655806"/>
                <a:gd name="connsiteY0" fmla="*/ 0 h 1217066"/>
                <a:gd name="connsiteX1" fmla="*/ 1113138 w 1655806"/>
                <a:gd name="connsiteY1" fmla="*/ 268296 h 1217066"/>
                <a:gd name="connsiteX2" fmla="*/ 1138667 w 1655806"/>
                <a:gd name="connsiteY2" fmla="*/ 315330 h 1217066"/>
                <a:gd name="connsiteX3" fmla="*/ 1430691 w 1655806"/>
                <a:gd name="connsiteY3" fmla="*/ 315330 h 1217066"/>
                <a:gd name="connsiteX4" fmla="*/ 1655806 w 1655806"/>
                <a:gd name="connsiteY4" fmla="*/ 608533 h 1217066"/>
                <a:gd name="connsiteX5" fmla="*/ 1430691 w 1655806"/>
                <a:gd name="connsiteY5" fmla="*/ 901735 h 1217066"/>
                <a:gd name="connsiteX6" fmla="*/ 1138668 w 1655806"/>
                <a:gd name="connsiteY6" fmla="*/ 901735 h 1217066"/>
                <a:gd name="connsiteX7" fmla="*/ 1113138 w 1655806"/>
                <a:gd name="connsiteY7" fmla="*/ 948770 h 1217066"/>
                <a:gd name="connsiteX8" fmla="*/ 608533 w 1655806"/>
                <a:gd name="connsiteY8" fmla="*/ 1217066 h 1217066"/>
                <a:gd name="connsiteX9" fmla="*/ 0 w 1655806"/>
                <a:gd name="connsiteY9" fmla="*/ 608533 h 1217066"/>
                <a:gd name="connsiteX10" fmla="*/ 608533 w 1655806"/>
                <a:gd name="connsiteY10" fmla="*/ 0 h 1217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5806" h="1217066">
                  <a:moveTo>
                    <a:pt x="608533" y="0"/>
                  </a:moveTo>
                  <a:cubicBezTo>
                    <a:pt x="818585" y="0"/>
                    <a:pt x="1003780" y="106426"/>
                    <a:pt x="1113138" y="268296"/>
                  </a:cubicBezTo>
                  <a:lnTo>
                    <a:pt x="1138667" y="315330"/>
                  </a:lnTo>
                  <a:lnTo>
                    <a:pt x="1430691" y="315330"/>
                  </a:lnTo>
                  <a:lnTo>
                    <a:pt x="1655806" y="608533"/>
                  </a:lnTo>
                  <a:lnTo>
                    <a:pt x="1430691" y="901735"/>
                  </a:lnTo>
                  <a:lnTo>
                    <a:pt x="1138668" y="901735"/>
                  </a:lnTo>
                  <a:lnTo>
                    <a:pt x="1113138" y="948770"/>
                  </a:lnTo>
                  <a:cubicBezTo>
                    <a:pt x="1003780" y="1110640"/>
                    <a:pt x="818585" y="1217066"/>
                    <a:pt x="608533" y="1217066"/>
                  </a:cubicBezTo>
                  <a:cubicBezTo>
                    <a:pt x="272450" y="1217066"/>
                    <a:pt x="0" y="944616"/>
                    <a:pt x="0" y="608533"/>
                  </a:cubicBezTo>
                  <a:cubicBezTo>
                    <a:pt x="0" y="272450"/>
                    <a:pt x="272450" y="0"/>
                    <a:pt x="608533" y="0"/>
                  </a:cubicBezTo>
                  <a:close/>
                </a:path>
              </a:pathLst>
            </a:custGeom>
            <a:solidFill>
              <a:srgbClr val="26477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endParaRPr sz="2000" dirty="0">
                <a:latin typeface="微软雅黑" panose="020B0503020204020204" pitchFamily="34" charset="-122"/>
                <a:ea typeface="微软雅黑" panose="020B0503020204020204" pitchFamily="34" charset="-122"/>
              </a:endParaRPr>
            </a:p>
          </p:txBody>
        </p:sp>
        <p:sp>
          <p:nvSpPr>
            <p:cNvPr id="106" name="文本框 105"/>
            <p:cNvSpPr txBox="1"/>
            <p:nvPr/>
          </p:nvSpPr>
          <p:spPr>
            <a:xfrm rot="16200000">
              <a:off x="10116213" y="2033104"/>
              <a:ext cx="697627" cy="400110"/>
            </a:xfrm>
            <a:prstGeom prst="rect">
              <a:avLst/>
            </a:prstGeom>
            <a:noFill/>
          </p:spPr>
          <p:txBody>
            <a:bodyPr wrap="none" rtlCol="0">
              <a:spAutoFit/>
            </a:bodyPr>
            <a:lstStyle/>
            <a:p>
              <a:r>
                <a:rPr lang="zh-CN" altLang="en-US" sz="2000" dirty="0">
                  <a:solidFill>
                    <a:srgbClr val="FFFF00"/>
                  </a:solidFill>
                  <a:latin typeface="微软雅黑" panose="020B0503020204020204" pitchFamily="34" charset="-122"/>
                  <a:ea typeface="微软雅黑" panose="020B0503020204020204" pitchFamily="34" charset="-122"/>
                </a:rPr>
                <a:t>改进</a:t>
              </a:r>
            </a:p>
          </p:txBody>
        </p:sp>
      </p:grpSp>
      <p:sp>
        <p:nvSpPr>
          <p:cNvPr id="107" name="椭圆 106"/>
          <p:cNvSpPr/>
          <p:nvPr/>
        </p:nvSpPr>
        <p:spPr>
          <a:xfrm>
            <a:off x="6517076" y="2724179"/>
            <a:ext cx="3496987" cy="67853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162F54"/>
                </a:solidFill>
              </a:rPr>
              <a:t>智能化管理信息平台</a:t>
            </a:r>
          </a:p>
        </p:txBody>
      </p:sp>
      <p:sp>
        <p:nvSpPr>
          <p:cNvPr id="108" name="椭圆 107"/>
          <p:cNvSpPr/>
          <p:nvPr/>
        </p:nvSpPr>
        <p:spPr>
          <a:xfrm>
            <a:off x="3015973" y="4549708"/>
            <a:ext cx="7041344" cy="67853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162F54"/>
                </a:solidFill>
              </a:rPr>
              <a:t>智能化管理信息平台</a:t>
            </a:r>
          </a:p>
        </p:txBody>
      </p:sp>
      <p:cxnSp>
        <p:nvCxnSpPr>
          <p:cNvPr id="110" name="直接连接符 109"/>
          <p:cNvCxnSpPr>
            <a:stCxn id="72" idx="4"/>
            <a:endCxn id="70" idx="9"/>
          </p:cNvCxnSpPr>
          <p:nvPr/>
        </p:nvCxnSpPr>
        <p:spPr>
          <a:xfrm>
            <a:off x="2848923" y="3940267"/>
            <a:ext cx="762218"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70" idx="4"/>
            <a:endCxn id="76" idx="9"/>
          </p:cNvCxnSpPr>
          <p:nvPr/>
        </p:nvCxnSpPr>
        <p:spPr>
          <a:xfrm>
            <a:off x="4997649" y="3940267"/>
            <a:ext cx="762218"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76" idx="4"/>
            <a:endCxn id="75" idx="9"/>
          </p:cNvCxnSpPr>
          <p:nvPr/>
        </p:nvCxnSpPr>
        <p:spPr>
          <a:xfrm>
            <a:off x="7146375" y="3940267"/>
            <a:ext cx="762218"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stCxn id="75" idx="4"/>
            <a:endCxn id="82" idx="29"/>
          </p:cNvCxnSpPr>
          <p:nvPr/>
        </p:nvCxnSpPr>
        <p:spPr>
          <a:xfrm>
            <a:off x="9295101" y="3940267"/>
            <a:ext cx="762217" cy="3829"/>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endCxn id="77" idx="0"/>
          </p:cNvCxnSpPr>
          <p:nvPr/>
        </p:nvCxnSpPr>
        <p:spPr>
          <a:xfrm flipH="1" flipV="1">
            <a:off x="10559555" y="2706203"/>
            <a:ext cx="7324" cy="277092"/>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82" idx="20"/>
            <a:endCxn id="93" idx="8"/>
          </p:cNvCxnSpPr>
          <p:nvPr/>
        </p:nvCxnSpPr>
        <p:spPr>
          <a:xfrm>
            <a:off x="10566879" y="4821042"/>
            <a:ext cx="2326" cy="552414"/>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93" idx="4"/>
            <a:endCxn id="96" idx="9"/>
          </p:cNvCxnSpPr>
          <p:nvPr/>
        </p:nvCxnSpPr>
        <p:spPr>
          <a:xfrm flipH="1">
            <a:off x="8885264" y="5883017"/>
            <a:ext cx="806995"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96" idx="4"/>
            <a:endCxn id="99" idx="9"/>
          </p:cNvCxnSpPr>
          <p:nvPr/>
        </p:nvCxnSpPr>
        <p:spPr>
          <a:xfrm flipH="1">
            <a:off x="6756634" y="5883017"/>
            <a:ext cx="742122"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99" idx="4"/>
            <a:endCxn id="102" idx="9"/>
          </p:cNvCxnSpPr>
          <p:nvPr/>
        </p:nvCxnSpPr>
        <p:spPr>
          <a:xfrm flipH="1">
            <a:off x="4575989" y="5883017"/>
            <a:ext cx="794137"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102" idx="4"/>
            <a:endCxn id="105" idx="8"/>
          </p:cNvCxnSpPr>
          <p:nvPr/>
        </p:nvCxnSpPr>
        <p:spPr>
          <a:xfrm flipH="1">
            <a:off x="2486069" y="5883017"/>
            <a:ext cx="703412"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a:stCxn id="105" idx="4"/>
            <a:endCxn id="72" idx="8"/>
          </p:cNvCxnSpPr>
          <p:nvPr/>
        </p:nvCxnSpPr>
        <p:spPr>
          <a:xfrm flipH="1" flipV="1">
            <a:off x="1971977" y="4449828"/>
            <a:ext cx="4530" cy="556243"/>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77" idx="4"/>
            <a:endCxn id="87" idx="9"/>
          </p:cNvCxnSpPr>
          <p:nvPr/>
        </p:nvCxnSpPr>
        <p:spPr>
          <a:xfrm flipH="1">
            <a:off x="8934120" y="2196641"/>
            <a:ext cx="748489" cy="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a:stCxn id="87" idx="4"/>
          </p:cNvCxnSpPr>
          <p:nvPr/>
        </p:nvCxnSpPr>
        <p:spPr>
          <a:xfrm flipH="1" flipV="1">
            <a:off x="6662447" y="2181391"/>
            <a:ext cx="885165" cy="15250"/>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136" name="直接连接符 135"/>
          <p:cNvCxnSpPr>
            <a:stCxn id="90" idx="4"/>
          </p:cNvCxnSpPr>
          <p:nvPr/>
        </p:nvCxnSpPr>
        <p:spPr>
          <a:xfrm>
            <a:off x="6268777" y="3073588"/>
            <a:ext cx="652" cy="280919"/>
          </a:xfrm>
          <a:prstGeom prst="line">
            <a:avLst/>
          </a:prstGeom>
          <a:ln w="28575">
            <a:solidFill>
              <a:srgbClr val="1F4E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063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śļïḑê">
            <a:extLst>
              <a:ext uri="{FF2B5EF4-FFF2-40B4-BE49-F238E27FC236}">
                <a16:creationId xmlns:a16="http://schemas.microsoft.com/office/drawing/2014/main" id="{50C92A3A-1D50-43EC-9153-D64A14D7F672}"/>
              </a:ext>
            </a:extLst>
          </p:cNvPr>
          <p:cNvSpPr/>
          <p:nvPr/>
        </p:nvSpPr>
        <p:spPr bwMode="auto">
          <a:xfrm>
            <a:off x="0" y="3476533"/>
            <a:ext cx="12192000" cy="761418"/>
          </a:xfrm>
          <a:prstGeom prst="rect">
            <a:avLst/>
          </a:prstGeom>
          <a:solidFill>
            <a:schemeClr val="bg2"/>
          </a:solidFill>
          <a:ln w="38100">
            <a:no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chemeClr val="dk1"/>
              </a:solidFill>
            </a:endParaRPr>
          </a:p>
        </p:txBody>
      </p:sp>
      <p:sp>
        <p:nvSpPr>
          <p:cNvPr id="3" name="标题 2"/>
          <p:cNvSpPr>
            <a:spLocks noGrp="1"/>
          </p:cNvSpPr>
          <p:nvPr>
            <p:ph type="title"/>
          </p:nvPr>
        </p:nvSpPr>
        <p:spPr/>
        <p:txBody>
          <a:bodyPr/>
          <a:lstStyle/>
          <a:p>
            <a:r>
              <a:rPr lang="zh-CN" altLang="en-US" dirty="0"/>
              <a:t>内部质量保证体系架构</a:t>
            </a:r>
          </a:p>
        </p:txBody>
      </p:sp>
      <p:sp>
        <p:nvSpPr>
          <p:cNvPr id="4" name="矩形 3"/>
          <p:cNvSpPr/>
          <p:nvPr/>
        </p:nvSpPr>
        <p:spPr>
          <a:xfrm>
            <a:off x="1330659" y="3662076"/>
            <a:ext cx="3915511" cy="2123658"/>
          </a:xfrm>
          <a:prstGeom prst="rect">
            <a:avLst/>
          </a:prstGeom>
        </p:spPr>
        <p:txBody>
          <a:bodyPr wrap="square">
            <a:spAutoFit/>
          </a:bodyPr>
          <a:lstStyle/>
          <a:p>
            <a:pPr>
              <a:defRPr/>
            </a:pPr>
            <a:r>
              <a:rPr lang="zh-CN" altLang="en-US" sz="2200" b="1" dirty="0">
                <a:ea typeface="微软雅黑" panose="020B0503020204020204" pitchFamily="34" charset="-122"/>
              </a:rPr>
              <a:t>（</a:t>
            </a:r>
            <a:r>
              <a:rPr lang="zh-CN" altLang="en-US" sz="2200" b="1" dirty="0">
                <a:solidFill>
                  <a:srgbClr val="002060"/>
                </a:solidFill>
                <a:ea typeface="微软雅黑" panose="020B0503020204020204" pitchFamily="34" charset="-122"/>
              </a:rPr>
              <a:t>一）文化“引擎”</a:t>
            </a:r>
            <a:endParaRPr lang="en-US" altLang="zh-CN" sz="2200" b="1" dirty="0">
              <a:solidFill>
                <a:srgbClr val="002060"/>
              </a:solidFill>
              <a:ea typeface="微软雅黑" panose="020B0503020204020204" pitchFamily="34" charset="-122"/>
            </a:endParaRPr>
          </a:p>
          <a:p>
            <a:pPr>
              <a:defRPr/>
            </a:pPr>
            <a:endParaRPr lang="en-US" altLang="zh-CN" sz="2200" b="1" dirty="0">
              <a:solidFill>
                <a:srgbClr val="002060"/>
              </a:solidFill>
              <a:ea typeface="微软雅黑" panose="020B0503020204020204" pitchFamily="34" charset="-122"/>
            </a:endParaRPr>
          </a:p>
          <a:p>
            <a:pPr>
              <a:defRPr/>
            </a:pPr>
            <a:r>
              <a:rPr lang="zh-CN" altLang="en-US" sz="2200" b="1" dirty="0">
                <a:solidFill>
                  <a:srgbClr val="002060"/>
                </a:solidFill>
                <a:ea typeface="微软雅黑" panose="020B0503020204020204" pitchFamily="34" charset="-122"/>
              </a:rPr>
              <a:t>社会主义核心价值观；</a:t>
            </a:r>
          </a:p>
          <a:p>
            <a:pPr>
              <a:defRPr/>
            </a:pPr>
            <a:r>
              <a:rPr lang="zh-CN" altLang="en-US" sz="2200" b="1" dirty="0">
                <a:solidFill>
                  <a:srgbClr val="002060"/>
                </a:solidFill>
                <a:ea typeface="微软雅黑" panose="020B0503020204020204" pitchFamily="34" charset="-122"/>
              </a:rPr>
              <a:t>先进人才观、成才观、教育观；</a:t>
            </a:r>
          </a:p>
          <a:p>
            <a:pPr>
              <a:defRPr/>
            </a:pPr>
            <a:r>
              <a:rPr lang="zh-CN" altLang="en-US" sz="2200" b="1" dirty="0">
                <a:solidFill>
                  <a:srgbClr val="002060"/>
                </a:solidFill>
                <a:ea typeface="微软雅黑" panose="020B0503020204020204" pitchFamily="34" charset="-122"/>
              </a:rPr>
              <a:t>质量观</a:t>
            </a:r>
            <a:endParaRPr lang="en-US" altLang="zh-CN" sz="2200" b="1" dirty="0">
              <a:solidFill>
                <a:srgbClr val="002060"/>
              </a:solidFill>
              <a:ea typeface="微软雅黑" panose="020B0503020204020204" pitchFamily="34" charset="-122"/>
            </a:endParaRPr>
          </a:p>
          <a:p>
            <a:pPr>
              <a:defRPr/>
            </a:pPr>
            <a:r>
              <a:rPr lang="zh-CN" altLang="en-US" sz="2200" b="1" dirty="0">
                <a:solidFill>
                  <a:srgbClr val="C00000"/>
                </a:solidFill>
                <a:ea typeface="微软雅黑" panose="020B0503020204020204" pitchFamily="34" charset="-122"/>
              </a:rPr>
              <a:t>（标准意识，共创共治共享）</a:t>
            </a:r>
          </a:p>
        </p:txBody>
      </p:sp>
      <p:sp>
        <p:nvSpPr>
          <p:cNvPr id="6" name="矩形 5"/>
          <p:cNvSpPr/>
          <p:nvPr/>
        </p:nvSpPr>
        <p:spPr>
          <a:xfrm>
            <a:off x="1473350" y="1107583"/>
            <a:ext cx="7046536" cy="461665"/>
          </a:xfrm>
          <a:prstGeom prst="rect">
            <a:avLst/>
          </a:prstGeom>
        </p:spPr>
        <p:txBody>
          <a:bodyPr wrap="square">
            <a:spAutoFit/>
          </a:bodyPr>
          <a:lstStyle/>
          <a:p>
            <a:r>
              <a:rPr lang="zh-CN" altLang="en-US" sz="2400" b="1" dirty="0">
                <a:solidFill>
                  <a:srgbClr val="26477D"/>
                </a:solidFill>
                <a:latin typeface="微软雅黑" panose="020B0503020204020204" pitchFamily="34" charset="-122"/>
                <a:ea typeface="微软雅黑" panose="020B0503020204020204" pitchFamily="34" charset="-122"/>
              </a:rPr>
              <a:t>动力机制</a:t>
            </a:r>
            <a:r>
              <a:rPr lang="en-US" altLang="zh-CN" sz="2400" b="1" dirty="0">
                <a:solidFill>
                  <a:srgbClr val="26477D"/>
                </a:solidFill>
                <a:latin typeface="微软雅黑" panose="020B0503020204020204" pitchFamily="34" charset="-122"/>
                <a:ea typeface="微软雅黑" panose="020B0503020204020204" pitchFamily="34" charset="-122"/>
              </a:rPr>
              <a:t>——</a:t>
            </a:r>
            <a:r>
              <a:rPr lang="zh-CN" altLang="en-US" sz="2400" b="1" dirty="0">
                <a:solidFill>
                  <a:srgbClr val="26477D"/>
                </a:solidFill>
                <a:latin typeface="微软雅黑" panose="020B0503020204020204" pitchFamily="34" charset="-122"/>
                <a:ea typeface="微软雅黑" panose="020B0503020204020204" pitchFamily="34" charset="-122"/>
              </a:rPr>
              <a:t>两个“引擎”</a:t>
            </a:r>
          </a:p>
        </p:txBody>
      </p:sp>
      <p:grpSp>
        <p:nvGrpSpPr>
          <p:cNvPr id="15" name="íṥlïďe">
            <a:extLst>
              <a:ext uri="{FF2B5EF4-FFF2-40B4-BE49-F238E27FC236}">
                <a16:creationId xmlns:a16="http://schemas.microsoft.com/office/drawing/2014/main" id="{FE0B8CD5-A247-43A0-A98B-CA82A719387A}"/>
              </a:ext>
            </a:extLst>
          </p:cNvPr>
          <p:cNvGrpSpPr/>
          <p:nvPr/>
        </p:nvGrpSpPr>
        <p:grpSpPr>
          <a:xfrm>
            <a:off x="2665729" y="1359000"/>
            <a:ext cx="6860543" cy="2070001"/>
            <a:chOff x="2665729" y="1359000"/>
            <a:chExt cx="6860543" cy="2070001"/>
          </a:xfrm>
        </p:grpSpPr>
        <p:sp>
          <p:nvSpPr>
            <p:cNvPr id="16" name="ï$ḻïḍé">
              <a:extLst>
                <a:ext uri="{FF2B5EF4-FFF2-40B4-BE49-F238E27FC236}">
                  <a16:creationId xmlns:a16="http://schemas.microsoft.com/office/drawing/2014/main" id="{92C34CFA-FD7D-4E93-ADAB-D5692CA10A11}"/>
                </a:ext>
              </a:extLst>
            </p:cNvPr>
            <p:cNvSpPr/>
            <p:nvPr/>
          </p:nvSpPr>
          <p:spPr>
            <a:xfrm>
              <a:off x="3586880" y="2484441"/>
              <a:ext cx="944560" cy="944560"/>
            </a:xfrm>
            <a:prstGeom prst="ellips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7" name="ïṧľíḓê">
              <a:extLst>
                <a:ext uri="{FF2B5EF4-FFF2-40B4-BE49-F238E27FC236}">
                  <a16:creationId xmlns:a16="http://schemas.microsoft.com/office/drawing/2014/main" id="{8BCCFD98-1D89-43C6-A821-35A5831D942E}"/>
                </a:ext>
              </a:extLst>
            </p:cNvPr>
            <p:cNvSpPr/>
            <p:nvPr/>
          </p:nvSpPr>
          <p:spPr>
            <a:xfrm>
              <a:off x="3701015" y="2598574"/>
              <a:ext cx="716291" cy="716292"/>
            </a:xfrm>
            <a:prstGeom prst="ellips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18" name="ísļiḍê">
              <a:extLst>
                <a:ext uri="{FF2B5EF4-FFF2-40B4-BE49-F238E27FC236}">
                  <a16:creationId xmlns:a16="http://schemas.microsoft.com/office/drawing/2014/main" id="{D9C39E17-595B-4A89-B2D1-54EA94DE2B68}"/>
                </a:ext>
              </a:extLst>
            </p:cNvPr>
            <p:cNvSpPr/>
            <p:nvPr/>
          </p:nvSpPr>
          <p:spPr>
            <a:xfrm>
              <a:off x="3960001" y="2609255"/>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9" name="íŝ1ïdè">
              <a:extLst>
                <a:ext uri="{FF2B5EF4-FFF2-40B4-BE49-F238E27FC236}">
                  <a16:creationId xmlns:a16="http://schemas.microsoft.com/office/drawing/2014/main" id="{71E6F431-A433-4666-BA3E-D96E30544B0D}"/>
                </a:ext>
              </a:extLst>
            </p:cNvPr>
            <p:cNvSpPr/>
            <p:nvPr/>
          </p:nvSpPr>
          <p:spPr>
            <a:xfrm>
              <a:off x="4002172" y="2603507"/>
              <a:ext cx="113978"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20" name="ïṣlîḍê">
              <a:extLst>
                <a:ext uri="{FF2B5EF4-FFF2-40B4-BE49-F238E27FC236}">
                  <a16:creationId xmlns:a16="http://schemas.microsoft.com/office/drawing/2014/main" id="{50DB04CC-1B30-48E5-9D3C-A213ACF4AA6E}"/>
                </a:ext>
              </a:extLst>
            </p:cNvPr>
            <p:cNvSpPr/>
            <p:nvPr/>
          </p:nvSpPr>
          <p:spPr>
            <a:xfrm>
              <a:off x="4010172" y="2649707"/>
              <a:ext cx="99867" cy="0"/>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21" name="iṥḷïḓe">
              <a:extLst>
                <a:ext uri="{FF2B5EF4-FFF2-40B4-BE49-F238E27FC236}">
                  <a16:creationId xmlns:a16="http://schemas.microsoft.com/office/drawing/2014/main" id="{78812C7D-4C31-4455-9E4B-3E03D79DBE4A}"/>
                </a:ext>
              </a:extLst>
            </p:cNvPr>
            <p:cNvSpPr/>
            <p:nvPr/>
          </p:nvSpPr>
          <p:spPr>
            <a:xfrm rot="10800000">
              <a:off x="3960001" y="3088267"/>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22" name="íSliḑe">
              <a:extLst>
                <a:ext uri="{FF2B5EF4-FFF2-40B4-BE49-F238E27FC236}">
                  <a16:creationId xmlns:a16="http://schemas.microsoft.com/office/drawing/2014/main" id="{6D2A84E6-93BD-453E-9469-C99B75B35635}"/>
                </a:ext>
              </a:extLst>
            </p:cNvPr>
            <p:cNvSpPr/>
            <p:nvPr/>
          </p:nvSpPr>
          <p:spPr>
            <a:xfrm rot="10800000">
              <a:off x="4002172" y="3134289"/>
              <a:ext cx="113977"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23" name="ïṣlïḋé">
              <a:extLst>
                <a:ext uri="{FF2B5EF4-FFF2-40B4-BE49-F238E27FC236}">
                  <a16:creationId xmlns:a16="http://schemas.microsoft.com/office/drawing/2014/main" id="{82EBFA20-DF65-4E0F-AE2E-266A726C4D44}"/>
                </a:ext>
              </a:extLst>
            </p:cNvPr>
            <p:cNvSpPr/>
            <p:nvPr/>
          </p:nvSpPr>
          <p:spPr>
            <a:xfrm flipH="1">
              <a:off x="4008283" y="3266293"/>
              <a:ext cx="99867" cy="0"/>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24" name="îśḷíḋe">
              <a:extLst>
                <a:ext uri="{FF2B5EF4-FFF2-40B4-BE49-F238E27FC236}">
                  <a16:creationId xmlns:a16="http://schemas.microsoft.com/office/drawing/2014/main" id="{9EB3445B-A3BE-4975-9465-B6F91A4AACD0}"/>
                </a:ext>
              </a:extLst>
            </p:cNvPr>
            <p:cNvSpPr/>
            <p:nvPr/>
          </p:nvSpPr>
          <p:spPr>
            <a:xfrm rot="5400000">
              <a:off x="4199507" y="2847481"/>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25" name="is1ídê">
              <a:extLst>
                <a:ext uri="{FF2B5EF4-FFF2-40B4-BE49-F238E27FC236}">
                  <a16:creationId xmlns:a16="http://schemas.microsoft.com/office/drawing/2014/main" id="{9D467137-4689-4C30-8983-285553E0BFC5}"/>
                </a:ext>
              </a:extLst>
            </p:cNvPr>
            <p:cNvSpPr/>
            <p:nvPr/>
          </p:nvSpPr>
          <p:spPr>
            <a:xfrm rot="5400000">
              <a:off x="4267562" y="2867618"/>
              <a:ext cx="113978"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26" name="í$ľîde">
              <a:extLst>
                <a:ext uri="{FF2B5EF4-FFF2-40B4-BE49-F238E27FC236}">
                  <a16:creationId xmlns:a16="http://schemas.microsoft.com/office/drawing/2014/main" id="{E3E5D6F6-CFBF-4541-B5CA-D05ACF1C3EFC}"/>
                </a:ext>
              </a:extLst>
            </p:cNvPr>
            <p:cNvSpPr/>
            <p:nvPr/>
          </p:nvSpPr>
          <p:spPr>
            <a:xfrm>
              <a:off x="4367453" y="2907731"/>
              <a:ext cx="0" cy="99867"/>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27" name="iŝľíḑè">
              <a:extLst>
                <a:ext uri="{FF2B5EF4-FFF2-40B4-BE49-F238E27FC236}">
                  <a16:creationId xmlns:a16="http://schemas.microsoft.com/office/drawing/2014/main" id="{9DC1B475-06EF-425D-8D43-C17CED6CB697}"/>
                </a:ext>
              </a:extLst>
            </p:cNvPr>
            <p:cNvSpPr/>
            <p:nvPr/>
          </p:nvSpPr>
          <p:spPr>
            <a:xfrm rot="16200000">
              <a:off x="3720495" y="2847481"/>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28" name="îṡlïďé">
              <a:extLst>
                <a:ext uri="{FF2B5EF4-FFF2-40B4-BE49-F238E27FC236}">
                  <a16:creationId xmlns:a16="http://schemas.microsoft.com/office/drawing/2014/main" id="{1D89D642-CBBE-42BB-B154-78E7AAC551B9}"/>
                </a:ext>
              </a:extLst>
            </p:cNvPr>
            <p:cNvSpPr/>
            <p:nvPr/>
          </p:nvSpPr>
          <p:spPr>
            <a:xfrm rot="16200000">
              <a:off x="3736781" y="2867618"/>
              <a:ext cx="113978"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29" name="iSlîde">
              <a:extLst>
                <a:ext uri="{FF2B5EF4-FFF2-40B4-BE49-F238E27FC236}">
                  <a16:creationId xmlns:a16="http://schemas.microsoft.com/office/drawing/2014/main" id="{0B81177F-98DA-48E7-9C8C-8036FAA3403B}"/>
                </a:ext>
              </a:extLst>
            </p:cNvPr>
            <p:cNvSpPr/>
            <p:nvPr/>
          </p:nvSpPr>
          <p:spPr>
            <a:xfrm flipV="1">
              <a:off x="3750868" y="2905843"/>
              <a:ext cx="0" cy="99867"/>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30" name="iṧlîḑé">
              <a:extLst>
                <a:ext uri="{FF2B5EF4-FFF2-40B4-BE49-F238E27FC236}">
                  <a16:creationId xmlns:a16="http://schemas.microsoft.com/office/drawing/2014/main" id="{2B064A54-D80D-4154-A88F-9BB3F06030E3}"/>
                </a:ext>
              </a:extLst>
            </p:cNvPr>
            <p:cNvSpPr/>
            <p:nvPr/>
          </p:nvSpPr>
          <p:spPr>
            <a:xfrm rot="8100000">
              <a:off x="4129358" y="3016837"/>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31" name="iS1íḓè">
              <a:extLst>
                <a:ext uri="{FF2B5EF4-FFF2-40B4-BE49-F238E27FC236}">
                  <a16:creationId xmlns:a16="http://schemas.microsoft.com/office/drawing/2014/main" id="{86A0B76D-3B84-4692-A736-69FD95B451DC}"/>
                </a:ext>
              </a:extLst>
            </p:cNvPr>
            <p:cNvSpPr/>
            <p:nvPr/>
          </p:nvSpPr>
          <p:spPr>
            <a:xfrm rot="8100000">
              <a:off x="4189831" y="3055278"/>
              <a:ext cx="113978"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32" name="î$ļiḓé">
              <a:extLst>
                <a:ext uri="{FF2B5EF4-FFF2-40B4-BE49-F238E27FC236}">
                  <a16:creationId xmlns:a16="http://schemas.microsoft.com/office/drawing/2014/main" id="{80480601-7856-433E-AD9B-9E9EF69F8C54}"/>
                </a:ext>
              </a:extLst>
            </p:cNvPr>
            <p:cNvSpPr/>
            <p:nvPr/>
          </p:nvSpPr>
          <p:spPr>
            <a:xfrm flipH="1">
              <a:off x="4241180" y="3140076"/>
              <a:ext cx="70617" cy="70617"/>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33" name="iśḷíḓê">
              <a:extLst>
                <a:ext uri="{FF2B5EF4-FFF2-40B4-BE49-F238E27FC236}">
                  <a16:creationId xmlns:a16="http://schemas.microsoft.com/office/drawing/2014/main" id="{B16DF798-A1D8-4308-BCC9-6C1C58471BE9}"/>
                </a:ext>
              </a:extLst>
            </p:cNvPr>
            <p:cNvSpPr/>
            <p:nvPr/>
          </p:nvSpPr>
          <p:spPr>
            <a:xfrm rot="18900000">
              <a:off x="3790645" y="2678124"/>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34" name="ïślîdê">
              <a:extLst>
                <a:ext uri="{FF2B5EF4-FFF2-40B4-BE49-F238E27FC236}">
                  <a16:creationId xmlns:a16="http://schemas.microsoft.com/office/drawing/2014/main" id="{03033E03-B67B-40FA-BF38-F5C19149B10E}"/>
                </a:ext>
              </a:extLst>
            </p:cNvPr>
            <p:cNvSpPr/>
            <p:nvPr/>
          </p:nvSpPr>
          <p:spPr>
            <a:xfrm rot="18900000">
              <a:off x="3814512" y="2679958"/>
              <a:ext cx="113977"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35" name="îṧ1íḑe">
              <a:extLst>
                <a:ext uri="{FF2B5EF4-FFF2-40B4-BE49-F238E27FC236}">
                  <a16:creationId xmlns:a16="http://schemas.microsoft.com/office/drawing/2014/main" id="{3E959F32-F5E6-4E87-BCCB-ECBD92B81C0E}"/>
                </a:ext>
              </a:extLst>
            </p:cNvPr>
            <p:cNvSpPr/>
            <p:nvPr/>
          </p:nvSpPr>
          <p:spPr>
            <a:xfrm flipV="1">
              <a:off x="3806524" y="2702749"/>
              <a:ext cx="70617" cy="70617"/>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36" name="ïṡ1ïḍé">
              <a:extLst>
                <a:ext uri="{FF2B5EF4-FFF2-40B4-BE49-F238E27FC236}">
                  <a16:creationId xmlns:a16="http://schemas.microsoft.com/office/drawing/2014/main" id="{B8BA6933-AE73-402A-BA53-FE5B8CE9CAB2}"/>
                </a:ext>
              </a:extLst>
            </p:cNvPr>
            <p:cNvSpPr/>
            <p:nvPr/>
          </p:nvSpPr>
          <p:spPr>
            <a:xfrm rot="2700000">
              <a:off x="4129358" y="2678124"/>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37" name="í$ḷïḋé">
              <a:extLst>
                <a:ext uri="{FF2B5EF4-FFF2-40B4-BE49-F238E27FC236}">
                  <a16:creationId xmlns:a16="http://schemas.microsoft.com/office/drawing/2014/main" id="{3CC47F29-A1A9-4F6F-A05B-6FFB48084D34}"/>
                </a:ext>
              </a:extLst>
            </p:cNvPr>
            <p:cNvSpPr/>
            <p:nvPr/>
          </p:nvSpPr>
          <p:spPr>
            <a:xfrm rot="2700000">
              <a:off x="4189831" y="2679958"/>
              <a:ext cx="113978"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38" name="ï$lîḍê">
              <a:extLst>
                <a:ext uri="{FF2B5EF4-FFF2-40B4-BE49-F238E27FC236}">
                  <a16:creationId xmlns:a16="http://schemas.microsoft.com/office/drawing/2014/main" id="{6EB8CEA7-8B5F-4F4F-B0EF-41AB5D1DE232}"/>
                </a:ext>
              </a:extLst>
            </p:cNvPr>
            <p:cNvSpPr/>
            <p:nvPr/>
          </p:nvSpPr>
          <p:spPr>
            <a:xfrm>
              <a:off x="4242516" y="2704084"/>
              <a:ext cx="70617" cy="70616"/>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39" name="íŝ1íḓè">
              <a:extLst>
                <a:ext uri="{FF2B5EF4-FFF2-40B4-BE49-F238E27FC236}">
                  <a16:creationId xmlns:a16="http://schemas.microsoft.com/office/drawing/2014/main" id="{E4F2F629-7664-4322-B2D0-4941BE8E2D1F}"/>
                </a:ext>
              </a:extLst>
            </p:cNvPr>
            <p:cNvSpPr/>
            <p:nvPr/>
          </p:nvSpPr>
          <p:spPr>
            <a:xfrm rot="13500000">
              <a:off x="3790645" y="3016837"/>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40" name="íṩḻiďê">
              <a:extLst>
                <a:ext uri="{FF2B5EF4-FFF2-40B4-BE49-F238E27FC236}">
                  <a16:creationId xmlns:a16="http://schemas.microsoft.com/office/drawing/2014/main" id="{3F67AB91-4851-4F76-94A4-95319E19D19B}"/>
                </a:ext>
              </a:extLst>
            </p:cNvPr>
            <p:cNvSpPr/>
            <p:nvPr/>
          </p:nvSpPr>
          <p:spPr>
            <a:xfrm rot="13500000">
              <a:off x="3814512" y="3055278"/>
              <a:ext cx="113978"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41" name="i$ļídè">
              <a:extLst>
                <a:ext uri="{FF2B5EF4-FFF2-40B4-BE49-F238E27FC236}">
                  <a16:creationId xmlns:a16="http://schemas.microsoft.com/office/drawing/2014/main" id="{DC8C0CB9-D0D0-4B4A-B681-52A829B0765D}"/>
                </a:ext>
              </a:extLst>
            </p:cNvPr>
            <p:cNvSpPr/>
            <p:nvPr/>
          </p:nvSpPr>
          <p:spPr>
            <a:xfrm flipH="1" flipV="1">
              <a:off x="3805189" y="3138740"/>
              <a:ext cx="70617" cy="70617"/>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42" name="îśḻidé">
              <a:extLst>
                <a:ext uri="{FF2B5EF4-FFF2-40B4-BE49-F238E27FC236}">
                  <a16:creationId xmlns:a16="http://schemas.microsoft.com/office/drawing/2014/main" id="{D805BE84-4877-42F3-8DF5-D406E31A1BE8}"/>
                </a:ext>
              </a:extLst>
            </p:cNvPr>
            <p:cNvSpPr/>
            <p:nvPr/>
          </p:nvSpPr>
          <p:spPr>
            <a:xfrm>
              <a:off x="4010611" y="2908171"/>
              <a:ext cx="97098" cy="97098"/>
            </a:xfrm>
            <a:prstGeom prst="ellips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43" name="is1îḑê">
              <a:extLst>
                <a:ext uri="{FF2B5EF4-FFF2-40B4-BE49-F238E27FC236}">
                  <a16:creationId xmlns:a16="http://schemas.microsoft.com/office/drawing/2014/main" id="{A9D3AB5C-EBCB-432F-BE72-3A18F84B1DB0}"/>
                </a:ext>
              </a:extLst>
            </p:cNvPr>
            <p:cNvSpPr/>
            <p:nvPr/>
          </p:nvSpPr>
          <p:spPr>
            <a:xfrm>
              <a:off x="7566386" y="2484441"/>
              <a:ext cx="944560" cy="944560"/>
            </a:xfrm>
            <a:prstGeom prst="ellips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44" name="îšľídê">
              <a:extLst>
                <a:ext uri="{FF2B5EF4-FFF2-40B4-BE49-F238E27FC236}">
                  <a16:creationId xmlns:a16="http://schemas.microsoft.com/office/drawing/2014/main" id="{4A7BA8C2-3D1F-413B-8E0C-3E4AC64D0E07}"/>
                </a:ext>
              </a:extLst>
            </p:cNvPr>
            <p:cNvSpPr/>
            <p:nvPr/>
          </p:nvSpPr>
          <p:spPr>
            <a:xfrm>
              <a:off x="7680521" y="2598574"/>
              <a:ext cx="716291" cy="716292"/>
            </a:xfrm>
            <a:prstGeom prst="ellips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45" name="iṩļîḑê">
              <a:extLst>
                <a:ext uri="{FF2B5EF4-FFF2-40B4-BE49-F238E27FC236}">
                  <a16:creationId xmlns:a16="http://schemas.microsoft.com/office/drawing/2014/main" id="{3299ABB1-A33A-4EB6-91B8-DD626EF68184}"/>
                </a:ext>
              </a:extLst>
            </p:cNvPr>
            <p:cNvSpPr/>
            <p:nvPr/>
          </p:nvSpPr>
          <p:spPr>
            <a:xfrm>
              <a:off x="7939507" y="2609255"/>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46" name="î$lïḑê">
              <a:extLst>
                <a:ext uri="{FF2B5EF4-FFF2-40B4-BE49-F238E27FC236}">
                  <a16:creationId xmlns:a16="http://schemas.microsoft.com/office/drawing/2014/main" id="{542DB6E6-8CFB-4C59-8A68-93D248E70644}"/>
                </a:ext>
              </a:extLst>
            </p:cNvPr>
            <p:cNvSpPr/>
            <p:nvPr/>
          </p:nvSpPr>
          <p:spPr>
            <a:xfrm>
              <a:off x="7981678" y="2603507"/>
              <a:ext cx="113978"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47" name="iṣ1ïde">
              <a:extLst>
                <a:ext uri="{FF2B5EF4-FFF2-40B4-BE49-F238E27FC236}">
                  <a16:creationId xmlns:a16="http://schemas.microsoft.com/office/drawing/2014/main" id="{4C2E8F77-265A-4469-A4B2-8DA14070BBAF}"/>
                </a:ext>
              </a:extLst>
            </p:cNvPr>
            <p:cNvSpPr/>
            <p:nvPr/>
          </p:nvSpPr>
          <p:spPr>
            <a:xfrm>
              <a:off x="7989678" y="2649707"/>
              <a:ext cx="99867" cy="0"/>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48" name="ïsḷíḋé">
              <a:extLst>
                <a:ext uri="{FF2B5EF4-FFF2-40B4-BE49-F238E27FC236}">
                  <a16:creationId xmlns:a16="http://schemas.microsoft.com/office/drawing/2014/main" id="{0B72E8BB-AAC7-47BF-BDEE-1B911AED7868}"/>
                </a:ext>
              </a:extLst>
            </p:cNvPr>
            <p:cNvSpPr/>
            <p:nvPr/>
          </p:nvSpPr>
          <p:spPr>
            <a:xfrm rot="10800000">
              <a:off x="7939507" y="3088267"/>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49" name="íṧḻïḍe">
              <a:extLst>
                <a:ext uri="{FF2B5EF4-FFF2-40B4-BE49-F238E27FC236}">
                  <a16:creationId xmlns:a16="http://schemas.microsoft.com/office/drawing/2014/main" id="{97AFA2FB-88A1-4BDC-9302-3D99CEA3D0CE}"/>
                </a:ext>
              </a:extLst>
            </p:cNvPr>
            <p:cNvSpPr/>
            <p:nvPr/>
          </p:nvSpPr>
          <p:spPr>
            <a:xfrm rot="10800000">
              <a:off x="7981678" y="3134289"/>
              <a:ext cx="113978"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50" name="íṧ1îdé">
              <a:extLst>
                <a:ext uri="{FF2B5EF4-FFF2-40B4-BE49-F238E27FC236}">
                  <a16:creationId xmlns:a16="http://schemas.microsoft.com/office/drawing/2014/main" id="{ED5DEFF5-F2C6-4653-930A-D78382BEADDB}"/>
                </a:ext>
              </a:extLst>
            </p:cNvPr>
            <p:cNvSpPr/>
            <p:nvPr/>
          </p:nvSpPr>
          <p:spPr>
            <a:xfrm flipH="1">
              <a:off x="7987789" y="3266293"/>
              <a:ext cx="99867" cy="0"/>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51" name="ïşḷiḑê">
              <a:extLst>
                <a:ext uri="{FF2B5EF4-FFF2-40B4-BE49-F238E27FC236}">
                  <a16:creationId xmlns:a16="http://schemas.microsoft.com/office/drawing/2014/main" id="{010FEC09-6C1D-4856-B85A-EC4AFA0FC97B}"/>
                </a:ext>
              </a:extLst>
            </p:cNvPr>
            <p:cNvSpPr/>
            <p:nvPr/>
          </p:nvSpPr>
          <p:spPr>
            <a:xfrm rot="5400000">
              <a:off x="8179014" y="2847481"/>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52" name="íṡľiḍê">
              <a:extLst>
                <a:ext uri="{FF2B5EF4-FFF2-40B4-BE49-F238E27FC236}">
                  <a16:creationId xmlns:a16="http://schemas.microsoft.com/office/drawing/2014/main" id="{E0C6DA6E-E74C-4CBD-87BE-F5F55CEA223A}"/>
                </a:ext>
              </a:extLst>
            </p:cNvPr>
            <p:cNvSpPr/>
            <p:nvPr/>
          </p:nvSpPr>
          <p:spPr>
            <a:xfrm rot="5400000">
              <a:off x="8247069" y="2867618"/>
              <a:ext cx="113978"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53" name="ïšḷíḑê">
              <a:extLst>
                <a:ext uri="{FF2B5EF4-FFF2-40B4-BE49-F238E27FC236}">
                  <a16:creationId xmlns:a16="http://schemas.microsoft.com/office/drawing/2014/main" id="{BBC72F13-CC4C-4F30-AE3A-ED509C9938B4}"/>
                </a:ext>
              </a:extLst>
            </p:cNvPr>
            <p:cNvSpPr/>
            <p:nvPr/>
          </p:nvSpPr>
          <p:spPr>
            <a:xfrm>
              <a:off x="8346959" y="2907731"/>
              <a:ext cx="0" cy="99867"/>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54" name="íŝliḍê">
              <a:extLst>
                <a:ext uri="{FF2B5EF4-FFF2-40B4-BE49-F238E27FC236}">
                  <a16:creationId xmlns:a16="http://schemas.microsoft.com/office/drawing/2014/main" id="{144AF9E0-C12D-4F1A-8BCB-30CCA2957A88}"/>
                </a:ext>
              </a:extLst>
            </p:cNvPr>
            <p:cNvSpPr/>
            <p:nvPr/>
          </p:nvSpPr>
          <p:spPr>
            <a:xfrm rot="16200000">
              <a:off x="7700001" y="2847481"/>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55" name="ïṣḷiḍê">
              <a:extLst>
                <a:ext uri="{FF2B5EF4-FFF2-40B4-BE49-F238E27FC236}">
                  <a16:creationId xmlns:a16="http://schemas.microsoft.com/office/drawing/2014/main" id="{82493917-AAA6-49A3-B608-82A88C84B092}"/>
                </a:ext>
              </a:extLst>
            </p:cNvPr>
            <p:cNvSpPr/>
            <p:nvPr/>
          </p:nvSpPr>
          <p:spPr>
            <a:xfrm rot="16200000">
              <a:off x="7716287" y="2867618"/>
              <a:ext cx="113978"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56" name="ïṥļíde">
              <a:extLst>
                <a:ext uri="{FF2B5EF4-FFF2-40B4-BE49-F238E27FC236}">
                  <a16:creationId xmlns:a16="http://schemas.microsoft.com/office/drawing/2014/main" id="{4069DA87-1D33-4A77-9161-0E5769FEAD1F}"/>
                </a:ext>
              </a:extLst>
            </p:cNvPr>
            <p:cNvSpPr/>
            <p:nvPr/>
          </p:nvSpPr>
          <p:spPr>
            <a:xfrm flipV="1">
              <a:off x="7730374" y="2905843"/>
              <a:ext cx="0" cy="99867"/>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57" name="íṧļïdê">
              <a:extLst>
                <a:ext uri="{FF2B5EF4-FFF2-40B4-BE49-F238E27FC236}">
                  <a16:creationId xmlns:a16="http://schemas.microsoft.com/office/drawing/2014/main" id="{D74EB80D-05E4-4B89-9D0C-6412780EADC7}"/>
                </a:ext>
              </a:extLst>
            </p:cNvPr>
            <p:cNvSpPr/>
            <p:nvPr/>
          </p:nvSpPr>
          <p:spPr>
            <a:xfrm rot="8100000">
              <a:off x="8108864" y="3016837"/>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58" name="i$ľïdè">
              <a:extLst>
                <a:ext uri="{FF2B5EF4-FFF2-40B4-BE49-F238E27FC236}">
                  <a16:creationId xmlns:a16="http://schemas.microsoft.com/office/drawing/2014/main" id="{FA477796-ADEB-48CE-97F7-B2B34C43715F}"/>
                </a:ext>
              </a:extLst>
            </p:cNvPr>
            <p:cNvSpPr/>
            <p:nvPr/>
          </p:nvSpPr>
          <p:spPr>
            <a:xfrm rot="8100000">
              <a:off x="8169337" y="3055278"/>
              <a:ext cx="113978"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59" name="í$liḋè">
              <a:extLst>
                <a:ext uri="{FF2B5EF4-FFF2-40B4-BE49-F238E27FC236}">
                  <a16:creationId xmlns:a16="http://schemas.microsoft.com/office/drawing/2014/main" id="{5D81A43D-B485-49F4-A8E7-9C273766898B}"/>
                </a:ext>
              </a:extLst>
            </p:cNvPr>
            <p:cNvSpPr/>
            <p:nvPr/>
          </p:nvSpPr>
          <p:spPr>
            <a:xfrm flipH="1">
              <a:off x="8220686" y="3140076"/>
              <a:ext cx="70617" cy="70617"/>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60" name="íŝļïdê">
              <a:extLst>
                <a:ext uri="{FF2B5EF4-FFF2-40B4-BE49-F238E27FC236}">
                  <a16:creationId xmlns:a16="http://schemas.microsoft.com/office/drawing/2014/main" id="{B8C563DC-7E76-421C-BE30-99EE3526693B}"/>
                </a:ext>
              </a:extLst>
            </p:cNvPr>
            <p:cNvSpPr/>
            <p:nvPr/>
          </p:nvSpPr>
          <p:spPr>
            <a:xfrm rot="18900000">
              <a:off x="7770150" y="2678124"/>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61" name="i$1îḋê">
              <a:extLst>
                <a:ext uri="{FF2B5EF4-FFF2-40B4-BE49-F238E27FC236}">
                  <a16:creationId xmlns:a16="http://schemas.microsoft.com/office/drawing/2014/main" id="{5C42ADFC-7552-4EEF-9292-D55A5304BC4A}"/>
                </a:ext>
              </a:extLst>
            </p:cNvPr>
            <p:cNvSpPr/>
            <p:nvPr/>
          </p:nvSpPr>
          <p:spPr>
            <a:xfrm rot="18900000">
              <a:off x="7794019" y="2679958"/>
              <a:ext cx="113977"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62" name="íṥḻîďê">
              <a:extLst>
                <a:ext uri="{FF2B5EF4-FFF2-40B4-BE49-F238E27FC236}">
                  <a16:creationId xmlns:a16="http://schemas.microsoft.com/office/drawing/2014/main" id="{D6325D15-3AE8-49B1-8967-966EE3A460E3}"/>
                </a:ext>
              </a:extLst>
            </p:cNvPr>
            <p:cNvSpPr/>
            <p:nvPr/>
          </p:nvSpPr>
          <p:spPr>
            <a:xfrm flipV="1">
              <a:off x="7786030" y="2702749"/>
              <a:ext cx="70617" cy="70617"/>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63" name="íṩļíďe">
              <a:extLst>
                <a:ext uri="{FF2B5EF4-FFF2-40B4-BE49-F238E27FC236}">
                  <a16:creationId xmlns:a16="http://schemas.microsoft.com/office/drawing/2014/main" id="{C4E82456-DB0E-4CC0-A8C5-AC5DD12249DD}"/>
                </a:ext>
              </a:extLst>
            </p:cNvPr>
            <p:cNvSpPr/>
            <p:nvPr/>
          </p:nvSpPr>
          <p:spPr>
            <a:xfrm rot="2700000">
              <a:off x="8108864" y="2678124"/>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64" name="íSļíḓe">
              <a:extLst>
                <a:ext uri="{FF2B5EF4-FFF2-40B4-BE49-F238E27FC236}">
                  <a16:creationId xmlns:a16="http://schemas.microsoft.com/office/drawing/2014/main" id="{1062A75F-16BB-4D20-89A1-106B41084066}"/>
                </a:ext>
              </a:extLst>
            </p:cNvPr>
            <p:cNvSpPr/>
            <p:nvPr/>
          </p:nvSpPr>
          <p:spPr>
            <a:xfrm rot="2700000">
              <a:off x="8169337" y="2679958"/>
              <a:ext cx="113978"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65" name="îŝliďè">
              <a:extLst>
                <a:ext uri="{FF2B5EF4-FFF2-40B4-BE49-F238E27FC236}">
                  <a16:creationId xmlns:a16="http://schemas.microsoft.com/office/drawing/2014/main" id="{DEDF79D1-276F-4E45-A972-8DCEEB049F0E}"/>
                </a:ext>
              </a:extLst>
            </p:cNvPr>
            <p:cNvSpPr/>
            <p:nvPr/>
          </p:nvSpPr>
          <p:spPr>
            <a:xfrm>
              <a:off x="8222022" y="2704084"/>
              <a:ext cx="70616" cy="70616"/>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66" name="îṩḷîḓê">
              <a:extLst>
                <a:ext uri="{FF2B5EF4-FFF2-40B4-BE49-F238E27FC236}">
                  <a16:creationId xmlns:a16="http://schemas.microsoft.com/office/drawing/2014/main" id="{5E56F387-B3CD-4688-9463-8B83442CFEE7}"/>
                </a:ext>
              </a:extLst>
            </p:cNvPr>
            <p:cNvSpPr/>
            <p:nvPr/>
          </p:nvSpPr>
          <p:spPr>
            <a:xfrm rot="13500000">
              <a:off x="7770150" y="3016837"/>
              <a:ext cx="198319" cy="218479"/>
            </a:xfrm>
            <a:custGeom>
              <a:avLst/>
              <a:gdLst/>
              <a:ahLst/>
              <a:cxnLst>
                <a:cxn ang="0">
                  <a:pos x="wd2" y="hd2"/>
                </a:cxn>
                <a:cxn ang="5400000">
                  <a:pos x="wd2" y="hd2"/>
                </a:cxn>
                <a:cxn ang="10800000">
                  <a:pos x="wd2" y="hd2"/>
                </a:cxn>
                <a:cxn ang="16200000">
                  <a:pos x="wd2" y="hd2"/>
                </a:cxn>
              </a:cxnLst>
              <a:rect l="0" t="0" r="r" b="b"/>
              <a:pathLst>
                <a:path w="21600" h="21486" extrusionOk="0">
                  <a:moveTo>
                    <a:pt x="0" y="0"/>
                  </a:moveTo>
                  <a:lnTo>
                    <a:pt x="6498" y="18894"/>
                  </a:lnTo>
                  <a:cubicBezTo>
                    <a:pt x="7167" y="20366"/>
                    <a:pt x="8703" y="21367"/>
                    <a:pt x="10461" y="21476"/>
                  </a:cubicBezTo>
                  <a:cubicBezTo>
                    <a:pt x="12460" y="21600"/>
                    <a:pt x="14325" y="20562"/>
                    <a:pt x="15102" y="18894"/>
                  </a:cubicBezTo>
                  <a:lnTo>
                    <a:pt x="21600" y="42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67" name="ïṩḻíḑé">
              <a:extLst>
                <a:ext uri="{FF2B5EF4-FFF2-40B4-BE49-F238E27FC236}">
                  <a16:creationId xmlns:a16="http://schemas.microsoft.com/office/drawing/2014/main" id="{9909B0D4-2467-468E-88F0-DE06F711C9AA}"/>
                </a:ext>
              </a:extLst>
            </p:cNvPr>
            <p:cNvSpPr/>
            <p:nvPr/>
          </p:nvSpPr>
          <p:spPr>
            <a:xfrm rot="13500000">
              <a:off x="7794019" y="3055278"/>
              <a:ext cx="113978" cy="178205"/>
            </a:xfrm>
            <a:custGeom>
              <a:avLst/>
              <a:gdLst/>
              <a:ahLst/>
              <a:cxnLst>
                <a:cxn ang="0">
                  <a:pos x="wd2" y="hd2"/>
                </a:cxn>
                <a:cxn ang="5400000">
                  <a:pos x="wd2" y="hd2"/>
                </a:cxn>
                <a:cxn ang="10800000">
                  <a:pos x="wd2" y="hd2"/>
                </a:cxn>
                <a:cxn ang="16200000">
                  <a:pos x="wd2" y="hd2"/>
                </a:cxn>
              </a:cxnLst>
              <a:rect l="0" t="0" r="r" b="b"/>
              <a:pathLst>
                <a:path w="21600" h="21575" extrusionOk="0">
                  <a:moveTo>
                    <a:pt x="0" y="0"/>
                  </a:moveTo>
                  <a:lnTo>
                    <a:pt x="6695" y="19559"/>
                  </a:lnTo>
                  <a:cubicBezTo>
                    <a:pt x="7225" y="20771"/>
                    <a:pt x="8971" y="21600"/>
                    <a:pt x="10940" y="21574"/>
                  </a:cubicBezTo>
                  <a:cubicBezTo>
                    <a:pt x="12973" y="21548"/>
                    <a:pt x="14704" y="20622"/>
                    <a:pt x="15102" y="19348"/>
                  </a:cubicBezTo>
                  <a:lnTo>
                    <a:pt x="21600" y="2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68" name="îŝľíḓê">
              <a:extLst>
                <a:ext uri="{FF2B5EF4-FFF2-40B4-BE49-F238E27FC236}">
                  <a16:creationId xmlns:a16="http://schemas.microsoft.com/office/drawing/2014/main" id="{49B7694B-F1DA-4AF3-96A0-41F859833690}"/>
                </a:ext>
              </a:extLst>
            </p:cNvPr>
            <p:cNvSpPr/>
            <p:nvPr/>
          </p:nvSpPr>
          <p:spPr>
            <a:xfrm flipH="1" flipV="1">
              <a:off x="7784695" y="3138740"/>
              <a:ext cx="70616" cy="70617"/>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69" name="ïSḷíḑê">
              <a:extLst>
                <a:ext uri="{FF2B5EF4-FFF2-40B4-BE49-F238E27FC236}">
                  <a16:creationId xmlns:a16="http://schemas.microsoft.com/office/drawing/2014/main" id="{42DDE713-0732-4AB5-945C-79AAD3BA1C62}"/>
                </a:ext>
              </a:extLst>
            </p:cNvPr>
            <p:cNvSpPr/>
            <p:nvPr/>
          </p:nvSpPr>
          <p:spPr>
            <a:xfrm>
              <a:off x="7990117" y="2908171"/>
              <a:ext cx="97098" cy="97098"/>
            </a:xfrm>
            <a:prstGeom prst="ellips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FFFFFF"/>
                  </a:solidFill>
                </a:defRPr>
              </a:pPr>
              <a:endParaRPr/>
            </a:p>
          </p:txBody>
        </p:sp>
        <p:sp>
          <p:nvSpPr>
            <p:cNvPr id="70" name="íṧľïdé">
              <a:extLst>
                <a:ext uri="{FF2B5EF4-FFF2-40B4-BE49-F238E27FC236}">
                  <a16:creationId xmlns:a16="http://schemas.microsoft.com/office/drawing/2014/main" id="{86B81E30-988E-44EE-83EF-ABBFA32FF89C}"/>
                </a:ext>
              </a:extLst>
            </p:cNvPr>
            <p:cNvSpPr/>
            <p:nvPr/>
          </p:nvSpPr>
          <p:spPr>
            <a:xfrm>
              <a:off x="2665729" y="1359000"/>
              <a:ext cx="6860543" cy="1791889"/>
            </a:xfrm>
            <a:custGeom>
              <a:avLst/>
              <a:gdLst/>
              <a:ahLst/>
              <a:cxnLst>
                <a:cxn ang="0">
                  <a:pos x="wd2" y="hd2"/>
                </a:cxn>
                <a:cxn ang="5400000">
                  <a:pos x="wd2" y="hd2"/>
                </a:cxn>
                <a:cxn ang="10800000">
                  <a:pos x="wd2" y="hd2"/>
                </a:cxn>
                <a:cxn ang="16200000">
                  <a:pos x="wd2" y="hd2"/>
                </a:cxn>
              </a:cxnLst>
              <a:rect l="0" t="0" r="r" b="b"/>
              <a:pathLst>
                <a:path w="21589" h="21571" extrusionOk="0">
                  <a:moveTo>
                    <a:pt x="15113" y="21204"/>
                  </a:moveTo>
                  <a:lnTo>
                    <a:pt x="7286" y="21311"/>
                  </a:lnTo>
                  <a:lnTo>
                    <a:pt x="6087" y="21571"/>
                  </a:lnTo>
                  <a:lnTo>
                    <a:pt x="6087" y="18606"/>
                  </a:lnTo>
                  <a:cubicBezTo>
                    <a:pt x="6028" y="15310"/>
                    <a:pt x="5332" y="12707"/>
                    <a:pt x="4470" y="12559"/>
                  </a:cubicBezTo>
                  <a:cubicBezTo>
                    <a:pt x="3545" y="12399"/>
                    <a:pt x="2754" y="15075"/>
                    <a:pt x="2683" y="18606"/>
                  </a:cubicBezTo>
                  <a:lnTo>
                    <a:pt x="2683" y="21537"/>
                  </a:lnTo>
                  <a:lnTo>
                    <a:pt x="1266" y="21034"/>
                  </a:lnTo>
                  <a:cubicBezTo>
                    <a:pt x="1177" y="21034"/>
                    <a:pt x="1089" y="21034"/>
                    <a:pt x="1000" y="21034"/>
                  </a:cubicBezTo>
                  <a:cubicBezTo>
                    <a:pt x="912" y="21034"/>
                    <a:pt x="823" y="21034"/>
                    <a:pt x="735" y="21034"/>
                  </a:cubicBezTo>
                  <a:cubicBezTo>
                    <a:pt x="629" y="20979"/>
                    <a:pt x="523" y="20904"/>
                    <a:pt x="419" y="20810"/>
                  </a:cubicBezTo>
                  <a:cubicBezTo>
                    <a:pt x="326" y="20724"/>
                    <a:pt x="233" y="20623"/>
                    <a:pt x="142" y="20506"/>
                  </a:cubicBezTo>
                  <a:cubicBezTo>
                    <a:pt x="111" y="20465"/>
                    <a:pt x="84" y="20397"/>
                    <a:pt x="61" y="20306"/>
                  </a:cubicBezTo>
                  <a:cubicBezTo>
                    <a:pt x="32" y="20189"/>
                    <a:pt x="14" y="20039"/>
                    <a:pt x="8" y="19878"/>
                  </a:cubicBezTo>
                  <a:cubicBezTo>
                    <a:pt x="-4" y="19160"/>
                    <a:pt x="-3" y="18440"/>
                    <a:pt x="11" y="17723"/>
                  </a:cubicBezTo>
                  <a:cubicBezTo>
                    <a:pt x="24" y="17002"/>
                    <a:pt x="51" y="16286"/>
                    <a:pt x="90" y="15580"/>
                  </a:cubicBezTo>
                  <a:cubicBezTo>
                    <a:pt x="148" y="14916"/>
                    <a:pt x="219" y="14268"/>
                    <a:pt x="301" y="13643"/>
                  </a:cubicBezTo>
                  <a:cubicBezTo>
                    <a:pt x="383" y="13021"/>
                    <a:pt x="476" y="12422"/>
                    <a:pt x="581" y="11851"/>
                  </a:cubicBezTo>
                  <a:cubicBezTo>
                    <a:pt x="655" y="11605"/>
                    <a:pt x="736" y="11390"/>
                    <a:pt x="822" y="11211"/>
                  </a:cubicBezTo>
                  <a:cubicBezTo>
                    <a:pt x="1020" y="10798"/>
                    <a:pt x="1240" y="10581"/>
                    <a:pt x="1458" y="10376"/>
                  </a:cubicBezTo>
                  <a:cubicBezTo>
                    <a:pt x="1768" y="10086"/>
                    <a:pt x="2080" y="9817"/>
                    <a:pt x="2392" y="9574"/>
                  </a:cubicBezTo>
                  <a:cubicBezTo>
                    <a:pt x="2780" y="9272"/>
                    <a:pt x="3170" y="9009"/>
                    <a:pt x="3562" y="8779"/>
                  </a:cubicBezTo>
                  <a:cubicBezTo>
                    <a:pt x="3989" y="8526"/>
                    <a:pt x="4419" y="8312"/>
                    <a:pt x="4850" y="8169"/>
                  </a:cubicBezTo>
                  <a:cubicBezTo>
                    <a:pt x="5129" y="8076"/>
                    <a:pt x="5407" y="8014"/>
                    <a:pt x="5686" y="7981"/>
                  </a:cubicBezTo>
                  <a:lnTo>
                    <a:pt x="5988" y="7915"/>
                  </a:lnTo>
                  <a:cubicBezTo>
                    <a:pt x="6433" y="6803"/>
                    <a:pt x="6888" y="5751"/>
                    <a:pt x="7351" y="4759"/>
                  </a:cubicBezTo>
                  <a:cubicBezTo>
                    <a:pt x="7916" y="3551"/>
                    <a:pt x="8497" y="2431"/>
                    <a:pt x="9111" y="1664"/>
                  </a:cubicBezTo>
                  <a:cubicBezTo>
                    <a:pt x="9320" y="1404"/>
                    <a:pt x="9531" y="1186"/>
                    <a:pt x="9745" y="999"/>
                  </a:cubicBezTo>
                  <a:cubicBezTo>
                    <a:pt x="10655" y="201"/>
                    <a:pt x="11591" y="-29"/>
                    <a:pt x="12525" y="2"/>
                  </a:cubicBezTo>
                  <a:cubicBezTo>
                    <a:pt x="13443" y="33"/>
                    <a:pt x="14360" y="315"/>
                    <a:pt x="15263" y="933"/>
                  </a:cubicBezTo>
                  <a:cubicBezTo>
                    <a:pt x="15545" y="1125"/>
                    <a:pt x="15826" y="1351"/>
                    <a:pt x="16105" y="1608"/>
                  </a:cubicBezTo>
                  <a:cubicBezTo>
                    <a:pt x="16602" y="2146"/>
                    <a:pt x="17093" y="2761"/>
                    <a:pt x="17577" y="3450"/>
                  </a:cubicBezTo>
                  <a:cubicBezTo>
                    <a:pt x="18153" y="4269"/>
                    <a:pt x="18718" y="5194"/>
                    <a:pt x="19270" y="6220"/>
                  </a:cubicBezTo>
                  <a:cubicBezTo>
                    <a:pt x="19602" y="6298"/>
                    <a:pt x="19933" y="6398"/>
                    <a:pt x="20264" y="6519"/>
                  </a:cubicBezTo>
                  <a:cubicBezTo>
                    <a:pt x="20474" y="6596"/>
                    <a:pt x="20683" y="6682"/>
                    <a:pt x="20893" y="6776"/>
                  </a:cubicBezTo>
                  <a:cubicBezTo>
                    <a:pt x="20993" y="7078"/>
                    <a:pt x="21076" y="7453"/>
                    <a:pt x="21137" y="7880"/>
                  </a:cubicBezTo>
                  <a:cubicBezTo>
                    <a:pt x="21190" y="8249"/>
                    <a:pt x="21225" y="8651"/>
                    <a:pt x="21242" y="9067"/>
                  </a:cubicBezTo>
                  <a:lnTo>
                    <a:pt x="21127" y="9067"/>
                  </a:lnTo>
                  <a:lnTo>
                    <a:pt x="21224" y="11386"/>
                  </a:lnTo>
                  <a:cubicBezTo>
                    <a:pt x="21228" y="11524"/>
                    <a:pt x="21246" y="11650"/>
                    <a:pt x="21273" y="11742"/>
                  </a:cubicBezTo>
                  <a:cubicBezTo>
                    <a:pt x="21292" y="11806"/>
                    <a:pt x="21315" y="11850"/>
                    <a:pt x="21340" y="11870"/>
                  </a:cubicBezTo>
                  <a:lnTo>
                    <a:pt x="21322" y="13366"/>
                  </a:lnTo>
                  <a:cubicBezTo>
                    <a:pt x="21365" y="13379"/>
                    <a:pt x="21406" y="13440"/>
                    <a:pt x="21440" y="13540"/>
                  </a:cubicBezTo>
                  <a:cubicBezTo>
                    <a:pt x="21492" y="13693"/>
                    <a:pt x="21524" y="13924"/>
                    <a:pt x="21528" y="14174"/>
                  </a:cubicBezTo>
                  <a:cubicBezTo>
                    <a:pt x="21547" y="14883"/>
                    <a:pt x="21565" y="15595"/>
                    <a:pt x="21583" y="16301"/>
                  </a:cubicBezTo>
                  <a:cubicBezTo>
                    <a:pt x="21590" y="16576"/>
                    <a:pt x="21596" y="16857"/>
                    <a:pt x="21559" y="17096"/>
                  </a:cubicBezTo>
                  <a:cubicBezTo>
                    <a:pt x="21547" y="17172"/>
                    <a:pt x="21531" y="17237"/>
                    <a:pt x="21512" y="17288"/>
                  </a:cubicBezTo>
                  <a:lnTo>
                    <a:pt x="21432" y="18307"/>
                  </a:lnTo>
                  <a:cubicBezTo>
                    <a:pt x="21409" y="18450"/>
                    <a:pt x="21378" y="18576"/>
                    <a:pt x="21343" y="18677"/>
                  </a:cubicBezTo>
                  <a:cubicBezTo>
                    <a:pt x="21313" y="18763"/>
                    <a:pt x="21280" y="18831"/>
                    <a:pt x="21244" y="18878"/>
                  </a:cubicBezTo>
                  <a:cubicBezTo>
                    <a:pt x="21233" y="19009"/>
                    <a:pt x="21219" y="19134"/>
                    <a:pt x="21200" y="19251"/>
                  </a:cubicBezTo>
                  <a:cubicBezTo>
                    <a:pt x="21179" y="19387"/>
                    <a:pt x="21154" y="19511"/>
                    <a:pt x="21125" y="19622"/>
                  </a:cubicBezTo>
                  <a:cubicBezTo>
                    <a:pt x="21014" y="19580"/>
                    <a:pt x="20902" y="19561"/>
                    <a:pt x="20790" y="19565"/>
                  </a:cubicBezTo>
                  <a:cubicBezTo>
                    <a:pt x="20607" y="19570"/>
                    <a:pt x="20424" y="19637"/>
                    <a:pt x="20244" y="19764"/>
                  </a:cubicBezTo>
                  <a:lnTo>
                    <a:pt x="18822" y="20721"/>
                  </a:lnTo>
                  <a:cubicBezTo>
                    <a:pt x="18779" y="20746"/>
                    <a:pt x="18736" y="20762"/>
                    <a:pt x="18693" y="20771"/>
                  </a:cubicBezTo>
                  <a:cubicBezTo>
                    <a:pt x="18650" y="20779"/>
                    <a:pt x="18607" y="20779"/>
                    <a:pt x="18565" y="20771"/>
                  </a:cubicBezTo>
                  <a:cubicBezTo>
                    <a:pt x="18574" y="19989"/>
                    <a:pt x="18559" y="19205"/>
                    <a:pt x="18520" y="18436"/>
                  </a:cubicBezTo>
                  <a:cubicBezTo>
                    <a:pt x="18449" y="17000"/>
                    <a:pt x="18295" y="15636"/>
                    <a:pt x="18049" y="14600"/>
                  </a:cubicBezTo>
                  <a:cubicBezTo>
                    <a:pt x="17764" y="13396"/>
                    <a:pt x="17365" y="12670"/>
                    <a:pt x="16915" y="12588"/>
                  </a:cubicBezTo>
                  <a:cubicBezTo>
                    <a:pt x="16383" y="12491"/>
                    <a:pt x="15899" y="13365"/>
                    <a:pt x="15581" y="14913"/>
                  </a:cubicBezTo>
                  <a:cubicBezTo>
                    <a:pt x="15310" y="16232"/>
                    <a:pt x="15178" y="17982"/>
                    <a:pt x="15133" y="19776"/>
                  </a:cubicBezTo>
                  <a:cubicBezTo>
                    <a:pt x="15121" y="20251"/>
                    <a:pt x="15114" y="20727"/>
                    <a:pt x="15113" y="21204"/>
                  </a:cubicBezTo>
                  <a:close/>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71" name="îśļîďè">
              <a:extLst>
                <a:ext uri="{FF2B5EF4-FFF2-40B4-BE49-F238E27FC236}">
                  <a16:creationId xmlns:a16="http://schemas.microsoft.com/office/drawing/2014/main" id="{BF88CAFA-DFE0-4A8A-B200-A4163C958914}"/>
                </a:ext>
              </a:extLst>
            </p:cNvPr>
            <p:cNvSpPr/>
            <p:nvPr/>
          </p:nvSpPr>
          <p:spPr>
            <a:xfrm>
              <a:off x="3522180" y="3148830"/>
              <a:ext cx="107815" cy="0"/>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72" name="iŝḷîḍè">
              <a:extLst>
                <a:ext uri="{FF2B5EF4-FFF2-40B4-BE49-F238E27FC236}">
                  <a16:creationId xmlns:a16="http://schemas.microsoft.com/office/drawing/2014/main" id="{F9A20A14-7D00-4ACD-9C52-209526D30EEB}"/>
                </a:ext>
              </a:extLst>
            </p:cNvPr>
            <p:cNvSpPr/>
            <p:nvPr/>
          </p:nvSpPr>
          <p:spPr>
            <a:xfrm flipH="1">
              <a:off x="4488015" y="3150733"/>
              <a:ext cx="113004" cy="4063"/>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73" name="íşļïḓe">
              <a:extLst>
                <a:ext uri="{FF2B5EF4-FFF2-40B4-BE49-F238E27FC236}">
                  <a16:creationId xmlns:a16="http://schemas.microsoft.com/office/drawing/2014/main" id="{05ED4368-9599-4344-9E45-D350308A497E}"/>
                </a:ext>
              </a:extLst>
            </p:cNvPr>
            <p:cNvSpPr/>
            <p:nvPr/>
          </p:nvSpPr>
          <p:spPr>
            <a:xfrm>
              <a:off x="7455588" y="3120055"/>
              <a:ext cx="141120" cy="1298"/>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74" name="ïsḻíḋê">
              <a:extLst>
                <a:ext uri="{FF2B5EF4-FFF2-40B4-BE49-F238E27FC236}">
                  <a16:creationId xmlns:a16="http://schemas.microsoft.com/office/drawing/2014/main" id="{DB3D7F51-2940-40E7-B2A7-6CB7CCF709C9}"/>
                </a:ext>
              </a:extLst>
            </p:cNvPr>
            <p:cNvSpPr/>
            <p:nvPr/>
          </p:nvSpPr>
          <p:spPr>
            <a:xfrm flipH="1">
              <a:off x="8494411" y="3083371"/>
              <a:ext cx="75884" cy="4064"/>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75" name="îṡḻïḋê">
              <a:extLst>
                <a:ext uri="{FF2B5EF4-FFF2-40B4-BE49-F238E27FC236}">
                  <a16:creationId xmlns:a16="http://schemas.microsoft.com/office/drawing/2014/main" id="{A4FF7ABB-8E9D-4CA5-87C2-EC465210F8BC}"/>
                </a:ext>
              </a:extLst>
            </p:cNvPr>
            <p:cNvSpPr/>
            <p:nvPr/>
          </p:nvSpPr>
          <p:spPr>
            <a:xfrm>
              <a:off x="8449236" y="1920939"/>
              <a:ext cx="853735" cy="7043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2272" y="19740"/>
                  </a:lnTo>
                  <a:cubicBezTo>
                    <a:pt x="12772" y="19636"/>
                    <a:pt x="13238" y="19394"/>
                    <a:pt x="13637" y="19042"/>
                  </a:cubicBezTo>
                  <a:cubicBezTo>
                    <a:pt x="13914" y="18798"/>
                    <a:pt x="14162" y="18497"/>
                    <a:pt x="14338" y="18126"/>
                  </a:cubicBezTo>
                  <a:cubicBezTo>
                    <a:pt x="14615" y="17539"/>
                    <a:pt x="14673" y="16863"/>
                    <a:pt x="14692" y="16210"/>
                  </a:cubicBezTo>
                  <a:cubicBezTo>
                    <a:pt x="14723" y="15147"/>
                    <a:pt x="14653" y="14068"/>
                    <a:pt x="14475" y="12991"/>
                  </a:cubicBezTo>
                  <a:lnTo>
                    <a:pt x="12920" y="6042"/>
                  </a:lnTo>
                  <a:cubicBezTo>
                    <a:pt x="12847" y="5768"/>
                    <a:pt x="12859" y="5472"/>
                    <a:pt x="12955" y="5208"/>
                  </a:cubicBezTo>
                  <a:cubicBezTo>
                    <a:pt x="13049" y="4951"/>
                    <a:pt x="13217" y="4743"/>
                    <a:pt x="13427" y="4624"/>
                  </a:cubicBezTo>
                  <a:cubicBezTo>
                    <a:pt x="14616" y="3765"/>
                    <a:pt x="15836" y="2973"/>
                    <a:pt x="17085" y="2251"/>
                  </a:cubicBezTo>
                  <a:cubicBezTo>
                    <a:pt x="18555" y="1401"/>
                    <a:pt x="20062" y="650"/>
                    <a:pt x="21600" y="0"/>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76" name="îşľíďe">
              <a:extLst>
                <a:ext uri="{FF2B5EF4-FFF2-40B4-BE49-F238E27FC236}">
                  <a16:creationId xmlns:a16="http://schemas.microsoft.com/office/drawing/2014/main" id="{12CB9E99-2F53-40F3-937E-0D51ECD28BC7}"/>
                </a:ext>
              </a:extLst>
            </p:cNvPr>
            <p:cNvSpPr/>
            <p:nvPr/>
          </p:nvSpPr>
          <p:spPr>
            <a:xfrm>
              <a:off x="9020818" y="2325607"/>
              <a:ext cx="352236" cy="7691"/>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77" name="iSḷiḍe">
              <a:extLst>
                <a:ext uri="{FF2B5EF4-FFF2-40B4-BE49-F238E27FC236}">
                  <a16:creationId xmlns:a16="http://schemas.microsoft.com/office/drawing/2014/main" id="{0DE0CBA5-595F-4408-A268-279927C7E2A8}"/>
                </a:ext>
              </a:extLst>
            </p:cNvPr>
            <p:cNvSpPr/>
            <p:nvPr/>
          </p:nvSpPr>
          <p:spPr>
            <a:xfrm>
              <a:off x="4743299" y="1404161"/>
              <a:ext cx="4697419" cy="1063171"/>
            </a:xfrm>
            <a:custGeom>
              <a:avLst/>
              <a:gdLst/>
              <a:ahLst/>
              <a:cxnLst>
                <a:cxn ang="0">
                  <a:pos x="wd2" y="hd2"/>
                </a:cxn>
                <a:cxn ang="5400000">
                  <a:pos x="wd2" y="hd2"/>
                </a:cxn>
                <a:cxn ang="10800000">
                  <a:pos x="wd2" y="hd2"/>
                </a:cxn>
                <a:cxn ang="16200000">
                  <a:pos x="wd2" y="hd2"/>
                </a:cxn>
              </a:cxnLst>
              <a:rect l="0" t="0" r="r" b="b"/>
              <a:pathLst>
                <a:path w="21600" h="21433" extrusionOk="0">
                  <a:moveTo>
                    <a:pt x="21600" y="21433"/>
                  </a:moveTo>
                  <a:lnTo>
                    <a:pt x="21344" y="20098"/>
                  </a:lnTo>
                  <a:lnTo>
                    <a:pt x="20998" y="13445"/>
                  </a:lnTo>
                  <a:lnTo>
                    <a:pt x="20543" y="11058"/>
                  </a:lnTo>
                  <a:lnTo>
                    <a:pt x="18097" y="10038"/>
                  </a:lnTo>
                  <a:cubicBezTo>
                    <a:pt x="17231" y="8345"/>
                    <a:pt x="16350" y="6795"/>
                    <a:pt x="15457" y="5390"/>
                  </a:cubicBezTo>
                  <a:cubicBezTo>
                    <a:pt x="14542" y="3951"/>
                    <a:pt x="13613" y="2666"/>
                    <a:pt x="12664" y="1782"/>
                  </a:cubicBezTo>
                  <a:cubicBezTo>
                    <a:pt x="11602" y="795"/>
                    <a:pt x="10520" y="315"/>
                    <a:pt x="9433" y="106"/>
                  </a:cubicBezTo>
                  <a:cubicBezTo>
                    <a:pt x="8012" y="-167"/>
                    <a:pt x="6576" y="24"/>
                    <a:pt x="5175" y="1408"/>
                  </a:cubicBezTo>
                  <a:cubicBezTo>
                    <a:pt x="4691" y="1887"/>
                    <a:pt x="4214" y="2507"/>
                    <a:pt x="3748" y="3265"/>
                  </a:cubicBezTo>
                  <a:cubicBezTo>
                    <a:pt x="3153" y="4413"/>
                    <a:pt x="2571" y="5693"/>
                    <a:pt x="2006" y="7098"/>
                  </a:cubicBezTo>
                  <a:cubicBezTo>
                    <a:pt x="1311" y="8826"/>
                    <a:pt x="641" y="10740"/>
                    <a:pt x="0" y="12831"/>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78" name="i$ļíďé">
              <a:extLst>
                <a:ext uri="{FF2B5EF4-FFF2-40B4-BE49-F238E27FC236}">
                  <a16:creationId xmlns:a16="http://schemas.microsoft.com/office/drawing/2014/main" id="{D783E384-8DEB-4DF0-A5EE-DAC13A88F5E1}"/>
                </a:ext>
              </a:extLst>
            </p:cNvPr>
            <p:cNvSpPr/>
            <p:nvPr/>
          </p:nvSpPr>
          <p:spPr>
            <a:xfrm flipV="1">
              <a:off x="8679264" y="1875550"/>
              <a:ext cx="108535" cy="29389"/>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79" name="íṡ1ídê">
              <a:extLst>
                <a:ext uri="{FF2B5EF4-FFF2-40B4-BE49-F238E27FC236}">
                  <a16:creationId xmlns:a16="http://schemas.microsoft.com/office/drawing/2014/main" id="{E5802A9C-6A82-4937-A883-80340AE57EF3}"/>
                </a:ext>
              </a:extLst>
            </p:cNvPr>
            <p:cNvSpPr/>
            <p:nvPr/>
          </p:nvSpPr>
          <p:spPr>
            <a:xfrm flipH="1">
              <a:off x="9319676" y="2112873"/>
              <a:ext cx="59283" cy="0"/>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80" name="îś1îdé">
              <a:extLst>
                <a:ext uri="{FF2B5EF4-FFF2-40B4-BE49-F238E27FC236}">
                  <a16:creationId xmlns:a16="http://schemas.microsoft.com/office/drawing/2014/main" id="{BDB3CF07-A4FC-4108-BDEB-CEF4EE042C4E}"/>
                </a:ext>
              </a:extLst>
            </p:cNvPr>
            <p:cNvSpPr/>
            <p:nvPr/>
          </p:nvSpPr>
          <p:spPr>
            <a:xfrm>
              <a:off x="9183737" y="2791416"/>
              <a:ext cx="321300" cy="19478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367" y="21164"/>
                    <a:pt x="2674" y="20312"/>
                    <a:pt x="3852" y="19088"/>
                  </a:cubicBezTo>
                  <a:cubicBezTo>
                    <a:pt x="4814" y="18089"/>
                    <a:pt x="5677" y="16854"/>
                    <a:pt x="6414" y="15426"/>
                  </a:cubicBezTo>
                  <a:lnTo>
                    <a:pt x="11683" y="4915"/>
                  </a:lnTo>
                  <a:cubicBezTo>
                    <a:pt x="12473" y="3271"/>
                    <a:pt x="13490" y="1962"/>
                    <a:pt x="14649" y="1099"/>
                  </a:cubicBezTo>
                  <a:cubicBezTo>
                    <a:pt x="15441" y="508"/>
                    <a:pt x="16286" y="137"/>
                    <a:pt x="17152" y="0"/>
                  </a:cubicBezTo>
                  <a:lnTo>
                    <a:pt x="21600" y="21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81" name="íśľïdè">
              <a:extLst>
                <a:ext uri="{FF2B5EF4-FFF2-40B4-BE49-F238E27FC236}">
                  <a16:creationId xmlns:a16="http://schemas.microsoft.com/office/drawing/2014/main" id="{0FB64680-07A2-4BB8-8462-AA1EBAD90AC6}"/>
                </a:ext>
              </a:extLst>
            </p:cNvPr>
            <p:cNvSpPr/>
            <p:nvPr/>
          </p:nvSpPr>
          <p:spPr>
            <a:xfrm>
              <a:off x="9200546" y="2835822"/>
              <a:ext cx="221363" cy="144010"/>
            </a:xfrm>
            <a:custGeom>
              <a:avLst/>
              <a:gdLst/>
              <a:ahLst/>
              <a:cxnLst>
                <a:cxn ang="0">
                  <a:pos x="wd2" y="hd2"/>
                </a:cxn>
                <a:cxn ang="5400000">
                  <a:pos x="wd2" y="hd2"/>
                </a:cxn>
                <a:cxn ang="10800000">
                  <a:pos x="wd2" y="hd2"/>
                </a:cxn>
                <a:cxn ang="16200000">
                  <a:pos x="wd2" y="hd2"/>
                </a:cxn>
              </a:cxnLst>
              <a:rect l="0" t="0" r="r" b="b"/>
              <a:pathLst>
                <a:path w="21572" h="21280" extrusionOk="0">
                  <a:moveTo>
                    <a:pt x="0" y="21234"/>
                  </a:moveTo>
                  <a:cubicBezTo>
                    <a:pt x="2322" y="21450"/>
                    <a:pt x="4646" y="20895"/>
                    <a:pt x="6812" y="19607"/>
                  </a:cubicBezTo>
                  <a:cubicBezTo>
                    <a:pt x="10541" y="17388"/>
                    <a:pt x="13569" y="13187"/>
                    <a:pt x="15756" y="8099"/>
                  </a:cubicBezTo>
                  <a:cubicBezTo>
                    <a:pt x="16789" y="5695"/>
                    <a:pt x="17639" y="3087"/>
                    <a:pt x="18942" y="1001"/>
                  </a:cubicBezTo>
                  <a:cubicBezTo>
                    <a:pt x="19316" y="401"/>
                    <a:pt x="19783" y="-150"/>
                    <a:pt x="20302" y="37"/>
                  </a:cubicBezTo>
                  <a:cubicBezTo>
                    <a:pt x="20743" y="196"/>
                    <a:pt x="20983" y="798"/>
                    <a:pt x="21150" y="1371"/>
                  </a:cubicBezTo>
                  <a:cubicBezTo>
                    <a:pt x="21328" y="1981"/>
                    <a:pt x="21448" y="2638"/>
                    <a:pt x="21495" y="3346"/>
                  </a:cubicBezTo>
                  <a:cubicBezTo>
                    <a:pt x="21600" y="5188"/>
                    <a:pt x="21597" y="7041"/>
                    <a:pt x="21486" y="8882"/>
                  </a:cubicBezTo>
                  <a:cubicBezTo>
                    <a:pt x="21382" y="10603"/>
                    <a:pt x="21184" y="12307"/>
                    <a:pt x="20895" y="13978"/>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82" name="iš1íďé">
              <a:extLst>
                <a:ext uri="{FF2B5EF4-FFF2-40B4-BE49-F238E27FC236}">
                  <a16:creationId xmlns:a16="http://schemas.microsoft.com/office/drawing/2014/main" id="{CB6B80A0-1E87-4EAC-897E-8AB9420D7A3F}"/>
                </a:ext>
              </a:extLst>
            </p:cNvPr>
            <p:cNvSpPr/>
            <p:nvPr/>
          </p:nvSpPr>
          <p:spPr>
            <a:xfrm>
              <a:off x="9421421" y="2892787"/>
              <a:ext cx="42714" cy="0"/>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83" name="íṧḷïḋê">
              <a:extLst>
                <a:ext uri="{FF2B5EF4-FFF2-40B4-BE49-F238E27FC236}">
                  <a16:creationId xmlns:a16="http://schemas.microsoft.com/office/drawing/2014/main" id="{A3CD0F10-E426-4231-BEB8-BF36440AF150}"/>
                </a:ext>
              </a:extLst>
            </p:cNvPr>
            <p:cNvSpPr/>
            <p:nvPr/>
          </p:nvSpPr>
          <p:spPr>
            <a:xfrm flipH="1">
              <a:off x="9373954" y="2872441"/>
              <a:ext cx="48766" cy="1492"/>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84" name="í$ľíḋê">
              <a:extLst>
                <a:ext uri="{FF2B5EF4-FFF2-40B4-BE49-F238E27FC236}">
                  <a16:creationId xmlns:a16="http://schemas.microsoft.com/office/drawing/2014/main" id="{077D7535-644D-4A7F-A42B-7E80558BB2E6}"/>
                </a:ext>
              </a:extLst>
            </p:cNvPr>
            <p:cNvSpPr/>
            <p:nvPr/>
          </p:nvSpPr>
          <p:spPr>
            <a:xfrm>
              <a:off x="9369329" y="2872755"/>
              <a:ext cx="46912" cy="114006"/>
            </a:xfrm>
            <a:custGeom>
              <a:avLst/>
              <a:gdLst/>
              <a:ahLst/>
              <a:cxnLst>
                <a:cxn ang="0">
                  <a:pos x="wd2" y="hd2"/>
                </a:cxn>
                <a:cxn ang="5400000">
                  <a:pos x="wd2" y="hd2"/>
                </a:cxn>
                <a:cxn ang="10800000">
                  <a:pos x="wd2" y="hd2"/>
                </a:cxn>
                <a:cxn ang="16200000">
                  <a:pos x="wd2" y="hd2"/>
                </a:cxn>
              </a:cxnLst>
              <a:rect l="0" t="0" r="r" b="b"/>
              <a:pathLst>
                <a:path w="20305" h="21600" extrusionOk="0">
                  <a:moveTo>
                    <a:pt x="20305" y="0"/>
                  </a:moveTo>
                  <a:cubicBezTo>
                    <a:pt x="11477" y="1843"/>
                    <a:pt x="4767" y="5193"/>
                    <a:pt x="1745" y="9264"/>
                  </a:cubicBezTo>
                  <a:cubicBezTo>
                    <a:pt x="-1295" y="13361"/>
                    <a:pt x="-334" y="17824"/>
                    <a:pt x="4399" y="21600"/>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85" name="ïśḻîḓé">
              <a:extLst>
                <a:ext uri="{FF2B5EF4-FFF2-40B4-BE49-F238E27FC236}">
                  <a16:creationId xmlns:a16="http://schemas.microsoft.com/office/drawing/2014/main" id="{66B05141-98C6-4F59-9612-59B681A18B1A}"/>
                </a:ext>
              </a:extLst>
            </p:cNvPr>
            <p:cNvSpPr/>
            <p:nvPr/>
          </p:nvSpPr>
          <p:spPr>
            <a:xfrm>
              <a:off x="3419010" y="2074911"/>
              <a:ext cx="5986854" cy="286556"/>
            </a:xfrm>
            <a:custGeom>
              <a:avLst/>
              <a:gdLst/>
              <a:ahLst/>
              <a:cxnLst>
                <a:cxn ang="0">
                  <a:pos x="wd2" y="hd2"/>
                </a:cxn>
                <a:cxn ang="5400000">
                  <a:pos x="wd2" y="hd2"/>
                </a:cxn>
                <a:cxn ang="10800000">
                  <a:pos x="wd2" y="hd2"/>
                </a:cxn>
                <a:cxn ang="16200000">
                  <a:pos x="wd2" y="hd2"/>
                </a:cxn>
              </a:cxnLst>
              <a:rect l="0" t="0" r="r" b="b"/>
              <a:pathLst>
                <a:path w="21600" h="21600" extrusionOk="0">
                  <a:moveTo>
                    <a:pt x="21600" y="108"/>
                  </a:moveTo>
                  <a:lnTo>
                    <a:pt x="21262" y="0"/>
                  </a:lnTo>
                  <a:lnTo>
                    <a:pt x="19993" y="1437"/>
                  </a:lnTo>
                  <a:cubicBezTo>
                    <a:pt x="17424" y="1395"/>
                    <a:pt x="14854" y="2078"/>
                    <a:pt x="12285" y="3485"/>
                  </a:cubicBezTo>
                  <a:cubicBezTo>
                    <a:pt x="9833" y="4828"/>
                    <a:pt x="7382" y="6832"/>
                    <a:pt x="4932" y="9494"/>
                  </a:cubicBezTo>
                  <a:cubicBezTo>
                    <a:pt x="4588" y="9946"/>
                    <a:pt x="4243" y="10420"/>
                    <a:pt x="3899" y="10919"/>
                  </a:cubicBezTo>
                  <a:cubicBezTo>
                    <a:pt x="3031" y="12175"/>
                    <a:pt x="2163" y="13582"/>
                    <a:pt x="1303" y="16343"/>
                  </a:cubicBezTo>
                  <a:cubicBezTo>
                    <a:pt x="866" y="17748"/>
                    <a:pt x="431" y="19501"/>
                    <a:pt x="0" y="21600"/>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86" name="iṩḻiḑe">
              <a:extLst>
                <a:ext uri="{FF2B5EF4-FFF2-40B4-BE49-F238E27FC236}">
                  <a16:creationId xmlns:a16="http://schemas.microsoft.com/office/drawing/2014/main" id="{82680F79-95F2-42AB-A04A-217AA7CBC61C}"/>
                </a:ext>
              </a:extLst>
            </p:cNvPr>
            <p:cNvSpPr/>
            <p:nvPr/>
          </p:nvSpPr>
          <p:spPr>
            <a:xfrm>
              <a:off x="7376651" y="2237641"/>
              <a:ext cx="1214155" cy="587607"/>
            </a:xfrm>
            <a:custGeom>
              <a:avLst/>
              <a:gdLst/>
              <a:ahLst/>
              <a:cxnLst>
                <a:cxn ang="0">
                  <a:pos x="wd2" y="hd2"/>
                </a:cxn>
                <a:cxn ang="5400000">
                  <a:pos x="wd2" y="hd2"/>
                </a:cxn>
                <a:cxn ang="10800000">
                  <a:pos x="wd2" y="hd2"/>
                </a:cxn>
                <a:cxn ang="16200000">
                  <a:pos x="wd2" y="hd2"/>
                </a:cxn>
              </a:cxnLst>
              <a:rect l="0" t="0" r="r" b="b"/>
              <a:pathLst>
                <a:path w="21600" h="19557" extrusionOk="0">
                  <a:moveTo>
                    <a:pt x="0" y="19557"/>
                  </a:moveTo>
                  <a:cubicBezTo>
                    <a:pt x="250" y="14428"/>
                    <a:pt x="1486" y="9644"/>
                    <a:pt x="3478" y="6090"/>
                  </a:cubicBezTo>
                  <a:cubicBezTo>
                    <a:pt x="7333" y="-787"/>
                    <a:pt x="13183" y="-2043"/>
                    <a:pt x="17631" y="3364"/>
                  </a:cubicBezTo>
                  <a:cubicBezTo>
                    <a:pt x="19421" y="5540"/>
                    <a:pt x="20808" y="8699"/>
                    <a:pt x="21600" y="12407"/>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87" name="îśliḋe">
              <a:extLst>
                <a:ext uri="{FF2B5EF4-FFF2-40B4-BE49-F238E27FC236}">
                  <a16:creationId xmlns:a16="http://schemas.microsoft.com/office/drawing/2014/main" id="{2C69ED2F-E553-4AEF-B02E-8CEB921543A6}"/>
                </a:ext>
              </a:extLst>
            </p:cNvPr>
            <p:cNvSpPr/>
            <p:nvPr/>
          </p:nvSpPr>
          <p:spPr>
            <a:xfrm>
              <a:off x="7430663" y="2368056"/>
              <a:ext cx="1170837" cy="748519"/>
            </a:xfrm>
            <a:custGeom>
              <a:avLst/>
              <a:gdLst/>
              <a:ahLst/>
              <a:cxnLst>
                <a:cxn ang="0">
                  <a:pos x="wd2" y="hd2"/>
                </a:cxn>
                <a:cxn ang="5400000">
                  <a:pos x="wd2" y="hd2"/>
                </a:cxn>
                <a:cxn ang="10800000">
                  <a:pos x="wd2" y="hd2"/>
                </a:cxn>
                <a:cxn ang="16200000">
                  <a:pos x="wd2" y="hd2"/>
                </a:cxn>
              </a:cxnLst>
              <a:rect l="0" t="0" r="r" b="b"/>
              <a:pathLst>
                <a:path w="21574" h="21084" extrusionOk="0">
                  <a:moveTo>
                    <a:pt x="1" y="21084"/>
                  </a:moveTo>
                  <a:cubicBezTo>
                    <a:pt x="-10" y="19434"/>
                    <a:pt x="60" y="17785"/>
                    <a:pt x="212" y="16151"/>
                  </a:cubicBezTo>
                  <a:cubicBezTo>
                    <a:pt x="516" y="12872"/>
                    <a:pt x="1151" y="9652"/>
                    <a:pt x="2381" y="6923"/>
                  </a:cubicBezTo>
                  <a:cubicBezTo>
                    <a:pt x="3747" y="3894"/>
                    <a:pt x="5753" y="1677"/>
                    <a:pt x="8062" y="643"/>
                  </a:cubicBezTo>
                  <a:cubicBezTo>
                    <a:pt x="10652" y="-516"/>
                    <a:pt x="13441" y="-109"/>
                    <a:pt x="15806" y="1876"/>
                  </a:cubicBezTo>
                  <a:cubicBezTo>
                    <a:pt x="17671" y="3441"/>
                    <a:pt x="19142" y="5889"/>
                    <a:pt x="20099" y="8793"/>
                  </a:cubicBezTo>
                  <a:cubicBezTo>
                    <a:pt x="20890" y="11191"/>
                    <a:pt x="21306" y="13823"/>
                    <a:pt x="21480" y="16494"/>
                  </a:cubicBezTo>
                  <a:cubicBezTo>
                    <a:pt x="21561" y="17735"/>
                    <a:pt x="21590" y="18983"/>
                    <a:pt x="21566" y="20230"/>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88" name="ísľíďè">
              <a:extLst>
                <a:ext uri="{FF2B5EF4-FFF2-40B4-BE49-F238E27FC236}">
                  <a16:creationId xmlns:a16="http://schemas.microsoft.com/office/drawing/2014/main" id="{3FC697BC-AE81-437B-AF3C-F14FF73E4500}"/>
                </a:ext>
              </a:extLst>
            </p:cNvPr>
            <p:cNvSpPr/>
            <p:nvPr/>
          </p:nvSpPr>
          <p:spPr>
            <a:xfrm>
              <a:off x="2674130" y="2343633"/>
              <a:ext cx="746999" cy="681826"/>
            </a:xfrm>
            <a:custGeom>
              <a:avLst/>
              <a:gdLst/>
              <a:ahLst/>
              <a:cxnLst>
                <a:cxn ang="0">
                  <a:pos x="wd2" y="hd2"/>
                </a:cxn>
                <a:cxn ang="5400000">
                  <a:pos x="wd2" y="hd2"/>
                </a:cxn>
                <a:cxn ang="10800000">
                  <a:pos x="wd2" y="hd2"/>
                </a:cxn>
                <a:cxn ang="16200000">
                  <a:pos x="wd2" y="hd2"/>
                </a:cxn>
              </a:cxnLst>
              <a:rect l="0" t="0" r="r" b="b"/>
              <a:pathLst>
                <a:path w="21537" h="21395" extrusionOk="0">
                  <a:moveTo>
                    <a:pt x="0" y="21395"/>
                  </a:moveTo>
                  <a:lnTo>
                    <a:pt x="12504" y="20592"/>
                  </a:lnTo>
                  <a:cubicBezTo>
                    <a:pt x="13262" y="20615"/>
                    <a:pt x="13995" y="20293"/>
                    <a:pt x="14526" y="19704"/>
                  </a:cubicBezTo>
                  <a:cubicBezTo>
                    <a:pt x="15594" y="18520"/>
                    <a:pt x="15600" y="16783"/>
                    <a:pt x="15757" y="15218"/>
                  </a:cubicBezTo>
                  <a:cubicBezTo>
                    <a:pt x="15900" y="13791"/>
                    <a:pt x="16192" y="12372"/>
                    <a:pt x="16642" y="10984"/>
                  </a:cubicBezTo>
                  <a:cubicBezTo>
                    <a:pt x="17218" y="8517"/>
                    <a:pt x="18174" y="6173"/>
                    <a:pt x="19469" y="4053"/>
                  </a:cubicBezTo>
                  <a:cubicBezTo>
                    <a:pt x="19940" y="3283"/>
                    <a:pt x="20453" y="2546"/>
                    <a:pt x="21008" y="1845"/>
                  </a:cubicBezTo>
                  <a:cubicBezTo>
                    <a:pt x="21132" y="1694"/>
                    <a:pt x="21244" y="1541"/>
                    <a:pt x="21349" y="1384"/>
                  </a:cubicBezTo>
                  <a:cubicBezTo>
                    <a:pt x="21477" y="1193"/>
                    <a:pt x="21600" y="961"/>
                    <a:pt x="21500" y="742"/>
                  </a:cubicBezTo>
                  <a:cubicBezTo>
                    <a:pt x="21426" y="581"/>
                    <a:pt x="21282" y="523"/>
                    <a:pt x="21124" y="478"/>
                  </a:cubicBezTo>
                  <a:cubicBezTo>
                    <a:pt x="20854" y="400"/>
                    <a:pt x="20543" y="331"/>
                    <a:pt x="20236" y="292"/>
                  </a:cubicBezTo>
                  <a:cubicBezTo>
                    <a:pt x="16325" y="-205"/>
                    <a:pt x="12406" y="-68"/>
                    <a:pt x="8533" y="704"/>
                  </a:cubicBezTo>
                  <a:cubicBezTo>
                    <a:pt x="7562" y="1437"/>
                    <a:pt x="6673" y="2291"/>
                    <a:pt x="5882" y="3246"/>
                  </a:cubicBezTo>
                  <a:cubicBezTo>
                    <a:pt x="5111" y="4178"/>
                    <a:pt x="4439" y="5201"/>
                    <a:pt x="3879" y="6296"/>
                  </a:cubicBezTo>
                  <a:cubicBezTo>
                    <a:pt x="3599" y="6596"/>
                    <a:pt x="3589" y="7083"/>
                    <a:pt x="3853" y="7400"/>
                  </a:cubicBezTo>
                  <a:cubicBezTo>
                    <a:pt x="3908" y="7466"/>
                    <a:pt x="3974" y="7520"/>
                    <a:pt x="4049" y="7555"/>
                  </a:cubicBezTo>
                  <a:cubicBezTo>
                    <a:pt x="4199" y="7623"/>
                    <a:pt x="4365" y="7605"/>
                    <a:pt x="4525" y="7584"/>
                  </a:cubicBezTo>
                  <a:cubicBezTo>
                    <a:pt x="5737" y="7424"/>
                    <a:pt x="6930" y="7133"/>
                    <a:pt x="8135" y="6926"/>
                  </a:cubicBezTo>
                  <a:cubicBezTo>
                    <a:pt x="9582" y="6679"/>
                    <a:pt x="11043" y="6554"/>
                    <a:pt x="12506" y="6483"/>
                  </a:cubicBezTo>
                  <a:cubicBezTo>
                    <a:pt x="14362" y="6394"/>
                    <a:pt x="16221" y="6391"/>
                    <a:pt x="18077" y="6475"/>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89" name="iŝ1iḋê">
              <a:extLst>
                <a:ext uri="{FF2B5EF4-FFF2-40B4-BE49-F238E27FC236}">
                  <a16:creationId xmlns:a16="http://schemas.microsoft.com/office/drawing/2014/main" id="{27F1E7C2-38EC-41F6-90CF-6BF2C33C3C7B}"/>
                </a:ext>
              </a:extLst>
            </p:cNvPr>
            <p:cNvSpPr/>
            <p:nvPr/>
          </p:nvSpPr>
          <p:spPr>
            <a:xfrm>
              <a:off x="2726675" y="2555092"/>
              <a:ext cx="74914" cy="466294"/>
            </a:xfrm>
            <a:custGeom>
              <a:avLst/>
              <a:gdLst/>
              <a:ahLst/>
              <a:cxnLst>
                <a:cxn ang="0">
                  <a:pos x="wd2" y="hd2"/>
                </a:cxn>
                <a:cxn ang="5400000">
                  <a:pos x="wd2" y="hd2"/>
                </a:cxn>
                <a:cxn ang="10800000">
                  <a:pos x="wd2" y="hd2"/>
                </a:cxn>
                <a:cxn ang="16200000">
                  <a:pos x="wd2" y="hd2"/>
                </a:cxn>
              </a:cxnLst>
              <a:rect l="0" t="0" r="r" b="b"/>
              <a:pathLst>
                <a:path w="20632" h="21600" extrusionOk="0">
                  <a:moveTo>
                    <a:pt x="2925" y="21600"/>
                  </a:moveTo>
                  <a:cubicBezTo>
                    <a:pt x="-798" y="17808"/>
                    <a:pt x="-968" y="13941"/>
                    <a:pt x="2423" y="10139"/>
                  </a:cubicBezTo>
                  <a:cubicBezTo>
                    <a:pt x="5553" y="6629"/>
                    <a:pt x="11687" y="3214"/>
                    <a:pt x="20632" y="0"/>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90" name="ísḻídê">
              <a:extLst>
                <a:ext uri="{FF2B5EF4-FFF2-40B4-BE49-F238E27FC236}">
                  <a16:creationId xmlns:a16="http://schemas.microsoft.com/office/drawing/2014/main" id="{0C1252D3-5782-42FC-AFD0-22B7E78BD08D}"/>
                </a:ext>
              </a:extLst>
            </p:cNvPr>
            <p:cNvSpPr/>
            <p:nvPr/>
          </p:nvSpPr>
          <p:spPr>
            <a:xfrm>
              <a:off x="2744474" y="2697266"/>
              <a:ext cx="833273" cy="45259"/>
            </a:xfrm>
            <a:custGeom>
              <a:avLst/>
              <a:gdLst/>
              <a:ahLst/>
              <a:cxnLst>
                <a:cxn ang="0">
                  <a:pos x="wd2" y="hd2"/>
                </a:cxn>
                <a:cxn ang="5400000">
                  <a:pos x="wd2" y="hd2"/>
                </a:cxn>
                <a:cxn ang="10800000">
                  <a:pos x="wd2" y="hd2"/>
                </a:cxn>
                <a:cxn ang="16200000">
                  <a:pos x="wd2" y="hd2"/>
                </a:cxn>
              </a:cxnLst>
              <a:rect l="0" t="0" r="r" b="b"/>
              <a:pathLst>
                <a:path w="21600" h="21270" extrusionOk="0">
                  <a:moveTo>
                    <a:pt x="0" y="21270"/>
                  </a:moveTo>
                  <a:cubicBezTo>
                    <a:pt x="138" y="18878"/>
                    <a:pt x="289" y="16741"/>
                    <a:pt x="451" y="14892"/>
                  </a:cubicBezTo>
                  <a:cubicBezTo>
                    <a:pt x="1074" y="7763"/>
                    <a:pt x="1811" y="5212"/>
                    <a:pt x="2544" y="3979"/>
                  </a:cubicBezTo>
                  <a:cubicBezTo>
                    <a:pt x="3044" y="3139"/>
                    <a:pt x="3546" y="2876"/>
                    <a:pt x="4048" y="3194"/>
                  </a:cubicBezTo>
                  <a:cubicBezTo>
                    <a:pt x="6547" y="1637"/>
                    <a:pt x="9047" y="650"/>
                    <a:pt x="11547" y="231"/>
                  </a:cubicBezTo>
                  <a:cubicBezTo>
                    <a:pt x="14898" y="-330"/>
                    <a:pt x="18250" y="132"/>
                    <a:pt x="21600" y="1616"/>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91" name="îṩ1îḋè">
              <a:extLst>
                <a:ext uri="{FF2B5EF4-FFF2-40B4-BE49-F238E27FC236}">
                  <a16:creationId xmlns:a16="http://schemas.microsoft.com/office/drawing/2014/main" id="{3B4FD779-639D-47BB-9BD5-4C7C909FCFF9}"/>
                </a:ext>
              </a:extLst>
            </p:cNvPr>
            <p:cNvSpPr/>
            <p:nvPr/>
          </p:nvSpPr>
          <p:spPr>
            <a:xfrm>
              <a:off x="2730094" y="2788390"/>
              <a:ext cx="498006" cy="267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101" y="19378"/>
                    <a:pt x="2204" y="17456"/>
                    <a:pt x="3308" y="15832"/>
                  </a:cubicBezTo>
                  <a:cubicBezTo>
                    <a:pt x="6465" y="11191"/>
                    <a:pt x="9630" y="9003"/>
                    <a:pt x="12794" y="6701"/>
                  </a:cubicBezTo>
                  <a:cubicBezTo>
                    <a:pt x="15730" y="4566"/>
                    <a:pt x="18665" y="2332"/>
                    <a:pt x="21600" y="0"/>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92" name="îslîḋê">
              <a:extLst>
                <a:ext uri="{FF2B5EF4-FFF2-40B4-BE49-F238E27FC236}">
                  <a16:creationId xmlns:a16="http://schemas.microsoft.com/office/drawing/2014/main" id="{6C1C22B3-8E80-495F-B4E4-C00FBDD2117B}"/>
                </a:ext>
              </a:extLst>
            </p:cNvPr>
            <p:cNvSpPr/>
            <p:nvPr/>
          </p:nvSpPr>
          <p:spPr>
            <a:xfrm>
              <a:off x="2927471" y="3011504"/>
              <a:ext cx="140596" cy="94536"/>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93" name="ïśḻíďe">
              <a:extLst>
                <a:ext uri="{FF2B5EF4-FFF2-40B4-BE49-F238E27FC236}">
                  <a16:creationId xmlns:a16="http://schemas.microsoft.com/office/drawing/2014/main" id="{6607ADCD-E9CE-4515-B632-8AEF2B656450}"/>
                </a:ext>
              </a:extLst>
            </p:cNvPr>
            <p:cNvSpPr/>
            <p:nvPr/>
          </p:nvSpPr>
          <p:spPr>
            <a:xfrm>
              <a:off x="3472103" y="2363486"/>
              <a:ext cx="1167081" cy="781949"/>
            </a:xfrm>
            <a:custGeom>
              <a:avLst/>
              <a:gdLst/>
              <a:ahLst/>
              <a:cxnLst>
                <a:cxn ang="0">
                  <a:pos x="wd2" y="hd2"/>
                </a:cxn>
                <a:cxn ang="5400000">
                  <a:pos x="wd2" y="hd2"/>
                </a:cxn>
                <a:cxn ang="10800000">
                  <a:pos x="wd2" y="hd2"/>
                </a:cxn>
                <a:cxn ang="16200000">
                  <a:pos x="wd2" y="hd2"/>
                </a:cxn>
              </a:cxnLst>
              <a:rect l="0" t="0" r="r" b="b"/>
              <a:pathLst>
                <a:path w="21600" h="21382" extrusionOk="0">
                  <a:moveTo>
                    <a:pt x="0" y="21208"/>
                  </a:moveTo>
                  <a:cubicBezTo>
                    <a:pt x="48" y="19873"/>
                    <a:pt x="79" y="18542"/>
                    <a:pt x="93" y="17214"/>
                  </a:cubicBezTo>
                  <a:cubicBezTo>
                    <a:pt x="107" y="15967"/>
                    <a:pt x="107" y="14718"/>
                    <a:pt x="224" y="13486"/>
                  </a:cubicBezTo>
                  <a:cubicBezTo>
                    <a:pt x="452" y="11085"/>
                    <a:pt x="1114" y="8818"/>
                    <a:pt x="2069" y="6822"/>
                  </a:cubicBezTo>
                  <a:cubicBezTo>
                    <a:pt x="3193" y="4475"/>
                    <a:pt x="4694" y="2567"/>
                    <a:pt x="6466" y="1378"/>
                  </a:cubicBezTo>
                  <a:cubicBezTo>
                    <a:pt x="8218" y="201"/>
                    <a:pt x="10157" y="-218"/>
                    <a:pt x="12069" y="106"/>
                  </a:cubicBezTo>
                  <a:cubicBezTo>
                    <a:pt x="14858" y="580"/>
                    <a:pt x="17433" y="2592"/>
                    <a:pt x="19195" y="5819"/>
                  </a:cubicBezTo>
                  <a:cubicBezTo>
                    <a:pt x="20324" y="7887"/>
                    <a:pt x="21057" y="10360"/>
                    <a:pt x="21351" y="12981"/>
                  </a:cubicBezTo>
                  <a:cubicBezTo>
                    <a:pt x="21505" y="14352"/>
                    <a:pt x="21536" y="15740"/>
                    <a:pt x="21558" y="17121"/>
                  </a:cubicBezTo>
                  <a:cubicBezTo>
                    <a:pt x="21581" y="18538"/>
                    <a:pt x="21595" y="19958"/>
                    <a:pt x="21600" y="21382"/>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94" name="íślîḍe">
              <a:extLst>
                <a:ext uri="{FF2B5EF4-FFF2-40B4-BE49-F238E27FC236}">
                  <a16:creationId xmlns:a16="http://schemas.microsoft.com/office/drawing/2014/main" id="{EE424232-E593-4575-A508-BA101B26C10D}"/>
                </a:ext>
              </a:extLst>
            </p:cNvPr>
            <p:cNvSpPr/>
            <p:nvPr/>
          </p:nvSpPr>
          <p:spPr>
            <a:xfrm flipV="1">
              <a:off x="3195355" y="2947336"/>
              <a:ext cx="282839" cy="11576"/>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95" name="îşliďè">
              <a:extLst>
                <a:ext uri="{FF2B5EF4-FFF2-40B4-BE49-F238E27FC236}">
                  <a16:creationId xmlns:a16="http://schemas.microsoft.com/office/drawing/2014/main" id="{129E39AD-D05F-4965-AEC5-B0E2C3683511}"/>
                </a:ext>
              </a:extLst>
            </p:cNvPr>
            <p:cNvSpPr/>
            <p:nvPr/>
          </p:nvSpPr>
          <p:spPr>
            <a:xfrm>
              <a:off x="3460798" y="2261301"/>
              <a:ext cx="3920581" cy="680511"/>
            </a:xfrm>
            <a:custGeom>
              <a:avLst/>
              <a:gdLst/>
              <a:ahLst/>
              <a:cxnLst>
                <a:cxn ang="0">
                  <a:pos x="wd2" y="hd2"/>
                </a:cxn>
                <a:cxn ang="5400000">
                  <a:pos x="wd2" y="hd2"/>
                </a:cxn>
                <a:cxn ang="10800000">
                  <a:pos x="wd2" y="hd2"/>
                </a:cxn>
                <a:cxn ang="16200000">
                  <a:pos x="wd2" y="hd2"/>
                </a:cxn>
              </a:cxnLst>
              <a:rect l="0" t="0" r="r" b="b"/>
              <a:pathLst>
                <a:path w="21542" h="21327" extrusionOk="0">
                  <a:moveTo>
                    <a:pt x="89" y="21327"/>
                  </a:moveTo>
                  <a:cubicBezTo>
                    <a:pt x="-58" y="18073"/>
                    <a:pt x="-22" y="14639"/>
                    <a:pt x="192" y="11509"/>
                  </a:cubicBezTo>
                  <a:cubicBezTo>
                    <a:pt x="663" y="4617"/>
                    <a:pt x="1851" y="314"/>
                    <a:pt x="3155" y="17"/>
                  </a:cubicBezTo>
                  <a:cubicBezTo>
                    <a:pt x="4429" y="-273"/>
                    <a:pt x="5641" y="3262"/>
                    <a:pt x="6309" y="9444"/>
                  </a:cubicBezTo>
                  <a:cubicBezTo>
                    <a:pt x="6600" y="12139"/>
                    <a:pt x="6766" y="15211"/>
                    <a:pt x="6793" y="18373"/>
                  </a:cubicBezTo>
                  <a:lnTo>
                    <a:pt x="21542" y="17749"/>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96" name="islíḍê">
              <a:extLst>
                <a:ext uri="{FF2B5EF4-FFF2-40B4-BE49-F238E27FC236}">
                  <a16:creationId xmlns:a16="http://schemas.microsoft.com/office/drawing/2014/main" id="{8304A2F5-EAE6-4610-ADF6-B4E306A4A734}"/>
                </a:ext>
              </a:extLst>
            </p:cNvPr>
            <p:cNvSpPr/>
            <p:nvPr/>
          </p:nvSpPr>
          <p:spPr>
            <a:xfrm>
              <a:off x="4639023" y="1547117"/>
              <a:ext cx="3127413" cy="14873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770" y="21054"/>
                  </a:lnTo>
                  <a:cubicBezTo>
                    <a:pt x="16920" y="21060"/>
                    <a:pt x="17070" y="21046"/>
                    <a:pt x="17219" y="21012"/>
                  </a:cubicBezTo>
                  <a:cubicBezTo>
                    <a:pt x="17564" y="20933"/>
                    <a:pt x="17906" y="20745"/>
                    <a:pt x="18206" y="20362"/>
                  </a:cubicBezTo>
                  <a:cubicBezTo>
                    <a:pt x="18526" y="19954"/>
                    <a:pt x="18778" y="19347"/>
                    <a:pt x="18928" y="18626"/>
                  </a:cubicBezTo>
                  <a:lnTo>
                    <a:pt x="21465" y="8923"/>
                  </a:lnTo>
                  <a:cubicBezTo>
                    <a:pt x="21553" y="8570"/>
                    <a:pt x="21600" y="8177"/>
                    <a:pt x="21600" y="7778"/>
                  </a:cubicBezTo>
                  <a:cubicBezTo>
                    <a:pt x="21600" y="7473"/>
                    <a:pt x="21573" y="7171"/>
                    <a:pt x="21520" y="6887"/>
                  </a:cubicBezTo>
                  <a:lnTo>
                    <a:pt x="19634" y="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97" name="ïşḻiḓê">
              <a:extLst>
                <a:ext uri="{FF2B5EF4-FFF2-40B4-BE49-F238E27FC236}">
                  <a16:creationId xmlns:a16="http://schemas.microsoft.com/office/drawing/2014/main" id="{968E7844-36BA-44F4-B2D9-78A9387D40B6}"/>
                </a:ext>
              </a:extLst>
            </p:cNvPr>
            <p:cNvSpPr/>
            <p:nvPr/>
          </p:nvSpPr>
          <p:spPr>
            <a:xfrm>
              <a:off x="4770946" y="1455700"/>
              <a:ext cx="3610382" cy="1576369"/>
            </a:xfrm>
            <a:custGeom>
              <a:avLst/>
              <a:gdLst/>
              <a:ahLst/>
              <a:cxnLst>
                <a:cxn ang="0">
                  <a:pos x="wd2" y="hd2"/>
                </a:cxn>
                <a:cxn ang="5400000">
                  <a:pos x="wd2" y="hd2"/>
                </a:cxn>
                <a:cxn ang="10800000">
                  <a:pos x="wd2" y="hd2"/>
                </a:cxn>
                <a:cxn ang="16200000">
                  <a:pos x="wd2" y="hd2"/>
                </a:cxn>
              </a:cxnLst>
              <a:rect l="0" t="0" r="r" b="b"/>
              <a:pathLst>
                <a:path w="21589" h="21577" extrusionOk="0">
                  <a:moveTo>
                    <a:pt x="300" y="21577"/>
                  </a:moveTo>
                  <a:cubicBezTo>
                    <a:pt x="142" y="19681"/>
                    <a:pt x="46" y="17760"/>
                    <a:pt x="13" y="15831"/>
                  </a:cubicBezTo>
                  <a:cubicBezTo>
                    <a:pt x="-5" y="14738"/>
                    <a:pt x="-1" y="13627"/>
                    <a:pt x="5" y="12543"/>
                  </a:cubicBezTo>
                  <a:cubicBezTo>
                    <a:pt x="11" y="11451"/>
                    <a:pt x="22" y="10361"/>
                    <a:pt x="217" y="9350"/>
                  </a:cubicBezTo>
                  <a:cubicBezTo>
                    <a:pt x="275" y="9048"/>
                    <a:pt x="349" y="8763"/>
                    <a:pt x="437" y="8501"/>
                  </a:cubicBezTo>
                  <a:cubicBezTo>
                    <a:pt x="1110" y="7015"/>
                    <a:pt x="1851" y="5701"/>
                    <a:pt x="2648" y="4582"/>
                  </a:cubicBezTo>
                  <a:cubicBezTo>
                    <a:pt x="4261" y="2317"/>
                    <a:pt x="6070" y="889"/>
                    <a:pt x="7946" y="323"/>
                  </a:cubicBezTo>
                  <a:cubicBezTo>
                    <a:pt x="8875" y="43"/>
                    <a:pt x="9814" y="-23"/>
                    <a:pt x="10752" y="6"/>
                  </a:cubicBezTo>
                  <a:cubicBezTo>
                    <a:pt x="12597" y="62"/>
                    <a:pt x="14436" y="483"/>
                    <a:pt x="16248" y="1263"/>
                  </a:cubicBezTo>
                  <a:cubicBezTo>
                    <a:pt x="16761" y="1525"/>
                    <a:pt x="17267" y="1861"/>
                    <a:pt x="17761" y="2268"/>
                  </a:cubicBezTo>
                  <a:cubicBezTo>
                    <a:pt x="18213" y="2640"/>
                    <a:pt x="18655" y="3072"/>
                    <a:pt x="19093" y="3523"/>
                  </a:cubicBezTo>
                  <a:cubicBezTo>
                    <a:pt x="19887" y="4341"/>
                    <a:pt x="20668" y="5225"/>
                    <a:pt x="21433" y="6173"/>
                  </a:cubicBezTo>
                  <a:cubicBezTo>
                    <a:pt x="21505" y="6254"/>
                    <a:pt x="21554" y="6395"/>
                    <a:pt x="21576" y="6555"/>
                  </a:cubicBezTo>
                  <a:cubicBezTo>
                    <a:pt x="21594" y="6683"/>
                    <a:pt x="21595" y="6829"/>
                    <a:pt x="21563" y="6956"/>
                  </a:cubicBezTo>
                  <a:cubicBezTo>
                    <a:pt x="21545" y="7029"/>
                    <a:pt x="21517" y="7084"/>
                    <a:pt x="21485" y="7123"/>
                  </a:cubicBezTo>
                  <a:cubicBezTo>
                    <a:pt x="21416" y="7208"/>
                    <a:pt x="21335" y="7202"/>
                    <a:pt x="21259" y="7196"/>
                  </a:cubicBezTo>
                  <a:cubicBezTo>
                    <a:pt x="21174" y="7189"/>
                    <a:pt x="21088" y="7181"/>
                    <a:pt x="21002" y="7174"/>
                  </a:cubicBezTo>
                  <a:lnTo>
                    <a:pt x="17734" y="7174"/>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98" name="iṣľiḍê">
              <a:extLst>
                <a:ext uri="{FF2B5EF4-FFF2-40B4-BE49-F238E27FC236}">
                  <a16:creationId xmlns:a16="http://schemas.microsoft.com/office/drawing/2014/main" id="{2B5BB65D-3313-4BE2-9410-7C446EC50851}"/>
                </a:ext>
              </a:extLst>
            </p:cNvPr>
            <p:cNvSpPr/>
            <p:nvPr/>
          </p:nvSpPr>
          <p:spPr>
            <a:xfrm>
              <a:off x="4746432" y="1981157"/>
              <a:ext cx="2995287" cy="103182"/>
            </a:xfrm>
            <a:custGeom>
              <a:avLst/>
              <a:gdLst/>
              <a:ahLst/>
              <a:cxnLst>
                <a:cxn ang="0">
                  <a:pos x="wd2" y="hd2"/>
                </a:cxn>
                <a:cxn ang="5400000">
                  <a:pos x="wd2" y="hd2"/>
                </a:cxn>
                <a:cxn ang="10800000">
                  <a:pos x="wd2" y="hd2"/>
                </a:cxn>
                <a:cxn ang="16200000">
                  <a:pos x="wd2" y="hd2"/>
                </a:cxn>
              </a:cxnLst>
              <a:rect l="0" t="0" r="r" b="b"/>
              <a:pathLst>
                <a:path w="21600" h="21600" extrusionOk="0">
                  <a:moveTo>
                    <a:pt x="0" y="12138"/>
                  </a:moveTo>
                  <a:lnTo>
                    <a:pt x="666" y="21600"/>
                  </a:lnTo>
                  <a:lnTo>
                    <a:pt x="11869" y="6386"/>
                  </a:lnTo>
                  <a:lnTo>
                    <a:pt x="21600" y="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99" name="ïşlïdê">
              <a:extLst>
                <a:ext uri="{FF2B5EF4-FFF2-40B4-BE49-F238E27FC236}">
                  <a16:creationId xmlns:a16="http://schemas.microsoft.com/office/drawing/2014/main" id="{263532DA-BBEC-4102-A797-AE3C89DD7925}"/>
                </a:ext>
              </a:extLst>
            </p:cNvPr>
            <p:cNvSpPr/>
            <p:nvPr/>
          </p:nvSpPr>
          <p:spPr>
            <a:xfrm>
              <a:off x="5470946" y="1530360"/>
              <a:ext cx="77943" cy="36987"/>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00" name="îSḻiďè">
              <a:extLst>
                <a:ext uri="{FF2B5EF4-FFF2-40B4-BE49-F238E27FC236}">
                  <a16:creationId xmlns:a16="http://schemas.microsoft.com/office/drawing/2014/main" id="{04F2E98B-1CAB-4683-BE49-37358BD8ABC0}"/>
                </a:ext>
              </a:extLst>
            </p:cNvPr>
            <p:cNvSpPr/>
            <p:nvPr/>
          </p:nvSpPr>
          <p:spPr>
            <a:xfrm>
              <a:off x="5518645" y="1512042"/>
              <a:ext cx="76055" cy="36824"/>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01" name="íṥlîḋe">
              <a:extLst>
                <a:ext uri="{FF2B5EF4-FFF2-40B4-BE49-F238E27FC236}">
                  <a16:creationId xmlns:a16="http://schemas.microsoft.com/office/drawing/2014/main" id="{515C74DD-4412-4EBF-89D3-D1674D007F97}"/>
                </a:ext>
              </a:extLst>
            </p:cNvPr>
            <p:cNvSpPr/>
            <p:nvPr/>
          </p:nvSpPr>
          <p:spPr>
            <a:xfrm>
              <a:off x="6297042" y="2013046"/>
              <a:ext cx="94661" cy="997130"/>
            </a:xfrm>
            <a:custGeom>
              <a:avLst/>
              <a:gdLst/>
              <a:ahLst/>
              <a:cxnLst>
                <a:cxn ang="0">
                  <a:pos x="wd2" y="hd2"/>
                </a:cxn>
                <a:cxn ang="5400000">
                  <a:pos x="wd2" y="hd2"/>
                </a:cxn>
                <a:cxn ang="10800000">
                  <a:pos x="wd2" y="hd2"/>
                </a:cxn>
                <a:cxn ang="16200000">
                  <a:pos x="wd2" y="hd2"/>
                </a:cxn>
              </a:cxnLst>
              <a:rect l="0" t="0" r="r" b="b"/>
              <a:pathLst>
                <a:path w="20196" h="21600" extrusionOk="0">
                  <a:moveTo>
                    <a:pt x="20196" y="0"/>
                  </a:moveTo>
                  <a:cubicBezTo>
                    <a:pt x="9301" y="3430"/>
                    <a:pt x="2749" y="6987"/>
                    <a:pt x="699" y="10586"/>
                  </a:cubicBezTo>
                  <a:cubicBezTo>
                    <a:pt x="-1404" y="14276"/>
                    <a:pt x="1246" y="17979"/>
                    <a:pt x="8581" y="21600"/>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02" name="ïṡḻiḋê">
              <a:extLst>
                <a:ext uri="{FF2B5EF4-FFF2-40B4-BE49-F238E27FC236}">
                  <a16:creationId xmlns:a16="http://schemas.microsoft.com/office/drawing/2014/main" id="{E52BE6E8-2856-412F-B45F-24AD6DD21C1B}"/>
                </a:ext>
              </a:extLst>
            </p:cNvPr>
            <p:cNvSpPr/>
            <p:nvPr/>
          </p:nvSpPr>
          <p:spPr>
            <a:xfrm flipV="1">
              <a:off x="6321358" y="1460420"/>
              <a:ext cx="157012" cy="554002"/>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03" name="íṩļíḍê">
              <a:extLst>
                <a:ext uri="{FF2B5EF4-FFF2-40B4-BE49-F238E27FC236}">
                  <a16:creationId xmlns:a16="http://schemas.microsoft.com/office/drawing/2014/main" id="{9E1E4B5E-4A2C-42F6-9389-07975B776987}"/>
                </a:ext>
              </a:extLst>
            </p:cNvPr>
            <p:cNvSpPr/>
            <p:nvPr/>
          </p:nvSpPr>
          <p:spPr>
            <a:xfrm flipH="1">
              <a:off x="6455894" y="1460762"/>
              <a:ext cx="79248" cy="547088"/>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04" name="îṥļiḋê">
              <a:extLst>
                <a:ext uri="{FF2B5EF4-FFF2-40B4-BE49-F238E27FC236}">
                  <a16:creationId xmlns:a16="http://schemas.microsoft.com/office/drawing/2014/main" id="{74940E4A-BD15-4D44-923E-7F0E28933D6B}"/>
                </a:ext>
              </a:extLst>
            </p:cNvPr>
            <p:cNvSpPr/>
            <p:nvPr/>
          </p:nvSpPr>
          <p:spPr>
            <a:xfrm>
              <a:off x="7436088" y="1539038"/>
              <a:ext cx="244556" cy="443564"/>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05" name="iṩ1íďè">
              <a:extLst>
                <a:ext uri="{FF2B5EF4-FFF2-40B4-BE49-F238E27FC236}">
                  <a16:creationId xmlns:a16="http://schemas.microsoft.com/office/drawing/2014/main" id="{989A45B5-7296-4A9C-AFFD-F3B9D079D7D8}"/>
                </a:ext>
              </a:extLst>
            </p:cNvPr>
            <p:cNvSpPr/>
            <p:nvPr/>
          </p:nvSpPr>
          <p:spPr>
            <a:xfrm>
              <a:off x="6494792" y="1492457"/>
              <a:ext cx="1148482" cy="512481"/>
            </a:xfrm>
            <a:custGeom>
              <a:avLst/>
              <a:gdLst/>
              <a:ahLst/>
              <a:cxnLst>
                <a:cxn ang="0">
                  <a:pos x="wd2" y="hd2"/>
                </a:cxn>
                <a:cxn ang="5400000">
                  <a:pos x="wd2" y="hd2"/>
                </a:cxn>
                <a:cxn ang="10800000">
                  <a:pos x="wd2" y="hd2"/>
                </a:cxn>
                <a:cxn ang="16200000">
                  <a:pos x="wd2" y="hd2"/>
                </a:cxn>
              </a:cxnLst>
              <a:rect l="0" t="0" r="r" b="b"/>
              <a:pathLst>
                <a:path w="21600" h="21572" extrusionOk="0">
                  <a:moveTo>
                    <a:pt x="0" y="21572"/>
                  </a:moveTo>
                  <a:lnTo>
                    <a:pt x="1248" y="2"/>
                  </a:lnTo>
                  <a:cubicBezTo>
                    <a:pt x="4020" y="-28"/>
                    <a:pt x="6790" y="265"/>
                    <a:pt x="9548" y="880"/>
                  </a:cubicBezTo>
                  <a:cubicBezTo>
                    <a:pt x="12169" y="1463"/>
                    <a:pt x="14776" y="2337"/>
                    <a:pt x="17358" y="3497"/>
                  </a:cubicBezTo>
                  <a:lnTo>
                    <a:pt x="21600" y="20721"/>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06" name="ïşḻîḓe">
              <a:extLst>
                <a:ext uri="{FF2B5EF4-FFF2-40B4-BE49-F238E27FC236}">
                  <a16:creationId xmlns:a16="http://schemas.microsoft.com/office/drawing/2014/main" id="{43DC3E33-0D49-4EE7-A3F5-CCC46F53BECC}"/>
                </a:ext>
              </a:extLst>
            </p:cNvPr>
            <p:cNvSpPr/>
            <p:nvPr/>
          </p:nvSpPr>
          <p:spPr>
            <a:xfrm flipV="1">
              <a:off x="7706691" y="1490741"/>
              <a:ext cx="75006" cy="52283"/>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07" name="îṩľíḋê">
              <a:extLst>
                <a:ext uri="{FF2B5EF4-FFF2-40B4-BE49-F238E27FC236}">
                  <a16:creationId xmlns:a16="http://schemas.microsoft.com/office/drawing/2014/main" id="{C40F5A92-AF94-43F4-9D01-54C4B814B894}"/>
                </a:ext>
              </a:extLst>
            </p:cNvPr>
            <p:cNvSpPr/>
            <p:nvPr/>
          </p:nvSpPr>
          <p:spPr>
            <a:xfrm flipV="1">
              <a:off x="7812546" y="1522786"/>
              <a:ext cx="72769" cy="51421"/>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08" name="iŝḷíḑé">
              <a:extLst>
                <a:ext uri="{FF2B5EF4-FFF2-40B4-BE49-F238E27FC236}">
                  <a16:creationId xmlns:a16="http://schemas.microsoft.com/office/drawing/2014/main" id="{8E71DB9E-1B33-4186-AE38-C04360451AA7}"/>
                </a:ext>
              </a:extLst>
            </p:cNvPr>
            <p:cNvSpPr/>
            <p:nvPr/>
          </p:nvSpPr>
          <p:spPr>
            <a:xfrm>
              <a:off x="7516578" y="1600737"/>
              <a:ext cx="735672" cy="352476"/>
            </a:xfrm>
            <a:custGeom>
              <a:avLst/>
              <a:gdLst/>
              <a:ahLst/>
              <a:cxnLst>
                <a:cxn ang="0">
                  <a:pos x="wd2" y="hd2"/>
                </a:cxn>
                <a:cxn ang="5400000">
                  <a:pos x="wd2" y="hd2"/>
                </a:cxn>
                <a:cxn ang="10800000">
                  <a:pos x="wd2" y="hd2"/>
                </a:cxn>
                <a:cxn ang="16200000">
                  <a:pos x="wd2" y="hd2"/>
                </a:cxn>
              </a:cxnLst>
              <a:rect l="0" t="0" r="r" b="b"/>
              <a:pathLst>
                <a:path w="21546" h="21600" extrusionOk="0">
                  <a:moveTo>
                    <a:pt x="5909" y="21600"/>
                  </a:moveTo>
                  <a:lnTo>
                    <a:pt x="20442" y="21600"/>
                  </a:lnTo>
                  <a:cubicBezTo>
                    <a:pt x="20551" y="21591"/>
                    <a:pt x="20657" y="21579"/>
                    <a:pt x="20761" y="21564"/>
                  </a:cubicBezTo>
                  <a:cubicBezTo>
                    <a:pt x="20898" y="21545"/>
                    <a:pt x="21037" y="21518"/>
                    <a:pt x="21163" y="21401"/>
                  </a:cubicBezTo>
                  <a:cubicBezTo>
                    <a:pt x="21341" y="21235"/>
                    <a:pt x="21478" y="20900"/>
                    <a:pt x="21528" y="20470"/>
                  </a:cubicBezTo>
                  <a:cubicBezTo>
                    <a:pt x="21600" y="19840"/>
                    <a:pt x="21451" y="19190"/>
                    <a:pt x="21170" y="18915"/>
                  </a:cubicBezTo>
                  <a:cubicBezTo>
                    <a:pt x="17891" y="14557"/>
                    <a:pt x="14446" y="10766"/>
                    <a:pt x="10871" y="7583"/>
                  </a:cubicBezTo>
                  <a:cubicBezTo>
                    <a:pt x="7351" y="4449"/>
                    <a:pt x="3715" y="1913"/>
                    <a:pt x="0" y="0"/>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09" name="ísḷiḍè">
              <a:extLst>
                <a:ext uri="{FF2B5EF4-FFF2-40B4-BE49-F238E27FC236}">
                  <a16:creationId xmlns:a16="http://schemas.microsoft.com/office/drawing/2014/main" id="{0CBBF0F8-B7E3-4846-9642-255C06B31DF2}"/>
                </a:ext>
              </a:extLst>
            </p:cNvPr>
            <p:cNvSpPr/>
            <p:nvPr/>
          </p:nvSpPr>
          <p:spPr>
            <a:xfrm>
              <a:off x="7703063" y="1891962"/>
              <a:ext cx="444416" cy="4149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98" y="18394"/>
                    <a:pt x="635" y="15630"/>
                    <a:pt x="1001" y="13384"/>
                  </a:cubicBezTo>
                  <a:cubicBezTo>
                    <a:pt x="1626" y="9555"/>
                    <a:pt x="2324" y="7299"/>
                    <a:pt x="3043" y="6787"/>
                  </a:cubicBezTo>
                  <a:lnTo>
                    <a:pt x="21600" y="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10" name="îSliḍê">
              <a:extLst>
                <a:ext uri="{FF2B5EF4-FFF2-40B4-BE49-F238E27FC236}">
                  <a16:creationId xmlns:a16="http://schemas.microsoft.com/office/drawing/2014/main" id="{25373C46-4867-46DA-89FB-0B83B0EA5B67}"/>
                </a:ext>
              </a:extLst>
            </p:cNvPr>
            <p:cNvSpPr/>
            <p:nvPr/>
          </p:nvSpPr>
          <p:spPr>
            <a:xfrm>
              <a:off x="7557495" y="1676482"/>
              <a:ext cx="686082" cy="2679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3250" y="2051"/>
                    <a:pt x="6453" y="4570"/>
                    <a:pt x="9592" y="7545"/>
                  </a:cubicBezTo>
                  <a:cubicBezTo>
                    <a:pt x="13725" y="11462"/>
                    <a:pt x="17739" y="16160"/>
                    <a:pt x="21600" y="21600"/>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11" name="iṡļíḋè">
              <a:extLst>
                <a:ext uri="{FF2B5EF4-FFF2-40B4-BE49-F238E27FC236}">
                  <a16:creationId xmlns:a16="http://schemas.microsoft.com/office/drawing/2014/main" id="{F635506C-E80C-4FCC-8D84-89F2A595612D}"/>
                </a:ext>
              </a:extLst>
            </p:cNvPr>
            <p:cNvSpPr/>
            <p:nvPr/>
          </p:nvSpPr>
          <p:spPr>
            <a:xfrm>
              <a:off x="7853426" y="1770596"/>
              <a:ext cx="9319" cy="129621"/>
            </a:xfrm>
            <a:custGeom>
              <a:avLst/>
              <a:gdLst/>
              <a:ahLst/>
              <a:cxnLst>
                <a:cxn ang="0">
                  <a:pos x="wd2" y="hd2"/>
                </a:cxn>
                <a:cxn ang="5400000">
                  <a:pos x="wd2" y="hd2"/>
                </a:cxn>
                <a:cxn ang="10800000">
                  <a:pos x="wd2" y="hd2"/>
                </a:cxn>
                <a:cxn ang="16200000">
                  <a:pos x="wd2" y="hd2"/>
                </a:cxn>
              </a:cxnLst>
              <a:rect l="0" t="0" r="r" b="b"/>
              <a:pathLst>
                <a:path w="20211" h="21600" extrusionOk="0">
                  <a:moveTo>
                    <a:pt x="0" y="0"/>
                  </a:moveTo>
                  <a:cubicBezTo>
                    <a:pt x="10414" y="3493"/>
                    <a:pt x="16834" y="7049"/>
                    <a:pt x="19189" y="10627"/>
                  </a:cubicBezTo>
                  <a:cubicBezTo>
                    <a:pt x="21600" y="14290"/>
                    <a:pt x="19741" y="17962"/>
                    <a:pt x="13635" y="21600"/>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12" name="ïŝḷíḓê">
              <a:extLst>
                <a:ext uri="{FF2B5EF4-FFF2-40B4-BE49-F238E27FC236}">
                  <a16:creationId xmlns:a16="http://schemas.microsoft.com/office/drawing/2014/main" id="{BBC2DD8B-6D94-4663-84CD-617EC8507F6E}"/>
                </a:ext>
              </a:extLst>
            </p:cNvPr>
            <p:cNvSpPr/>
            <p:nvPr/>
          </p:nvSpPr>
          <p:spPr>
            <a:xfrm flipH="1">
              <a:off x="7510977" y="1794519"/>
              <a:ext cx="27996" cy="191318"/>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13" name="íṡlîdé">
              <a:extLst>
                <a:ext uri="{FF2B5EF4-FFF2-40B4-BE49-F238E27FC236}">
                  <a16:creationId xmlns:a16="http://schemas.microsoft.com/office/drawing/2014/main" id="{EE467BA0-C24E-4735-9802-F9CFB75B9D5F}"/>
                </a:ext>
              </a:extLst>
            </p:cNvPr>
            <p:cNvSpPr/>
            <p:nvPr/>
          </p:nvSpPr>
          <p:spPr>
            <a:xfrm>
              <a:off x="7658543" y="1729508"/>
              <a:ext cx="87823" cy="12709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48" y="17208"/>
                    <a:pt x="2990" y="13002"/>
                    <a:pt x="6542" y="9324"/>
                  </a:cubicBezTo>
                  <a:cubicBezTo>
                    <a:pt x="10343" y="5388"/>
                    <a:pt x="15523" y="2181"/>
                    <a:pt x="21600" y="0"/>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14" name="íšḻídé">
              <a:extLst>
                <a:ext uri="{FF2B5EF4-FFF2-40B4-BE49-F238E27FC236}">
                  <a16:creationId xmlns:a16="http://schemas.microsoft.com/office/drawing/2014/main" id="{C9350EEF-5FB1-479F-BCB7-812A0495DBFD}"/>
                </a:ext>
              </a:extLst>
            </p:cNvPr>
            <p:cNvSpPr/>
            <p:nvPr/>
          </p:nvSpPr>
          <p:spPr>
            <a:xfrm>
              <a:off x="5153972" y="1493695"/>
              <a:ext cx="1267677" cy="521929"/>
            </a:xfrm>
            <a:custGeom>
              <a:avLst/>
              <a:gdLst/>
              <a:ahLst/>
              <a:cxnLst>
                <a:cxn ang="0">
                  <a:pos x="wd2" y="hd2"/>
                </a:cxn>
                <a:cxn ang="5400000">
                  <a:pos x="wd2" y="hd2"/>
                </a:cxn>
                <a:cxn ang="10800000">
                  <a:pos x="wd2" y="hd2"/>
                </a:cxn>
                <a:cxn ang="16200000">
                  <a:pos x="wd2" y="hd2"/>
                </a:cxn>
              </a:cxnLst>
              <a:rect l="0" t="0" r="r" b="b"/>
              <a:pathLst>
                <a:path w="21600" h="21597" extrusionOk="0">
                  <a:moveTo>
                    <a:pt x="0" y="15659"/>
                  </a:moveTo>
                  <a:cubicBezTo>
                    <a:pt x="1203" y="13712"/>
                    <a:pt x="2450" y="11938"/>
                    <a:pt x="3734" y="10345"/>
                  </a:cubicBezTo>
                  <a:cubicBezTo>
                    <a:pt x="5898" y="7660"/>
                    <a:pt x="8166" y="5489"/>
                    <a:pt x="10504" y="3836"/>
                  </a:cubicBezTo>
                  <a:cubicBezTo>
                    <a:pt x="14109" y="1288"/>
                    <a:pt x="17845" y="-3"/>
                    <a:pt x="21600" y="0"/>
                  </a:cubicBezTo>
                  <a:lnTo>
                    <a:pt x="19149" y="21597"/>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15" name="îŝļíďé">
              <a:extLst>
                <a:ext uri="{FF2B5EF4-FFF2-40B4-BE49-F238E27FC236}">
                  <a16:creationId xmlns:a16="http://schemas.microsoft.com/office/drawing/2014/main" id="{805BB2F2-8F1B-4A13-A952-1236B8840519}"/>
                </a:ext>
              </a:extLst>
            </p:cNvPr>
            <p:cNvSpPr/>
            <p:nvPr/>
          </p:nvSpPr>
          <p:spPr>
            <a:xfrm>
              <a:off x="5024338" y="1874505"/>
              <a:ext cx="243236" cy="192000"/>
            </a:xfrm>
            <a:custGeom>
              <a:avLst/>
              <a:gdLst/>
              <a:ahLst/>
              <a:cxnLst>
                <a:cxn ang="0">
                  <a:pos x="wd2" y="hd2"/>
                </a:cxn>
                <a:cxn ang="5400000">
                  <a:pos x="wd2" y="hd2"/>
                </a:cxn>
                <a:cxn ang="10800000">
                  <a:pos x="wd2" y="hd2"/>
                </a:cxn>
                <a:cxn ang="16200000">
                  <a:pos x="wd2" y="hd2"/>
                </a:cxn>
              </a:cxnLst>
              <a:rect l="0" t="0" r="r" b="b"/>
              <a:pathLst>
                <a:path w="20825" h="21334" extrusionOk="0">
                  <a:moveTo>
                    <a:pt x="1357" y="5906"/>
                  </a:moveTo>
                  <a:cubicBezTo>
                    <a:pt x="-570" y="9749"/>
                    <a:pt x="-492" y="14793"/>
                    <a:pt x="1896" y="18083"/>
                  </a:cubicBezTo>
                  <a:cubicBezTo>
                    <a:pt x="3997" y="20975"/>
                    <a:pt x="7230" y="21529"/>
                    <a:pt x="10308" y="21282"/>
                  </a:cubicBezTo>
                  <a:cubicBezTo>
                    <a:pt x="13491" y="21026"/>
                    <a:pt x="16747" y="19907"/>
                    <a:pt x="18640" y="16608"/>
                  </a:cubicBezTo>
                  <a:cubicBezTo>
                    <a:pt x="19606" y="14924"/>
                    <a:pt x="20042" y="12876"/>
                    <a:pt x="20406" y="10929"/>
                  </a:cubicBezTo>
                  <a:cubicBezTo>
                    <a:pt x="20748" y="9098"/>
                    <a:pt x="21030" y="7209"/>
                    <a:pt x="20627" y="5329"/>
                  </a:cubicBezTo>
                  <a:cubicBezTo>
                    <a:pt x="20143" y="3073"/>
                    <a:pt x="18720" y="1361"/>
                    <a:pt x="16950" y="904"/>
                  </a:cubicBezTo>
                  <a:cubicBezTo>
                    <a:pt x="15336" y="389"/>
                    <a:pt x="13684" y="91"/>
                    <a:pt x="12022" y="17"/>
                  </a:cubicBezTo>
                  <a:cubicBezTo>
                    <a:pt x="10045" y="-71"/>
                    <a:pt x="8055" y="176"/>
                    <a:pt x="6243" y="1023"/>
                  </a:cubicBezTo>
                  <a:cubicBezTo>
                    <a:pt x="4268" y="1947"/>
                    <a:pt x="2529" y="3571"/>
                    <a:pt x="1357" y="5906"/>
                  </a:cubicBezTo>
                  <a:close/>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16" name="ïṩḻíḋê">
              <a:extLst>
                <a:ext uri="{FF2B5EF4-FFF2-40B4-BE49-F238E27FC236}">
                  <a16:creationId xmlns:a16="http://schemas.microsoft.com/office/drawing/2014/main" id="{89679FD7-3676-4FFD-84A4-4FFE3B344DEB}"/>
                </a:ext>
              </a:extLst>
            </p:cNvPr>
            <p:cNvSpPr/>
            <p:nvPr/>
          </p:nvSpPr>
          <p:spPr>
            <a:xfrm>
              <a:off x="5357070" y="1893180"/>
              <a:ext cx="117544" cy="165208"/>
            </a:xfrm>
            <a:custGeom>
              <a:avLst/>
              <a:gdLst/>
              <a:ahLst/>
              <a:cxnLst>
                <a:cxn ang="0">
                  <a:pos x="wd2" y="hd2"/>
                </a:cxn>
                <a:cxn ang="5400000">
                  <a:pos x="wd2" y="hd2"/>
                </a:cxn>
                <a:cxn ang="10800000">
                  <a:pos x="wd2" y="hd2"/>
                </a:cxn>
                <a:cxn ang="16200000">
                  <a:pos x="wd2" y="hd2"/>
                </a:cxn>
              </a:cxnLst>
              <a:rect l="0" t="0" r="r" b="b"/>
              <a:pathLst>
                <a:path w="21089" h="20856" extrusionOk="0">
                  <a:moveTo>
                    <a:pt x="10994" y="20856"/>
                  </a:moveTo>
                  <a:lnTo>
                    <a:pt x="551" y="4910"/>
                  </a:lnTo>
                  <a:cubicBezTo>
                    <a:pt x="-511" y="3507"/>
                    <a:pt x="-1" y="1771"/>
                    <a:pt x="1763" y="779"/>
                  </a:cubicBezTo>
                  <a:cubicBezTo>
                    <a:pt x="4473" y="-744"/>
                    <a:pt x="8508" y="63"/>
                    <a:pt x="9675" y="2361"/>
                  </a:cubicBezTo>
                  <a:lnTo>
                    <a:pt x="21089" y="2059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17" name="íṣľíḍê">
              <a:extLst>
                <a:ext uri="{FF2B5EF4-FFF2-40B4-BE49-F238E27FC236}">
                  <a16:creationId xmlns:a16="http://schemas.microsoft.com/office/drawing/2014/main" id="{956182FF-BC07-494E-80BE-9D8F24B3274F}"/>
                </a:ext>
              </a:extLst>
            </p:cNvPr>
            <p:cNvSpPr/>
            <p:nvPr/>
          </p:nvSpPr>
          <p:spPr>
            <a:xfrm>
              <a:off x="4898174" y="1955790"/>
              <a:ext cx="131695" cy="1244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016" y="17705"/>
                    <a:pt x="6253" y="14008"/>
                    <a:pt x="9694" y="10530"/>
                  </a:cubicBezTo>
                  <a:cubicBezTo>
                    <a:pt x="13439" y="6745"/>
                    <a:pt x="17416" y="3228"/>
                    <a:pt x="21600" y="0"/>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18" name="ïşľîḓê">
              <a:extLst>
                <a:ext uri="{FF2B5EF4-FFF2-40B4-BE49-F238E27FC236}">
                  <a16:creationId xmlns:a16="http://schemas.microsoft.com/office/drawing/2014/main" id="{6B764C4B-A259-49D1-A8A6-927952BAD8FE}"/>
                </a:ext>
              </a:extLst>
            </p:cNvPr>
            <p:cNvSpPr/>
            <p:nvPr/>
          </p:nvSpPr>
          <p:spPr>
            <a:xfrm>
              <a:off x="5035567" y="1992530"/>
              <a:ext cx="196647" cy="41646"/>
            </a:xfrm>
            <a:custGeom>
              <a:avLst/>
              <a:gdLst/>
              <a:ahLst/>
              <a:cxnLst>
                <a:cxn ang="0">
                  <a:pos x="wd2" y="hd2"/>
                </a:cxn>
                <a:cxn ang="5400000">
                  <a:pos x="wd2" y="hd2"/>
                </a:cxn>
                <a:cxn ang="10800000">
                  <a:pos x="wd2" y="hd2"/>
                </a:cxn>
                <a:cxn ang="16200000">
                  <a:pos x="wd2" y="hd2"/>
                </a:cxn>
              </a:cxnLst>
              <a:rect l="0" t="0" r="r" b="b"/>
              <a:pathLst>
                <a:path w="21452" h="20431" extrusionOk="0">
                  <a:moveTo>
                    <a:pt x="0" y="10691"/>
                  </a:moveTo>
                  <a:cubicBezTo>
                    <a:pt x="4813" y="6525"/>
                    <a:pt x="9544" y="3245"/>
                    <a:pt x="14261" y="749"/>
                  </a:cubicBezTo>
                  <a:cubicBezTo>
                    <a:pt x="16239" y="-298"/>
                    <a:pt x="18421" y="-1169"/>
                    <a:pt x="20065" y="4876"/>
                  </a:cubicBezTo>
                  <a:cubicBezTo>
                    <a:pt x="21088" y="8636"/>
                    <a:pt x="21600" y="14550"/>
                    <a:pt x="21415" y="20431"/>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19" name="işḻîďé">
              <a:extLst>
                <a:ext uri="{FF2B5EF4-FFF2-40B4-BE49-F238E27FC236}">
                  <a16:creationId xmlns:a16="http://schemas.microsoft.com/office/drawing/2014/main" id="{C966D1F1-3AED-4FE0-9397-CB86A9E18853}"/>
                </a:ext>
              </a:extLst>
            </p:cNvPr>
            <p:cNvSpPr/>
            <p:nvPr/>
          </p:nvSpPr>
          <p:spPr>
            <a:xfrm>
              <a:off x="6507019" y="1682774"/>
              <a:ext cx="100486" cy="237545"/>
            </a:xfrm>
            <a:custGeom>
              <a:avLst/>
              <a:gdLst/>
              <a:ahLst/>
              <a:cxnLst>
                <a:cxn ang="0">
                  <a:pos x="wd2" y="hd2"/>
                </a:cxn>
                <a:cxn ang="5400000">
                  <a:pos x="wd2" y="hd2"/>
                </a:cxn>
                <a:cxn ang="10800000">
                  <a:pos x="wd2" y="hd2"/>
                </a:cxn>
                <a:cxn ang="16200000">
                  <a:pos x="wd2" y="hd2"/>
                </a:cxn>
              </a:cxnLst>
              <a:rect l="0" t="0" r="r" b="b"/>
              <a:pathLst>
                <a:path w="21346" h="21300" extrusionOk="0">
                  <a:moveTo>
                    <a:pt x="0" y="21160"/>
                  </a:moveTo>
                  <a:cubicBezTo>
                    <a:pt x="5376" y="21600"/>
                    <a:pt x="10935" y="20989"/>
                    <a:pt x="15119" y="19498"/>
                  </a:cubicBezTo>
                  <a:cubicBezTo>
                    <a:pt x="18309" y="18361"/>
                    <a:pt x="20454" y="16789"/>
                    <a:pt x="21183" y="15054"/>
                  </a:cubicBezTo>
                  <a:lnTo>
                    <a:pt x="21304" y="6647"/>
                  </a:lnTo>
                  <a:cubicBezTo>
                    <a:pt x="21600" y="4997"/>
                    <a:pt x="20321" y="3366"/>
                    <a:pt x="17751" y="2118"/>
                  </a:cubicBezTo>
                  <a:cubicBezTo>
                    <a:pt x="15186" y="871"/>
                    <a:pt x="11548" y="109"/>
                    <a:pt x="7646" y="0"/>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20" name="ïṥlïḓé">
              <a:extLst>
                <a:ext uri="{FF2B5EF4-FFF2-40B4-BE49-F238E27FC236}">
                  <a16:creationId xmlns:a16="http://schemas.microsoft.com/office/drawing/2014/main" id="{9A0B33C0-5CAE-46FC-B31C-790CA7327865}"/>
                </a:ext>
              </a:extLst>
            </p:cNvPr>
            <p:cNvSpPr/>
            <p:nvPr/>
          </p:nvSpPr>
          <p:spPr>
            <a:xfrm>
              <a:off x="6504347" y="1943484"/>
              <a:ext cx="107502" cy="61670"/>
            </a:xfrm>
            <a:custGeom>
              <a:avLst/>
              <a:gdLst/>
              <a:ahLst/>
              <a:cxnLst>
                <a:cxn ang="0">
                  <a:pos x="wd2" y="hd2"/>
                </a:cxn>
                <a:cxn ang="5400000">
                  <a:pos x="wd2" y="hd2"/>
                </a:cxn>
                <a:cxn ang="10800000">
                  <a:pos x="wd2" y="hd2"/>
                </a:cxn>
                <a:cxn ang="16200000">
                  <a:pos x="wd2" y="hd2"/>
                </a:cxn>
              </a:cxnLst>
              <a:rect l="0" t="0" r="r" b="b"/>
              <a:pathLst>
                <a:path w="21600" h="20533" extrusionOk="0">
                  <a:moveTo>
                    <a:pt x="0" y="650"/>
                  </a:moveTo>
                  <a:cubicBezTo>
                    <a:pt x="5017" y="-1067"/>
                    <a:pt x="10240" y="650"/>
                    <a:pt x="14482" y="5410"/>
                  </a:cubicBezTo>
                  <a:cubicBezTo>
                    <a:pt x="17756" y="9084"/>
                    <a:pt x="20247" y="14376"/>
                    <a:pt x="21600" y="20533"/>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21" name="ïṩḷiḍe">
              <a:extLst>
                <a:ext uri="{FF2B5EF4-FFF2-40B4-BE49-F238E27FC236}">
                  <a16:creationId xmlns:a16="http://schemas.microsoft.com/office/drawing/2014/main" id="{C0DB28B4-1F05-4817-B885-63130577D4A3}"/>
                </a:ext>
              </a:extLst>
            </p:cNvPr>
            <p:cNvSpPr/>
            <p:nvPr/>
          </p:nvSpPr>
          <p:spPr>
            <a:xfrm>
              <a:off x="6526627" y="1920212"/>
              <a:ext cx="0" cy="23330"/>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22" name="ïş1íḋè">
              <a:extLst>
                <a:ext uri="{FF2B5EF4-FFF2-40B4-BE49-F238E27FC236}">
                  <a16:creationId xmlns:a16="http://schemas.microsoft.com/office/drawing/2014/main" id="{65E4DA9D-A8B4-4F1B-AAC6-A271F04618AA}"/>
                </a:ext>
              </a:extLst>
            </p:cNvPr>
            <p:cNvSpPr/>
            <p:nvPr/>
          </p:nvSpPr>
          <p:spPr>
            <a:xfrm>
              <a:off x="7404214" y="2144074"/>
              <a:ext cx="242907" cy="112175"/>
            </a:xfrm>
            <a:custGeom>
              <a:avLst/>
              <a:gdLst/>
              <a:ahLst/>
              <a:cxnLst>
                <a:cxn ang="0">
                  <a:pos x="wd2" y="hd2"/>
                </a:cxn>
                <a:cxn ang="5400000">
                  <a:pos x="wd2" y="hd2"/>
                </a:cxn>
                <a:cxn ang="10800000">
                  <a:pos x="wd2" y="hd2"/>
                </a:cxn>
                <a:cxn ang="16200000">
                  <a:pos x="wd2" y="hd2"/>
                </a:cxn>
              </a:cxnLst>
              <a:rect l="0" t="0" r="r" b="b"/>
              <a:pathLst>
                <a:path w="19360" h="20104" extrusionOk="0">
                  <a:moveTo>
                    <a:pt x="3214" y="96"/>
                  </a:moveTo>
                  <a:lnTo>
                    <a:pt x="16186" y="96"/>
                  </a:lnTo>
                  <a:cubicBezTo>
                    <a:pt x="17063" y="-270"/>
                    <a:pt x="17962" y="430"/>
                    <a:pt x="18551" y="1938"/>
                  </a:cubicBezTo>
                  <a:cubicBezTo>
                    <a:pt x="21141" y="8570"/>
                    <a:pt x="17191" y="18141"/>
                    <a:pt x="11242" y="19757"/>
                  </a:cubicBezTo>
                  <a:cubicBezTo>
                    <a:pt x="5454" y="21330"/>
                    <a:pt x="-459" y="17624"/>
                    <a:pt x="28" y="7337"/>
                  </a:cubicBezTo>
                  <a:cubicBezTo>
                    <a:pt x="207" y="3545"/>
                    <a:pt x="1530" y="539"/>
                    <a:pt x="3214" y="96"/>
                  </a:cubicBezTo>
                  <a:close/>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23" name="işļiḑe">
              <a:extLst>
                <a:ext uri="{FF2B5EF4-FFF2-40B4-BE49-F238E27FC236}">
                  <a16:creationId xmlns:a16="http://schemas.microsoft.com/office/drawing/2014/main" id="{F2FB5AF1-D777-4348-A36E-9803A42B35A7}"/>
                </a:ext>
              </a:extLst>
            </p:cNvPr>
            <p:cNvSpPr/>
            <p:nvPr/>
          </p:nvSpPr>
          <p:spPr>
            <a:xfrm>
              <a:off x="7406832" y="2191677"/>
              <a:ext cx="239289" cy="0"/>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24" name="íş1îḋê">
              <a:extLst>
                <a:ext uri="{FF2B5EF4-FFF2-40B4-BE49-F238E27FC236}">
                  <a16:creationId xmlns:a16="http://schemas.microsoft.com/office/drawing/2014/main" id="{201879DB-7F1C-4D94-9A6F-5D3DD6D51960}"/>
                </a:ext>
              </a:extLst>
            </p:cNvPr>
            <p:cNvSpPr/>
            <p:nvPr/>
          </p:nvSpPr>
          <p:spPr>
            <a:xfrm rot="21516220">
              <a:off x="6012917" y="2181397"/>
              <a:ext cx="242907" cy="112175"/>
            </a:xfrm>
            <a:custGeom>
              <a:avLst/>
              <a:gdLst/>
              <a:ahLst/>
              <a:cxnLst>
                <a:cxn ang="0">
                  <a:pos x="wd2" y="hd2"/>
                </a:cxn>
                <a:cxn ang="5400000">
                  <a:pos x="wd2" y="hd2"/>
                </a:cxn>
                <a:cxn ang="10800000">
                  <a:pos x="wd2" y="hd2"/>
                </a:cxn>
                <a:cxn ang="16200000">
                  <a:pos x="wd2" y="hd2"/>
                </a:cxn>
              </a:cxnLst>
              <a:rect l="0" t="0" r="r" b="b"/>
              <a:pathLst>
                <a:path w="19360" h="20104" extrusionOk="0">
                  <a:moveTo>
                    <a:pt x="3214" y="96"/>
                  </a:moveTo>
                  <a:lnTo>
                    <a:pt x="16186" y="96"/>
                  </a:lnTo>
                  <a:cubicBezTo>
                    <a:pt x="17063" y="-270"/>
                    <a:pt x="17962" y="430"/>
                    <a:pt x="18551" y="1938"/>
                  </a:cubicBezTo>
                  <a:cubicBezTo>
                    <a:pt x="21141" y="8570"/>
                    <a:pt x="17191" y="18141"/>
                    <a:pt x="11242" y="19757"/>
                  </a:cubicBezTo>
                  <a:cubicBezTo>
                    <a:pt x="5454" y="21330"/>
                    <a:pt x="-459" y="17624"/>
                    <a:pt x="28" y="7337"/>
                  </a:cubicBezTo>
                  <a:cubicBezTo>
                    <a:pt x="207" y="3545"/>
                    <a:pt x="1530" y="539"/>
                    <a:pt x="3214" y="96"/>
                  </a:cubicBezTo>
                  <a:close/>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25" name="î$ľíḑé">
              <a:extLst>
                <a:ext uri="{FF2B5EF4-FFF2-40B4-BE49-F238E27FC236}">
                  <a16:creationId xmlns:a16="http://schemas.microsoft.com/office/drawing/2014/main" id="{923C6A7C-6D86-4A42-AA9E-A40CDB22588A}"/>
                </a:ext>
              </a:extLst>
            </p:cNvPr>
            <p:cNvSpPr/>
            <p:nvPr/>
          </p:nvSpPr>
          <p:spPr>
            <a:xfrm flipV="1">
              <a:off x="6015363" y="2226068"/>
              <a:ext cx="239218" cy="5831"/>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26" name="îṥḻïḑê">
              <a:extLst>
                <a:ext uri="{FF2B5EF4-FFF2-40B4-BE49-F238E27FC236}">
                  <a16:creationId xmlns:a16="http://schemas.microsoft.com/office/drawing/2014/main" id="{E67F667C-D6DF-4783-BD90-EB1697FC5E94}"/>
                </a:ext>
              </a:extLst>
            </p:cNvPr>
            <p:cNvSpPr/>
            <p:nvPr/>
          </p:nvSpPr>
          <p:spPr>
            <a:xfrm>
              <a:off x="2969072" y="2043364"/>
              <a:ext cx="1775384" cy="3238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285" y="20568"/>
                    <a:pt x="582" y="19638"/>
                    <a:pt x="889" y="18816"/>
                  </a:cubicBezTo>
                  <a:cubicBezTo>
                    <a:pt x="1684" y="16688"/>
                    <a:pt x="2535" y="15311"/>
                    <a:pt x="3391" y="14095"/>
                  </a:cubicBezTo>
                  <a:cubicBezTo>
                    <a:pt x="7004" y="8960"/>
                    <a:pt x="10721" y="6617"/>
                    <a:pt x="14429" y="4339"/>
                  </a:cubicBezTo>
                  <a:cubicBezTo>
                    <a:pt x="16819" y="2870"/>
                    <a:pt x="19209" y="1424"/>
                    <a:pt x="21600" y="0"/>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27" name="iṧļiḓé">
              <a:extLst>
                <a:ext uri="{FF2B5EF4-FFF2-40B4-BE49-F238E27FC236}">
                  <a16:creationId xmlns:a16="http://schemas.microsoft.com/office/drawing/2014/main" id="{419B76F3-0316-4A54-9AEF-6DAEBD7D295D}"/>
                </a:ext>
              </a:extLst>
            </p:cNvPr>
            <p:cNvSpPr/>
            <p:nvPr/>
          </p:nvSpPr>
          <p:spPr>
            <a:xfrm>
              <a:off x="4569479" y="2017505"/>
              <a:ext cx="178274" cy="22211"/>
            </a:xfrm>
            <a:custGeom>
              <a:avLst/>
              <a:gdLst/>
              <a:ahLst/>
              <a:cxnLst>
                <a:cxn ang="0">
                  <a:pos x="wd2" y="hd2"/>
                </a:cxn>
                <a:cxn ang="5400000">
                  <a:pos x="wd2" y="hd2"/>
                </a:cxn>
                <a:cxn ang="10800000">
                  <a:pos x="wd2" y="hd2"/>
                </a:cxn>
                <a:cxn ang="16200000">
                  <a:pos x="wd2" y="hd2"/>
                </a:cxn>
              </a:cxnLst>
              <a:rect l="0" t="0" r="r" b="b"/>
              <a:pathLst>
                <a:path w="21600" h="20462" extrusionOk="0">
                  <a:moveTo>
                    <a:pt x="0" y="0"/>
                  </a:moveTo>
                  <a:cubicBezTo>
                    <a:pt x="3061" y="7766"/>
                    <a:pt x="6210" y="13363"/>
                    <a:pt x="9407" y="16719"/>
                  </a:cubicBezTo>
                  <a:cubicBezTo>
                    <a:pt x="13448" y="20961"/>
                    <a:pt x="17540" y="21600"/>
                    <a:pt x="21600" y="18623"/>
                  </a:cubicBez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28" name="ïšļíḑe">
              <a:extLst>
                <a:ext uri="{FF2B5EF4-FFF2-40B4-BE49-F238E27FC236}">
                  <a16:creationId xmlns:a16="http://schemas.microsoft.com/office/drawing/2014/main" id="{0C931453-51AC-4E5B-AA82-03ABD4B548C7}"/>
                </a:ext>
              </a:extLst>
            </p:cNvPr>
            <p:cNvSpPr/>
            <p:nvPr/>
          </p:nvSpPr>
          <p:spPr>
            <a:xfrm>
              <a:off x="2672284" y="2340531"/>
              <a:ext cx="204694" cy="662534"/>
            </a:xfrm>
            <a:custGeom>
              <a:avLst/>
              <a:gdLst/>
              <a:ahLst/>
              <a:cxnLst>
                <a:cxn ang="0">
                  <a:pos x="wd2" y="hd2"/>
                </a:cxn>
                <a:cxn ang="5400000">
                  <a:pos x="wd2" y="hd2"/>
                </a:cxn>
                <a:cxn ang="10800000">
                  <a:pos x="wd2" y="hd2"/>
                </a:cxn>
                <a:cxn ang="16200000">
                  <a:pos x="wd2" y="hd2"/>
                </a:cxn>
              </a:cxnLst>
              <a:rect l="0" t="0" r="r" b="b"/>
              <a:pathLst>
                <a:path w="21287" h="21600" extrusionOk="0">
                  <a:moveTo>
                    <a:pt x="18697" y="0"/>
                  </a:moveTo>
                  <a:cubicBezTo>
                    <a:pt x="19733" y="68"/>
                    <a:pt x="20598" y="290"/>
                    <a:pt x="21016" y="594"/>
                  </a:cubicBezTo>
                  <a:cubicBezTo>
                    <a:pt x="21600" y="1021"/>
                    <a:pt x="21220" y="1518"/>
                    <a:pt x="20081" y="1814"/>
                  </a:cubicBezTo>
                  <a:cubicBezTo>
                    <a:pt x="13466" y="4350"/>
                    <a:pt x="8562" y="7280"/>
                    <a:pt x="5666" y="10427"/>
                  </a:cubicBezTo>
                  <a:cubicBezTo>
                    <a:pt x="2656" y="13698"/>
                    <a:pt x="1882" y="17132"/>
                    <a:pt x="3394" y="20504"/>
                  </a:cubicBezTo>
                  <a:cubicBezTo>
                    <a:pt x="3426" y="20657"/>
                    <a:pt x="3445" y="20810"/>
                    <a:pt x="3453" y="20963"/>
                  </a:cubicBezTo>
                  <a:cubicBezTo>
                    <a:pt x="3456" y="21042"/>
                    <a:pt x="3456" y="21121"/>
                    <a:pt x="3392" y="21197"/>
                  </a:cubicBezTo>
                  <a:cubicBezTo>
                    <a:pt x="3246" y="21368"/>
                    <a:pt x="2808" y="21498"/>
                    <a:pt x="2257" y="21535"/>
                  </a:cubicBezTo>
                  <a:lnTo>
                    <a:pt x="0" y="21600"/>
                  </a:lnTo>
                </a:path>
              </a:pathLst>
            </a:cu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29" name="iš1iḑê">
              <a:extLst>
                <a:ext uri="{FF2B5EF4-FFF2-40B4-BE49-F238E27FC236}">
                  <a16:creationId xmlns:a16="http://schemas.microsoft.com/office/drawing/2014/main" id="{2C7D4446-B78E-4A5F-A809-A3324665EA85}"/>
                </a:ext>
              </a:extLst>
            </p:cNvPr>
            <p:cNvSpPr/>
            <p:nvPr/>
          </p:nvSpPr>
          <p:spPr>
            <a:xfrm>
              <a:off x="2667153" y="2907475"/>
              <a:ext cx="29742" cy="0"/>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30" name="îslïḍe">
              <a:extLst>
                <a:ext uri="{FF2B5EF4-FFF2-40B4-BE49-F238E27FC236}">
                  <a16:creationId xmlns:a16="http://schemas.microsoft.com/office/drawing/2014/main" id="{F6054208-BFDB-4AA1-8917-05336E7E0E64}"/>
                </a:ext>
              </a:extLst>
            </p:cNvPr>
            <p:cNvSpPr/>
            <p:nvPr/>
          </p:nvSpPr>
          <p:spPr>
            <a:xfrm>
              <a:off x="2672685" y="2811393"/>
              <a:ext cx="26453" cy="0"/>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31" name="ïṥľíḑê">
              <a:extLst>
                <a:ext uri="{FF2B5EF4-FFF2-40B4-BE49-F238E27FC236}">
                  <a16:creationId xmlns:a16="http://schemas.microsoft.com/office/drawing/2014/main" id="{CD47A21A-26CD-4F98-ABAE-38FADACA910C}"/>
                </a:ext>
              </a:extLst>
            </p:cNvPr>
            <p:cNvSpPr/>
            <p:nvPr/>
          </p:nvSpPr>
          <p:spPr>
            <a:xfrm>
              <a:off x="2687204" y="2706059"/>
              <a:ext cx="26093" cy="0"/>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32" name="îśľîdé">
              <a:extLst>
                <a:ext uri="{FF2B5EF4-FFF2-40B4-BE49-F238E27FC236}">
                  <a16:creationId xmlns:a16="http://schemas.microsoft.com/office/drawing/2014/main" id="{A1C93C01-AA54-4957-95CD-6B1E01C60EF3}"/>
                </a:ext>
              </a:extLst>
            </p:cNvPr>
            <p:cNvSpPr/>
            <p:nvPr/>
          </p:nvSpPr>
          <p:spPr>
            <a:xfrm>
              <a:off x="2714604" y="2597182"/>
              <a:ext cx="33013" cy="0"/>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33" name="îS1íḓè">
              <a:extLst>
                <a:ext uri="{FF2B5EF4-FFF2-40B4-BE49-F238E27FC236}">
                  <a16:creationId xmlns:a16="http://schemas.microsoft.com/office/drawing/2014/main" id="{517634CD-181A-4757-A32C-2BE1314DAB0E}"/>
                </a:ext>
              </a:extLst>
            </p:cNvPr>
            <p:cNvSpPr/>
            <p:nvPr/>
          </p:nvSpPr>
          <p:spPr>
            <a:xfrm>
              <a:off x="2757813" y="2503081"/>
              <a:ext cx="30059" cy="0"/>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sp>
          <p:nvSpPr>
            <p:cNvPr id="134" name="í$ḷíḍé">
              <a:extLst>
                <a:ext uri="{FF2B5EF4-FFF2-40B4-BE49-F238E27FC236}">
                  <a16:creationId xmlns:a16="http://schemas.microsoft.com/office/drawing/2014/main" id="{653F309B-E1F5-47D8-A6CD-30FAFCB3DDB2}"/>
                </a:ext>
              </a:extLst>
            </p:cNvPr>
            <p:cNvSpPr/>
            <p:nvPr/>
          </p:nvSpPr>
          <p:spPr>
            <a:xfrm>
              <a:off x="2806589" y="2413600"/>
              <a:ext cx="42899" cy="49"/>
            </a:xfrm>
            <a:prstGeom prst="line">
              <a:avLst/>
            </a:prstGeom>
            <a:noFill/>
            <a:ln w="25400" cap="flat">
              <a:solidFill>
                <a:srgbClr val="A6AAA9"/>
              </a:solidFill>
              <a:prstDash val="solid"/>
              <a:miter lim="400000"/>
            </a:ln>
            <a:effectLst/>
          </p:spPr>
          <p:txBody>
            <a:bodyPr wrap="square" lIns="71437" tIns="71437" rIns="71437" bIns="71437" numCol="1" anchor="ctr">
              <a:noAutofit/>
            </a:bodyPr>
            <a:lstStyle/>
            <a:p>
              <a:pPr algn="ctr">
                <a:defRPr sz="3200" cap="none">
                  <a:solidFill>
                    <a:srgbClr val="000000"/>
                  </a:solidFill>
                </a:defRPr>
              </a:pPr>
              <a:endParaRPr/>
            </a:p>
          </p:txBody>
        </p:sp>
      </p:grpSp>
      <p:grpSp>
        <p:nvGrpSpPr>
          <p:cNvPr id="9" name="îṥḻiḍè">
            <a:extLst>
              <a:ext uri="{FF2B5EF4-FFF2-40B4-BE49-F238E27FC236}">
                <a16:creationId xmlns:a16="http://schemas.microsoft.com/office/drawing/2014/main" id="{685BD59A-CFF7-440D-BA40-58A212D019E7}"/>
              </a:ext>
            </a:extLst>
          </p:cNvPr>
          <p:cNvGrpSpPr/>
          <p:nvPr/>
        </p:nvGrpSpPr>
        <p:grpSpPr>
          <a:xfrm>
            <a:off x="3545781" y="2429265"/>
            <a:ext cx="1024443" cy="1026520"/>
            <a:chOff x="668200" y="2627713"/>
            <a:chExt cx="1024443" cy="1026520"/>
          </a:xfrm>
        </p:grpSpPr>
        <p:sp>
          <p:nvSpPr>
            <p:cNvPr id="137" name="íṩļiḑè">
              <a:extLst>
                <a:ext uri="{FF2B5EF4-FFF2-40B4-BE49-F238E27FC236}">
                  <a16:creationId xmlns:a16="http://schemas.microsoft.com/office/drawing/2014/main" id="{BD69D320-C349-49DA-A6BB-341A787993E8}"/>
                </a:ext>
              </a:extLst>
            </p:cNvPr>
            <p:cNvSpPr/>
            <p:nvPr/>
          </p:nvSpPr>
          <p:spPr bwMode="auto">
            <a:xfrm>
              <a:off x="668200" y="2627713"/>
              <a:ext cx="1024443" cy="1026520"/>
            </a:xfrm>
            <a:prstGeom prst="ellipse">
              <a:avLst/>
            </a:prstGeom>
            <a:solidFill>
              <a:srgbClr val="1F4E79"/>
            </a:solidFill>
            <a:ln w="57150">
              <a:solidFill>
                <a:schemeClr val="bg1"/>
              </a:solidFill>
              <a:round/>
              <a:headEnd/>
              <a:tailEnd/>
            </a:ln>
          </p:spPr>
          <p:txBody>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spcBef>
                  <a:spcPct val="0"/>
                </a:spcBef>
                <a:buFontTx/>
                <a:buNone/>
              </a:pPr>
              <a:endParaRPr lang="zh-CN" altLang="en-US" sz="1700">
                <a:solidFill>
                  <a:schemeClr val="tx1"/>
                </a:solidFill>
              </a:endParaRPr>
            </a:p>
          </p:txBody>
        </p:sp>
        <p:sp>
          <p:nvSpPr>
            <p:cNvPr id="138" name="îşlíḍe">
              <a:extLst>
                <a:ext uri="{FF2B5EF4-FFF2-40B4-BE49-F238E27FC236}">
                  <a16:creationId xmlns:a16="http://schemas.microsoft.com/office/drawing/2014/main" id="{0C2209DF-C962-4C6F-A163-43B09100BA7E}"/>
                </a:ext>
              </a:extLst>
            </p:cNvPr>
            <p:cNvSpPr/>
            <p:nvPr/>
          </p:nvSpPr>
          <p:spPr bwMode="auto">
            <a:xfrm>
              <a:off x="920954" y="2881907"/>
              <a:ext cx="518934" cy="518131"/>
            </a:xfrm>
            <a:custGeom>
              <a:avLst/>
              <a:gdLst>
                <a:gd name="connsiteX0" fmla="*/ 498997 w 602948"/>
                <a:gd name="connsiteY0" fmla="*/ 461540 h 602015"/>
                <a:gd name="connsiteX1" fmla="*/ 442833 w 602948"/>
                <a:gd name="connsiteY1" fmla="*/ 517601 h 602015"/>
                <a:gd name="connsiteX2" fmla="*/ 498997 w 602948"/>
                <a:gd name="connsiteY2" fmla="*/ 573662 h 602015"/>
                <a:gd name="connsiteX3" fmla="*/ 555160 w 602948"/>
                <a:gd name="connsiteY3" fmla="*/ 517601 h 602015"/>
                <a:gd name="connsiteX4" fmla="*/ 498997 w 602948"/>
                <a:gd name="connsiteY4" fmla="*/ 461540 h 602015"/>
                <a:gd name="connsiteX5" fmla="*/ 498997 w 602948"/>
                <a:gd name="connsiteY5" fmla="*/ 432543 h 602015"/>
                <a:gd name="connsiteX6" fmla="*/ 583565 w 602948"/>
                <a:gd name="connsiteY6" fmla="*/ 517601 h 602015"/>
                <a:gd name="connsiteX7" fmla="*/ 498997 w 602948"/>
                <a:gd name="connsiteY7" fmla="*/ 602015 h 602015"/>
                <a:gd name="connsiteX8" fmla="*/ 413782 w 602948"/>
                <a:gd name="connsiteY8" fmla="*/ 517601 h 602015"/>
                <a:gd name="connsiteX9" fmla="*/ 498997 w 602948"/>
                <a:gd name="connsiteY9" fmla="*/ 432543 h 602015"/>
                <a:gd name="connsiteX10" fmla="*/ 184629 w 602948"/>
                <a:gd name="connsiteY10" fmla="*/ 264937 h 602015"/>
                <a:gd name="connsiteX11" fmla="*/ 174946 w 602948"/>
                <a:gd name="connsiteY11" fmla="*/ 274606 h 602015"/>
                <a:gd name="connsiteX12" fmla="*/ 184629 w 602948"/>
                <a:gd name="connsiteY12" fmla="*/ 284275 h 602015"/>
                <a:gd name="connsiteX13" fmla="*/ 418320 w 602948"/>
                <a:gd name="connsiteY13" fmla="*/ 284275 h 602015"/>
                <a:gd name="connsiteX14" fmla="*/ 428003 w 602948"/>
                <a:gd name="connsiteY14" fmla="*/ 274606 h 602015"/>
                <a:gd name="connsiteX15" fmla="*/ 418320 w 602948"/>
                <a:gd name="connsiteY15" fmla="*/ 264937 h 602015"/>
                <a:gd name="connsiteX16" fmla="*/ 184629 w 602948"/>
                <a:gd name="connsiteY16" fmla="*/ 230128 h 602015"/>
                <a:gd name="connsiteX17" fmla="*/ 174946 w 602948"/>
                <a:gd name="connsiteY17" fmla="*/ 239797 h 602015"/>
                <a:gd name="connsiteX18" fmla="*/ 184629 w 602948"/>
                <a:gd name="connsiteY18" fmla="*/ 249466 h 602015"/>
                <a:gd name="connsiteX19" fmla="*/ 418320 w 602948"/>
                <a:gd name="connsiteY19" fmla="*/ 249466 h 602015"/>
                <a:gd name="connsiteX20" fmla="*/ 428003 w 602948"/>
                <a:gd name="connsiteY20" fmla="*/ 239797 h 602015"/>
                <a:gd name="connsiteX21" fmla="*/ 418320 w 602948"/>
                <a:gd name="connsiteY21" fmla="*/ 230128 h 602015"/>
                <a:gd name="connsiteX22" fmla="*/ 499014 w 602948"/>
                <a:gd name="connsiteY22" fmla="*/ 211434 h 602015"/>
                <a:gd name="connsiteX23" fmla="*/ 458990 w 602948"/>
                <a:gd name="connsiteY23" fmla="*/ 251400 h 602015"/>
                <a:gd name="connsiteX24" fmla="*/ 499014 w 602948"/>
                <a:gd name="connsiteY24" fmla="*/ 291366 h 602015"/>
                <a:gd name="connsiteX25" fmla="*/ 539038 w 602948"/>
                <a:gd name="connsiteY25" fmla="*/ 251400 h 602015"/>
                <a:gd name="connsiteX26" fmla="*/ 499014 w 602948"/>
                <a:gd name="connsiteY26" fmla="*/ 211434 h 602015"/>
                <a:gd name="connsiteX27" fmla="*/ 104580 w 602948"/>
                <a:gd name="connsiteY27" fmla="*/ 211434 h 602015"/>
                <a:gd name="connsiteX28" fmla="*/ 63910 w 602948"/>
                <a:gd name="connsiteY28" fmla="*/ 251400 h 602015"/>
                <a:gd name="connsiteX29" fmla="*/ 104580 w 602948"/>
                <a:gd name="connsiteY29" fmla="*/ 291366 h 602015"/>
                <a:gd name="connsiteX30" fmla="*/ 144604 w 602948"/>
                <a:gd name="connsiteY30" fmla="*/ 251400 h 602015"/>
                <a:gd name="connsiteX31" fmla="*/ 104580 w 602948"/>
                <a:gd name="connsiteY31" fmla="*/ 211434 h 602015"/>
                <a:gd name="connsiteX32" fmla="*/ 431231 w 602948"/>
                <a:gd name="connsiteY32" fmla="*/ 85734 h 602015"/>
                <a:gd name="connsiteX33" fmla="*/ 388624 w 602948"/>
                <a:gd name="connsiteY33" fmla="*/ 127634 h 602015"/>
                <a:gd name="connsiteX34" fmla="*/ 473192 w 602948"/>
                <a:gd name="connsiteY34" fmla="*/ 127634 h 602015"/>
                <a:gd name="connsiteX35" fmla="*/ 431231 w 602948"/>
                <a:gd name="connsiteY35" fmla="*/ 85734 h 602015"/>
                <a:gd name="connsiteX36" fmla="*/ 172363 w 602948"/>
                <a:gd name="connsiteY36" fmla="*/ 29008 h 602015"/>
                <a:gd name="connsiteX37" fmla="*/ 91669 w 602948"/>
                <a:gd name="connsiteY37" fmla="*/ 130212 h 602015"/>
                <a:gd name="connsiteX38" fmla="*/ 118782 w 602948"/>
                <a:gd name="connsiteY38" fmla="*/ 127634 h 602015"/>
                <a:gd name="connsiteX39" fmla="*/ 369257 w 602948"/>
                <a:gd name="connsiteY39" fmla="*/ 127634 h 602015"/>
                <a:gd name="connsiteX40" fmla="*/ 431231 w 602948"/>
                <a:gd name="connsiteY40" fmla="*/ 66395 h 602015"/>
                <a:gd name="connsiteX41" fmla="*/ 492558 w 602948"/>
                <a:gd name="connsiteY41" fmla="*/ 127634 h 602015"/>
                <a:gd name="connsiteX42" fmla="*/ 492558 w 602948"/>
                <a:gd name="connsiteY42" fmla="*/ 128278 h 602015"/>
                <a:gd name="connsiteX43" fmla="*/ 511279 w 602948"/>
                <a:gd name="connsiteY43" fmla="*/ 130212 h 602015"/>
                <a:gd name="connsiteX44" fmla="*/ 431231 w 602948"/>
                <a:gd name="connsiteY44" fmla="*/ 29008 h 602015"/>
                <a:gd name="connsiteX45" fmla="*/ 172363 w 602948"/>
                <a:gd name="connsiteY45" fmla="*/ 0 h 602015"/>
                <a:gd name="connsiteX46" fmla="*/ 431231 w 602948"/>
                <a:gd name="connsiteY46" fmla="*/ 0 h 602015"/>
                <a:gd name="connsiteX47" fmla="*/ 542266 w 602948"/>
                <a:gd name="connsiteY47" fmla="*/ 140526 h 602015"/>
                <a:gd name="connsiteX48" fmla="*/ 602948 w 602948"/>
                <a:gd name="connsiteY48" fmla="*/ 251400 h 602015"/>
                <a:gd name="connsiteX49" fmla="*/ 484812 w 602948"/>
                <a:gd name="connsiteY49" fmla="*/ 375166 h 602015"/>
                <a:gd name="connsiteX50" fmla="*/ 431231 w 602948"/>
                <a:gd name="connsiteY50" fmla="*/ 375166 h 602015"/>
                <a:gd name="connsiteX51" fmla="*/ 431231 w 602948"/>
                <a:gd name="connsiteY51" fmla="*/ 389347 h 602015"/>
                <a:gd name="connsiteX52" fmla="*/ 330524 w 602948"/>
                <a:gd name="connsiteY52" fmla="*/ 389347 h 602015"/>
                <a:gd name="connsiteX53" fmla="*/ 330524 w 602948"/>
                <a:gd name="connsiteY53" fmla="*/ 578220 h 602015"/>
                <a:gd name="connsiteX54" fmla="*/ 378941 w 602948"/>
                <a:gd name="connsiteY54" fmla="*/ 578220 h 602015"/>
                <a:gd name="connsiteX55" fmla="*/ 378941 w 602948"/>
                <a:gd name="connsiteY55" fmla="*/ 597558 h 602015"/>
                <a:gd name="connsiteX56" fmla="*/ 224008 w 602948"/>
                <a:gd name="connsiteY56" fmla="*/ 597558 h 602015"/>
                <a:gd name="connsiteX57" fmla="*/ 224008 w 602948"/>
                <a:gd name="connsiteY57" fmla="*/ 578220 h 602015"/>
                <a:gd name="connsiteX58" fmla="*/ 273070 w 602948"/>
                <a:gd name="connsiteY58" fmla="*/ 578220 h 602015"/>
                <a:gd name="connsiteX59" fmla="*/ 273070 w 602948"/>
                <a:gd name="connsiteY59" fmla="*/ 389347 h 602015"/>
                <a:gd name="connsiteX60" fmla="*/ 172363 w 602948"/>
                <a:gd name="connsiteY60" fmla="*/ 389347 h 602015"/>
                <a:gd name="connsiteX61" fmla="*/ 172363 w 602948"/>
                <a:gd name="connsiteY61" fmla="*/ 375166 h 602015"/>
                <a:gd name="connsiteX62" fmla="*/ 132339 w 602948"/>
                <a:gd name="connsiteY62" fmla="*/ 375166 h 602015"/>
                <a:gd name="connsiteX63" fmla="*/ 132339 w 602948"/>
                <a:gd name="connsiteY63" fmla="*/ 421578 h 602015"/>
                <a:gd name="connsiteX64" fmla="*/ 36151 w 602948"/>
                <a:gd name="connsiteY64" fmla="*/ 421578 h 602015"/>
                <a:gd name="connsiteX65" fmla="*/ 36151 w 602948"/>
                <a:gd name="connsiteY65" fmla="*/ 344869 h 602015"/>
                <a:gd name="connsiteX66" fmla="*/ 0 w 602948"/>
                <a:gd name="connsiteY66" fmla="*/ 251400 h 602015"/>
                <a:gd name="connsiteX67" fmla="*/ 60682 w 602948"/>
                <a:gd name="connsiteY67" fmla="*/ 140526 h 602015"/>
                <a:gd name="connsiteX68" fmla="*/ 172363 w 602948"/>
                <a:gd name="connsiteY68" fmla="*/ 0 h 60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2948" h="602015">
                  <a:moveTo>
                    <a:pt x="498997" y="461540"/>
                  </a:moveTo>
                  <a:cubicBezTo>
                    <a:pt x="468010" y="461540"/>
                    <a:pt x="442833" y="486671"/>
                    <a:pt x="442833" y="517601"/>
                  </a:cubicBezTo>
                  <a:cubicBezTo>
                    <a:pt x="442833" y="548531"/>
                    <a:pt x="468010" y="573662"/>
                    <a:pt x="498997" y="573662"/>
                  </a:cubicBezTo>
                  <a:cubicBezTo>
                    <a:pt x="529984" y="573662"/>
                    <a:pt x="555160" y="548531"/>
                    <a:pt x="555160" y="517601"/>
                  </a:cubicBezTo>
                  <a:cubicBezTo>
                    <a:pt x="555160" y="486671"/>
                    <a:pt x="529984" y="461540"/>
                    <a:pt x="498997" y="461540"/>
                  </a:cubicBezTo>
                  <a:close/>
                  <a:moveTo>
                    <a:pt x="498997" y="432543"/>
                  </a:moveTo>
                  <a:cubicBezTo>
                    <a:pt x="545477" y="432543"/>
                    <a:pt x="583565" y="470561"/>
                    <a:pt x="583565" y="517601"/>
                  </a:cubicBezTo>
                  <a:cubicBezTo>
                    <a:pt x="583565" y="563997"/>
                    <a:pt x="545477" y="602015"/>
                    <a:pt x="498997" y="602015"/>
                  </a:cubicBezTo>
                  <a:cubicBezTo>
                    <a:pt x="451870" y="602015"/>
                    <a:pt x="413782" y="563997"/>
                    <a:pt x="413782" y="517601"/>
                  </a:cubicBezTo>
                  <a:cubicBezTo>
                    <a:pt x="413782" y="470561"/>
                    <a:pt x="451870" y="432543"/>
                    <a:pt x="498997" y="432543"/>
                  </a:cubicBezTo>
                  <a:close/>
                  <a:moveTo>
                    <a:pt x="184629" y="264937"/>
                  </a:moveTo>
                  <a:cubicBezTo>
                    <a:pt x="179464" y="264937"/>
                    <a:pt x="174946" y="269449"/>
                    <a:pt x="174946" y="274606"/>
                  </a:cubicBezTo>
                  <a:cubicBezTo>
                    <a:pt x="174946" y="280407"/>
                    <a:pt x="179464" y="284275"/>
                    <a:pt x="184629" y="284275"/>
                  </a:cubicBezTo>
                  <a:lnTo>
                    <a:pt x="418320" y="284275"/>
                  </a:lnTo>
                  <a:cubicBezTo>
                    <a:pt x="423484" y="284275"/>
                    <a:pt x="428003" y="280407"/>
                    <a:pt x="428003" y="274606"/>
                  </a:cubicBezTo>
                  <a:cubicBezTo>
                    <a:pt x="428003" y="269449"/>
                    <a:pt x="423484" y="264937"/>
                    <a:pt x="418320" y="264937"/>
                  </a:cubicBezTo>
                  <a:close/>
                  <a:moveTo>
                    <a:pt x="184629" y="230128"/>
                  </a:moveTo>
                  <a:cubicBezTo>
                    <a:pt x="179464" y="230128"/>
                    <a:pt x="174946" y="234640"/>
                    <a:pt x="174946" y="239797"/>
                  </a:cubicBezTo>
                  <a:cubicBezTo>
                    <a:pt x="174946" y="244954"/>
                    <a:pt x="179464" y="249466"/>
                    <a:pt x="184629" y="249466"/>
                  </a:cubicBezTo>
                  <a:lnTo>
                    <a:pt x="418320" y="249466"/>
                  </a:lnTo>
                  <a:cubicBezTo>
                    <a:pt x="423484" y="249466"/>
                    <a:pt x="428003" y="244954"/>
                    <a:pt x="428003" y="239797"/>
                  </a:cubicBezTo>
                  <a:cubicBezTo>
                    <a:pt x="428003" y="234640"/>
                    <a:pt x="423484" y="230128"/>
                    <a:pt x="418320" y="230128"/>
                  </a:cubicBezTo>
                  <a:close/>
                  <a:moveTo>
                    <a:pt x="499014" y="211434"/>
                  </a:moveTo>
                  <a:cubicBezTo>
                    <a:pt x="476420" y="211434"/>
                    <a:pt x="458990" y="229483"/>
                    <a:pt x="458990" y="251400"/>
                  </a:cubicBezTo>
                  <a:cubicBezTo>
                    <a:pt x="458990" y="273317"/>
                    <a:pt x="476420" y="291366"/>
                    <a:pt x="499014" y="291366"/>
                  </a:cubicBezTo>
                  <a:cubicBezTo>
                    <a:pt x="520963" y="291366"/>
                    <a:pt x="539038" y="273317"/>
                    <a:pt x="539038" y="251400"/>
                  </a:cubicBezTo>
                  <a:cubicBezTo>
                    <a:pt x="539038" y="229483"/>
                    <a:pt x="520963" y="211434"/>
                    <a:pt x="499014" y="211434"/>
                  </a:cubicBezTo>
                  <a:close/>
                  <a:moveTo>
                    <a:pt x="104580" y="211434"/>
                  </a:moveTo>
                  <a:cubicBezTo>
                    <a:pt x="81986" y="211434"/>
                    <a:pt x="63910" y="229483"/>
                    <a:pt x="63910" y="251400"/>
                  </a:cubicBezTo>
                  <a:cubicBezTo>
                    <a:pt x="63910" y="273317"/>
                    <a:pt x="81986" y="291366"/>
                    <a:pt x="104580" y="291366"/>
                  </a:cubicBezTo>
                  <a:cubicBezTo>
                    <a:pt x="126529" y="291366"/>
                    <a:pt x="144604" y="273317"/>
                    <a:pt x="144604" y="251400"/>
                  </a:cubicBezTo>
                  <a:cubicBezTo>
                    <a:pt x="144604" y="229483"/>
                    <a:pt x="126529" y="211434"/>
                    <a:pt x="104580" y="211434"/>
                  </a:cubicBezTo>
                  <a:close/>
                  <a:moveTo>
                    <a:pt x="431231" y="85734"/>
                  </a:moveTo>
                  <a:cubicBezTo>
                    <a:pt x="407345" y="85734"/>
                    <a:pt x="388624" y="104428"/>
                    <a:pt x="388624" y="127634"/>
                  </a:cubicBezTo>
                  <a:lnTo>
                    <a:pt x="473192" y="127634"/>
                  </a:lnTo>
                  <a:cubicBezTo>
                    <a:pt x="473192" y="104428"/>
                    <a:pt x="454471" y="85734"/>
                    <a:pt x="431231" y="85734"/>
                  </a:cubicBezTo>
                  <a:close/>
                  <a:moveTo>
                    <a:pt x="172363" y="29008"/>
                  </a:moveTo>
                  <a:cubicBezTo>
                    <a:pt x="135567" y="29008"/>
                    <a:pt x="103935" y="72197"/>
                    <a:pt x="91669" y="130212"/>
                  </a:cubicBezTo>
                  <a:cubicBezTo>
                    <a:pt x="100061" y="128923"/>
                    <a:pt x="109099" y="127634"/>
                    <a:pt x="118782" y="127634"/>
                  </a:cubicBezTo>
                  <a:lnTo>
                    <a:pt x="369257" y="127634"/>
                  </a:lnTo>
                  <a:cubicBezTo>
                    <a:pt x="369257" y="94114"/>
                    <a:pt x="397016" y="66395"/>
                    <a:pt x="431231" y="66395"/>
                  </a:cubicBezTo>
                  <a:cubicBezTo>
                    <a:pt x="464800" y="66395"/>
                    <a:pt x="492558" y="94114"/>
                    <a:pt x="492558" y="127634"/>
                  </a:cubicBezTo>
                  <a:cubicBezTo>
                    <a:pt x="492558" y="128278"/>
                    <a:pt x="492558" y="128278"/>
                    <a:pt x="492558" y="128278"/>
                  </a:cubicBezTo>
                  <a:cubicBezTo>
                    <a:pt x="499014" y="128923"/>
                    <a:pt x="505469" y="128923"/>
                    <a:pt x="511279" y="130212"/>
                  </a:cubicBezTo>
                  <a:cubicBezTo>
                    <a:pt x="499659" y="72197"/>
                    <a:pt x="467382" y="29008"/>
                    <a:pt x="431231" y="29008"/>
                  </a:cubicBezTo>
                  <a:close/>
                  <a:moveTo>
                    <a:pt x="172363" y="0"/>
                  </a:moveTo>
                  <a:lnTo>
                    <a:pt x="431231" y="0"/>
                  </a:lnTo>
                  <a:cubicBezTo>
                    <a:pt x="486103" y="0"/>
                    <a:pt x="531292" y="59305"/>
                    <a:pt x="542266" y="140526"/>
                  </a:cubicBezTo>
                  <a:cubicBezTo>
                    <a:pt x="582290" y="161154"/>
                    <a:pt x="602948" y="203054"/>
                    <a:pt x="602948" y="251400"/>
                  </a:cubicBezTo>
                  <a:cubicBezTo>
                    <a:pt x="602948" y="319729"/>
                    <a:pt x="562278" y="375166"/>
                    <a:pt x="484812" y="375166"/>
                  </a:cubicBezTo>
                  <a:lnTo>
                    <a:pt x="431231" y="375166"/>
                  </a:lnTo>
                  <a:lnTo>
                    <a:pt x="431231" y="389347"/>
                  </a:lnTo>
                  <a:lnTo>
                    <a:pt x="330524" y="389347"/>
                  </a:lnTo>
                  <a:lnTo>
                    <a:pt x="330524" y="578220"/>
                  </a:lnTo>
                  <a:lnTo>
                    <a:pt x="378941" y="578220"/>
                  </a:lnTo>
                  <a:lnTo>
                    <a:pt x="378941" y="597558"/>
                  </a:lnTo>
                  <a:lnTo>
                    <a:pt x="224008" y="597558"/>
                  </a:lnTo>
                  <a:lnTo>
                    <a:pt x="224008" y="578220"/>
                  </a:lnTo>
                  <a:lnTo>
                    <a:pt x="273070" y="578220"/>
                  </a:lnTo>
                  <a:lnTo>
                    <a:pt x="273070" y="389347"/>
                  </a:lnTo>
                  <a:lnTo>
                    <a:pt x="172363" y="389347"/>
                  </a:lnTo>
                  <a:lnTo>
                    <a:pt x="172363" y="375166"/>
                  </a:lnTo>
                  <a:lnTo>
                    <a:pt x="132339" y="375166"/>
                  </a:lnTo>
                  <a:lnTo>
                    <a:pt x="132339" y="421578"/>
                  </a:lnTo>
                  <a:lnTo>
                    <a:pt x="36151" y="421578"/>
                  </a:lnTo>
                  <a:lnTo>
                    <a:pt x="36151" y="344869"/>
                  </a:lnTo>
                  <a:cubicBezTo>
                    <a:pt x="12266" y="322307"/>
                    <a:pt x="0" y="288787"/>
                    <a:pt x="0" y="251400"/>
                  </a:cubicBezTo>
                  <a:cubicBezTo>
                    <a:pt x="0" y="203054"/>
                    <a:pt x="20658" y="161154"/>
                    <a:pt x="60682" y="140526"/>
                  </a:cubicBezTo>
                  <a:cubicBezTo>
                    <a:pt x="71657" y="59305"/>
                    <a:pt x="116846" y="0"/>
                    <a:pt x="172363"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endParaRPr lang="zh-CN" altLang="en-US"/>
            </a:p>
          </p:txBody>
        </p:sp>
      </p:grpSp>
      <p:grpSp>
        <p:nvGrpSpPr>
          <p:cNvPr id="10" name="ïśľíḍè">
            <a:extLst>
              <a:ext uri="{FF2B5EF4-FFF2-40B4-BE49-F238E27FC236}">
                <a16:creationId xmlns:a16="http://schemas.microsoft.com/office/drawing/2014/main" id="{EDC79784-6B98-48B0-A74B-4A7ECAB8EF83}"/>
              </a:ext>
            </a:extLst>
          </p:cNvPr>
          <p:cNvGrpSpPr/>
          <p:nvPr/>
        </p:nvGrpSpPr>
        <p:grpSpPr>
          <a:xfrm>
            <a:off x="7516528" y="2428318"/>
            <a:ext cx="1024443" cy="1026520"/>
            <a:chOff x="668200" y="2627713"/>
            <a:chExt cx="1024443" cy="1026520"/>
          </a:xfrm>
        </p:grpSpPr>
        <p:sp>
          <p:nvSpPr>
            <p:cNvPr id="135" name="iš1iḍé">
              <a:extLst>
                <a:ext uri="{FF2B5EF4-FFF2-40B4-BE49-F238E27FC236}">
                  <a16:creationId xmlns:a16="http://schemas.microsoft.com/office/drawing/2014/main" id="{9F6F937B-DA3C-4670-9080-5415D65CF9BF}"/>
                </a:ext>
              </a:extLst>
            </p:cNvPr>
            <p:cNvSpPr/>
            <p:nvPr/>
          </p:nvSpPr>
          <p:spPr bwMode="auto">
            <a:xfrm>
              <a:off x="668200" y="2627713"/>
              <a:ext cx="1024443" cy="1026520"/>
            </a:xfrm>
            <a:prstGeom prst="ellipse">
              <a:avLst/>
            </a:prstGeom>
            <a:solidFill>
              <a:srgbClr val="1F4E79"/>
            </a:solidFill>
            <a:ln w="57150">
              <a:solidFill>
                <a:schemeClr val="bg1"/>
              </a:solidFill>
              <a:round/>
              <a:headEnd/>
              <a:tailEnd/>
            </a:ln>
          </p:spPr>
          <p:txBody>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eaLnBrk="1" hangingPunct="1">
                <a:spcBef>
                  <a:spcPct val="0"/>
                </a:spcBef>
                <a:buFontTx/>
                <a:buNone/>
              </a:pPr>
              <a:endParaRPr lang="zh-CN" altLang="en-US" sz="1700">
                <a:solidFill>
                  <a:schemeClr val="tx1"/>
                </a:solidFill>
              </a:endParaRPr>
            </a:p>
          </p:txBody>
        </p:sp>
        <p:sp>
          <p:nvSpPr>
            <p:cNvPr id="136" name="íşḻîďè">
              <a:extLst>
                <a:ext uri="{FF2B5EF4-FFF2-40B4-BE49-F238E27FC236}">
                  <a16:creationId xmlns:a16="http://schemas.microsoft.com/office/drawing/2014/main" id="{FA1EA10E-5588-4CB4-893F-197E7E27F34B}"/>
                </a:ext>
              </a:extLst>
            </p:cNvPr>
            <p:cNvSpPr/>
            <p:nvPr/>
          </p:nvSpPr>
          <p:spPr bwMode="auto">
            <a:xfrm>
              <a:off x="925287" y="2881505"/>
              <a:ext cx="510267" cy="518934"/>
            </a:xfrm>
            <a:custGeom>
              <a:avLst/>
              <a:gdLst>
                <a:gd name="T0" fmla="*/ 2307 w 2331"/>
                <a:gd name="T1" fmla="*/ 2209 h 2374"/>
                <a:gd name="T2" fmla="*/ 1706 w 2331"/>
                <a:gd name="T3" fmla="*/ 1405 h 2374"/>
                <a:gd name="T4" fmla="*/ 1626 w 2331"/>
                <a:gd name="T5" fmla="*/ 1365 h 2374"/>
                <a:gd name="T6" fmla="*/ 1236 w 2331"/>
                <a:gd name="T7" fmla="*/ 1365 h 2374"/>
                <a:gd name="T8" fmla="*/ 1236 w 2331"/>
                <a:gd name="T9" fmla="*/ 870 h 2374"/>
                <a:gd name="T10" fmla="*/ 1607 w 2331"/>
                <a:gd name="T11" fmla="*/ 438 h 2374"/>
                <a:gd name="T12" fmla="*/ 1169 w 2331"/>
                <a:gd name="T13" fmla="*/ 0 h 2374"/>
                <a:gd name="T14" fmla="*/ 731 w 2331"/>
                <a:gd name="T15" fmla="*/ 438 h 2374"/>
                <a:gd name="T16" fmla="*/ 1102 w 2331"/>
                <a:gd name="T17" fmla="*/ 870 h 2374"/>
                <a:gd name="T18" fmla="*/ 1102 w 2331"/>
                <a:gd name="T19" fmla="*/ 1365 h 2374"/>
                <a:gd name="T20" fmla="*/ 712 w 2331"/>
                <a:gd name="T21" fmla="*/ 1365 h 2374"/>
                <a:gd name="T22" fmla="*/ 632 w 2331"/>
                <a:gd name="T23" fmla="*/ 1405 h 2374"/>
                <a:gd name="T24" fmla="*/ 27 w 2331"/>
                <a:gd name="T25" fmla="*/ 2214 h 2374"/>
                <a:gd name="T26" fmla="*/ 17 w 2331"/>
                <a:gd name="T27" fmla="*/ 2319 h 2374"/>
                <a:gd name="T28" fmla="*/ 107 w 2331"/>
                <a:gd name="T29" fmla="*/ 2374 h 2374"/>
                <a:gd name="T30" fmla="*/ 2231 w 2331"/>
                <a:gd name="T31" fmla="*/ 2374 h 2374"/>
                <a:gd name="T32" fmla="*/ 2231 w 2331"/>
                <a:gd name="T33" fmla="*/ 2374 h 2374"/>
                <a:gd name="T34" fmla="*/ 2331 w 2331"/>
                <a:gd name="T35" fmla="*/ 2274 h 2374"/>
                <a:gd name="T36" fmla="*/ 2307 w 2331"/>
                <a:gd name="T37" fmla="*/ 2209 h 2374"/>
                <a:gd name="T38" fmla="*/ 931 w 2331"/>
                <a:gd name="T39" fmla="*/ 438 h 2374"/>
                <a:gd name="T40" fmla="*/ 1169 w 2331"/>
                <a:gd name="T41" fmla="*/ 200 h 2374"/>
                <a:gd name="T42" fmla="*/ 1407 w 2331"/>
                <a:gd name="T43" fmla="*/ 438 h 2374"/>
                <a:gd name="T44" fmla="*/ 1169 w 2331"/>
                <a:gd name="T45" fmla="*/ 675 h 2374"/>
                <a:gd name="T46" fmla="*/ 931 w 2331"/>
                <a:gd name="T47" fmla="*/ 438 h 2374"/>
                <a:gd name="T48" fmla="*/ 306 w 2331"/>
                <a:gd name="T49" fmla="*/ 2174 h 2374"/>
                <a:gd name="T50" fmla="*/ 762 w 2331"/>
                <a:gd name="T51" fmla="*/ 1565 h 2374"/>
                <a:gd name="T52" fmla="*/ 1102 w 2331"/>
                <a:gd name="T53" fmla="*/ 1565 h 2374"/>
                <a:gd name="T54" fmla="*/ 1102 w 2331"/>
                <a:gd name="T55" fmla="*/ 1696 h 2374"/>
                <a:gd name="T56" fmla="*/ 917 w 2331"/>
                <a:gd name="T57" fmla="*/ 1807 h 2374"/>
                <a:gd name="T58" fmla="*/ 1169 w 2331"/>
                <a:gd name="T59" fmla="*/ 1923 h 2374"/>
                <a:gd name="T60" fmla="*/ 1421 w 2331"/>
                <a:gd name="T61" fmla="*/ 1807 h 2374"/>
                <a:gd name="T62" fmla="*/ 1236 w 2331"/>
                <a:gd name="T63" fmla="*/ 1696 h 2374"/>
                <a:gd name="T64" fmla="*/ 1236 w 2331"/>
                <a:gd name="T65" fmla="*/ 1565 h 2374"/>
                <a:gd name="T66" fmla="*/ 1576 w 2331"/>
                <a:gd name="T67" fmla="*/ 1565 h 2374"/>
                <a:gd name="T68" fmla="*/ 2031 w 2331"/>
                <a:gd name="T69" fmla="*/ 2174 h 2374"/>
                <a:gd name="T70" fmla="*/ 306 w 2331"/>
                <a:gd name="T71" fmla="*/ 2174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31" h="2374">
                  <a:moveTo>
                    <a:pt x="2307" y="2209"/>
                  </a:moveTo>
                  <a:lnTo>
                    <a:pt x="1706" y="1405"/>
                  </a:lnTo>
                  <a:cubicBezTo>
                    <a:pt x="1687" y="1380"/>
                    <a:pt x="1657" y="1365"/>
                    <a:pt x="1626" y="1365"/>
                  </a:cubicBezTo>
                  <a:lnTo>
                    <a:pt x="1236" y="1365"/>
                  </a:lnTo>
                  <a:lnTo>
                    <a:pt x="1236" y="870"/>
                  </a:lnTo>
                  <a:cubicBezTo>
                    <a:pt x="1445" y="838"/>
                    <a:pt x="1607" y="656"/>
                    <a:pt x="1607" y="438"/>
                  </a:cubicBezTo>
                  <a:cubicBezTo>
                    <a:pt x="1607" y="196"/>
                    <a:pt x="1410" y="0"/>
                    <a:pt x="1169" y="0"/>
                  </a:cubicBezTo>
                  <a:cubicBezTo>
                    <a:pt x="928" y="0"/>
                    <a:pt x="731" y="196"/>
                    <a:pt x="731" y="438"/>
                  </a:cubicBezTo>
                  <a:cubicBezTo>
                    <a:pt x="731" y="656"/>
                    <a:pt x="892" y="838"/>
                    <a:pt x="1102" y="870"/>
                  </a:cubicBezTo>
                  <a:lnTo>
                    <a:pt x="1102" y="1365"/>
                  </a:lnTo>
                  <a:lnTo>
                    <a:pt x="712" y="1365"/>
                  </a:lnTo>
                  <a:cubicBezTo>
                    <a:pt x="681" y="1365"/>
                    <a:pt x="651" y="1380"/>
                    <a:pt x="632" y="1405"/>
                  </a:cubicBezTo>
                  <a:lnTo>
                    <a:pt x="27" y="2214"/>
                  </a:lnTo>
                  <a:cubicBezTo>
                    <a:pt x="4" y="2244"/>
                    <a:pt x="0" y="2285"/>
                    <a:pt x="17" y="2319"/>
                  </a:cubicBezTo>
                  <a:cubicBezTo>
                    <a:pt x="34" y="2353"/>
                    <a:pt x="69" y="2374"/>
                    <a:pt x="107" y="2374"/>
                  </a:cubicBezTo>
                  <a:lnTo>
                    <a:pt x="2231" y="2374"/>
                  </a:lnTo>
                  <a:lnTo>
                    <a:pt x="2231" y="2374"/>
                  </a:lnTo>
                  <a:cubicBezTo>
                    <a:pt x="2287" y="2374"/>
                    <a:pt x="2331" y="2329"/>
                    <a:pt x="2331" y="2274"/>
                  </a:cubicBezTo>
                  <a:cubicBezTo>
                    <a:pt x="2331" y="2249"/>
                    <a:pt x="2322" y="2227"/>
                    <a:pt x="2307" y="2209"/>
                  </a:cubicBezTo>
                  <a:close/>
                  <a:moveTo>
                    <a:pt x="931" y="438"/>
                  </a:moveTo>
                  <a:cubicBezTo>
                    <a:pt x="931" y="307"/>
                    <a:pt x="1038" y="200"/>
                    <a:pt x="1169" y="200"/>
                  </a:cubicBezTo>
                  <a:cubicBezTo>
                    <a:pt x="1300" y="200"/>
                    <a:pt x="1407" y="307"/>
                    <a:pt x="1407" y="438"/>
                  </a:cubicBezTo>
                  <a:cubicBezTo>
                    <a:pt x="1407" y="569"/>
                    <a:pt x="1300" y="675"/>
                    <a:pt x="1169" y="675"/>
                  </a:cubicBezTo>
                  <a:cubicBezTo>
                    <a:pt x="1038" y="675"/>
                    <a:pt x="931" y="569"/>
                    <a:pt x="931" y="438"/>
                  </a:cubicBezTo>
                  <a:close/>
                  <a:moveTo>
                    <a:pt x="306" y="2174"/>
                  </a:moveTo>
                  <a:lnTo>
                    <a:pt x="762" y="1565"/>
                  </a:lnTo>
                  <a:lnTo>
                    <a:pt x="1102" y="1565"/>
                  </a:lnTo>
                  <a:lnTo>
                    <a:pt x="1102" y="1696"/>
                  </a:lnTo>
                  <a:cubicBezTo>
                    <a:pt x="996" y="1709"/>
                    <a:pt x="917" y="1754"/>
                    <a:pt x="917" y="1807"/>
                  </a:cubicBezTo>
                  <a:cubicBezTo>
                    <a:pt x="917" y="1871"/>
                    <a:pt x="1030" y="1923"/>
                    <a:pt x="1169" y="1923"/>
                  </a:cubicBezTo>
                  <a:cubicBezTo>
                    <a:pt x="1308" y="1923"/>
                    <a:pt x="1421" y="1871"/>
                    <a:pt x="1421" y="1807"/>
                  </a:cubicBezTo>
                  <a:cubicBezTo>
                    <a:pt x="1421" y="1754"/>
                    <a:pt x="1342" y="1709"/>
                    <a:pt x="1236" y="1696"/>
                  </a:cubicBezTo>
                  <a:lnTo>
                    <a:pt x="1236" y="1565"/>
                  </a:lnTo>
                  <a:lnTo>
                    <a:pt x="1576" y="1565"/>
                  </a:lnTo>
                  <a:lnTo>
                    <a:pt x="2031" y="2174"/>
                  </a:lnTo>
                  <a:lnTo>
                    <a:pt x="306" y="217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endParaRPr lang="zh-CN" altLang="en-US"/>
            </a:p>
          </p:txBody>
        </p:sp>
      </p:grpSp>
      <p:sp>
        <p:nvSpPr>
          <p:cNvPr id="139" name="矩形 138"/>
          <p:cNvSpPr/>
          <p:nvPr/>
        </p:nvSpPr>
        <p:spPr>
          <a:xfrm>
            <a:off x="5887093" y="3620980"/>
            <a:ext cx="5770240" cy="3139321"/>
          </a:xfrm>
          <a:prstGeom prst="rect">
            <a:avLst/>
          </a:prstGeom>
        </p:spPr>
        <p:txBody>
          <a:bodyPr wrap="square">
            <a:spAutoFit/>
          </a:bodyPr>
          <a:lstStyle/>
          <a:p>
            <a:pPr>
              <a:defRPr/>
            </a:pPr>
            <a:r>
              <a:rPr lang="zh-CN" altLang="en-US" sz="2200" b="1" dirty="0">
                <a:solidFill>
                  <a:srgbClr val="002060"/>
                </a:solidFill>
                <a:ea typeface="微软雅黑" panose="020B0503020204020204" pitchFamily="34" charset="-122"/>
              </a:rPr>
              <a:t>（二）机制“引擎”</a:t>
            </a:r>
            <a:endParaRPr lang="en-US" altLang="zh-CN" sz="2200" b="1" dirty="0">
              <a:solidFill>
                <a:srgbClr val="002060"/>
              </a:solidFill>
              <a:ea typeface="微软雅黑" panose="020B0503020204020204" pitchFamily="34" charset="-122"/>
            </a:endParaRPr>
          </a:p>
          <a:p>
            <a:pPr>
              <a:defRPr/>
            </a:pPr>
            <a:endParaRPr lang="zh-CN" altLang="en-US" sz="2200" b="1" dirty="0">
              <a:solidFill>
                <a:srgbClr val="002060"/>
              </a:solidFill>
              <a:ea typeface="微软雅黑" panose="020B0503020204020204" pitchFamily="34" charset="-122"/>
            </a:endParaRPr>
          </a:p>
          <a:p>
            <a:pPr>
              <a:defRPr/>
            </a:pPr>
            <a:r>
              <a:rPr lang="en-US" altLang="zh-CN" sz="2200" b="1" dirty="0">
                <a:solidFill>
                  <a:srgbClr val="C00000"/>
                </a:solidFill>
                <a:ea typeface="微软雅黑" panose="020B0503020204020204" pitchFamily="34" charset="-122"/>
              </a:rPr>
              <a:t>1.</a:t>
            </a:r>
            <a:r>
              <a:rPr lang="zh-CN" altLang="en-US" sz="2200" b="1" dirty="0">
                <a:solidFill>
                  <a:srgbClr val="C00000"/>
                </a:solidFill>
                <a:ea typeface="微软雅黑" panose="020B0503020204020204" pitchFamily="34" charset="-122"/>
              </a:rPr>
              <a:t>自我激励机制</a:t>
            </a:r>
            <a:endParaRPr lang="en-US" altLang="zh-CN" sz="2200" b="1" dirty="0">
              <a:solidFill>
                <a:srgbClr val="C00000"/>
              </a:solidFill>
              <a:ea typeface="微软雅黑" panose="020B0503020204020204" pitchFamily="34" charset="-122"/>
            </a:endParaRPr>
          </a:p>
          <a:p>
            <a:pPr>
              <a:defRPr/>
            </a:pPr>
            <a:r>
              <a:rPr lang="zh-CN" altLang="en-US" sz="2200" dirty="0">
                <a:solidFill>
                  <a:srgbClr val="002060"/>
                </a:solidFill>
                <a:latin typeface="微软雅黑 Light" panose="020B0502040204020203" pitchFamily="34" charset="-122"/>
                <a:ea typeface="微软雅黑 Light" panose="020B0502040204020203" pitchFamily="34" charset="-122"/>
              </a:rPr>
              <a:t>在自我诊断与改进中实现目标导向和问题导向的统一，产生持续改进的愿望与动力。</a:t>
            </a:r>
          </a:p>
          <a:p>
            <a:pPr>
              <a:defRPr/>
            </a:pPr>
            <a:r>
              <a:rPr lang="en-US" altLang="zh-CN" sz="2200" b="1" dirty="0">
                <a:solidFill>
                  <a:srgbClr val="C00000"/>
                </a:solidFill>
                <a:ea typeface="微软雅黑" panose="020B0503020204020204" pitchFamily="34" charset="-122"/>
              </a:rPr>
              <a:t>2.</a:t>
            </a:r>
            <a:r>
              <a:rPr lang="zh-CN" altLang="en-US" sz="2200" b="1" dirty="0">
                <a:solidFill>
                  <a:srgbClr val="C00000"/>
                </a:solidFill>
                <a:ea typeface="微软雅黑" panose="020B0503020204020204" pitchFamily="34" charset="-122"/>
              </a:rPr>
              <a:t>考核激励机制</a:t>
            </a:r>
            <a:endParaRPr lang="en-US" altLang="zh-CN" sz="2200" b="1" dirty="0">
              <a:solidFill>
                <a:srgbClr val="C00000"/>
              </a:solidFill>
              <a:ea typeface="微软雅黑" panose="020B0503020204020204" pitchFamily="34" charset="-122"/>
            </a:endParaRPr>
          </a:p>
          <a:p>
            <a:pPr>
              <a:defRPr/>
            </a:pPr>
            <a:r>
              <a:rPr lang="zh-CN" altLang="en-US" sz="2200" dirty="0">
                <a:solidFill>
                  <a:srgbClr val="002060"/>
                </a:solidFill>
                <a:latin typeface="微软雅黑 Light" panose="020B0502040204020203" pitchFamily="34" charset="-122"/>
                <a:ea typeface="微软雅黑 Light" panose="020B0502040204020203" pitchFamily="34" charset="-122"/>
              </a:rPr>
              <a:t>通过定期的考核性诊断和相应的激励制度，注入链接机制，强化激励力度，确保自我诊改的常态运行。</a:t>
            </a:r>
          </a:p>
        </p:txBody>
      </p:sp>
    </p:spTree>
    <p:extLst>
      <p:ext uri="{BB962C8B-B14F-4D97-AF65-F5344CB8AC3E}">
        <p14:creationId xmlns:p14="http://schemas.microsoft.com/office/powerpoint/2010/main" val="407745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500"/>
                            </p:stCondLst>
                            <p:childTnLst>
                              <p:par>
                                <p:cTn id="23" presetID="2" presetClass="entr" presetSubtype="2"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 calcmode="lin" valueType="num">
                                      <p:cBhvr additive="base">
                                        <p:cTn id="25" dur="500" fill="hold"/>
                                        <p:tgtEl>
                                          <p:spTgt spid="139"/>
                                        </p:tgtEl>
                                        <p:attrNameLst>
                                          <p:attrName>ppt_x</p:attrName>
                                        </p:attrNameLst>
                                      </p:cBhvr>
                                      <p:tavLst>
                                        <p:tav tm="0">
                                          <p:val>
                                            <p:strVal val="1+#ppt_w/2"/>
                                          </p:val>
                                        </p:tav>
                                        <p:tav tm="100000">
                                          <p:val>
                                            <p:strVal val="#ppt_x"/>
                                          </p:val>
                                        </p:tav>
                                      </p:tavLst>
                                    </p:anim>
                                    <p:anim calcmode="lin" valueType="num">
                                      <p:cBhvr additive="base">
                                        <p:cTn id="26" dur="500" fill="hold"/>
                                        <p:tgtEl>
                                          <p:spTgt spid="1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诊改制度建设的背景</a:t>
            </a:r>
            <a:r>
              <a:rPr lang="en-US" altLang="zh-CN" dirty="0"/>
              <a:t>——</a:t>
            </a:r>
            <a:r>
              <a:rPr lang="zh-CN" altLang="en-US" dirty="0"/>
              <a:t>不忘初衷</a:t>
            </a:r>
          </a:p>
        </p:txBody>
      </p:sp>
      <p:sp>
        <p:nvSpPr>
          <p:cNvPr id="5" name="矩形 4">
            <a:extLst>
              <a:ext uri="{FF2B5EF4-FFF2-40B4-BE49-F238E27FC236}">
                <a16:creationId xmlns:a16="http://schemas.microsoft.com/office/drawing/2014/main" id="{46833D3B-DE31-4EBB-9371-E5531B50115A}"/>
              </a:ext>
            </a:extLst>
          </p:cNvPr>
          <p:cNvSpPr/>
          <p:nvPr/>
        </p:nvSpPr>
        <p:spPr>
          <a:xfrm>
            <a:off x="366994" y="4180136"/>
            <a:ext cx="2648643" cy="2252924"/>
          </a:xfrm>
          <a:prstGeom prst="rect">
            <a:avLst/>
          </a:prstGeom>
        </p:spPr>
        <p:txBody>
          <a:bodyPr wrap="square">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杨应崧主持第三轮评估研究课题</a:t>
            </a:r>
            <a:endParaRPr lang="en-US" altLang="zh-CN" dirty="0">
              <a:latin typeface="微软雅黑" panose="020B0503020204020204" pitchFamily="34" charset="-122"/>
              <a:ea typeface="微软雅黑" panose="020B0503020204020204" pitchFamily="34" charset="-122"/>
            </a:endParaRPr>
          </a:p>
          <a:p>
            <a:pPr>
              <a:lnSpc>
                <a:spcPct val="130000"/>
              </a:lnSpc>
            </a:pPr>
            <a:r>
              <a:rPr lang="en-US" altLang="zh-CN" dirty="0">
                <a:solidFill>
                  <a:srgbClr val="5B9BD5"/>
                </a:solidFill>
                <a:latin typeface="微软雅黑" panose="020B0503020204020204" pitchFamily="34" charset="-122"/>
                <a:ea typeface="微软雅黑" panose="020B0503020204020204" pitchFamily="34" charset="-122"/>
              </a:rPr>
              <a:t>《</a:t>
            </a:r>
            <a:r>
              <a:rPr lang="zh-CN" altLang="en-US" dirty="0">
                <a:solidFill>
                  <a:srgbClr val="5B9BD5"/>
                </a:solidFill>
                <a:latin typeface="微软雅黑" panose="020B0503020204020204" pitchFamily="34" charset="-122"/>
                <a:ea typeface="微软雅黑" panose="020B0503020204020204" pitchFamily="34" charset="-122"/>
              </a:rPr>
              <a:t>职业教育评估系统架构与高职院校下轮评估实施方案的研究与实践</a:t>
            </a:r>
            <a:r>
              <a:rPr lang="en-US" altLang="zh-CN" dirty="0">
                <a:solidFill>
                  <a:srgbClr val="5B9BD5"/>
                </a:solidFill>
                <a:latin typeface="微软雅黑" panose="020B0503020204020204" pitchFamily="34" charset="-122"/>
                <a:ea typeface="微软雅黑" panose="020B0503020204020204" pitchFamily="34" charset="-122"/>
              </a:rPr>
              <a:t>》</a:t>
            </a:r>
          </a:p>
          <a:p>
            <a:pPr>
              <a:lnSpc>
                <a:spcPct val="130000"/>
              </a:lnSpc>
            </a:pPr>
            <a:endParaRPr lang="zh-CN" altLang="en-US" dirty="0">
              <a:solidFill>
                <a:srgbClr val="22487F"/>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id="{1EB89157-AC0A-4903-95BA-55B8CA1A0F25}"/>
              </a:ext>
            </a:extLst>
          </p:cNvPr>
          <p:cNvSpPr/>
          <p:nvPr/>
        </p:nvSpPr>
        <p:spPr>
          <a:xfrm>
            <a:off x="2136931" y="1464038"/>
            <a:ext cx="3037361" cy="812530"/>
          </a:xfrm>
          <a:prstGeom prst="rect">
            <a:avLst/>
          </a:prstGeom>
        </p:spPr>
        <p:txBody>
          <a:bodyPr wrap="square" anchor="b">
            <a:spAutoFit/>
          </a:bodyPr>
          <a:lstStyle/>
          <a:p>
            <a:pPr>
              <a:lnSpc>
                <a:spcPct val="130000"/>
              </a:lnSpc>
            </a:pPr>
            <a:r>
              <a:rPr lang="zh-CN" altLang="en-US" dirty="0">
                <a:latin typeface="微软雅黑" panose="020B0503020204020204" pitchFamily="34" charset="-122"/>
                <a:ea typeface="微软雅黑" panose="020B0503020204020204" pitchFamily="34" charset="-122"/>
              </a:rPr>
              <a:t>十八届三中全会</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决定</a:t>
            </a:r>
            <a:r>
              <a:rPr lang="en-US" altLang="zh-CN" dirty="0">
                <a:latin typeface="微软雅黑" panose="020B0503020204020204" pitchFamily="34" charset="-122"/>
                <a:ea typeface="微软雅黑" panose="020B0503020204020204" pitchFamily="34" charset="-122"/>
              </a:rPr>
              <a:t>》</a:t>
            </a:r>
          </a:p>
          <a:p>
            <a:pPr>
              <a:lnSpc>
                <a:spcPct val="130000"/>
              </a:lnSpc>
            </a:pPr>
            <a:r>
              <a:rPr lang="zh-CN" altLang="en-US" dirty="0">
                <a:latin typeface="微软雅黑" panose="020B0503020204020204" pitchFamily="34" charset="-122"/>
                <a:ea typeface="微软雅黑" panose="020B0503020204020204" pitchFamily="34" charset="-122"/>
              </a:rPr>
              <a:t>提出管办评分离</a:t>
            </a:r>
          </a:p>
        </p:txBody>
      </p:sp>
      <p:sp>
        <p:nvSpPr>
          <p:cNvPr id="7" name="矩形 6">
            <a:extLst>
              <a:ext uri="{FF2B5EF4-FFF2-40B4-BE49-F238E27FC236}">
                <a16:creationId xmlns:a16="http://schemas.microsoft.com/office/drawing/2014/main" id="{F4B0FE45-2D08-41EF-B933-4F278E91C5EF}"/>
              </a:ext>
            </a:extLst>
          </p:cNvPr>
          <p:cNvSpPr/>
          <p:nvPr/>
        </p:nvSpPr>
        <p:spPr>
          <a:xfrm>
            <a:off x="3729728" y="4158351"/>
            <a:ext cx="2875389" cy="1892826"/>
          </a:xfrm>
          <a:prstGeom prst="rect">
            <a:avLst/>
          </a:prstGeom>
        </p:spPr>
        <p:txBody>
          <a:bodyPr wrap="square">
            <a:spAutoFit/>
          </a:bodyPr>
          <a:lstStyle/>
          <a:p>
            <a:pPr>
              <a:lnSpc>
                <a:spcPct val="130000"/>
              </a:lnSpc>
            </a:pPr>
            <a:r>
              <a:rPr lang="zh-CN" altLang="en-US" dirty="0">
                <a:latin typeface="微软雅黑" panose="020B0503020204020204" pitchFamily="34" charset="-122"/>
                <a:ea typeface="微软雅黑" panose="020B0503020204020204" pitchFamily="34" charset="-122"/>
              </a:rPr>
              <a:t>根据管办评分离要求，职成司领导要求课题组转向区别于评估的</a:t>
            </a:r>
            <a:r>
              <a:rPr lang="zh-CN" altLang="en-US" dirty="0">
                <a:solidFill>
                  <a:srgbClr val="FF0000"/>
                </a:solidFill>
                <a:latin typeface="微软雅黑" panose="020B0503020204020204" pitchFamily="34" charset="-122"/>
                <a:ea typeface="微软雅黑" panose="020B0503020204020204" pitchFamily="34" charset="-122"/>
              </a:rPr>
              <a:t>职业院校教学工作“诊断与改进”制度研究</a:t>
            </a:r>
          </a:p>
        </p:txBody>
      </p:sp>
      <p:sp>
        <p:nvSpPr>
          <p:cNvPr id="8" name="矩形 7">
            <a:extLst>
              <a:ext uri="{FF2B5EF4-FFF2-40B4-BE49-F238E27FC236}">
                <a16:creationId xmlns:a16="http://schemas.microsoft.com/office/drawing/2014/main" id="{7BB75B53-7A9D-42E9-BC7A-8F12AE1A304F}"/>
              </a:ext>
            </a:extLst>
          </p:cNvPr>
          <p:cNvSpPr/>
          <p:nvPr/>
        </p:nvSpPr>
        <p:spPr>
          <a:xfrm>
            <a:off x="5974652" y="1030715"/>
            <a:ext cx="2339103" cy="1245854"/>
          </a:xfrm>
          <a:prstGeom prst="rect">
            <a:avLst/>
          </a:prstGeom>
        </p:spPr>
        <p:txBody>
          <a:bodyPr wrap="none" anchor="b">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教育部发布</a:t>
            </a:r>
            <a:endParaRPr lang="en-US" altLang="zh-CN" dirty="0">
              <a:latin typeface="微软雅黑" panose="020B0503020204020204" pitchFamily="34" charset="-122"/>
              <a:ea typeface="微软雅黑" panose="020B0503020204020204" pitchFamily="34" charset="-122"/>
            </a:endParaRPr>
          </a:p>
          <a:p>
            <a:pPr algn="ctr">
              <a:lnSpc>
                <a:spcPct val="130000"/>
              </a:lnSpc>
            </a:pPr>
            <a:r>
              <a:rPr lang="zh-CN" altLang="en-US" b="1" dirty="0">
                <a:latin typeface="微软雅黑" panose="020B0503020204020204" pitchFamily="34" charset="-122"/>
                <a:ea typeface="微软雅黑" panose="020B0503020204020204" pitchFamily="34" charset="-122"/>
                <a:hlinkClick r:id="rId2" action="ppaction://hlinkpres?slideindex=1&amp;slidetitle="/>
              </a:rPr>
              <a:t>教政法</a:t>
            </a:r>
            <a:r>
              <a:rPr lang="en-US" altLang="zh-CN" b="1" dirty="0">
                <a:latin typeface="微软雅黑" panose="020B0503020204020204" pitchFamily="34" charset="-122"/>
                <a:ea typeface="微软雅黑" panose="020B0503020204020204" pitchFamily="34" charset="-122"/>
                <a:hlinkClick r:id="rId2" action="ppaction://hlinkpres?slideindex=1&amp;slidetitle="/>
              </a:rPr>
              <a:t>〔2015〕5</a:t>
            </a:r>
            <a:r>
              <a:rPr lang="zh-CN" altLang="en-US" b="1" dirty="0">
                <a:latin typeface="微软雅黑" panose="020B0503020204020204" pitchFamily="34" charset="-122"/>
                <a:ea typeface="微软雅黑" panose="020B0503020204020204" pitchFamily="34" charset="-122"/>
                <a:hlinkClick r:id="rId2" action="ppaction://hlinkpres?slideindex=1&amp;slidetitle="/>
              </a:rPr>
              <a:t>号</a:t>
            </a:r>
            <a:endParaRPr lang="en-US" altLang="zh-CN" b="1" dirty="0">
              <a:latin typeface="微软雅黑" panose="020B0503020204020204" pitchFamily="34" charset="-122"/>
              <a:ea typeface="微软雅黑" panose="020B0503020204020204" pitchFamily="34" charset="-122"/>
            </a:endParaRPr>
          </a:p>
          <a:p>
            <a:pPr algn="ctr">
              <a:lnSpc>
                <a:spcPct val="130000"/>
              </a:lnSpc>
            </a:pPr>
            <a:r>
              <a:rPr lang="zh-CN" altLang="en-US" sz="2400" b="1" dirty="0">
                <a:solidFill>
                  <a:srgbClr val="FF0000"/>
                </a:solidFill>
                <a:latin typeface="微软雅黑" panose="020B0503020204020204" pitchFamily="34" charset="-122"/>
                <a:ea typeface="微软雅黑" panose="020B0503020204020204" pitchFamily="34" charset="-122"/>
              </a:rPr>
              <a:t>实施管办评分离</a:t>
            </a:r>
          </a:p>
        </p:txBody>
      </p:sp>
      <p:sp>
        <p:nvSpPr>
          <p:cNvPr id="9" name="矩形 8">
            <a:extLst>
              <a:ext uri="{FF2B5EF4-FFF2-40B4-BE49-F238E27FC236}">
                <a16:creationId xmlns:a16="http://schemas.microsoft.com/office/drawing/2014/main" id="{AAE20278-8D22-4F26-A404-44024C47CF25}"/>
              </a:ext>
            </a:extLst>
          </p:cNvPr>
          <p:cNvSpPr/>
          <p:nvPr/>
        </p:nvSpPr>
        <p:spPr>
          <a:xfrm>
            <a:off x="7804085" y="4158351"/>
            <a:ext cx="2473755" cy="812530"/>
          </a:xfrm>
          <a:prstGeom prst="rect">
            <a:avLst/>
          </a:prstGeom>
        </p:spPr>
        <p:txBody>
          <a:bodyPr wrap="none">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教育部办公厅发布</a:t>
            </a:r>
            <a:endParaRPr lang="en-US" altLang="zh-CN" dirty="0">
              <a:latin typeface="微软雅黑" panose="020B0503020204020204" pitchFamily="34" charset="-122"/>
              <a:ea typeface="微软雅黑" panose="020B0503020204020204" pitchFamily="34" charset="-122"/>
            </a:endParaRPr>
          </a:p>
          <a:p>
            <a:pPr algn="ctr">
              <a:lnSpc>
                <a:spcPct val="130000"/>
              </a:lnSpc>
            </a:pPr>
            <a:r>
              <a:rPr lang="zh-CN" altLang="en-US" dirty="0">
                <a:latin typeface="微软雅黑" panose="020B0503020204020204" pitchFamily="34" charset="-122"/>
                <a:ea typeface="微软雅黑" panose="020B0503020204020204" pitchFamily="34" charset="-122"/>
              </a:rPr>
              <a:t>教职成厅</a:t>
            </a:r>
            <a:r>
              <a:rPr lang="en-US" altLang="zh-CN" dirty="0">
                <a:latin typeface="微软雅黑" panose="020B0503020204020204" pitchFamily="34" charset="-122"/>
                <a:ea typeface="微软雅黑" panose="020B0503020204020204" pitchFamily="34" charset="-122"/>
              </a:rPr>
              <a:t>〔2015〕2</a:t>
            </a:r>
            <a:r>
              <a:rPr lang="zh-CN" altLang="en-US" dirty="0">
                <a:latin typeface="微软雅黑" panose="020B0503020204020204" pitchFamily="34" charset="-122"/>
                <a:ea typeface="微软雅黑" panose="020B0503020204020204" pitchFamily="34" charset="-122"/>
              </a:rPr>
              <a:t>号</a:t>
            </a:r>
            <a:endParaRPr lang="en-US" altLang="zh-CN" dirty="0">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6F4866E6-63C7-47B8-9BF7-72F5640C1408}"/>
              </a:ext>
            </a:extLst>
          </p:cNvPr>
          <p:cNvSpPr/>
          <p:nvPr/>
        </p:nvSpPr>
        <p:spPr>
          <a:xfrm>
            <a:off x="9173510" y="1162705"/>
            <a:ext cx="2973892" cy="1172629"/>
          </a:xfrm>
          <a:prstGeom prst="rect">
            <a:avLst/>
          </a:prstGeom>
        </p:spPr>
        <p:txBody>
          <a:bodyPr wrap="none" anchor="b">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教育部发布</a:t>
            </a:r>
            <a:endParaRPr lang="en-US" altLang="zh-CN" dirty="0">
              <a:latin typeface="微软雅黑" panose="020B0503020204020204" pitchFamily="34" charset="-122"/>
              <a:ea typeface="微软雅黑" panose="020B0503020204020204" pitchFamily="34" charset="-122"/>
            </a:endParaRPr>
          </a:p>
          <a:p>
            <a:pPr algn="ctr">
              <a:lnSpc>
                <a:spcPct val="130000"/>
              </a:lnSpc>
            </a:pPr>
            <a:r>
              <a:rPr lang="zh-CN" altLang="en-US" dirty="0">
                <a:latin typeface="微软雅黑" panose="020B0503020204020204" pitchFamily="34" charset="-122"/>
                <a:ea typeface="微软雅黑" panose="020B0503020204020204" pitchFamily="34" charset="-122"/>
              </a:rPr>
              <a:t>教职成司函</a:t>
            </a:r>
            <a:r>
              <a:rPr lang="en-US" altLang="zh-CN" dirty="0">
                <a:latin typeface="微软雅黑" panose="020B0503020204020204" pitchFamily="34" charset="-122"/>
                <a:ea typeface="微软雅黑" panose="020B0503020204020204" pitchFamily="34" charset="-122"/>
              </a:rPr>
              <a:t>〔2015〕168</a:t>
            </a:r>
            <a:r>
              <a:rPr lang="zh-CN" altLang="en-US" dirty="0">
                <a:latin typeface="微软雅黑" panose="020B0503020204020204" pitchFamily="34" charset="-122"/>
                <a:ea typeface="微软雅黑" panose="020B0503020204020204" pitchFamily="34" charset="-122"/>
              </a:rPr>
              <a:t>号</a:t>
            </a:r>
            <a:endParaRPr lang="en-US" altLang="zh-CN" dirty="0">
              <a:latin typeface="微软雅黑" panose="020B0503020204020204" pitchFamily="34" charset="-122"/>
              <a:ea typeface="微软雅黑" panose="020B0503020204020204" pitchFamily="34" charset="-122"/>
            </a:endParaRPr>
          </a:p>
          <a:p>
            <a:pPr algn="ctr">
              <a:lnSpc>
                <a:spcPct val="130000"/>
              </a:lnSpc>
            </a:pPr>
            <a:r>
              <a:rPr lang="zh-CN" altLang="en-US" dirty="0">
                <a:latin typeface="微软雅黑" panose="020B0503020204020204" pitchFamily="34" charset="-122"/>
                <a:ea typeface="微软雅黑" panose="020B0503020204020204" pitchFamily="34" charset="-122"/>
              </a:rPr>
              <a:t>高职诊改</a:t>
            </a:r>
            <a:r>
              <a:rPr lang="en-US"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指导方案</a:t>
            </a:r>
            <a:r>
              <a:rPr lang="en-US" altLang="zh-CN" b="1" dirty="0">
                <a:solidFill>
                  <a:srgbClr val="FF0000"/>
                </a:solidFill>
                <a:latin typeface="微软雅黑" panose="020B0503020204020204" pitchFamily="34" charset="-122"/>
                <a:ea typeface="微软雅黑" panose="020B0503020204020204" pitchFamily="34" charset="-122"/>
              </a:rPr>
              <a:t>》</a:t>
            </a:r>
          </a:p>
        </p:txBody>
      </p:sp>
      <p:sp>
        <p:nvSpPr>
          <p:cNvPr id="11" name="矩形 10">
            <a:extLst>
              <a:ext uri="{FF2B5EF4-FFF2-40B4-BE49-F238E27FC236}">
                <a16:creationId xmlns:a16="http://schemas.microsoft.com/office/drawing/2014/main" id="{1B4B6148-3A24-4FF1-BCA2-E865A8B63ED0}"/>
              </a:ext>
            </a:extLst>
          </p:cNvPr>
          <p:cNvSpPr/>
          <p:nvPr/>
        </p:nvSpPr>
        <p:spPr>
          <a:xfrm>
            <a:off x="2366306" y="3019631"/>
            <a:ext cx="649332" cy="44765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i="1" dirty="0">
                <a:solidFill>
                  <a:schemeClr val="tx1"/>
                </a:solidFill>
                <a:latin typeface="Arial Rounded MT Bold" panose="020F0704030504030204" pitchFamily="34" charset="0"/>
              </a:rPr>
              <a:t>02</a:t>
            </a:r>
            <a:endParaRPr lang="zh-CN" altLang="en-US" sz="1350" b="1" i="1" dirty="0">
              <a:solidFill>
                <a:schemeClr val="tx1"/>
              </a:solidFill>
              <a:latin typeface="Arial Rounded MT Bold" panose="020F0704030504030204" pitchFamily="34" charset="0"/>
            </a:endParaRPr>
          </a:p>
        </p:txBody>
      </p:sp>
      <p:sp>
        <p:nvSpPr>
          <p:cNvPr id="12" name="燕尾形 20">
            <a:extLst>
              <a:ext uri="{FF2B5EF4-FFF2-40B4-BE49-F238E27FC236}">
                <a16:creationId xmlns:a16="http://schemas.microsoft.com/office/drawing/2014/main" id="{4411A61C-DBB0-41F5-A890-B58070FAE569}"/>
              </a:ext>
            </a:extLst>
          </p:cNvPr>
          <p:cNvSpPr/>
          <p:nvPr/>
        </p:nvSpPr>
        <p:spPr>
          <a:xfrm>
            <a:off x="2690973" y="2888896"/>
            <a:ext cx="1395691" cy="709123"/>
          </a:xfrm>
          <a:prstGeom prst="chevron">
            <a:avLst>
              <a:gd name="adj" fmla="val 42045"/>
            </a:avLst>
          </a:prstGeom>
          <a:solidFill>
            <a:srgbClr val="26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a:extLst>
              <a:ext uri="{FF2B5EF4-FFF2-40B4-BE49-F238E27FC236}">
                <a16:creationId xmlns:a16="http://schemas.microsoft.com/office/drawing/2014/main" id="{E0AD6128-C50E-4F5B-B82D-85BEB99F52F7}"/>
              </a:ext>
            </a:extLst>
          </p:cNvPr>
          <p:cNvSpPr/>
          <p:nvPr/>
        </p:nvSpPr>
        <p:spPr>
          <a:xfrm>
            <a:off x="4215781" y="3019631"/>
            <a:ext cx="649332" cy="44765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i="1" dirty="0">
                <a:solidFill>
                  <a:schemeClr val="tx1"/>
                </a:solidFill>
                <a:latin typeface="Arial Rounded MT Bold" panose="020F0704030504030204" pitchFamily="34" charset="0"/>
              </a:rPr>
              <a:t>03</a:t>
            </a:r>
            <a:endParaRPr lang="zh-CN" altLang="en-US" sz="1350" b="1" i="1" dirty="0">
              <a:solidFill>
                <a:schemeClr val="tx1"/>
              </a:solidFill>
              <a:latin typeface="Arial Rounded MT Bold" panose="020F0704030504030204" pitchFamily="34" charset="0"/>
            </a:endParaRPr>
          </a:p>
        </p:txBody>
      </p:sp>
      <p:sp>
        <p:nvSpPr>
          <p:cNvPr id="14" name="燕尾形 23">
            <a:extLst>
              <a:ext uri="{FF2B5EF4-FFF2-40B4-BE49-F238E27FC236}">
                <a16:creationId xmlns:a16="http://schemas.microsoft.com/office/drawing/2014/main" id="{5D687279-2128-4CCE-92A8-9C75503BE31D}"/>
              </a:ext>
            </a:extLst>
          </p:cNvPr>
          <p:cNvSpPr/>
          <p:nvPr/>
        </p:nvSpPr>
        <p:spPr>
          <a:xfrm>
            <a:off x="4540447" y="2888895"/>
            <a:ext cx="1395691" cy="709123"/>
          </a:xfrm>
          <a:prstGeom prst="chevron">
            <a:avLst>
              <a:gd name="adj" fmla="val 42045"/>
            </a:avLst>
          </a:prstGeom>
          <a:solidFill>
            <a:srgbClr val="16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5" name="矩形 14">
            <a:extLst>
              <a:ext uri="{FF2B5EF4-FFF2-40B4-BE49-F238E27FC236}">
                <a16:creationId xmlns:a16="http://schemas.microsoft.com/office/drawing/2014/main" id="{B9A08913-B7D9-4AD4-A820-384C1EFB8743}"/>
              </a:ext>
            </a:extLst>
          </p:cNvPr>
          <p:cNvSpPr/>
          <p:nvPr/>
        </p:nvSpPr>
        <p:spPr>
          <a:xfrm>
            <a:off x="6086284" y="3019630"/>
            <a:ext cx="649332" cy="44765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i="1" dirty="0">
                <a:solidFill>
                  <a:schemeClr val="tx1"/>
                </a:solidFill>
                <a:latin typeface="Arial Rounded MT Bold" panose="020F0704030504030204" pitchFamily="34" charset="0"/>
              </a:rPr>
              <a:t>04</a:t>
            </a:r>
            <a:endParaRPr lang="zh-CN" altLang="en-US" sz="1350" b="1" i="1" dirty="0">
              <a:solidFill>
                <a:schemeClr val="tx1"/>
              </a:solidFill>
              <a:latin typeface="Arial Rounded MT Bold" panose="020F0704030504030204" pitchFamily="34" charset="0"/>
            </a:endParaRPr>
          </a:p>
        </p:txBody>
      </p:sp>
      <p:sp>
        <p:nvSpPr>
          <p:cNvPr id="16" name="燕尾形 26">
            <a:extLst>
              <a:ext uri="{FF2B5EF4-FFF2-40B4-BE49-F238E27FC236}">
                <a16:creationId xmlns:a16="http://schemas.microsoft.com/office/drawing/2014/main" id="{330D53F2-A866-4F65-8A0B-83EF398EAB9A}"/>
              </a:ext>
            </a:extLst>
          </p:cNvPr>
          <p:cNvSpPr/>
          <p:nvPr/>
        </p:nvSpPr>
        <p:spPr>
          <a:xfrm>
            <a:off x="6410952" y="2888894"/>
            <a:ext cx="1395691" cy="709123"/>
          </a:xfrm>
          <a:prstGeom prst="chevron">
            <a:avLst>
              <a:gd name="adj" fmla="val 42045"/>
            </a:avLst>
          </a:prstGeom>
          <a:solidFill>
            <a:srgbClr val="26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a:extLst>
              <a:ext uri="{FF2B5EF4-FFF2-40B4-BE49-F238E27FC236}">
                <a16:creationId xmlns:a16="http://schemas.microsoft.com/office/drawing/2014/main" id="{103BD35A-5E8A-4738-8883-EE86706688C0}"/>
              </a:ext>
            </a:extLst>
          </p:cNvPr>
          <p:cNvSpPr/>
          <p:nvPr/>
        </p:nvSpPr>
        <p:spPr>
          <a:xfrm>
            <a:off x="7913369" y="3045920"/>
            <a:ext cx="649332" cy="44765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i="1" dirty="0">
                <a:solidFill>
                  <a:schemeClr val="tx1"/>
                </a:solidFill>
                <a:latin typeface="Arial Rounded MT Bold" panose="020F0704030504030204" pitchFamily="34" charset="0"/>
              </a:rPr>
              <a:t>05</a:t>
            </a:r>
            <a:endParaRPr lang="zh-CN" altLang="en-US" sz="1350" b="1" i="1" dirty="0">
              <a:solidFill>
                <a:schemeClr val="tx1"/>
              </a:solidFill>
              <a:latin typeface="Arial Rounded MT Bold" panose="020F0704030504030204" pitchFamily="34" charset="0"/>
            </a:endParaRPr>
          </a:p>
        </p:txBody>
      </p:sp>
      <p:sp>
        <p:nvSpPr>
          <p:cNvPr id="18" name="燕尾形 29">
            <a:extLst>
              <a:ext uri="{FF2B5EF4-FFF2-40B4-BE49-F238E27FC236}">
                <a16:creationId xmlns:a16="http://schemas.microsoft.com/office/drawing/2014/main" id="{576C824F-8B13-4AE5-BA5A-C640E06E97EA}"/>
              </a:ext>
            </a:extLst>
          </p:cNvPr>
          <p:cNvSpPr/>
          <p:nvPr/>
        </p:nvSpPr>
        <p:spPr>
          <a:xfrm>
            <a:off x="8238036" y="2915185"/>
            <a:ext cx="1395691" cy="709123"/>
          </a:xfrm>
          <a:prstGeom prst="chevron">
            <a:avLst>
              <a:gd name="adj" fmla="val 42045"/>
            </a:avLst>
          </a:prstGeom>
          <a:solidFill>
            <a:srgbClr val="16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9" name="矩形 18">
            <a:extLst>
              <a:ext uri="{FF2B5EF4-FFF2-40B4-BE49-F238E27FC236}">
                <a16:creationId xmlns:a16="http://schemas.microsoft.com/office/drawing/2014/main" id="{73E20E7E-BC68-4CBB-9C1D-ACBA774A2B47}"/>
              </a:ext>
            </a:extLst>
          </p:cNvPr>
          <p:cNvSpPr/>
          <p:nvPr/>
        </p:nvSpPr>
        <p:spPr>
          <a:xfrm>
            <a:off x="9789015" y="3019629"/>
            <a:ext cx="649332" cy="44765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i="1" dirty="0">
                <a:solidFill>
                  <a:schemeClr val="tx1"/>
                </a:solidFill>
                <a:latin typeface="Arial Rounded MT Bold" panose="020F0704030504030204" pitchFamily="34" charset="0"/>
              </a:rPr>
              <a:t>06</a:t>
            </a:r>
            <a:endParaRPr lang="zh-CN" altLang="en-US" sz="1350" b="1" i="1" dirty="0">
              <a:solidFill>
                <a:schemeClr val="tx1"/>
              </a:solidFill>
              <a:latin typeface="Arial Rounded MT Bold" panose="020F0704030504030204" pitchFamily="34" charset="0"/>
            </a:endParaRPr>
          </a:p>
        </p:txBody>
      </p:sp>
      <p:sp>
        <p:nvSpPr>
          <p:cNvPr id="20" name="燕尾形 32">
            <a:extLst>
              <a:ext uri="{FF2B5EF4-FFF2-40B4-BE49-F238E27FC236}">
                <a16:creationId xmlns:a16="http://schemas.microsoft.com/office/drawing/2014/main" id="{B771B529-B676-41D4-9698-B7F1AA17E404}"/>
              </a:ext>
            </a:extLst>
          </p:cNvPr>
          <p:cNvSpPr/>
          <p:nvPr/>
        </p:nvSpPr>
        <p:spPr>
          <a:xfrm>
            <a:off x="10113681" y="2888894"/>
            <a:ext cx="1395691" cy="709123"/>
          </a:xfrm>
          <a:prstGeom prst="chevron">
            <a:avLst>
              <a:gd name="adj" fmla="val 42045"/>
            </a:avLst>
          </a:prstGeom>
          <a:solidFill>
            <a:srgbClr val="26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1" name="组合 20">
            <a:extLst>
              <a:ext uri="{FF2B5EF4-FFF2-40B4-BE49-F238E27FC236}">
                <a16:creationId xmlns:a16="http://schemas.microsoft.com/office/drawing/2014/main" id="{5C5A40B0-9D20-48A4-A044-D755EE4DC5F6}"/>
              </a:ext>
            </a:extLst>
          </p:cNvPr>
          <p:cNvGrpSpPr/>
          <p:nvPr/>
        </p:nvGrpSpPr>
        <p:grpSpPr>
          <a:xfrm>
            <a:off x="524295" y="2893387"/>
            <a:ext cx="1720358" cy="709123"/>
            <a:chOff x="634546" y="2514600"/>
            <a:chExt cx="1699753" cy="700629"/>
          </a:xfrm>
        </p:grpSpPr>
        <p:sp>
          <p:nvSpPr>
            <p:cNvPr id="35" name="矩形 34">
              <a:extLst>
                <a:ext uri="{FF2B5EF4-FFF2-40B4-BE49-F238E27FC236}">
                  <a16:creationId xmlns:a16="http://schemas.microsoft.com/office/drawing/2014/main" id="{AF5E12F7-683D-4E21-B1C5-87EB8E3C4EBD}"/>
                </a:ext>
              </a:extLst>
            </p:cNvPr>
            <p:cNvSpPr/>
            <p:nvPr/>
          </p:nvSpPr>
          <p:spPr>
            <a:xfrm>
              <a:off x="634546" y="2643770"/>
              <a:ext cx="641555" cy="44228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i="1" dirty="0">
                  <a:solidFill>
                    <a:schemeClr val="tx1"/>
                  </a:solidFill>
                  <a:latin typeface="Arial Rounded MT Bold" panose="020F0704030504030204" pitchFamily="34" charset="0"/>
                </a:rPr>
                <a:t>01</a:t>
              </a:r>
              <a:endParaRPr lang="zh-CN" altLang="en-US" sz="1350" b="1" i="1" dirty="0">
                <a:solidFill>
                  <a:schemeClr val="tx1"/>
                </a:solidFill>
                <a:latin typeface="Arial Rounded MT Bold" panose="020F0704030504030204" pitchFamily="34" charset="0"/>
              </a:endParaRPr>
            </a:p>
          </p:txBody>
        </p:sp>
        <p:sp>
          <p:nvSpPr>
            <p:cNvPr id="36" name="燕尾形 10">
              <a:extLst>
                <a:ext uri="{FF2B5EF4-FFF2-40B4-BE49-F238E27FC236}">
                  <a16:creationId xmlns:a16="http://schemas.microsoft.com/office/drawing/2014/main" id="{A040142F-5470-4A4C-85AD-D79D883EA981}"/>
                </a:ext>
              </a:extLst>
            </p:cNvPr>
            <p:cNvSpPr/>
            <p:nvPr/>
          </p:nvSpPr>
          <p:spPr>
            <a:xfrm>
              <a:off x="955324" y="2514600"/>
              <a:ext cx="1378975" cy="700629"/>
            </a:xfrm>
            <a:prstGeom prst="chevron">
              <a:avLst>
                <a:gd name="adj" fmla="val 42045"/>
              </a:avLst>
            </a:prstGeom>
            <a:solidFill>
              <a:srgbClr val="16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sp>
        <p:nvSpPr>
          <p:cNvPr id="22" name="文本框 21">
            <a:extLst>
              <a:ext uri="{FF2B5EF4-FFF2-40B4-BE49-F238E27FC236}">
                <a16:creationId xmlns:a16="http://schemas.microsoft.com/office/drawing/2014/main" id="{DFFC1D24-1CE7-4648-AD01-65FD37D14B62}"/>
              </a:ext>
            </a:extLst>
          </p:cNvPr>
          <p:cNvSpPr txBox="1"/>
          <p:nvPr/>
        </p:nvSpPr>
        <p:spPr>
          <a:xfrm>
            <a:off x="1111505" y="2922318"/>
            <a:ext cx="958751" cy="685316"/>
          </a:xfrm>
          <a:prstGeom prst="rect">
            <a:avLst/>
          </a:prstGeom>
          <a:noFill/>
        </p:spPr>
        <p:txBody>
          <a:bodyPr wrap="none" rtlCol="0">
            <a:spAutoFit/>
          </a:bodyPr>
          <a:lstStyle/>
          <a:p>
            <a:pPr algn="ctr"/>
            <a:r>
              <a:rPr lang="en-US" altLang="zh-CN" sz="1350" b="1" dirty="0">
                <a:solidFill>
                  <a:schemeClr val="bg1"/>
                </a:solidFill>
              </a:rPr>
              <a:t>2013</a:t>
            </a:r>
            <a:r>
              <a:rPr lang="zh-CN" altLang="en-US" sz="1350" b="1" dirty="0">
                <a:solidFill>
                  <a:schemeClr val="bg1"/>
                </a:solidFill>
              </a:rPr>
              <a:t>年</a:t>
            </a:r>
            <a:endParaRPr lang="en-US" altLang="zh-CN" sz="1350" b="1" dirty="0">
              <a:solidFill>
                <a:schemeClr val="bg1"/>
              </a:solidFill>
            </a:endParaRPr>
          </a:p>
          <a:p>
            <a:pPr algn="ctr"/>
            <a:r>
              <a:rPr lang="en-US" altLang="zh-CN" sz="1350" b="1" dirty="0">
                <a:solidFill>
                  <a:schemeClr val="bg1"/>
                </a:solidFill>
              </a:rPr>
              <a:t>4</a:t>
            </a:r>
            <a:r>
              <a:rPr lang="zh-CN" altLang="en-US" sz="1350" b="1" dirty="0">
                <a:solidFill>
                  <a:schemeClr val="bg1"/>
                </a:solidFill>
              </a:rPr>
              <a:t>月</a:t>
            </a:r>
          </a:p>
        </p:txBody>
      </p:sp>
      <p:sp>
        <p:nvSpPr>
          <p:cNvPr id="23" name="文本框 22">
            <a:extLst>
              <a:ext uri="{FF2B5EF4-FFF2-40B4-BE49-F238E27FC236}">
                <a16:creationId xmlns:a16="http://schemas.microsoft.com/office/drawing/2014/main" id="{A175417F-5085-4018-9471-6A49CE73F402}"/>
              </a:ext>
            </a:extLst>
          </p:cNvPr>
          <p:cNvSpPr txBox="1"/>
          <p:nvPr/>
        </p:nvSpPr>
        <p:spPr>
          <a:xfrm>
            <a:off x="2952942" y="2888894"/>
            <a:ext cx="958751" cy="685316"/>
          </a:xfrm>
          <a:prstGeom prst="rect">
            <a:avLst/>
          </a:prstGeom>
          <a:noFill/>
        </p:spPr>
        <p:txBody>
          <a:bodyPr wrap="none" rtlCol="0">
            <a:spAutoFit/>
          </a:bodyPr>
          <a:lstStyle/>
          <a:p>
            <a:pPr algn="ctr"/>
            <a:r>
              <a:rPr lang="en-US" altLang="zh-CN" sz="1350" b="1" dirty="0">
                <a:solidFill>
                  <a:schemeClr val="bg1"/>
                </a:solidFill>
              </a:rPr>
              <a:t>2013</a:t>
            </a:r>
            <a:r>
              <a:rPr lang="zh-CN" altLang="en-US" sz="1350" b="1" dirty="0">
                <a:solidFill>
                  <a:schemeClr val="bg1"/>
                </a:solidFill>
              </a:rPr>
              <a:t>年</a:t>
            </a:r>
            <a:endParaRPr lang="en-US" altLang="zh-CN" sz="1350" b="1" dirty="0">
              <a:solidFill>
                <a:schemeClr val="bg1"/>
              </a:solidFill>
            </a:endParaRPr>
          </a:p>
          <a:p>
            <a:pPr algn="ctr"/>
            <a:r>
              <a:rPr lang="en-US" altLang="zh-CN" sz="1350" b="1" dirty="0">
                <a:solidFill>
                  <a:schemeClr val="bg1"/>
                </a:solidFill>
              </a:rPr>
              <a:t>11</a:t>
            </a:r>
            <a:r>
              <a:rPr lang="zh-CN" altLang="en-US" sz="1350" b="1" dirty="0">
                <a:solidFill>
                  <a:schemeClr val="bg1"/>
                </a:solidFill>
              </a:rPr>
              <a:t>月</a:t>
            </a:r>
          </a:p>
        </p:txBody>
      </p:sp>
      <p:sp>
        <p:nvSpPr>
          <p:cNvPr id="24" name="文本框 23">
            <a:extLst>
              <a:ext uri="{FF2B5EF4-FFF2-40B4-BE49-F238E27FC236}">
                <a16:creationId xmlns:a16="http://schemas.microsoft.com/office/drawing/2014/main" id="{A0ADE364-25E4-46C3-A411-71702BA91DFD}"/>
              </a:ext>
            </a:extLst>
          </p:cNvPr>
          <p:cNvSpPr txBox="1"/>
          <p:nvPr/>
        </p:nvSpPr>
        <p:spPr>
          <a:xfrm>
            <a:off x="4758917" y="2910627"/>
            <a:ext cx="958751" cy="685316"/>
          </a:xfrm>
          <a:prstGeom prst="rect">
            <a:avLst/>
          </a:prstGeom>
          <a:noFill/>
        </p:spPr>
        <p:txBody>
          <a:bodyPr wrap="none" rtlCol="0">
            <a:spAutoFit/>
          </a:bodyPr>
          <a:lstStyle/>
          <a:p>
            <a:pPr algn="ctr"/>
            <a:r>
              <a:rPr lang="en-US" altLang="zh-CN" sz="1350" b="1" dirty="0">
                <a:solidFill>
                  <a:schemeClr val="bg1"/>
                </a:solidFill>
              </a:rPr>
              <a:t>2015</a:t>
            </a:r>
            <a:r>
              <a:rPr lang="zh-CN" altLang="en-US" sz="1350" b="1" dirty="0">
                <a:solidFill>
                  <a:schemeClr val="bg1"/>
                </a:solidFill>
              </a:rPr>
              <a:t>年</a:t>
            </a:r>
            <a:endParaRPr lang="en-US" altLang="zh-CN" sz="1350" b="1" dirty="0">
              <a:solidFill>
                <a:schemeClr val="bg1"/>
              </a:solidFill>
            </a:endParaRPr>
          </a:p>
          <a:p>
            <a:pPr algn="ctr"/>
            <a:r>
              <a:rPr lang="en-US" altLang="zh-CN" sz="1350" b="1" dirty="0">
                <a:solidFill>
                  <a:schemeClr val="bg1"/>
                </a:solidFill>
              </a:rPr>
              <a:t>1</a:t>
            </a:r>
            <a:r>
              <a:rPr lang="zh-CN" altLang="en-US" sz="1350" b="1" dirty="0">
                <a:solidFill>
                  <a:schemeClr val="bg1"/>
                </a:solidFill>
              </a:rPr>
              <a:t>月</a:t>
            </a:r>
          </a:p>
        </p:txBody>
      </p:sp>
      <p:sp>
        <p:nvSpPr>
          <p:cNvPr id="25" name="文本框 24">
            <a:extLst>
              <a:ext uri="{FF2B5EF4-FFF2-40B4-BE49-F238E27FC236}">
                <a16:creationId xmlns:a16="http://schemas.microsoft.com/office/drawing/2014/main" id="{FAB3CC8D-0B83-4271-A175-8C5C4BBC98ED}"/>
              </a:ext>
            </a:extLst>
          </p:cNvPr>
          <p:cNvSpPr txBox="1"/>
          <p:nvPr/>
        </p:nvSpPr>
        <p:spPr>
          <a:xfrm>
            <a:off x="6657425" y="2918162"/>
            <a:ext cx="958751" cy="685316"/>
          </a:xfrm>
          <a:prstGeom prst="rect">
            <a:avLst/>
          </a:prstGeom>
          <a:noFill/>
        </p:spPr>
        <p:txBody>
          <a:bodyPr wrap="none" rtlCol="0">
            <a:spAutoFit/>
          </a:bodyPr>
          <a:lstStyle/>
          <a:p>
            <a:pPr algn="ctr"/>
            <a:r>
              <a:rPr lang="en-US" altLang="zh-CN" sz="1350" b="1" dirty="0">
                <a:solidFill>
                  <a:schemeClr val="bg1"/>
                </a:solidFill>
              </a:rPr>
              <a:t>2015</a:t>
            </a:r>
            <a:r>
              <a:rPr lang="zh-CN" altLang="en-US" sz="1350" b="1" dirty="0">
                <a:solidFill>
                  <a:schemeClr val="bg1"/>
                </a:solidFill>
              </a:rPr>
              <a:t>年</a:t>
            </a:r>
            <a:endParaRPr lang="en-US" altLang="zh-CN" sz="1350" b="1" dirty="0">
              <a:solidFill>
                <a:schemeClr val="bg1"/>
              </a:solidFill>
            </a:endParaRPr>
          </a:p>
          <a:p>
            <a:pPr algn="ctr"/>
            <a:r>
              <a:rPr lang="en-US" altLang="zh-CN" sz="1350" b="1" dirty="0">
                <a:solidFill>
                  <a:schemeClr val="bg1"/>
                </a:solidFill>
              </a:rPr>
              <a:t>4</a:t>
            </a:r>
            <a:r>
              <a:rPr lang="zh-CN" altLang="en-US" sz="1350" b="1" dirty="0">
                <a:solidFill>
                  <a:schemeClr val="bg1"/>
                </a:solidFill>
              </a:rPr>
              <a:t>月</a:t>
            </a:r>
          </a:p>
        </p:txBody>
      </p:sp>
      <p:sp>
        <p:nvSpPr>
          <p:cNvPr id="26" name="文本框 25">
            <a:extLst>
              <a:ext uri="{FF2B5EF4-FFF2-40B4-BE49-F238E27FC236}">
                <a16:creationId xmlns:a16="http://schemas.microsoft.com/office/drawing/2014/main" id="{2EEC58CE-5506-47EB-A218-2DB9E5A0A20E}"/>
              </a:ext>
            </a:extLst>
          </p:cNvPr>
          <p:cNvSpPr txBox="1"/>
          <p:nvPr/>
        </p:nvSpPr>
        <p:spPr>
          <a:xfrm>
            <a:off x="8526176" y="2928963"/>
            <a:ext cx="958751" cy="685316"/>
          </a:xfrm>
          <a:prstGeom prst="rect">
            <a:avLst/>
          </a:prstGeom>
          <a:noFill/>
        </p:spPr>
        <p:txBody>
          <a:bodyPr wrap="none" rtlCol="0">
            <a:spAutoFit/>
          </a:bodyPr>
          <a:lstStyle/>
          <a:p>
            <a:pPr algn="ctr"/>
            <a:r>
              <a:rPr lang="en-US" altLang="zh-CN" sz="1350" b="1" dirty="0">
                <a:solidFill>
                  <a:schemeClr val="bg1"/>
                </a:solidFill>
              </a:rPr>
              <a:t>2015</a:t>
            </a:r>
            <a:r>
              <a:rPr lang="zh-CN" altLang="en-US" sz="1350" b="1" dirty="0">
                <a:solidFill>
                  <a:schemeClr val="bg1"/>
                </a:solidFill>
              </a:rPr>
              <a:t>年</a:t>
            </a:r>
            <a:endParaRPr lang="en-US" altLang="zh-CN" sz="1350" b="1" dirty="0">
              <a:solidFill>
                <a:schemeClr val="bg1"/>
              </a:solidFill>
            </a:endParaRPr>
          </a:p>
          <a:p>
            <a:pPr algn="ctr"/>
            <a:r>
              <a:rPr lang="en-US" altLang="zh-CN" sz="1350" b="1" dirty="0">
                <a:solidFill>
                  <a:schemeClr val="bg1"/>
                </a:solidFill>
              </a:rPr>
              <a:t>6</a:t>
            </a:r>
            <a:r>
              <a:rPr lang="zh-CN" altLang="en-US" sz="1350" b="1" dirty="0">
                <a:solidFill>
                  <a:schemeClr val="bg1"/>
                </a:solidFill>
              </a:rPr>
              <a:t>月</a:t>
            </a:r>
          </a:p>
        </p:txBody>
      </p:sp>
      <p:sp>
        <p:nvSpPr>
          <p:cNvPr id="27" name="文本框 26">
            <a:extLst>
              <a:ext uri="{FF2B5EF4-FFF2-40B4-BE49-F238E27FC236}">
                <a16:creationId xmlns:a16="http://schemas.microsoft.com/office/drawing/2014/main" id="{460C2D14-CA30-4F97-B903-F63AAA58CB09}"/>
              </a:ext>
            </a:extLst>
          </p:cNvPr>
          <p:cNvSpPr txBox="1"/>
          <p:nvPr/>
        </p:nvSpPr>
        <p:spPr>
          <a:xfrm>
            <a:off x="10334728" y="2910697"/>
            <a:ext cx="958751" cy="685316"/>
          </a:xfrm>
          <a:prstGeom prst="rect">
            <a:avLst/>
          </a:prstGeom>
          <a:noFill/>
        </p:spPr>
        <p:txBody>
          <a:bodyPr wrap="none" rtlCol="0">
            <a:spAutoFit/>
          </a:bodyPr>
          <a:lstStyle/>
          <a:p>
            <a:pPr algn="ctr"/>
            <a:r>
              <a:rPr lang="en-US" altLang="zh-CN" sz="1350" b="1" dirty="0">
                <a:solidFill>
                  <a:schemeClr val="bg1"/>
                </a:solidFill>
              </a:rPr>
              <a:t>2015</a:t>
            </a:r>
            <a:r>
              <a:rPr lang="zh-CN" altLang="en-US" sz="1350" b="1" dirty="0">
                <a:solidFill>
                  <a:schemeClr val="bg1"/>
                </a:solidFill>
              </a:rPr>
              <a:t>年</a:t>
            </a:r>
            <a:endParaRPr lang="en-US" altLang="zh-CN" sz="1350" b="1" dirty="0">
              <a:solidFill>
                <a:schemeClr val="bg1"/>
              </a:solidFill>
            </a:endParaRPr>
          </a:p>
          <a:p>
            <a:pPr algn="ctr"/>
            <a:r>
              <a:rPr lang="en-US" altLang="zh-CN" sz="1350" b="1" dirty="0">
                <a:solidFill>
                  <a:schemeClr val="bg1"/>
                </a:solidFill>
              </a:rPr>
              <a:t>12</a:t>
            </a:r>
            <a:r>
              <a:rPr lang="zh-CN" altLang="en-US" sz="1350" b="1" dirty="0">
                <a:solidFill>
                  <a:schemeClr val="bg1"/>
                </a:solidFill>
              </a:rPr>
              <a:t>月</a:t>
            </a:r>
          </a:p>
        </p:txBody>
      </p:sp>
      <p:sp>
        <p:nvSpPr>
          <p:cNvPr id="28" name="线形标注 1(带强调线) 41">
            <a:extLst>
              <a:ext uri="{FF2B5EF4-FFF2-40B4-BE49-F238E27FC236}">
                <a16:creationId xmlns:a16="http://schemas.microsoft.com/office/drawing/2014/main" id="{8FFFF85F-3EFE-4ACE-8E26-943B5F370C37}"/>
              </a:ext>
            </a:extLst>
          </p:cNvPr>
          <p:cNvSpPr/>
          <p:nvPr/>
        </p:nvSpPr>
        <p:spPr>
          <a:xfrm rot="5400000">
            <a:off x="988340" y="3721800"/>
            <a:ext cx="769855" cy="1784110"/>
          </a:xfrm>
          <a:prstGeom prst="accentCallout1">
            <a:avLst>
              <a:gd name="adj1" fmla="val 48870"/>
              <a:gd name="adj2" fmla="val -11242"/>
              <a:gd name="adj3" fmla="val 49069"/>
              <a:gd name="adj4" fmla="val -83900"/>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9" name="线形标注 1(带强调线) 44">
            <a:extLst>
              <a:ext uri="{FF2B5EF4-FFF2-40B4-BE49-F238E27FC236}">
                <a16:creationId xmlns:a16="http://schemas.microsoft.com/office/drawing/2014/main" id="{3F205C97-34A4-4841-BB83-82CECD42A17F}"/>
              </a:ext>
            </a:extLst>
          </p:cNvPr>
          <p:cNvSpPr/>
          <p:nvPr/>
        </p:nvSpPr>
        <p:spPr>
          <a:xfrm rot="16200000">
            <a:off x="3047389" y="992279"/>
            <a:ext cx="769855" cy="1784110"/>
          </a:xfrm>
          <a:prstGeom prst="accentCallout1">
            <a:avLst>
              <a:gd name="adj1" fmla="val 48870"/>
              <a:gd name="adj2" fmla="val -11242"/>
              <a:gd name="adj3" fmla="val 49069"/>
              <a:gd name="adj4" fmla="val -83900"/>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线形标注 1(带强调线) 45">
            <a:extLst>
              <a:ext uri="{FF2B5EF4-FFF2-40B4-BE49-F238E27FC236}">
                <a16:creationId xmlns:a16="http://schemas.microsoft.com/office/drawing/2014/main" id="{D34BA4A6-19B1-48CA-AB67-06155EDC6CA4}"/>
              </a:ext>
            </a:extLst>
          </p:cNvPr>
          <p:cNvSpPr/>
          <p:nvPr/>
        </p:nvSpPr>
        <p:spPr>
          <a:xfrm rot="5400000">
            <a:off x="4787999" y="3721800"/>
            <a:ext cx="769855" cy="1784110"/>
          </a:xfrm>
          <a:prstGeom prst="accentCallout1">
            <a:avLst>
              <a:gd name="adj1" fmla="val 48870"/>
              <a:gd name="adj2" fmla="val -11242"/>
              <a:gd name="adj3" fmla="val 49069"/>
              <a:gd name="adj4" fmla="val -83900"/>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线形标注 1(带强调线) 46">
            <a:extLst>
              <a:ext uri="{FF2B5EF4-FFF2-40B4-BE49-F238E27FC236}">
                <a16:creationId xmlns:a16="http://schemas.microsoft.com/office/drawing/2014/main" id="{AA252B6C-4D4F-4734-960C-64147DF6F872}"/>
              </a:ext>
            </a:extLst>
          </p:cNvPr>
          <p:cNvSpPr/>
          <p:nvPr/>
        </p:nvSpPr>
        <p:spPr>
          <a:xfrm rot="16200000">
            <a:off x="6731331" y="992279"/>
            <a:ext cx="769855" cy="1784110"/>
          </a:xfrm>
          <a:prstGeom prst="accentCallout1">
            <a:avLst>
              <a:gd name="adj1" fmla="val 48870"/>
              <a:gd name="adj2" fmla="val -11242"/>
              <a:gd name="adj3" fmla="val 49069"/>
              <a:gd name="adj4" fmla="val -83900"/>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线形标注 1(带强调线) 47">
            <a:extLst>
              <a:ext uri="{FF2B5EF4-FFF2-40B4-BE49-F238E27FC236}">
                <a16:creationId xmlns:a16="http://schemas.microsoft.com/office/drawing/2014/main" id="{4E103DBA-8A63-44FA-8CEA-5F08739568A7}"/>
              </a:ext>
            </a:extLst>
          </p:cNvPr>
          <p:cNvSpPr/>
          <p:nvPr/>
        </p:nvSpPr>
        <p:spPr>
          <a:xfrm rot="16200000">
            <a:off x="10442020" y="992279"/>
            <a:ext cx="769855" cy="1784110"/>
          </a:xfrm>
          <a:prstGeom prst="accentCallout1">
            <a:avLst>
              <a:gd name="adj1" fmla="val 48870"/>
              <a:gd name="adj2" fmla="val -11242"/>
              <a:gd name="adj3" fmla="val 49069"/>
              <a:gd name="adj4" fmla="val -83900"/>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线形标注 1(带强调线) 48">
            <a:extLst>
              <a:ext uri="{FF2B5EF4-FFF2-40B4-BE49-F238E27FC236}">
                <a16:creationId xmlns:a16="http://schemas.microsoft.com/office/drawing/2014/main" id="{EF014CF2-3268-43DC-ACE8-D3828B653C9E}"/>
              </a:ext>
            </a:extLst>
          </p:cNvPr>
          <p:cNvSpPr/>
          <p:nvPr/>
        </p:nvSpPr>
        <p:spPr>
          <a:xfrm rot="5400000">
            <a:off x="8550952" y="3721800"/>
            <a:ext cx="769855" cy="1784110"/>
          </a:xfrm>
          <a:prstGeom prst="accentCallout1">
            <a:avLst>
              <a:gd name="adj1" fmla="val 48870"/>
              <a:gd name="adj2" fmla="val -11242"/>
              <a:gd name="adj3" fmla="val 49069"/>
              <a:gd name="adj4" fmla="val -83900"/>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矩形 33">
            <a:extLst>
              <a:ext uri="{FF2B5EF4-FFF2-40B4-BE49-F238E27FC236}">
                <a16:creationId xmlns:a16="http://schemas.microsoft.com/office/drawing/2014/main" id="{EB887395-488D-4735-9423-6A8A7BCA4D15}"/>
              </a:ext>
            </a:extLst>
          </p:cNvPr>
          <p:cNvSpPr/>
          <p:nvPr/>
        </p:nvSpPr>
        <p:spPr>
          <a:xfrm>
            <a:off x="7717268" y="4900333"/>
            <a:ext cx="2721080" cy="778868"/>
          </a:xfrm>
          <a:prstGeom prst="rect">
            <a:avLst/>
          </a:prstGeom>
        </p:spPr>
        <p:txBody>
          <a:bodyPr wrap="square">
            <a:spAutoFit/>
          </a:bodyPr>
          <a:lstStyle/>
          <a:p>
            <a:pPr>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关于建立职业院校教学工作诊断与改进制度</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的通知</a:t>
            </a:r>
            <a:endParaRPr lang="zh-CN" altLang="zh-CN" dirty="0">
              <a:solidFill>
                <a:srgbClr val="5B9BD5"/>
              </a:solidFill>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668971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内部质量保证体系架构</a:t>
            </a:r>
          </a:p>
        </p:txBody>
      </p:sp>
      <p:sp>
        <p:nvSpPr>
          <p:cNvPr id="6" name="矩形 5"/>
          <p:cNvSpPr/>
          <p:nvPr/>
        </p:nvSpPr>
        <p:spPr>
          <a:xfrm>
            <a:off x="1473350" y="1294284"/>
            <a:ext cx="9751698" cy="584775"/>
          </a:xfrm>
          <a:prstGeom prst="rect">
            <a:avLst/>
          </a:prstGeom>
        </p:spPr>
        <p:txBody>
          <a:bodyPr wrap="square">
            <a:spAutoFit/>
          </a:bodyPr>
          <a:lstStyle/>
          <a:p>
            <a:r>
              <a:rPr lang="zh-CN" altLang="en-US" sz="2400" b="1" dirty="0">
                <a:solidFill>
                  <a:srgbClr val="26477D"/>
                </a:solidFill>
                <a:latin typeface="微软雅黑" panose="020B0503020204020204" pitchFamily="34" charset="-122"/>
                <a:ea typeface="微软雅黑" panose="020B0503020204020204" pitchFamily="34" charset="-122"/>
              </a:rPr>
              <a:t>一个平台</a:t>
            </a:r>
            <a:r>
              <a:rPr lang="en-US" altLang="zh-CN" sz="2400" b="1" dirty="0">
                <a:solidFill>
                  <a:srgbClr val="26477D"/>
                </a:solidFill>
                <a:latin typeface="微软雅黑" panose="020B0503020204020204" pitchFamily="34" charset="-122"/>
                <a:ea typeface="微软雅黑" panose="020B0503020204020204" pitchFamily="34" charset="-122"/>
              </a:rPr>
              <a:t>——</a:t>
            </a:r>
            <a:r>
              <a:rPr lang="zh-CN" altLang="en-US" sz="2400" b="1" dirty="0">
                <a:solidFill>
                  <a:srgbClr val="26477D"/>
                </a:solidFill>
                <a:latin typeface="微软雅黑" panose="020B0503020204020204" pitchFamily="34" charset="-122"/>
                <a:ea typeface="微软雅黑" panose="020B0503020204020204" pitchFamily="34" charset="-122"/>
              </a:rPr>
              <a:t>教育教学管理信息化平台</a:t>
            </a:r>
            <a:r>
              <a:rPr lang="zh-CN" altLang="en-US" sz="2400" dirty="0">
                <a:solidFill>
                  <a:srgbClr val="26477D"/>
                </a:solidFill>
                <a:latin typeface="微软雅黑" panose="020B0503020204020204" pitchFamily="34" charset="-122"/>
                <a:ea typeface="微软雅黑" panose="020B0503020204020204" pitchFamily="34" charset="-122"/>
              </a:rPr>
              <a:t>（目标：</a:t>
            </a:r>
            <a:r>
              <a:rPr lang="zh-CN" altLang="en-US" sz="3200" dirty="0">
                <a:solidFill>
                  <a:srgbClr val="26477D"/>
                </a:solidFill>
                <a:latin typeface="微软雅黑" panose="020B0503020204020204" pitchFamily="34" charset="-122"/>
                <a:ea typeface="微软雅黑" panose="020B0503020204020204" pitchFamily="34" charset="-122"/>
                <a:hlinkClick r:id="rId2" action="ppaction://hlinkpres?slideindex=1&amp;slidetitle="/>
              </a:rPr>
              <a:t>达到</a:t>
            </a:r>
            <a:r>
              <a:rPr lang="zh-CN" altLang="en-US" sz="3200" b="1" dirty="0">
                <a:solidFill>
                  <a:srgbClr val="C00000"/>
                </a:solidFill>
                <a:latin typeface="微软雅黑" panose="020B0503020204020204" pitchFamily="34" charset="-122"/>
                <a:ea typeface="微软雅黑" panose="020B0503020204020204" pitchFamily="34" charset="-122"/>
              </a:rPr>
              <a:t>智能化</a:t>
            </a:r>
            <a:r>
              <a:rPr lang="zh-CN" altLang="en-US" sz="3200" dirty="0">
                <a:solidFill>
                  <a:srgbClr val="26477D"/>
                </a:solidFill>
                <a:latin typeface="微软雅黑" panose="020B0503020204020204" pitchFamily="34" charset="-122"/>
                <a:ea typeface="微软雅黑" panose="020B0503020204020204" pitchFamily="34" charset="-122"/>
                <a:hlinkClick r:id="rId3" action="ppaction://hlinkpres?slideindex=1&amp;slidetitle="/>
              </a:rPr>
              <a:t>要求</a:t>
            </a:r>
            <a:r>
              <a:rPr lang="zh-CN" altLang="en-US" sz="2400" dirty="0">
                <a:solidFill>
                  <a:srgbClr val="26477D"/>
                </a:solidFill>
                <a:latin typeface="微软雅黑" panose="020B0503020204020204" pitchFamily="34" charset="-122"/>
                <a:ea typeface="微软雅黑" panose="020B0503020204020204" pitchFamily="34" charset="-122"/>
              </a:rPr>
              <a:t>）</a:t>
            </a:r>
          </a:p>
        </p:txBody>
      </p:sp>
      <p:sp>
        <p:nvSpPr>
          <p:cNvPr id="141" name="îṩḷíḑé">
            <a:extLst>
              <a:ext uri="{FF2B5EF4-FFF2-40B4-BE49-F238E27FC236}">
                <a16:creationId xmlns:a16="http://schemas.microsoft.com/office/drawing/2014/main" id="{9F791C85-6A6F-4B01-AD10-ABA118910809}"/>
              </a:ext>
            </a:extLst>
          </p:cNvPr>
          <p:cNvSpPr/>
          <p:nvPr/>
        </p:nvSpPr>
        <p:spPr>
          <a:xfrm>
            <a:off x="0" y="4554911"/>
            <a:ext cx="12192000" cy="854308"/>
          </a:xfrm>
          <a:prstGeom prst="rect">
            <a:avLst/>
          </a:prstGeom>
          <a:blipFill>
            <a:blip r:embed="rId4">
              <a:duotone>
                <a:schemeClr val="accent1">
                  <a:shade val="45000"/>
                  <a:satMod val="135000"/>
                </a:schemeClr>
                <a:prstClr val="white"/>
              </a:duotone>
            </a:blip>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defTabSz="457200"/>
            <a:endParaRPr/>
          </a:p>
        </p:txBody>
      </p:sp>
      <p:grpSp>
        <p:nvGrpSpPr>
          <p:cNvPr id="12" name="组合 11"/>
          <p:cNvGrpSpPr/>
          <p:nvPr/>
        </p:nvGrpSpPr>
        <p:grpSpPr>
          <a:xfrm>
            <a:off x="1767894" y="2482629"/>
            <a:ext cx="8667591" cy="2056504"/>
            <a:chOff x="1593235" y="2482629"/>
            <a:chExt cx="8667591" cy="2056504"/>
          </a:xfrm>
        </p:grpSpPr>
        <p:sp>
          <p:nvSpPr>
            <p:cNvPr id="142" name="îśľïḍe">
              <a:extLst>
                <a:ext uri="{FF2B5EF4-FFF2-40B4-BE49-F238E27FC236}">
                  <a16:creationId xmlns:a16="http://schemas.microsoft.com/office/drawing/2014/main" id="{B2EC6D43-F2D2-4926-8445-E55593CD0D23}"/>
                </a:ext>
              </a:extLst>
            </p:cNvPr>
            <p:cNvSpPr/>
            <p:nvPr/>
          </p:nvSpPr>
          <p:spPr>
            <a:xfrm>
              <a:off x="7724590" y="2482630"/>
              <a:ext cx="970919" cy="143059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accent1"/>
                </a:solidFill>
              </a:endParaRPr>
            </a:p>
          </p:txBody>
        </p:sp>
        <p:sp>
          <p:nvSpPr>
            <p:cNvPr id="143" name="íṡlîḑe">
              <a:extLst>
                <a:ext uri="{FF2B5EF4-FFF2-40B4-BE49-F238E27FC236}">
                  <a16:creationId xmlns:a16="http://schemas.microsoft.com/office/drawing/2014/main" id="{BFD7796E-9C4C-43EF-A439-EC5A419A82D2}"/>
                </a:ext>
              </a:extLst>
            </p:cNvPr>
            <p:cNvSpPr/>
            <p:nvPr/>
          </p:nvSpPr>
          <p:spPr>
            <a:xfrm rot="10800000" flipH="1">
              <a:off x="8232531" y="2482629"/>
              <a:ext cx="984703" cy="1430592"/>
            </a:xfrm>
            <a:prstGeom prst="flowChartDelay">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accent1"/>
                </a:solidFill>
              </a:endParaRPr>
            </a:p>
          </p:txBody>
        </p:sp>
        <p:sp>
          <p:nvSpPr>
            <p:cNvPr id="144" name="ïṥḻiḓé">
              <a:extLst>
                <a:ext uri="{FF2B5EF4-FFF2-40B4-BE49-F238E27FC236}">
                  <a16:creationId xmlns:a16="http://schemas.microsoft.com/office/drawing/2014/main" id="{A6FE2F30-8CA1-46C7-8519-73B8BE0F658D}"/>
                </a:ext>
              </a:extLst>
            </p:cNvPr>
            <p:cNvSpPr/>
            <p:nvPr/>
          </p:nvSpPr>
          <p:spPr>
            <a:xfrm>
              <a:off x="2289128" y="2482630"/>
              <a:ext cx="1200413" cy="143059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accent4"/>
                </a:solidFill>
              </a:endParaRPr>
            </a:p>
          </p:txBody>
        </p:sp>
        <p:sp>
          <p:nvSpPr>
            <p:cNvPr id="145" name="í$ļïďe">
              <a:extLst>
                <a:ext uri="{FF2B5EF4-FFF2-40B4-BE49-F238E27FC236}">
                  <a16:creationId xmlns:a16="http://schemas.microsoft.com/office/drawing/2014/main" id="{96F3D09C-729C-44D4-80BC-FDED829320A2}"/>
                </a:ext>
              </a:extLst>
            </p:cNvPr>
            <p:cNvSpPr/>
            <p:nvPr/>
          </p:nvSpPr>
          <p:spPr>
            <a:xfrm flipH="1">
              <a:off x="1593235" y="2482629"/>
              <a:ext cx="984703" cy="1430591"/>
            </a:xfrm>
            <a:prstGeom prst="flowChartDelay">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accent4"/>
                </a:solidFill>
              </a:endParaRPr>
            </a:p>
          </p:txBody>
        </p:sp>
        <p:sp>
          <p:nvSpPr>
            <p:cNvPr id="146" name="iṩlíḓê">
              <a:extLst>
                <a:ext uri="{FF2B5EF4-FFF2-40B4-BE49-F238E27FC236}">
                  <a16:creationId xmlns:a16="http://schemas.microsoft.com/office/drawing/2014/main" id="{533A9396-60EA-4A06-B878-2355B8904018}"/>
                </a:ext>
              </a:extLst>
            </p:cNvPr>
            <p:cNvSpPr/>
            <p:nvPr/>
          </p:nvSpPr>
          <p:spPr bwMode="auto">
            <a:xfrm>
              <a:off x="2834416" y="4153001"/>
              <a:ext cx="237540" cy="237539"/>
            </a:xfrm>
            <a:prstGeom prst="ellipse">
              <a:avLst/>
            </a:prstGeom>
            <a:solidFill>
              <a:schemeClr val="tx1">
                <a:lumMod val="50000"/>
                <a:lumOff val="50000"/>
              </a:schemeClr>
            </a:solidFill>
            <a:ln>
              <a:noFill/>
            </a:ln>
          </p:spPr>
          <p:txBody>
            <a:bodyPr wrap="square" lIns="91440" tIns="45720" rIns="91440" bIns="45720" anchor="ctr">
              <a:normAutofit fontScale="32500" lnSpcReduction="20000"/>
            </a:bodyPr>
            <a:lstStyle/>
            <a:p>
              <a:pPr algn="ctr"/>
              <a:endParaRPr>
                <a:solidFill>
                  <a:schemeClr val="bg1">
                    <a:lumMod val="50000"/>
                  </a:schemeClr>
                </a:solidFill>
              </a:endParaRPr>
            </a:p>
          </p:txBody>
        </p:sp>
        <p:sp>
          <p:nvSpPr>
            <p:cNvPr id="147" name="ïṩ1íḍe">
              <a:extLst>
                <a:ext uri="{FF2B5EF4-FFF2-40B4-BE49-F238E27FC236}">
                  <a16:creationId xmlns:a16="http://schemas.microsoft.com/office/drawing/2014/main" id="{AD39DFAA-FB75-47F5-B10D-A5959952811F}"/>
                </a:ext>
              </a:extLst>
            </p:cNvPr>
            <p:cNvSpPr/>
            <p:nvPr/>
          </p:nvSpPr>
          <p:spPr bwMode="auto">
            <a:xfrm>
              <a:off x="2669815" y="3995402"/>
              <a:ext cx="545885" cy="543600"/>
            </a:xfrm>
            <a:custGeom>
              <a:avLst/>
              <a:gdLst>
                <a:gd name="T0" fmla="*/ 50 w 101"/>
                <a:gd name="T1" fmla="*/ 0 h 100"/>
                <a:gd name="T2" fmla="*/ 101 w 101"/>
                <a:gd name="T3" fmla="*/ 50 h 100"/>
                <a:gd name="T4" fmla="*/ 50 w 101"/>
                <a:gd name="T5" fmla="*/ 100 h 100"/>
                <a:gd name="T6" fmla="*/ 0 w 101"/>
                <a:gd name="T7" fmla="*/ 50 h 100"/>
                <a:gd name="T8" fmla="*/ 50 w 101"/>
                <a:gd name="T9" fmla="*/ 0 h 100"/>
                <a:gd name="T10" fmla="*/ 50 w 101"/>
                <a:gd name="T11" fmla="*/ 77 h 100"/>
                <a:gd name="T12" fmla="*/ 78 w 101"/>
                <a:gd name="T13" fmla="*/ 50 h 100"/>
                <a:gd name="T14" fmla="*/ 50 w 101"/>
                <a:gd name="T15" fmla="*/ 23 h 100"/>
                <a:gd name="T16" fmla="*/ 23 w 101"/>
                <a:gd name="T17" fmla="*/ 50 h 100"/>
                <a:gd name="T18" fmla="*/ 50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78" y="0"/>
                    <a:pt x="101" y="23"/>
                    <a:pt x="101" y="50"/>
                  </a:cubicBezTo>
                  <a:cubicBezTo>
                    <a:pt x="101" y="78"/>
                    <a:pt x="78" y="100"/>
                    <a:pt x="50" y="100"/>
                  </a:cubicBezTo>
                  <a:cubicBezTo>
                    <a:pt x="23" y="100"/>
                    <a:pt x="0" y="78"/>
                    <a:pt x="0" y="50"/>
                  </a:cubicBezTo>
                  <a:cubicBezTo>
                    <a:pt x="0" y="23"/>
                    <a:pt x="23" y="0"/>
                    <a:pt x="50" y="0"/>
                  </a:cubicBezTo>
                  <a:close/>
                  <a:moveTo>
                    <a:pt x="50" y="77"/>
                  </a:moveTo>
                  <a:cubicBezTo>
                    <a:pt x="65" y="77"/>
                    <a:pt x="78" y="65"/>
                    <a:pt x="78" y="50"/>
                  </a:cubicBezTo>
                  <a:cubicBezTo>
                    <a:pt x="78" y="35"/>
                    <a:pt x="65" y="23"/>
                    <a:pt x="50" y="23"/>
                  </a:cubicBezTo>
                  <a:cubicBezTo>
                    <a:pt x="35" y="23"/>
                    <a:pt x="23" y="35"/>
                    <a:pt x="23" y="50"/>
                  </a:cubicBezTo>
                  <a:cubicBezTo>
                    <a:pt x="23" y="65"/>
                    <a:pt x="35" y="77"/>
                    <a:pt x="50" y="77"/>
                  </a:cubicBezTo>
                  <a:close/>
                </a:path>
              </a:pathLst>
            </a:custGeom>
            <a:solidFill>
              <a:schemeClr val="bg2">
                <a:lumMod val="90000"/>
              </a:schemeClr>
            </a:solidFill>
            <a:ln w="3175">
              <a:solidFill>
                <a:schemeClr val="bg1">
                  <a:lumMod val="95000"/>
                </a:schemeClr>
              </a:solidFill>
              <a:round/>
              <a:headEnd/>
              <a:tailEnd/>
            </a:ln>
          </p:spPr>
          <p:txBody>
            <a:bodyPr wrap="square" lIns="91440" tIns="45720" rIns="91440" bIns="45720" anchor="ctr">
              <a:normAutofit/>
            </a:bodyPr>
            <a:lstStyle/>
            <a:p>
              <a:pPr algn="ctr"/>
              <a:endParaRPr>
                <a:solidFill>
                  <a:schemeClr val="bg1">
                    <a:lumMod val="65000"/>
                  </a:schemeClr>
                </a:solidFill>
              </a:endParaRPr>
            </a:p>
          </p:txBody>
        </p:sp>
        <p:sp>
          <p:nvSpPr>
            <p:cNvPr id="148" name="ïşḻiďe">
              <a:extLst>
                <a:ext uri="{FF2B5EF4-FFF2-40B4-BE49-F238E27FC236}">
                  <a16:creationId xmlns:a16="http://schemas.microsoft.com/office/drawing/2014/main" id="{90531164-B446-47B7-AB91-C8DD52C6628F}"/>
                </a:ext>
              </a:extLst>
            </p:cNvPr>
            <p:cNvSpPr/>
            <p:nvPr/>
          </p:nvSpPr>
          <p:spPr bwMode="auto">
            <a:xfrm>
              <a:off x="3393854" y="4153001"/>
              <a:ext cx="237540" cy="237539"/>
            </a:xfrm>
            <a:prstGeom prst="ellipse">
              <a:avLst/>
            </a:prstGeom>
            <a:solidFill>
              <a:schemeClr val="tx1">
                <a:lumMod val="50000"/>
                <a:lumOff val="50000"/>
              </a:schemeClr>
            </a:solidFill>
            <a:ln>
              <a:noFill/>
            </a:ln>
          </p:spPr>
          <p:txBody>
            <a:bodyPr wrap="square" lIns="91440" tIns="45720" rIns="91440" bIns="45720" anchor="ctr">
              <a:normAutofit fontScale="32500" lnSpcReduction="20000"/>
            </a:bodyPr>
            <a:lstStyle/>
            <a:p>
              <a:pPr algn="ctr"/>
              <a:endParaRPr>
                <a:solidFill>
                  <a:schemeClr val="bg1">
                    <a:lumMod val="50000"/>
                  </a:schemeClr>
                </a:solidFill>
              </a:endParaRPr>
            </a:p>
          </p:txBody>
        </p:sp>
        <p:sp>
          <p:nvSpPr>
            <p:cNvPr id="149" name="iṥḻidè">
              <a:extLst>
                <a:ext uri="{FF2B5EF4-FFF2-40B4-BE49-F238E27FC236}">
                  <a16:creationId xmlns:a16="http://schemas.microsoft.com/office/drawing/2014/main" id="{722B5293-8606-49C4-AF94-A615FFCCEFEE}"/>
                </a:ext>
              </a:extLst>
            </p:cNvPr>
            <p:cNvSpPr/>
            <p:nvPr/>
          </p:nvSpPr>
          <p:spPr bwMode="auto">
            <a:xfrm>
              <a:off x="3243108" y="3995402"/>
              <a:ext cx="539032" cy="5436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 name="T10" fmla="*/ 50 w 100"/>
                <a:gd name="T11" fmla="*/ 77 h 100"/>
                <a:gd name="T12" fmla="*/ 77 w 100"/>
                <a:gd name="T13" fmla="*/ 50 h 100"/>
                <a:gd name="T14" fmla="*/ 50 w 100"/>
                <a:gd name="T15" fmla="*/ 23 h 100"/>
                <a:gd name="T16" fmla="*/ 23 w 100"/>
                <a:gd name="T17" fmla="*/ 50 h 100"/>
                <a:gd name="T18" fmla="*/ 50 w 100"/>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0"/>
                  </a:moveTo>
                  <a:cubicBezTo>
                    <a:pt x="78" y="0"/>
                    <a:pt x="100" y="23"/>
                    <a:pt x="100" y="50"/>
                  </a:cubicBezTo>
                  <a:cubicBezTo>
                    <a:pt x="100" y="78"/>
                    <a:pt x="78" y="100"/>
                    <a:pt x="50" y="100"/>
                  </a:cubicBezTo>
                  <a:cubicBezTo>
                    <a:pt x="22" y="100"/>
                    <a:pt x="0" y="78"/>
                    <a:pt x="0" y="50"/>
                  </a:cubicBezTo>
                  <a:cubicBezTo>
                    <a:pt x="0" y="23"/>
                    <a:pt x="22" y="0"/>
                    <a:pt x="50" y="0"/>
                  </a:cubicBezTo>
                  <a:close/>
                  <a:moveTo>
                    <a:pt x="50" y="77"/>
                  </a:moveTo>
                  <a:cubicBezTo>
                    <a:pt x="65" y="77"/>
                    <a:pt x="77" y="65"/>
                    <a:pt x="77" y="50"/>
                  </a:cubicBezTo>
                  <a:cubicBezTo>
                    <a:pt x="77" y="35"/>
                    <a:pt x="65" y="23"/>
                    <a:pt x="50" y="23"/>
                  </a:cubicBezTo>
                  <a:cubicBezTo>
                    <a:pt x="35" y="23"/>
                    <a:pt x="23" y="35"/>
                    <a:pt x="23" y="50"/>
                  </a:cubicBezTo>
                  <a:cubicBezTo>
                    <a:pt x="23" y="65"/>
                    <a:pt x="35" y="77"/>
                    <a:pt x="50" y="77"/>
                  </a:cubicBezTo>
                  <a:close/>
                </a:path>
              </a:pathLst>
            </a:custGeom>
            <a:solidFill>
              <a:schemeClr val="bg2">
                <a:lumMod val="90000"/>
              </a:schemeClr>
            </a:solidFill>
            <a:ln w="3175">
              <a:solidFill>
                <a:schemeClr val="bg1">
                  <a:lumMod val="95000"/>
                </a:schemeClr>
              </a:solidFill>
              <a:round/>
              <a:headEnd/>
              <a:tailEnd/>
            </a:ln>
          </p:spPr>
          <p:txBody>
            <a:bodyPr wrap="square" lIns="91440" tIns="45720" rIns="91440" bIns="45720" anchor="ctr">
              <a:normAutofit/>
            </a:bodyPr>
            <a:lstStyle/>
            <a:p>
              <a:pPr algn="ctr"/>
              <a:endParaRPr>
                <a:solidFill>
                  <a:schemeClr val="bg1">
                    <a:lumMod val="65000"/>
                  </a:schemeClr>
                </a:solidFill>
              </a:endParaRPr>
            </a:p>
          </p:txBody>
        </p:sp>
        <p:sp>
          <p:nvSpPr>
            <p:cNvPr id="150" name="íṣḷiďè">
              <a:extLst>
                <a:ext uri="{FF2B5EF4-FFF2-40B4-BE49-F238E27FC236}">
                  <a16:creationId xmlns:a16="http://schemas.microsoft.com/office/drawing/2014/main" id="{EBF72D89-7CCD-4EC6-9C89-BC3E6882FB5F}"/>
                </a:ext>
              </a:extLst>
            </p:cNvPr>
            <p:cNvSpPr/>
            <p:nvPr/>
          </p:nvSpPr>
          <p:spPr bwMode="auto">
            <a:xfrm>
              <a:off x="2238133" y="4153001"/>
              <a:ext cx="237540" cy="237539"/>
            </a:xfrm>
            <a:prstGeom prst="ellipse">
              <a:avLst/>
            </a:prstGeom>
            <a:solidFill>
              <a:schemeClr val="tx1">
                <a:lumMod val="50000"/>
                <a:lumOff val="50000"/>
              </a:schemeClr>
            </a:solidFill>
            <a:ln>
              <a:noFill/>
            </a:ln>
          </p:spPr>
          <p:txBody>
            <a:bodyPr wrap="square" lIns="91440" tIns="45720" rIns="91440" bIns="45720" anchor="ctr">
              <a:normAutofit fontScale="32500" lnSpcReduction="20000"/>
            </a:bodyPr>
            <a:lstStyle/>
            <a:p>
              <a:pPr algn="ctr"/>
              <a:endParaRPr>
                <a:solidFill>
                  <a:schemeClr val="bg1">
                    <a:lumMod val="50000"/>
                  </a:schemeClr>
                </a:solidFill>
              </a:endParaRPr>
            </a:p>
          </p:txBody>
        </p:sp>
        <p:sp>
          <p:nvSpPr>
            <p:cNvPr id="151" name="ïŝľiḓê">
              <a:extLst>
                <a:ext uri="{FF2B5EF4-FFF2-40B4-BE49-F238E27FC236}">
                  <a16:creationId xmlns:a16="http://schemas.microsoft.com/office/drawing/2014/main" id="{D5E1D670-4B4B-4665-9CE1-094AE800A594}"/>
                </a:ext>
              </a:extLst>
            </p:cNvPr>
            <p:cNvSpPr/>
            <p:nvPr/>
          </p:nvSpPr>
          <p:spPr bwMode="auto">
            <a:xfrm>
              <a:off x="2080531" y="3995402"/>
              <a:ext cx="545885" cy="543600"/>
            </a:xfrm>
            <a:custGeom>
              <a:avLst/>
              <a:gdLst>
                <a:gd name="T0" fmla="*/ 51 w 101"/>
                <a:gd name="T1" fmla="*/ 0 h 100"/>
                <a:gd name="T2" fmla="*/ 101 w 101"/>
                <a:gd name="T3" fmla="*/ 50 h 100"/>
                <a:gd name="T4" fmla="*/ 51 w 101"/>
                <a:gd name="T5" fmla="*/ 100 h 100"/>
                <a:gd name="T6" fmla="*/ 0 w 101"/>
                <a:gd name="T7" fmla="*/ 50 h 100"/>
                <a:gd name="T8" fmla="*/ 51 w 101"/>
                <a:gd name="T9" fmla="*/ 0 h 100"/>
                <a:gd name="T10" fmla="*/ 51 w 101"/>
                <a:gd name="T11" fmla="*/ 77 h 100"/>
                <a:gd name="T12" fmla="*/ 78 w 101"/>
                <a:gd name="T13" fmla="*/ 50 h 100"/>
                <a:gd name="T14" fmla="*/ 51 w 101"/>
                <a:gd name="T15" fmla="*/ 23 h 100"/>
                <a:gd name="T16" fmla="*/ 24 w 101"/>
                <a:gd name="T17" fmla="*/ 50 h 100"/>
                <a:gd name="T18" fmla="*/ 51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1" y="0"/>
                  </a:moveTo>
                  <a:cubicBezTo>
                    <a:pt x="78" y="0"/>
                    <a:pt x="101" y="23"/>
                    <a:pt x="101" y="50"/>
                  </a:cubicBezTo>
                  <a:cubicBezTo>
                    <a:pt x="101" y="78"/>
                    <a:pt x="78" y="100"/>
                    <a:pt x="51" y="100"/>
                  </a:cubicBezTo>
                  <a:cubicBezTo>
                    <a:pt x="23" y="100"/>
                    <a:pt x="0" y="78"/>
                    <a:pt x="0" y="50"/>
                  </a:cubicBezTo>
                  <a:cubicBezTo>
                    <a:pt x="0" y="23"/>
                    <a:pt x="23" y="0"/>
                    <a:pt x="51" y="0"/>
                  </a:cubicBezTo>
                  <a:close/>
                  <a:moveTo>
                    <a:pt x="51" y="77"/>
                  </a:moveTo>
                  <a:cubicBezTo>
                    <a:pt x="66" y="77"/>
                    <a:pt x="78" y="65"/>
                    <a:pt x="78" y="50"/>
                  </a:cubicBezTo>
                  <a:cubicBezTo>
                    <a:pt x="78" y="35"/>
                    <a:pt x="66" y="23"/>
                    <a:pt x="51" y="23"/>
                  </a:cubicBezTo>
                  <a:cubicBezTo>
                    <a:pt x="36" y="23"/>
                    <a:pt x="24" y="35"/>
                    <a:pt x="24" y="50"/>
                  </a:cubicBezTo>
                  <a:cubicBezTo>
                    <a:pt x="24" y="65"/>
                    <a:pt x="36" y="77"/>
                    <a:pt x="51" y="77"/>
                  </a:cubicBezTo>
                  <a:close/>
                </a:path>
              </a:pathLst>
            </a:custGeom>
            <a:solidFill>
              <a:schemeClr val="bg2">
                <a:lumMod val="90000"/>
              </a:schemeClr>
            </a:solidFill>
            <a:ln w="3175">
              <a:solidFill>
                <a:schemeClr val="bg1">
                  <a:lumMod val="95000"/>
                </a:schemeClr>
              </a:solidFill>
              <a:round/>
              <a:headEnd/>
              <a:tailEnd/>
            </a:ln>
          </p:spPr>
          <p:txBody>
            <a:bodyPr wrap="square" lIns="91440" tIns="45720" rIns="91440" bIns="45720" anchor="ctr">
              <a:normAutofit/>
            </a:bodyPr>
            <a:lstStyle/>
            <a:p>
              <a:pPr algn="ctr"/>
              <a:endParaRPr>
                <a:solidFill>
                  <a:schemeClr val="bg1">
                    <a:lumMod val="65000"/>
                  </a:schemeClr>
                </a:solidFill>
              </a:endParaRPr>
            </a:p>
          </p:txBody>
        </p:sp>
        <p:sp>
          <p:nvSpPr>
            <p:cNvPr id="152" name="ïSļíďe">
              <a:extLst>
                <a:ext uri="{FF2B5EF4-FFF2-40B4-BE49-F238E27FC236}">
                  <a16:creationId xmlns:a16="http://schemas.microsoft.com/office/drawing/2014/main" id="{605EBD57-295E-4614-A70B-40C39C8A082A}"/>
                </a:ext>
              </a:extLst>
            </p:cNvPr>
            <p:cNvSpPr/>
            <p:nvPr/>
          </p:nvSpPr>
          <p:spPr bwMode="auto">
            <a:xfrm>
              <a:off x="9244430" y="3125316"/>
              <a:ext cx="1016396" cy="1233379"/>
            </a:xfrm>
            <a:custGeom>
              <a:avLst/>
              <a:gdLst>
                <a:gd name="T0" fmla="*/ 7 w 188"/>
                <a:gd name="T1" fmla="*/ 165 h 227"/>
                <a:gd name="T2" fmla="*/ 32 w 188"/>
                <a:gd name="T3" fmla="*/ 134 h 227"/>
                <a:gd name="T4" fmla="*/ 39 w 188"/>
                <a:gd name="T5" fmla="*/ 125 h 227"/>
                <a:gd name="T6" fmla="*/ 46 w 188"/>
                <a:gd name="T7" fmla="*/ 15 h 227"/>
                <a:gd name="T8" fmla="*/ 50 w 188"/>
                <a:gd name="T9" fmla="*/ 0 h 227"/>
                <a:gd name="T10" fmla="*/ 152 w 188"/>
                <a:gd name="T11" fmla="*/ 5 h 227"/>
                <a:gd name="T12" fmla="*/ 168 w 188"/>
                <a:gd name="T13" fmla="*/ 11 h 227"/>
                <a:gd name="T14" fmla="*/ 172 w 188"/>
                <a:gd name="T15" fmla="*/ 24 h 227"/>
                <a:gd name="T16" fmla="*/ 165 w 188"/>
                <a:gd name="T17" fmla="*/ 25 h 227"/>
                <a:gd name="T18" fmla="*/ 179 w 188"/>
                <a:gd name="T19" fmla="*/ 84 h 227"/>
                <a:gd name="T20" fmla="*/ 185 w 188"/>
                <a:gd name="T21" fmla="*/ 88 h 227"/>
                <a:gd name="T22" fmla="*/ 185 w 188"/>
                <a:gd name="T23" fmla="*/ 134 h 227"/>
                <a:gd name="T24" fmla="*/ 181 w 188"/>
                <a:gd name="T25" fmla="*/ 154 h 227"/>
                <a:gd name="T26" fmla="*/ 181 w 188"/>
                <a:gd name="T27" fmla="*/ 159 h 227"/>
                <a:gd name="T28" fmla="*/ 188 w 188"/>
                <a:gd name="T29" fmla="*/ 165 h 227"/>
                <a:gd name="T30" fmla="*/ 187 w 188"/>
                <a:gd name="T31" fmla="*/ 191 h 227"/>
                <a:gd name="T32" fmla="*/ 180 w 188"/>
                <a:gd name="T33" fmla="*/ 202 h 227"/>
                <a:gd name="T34" fmla="*/ 166 w 188"/>
                <a:gd name="T35" fmla="*/ 202 h 227"/>
                <a:gd name="T36" fmla="*/ 162 w 188"/>
                <a:gd name="T37" fmla="*/ 202 h 227"/>
                <a:gd name="T38" fmla="*/ 163 w 188"/>
                <a:gd name="T39" fmla="*/ 221 h 227"/>
                <a:gd name="T40" fmla="*/ 163 w 188"/>
                <a:gd name="T41" fmla="*/ 221 h 227"/>
                <a:gd name="T42" fmla="*/ 161 w 188"/>
                <a:gd name="T43" fmla="*/ 225 h 227"/>
                <a:gd name="T44" fmla="*/ 155 w 188"/>
                <a:gd name="T45" fmla="*/ 227 h 227"/>
                <a:gd name="T46" fmla="*/ 155 w 188"/>
                <a:gd name="T47" fmla="*/ 227 h 227"/>
                <a:gd name="T48" fmla="*/ 131 w 188"/>
                <a:gd name="T49" fmla="*/ 227 h 227"/>
                <a:gd name="T50" fmla="*/ 131 w 188"/>
                <a:gd name="T51" fmla="*/ 227 h 227"/>
                <a:gd name="T52" fmla="*/ 130 w 188"/>
                <a:gd name="T53" fmla="*/ 227 h 227"/>
                <a:gd name="T54" fmla="*/ 128 w 188"/>
                <a:gd name="T55" fmla="*/ 225 h 227"/>
                <a:gd name="T56" fmla="*/ 127 w 188"/>
                <a:gd name="T57" fmla="*/ 220 h 227"/>
                <a:gd name="T58" fmla="*/ 127 w 188"/>
                <a:gd name="T59" fmla="*/ 219 h 227"/>
                <a:gd name="T60" fmla="*/ 127 w 188"/>
                <a:gd name="T61" fmla="*/ 202 h 227"/>
                <a:gd name="T62" fmla="*/ 117 w 188"/>
                <a:gd name="T63" fmla="*/ 202 h 227"/>
                <a:gd name="T64" fmla="*/ 110 w 188"/>
                <a:gd name="T65" fmla="*/ 172 h 227"/>
                <a:gd name="T66" fmla="*/ 85 w 188"/>
                <a:gd name="T67" fmla="*/ 146 h 227"/>
                <a:gd name="T68" fmla="*/ 43 w 188"/>
                <a:gd name="T69" fmla="*/ 144 h 227"/>
                <a:gd name="T70" fmla="*/ 16 w 188"/>
                <a:gd name="T71" fmla="*/ 170 h 227"/>
                <a:gd name="T72" fmla="*/ 6 w 188"/>
                <a:gd name="T73" fmla="*/ 215 h 227"/>
                <a:gd name="T74" fmla="*/ 0 w 188"/>
                <a:gd name="T75" fmla="*/ 215 h 227"/>
                <a:gd name="T76" fmla="*/ 7 w 188"/>
                <a:gd name="T77" fmla="*/ 165 h 227"/>
                <a:gd name="T78" fmla="*/ 147 w 188"/>
                <a:gd name="T79" fmla="*/ 15 h 227"/>
                <a:gd name="T80" fmla="*/ 133 w 188"/>
                <a:gd name="T81" fmla="*/ 14 h 227"/>
                <a:gd name="T82" fmla="*/ 135 w 188"/>
                <a:gd name="T83" fmla="*/ 112 h 227"/>
                <a:gd name="T84" fmla="*/ 161 w 188"/>
                <a:gd name="T85" fmla="*/ 112 h 227"/>
                <a:gd name="T86" fmla="*/ 161 w 188"/>
                <a:gd name="T87" fmla="*/ 80 h 227"/>
                <a:gd name="T88" fmla="*/ 147 w 188"/>
                <a:gd name="T89" fmla="*/ 15 h 227"/>
                <a:gd name="T90" fmla="*/ 132 w 188"/>
                <a:gd name="T91" fmla="*/ 219 h 227"/>
                <a:gd name="T92" fmla="*/ 132 w 188"/>
                <a:gd name="T93" fmla="*/ 220 h 227"/>
                <a:gd name="T94" fmla="*/ 132 w 188"/>
                <a:gd name="T95" fmla="*/ 222 h 227"/>
                <a:gd name="T96" fmla="*/ 141 w 188"/>
                <a:gd name="T97" fmla="*/ 222 h 227"/>
                <a:gd name="T98" fmla="*/ 155 w 188"/>
                <a:gd name="T99" fmla="*/ 222 h 227"/>
                <a:gd name="T100" fmla="*/ 157 w 188"/>
                <a:gd name="T101" fmla="*/ 222 h 227"/>
                <a:gd name="T102" fmla="*/ 158 w 188"/>
                <a:gd name="T103" fmla="*/ 221 h 227"/>
                <a:gd name="T104" fmla="*/ 158 w 188"/>
                <a:gd name="T105" fmla="*/ 221 h 227"/>
                <a:gd name="T106" fmla="*/ 157 w 188"/>
                <a:gd name="T107" fmla="*/ 202 h 227"/>
                <a:gd name="T108" fmla="*/ 132 w 188"/>
                <a:gd name="T109" fmla="*/ 202 h 227"/>
                <a:gd name="T110" fmla="*/ 132 w 188"/>
                <a:gd name="T111" fmla="*/ 219 h 227"/>
                <a:gd name="T112" fmla="*/ 131 w 188"/>
                <a:gd name="T113" fmla="*/ 81 h 227"/>
                <a:gd name="T114" fmla="*/ 129 w 188"/>
                <a:gd name="T115" fmla="*/ 15 h 227"/>
                <a:gd name="T116" fmla="*/ 79 w 188"/>
                <a:gd name="T117" fmla="*/ 13 h 227"/>
                <a:gd name="T118" fmla="*/ 78 w 188"/>
                <a:gd name="T119" fmla="*/ 65 h 227"/>
                <a:gd name="T120" fmla="*/ 131 w 188"/>
                <a:gd name="T121" fmla="*/ 8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8" h="227">
                  <a:moveTo>
                    <a:pt x="7" y="165"/>
                  </a:moveTo>
                  <a:cubicBezTo>
                    <a:pt x="11" y="154"/>
                    <a:pt x="25" y="139"/>
                    <a:pt x="32" y="134"/>
                  </a:cubicBezTo>
                  <a:cubicBezTo>
                    <a:pt x="39" y="128"/>
                    <a:pt x="39" y="125"/>
                    <a:pt x="39" y="125"/>
                  </a:cubicBezTo>
                  <a:cubicBezTo>
                    <a:pt x="39" y="125"/>
                    <a:pt x="44" y="30"/>
                    <a:pt x="46" y="15"/>
                  </a:cubicBezTo>
                  <a:cubicBezTo>
                    <a:pt x="48" y="0"/>
                    <a:pt x="50" y="0"/>
                    <a:pt x="50" y="0"/>
                  </a:cubicBezTo>
                  <a:cubicBezTo>
                    <a:pt x="50" y="0"/>
                    <a:pt x="137" y="4"/>
                    <a:pt x="152" y="5"/>
                  </a:cubicBezTo>
                  <a:cubicBezTo>
                    <a:pt x="166" y="5"/>
                    <a:pt x="165" y="8"/>
                    <a:pt x="168" y="11"/>
                  </a:cubicBezTo>
                  <a:cubicBezTo>
                    <a:pt x="171" y="13"/>
                    <a:pt x="172" y="22"/>
                    <a:pt x="172" y="24"/>
                  </a:cubicBezTo>
                  <a:cubicBezTo>
                    <a:pt x="172" y="26"/>
                    <a:pt x="165" y="25"/>
                    <a:pt x="165" y="25"/>
                  </a:cubicBezTo>
                  <a:cubicBezTo>
                    <a:pt x="165" y="25"/>
                    <a:pt x="179" y="82"/>
                    <a:pt x="179" y="84"/>
                  </a:cubicBezTo>
                  <a:cubicBezTo>
                    <a:pt x="179" y="86"/>
                    <a:pt x="185" y="88"/>
                    <a:pt x="185" y="88"/>
                  </a:cubicBezTo>
                  <a:cubicBezTo>
                    <a:pt x="185" y="88"/>
                    <a:pt x="184" y="113"/>
                    <a:pt x="185" y="134"/>
                  </a:cubicBezTo>
                  <a:cubicBezTo>
                    <a:pt x="185" y="155"/>
                    <a:pt x="181" y="154"/>
                    <a:pt x="181" y="154"/>
                  </a:cubicBezTo>
                  <a:cubicBezTo>
                    <a:pt x="181" y="154"/>
                    <a:pt x="177" y="159"/>
                    <a:pt x="181" y="159"/>
                  </a:cubicBezTo>
                  <a:cubicBezTo>
                    <a:pt x="186" y="159"/>
                    <a:pt x="188" y="165"/>
                    <a:pt x="188" y="165"/>
                  </a:cubicBezTo>
                  <a:cubicBezTo>
                    <a:pt x="188" y="165"/>
                    <a:pt x="187" y="181"/>
                    <a:pt x="187" y="191"/>
                  </a:cubicBezTo>
                  <a:cubicBezTo>
                    <a:pt x="187" y="202"/>
                    <a:pt x="180" y="202"/>
                    <a:pt x="180" y="202"/>
                  </a:cubicBezTo>
                  <a:cubicBezTo>
                    <a:pt x="166" y="202"/>
                    <a:pt x="166" y="202"/>
                    <a:pt x="166" y="202"/>
                  </a:cubicBezTo>
                  <a:cubicBezTo>
                    <a:pt x="162" y="202"/>
                    <a:pt x="162" y="202"/>
                    <a:pt x="162" y="202"/>
                  </a:cubicBezTo>
                  <a:cubicBezTo>
                    <a:pt x="163" y="221"/>
                    <a:pt x="163" y="221"/>
                    <a:pt x="163" y="221"/>
                  </a:cubicBezTo>
                  <a:cubicBezTo>
                    <a:pt x="163" y="221"/>
                    <a:pt x="163" y="221"/>
                    <a:pt x="163" y="221"/>
                  </a:cubicBezTo>
                  <a:cubicBezTo>
                    <a:pt x="163" y="222"/>
                    <a:pt x="162" y="223"/>
                    <a:pt x="161" y="225"/>
                  </a:cubicBezTo>
                  <a:cubicBezTo>
                    <a:pt x="160" y="226"/>
                    <a:pt x="158" y="227"/>
                    <a:pt x="155" y="227"/>
                  </a:cubicBezTo>
                  <a:cubicBezTo>
                    <a:pt x="155" y="227"/>
                    <a:pt x="155" y="227"/>
                    <a:pt x="155" y="227"/>
                  </a:cubicBezTo>
                  <a:cubicBezTo>
                    <a:pt x="151" y="227"/>
                    <a:pt x="131" y="227"/>
                    <a:pt x="131" y="227"/>
                  </a:cubicBezTo>
                  <a:cubicBezTo>
                    <a:pt x="131" y="227"/>
                    <a:pt x="131" y="227"/>
                    <a:pt x="131" y="227"/>
                  </a:cubicBezTo>
                  <a:cubicBezTo>
                    <a:pt x="130" y="227"/>
                    <a:pt x="130" y="227"/>
                    <a:pt x="130" y="227"/>
                  </a:cubicBezTo>
                  <a:cubicBezTo>
                    <a:pt x="130" y="227"/>
                    <a:pt x="129" y="226"/>
                    <a:pt x="128" y="225"/>
                  </a:cubicBezTo>
                  <a:cubicBezTo>
                    <a:pt x="127" y="224"/>
                    <a:pt x="127" y="222"/>
                    <a:pt x="127" y="220"/>
                  </a:cubicBezTo>
                  <a:cubicBezTo>
                    <a:pt x="127" y="219"/>
                    <a:pt x="127" y="219"/>
                    <a:pt x="127" y="219"/>
                  </a:cubicBezTo>
                  <a:cubicBezTo>
                    <a:pt x="127" y="216"/>
                    <a:pt x="127" y="207"/>
                    <a:pt x="127" y="202"/>
                  </a:cubicBezTo>
                  <a:cubicBezTo>
                    <a:pt x="117" y="202"/>
                    <a:pt x="117" y="202"/>
                    <a:pt x="117" y="202"/>
                  </a:cubicBezTo>
                  <a:cubicBezTo>
                    <a:pt x="117" y="202"/>
                    <a:pt x="114" y="193"/>
                    <a:pt x="110" y="172"/>
                  </a:cubicBezTo>
                  <a:cubicBezTo>
                    <a:pt x="106" y="152"/>
                    <a:pt x="85" y="146"/>
                    <a:pt x="85" y="146"/>
                  </a:cubicBezTo>
                  <a:cubicBezTo>
                    <a:pt x="43" y="144"/>
                    <a:pt x="43" y="144"/>
                    <a:pt x="43" y="144"/>
                  </a:cubicBezTo>
                  <a:cubicBezTo>
                    <a:pt x="43" y="144"/>
                    <a:pt x="27" y="149"/>
                    <a:pt x="16" y="170"/>
                  </a:cubicBezTo>
                  <a:cubicBezTo>
                    <a:pt x="6" y="190"/>
                    <a:pt x="6" y="215"/>
                    <a:pt x="6" y="215"/>
                  </a:cubicBezTo>
                  <a:cubicBezTo>
                    <a:pt x="0" y="215"/>
                    <a:pt x="0" y="215"/>
                    <a:pt x="0" y="215"/>
                  </a:cubicBezTo>
                  <a:cubicBezTo>
                    <a:pt x="0" y="215"/>
                    <a:pt x="4" y="177"/>
                    <a:pt x="7" y="165"/>
                  </a:cubicBezTo>
                  <a:close/>
                  <a:moveTo>
                    <a:pt x="147" y="15"/>
                  </a:moveTo>
                  <a:cubicBezTo>
                    <a:pt x="133" y="14"/>
                    <a:pt x="133" y="14"/>
                    <a:pt x="133" y="14"/>
                  </a:cubicBezTo>
                  <a:cubicBezTo>
                    <a:pt x="135" y="112"/>
                    <a:pt x="135" y="112"/>
                    <a:pt x="135" y="112"/>
                  </a:cubicBezTo>
                  <a:cubicBezTo>
                    <a:pt x="161" y="112"/>
                    <a:pt x="161" y="112"/>
                    <a:pt x="161" y="112"/>
                  </a:cubicBezTo>
                  <a:cubicBezTo>
                    <a:pt x="161" y="112"/>
                    <a:pt x="161" y="90"/>
                    <a:pt x="161" y="80"/>
                  </a:cubicBezTo>
                  <a:cubicBezTo>
                    <a:pt x="161" y="69"/>
                    <a:pt x="147" y="15"/>
                    <a:pt x="147" y="15"/>
                  </a:cubicBezTo>
                  <a:close/>
                  <a:moveTo>
                    <a:pt x="132" y="219"/>
                  </a:moveTo>
                  <a:cubicBezTo>
                    <a:pt x="132" y="219"/>
                    <a:pt x="132" y="219"/>
                    <a:pt x="132" y="220"/>
                  </a:cubicBezTo>
                  <a:cubicBezTo>
                    <a:pt x="132" y="221"/>
                    <a:pt x="132" y="221"/>
                    <a:pt x="132" y="222"/>
                  </a:cubicBezTo>
                  <a:cubicBezTo>
                    <a:pt x="134" y="222"/>
                    <a:pt x="137" y="222"/>
                    <a:pt x="141" y="222"/>
                  </a:cubicBezTo>
                  <a:cubicBezTo>
                    <a:pt x="147" y="222"/>
                    <a:pt x="153" y="222"/>
                    <a:pt x="155" y="222"/>
                  </a:cubicBezTo>
                  <a:cubicBezTo>
                    <a:pt x="157" y="222"/>
                    <a:pt x="157" y="222"/>
                    <a:pt x="157" y="222"/>
                  </a:cubicBezTo>
                  <a:cubicBezTo>
                    <a:pt x="157" y="221"/>
                    <a:pt x="158" y="221"/>
                    <a:pt x="158" y="221"/>
                  </a:cubicBezTo>
                  <a:cubicBezTo>
                    <a:pt x="158" y="221"/>
                    <a:pt x="158" y="221"/>
                    <a:pt x="158" y="221"/>
                  </a:cubicBezTo>
                  <a:cubicBezTo>
                    <a:pt x="157" y="202"/>
                    <a:pt x="157" y="202"/>
                    <a:pt x="157" y="202"/>
                  </a:cubicBezTo>
                  <a:cubicBezTo>
                    <a:pt x="132" y="202"/>
                    <a:pt x="132" y="202"/>
                    <a:pt x="132" y="202"/>
                  </a:cubicBezTo>
                  <a:cubicBezTo>
                    <a:pt x="132" y="207"/>
                    <a:pt x="132" y="216"/>
                    <a:pt x="132" y="219"/>
                  </a:cubicBezTo>
                  <a:close/>
                  <a:moveTo>
                    <a:pt x="131" y="81"/>
                  </a:moveTo>
                  <a:cubicBezTo>
                    <a:pt x="129" y="15"/>
                    <a:pt x="129" y="15"/>
                    <a:pt x="129" y="15"/>
                  </a:cubicBezTo>
                  <a:cubicBezTo>
                    <a:pt x="79" y="13"/>
                    <a:pt x="79" y="13"/>
                    <a:pt x="79" y="13"/>
                  </a:cubicBezTo>
                  <a:cubicBezTo>
                    <a:pt x="78" y="65"/>
                    <a:pt x="78" y="65"/>
                    <a:pt x="78" y="65"/>
                  </a:cubicBezTo>
                  <a:lnTo>
                    <a:pt x="131" y="81"/>
                  </a:lnTo>
                  <a:close/>
                </a:path>
              </a:pathLst>
            </a:custGeom>
            <a:solidFill>
              <a:schemeClr val="tx1">
                <a:lumMod val="50000"/>
                <a:lumOff val="50000"/>
              </a:schemeClr>
            </a:solidFill>
            <a:ln>
              <a:noFill/>
            </a:ln>
          </p:spPr>
          <p:txBody>
            <a:bodyPr wrap="square" lIns="91440" tIns="45720" rIns="91440" bIns="45720" anchor="ctr">
              <a:normAutofit/>
            </a:bodyPr>
            <a:lstStyle/>
            <a:p>
              <a:pPr algn="ctr"/>
              <a:endParaRPr>
                <a:solidFill>
                  <a:schemeClr val="bg1">
                    <a:lumMod val="50000"/>
                  </a:schemeClr>
                </a:solidFill>
              </a:endParaRPr>
            </a:p>
          </p:txBody>
        </p:sp>
        <p:sp>
          <p:nvSpPr>
            <p:cNvPr id="153" name="iṡ1ïdê">
              <a:extLst>
                <a:ext uri="{FF2B5EF4-FFF2-40B4-BE49-F238E27FC236}">
                  <a16:creationId xmlns:a16="http://schemas.microsoft.com/office/drawing/2014/main" id="{6D7A0994-294F-4126-9DDE-E4CDD92B938F}"/>
                </a:ext>
              </a:extLst>
            </p:cNvPr>
            <p:cNvSpPr/>
            <p:nvPr/>
          </p:nvSpPr>
          <p:spPr bwMode="auto">
            <a:xfrm>
              <a:off x="9308383" y="3995533"/>
              <a:ext cx="541317" cy="54360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 name="T10" fmla="*/ 50 w 100"/>
                <a:gd name="T11" fmla="*/ 77 h 100"/>
                <a:gd name="T12" fmla="*/ 77 w 100"/>
                <a:gd name="T13" fmla="*/ 50 h 100"/>
                <a:gd name="T14" fmla="*/ 50 w 100"/>
                <a:gd name="T15" fmla="*/ 23 h 100"/>
                <a:gd name="T16" fmla="*/ 23 w 100"/>
                <a:gd name="T17" fmla="*/ 50 h 100"/>
                <a:gd name="T18" fmla="*/ 50 w 100"/>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00">
                  <a:moveTo>
                    <a:pt x="50" y="0"/>
                  </a:moveTo>
                  <a:cubicBezTo>
                    <a:pt x="78" y="0"/>
                    <a:pt x="100" y="23"/>
                    <a:pt x="100" y="50"/>
                  </a:cubicBezTo>
                  <a:cubicBezTo>
                    <a:pt x="100" y="78"/>
                    <a:pt x="78" y="100"/>
                    <a:pt x="50" y="100"/>
                  </a:cubicBezTo>
                  <a:cubicBezTo>
                    <a:pt x="23" y="100"/>
                    <a:pt x="0" y="78"/>
                    <a:pt x="0" y="50"/>
                  </a:cubicBezTo>
                  <a:cubicBezTo>
                    <a:pt x="0" y="23"/>
                    <a:pt x="23" y="0"/>
                    <a:pt x="50" y="0"/>
                  </a:cubicBezTo>
                  <a:close/>
                  <a:moveTo>
                    <a:pt x="50" y="77"/>
                  </a:moveTo>
                  <a:cubicBezTo>
                    <a:pt x="65" y="77"/>
                    <a:pt x="77" y="65"/>
                    <a:pt x="77" y="50"/>
                  </a:cubicBezTo>
                  <a:cubicBezTo>
                    <a:pt x="77" y="35"/>
                    <a:pt x="65" y="23"/>
                    <a:pt x="50" y="23"/>
                  </a:cubicBezTo>
                  <a:cubicBezTo>
                    <a:pt x="35" y="23"/>
                    <a:pt x="23" y="35"/>
                    <a:pt x="23" y="50"/>
                  </a:cubicBezTo>
                  <a:cubicBezTo>
                    <a:pt x="23" y="65"/>
                    <a:pt x="35" y="77"/>
                    <a:pt x="50" y="77"/>
                  </a:cubicBezTo>
                  <a:close/>
                </a:path>
              </a:pathLst>
            </a:custGeom>
            <a:solidFill>
              <a:schemeClr val="bg2">
                <a:lumMod val="90000"/>
              </a:schemeClr>
            </a:solidFill>
            <a:ln w="3175">
              <a:solidFill>
                <a:schemeClr val="bg1">
                  <a:lumMod val="95000"/>
                </a:schemeClr>
              </a:solidFill>
              <a:round/>
              <a:headEnd/>
              <a:tailEnd/>
            </a:ln>
          </p:spPr>
          <p:txBody>
            <a:bodyPr wrap="square" lIns="91440" tIns="45720" rIns="91440" bIns="45720" anchor="ctr">
              <a:normAutofit/>
            </a:bodyPr>
            <a:lstStyle/>
            <a:p>
              <a:pPr algn="ctr"/>
              <a:endParaRPr>
                <a:solidFill>
                  <a:schemeClr val="bg1">
                    <a:lumMod val="65000"/>
                  </a:schemeClr>
                </a:solidFill>
              </a:endParaRPr>
            </a:p>
          </p:txBody>
        </p:sp>
        <p:sp>
          <p:nvSpPr>
            <p:cNvPr id="154" name="ï$ľîḓè">
              <a:extLst>
                <a:ext uri="{FF2B5EF4-FFF2-40B4-BE49-F238E27FC236}">
                  <a16:creationId xmlns:a16="http://schemas.microsoft.com/office/drawing/2014/main" id="{F4FD9338-2693-483A-921E-57C381B86BBC}"/>
                </a:ext>
              </a:extLst>
            </p:cNvPr>
            <p:cNvSpPr/>
            <p:nvPr/>
          </p:nvSpPr>
          <p:spPr bwMode="auto">
            <a:xfrm>
              <a:off x="9459129" y="4153132"/>
              <a:ext cx="237540" cy="237540"/>
            </a:xfrm>
            <a:prstGeom prst="ellipse">
              <a:avLst/>
            </a:prstGeom>
            <a:solidFill>
              <a:schemeClr val="tx2"/>
            </a:solidFill>
            <a:ln>
              <a:noFill/>
            </a:ln>
          </p:spPr>
          <p:txBody>
            <a:bodyPr wrap="square" lIns="91440" tIns="45720" rIns="91440" bIns="45720" anchor="ctr">
              <a:normAutofit fontScale="32500" lnSpcReduction="20000"/>
            </a:bodyPr>
            <a:lstStyle/>
            <a:p>
              <a:pPr algn="ctr"/>
              <a:endParaRPr>
                <a:solidFill>
                  <a:schemeClr val="bg1">
                    <a:lumMod val="50000"/>
                  </a:schemeClr>
                </a:solidFill>
              </a:endParaRPr>
            </a:p>
          </p:txBody>
        </p:sp>
        <p:sp>
          <p:nvSpPr>
            <p:cNvPr id="155" name="işľïḋe">
              <a:extLst>
                <a:ext uri="{FF2B5EF4-FFF2-40B4-BE49-F238E27FC236}">
                  <a16:creationId xmlns:a16="http://schemas.microsoft.com/office/drawing/2014/main" id="{EA18E4BF-B9EA-4CA9-B64B-CAFF82BB27A8}"/>
                </a:ext>
              </a:extLst>
            </p:cNvPr>
            <p:cNvSpPr/>
            <p:nvPr/>
          </p:nvSpPr>
          <p:spPr bwMode="auto">
            <a:xfrm>
              <a:off x="7741535" y="4153132"/>
              <a:ext cx="230688" cy="237540"/>
            </a:xfrm>
            <a:prstGeom prst="ellipse">
              <a:avLst/>
            </a:prstGeom>
            <a:solidFill>
              <a:schemeClr val="tx1">
                <a:lumMod val="50000"/>
                <a:lumOff val="50000"/>
              </a:schemeClr>
            </a:solidFill>
            <a:ln>
              <a:noFill/>
            </a:ln>
          </p:spPr>
          <p:txBody>
            <a:bodyPr wrap="square" lIns="91440" tIns="45720" rIns="91440" bIns="45720" anchor="ctr">
              <a:normAutofit fontScale="32500" lnSpcReduction="20000"/>
            </a:bodyPr>
            <a:lstStyle/>
            <a:p>
              <a:pPr algn="ctr"/>
              <a:endParaRPr>
                <a:solidFill>
                  <a:schemeClr val="bg1">
                    <a:lumMod val="50000"/>
                  </a:schemeClr>
                </a:solidFill>
              </a:endParaRPr>
            </a:p>
          </p:txBody>
        </p:sp>
        <p:sp>
          <p:nvSpPr>
            <p:cNvPr id="156" name="iṧļïḍé">
              <a:extLst>
                <a:ext uri="{FF2B5EF4-FFF2-40B4-BE49-F238E27FC236}">
                  <a16:creationId xmlns:a16="http://schemas.microsoft.com/office/drawing/2014/main" id="{6E6EC799-4838-4DBC-AD7E-4D284C8B568D}"/>
                </a:ext>
              </a:extLst>
            </p:cNvPr>
            <p:cNvSpPr/>
            <p:nvPr/>
          </p:nvSpPr>
          <p:spPr bwMode="auto">
            <a:xfrm>
              <a:off x="9292394" y="3086487"/>
              <a:ext cx="178155" cy="886205"/>
            </a:xfrm>
            <a:custGeom>
              <a:avLst/>
              <a:gdLst>
                <a:gd name="T0" fmla="*/ 2 w 33"/>
                <a:gd name="T1" fmla="*/ 35 h 163"/>
                <a:gd name="T2" fmla="*/ 4 w 33"/>
                <a:gd name="T3" fmla="*/ 36 h 163"/>
                <a:gd name="T4" fmla="*/ 5 w 33"/>
                <a:gd name="T5" fmla="*/ 8 h 163"/>
                <a:gd name="T6" fmla="*/ 15 w 33"/>
                <a:gd name="T7" fmla="*/ 7 h 163"/>
                <a:gd name="T8" fmla="*/ 16 w 33"/>
                <a:gd name="T9" fmla="*/ 36 h 163"/>
                <a:gd name="T10" fmla="*/ 19 w 33"/>
                <a:gd name="T11" fmla="*/ 37 h 163"/>
                <a:gd name="T12" fmla="*/ 33 w 33"/>
                <a:gd name="T13" fmla="*/ 38 h 163"/>
                <a:gd name="T14" fmla="*/ 27 w 33"/>
                <a:gd name="T15" fmla="*/ 133 h 163"/>
                <a:gd name="T16" fmla="*/ 10 w 33"/>
                <a:gd name="T17" fmla="*/ 150 h 163"/>
                <a:gd name="T18" fmla="*/ 0 w 33"/>
                <a:gd name="T19" fmla="*/ 163 h 163"/>
                <a:gd name="T20" fmla="*/ 2 w 33"/>
                <a:gd name="T21" fmla="*/ 3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63">
                  <a:moveTo>
                    <a:pt x="2" y="35"/>
                  </a:moveTo>
                  <a:cubicBezTo>
                    <a:pt x="4" y="36"/>
                    <a:pt x="4" y="36"/>
                    <a:pt x="4" y="36"/>
                  </a:cubicBezTo>
                  <a:cubicBezTo>
                    <a:pt x="5" y="8"/>
                    <a:pt x="5" y="8"/>
                    <a:pt x="5" y="8"/>
                  </a:cubicBezTo>
                  <a:cubicBezTo>
                    <a:pt x="5" y="8"/>
                    <a:pt x="10" y="0"/>
                    <a:pt x="15" y="7"/>
                  </a:cubicBezTo>
                  <a:cubicBezTo>
                    <a:pt x="16" y="36"/>
                    <a:pt x="16" y="36"/>
                    <a:pt x="16" y="36"/>
                  </a:cubicBezTo>
                  <a:cubicBezTo>
                    <a:pt x="19" y="37"/>
                    <a:pt x="19" y="37"/>
                    <a:pt x="19" y="37"/>
                  </a:cubicBezTo>
                  <a:cubicBezTo>
                    <a:pt x="33" y="38"/>
                    <a:pt x="33" y="38"/>
                    <a:pt x="33" y="38"/>
                  </a:cubicBezTo>
                  <a:cubicBezTo>
                    <a:pt x="27" y="133"/>
                    <a:pt x="27" y="133"/>
                    <a:pt x="27" y="133"/>
                  </a:cubicBezTo>
                  <a:cubicBezTo>
                    <a:pt x="27" y="133"/>
                    <a:pt x="19" y="139"/>
                    <a:pt x="10" y="150"/>
                  </a:cubicBezTo>
                  <a:cubicBezTo>
                    <a:pt x="1" y="160"/>
                    <a:pt x="0" y="163"/>
                    <a:pt x="0" y="163"/>
                  </a:cubicBezTo>
                  <a:lnTo>
                    <a:pt x="2" y="35"/>
                  </a:lnTo>
                  <a:close/>
                </a:path>
              </a:pathLst>
            </a:custGeom>
            <a:solidFill>
              <a:schemeClr val="bg1">
                <a:lumMod val="75000"/>
              </a:schemeClr>
            </a:solidFill>
            <a:ln>
              <a:noFill/>
            </a:ln>
          </p:spPr>
          <p:txBody>
            <a:bodyPr wrap="square" lIns="91440" tIns="45720" rIns="91440" bIns="45720" anchor="ctr">
              <a:normAutofit/>
            </a:bodyPr>
            <a:lstStyle/>
            <a:p>
              <a:pPr algn="ctr"/>
              <a:endParaRPr>
                <a:solidFill>
                  <a:schemeClr val="bg1">
                    <a:lumMod val="65000"/>
                  </a:schemeClr>
                </a:solidFill>
              </a:endParaRPr>
            </a:p>
          </p:txBody>
        </p:sp>
        <p:sp>
          <p:nvSpPr>
            <p:cNvPr id="157" name="îŝlïḋê">
              <a:extLst>
                <a:ext uri="{FF2B5EF4-FFF2-40B4-BE49-F238E27FC236}">
                  <a16:creationId xmlns:a16="http://schemas.microsoft.com/office/drawing/2014/main" id="{841BC82B-4A1A-4044-8D3F-1DC5B851939F}"/>
                </a:ext>
              </a:extLst>
            </p:cNvPr>
            <p:cNvSpPr/>
            <p:nvPr/>
          </p:nvSpPr>
          <p:spPr bwMode="auto">
            <a:xfrm>
              <a:off x="7583936" y="3995533"/>
              <a:ext cx="545885" cy="543600"/>
            </a:xfrm>
            <a:custGeom>
              <a:avLst/>
              <a:gdLst>
                <a:gd name="T0" fmla="*/ 51 w 101"/>
                <a:gd name="T1" fmla="*/ 0 h 100"/>
                <a:gd name="T2" fmla="*/ 101 w 101"/>
                <a:gd name="T3" fmla="*/ 50 h 100"/>
                <a:gd name="T4" fmla="*/ 51 w 101"/>
                <a:gd name="T5" fmla="*/ 100 h 100"/>
                <a:gd name="T6" fmla="*/ 0 w 101"/>
                <a:gd name="T7" fmla="*/ 50 h 100"/>
                <a:gd name="T8" fmla="*/ 51 w 101"/>
                <a:gd name="T9" fmla="*/ 0 h 100"/>
                <a:gd name="T10" fmla="*/ 51 w 101"/>
                <a:gd name="T11" fmla="*/ 77 h 100"/>
                <a:gd name="T12" fmla="*/ 78 w 101"/>
                <a:gd name="T13" fmla="*/ 50 h 100"/>
                <a:gd name="T14" fmla="*/ 51 w 101"/>
                <a:gd name="T15" fmla="*/ 23 h 100"/>
                <a:gd name="T16" fmla="*/ 23 w 101"/>
                <a:gd name="T17" fmla="*/ 50 h 100"/>
                <a:gd name="T18" fmla="*/ 51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1" y="0"/>
                  </a:moveTo>
                  <a:cubicBezTo>
                    <a:pt x="78" y="0"/>
                    <a:pt x="101" y="23"/>
                    <a:pt x="101" y="50"/>
                  </a:cubicBezTo>
                  <a:cubicBezTo>
                    <a:pt x="101" y="78"/>
                    <a:pt x="78" y="100"/>
                    <a:pt x="51" y="100"/>
                  </a:cubicBezTo>
                  <a:cubicBezTo>
                    <a:pt x="23" y="100"/>
                    <a:pt x="0" y="78"/>
                    <a:pt x="0" y="50"/>
                  </a:cubicBezTo>
                  <a:cubicBezTo>
                    <a:pt x="0" y="23"/>
                    <a:pt x="23" y="0"/>
                    <a:pt x="51" y="0"/>
                  </a:cubicBezTo>
                  <a:close/>
                  <a:moveTo>
                    <a:pt x="51" y="77"/>
                  </a:moveTo>
                  <a:cubicBezTo>
                    <a:pt x="66" y="77"/>
                    <a:pt x="78" y="65"/>
                    <a:pt x="78" y="50"/>
                  </a:cubicBezTo>
                  <a:cubicBezTo>
                    <a:pt x="78" y="35"/>
                    <a:pt x="66" y="23"/>
                    <a:pt x="51" y="23"/>
                  </a:cubicBezTo>
                  <a:cubicBezTo>
                    <a:pt x="36" y="23"/>
                    <a:pt x="23" y="35"/>
                    <a:pt x="23" y="50"/>
                  </a:cubicBezTo>
                  <a:cubicBezTo>
                    <a:pt x="23" y="65"/>
                    <a:pt x="36" y="77"/>
                    <a:pt x="51" y="77"/>
                  </a:cubicBezTo>
                  <a:close/>
                </a:path>
              </a:pathLst>
            </a:custGeom>
            <a:solidFill>
              <a:schemeClr val="bg2">
                <a:lumMod val="90000"/>
              </a:schemeClr>
            </a:solidFill>
            <a:ln w="3175">
              <a:solidFill>
                <a:schemeClr val="bg1">
                  <a:lumMod val="95000"/>
                </a:schemeClr>
              </a:solidFill>
              <a:round/>
              <a:headEnd/>
              <a:tailEnd/>
            </a:ln>
          </p:spPr>
          <p:txBody>
            <a:bodyPr wrap="square" lIns="91440" tIns="45720" rIns="91440" bIns="45720" anchor="ctr">
              <a:normAutofit/>
            </a:bodyPr>
            <a:lstStyle/>
            <a:p>
              <a:pPr algn="ctr"/>
              <a:endParaRPr>
                <a:solidFill>
                  <a:schemeClr val="bg1">
                    <a:lumMod val="65000"/>
                  </a:schemeClr>
                </a:solidFill>
              </a:endParaRPr>
            </a:p>
          </p:txBody>
        </p:sp>
        <p:sp>
          <p:nvSpPr>
            <p:cNvPr id="158" name="íṧḷïdé">
              <a:extLst>
                <a:ext uri="{FF2B5EF4-FFF2-40B4-BE49-F238E27FC236}">
                  <a16:creationId xmlns:a16="http://schemas.microsoft.com/office/drawing/2014/main" id="{1FAA9CE2-FA64-4E0A-9358-89A7FC589A4A}"/>
                </a:ext>
              </a:extLst>
            </p:cNvPr>
            <p:cNvSpPr/>
            <p:nvPr/>
          </p:nvSpPr>
          <p:spPr bwMode="auto">
            <a:xfrm>
              <a:off x="8319395" y="4153132"/>
              <a:ext cx="237540" cy="237540"/>
            </a:xfrm>
            <a:prstGeom prst="ellipse">
              <a:avLst/>
            </a:prstGeom>
            <a:solidFill>
              <a:schemeClr val="tx1">
                <a:lumMod val="50000"/>
                <a:lumOff val="50000"/>
              </a:schemeClr>
            </a:solidFill>
            <a:ln>
              <a:noFill/>
            </a:ln>
          </p:spPr>
          <p:txBody>
            <a:bodyPr wrap="square" lIns="91440" tIns="45720" rIns="91440" bIns="45720" anchor="ctr">
              <a:normAutofit fontScale="32500" lnSpcReduction="20000"/>
            </a:bodyPr>
            <a:lstStyle/>
            <a:p>
              <a:pPr algn="ctr"/>
              <a:endParaRPr>
                <a:solidFill>
                  <a:schemeClr val="bg1">
                    <a:lumMod val="50000"/>
                  </a:schemeClr>
                </a:solidFill>
              </a:endParaRPr>
            </a:p>
          </p:txBody>
        </p:sp>
        <p:sp>
          <p:nvSpPr>
            <p:cNvPr id="159" name="iṡļïḋé">
              <a:extLst>
                <a:ext uri="{FF2B5EF4-FFF2-40B4-BE49-F238E27FC236}">
                  <a16:creationId xmlns:a16="http://schemas.microsoft.com/office/drawing/2014/main" id="{03C82BE3-77A1-4201-BBD6-0A161B7DBACC}"/>
                </a:ext>
              </a:extLst>
            </p:cNvPr>
            <p:cNvSpPr/>
            <p:nvPr/>
          </p:nvSpPr>
          <p:spPr bwMode="auto">
            <a:xfrm>
              <a:off x="8168649" y="3995533"/>
              <a:ext cx="545885" cy="543600"/>
            </a:xfrm>
            <a:custGeom>
              <a:avLst/>
              <a:gdLst>
                <a:gd name="T0" fmla="*/ 50 w 101"/>
                <a:gd name="T1" fmla="*/ 0 h 100"/>
                <a:gd name="T2" fmla="*/ 101 w 101"/>
                <a:gd name="T3" fmla="*/ 50 h 100"/>
                <a:gd name="T4" fmla="*/ 50 w 101"/>
                <a:gd name="T5" fmla="*/ 100 h 100"/>
                <a:gd name="T6" fmla="*/ 0 w 101"/>
                <a:gd name="T7" fmla="*/ 50 h 100"/>
                <a:gd name="T8" fmla="*/ 50 w 101"/>
                <a:gd name="T9" fmla="*/ 0 h 100"/>
                <a:gd name="T10" fmla="*/ 50 w 101"/>
                <a:gd name="T11" fmla="*/ 77 h 100"/>
                <a:gd name="T12" fmla="*/ 78 w 101"/>
                <a:gd name="T13" fmla="*/ 50 h 100"/>
                <a:gd name="T14" fmla="*/ 50 w 101"/>
                <a:gd name="T15" fmla="*/ 23 h 100"/>
                <a:gd name="T16" fmla="*/ 23 w 101"/>
                <a:gd name="T17" fmla="*/ 50 h 100"/>
                <a:gd name="T18" fmla="*/ 50 w 101"/>
                <a:gd name="T19" fmla="*/ 7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0">
                  <a:moveTo>
                    <a:pt x="50" y="0"/>
                  </a:moveTo>
                  <a:cubicBezTo>
                    <a:pt x="78" y="0"/>
                    <a:pt x="101" y="23"/>
                    <a:pt x="101" y="50"/>
                  </a:cubicBezTo>
                  <a:cubicBezTo>
                    <a:pt x="101" y="78"/>
                    <a:pt x="78" y="100"/>
                    <a:pt x="50" y="100"/>
                  </a:cubicBezTo>
                  <a:cubicBezTo>
                    <a:pt x="23" y="100"/>
                    <a:pt x="0" y="78"/>
                    <a:pt x="0" y="50"/>
                  </a:cubicBezTo>
                  <a:cubicBezTo>
                    <a:pt x="0" y="23"/>
                    <a:pt x="23" y="0"/>
                    <a:pt x="50" y="0"/>
                  </a:cubicBezTo>
                  <a:close/>
                  <a:moveTo>
                    <a:pt x="50" y="77"/>
                  </a:moveTo>
                  <a:cubicBezTo>
                    <a:pt x="65" y="77"/>
                    <a:pt x="78" y="65"/>
                    <a:pt x="78" y="50"/>
                  </a:cubicBezTo>
                  <a:cubicBezTo>
                    <a:pt x="78" y="35"/>
                    <a:pt x="65" y="23"/>
                    <a:pt x="50" y="23"/>
                  </a:cubicBezTo>
                  <a:cubicBezTo>
                    <a:pt x="35" y="23"/>
                    <a:pt x="23" y="35"/>
                    <a:pt x="23" y="50"/>
                  </a:cubicBezTo>
                  <a:cubicBezTo>
                    <a:pt x="23" y="65"/>
                    <a:pt x="35" y="77"/>
                    <a:pt x="50" y="77"/>
                  </a:cubicBezTo>
                  <a:close/>
                </a:path>
              </a:pathLst>
            </a:custGeom>
            <a:solidFill>
              <a:schemeClr val="bg2">
                <a:lumMod val="90000"/>
              </a:schemeClr>
            </a:solidFill>
            <a:ln w="3175">
              <a:solidFill>
                <a:schemeClr val="bg1">
                  <a:lumMod val="95000"/>
                </a:schemeClr>
              </a:solidFill>
              <a:round/>
              <a:headEnd/>
              <a:tailEnd/>
            </a:ln>
          </p:spPr>
          <p:txBody>
            <a:bodyPr wrap="square" lIns="91440" tIns="45720" rIns="91440" bIns="45720" anchor="ctr">
              <a:normAutofit/>
            </a:bodyPr>
            <a:lstStyle/>
            <a:p>
              <a:pPr algn="ctr"/>
              <a:endParaRPr>
                <a:solidFill>
                  <a:schemeClr val="bg1">
                    <a:lumMod val="65000"/>
                  </a:schemeClr>
                </a:solidFill>
              </a:endParaRPr>
            </a:p>
          </p:txBody>
        </p:sp>
        <p:sp>
          <p:nvSpPr>
            <p:cNvPr id="160" name="ïṡḻïdê">
              <a:extLst>
                <a:ext uri="{FF2B5EF4-FFF2-40B4-BE49-F238E27FC236}">
                  <a16:creationId xmlns:a16="http://schemas.microsoft.com/office/drawing/2014/main" id="{F5AA8F82-E875-48B0-86B9-4115E1380BDD}"/>
                </a:ext>
              </a:extLst>
            </p:cNvPr>
            <p:cNvSpPr/>
            <p:nvPr/>
          </p:nvSpPr>
          <p:spPr bwMode="auto">
            <a:xfrm>
              <a:off x="7535972" y="3956705"/>
              <a:ext cx="1692470" cy="338037"/>
            </a:xfrm>
            <a:custGeom>
              <a:avLst/>
              <a:gdLst>
                <a:gd name="T0" fmla="*/ 8 w 313"/>
                <a:gd name="T1" fmla="*/ 0 h 62"/>
                <a:gd name="T2" fmla="*/ 304 w 313"/>
                <a:gd name="T3" fmla="*/ 0 h 62"/>
                <a:gd name="T4" fmla="*/ 313 w 313"/>
                <a:gd name="T5" fmla="*/ 9 h 62"/>
                <a:gd name="T6" fmla="*/ 313 w 313"/>
                <a:gd name="T7" fmla="*/ 54 h 62"/>
                <a:gd name="T8" fmla="*/ 304 w 313"/>
                <a:gd name="T9" fmla="*/ 62 h 62"/>
                <a:gd name="T10" fmla="*/ 223 w 313"/>
                <a:gd name="T11" fmla="*/ 62 h 62"/>
                <a:gd name="T12" fmla="*/ 224 w 313"/>
                <a:gd name="T13" fmla="*/ 58 h 62"/>
                <a:gd name="T14" fmla="*/ 167 w 313"/>
                <a:gd name="T15" fmla="*/ 2 h 62"/>
                <a:gd name="T16" fmla="*/ 113 w 313"/>
                <a:gd name="T17" fmla="*/ 43 h 62"/>
                <a:gd name="T18" fmla="*/ 59 w 313"/>
                <a:gd name="T19" fmla="*/ 2 h 62"/>
                <a:gd name="T20" fmla="*/ 3 w 313"/>
                <a:gd name="T21" fmla="*/ 58 h 62"/>
                <a:gd name="T22" fmla="*/ 3 w 313"/>
                <a:gd name="T23" fmla="*/ 60 h 62"/>
                <a:gd name="T24" fmla="*/ 0 w 313"/>
                <a:gd name="T25" fmla="*/ 54 h 62"/>
                <a:gd name="T26" fmla="*/ 0 w 313"/>
                <a:gd name="T27" fmla="*/ 9 h 62"/>
                <a:gd name="T28" fmla="*/ 8 w 313"/>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3" h="62">
                  <a:moveTo>
                    <a:pt x="8" y="0"/>
                  </a:moveTo>
                  <a:cubicBezTo>
                    <a:pt x="304" y="0"/>
                    <a:pt x="304" y="0"/>
                    <a:pt x="304" y="0"/>
                  </a:cubicBezTo>
                  <a:cubicBezTo>
                    <a:pt x="309" y="0"/>
                    <a:pt x="313" y="4"/>
                    <a:pt x="313" y="9"/>
                  </a:cubicBezTo>
                  <a:cubicBezTo>
                    <a:pt x="313" y="54"/>
                    <a:pt x="313" y="54"/>
                    <a:pt x="313" y="54"/>
                  </a:cubicBezTo>
                  <a:cubicBezTo>
                    <a:pt x="313" y="58"/>
                    <a:pt x="309" y="62"/>
                    <a:pt x="304" y="62"/>
                  </a:cubicBezTo>
                  <a:cubicBezTo>
                    <a:pt x="223" y="62"/>
                    <a:pt x="223" y="62"/>
                    <a:pt x="223" y="62"/>
                  </a:cubicBezTo>
                  <a:cubicBezTo>
                    <a:pt x="224" y="60"/>
                    <a:pt x="224" y="59"/>
                    <a:pt x="224" y="58"/>
                  </a:cubicBezTo>
                  <a:cubicBezTo>
                    <a:pt x="224" y="27"/>
                    <a:pt x="198" y="2"/>
                    <a:pt x="167" y="2"/>
                  </a:cubicBezTo>
                  <a:cubicBezTo>
                    <a:pt x="141" y="2"/>
                    <a:pt x="120" y="19"/>
                    <a:pt x="113" y="43"/>
                  </a:cubicBezTo>
                  <a:cubicBezTo>
                    <a:pt x="107" y="19"/>
                    <a:pt x="85" y="2"/>
                    <a:pt x="59" y="2"/>
                  </a:cubicBezTo>
                  <a:cubicBezTo>
                    <a:pt x="28" y="2"/>
                    <a:pt x="3" y="27"/>
                    <a:pt x="3" y="58"/>
                  </a:cubicBezTo>
                  <a:cubicBezTo>
                    <a:pt x="3" y="58"/>
                    <a:pt x="3" y="59"/>
                    <a:pt x="3" y="60"/>
                  </a:cubicBezTo>
                  <a:cubicBezTo>
                    <a:pt x="1" y="58"/>
                    <a:pt x="0" y="56"/>
                    <a:pt x="0" y="54"/>
                  </a:cubicBezTo>
                  <a:cubicBezTo>
                    <a:pt x="0" y="9"/>
                    <a:pt x="0" y="9"/>
                    <a:pt x="0" y="9"/>
                  </a:cubicBezTo>
                  <a:cubicBezTo>
                    <a:pt x="0" y="4"/>
                    <a:pt x="4" y="0"/>
                    <a:pt x="8" y="0"/>
                  </a:cubicBezTo>
                  <a:close/>
                </a:path>
              </a:pathLst>
            </a:custGeom>
            <a:solidFill>
              <a:schemeClr val="bg1">
                <a:lumMod val="75000"/>
              </a:schemeClr>
            </a:solidFill>
            <a:ln>
              <a:noFill/>
            </a:ln>
          </p:spPr>
          <p:txBody>
            <a:bodyPr wrap="square" lIns="91440" tIns="45720" rIns="91440" bIns="45720" anchor="ctr">
              <a:normAutofit fontScale="92500" lnSpcReduction="10000"/>
            </a:bodyPr>
            <a:lstStyle/>
            <a:p>
              <a:pPr algn="ctr"/>
              <a:endParaRPr>
                <a:solidFill>
                  <a:schemeClr val="bg1">
                    <a:lumMod val="65000"/>
                  </a:schemeClr>
                </a:solidFill>
              </a:endParaRPr>
            </a:p>
          </p:txBody>
        </p:sp>
        <p:sp>
          <p:nvSpPr>
            <p:cNvPr id="161" name="îşḷíde">
              <a:extLst>
                <a:ext uri="{FF2B5EF4-FFF2-40B4-BE49-F238E27FC236}">
                  <a16:creationId xmlns:a16="http://schemas.microsoft.com/office/drawing/2014/main" id="{B8D9684E-6D23-480B-83C8-C55DC4AD5BED}"/>
                </a:ext>
              </a:extLst>
            </p:cNvPr>
            <p:cNvSpPr/>
            <p:nvPr/>
          </p:nvSpPr>
          <p:spPr bwMode="auto">
            <a:xfrm>
              <a:off x="9431721" y="2645669"/>
              <a:ext cx="417979" cy="479647"/>
            </a:xfrm>
            <a:custGeom>
              <a:avLst/>
              <a:gdLst>
                <a:gd name="T0" fmla="*/ 77 w 77"/>
                <a:gd name="T1" fmla="*/ 88 h 88"/>
                <a:gd name="T2" fmla="*/ 34 w 77"/>
                <a:gd name="T3" fmla="*/ 23 h 88"/>
                <a:gd name="T4" fmla="*/ 0 w 77"/>
                <a:gd name="T5" fmla="*/ 0 h 88"/>
                <a:gd name="T6" fmla="*/ 12 w 77"/>
                <a:gd name="T7" fmla="*/ 85 h 88"/>
                <a:gd name="T8" fmla="*/ 77 w 77"/>
                <a:gd name="T9" fmla="*/ 88 h 88"/>
              </a:gdLst>
              <a:ahLst/>
              <a:cxnLst>
                <a:cxn ang="0">
                  <a:pos x="T0" y="T1"/>
                </a:cxn>
                <a:cxn ang="0">
                  <a:pos x="T2" y="T3"/>
                </a:cxn>
                <a:cxn ang="0">
                  <a:pos x="T4" y="T5"/>
                </a:cxn>
                <a:cxn ang="0">
                  <a:pos x="T6" y="T7"/>
                </a:cxn>
                <a:cxn ang="0">
                  <a:pos x="T8" y="T9"/>
                </a:cxn>
              </a:cxnLst>
              <a:rect l="0" t="0" r="r" b="b"/>
              <a:pathLst>
                <a:path w="77" h="88">
                  <a:moveTo>
                    <a:pt x="77" y="88"/>
                  </a:moveTo>
                  <a:cubicBezTo>
                    <a:pt x="77" y="88"/>
                    <a:pt x="49" y="40"/>
                    <a:pt x="34" y="23"/>
                  </a:cubicBezTo>
                  <a:cubicBezTo>
                    <a:pt x="20" y="7"/>
                    <a:pt x="0" y="0"/>
                    <a:pt x="0" y="0"/>
                  </a:cubicBezTo>
                  <a:cubicBezTo>
                    <a:pt x="12" y="85"/>
                    <a:pt x="12" y="85"/>
                    <a:pt x="12" y="85"/>
                  </a:cubicBezTo>
                  <a:lnTo>
                    <a:pt x="77" y="88"/>
                  </a:lnTo>
                  <a:close/>
                </a:path>
              </a:pathLst>
            </a:custGeom>
            <a:solidFill>
              <a:schemeClr val="tx1">
                <a:lumMod val="50000"/>
                <a:lumOff val="50000"/>
              </a:schemeClr>
            </a:solidFill>
            <a:ln>
              <a:noFill/>
            </a:ln>
          </p:spPr>
          <p:txBody>
            <a:bodyPr wrap="square" lIns="91440" tIns="45720" rIns="91440" bIns="45720" anchor="ctr">
              <a:normAutofit/>
            </a:bodyPr>
            <a:lstStyle/>
            <a:p>
              <a:pPr algn="ctr"/>
              <a:endParaRPr>
                <a:solidFill>
                  <a:schemeClr val="bg1">
                    <a:lumMod val="50000"/>
                  </a:schemeClr>
                </a:solidFill>
              </a:endParaRPr>
            </a:p>
          </p:txBody>
        </p:sp>
        <p:sp>
          <p:nvSpPr>
            <p:cNvPr id="162" name="îśḻíḋè">
              <a:extLst>
                <a:ext uri="{FF2B5EF4-FFF2-40B4-BE49-F238E27FC236}">
                  <a16:creationId xmlns:a16="http://schemas.microsoft.com/office/drawing/2014/main" id="{E0CF4C9A-B077-47D8-A13A-6071DB9A89A3}"/>
                </a:ext>
              </a:extLst>
            </p:cNvPr>
            <p:cNvSpPr/>
            <p:nvPr/>
          </p:nvSpPr>
          <p:spPr>
            <a:xfrm>
              <a:off x="3463620" y="2482630"/>
              <a:ext cx="1255304" cy="14305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bg1">
                    <a:lumMod val="50000"/>
                  </a:schemeClr>
                </a:solidFill>
              </a:endParaRPr>
            </a:p>
          </p:txBody>
        </p:sp>
        <p:sp>
          <p:nvSpPr>
            <p:cNvPr id="163" name="îş1îde">
              <a:extLst>
                <a:ext uri="{FF2B5EF4-FFF2-40B4-BE49-F238E27FC236}">
                  <a16:creationId xmlns:a16="http://schemas.microsoft.com/office/drawing/2014/main" id="{EE4EEA16-F8D9-4FA2-A419-E33E2D34CF8A}"/>
                </a:ext>
              </a:extLst>
            </p:cNvPr>
            <p:cNvSpPr/>
            <p:nvPr/>
          </p:nvSpPr>
          <p:spPr>
            <a:xfrm>
              <a:off x="4699961" y="2482630"/>
              <a:ext cx="1513186" cy="1430592"/>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accent4"/>
                </a:solidFill>
              </a:endParaRPr>
            </a:p>
          </p:txBody>
        </p:sp>
        <p:sp>
          <p:nvSpPr>
            <p:cNvPr id="164" name="îśḷîḓê">
              <a:extLst>
                <a:ext uri="{FF2B5EF4-FFF2-40B4-BE49-F238E27FC236}">
                  <a16:creationId xmlns:a16="http://schemas.microsoft.com/office/drawing/2014/main" id="{AF4E31B6-BBD1-4697-A793-FA698BBA58B2}"/>
                </a:ext>
              </a:extLst>
            </p:cNvPr>
            <p:cNvSpPr/>
            <p:nvPr/>
          </p:nvSpPr>
          <p:spPr>
            <a:xfrm>
              <a:off x="6213126" y="2482630"/>
              <a:ext cx="1513186" cy="143059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accent3"/>
                </a:solidFill>
              </a:endParaRPr>
            </a:p>
          </p:txBody>
        </p:sp>
        <p:sp>
          <p:nvSpPr>
            <p:cNvPr id="181" name="iSļîḋê">
              <a:extLst>
                <a:ext uri="{FF2B5EF4-FFF2-40B4-BE49-F238E27FC236}">
                  <a16:creationId xmlns:a16="http://schemas.microsoft.com/office/drawing/2014/main" id="{267D7FE5-3DC6-4DBE-BE2B-3D0FE3618D49}"/>
                </a:ext>
              </a:extLst>
            </p:cNvPr>
            <p:cNvSpPr txBox="1"/>
            <p:nvPr/>
          </p:nvSpPr>
          <p:spPr>
            <a:xfrm>
              <a:off x="1878002" y="2696029"/>
              <a:ext cx="1470802" cy="383721"/>
            </a:xfrm>
            <a:prstGeom prst="rect">
              <a:avLst/>
            </a:prstGeom>
            <a:noFill/>
          </p:spPr>
          <p:txBody>
            <a:bodyPr wrap="square" lIns="91440" tIns="45720" rIns="91440" bIns="45720" anchor="ctr" anchorCtr="0">
              <a:noAutofit/>
            </a:bodyPr>
            <a:lstStyle/>
            <a:p>
              <a:pPr algn="ctr"/>
              <a:r>
                <a:rPr lang="zh-CN" altLang="en-US" sz="2200" b="1" dirty="0">
                  <a:solidFill>
                    <a:srgbClr val="FFFF00"/>
                  </a:solidFill>
                </a:rPr>
                <a:t>源头采集</a:t>
              </a:r>
            </a:p>
          </p:txBody>
        </p:sp>
        <p:sp>
          <p:nvSpPr>
            <p:cNvPr id="177" name="îsļïḍê">
              <a:extLst>
                <a:ext uri="{FF2B5EF4-FFF2-40B4-BE49-F238E27FC236}">
                  <a16:creationId xmlns:a16="http://schemas.microsoft.com/office/drawing/2014/main" id="{BAF61656-BFC1-476F-AD60-2308822D3B6C}"/>
                </a:ext>
              </a:extLst>
            </p:cNvPr>
            <p:cNvSpPr txBox="1"/>
            <p:nvPr/>
          </p:nvSpPr>
          <p:spPr>
            <a:xfrm>
              <a:off x="4715128" y="2645669"/>
              <a:ext cx="1376417" cy="434081"/>
            </a:xfrm>
            <a:prstGeom prst="rect">
              <a:avLst/>
            </a:prstGeom>
            <a:noFill/>
          </p:spPr>
          <p:txBody>
            <a:bodyPr wrap="square" lIns="91440" tIns="45720" rIns="91440" bIns="45720" anchor="ctr" anchorCtr="0">
              <a:noAutofit/>
            </a:bodyPr>
            <a:lstStyle/>
            <a:p>
              <a:pPr algn="ctr"/>
              <a:r>
                <a:rPr lang="zh-CN" altLang="en-US" sz="2200" b="1" dirty="0">
                  <a:solidFill>
                    <a:srgbClr val="FFFF00"/>
                  </a:solidFill>
                </a:rPr>
                <a:t>即时采集</a:t>
              </a:r>
            </a:p>
          </p:txBody>
        </p:sp>
        <p:sp>
          <p:nvSpPr>
            <p:cNvPr id="173" name="iSlîḋé">
              <a:extLst>
                <a:ext uri="{FF2B5EF4-FFF2-40B4-BE49-F238E27FC236}">
                  <a16:creationId xmlns:a16="http://schemas.microsoft.com/office/drawing/2014/main" id="{C2BB74BD-8CE3-44B9-B0A2-4733E46EC826}"/>
                </a:ext>
              </a:extLst>
            </p:cNvPr>
            <p:cNvSpPr txBox="1"/>
            <p:nvPr/>
          </p:nvSpPr>
          <p:spPr>
            <a:xfrm>
              <a:off x="7697777" y="2696029"/>
              <a:ext cx="1470802" cy="383721"/>
            </a:xfrm>
            <a:prstGeom prst="rect">
              <a:avLst/>
            </a:prstGeom>
            <a:noFill/>
          </p:spPr>
          <p:txBody>
            <a:bodyPr wrap="square" lIns="91440" tIns="45720" rIns="91440" bIns="45720" anchor="ctr" anchorCtr="0">
              <a:noAutofit/>
            </a:bodyPr>
            <a:lstStyle/>
            <a:p>
              <a:pPr algn="ctr"/>
              <a:r>
                <a:rPr lang="zh-CN" altLang="en-US" sz="2200" b="1" dirty="0">
                  <a:solidFill>
                    <a:srgbClr val="FFFF00"/>
                  </a:solidFill>
                </a:rPr>
                <a:t>开放共享</a:t>
              </a:r>
            </a:p>
          </p:txBody>
        </p:sp>
        <p:sp>
          <p:nvSpPr>
            <p:cNvPr id="2" name="矩形 1"/>
            <p:cNvSpPr/>
            <p:nvPr/>
          </p:nvSpPr>
          <p:spPr>
            <a:xfrm>
              <a:off x="1973739" y="3181900"/>
              <a:ext cx="1480309" cy="646331"/>
            </a:xfrm>
            <a:prstGeom prst="rect">
              <a:avLst/>
            </a:prstGeom>
          </p:spPr>
          <p:txBody>
            <a:bodyPr wrap="square">
              <a:spAutoFit/>
            </a:bodyPr>
            <a:lstStyle/>
            <a:p>
              <a:r>
                <a:rPr lang="zh-CN" altLang="en-US" dirty="0">
                  <a:solidFill>
                    <a:schemeClr val="bg1"/>
                  </a:solidFill>
                </a:rPr>
                <a:t>人人是源头数据采集者</a:t>
              </a:r>
            </a:p>
          </p:txBody>
        </p:sp>
        <p:sp>
          <p:nvSpPr>
            <p:cNvPr id="5" name="矩形 4"/>
            <p:cNvSpPr/>
            <p:nvPr/>
          </p:nvSpPr>
          <p:spPr>
            <a:xfrm>
              <a:off x="4654460" y="3181900"/>
              <a:ext cx="1617375" cy="646331"/>
            </a:xfrm>
            <a:prstGeom prst="rect">
              <a:avLst/>
            </a:prstGeom>
          </p:spPr>
          <p:txBody>
            <a:bodyPr wrap="square">
              <a:spAutoFit/>
            </a:bodyPr>
            <a:lstStyle/>
            <a:p>
              <a:r>
                <a:rPr lang="zh-CN" altLang="en-US" dirty="0">
                  <a:solidFill>
                    <a:schemeClr val="bg1"/>
                  </a:solidFill>
                </a:rPr>
                <a:t>源头数据生成即予采集</a:t>
              </a:r>
            </a:p>
          </p:txBody>
        </p:sp>
        <p:sp>
          <p:nvSpPr>
            <p:cNvPr id="7" name="矩形 6"/>
            <p:cNvSpPr/>
            <p:nvPr/>
          </p:nvSpPr>
          <p:spPr>
            <a:xfrm>
              <a:off x="7697777" y="3181900"/>
              <a:ext cx="1617374" cy="646331"/>
            </a:xfrm>
            <a:prstGeom prst="rect">
              <a:avLst/>
            </a:prstGeom>
          </p:spPr>
          <p:txBody>
            <a:bodyPr wrap="square">
              <a:spAutoFit/>
            </a:bodyPr>
            <a:lstStyle/>
            <a:p>
              <a:r>
                <a:rPr lang="zh-CN" altLang="en-US" dirty="0">
                  <a:solidFill>
                    <a:schemeClr val="bg1"/>
                  </a:solidFill>
                </a:rPr>
                <a:t>人人是数据使用、监督者</a:t>
              </a:r>
            </a:p>
          </p:txBody>
        </p:sp>
      </p:grpSp>
    </p:spTree>
    <p:extLst>
      <p:ext uri="{BB962C8B-B14F-4D97-AF65-F5344CB8AC3E}">
        <p14:creationId xmlns:p14="http://schemas.microsoft.com/office/powerpoint/2010/main" val="232605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409572" y="382113"/>
            <a:ext cx="4339650" cy="646331"/>
          </a:xfrm>
          <a:prstGeom prst="rect">
            <a:avLst/>
          </a:prstGeom>
        </p:spPr>
        <p:txBody>
          <a:bodyPr wrap="none">
            <a:spAutoFit/>
          </a:bodyPr>
          <a:lstStyle/>
          <a:p>
            <a:pPr>
              <a:defRPr/>
            </a:pPr>
            <a:r>
              <a:rPr lang="zh-CN" altLang="en-US" sz="3600" b="1" dirty="0">
                <a:solidFill>
                  <a:srgbClr val="C00000"/>
                </a:solidFill>
                <a:latin typeface="方正大标宋简体" panose="02010601030101010101" pitchFamily="2" charset="-122"/>
                <a:ea typeface="方正大标宋简体" panose="02010601030101010101" pitchFamily="2" charset="-122"/>
                <a:cs typeface="Arial"/>
              </a:rPr>
              <a:t>信息化建设新要求：</a:t>
            </a:r>
          </a:p>
        </p:txBody>
      </p:sp>
      <p:sp>
        <p:nvSpPr>
          <p:cNvPr id="9" name="文本框 8"/>
          <p:cNvSpPr txBox="1"/>
          <p:nvPr/>
        </p:nvSpPr>
        <p:spPr>
          <a:xfrm>
            <a:off x="1185619" y="1244823"/>
            <a:ext cx="10114727" cy="4801314"/>
          </a:xfrm>
          <a:prstGeom prst="rect">
            <a:avLst/>
          </a:prstGeom>
          <a:noFill/>
        </p:spPr>
        <p:txBody>
          <a:bodyPr wrap="square" rtlCol="0">
            <a:spAutoFit/>
          </a:bodyPr>
          <a:lstStyle>
            <a:defPPr>
              <a:defRPr lang="zh-CN"/>
            </a:defPPr>
            <a:lvl1pPr marL="285750" indent="-285750">
              <a:lnSpc>
                <a:spcPct val="150000"/>
              </a:lnSpc>
              <a:buClr>
                <a:schemeClr val="accent2"/>
              </a:buClr>
              <a:buSzPct val="90000"/>
              <a:buFont typeface="Wingdings" panose="05000000000000000000" pitchFamily="2" charset="2"/>
              <a:buChar char="n"/>
              <a:defRPr sz="28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rgbClr val="25477D"/>
                </a:solidFill>
              </a:rPr>
              <a:t>第</a:t>
            </a:r>
            <a:r>
              <a:rPr lang="en-US" altLang="zh-CN" dirty="0">
                <a:solidFill>
                  <a:srgbClr val="25477D"/>
                </a:solidFill>
              </a:rPr>
              <a:t>8</a:t>
            </a:r>
            <a:r>
              <a:rPr lang="zh-CN" altLang="en-US" dirty="0">
                <a:solidFill>
                  <a:srgbClr val="25477D"/>
                </a:solidFill>
              </a:rPr>
              <a:t>条：加快信息化时代教育变革</a:t>
            </a:r>
            <a:r>
              <a:rPr lang="zh-CN" altLang="en-US" sz="2400" dirty="0">
                <a:solidFill>
                  <a:srgbClr val="25477D"/>
                </a:solidFill>
              </a:rPr>
              <a:t>。</a:t>
            </a:r>
            <a:endParaRPr lang="en-US" altLang="zh-CN" sz="2400" dirty="0">
              <a:solidFill>
                <a:srgbClr val="25477D"/>
              </a:solidFill>
            </a:endParaRPr>
          </a:p>
          <a:p>
            <a:r>
              <a:rPr lang="zh-CN" altLang="en-US" sz="2400" dirty="0">
                <a:solidFill>
                  <a:srgbClr val="25477D"/>
                </a:solidFill>
              </a:rPr>
              <a:t>建设</a:t>
            </a:r>
            <a:r>
              <a:rPr lang="zh-CN" altLang="en-US" b="1" dirty="0">
                <a:solidFill>
                  <a:srgbClr val="FF0000"/>
                </a:solidFill>
              </a:rPr>
              <a:t>智能化校园</a:t>
            </a:r>
            <a:r>
              <a:rPr lang="zh-CN" altLang="en-US" sz="2400" dirty="0">
                <a:solidFill>
                  <a:srgbClr val="25477D"/>
                </a:solidFill>
              </a:rPr>
              <a:t>，统筹建设一体化智能化教学、管理与服务平台。利用现代技术加快推动人才培养模式改革，实现规模化教育与个性化培养的有机结合。</a:t>
            </a:r>
            <a:endParaRPr lang="en-US" altLang="zh-CN" sz="2400" dirty="0">
              <a:solidFill>
                <a:srgbClr val="25477D"/>
              </a:solidFill>
            </a:endParaRPr>
          </a:p>
          <a:p>
            <a:r>
              <a:rPr lang="zh-CN" altLang="en-US" sz="2400" dirty="0">
                <a:solidFill>
                  <a:srgbClr val="25477D"/>
                </a:solidFill>
              </a:rPr>
              <a:t>创新教育服务业态，建立数字教育资源共建共享机制，完善利益分配机制、知识产权保护制度和新型教育服务监管制度。</a:t>
            </a:r>
            <a:endParaRPr lang="en-US" altLang="zh-CN" sz="2400" dirty="0">
              <a:solidFill>
                <a:srgbClr val="25477D"/>
              </a:solidFill>
            </a:endParaRPr>
          </a:p>
          <a:p>
            <a:r>
              <a:rPr lang="zh-CN" altLang="en-US" sz="2400" dirty="0">
                <a:solidFill>
                  <a:srgbClr val="25477D"/>
                </a:solidFill>
              </a:rPr>
              <a:t>推进</a:t>
            </a:r>
            <a:r>
              <a:rPr lang="zh-CN" altLang="en-US" sz="2400" b="1" dirty="0">
                <a:solidFill>
                  <a:srgbClr val="FF0000"/>
                </a:solidFill>
              </a:rPr>
              <a:t>教育治理方式变革</a:t>
            </a:r>
            <a:r>
              <a:rPr lang="zh-CN" altLang="en-US" sz="2400" dirty="0">
                <a:solidFill>
                  <a:srgbClr val="25477D"/>
                </a:solidFill>
              </a:rPr>
              <a:t>，加快形成现代化的教育管理与监测体系，推进</a:t>
            </a:r>
            <a:r>
              <a:rPr lang="zh-CN" altLang="en-US" sz="2400" b="1" dirty="0">
                <a:solidFill>
                  <a:srgbClr val="FF0000"/>
                </a:solidFill>
              </a:rPr>
              <a:t>管理精准化和决策科学化</a:t>
            </a:r>
            <a:r>
              <a:rPr lang="zh-CN" altLang="en-US" sz="2400" dirty="0">
                <a:solidFill>
                  <a:srgbClr val="25477D"/>
                </a:solidFill>
              </a:rPr>
              <a:t>。</a:t>
            </a:r>
          </a:p>
        </p:txBody>
      </p:sp>
      <p:sp>
        <p:nvSpPr>
          <p:cNvPr id="10" name="矩形 9"/>
          <p:cNvSpPr/>
          <p:nvPr/>
        </p:nvSpPr>
        <p:spPr>
          <a:xfrm>
            <a:off x="5499275" y="412890"/>
            <a:ext cx="4891083" cy="584775"/>
          </a:xfrm>
          <a:prstGeom prst="rect">
            <a:avLst/>
          </a:prstGeom>
        </p:spPr>
        <p:txBody>
          <a:bodyPr wrap="none">
            <a:spAutoFit/>
          </a:bodyPr>
          <a:lstStyle/>
          <a:p>
            <a:r>
              <a:rPr lang="en-US" altLang="zh-CN" sz="3200" b="1" dirty="0">
                <a:solidFill>
                  <a:srgbClr val="25477D"/>
                </a:solidFill>
                <a:latin typeface="微软雅黑" panose="020B0503020204020204" pitchFamily="34" charset="-122"/>
                <a:ea typeface="微软雅黑" panose="020B0503020204020204" pitchFamily="34" charset="-122"/>
              </a:rPr>
              <a:t>《</a:t>
            </a:r>
            <a:r>
              <a:rPr lang="zh-CN" altLang="en-US" sz="3200" b="1" dirty="0">
                <a:solidFill>
                  <a:srgbClr val="25477D"/>
                </a:solidFill>
                <a:latin typeface="微软雅黑" panose="020B0503020204020204" pitchFamily="34" charset="-122"/>
                <a:ea typeface="微软雅黑" panose="020B0503020204020204" pitchFamily="34" charset="-122"/>
              </a:rPr>
              <a:t>中国教育现代化</a:t>
            </a:r>
            <a:r>
              <a:rPr lang="en-US" altLang="zh-CN" sz="3200" b="1" dirty="0">
                <a:solidFill>
                  <a:srgbClr val="25477D"/>
                </a:solidFill>
                <a:latin typeface="微软雅黑" panose="020B0503020204020204" pitchFamily="34" charset="-122"/>
                <a:ea typeface="微软雅黑" panose="020B0503020204020204" pitchFamily="34" charset="-122"/>
              </a:rPr>
              <a:t>2035》</a:t>
            </a:r>
            <a:endParaRPr lang="zh-CN" altLang="en-US" sz="3200" b="1" dirty="0">
              <a:solidFill>
                <a:srgbClr val="25477D"/>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23433926"/>
      </p:ext>
    </p:extLst>
  </p:cSld>
  <p:clrMapOvr>
    <a:masterClrMapping/>
  </p:clrMapOvr>
  <mc:AlternateContent xmlns:mc="http://schemas.openxmlformats.org/markup-compatibility/2006" xmlns:p14="http://schemas.microsoft.com/office/powerpoint/2010/main">
    <mc:Choice Requires="p14">
      <p:transition spd="slow" p14:dur="2000" advTm="2827"/>
    </mc:Choice>
    <mc:Fallback xmlns="">
      <p:transition spd="slow" advTm="282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内容占位符 2">
            <a:extLst>
              <a:ext uri="{FF2B5EF4-FFF2-40B4-BE49-F238E27FC236}">
                <a16:creationId xmlns:a16="http://schemas.microsoft.com/office/drawing/2014/main" id="{E0ED63E7-AF79-455F-B17F-8E1C44E4683B}"/>
              </a:ext>
            </a:extLst>
          </p:cNvPr>
          <p:cNvSpPr>
            <a:spLocks noGrp="1"/>
          </p:cNvSpPr>
          <p:nvPr>
            <p:ph idx="1"/>
          </p:nvPr>
        </p:nvSpPr>
        <p:spPr>
          <a:xfrm>
            <a:off x="1448653" y="1276569"/>
            <a:ext cx="9770723" cy="5181600"/>
          </a:xfrm>
        </p:spPr>
        <p:txBody>
          <a:bodyPr>
            <a:normAutofit/>
          </a:bodyPr>
          <a:lstStyle/>
          <a:p>
            <a:endParaRPr lang="en-US" altLang="zh-CN" sz="2400" b="1" dirty="0">
              <a:solidFill>
                <a:srgbClr val="002060"/>
              </a:solidFill>
            </a:endParaRPr>
          </a:p>
          <a:p>
            <a:pPr marL="0" indent="0">
              <a:buNone/>
            </a:pPr>
            <a:r>
              <a:rPr lang="en-US" altLang="zh-CN" b="1" dirty="0">
                <a:solidFill>
                  <a:srgbClr val="002060"/>
                </a:solidFill>
              </a:rPr>
              <a:t>1.</a:t>
            </a:r>
            <a:r>
              <a:rPr lang="zh-CN" altLang="en-US" b="1" dirty="0">
                <a:solidFill>
                  <a:srgbClr val="002060"/>
                </a:solidFill>
              </a:rPr>
              <a:t>是对</a:t>
            </a:r>
            <a:r>
              <a:rPr lang="en-US" altLang="zh-CN" b="1" dirty="0">
                <a:solidFill>
                  <a:srgbClr val="FF0000"/>
                </a:solidFill>
              </a:rPr>
              <a:t>168</a:t>
            </a:r>
            <a:r>
              <a:rPr lang="zh-CN" altLang="en-US" b="1" dirty="0">
                <a:solidFill>
                  <a:srgbClr val="FF0000"/>
                </a:solidFill>
              </a:rPr>
              <a:t>号文件要求</a:t>
            </a:r>
            <a:r>
              <a:rPr lang="zh-CN" altLang="en-US" b="1" dirty="0">
                <a:solidFill>
                  <a:srgbClr val="002060"/>
                </a:solidFill>
              </a:rPr>
              <a:t>的进一步细化：</a:t>
            </a:r>
            <a:endParaRPr lang="en-US" altLang="zh-CN" b="1" dirty="0">
              <a:solidFill>
                <a:srgbClr val="002060"/>
              </a:solidFill>
            </a:endParaRPr>
          </a:p>
          <a:p>
            <a:pPr marL="0" indent="0">
              <a:lnSpc>
                <a:spcPct val="150000"/>
              </a:lnSpc>
              <a:buNone/>
            </a:pPr>
            <a:r>
              <a:rPr lang="en-US" altLang="zh-CN" b="1" dirty="0">
                <a:solidFill>
                  <a:srgbClr val="002060"/>
                </a:solidFill>
              </a:rPr>
              <a:t>	</a:t>
            </a:r>
            <a:r>
              <a:rPr lang="zh-CN" altLang="en-US" b="1" dirty="0">
                <a:solidFill>
                  <a:srgbClr val="002060"/>
                </a:solidFill>
              </a:rPr>
              <a:t>“</a:t>
            </a:r>
            <a:r>
              <a:rPr lang="zh-CN" altLang="zh-CN" b="1" dirty="0">
                <a:solidFill>
                  <a:srgbClr val="002060"/>
                </a:solidFill>
              </a:rPr>
              <a:t>以诊断与改进为手段，促使高职院校在学校、专业、课程、教师、学生不同层面</a:t>
            </a:r>
            <a:r>
              <a:rPr lang="zh-CN" altLang="en-US" b="1" dirty="0">
                <a:solidFill>
                  <a:srgbClr val="002060"/>
                </a:solidFill>
              </a:rPr>
              <a:t>（</a:t>
            </a:r>
            <a:r>
              <a:rPr lang="zh-CN" altLang="en-US" b="1" dirty="0">
                <a:solidFill>
                  <a:srgbClr val="C00000"/>
                </a:solidFill>
              </a:rPr>
              <a:t>即五横</a:t>
            </a:r>
            <a:r>
              <a:rPr lang="zh-CN" altLang="en-US" b="1" dirty="0">
                <a:solidFill>
                  <a:srgbClr val="002060"/>
                </a:solidFill>
              </a:rPr>
              <a:t>）</a:t>
            </a:r>
            <a:r>
              <a:rPr lang="zh-CN" altLang="zh-CN" b="1" dirty="0">
                <a:solidFill>
                  <a:srgbClr val="002060"/>
                </a:solidFill>
              </a:rPr>
              <a:t>建立起</a:t>
            </a:r>
            <a:r>
              <a:rPr lang="zh-CN" altLang="zh-CN" b="1" dirty="0">
                <a:solidFill>
                  <a:srgbClr val="C00000"/>
                </a:solidFill>
              </a:rPr>
              <a:t>完整</a:t>
            </a:r>
            <a:r>
              <a:rPr lang="zh-CN" altLang="zh-CN" b="1" dirty="0">
                <a:solidFill>
                  <a:srgbClr val="002060"/>
                </a:solidFill>
              </a:rPr>
              <a:t>且</a:t>
            </a:r>
            <a:r>
              <a:rPr lang="zh-CN" altLang="zh-CN" b="1" dirty="0">
                <a:solidFill>
                  <a:srgbClr val="C00000"/>
                </a:solidFill>
              </a:rPr>
              <a:t>相对独立</a:t>
            </a:r>
            <a:r>
              <a:rPr lang="zh-CN" altLang="zh-CN" b="1" dirty="0">
                <a:solidFill>
                  <a:srgbClr val="002060"/>
                </a:solidFill>
              </a:rPr>
              <a:t>的自我质量保证</a:t>
            </a:r>
            <a:r>
              <a:rPr lang="zh-CN" altLang="zh-CN" b="1" dirty="0">
                <a:solidFill>
                  <a:srgbClr val="C00000"/>
                </a:solidFill>
              </a:rPr>
              <a:t>机制</a:t>
            </a:r>
            <a:r>
              <a:rPr lang="zh-CN" altLang="en-US" b="1" dirty="0">
                <a:solidFill>
                  <a:srgbClr val="002060"/>
                </a:solidFill>
              </a:rPr>
              <a:t>（建立</a:t>
            </a:r>
            <a:r>
              <a:rPr lang="zh-CN" altLang="en-US" b="1" dirty="0">
                <a:solidFill>
                  <a:srgbClr val="C00000"/>
                </a:solidFill>
              </a:rPr>
              <a:t>螺旋</a:t>
            </a:r>
            <a:r>
              <a:rPr lang="zh-CN" altLang="en-US" b="1" dirty="0">
                <a:solidFill>
                  <a:srgbClr val="002060"/>
                </a:solidFill>
              </a:rPr>
              <a:t>）</a:t>
            </a:r>
            <a:r>
              <a:rPr lang="zh-CN" altLang="zh-CN" b="1" dirty="0">
                <a:solidFill>
                  <a:srgbClr val="002060"/>
                </a:solidFill>
              </a:rPr>
              <a:t>，强化学校各层级管理系统间的质量</a:t>
            </a:r>
            <a:r>
              <a:rPr lang="zh-CN" altLang="zh-CN" b="1" dirty="0">
                <a:solidFill>
                  <a:srgbClr val="C00000"/>
                </a:solidFill>
              </a:rPr>
              <a:t>依存关系</a:t>
            </a:r>
            <a:r>
              <a:rPr lang="zh-CN" altLang="en-US" b="1" dirty="0">
                <a:solidFill>
                  <a:srgbClr val="002060"/>
                </a:solidFill>
              </a:rPr>
              <a:t>（</a:t>
            </a:r>
            <a:r>
              <a:rPr lang="zh-CN" altLang="en-US" b="1" dirty="0">
                <a:solidFill>
                  <a:srgbClr val="C00000"/>
                </a:solidFill>
              </a:rPr>
              <a:t>两链，引擎</a:t>
            </a:r>
            <a:r>
              <a:rPr lang="zh-CN" altLang="en-US" b="1" dirty="0">
                <a:solidFill>
                  <a:srgbClr val="002060"/>
                </a:solidFill>
              </a:rPr>
              <a:t>）</a:t>
            </a:r>
            <a:r>
              <a:rPr lang="zh-CN" altLang="zh-CN" b="1" dirty="0">
                <a:solidFill>
                  <a:srgbClr val="002060"/>
                </a:solidFill>
              </a:rPr>
              <a:t>，形成全要素网络化</a:t>
            </a:r>
            <a:r>
              <a:rPr lang="zh-CN" altLang="en-US" b="1" dirty="0">
                <a:solidFill>
                  <a:srgbClr val="002060"/>
                </a:solidFill>
              </a:rPr>
              <a:t>（</a:t>
            </a:r>
            <a:r>
              <a:rPr lang="zh-CN" altLang="en-US" b="1" dirty="0">
                <a:solidFill>
                  <a:srgbClr val="C00000"/>
                </a:solidFill>
              </a:rPr>
              <a:t>五纵五横</a:t>
            </a:r>
            <a:r>
              <a:rPr lang="zh-CN" altLang="en-US" b="1" dirty="0">
                <a:solidFill>
                  <a:srgbClr val="002060"/>
                </a:solidFill>
              </a:rPr>
              <a:t>）</a:t>
            </a:r>
            <a:r>
              <a:rPr lang="zh-CN" altLang="zh-CN" b="1" dirty="0">
                <a:solidFill>
                  <a:srgbClr val="002060"/>
                </a:solidFill>
              </a:rPr>
              <a:t>的内部质量保证体系</a:t>
            </a:r>
            <a:r>
              <a:rPr lang="zh-CN" altLang="en-US" b="1" dirty="0">
                <a:solidFill>
                  <a:srgbClr val="002060"/>
                </a:solidFill>
              </a:rPr>
              <a:t>”。</a:t>
            </a:r>
            <a:endParaRPr lang="en-US" altLang="zh-CN" b="1" dirty="0">
              <a:solidFill>
                <a:srgbClr val="002060"/>
              </a:solidFill>
            </a:endParaRPr>
          </a:p>
          <a:p>
            <a:endParaRPr lang="en-US" altLang="zh-CN" sz="2400" b="1" dirty="0">
              <a:solidFill>
                <a:srgbClr val="002060"/>
              </a:solidFill>
            </a:endParaRPr>
          </a:p>
          <a:p>
            <a:endParaRPr lang="en-US" altLang="zh-CN" sz="2400" b="1" dirty="0">
              <a:solidFill>
                <a:srgbClr val="002060"/>
              </a:solidFill>
            </a:endParaRPr>
          </a:p>
          <a:p>
            <a:endParaRPr lang="zh-CN" altLang="en-US" sz="2400" b="1" dirty="0">
              <a:solidFill>
                <a:srgbClr val="002060"/>
              </a:solidFill>
            </a:endParaRPr>
          </a:p>
        </p:txBody>
      </p:sp>
      <p:sp>
        <p:nvSpPr>
          <p:cNvPr id="7" name="标题 2">
            <a:extLst>
              <a:ext uri="{FF2B5EF4-FFF2-40B4-BE49-F238E27FC236}">
                <a16:creationId xmlns:a16="http://schemas.microsoft.com/office/drawing/2014/main" id="{61B2204D-96F5-4C45-9CE4-2007764619ED}"/>
              </a:ext>
            </a:extLst>
          </p:cNvPr>
          <p:cNvSpPr>
            <a:spLocks noGrp="1"/>
          </p:cNvSpPr>
          <p:nvPr>
            <p:ph type="title"/>
          </p:nvPr>
        </p:nvSpPr>
        <p:spPr>
          <a:xfrm>
            <a:off x="1473350" y="365125"/>
            <a:ext cx="11391312" cy="611419"/>
          </a:xfrm>
        </p:spPr>
        <p:txBody>
          <a:bodyPr>
            <a:normAutofit/>
          </a:bodyPr>
          <a:lstStyle/>
          <a:p>
            <a:r>
              <a:rPr lang="zh-CN" altLang="en-US" sz="2800" dirty="0"/>
              <a:t>杨应崧教授关于“</a:t>
            </a:r>
            <a:r>
              <a:rPr lang="en-US" altLang="zh-CN" sz="2800" dirty="0"/>
              <a:t>55821</a:t>
            </a:r>
            <a:r>
              <a:rPr lang="zh-CN" altLang="en-US" sz="2800" dirty="0"/>
              <a:t>”的解读</a:t>
            </a:r>
          </a:p>
        </p:txBody>
      </p:sp>
    </p:spTree>
    <p:extLst>
      <p:ext uri="{BB962C8B-B14F-4D97-AF65-F5344CB8AC3E}">
        <p14:creationId xmlns:p14="http://schemas.microsoft.com/office/powerpoint/2010/main" val="3725757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anim calcmode="lin" valueType="num">
                                      <p:cBhvr additive="base">
                                        <p:cTn id="1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内容占位符 2">
            <a:extLst>
              <a:ext uri="{FF2B5EF4-FFF2-40B4-BE49-F238E27FC236}">
                <a16:creationId xmlns:a16="http://schemas.microsoft.com/office/drawing/2014/main" id="{E0ED63E7-AF79-455F-B17F-8E1C44E4683B}"/>
              </a:ext>
            </a:extLst>
          </p:cNvPr>
          <p:cNvSpPr>
            <a:spLocks noGrp="1"/>
          </p:cNvSpPr>
          <p:nvPr>
            <p:ph idx="1"/>
          </p:nvPr>
        </p:nvSpPr>
        <p:spPr>
          <a:xfrm>
            <a:off x="1448653" y="1318609"/>
            <a:ext cx="9744864" cy="5181600"/>
          </a:xfrm>
        </p:spPr>
        <p:txBody>
          <a:bodyPr>
            <a:normAutofit/>
          </a:bodyPr>
          <a:lstStyle/>
          <a:p>
            <a:endParaRPr lang="en-US" altLang="zh-CN" sz="2400" b="1" dirty="0">
              <a:solidFill>
                <a:srgbClr val="002060"/>
              </a:solidFill>
            </a:endParaRPr>
          </a:p>
          <a:p>
            <a:pPr marL="0" indent="0">
              <a:buNone/>
            </a:pPr>
            <a:r>
              <a:rPr lang="en-US" altLang="zh-CN" b="1" dirty="0">
                <a:solidFill>
                  <a:srgbClr val="002060"/>
                </a:solidFill>
              </a:rPr>
              <a:t>2. ”55821”</a:t>
            </a:r>
            <a:r>
              <a:rPr lang="zh-CN" altLang="en-US" b="1" dirty="0">
                <a:solidFill>
                  <a:srgbClr val="002060"/>
                </a:solidFill>
              </a:rPr>
              <a:t>是</a:t>
            </a:r>
            <a:endParaRPr lang="en-US" altLang="zh-CN" b="1" dirty="0">
              <a:solidFill>
                <a:srgbClr val="002060"/>
              </a:solidFill>
            </a:endParaRPr>
          </a:p>
          <a:p>
            <a:pPr marL="0" indent="0">
              <a:buNone/>
            </a:pPr>
            <a:endParaRPr lang="en-US" altLang="zh-CN" b="1" dirty="0">
              <a:solidFill>
                <a:srgbClr val="002060"/>
              </a:solidFill>
            </a:endParaRPr>
          </a:p>
          <a:p>
            <a:pPr marL="0" indent="0">
              <a:buNone/>
            </a:pPr>
            <a:r>
              <a:rPr lang="zh-CN" altLang="en-US" b="1" dirty="0">
                <a:solidFill>
                  <a:srgbClr val="002060"/>
                </a:solidFill>
              </a:rPr>
              <a:t>以</a:t>
            </a:r>
            <a:r>
              <a:rPr lang="zh-CN" altLang="en-US" b="1" dirty="0">
                <a:solidFill>
                  <a:srgbClr val="C00000"/>
                </a:solidFill>
              </a:rPr>
              <a:t>五纵五横</a:t>
            </a:r>
            <a:r>
              <a:rPr lang="zh-CN" altLang="en-US" b="1" dirty="0">
                <a:solidFill>
                  <a:srgbClr val="002060"/>
                </a:solidFill>
              </a:rPr>
              <a:t>网络结构完成全方位覆盖，</a:t>
            </a:r>
            <a:endParaRPr lang="en-US" altLang="zh-CN" b="1" dirty="0">
              <a:solidFill>
                <a:srgbClr val="002060"/>
              </a:solidFill>
            </a:endParaRPr>
          </a:p>
          <a:p>
            <a:pPr marL="0" indent="0">
              <a:buNone/>
            </a:pPr>
            <a:endParaRPr lang="en-US" altLang="zh-CN" b="1" dirty="0">
              <a:solidFill>
                <a:srgbClr val="002060"/>
              </a:solidFill>
            </a:endParaRPr>
          </a:p>
          <a:p>
            <a:pPr marL="0" indent="0">
              <a:buNone/>
            </a:pPr>
            <a:r>
              <a:rPr lang="zh-CN" altLang="en-US" b="1" dirty="0">
                <a:solidFill>
                  <a:srgbClr val="002060"/>
                </a:solidFill>
              </a:rPr>
              <a:t>以</a:t>
            </a:r>
            <a:r>
              <a:rPr lang="en-US" altLang="zh-CN" b="1" dirty="0">
                <a:solidFill>
                  <a:srgbClr val="C00000"/>
                </a:solidFill>
              </a:rPr>
              <a:t>8</a:t>
            </a:r>
            <a:r>
              <a:rPr lang="zh-CN" altLang="en-US" b="1" dirty="0">
                <a:solidFill>
                  <a:srgbClr val="C00000"/>
                </a:solidFill>
              </a:rPr>
              <a:t>字形质量改进螺旋</a:t>
            </a:r>
            <a:r>
              <a:rPr lang="zh-CN" altLang="en-US" b="1" dirty="0">
                <a:solidFill>
                  <a:srgbClr val="002060"/>
                </a:solidFill>
              </a:rPr>
              <a:t>落实全员参与、全程贯穿，</a:t>
            </a:r>
            <a:endParaRPr lang="en-US" altLang="zh-CN" b="1" dirty="0">
              <a:solidFill>
                <a:srgbClr val="002060"/>
              </a:solidFill>
            </a:endParaRPr>
          </a:p>
          <a:p>
            <a:pPr marL="0" indent="0">
              <a:buNone/>
            </a:pPr>
            <a:endParaRPr lang="en-US" altLang="zh-CN" b="1" dirty="0">
              <a:solidFill>
                <a:srgbClr val="002060"/>
              </a:solidFill>
            </a:endParaRPr>
          </a:p>
          <a:p>
            <a:pPr marL="0" indent="0">
              <a:buNone/>
            </a:pPr>
            <a:r>
              <a:rPr lang="zh-CN" altLang="en-US" b="1" dirty="0">
                <a:solidFill>
                  <a:srgbClr val="002060"/>
                </a:solidFill>
              </a:rPr>
              <a:t>用</a:t>
            </a:r>
            <a:r>
              <a:rPr lang="zh-CN" altLang="en-US" b="1" dirty="0">
                <a:solidFill>
                  <a:srgbClr val="C00000"/>
                </a:solidFill>
              </a:rPr>
              <a:t>两个引擎</a:t>
            </a:r>
            <a:r>
              <a:rPr lang="zh-CN" altLang="en-US" b="1" dirty="0">
                <a:solidFill>
                  <a:srgbClr val="002060"/>
                </a:solidFill>
              </a:rPr>
              <a:t>注入持续运行驱动力，</a:t>
            </a:r>
            <a:endParaRPr lang="en-US" altLang="zh-CN" b="1" dirty="0">
              <a:solidFill>
                <a:srgbClr val="002060"/>
              </a:solidFill>
            </a:endParaRPr>
          </a:p>
          <a:p>
            <a:pPr marL="0" indent="0">
              <a:buNone/>
            </a:pPr>
            <a:endParaRPr lang="en-US" altLang="zh-CN" b="1" dirty="0">
              <a:solidFill>
                <a:srgbClr val="002060"/>
              </a:solidFill>
            </a:endParaRPr>
          </a:p>
          <a:p>
            <a:pPr marL="0" indent="0">
              <a:buNone/>
            </a:pPr>
            <a:r>
              <a:rPr lang="zh-CN" altLang="en-US" b="1" dirty="0">
                <a:solidFill>
                  <a:srgbClr val="002060"/>
                </a:solidFill>
              </a:rPr>
              <a:t>借助</a:t>
            </a:r>
            <a:r>
              <a:rPr lang="zh-CN" altLang="en-US" b="1" dirty="0">
                <a:solidFill>
                  <a:srgbClr val="C00000"/>
                </a:solidFill>
              </a:rPr>
              <a:t>网络信息技术平台</a:t>
            </a:r>
            <a:r>
              <a:rPr lang="zh-CN" altLang="en-US" b="1" dirty="0">
                <a:solidFill>
                  <a:srgbClr val="002060"/>
                </a:solidFill>
              </a:rPr>
              <a:t>实现常态化诊改的内部质量保证体系。</a:t>
            </a:r>
            <a:endParaRPr lang="en-US" altLang="zh-CN" b="1" dirty="0">
              <a:solidFill>
                <a:srgbClr val="002060"/>
              </a:solidFill>
            </a:endParaRPr>
          </a:p>
          <a:p>
            <a:pPr marL="0" indent="0">
              <a:buNone/>
            </a:pPr>
            <a:endParaRPr lang="en-US" altLang="zh-CN" b="1" dirty="0">
              <a:solidFill>
                <a:srgbClr val="002060"/>
              </a:solidFill>
            </a:endParaRPr>
          </a:p>
          <a:p>
            <a:pPr marL="0" indent="0">
              <a:buNone/>
            </a:pPr>
            <a:endParaRPr lang="zh-CN" altLang="en-US" b="1" dirty="0">
              <a:solidFill>
                <a:srgbClr val="002060"/>
              </a:solidFill>
            </a:endParaRPr>
          </a:p>
        </p:txBody>
      </p:sp>
      <p:sp>
        <p:nvSpPr>
          <p:cNvPr id="7" name="标题 2">
            <a:extLst>
              <a:ext uri="{FF2B5EF4-FFF2-40B4-BE49-F238E27FC236}">
                <a16:creationId xmlns:a16="http://schemas.microsoft.com/office/drawing/2014/main" id="{61B2204D-96F5-4C45-9CE4-2007764619ED}"/>
              </a:ext>
            </a:extLst>
          </p:cNvPr>
          <p:cNvSpPr>
            <a:spLocks noGrp="1"/>
          </p:cNvSpPr>
          <p:nvPr>
            <p:ph type="title"/>
          </p:nvPr>
        </p:nvSpPr>
        <p:spPr>
          <a:xfrm>
            <a:off x="1473350" y="365125"/>
            <a:ext cx="11391312" cy="611419"/>
          </a:xfrm>
        </p:spPr>
        <p:txBody>
          <a:bodyPr>
            <a:normAutofit/>
          </a:bodyPr>
          <a:lstStyle/>
          <a:p>
            <a:r>
              <a:rPr lang="zh-CN" altLang="en-US" sz="2800" dirty="0"/>
              <a:t>杨应崧教授关于“</a:t>
            </a:r>
            <a:r>
              <a:rPr lang="en-US" altLang="zh-CN" sz="2800" dirty="0"/>
              <a:t>55821</a:t>
            </a:r>
            <a:r>
              <a:rPr lang="zh-CN" altLang="en-US" sz="2800" dirty="0"/>
              <a:t>”的解读</a:t>
            </a:r>
          </a:p>
        </p:txBody>
      </p:sp>
      <p:sp>
        <p:nvSpPr>
          <p:cNvPr id="2" name="矩形 1"/>
          <p:cNvSpPr>
            <a:spLocks noChangeAspect="1"/>
          </p:cNvSpPr>
          <p:nvPr/>
        </p:nvSpPr>
        <p:spPr>
          <a:xfrm>
            <a:off x="7429314" y="1177159"/>
            <a:ext cx="4382528" cy="2465172"/>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706830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 calcmode="lin" valueType="num">
                                      <p:cBhvr additive="base">
                                        <p:cTn id="7"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anim calcmode="lin" valueType="num">
                                      <p:cBhvr additive="base">
                                        <p:cTn id="13"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anim calcmode="lin" valueType="num">
                                      <p:cBhvr additive="base">
                                        <p:cTn id="19"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411">
                                            <p:txEl>
                                              <p:pRg st="7" end="7"/>
                                            </p:txEl>
                                          </p:spTgt>
                                        </p:tgtEl>
                                        <p:attrNameLst>
                                          <p:attrName>style.visibility</p:attrName>
                                        </p:attrNameLst>
                                      </p:cBhvr>
                                      <p:to>
                                        <p:strVal val="visible"/>
                                      </p:to>
                                    </p:set>
                                    <p:anim calcmode="lin" valueType="num">
                                      <p:cBhvr additive="base">
                                        <p:cTn id="25"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411">
                                            <p:txEl>
                                              <p:pRg st="9" end="9"/>
                                            </p:txEl>
                                          </p:spTgt>
                                        </p:tgtEl>
                                        <p:attrNameLst>
                                          <p:attrName>style.visibility</p:attrName>
                                        </p:attrNameLst>
                                      </p:cBhvr>
                                      <p:to>
                                        <p:strVal val="visible"/>
                                      </p:to>
                                    </p:set>
                                    <p:anim calcmode="lin" valueType="num">
                                      <p:cBhvr additive="base">
                                        <p:cTn id="31" dur="500" fill="hold"/>
                                        <p:tgtEl>
                                          <p:spTgt spid="17411">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7607A7C-8424-4EF8-805E-210D0BCBB1C9}"/>
              </a:ext>
            </a:extLst>
          </p:cNvPr>
          <p:cNvSpPr>
            <a:spLocks noGrp="1"/>
          </p:cNvSpPr>
          <p:nvPr>
            <p:ph idx="1"/>
          </p:nvPr>
        </p:nvSpPr>
        <p:spPr>
          <a:xfrm>
            <a:off x="1339851" y="1398140"/>
            <a:ext cx="10223500" cy="4867382"/>
          </a:xfrm>
        </p:spPr>
        <p:txBody>
          <a:bodyPr>
            <a:normAutofit/>
          </a:bodyPr>
          <a:lstStyle/>
          <a:p>
            <a:pPr marL="0" indent="0">
              <a:buNone/>
            </a:pPr>
            <a:r>
              <a:rPr lang="en-US" altLang="zh-CN" sz="2400" b="1" dirty="0">
                <a:solidFill>
                  <a:srgbClr val="002060"/>
                </a:solidFill>
              </a:rPr>
              <a:t>3.</a:t>
            </a:r>
            <a:r>
              <a:rPr lang="zh-CN" altLang="en-US" sz="2400" b="1" dirty="0">
                <a:solidFill>
                  <a:srgbClr val="002060"/>
                </a:solidFill>
              </a:rPr>
              <a:t>关于</a:t>
            </a:r>
            <a:r>
              <a:rPr lang="en-US" altLang="zh-CN" sz="2400" b="1" dirty="0">
                <a:solidFill>
                  <a:srgbClr val="002060"/>
                </a:solidFill>
              </a:rPr>
              <a:t>8</a:t>
            </a:r>
            <a:r>
              <a:rPr lang="zh-CN" altLang="en-US" sz="2400" b="1" dirty="0">
                <a:solidFill>
                  <a:srgbClr val="002060"/>
                </a:solidFill>
              </a:rPr>
              <a:t>字形质量改进螺旋：</a:t>
            </a:r>
            <a:endParaRPr lang="en-US" altLang="zh-CN" sz="2400" b="1" dirty="0">
              <a:solidFill>
                <a:srgbClr val="002060"/>
              </a:solidFill>
            </a:endParaRPr>
          </a:p>
          <a:p>
            <a:pPr>
              <a:lnSpc>
                <a:spcPct val="160000"/>
              </a:lnSpc>
              <a:buFontTx/>
              <a:buNone/>
            </a:pPr>
            <a:r>
              <a:rPr lang="en-US" altLang="zh-CN" sz="2400" b="1" dirty="0">
                <a:solidFill>
                  <a:srgbClr val="002060"/>
                </a:solidFill>
              </a:rPr>
              <a:t>  </a:t>
            </a:r>
            <a:r>
              <a:rPr lang="zh-CN" altLang="en-US" sz="2400" b="1" dirty="0">
                <a:solidFill>
                  <a:srgbClr val="002060"/>
                </a:solidFill>
              </a:rPr>
              <a:t>是落实“</a:t>
            </a:r>
            <a:r>
              <a:rPr lang="zh-CN" altLang="en-US" sz="2400" b="1" dirty="0">
                <a:solidFill>
                  <a:srgbClr val="C00000"/>
                </a:solidFill>
              </a:rPr>
              <a:t>全员参与</a:t>
            </a:r>
            <a:r>
              <a:rPr lang="zh-CN" altLang="en-US" sz="2400" b="1" dirty="0">
                <a:solidFill>
                  <a:srgbClr val="002060"/>
                </a:solidFill>
              </a:rPr>
              <a:t>”“</a:t>
            </a:r>
            <a:r>
              <a:rPr lang="zh-CN" altLang="en-US" sz="2400" b="1" dirty="0">
                <a:solidFill>
                  <a:srgbClr val="FF0000"/>
                </a:solidFill>
              </a:rPr>
              <a:t>全程贯穿</a:t>
            </a:r>
            <a:r>
              <a:rPr lang="zh-CN" altLang="en-US" sz="2400" b="1" dirty="0">
                <a:solidFill>
                  <a:srgbClr val="002060"/>
                </a:solidFill>
              </a:rPr>
              <a:t>”的载体，是建立适应时代要求的（普遍适用的）</a:t>
            </a:r>
            <a:r>
              <a:rPr lang="zh-CN" altLang="en-US" sz="2400" b="1" dirty="0">
                <a:solidFill>
                  <a:srgbClr val="C00000"/>
                </a:solidFill>
              </a:rPr>
              <a:t>工作模式</a:t>
            </a:r>
            <a:r>
              <a:rPr lang="zh-CN" altLang="en-US" sz="2400" b="1" dirty="0">
                <a:solidFill>
                  <a:srgbClr val="002060"/>
                </a:solidFill>
              </a:rPr>
              <a:t>。不能混同于一般环状流程。</a:t>
            </a:r>
            <a:endParaRPr lang="en-US" altLang="zh-CN" sz="2400" b="1" dirty="0">
              <a:solidFill>
                <a:srgbClr val="002060"/>
              </a:solidFill>
            </a:endParaRPr>
          </a:p>
          <a:p>
            <a:pPr>
              <a:buFontTx/>
              <a:buNone/>
            </a:pPr>
            <a:endParaRPr lang="en-US" altLang="zh-CN" sz="2400" b="1" dirty="0">
              <a:solidFill>
                <a:srgbClr val="002060"/>
              </a:solidFill>
            </a:endParaRPr>
          </a:p>
          <a:p>
            <a:r>
              <a:rPr lang="en-US" altLang="zh-CN" sz="2400" b="1" dirty="0">
                <a:solidFill>
                  <a:srgbClr val="002060"/>
                </a:solidFill>
              </a:rPr>
              <a:t>——</a:t>
            </a:r>
            <a:r>
              <a:rPr lang="zh-CN" altLang="en-US" sz="2400" b="1" dirty="0">
                <a:solidFill>
                  <a:srgbClr val="002060"/>
                </a:solidFill>
              </a:rPr>
              <a:t>主体必须</a:t>
            </a:r>
            <a:r>
              <a:rPr lang="zh-CN" altLang="en-US" sz="2400" b="1" dirty="0">
                <a:solidFill>
                  <a:srgbClr val="C00000"/>
                </a:solidFill>
              </a:rPr>
              <a:t>始终同一 </a:t>
            </a:r>
            <a:r>
              <a:rPr lang="en-US" altLang="zh-CN" sz="2400" b="1" dirty="0">
                <a:solidFill>
                  <a:srgbClr val="002060"/>
                </a:solidFill>
              </a:rPr>
              <a:t>——</a:t>
            </a:r>
            <a:r>
              <a:rPr lang="zh-CN" altLang="en-US" sz="2400" b="1" dirty="0">
                <a:solidFill>
                  <a:srgbClr val="002060"/>
                </a:solidFill>
              </a:rPr>
              <a:t>螺旋本意。</a:t>
            </a:r>
            <a:endParaRPr lang="en-US" altLang="zh-CN" sz="2400" b="1" dirty="0">
              <a:solidFill>
                <a:srgbClr val="002060"/>
              </a:solidFill>
            </a:endParaRPr>
          </a:p>
          <a:p>
            <a:r>
              <a:rPr lang="en-US" altLang="zh-CN" sz="2400" b="1" dirty="0">
                <a:solidFill>
                  <a:srgbClr val="002060"/>
                </a:solidFill>
              </a:rPr>
              <a:t>——</a:t>
            </a:r>
            <a:r>
              <a:rPr lang="zh-CN" altLang="en-US" sz="2400" b="1" dirty="0">
                <a:solidFill>
                  <a:srgbClr val="002060"/>
                </a:solidFill>
              </a:rPr>
              <a:t>必须融入</a:t>
            </a:r>
            <a:r>
              <a:rPr lang="zh-CN" altLang="en-US" sz="2400" b="1" dirty="0">
                <a:solidFill>
                  <a:srgbClr val="C00000"/>
                </a:solidFill>
              </a:rPr>
              <a:t>自我诊改 </a:t>
            </a:r>
            <a:r>
              <a:rPr lang="en-US" altLang="zh-CN" sz="2400" b="1" dirty="0">
                <a:solidFill>
                  <a:srgbClr val="002060"/>
                </a:solidFill>
              </a:rPr>
              <a:t>——</a:t>
            </a:r>
            <a:r>
              <a:rPr lang="zh-CN" altLang="en-US" sz="2400" b="1" dirty="0">
                <a:solidFill>
                  <a:srgbClr val="002060"/>
                </a:solidFill>
              </a:rPr>
              <a:t>激发内生。</a:t>
            </a:r>
            <a:endParaRPr lang="en-US" altLang="zh-CN" sz="2400" b="1" dirty="0">
              <a:solidFill>
                <a:srgbClr val="002060"/>
              </a:solidFill>
            </a:endParaRPr>
          </a:p>
          <a:p>
            <a:r>
              <a:rPr lang="en-US" altLang="zh-CN" sz="2400" b="1" dirty="0">
                <a:solidFill>
                  <a:srgbClr val="002060"/>
                </a:solidFill>
              </a:rPr>
              <a:t>——</a:t>
            </a:r>
            <a:r>
              <a:rPr lang="zh-CN" altLang="en-US" sz="2400" b="1" dirty="0">
                <a:solidFill>
                  <a:srgbClr val="002060"/>
                </a:solidFill>
              </a:rPr>
              <a:t>必须引发</a:t>
            </a:r>
            <a:r>
              <a:rPr lang="zh-CN" altLang="en-US" sz="2400" b="1" dirty="0">
                <a:solidFill>
                  <a:srgbClr val="C00000"/>
                </a:solidFill>
              </a:rPr>
              <a:t>相互联动 </a:t>
            </a:r>
            <a:r>
              <a:rPr lang="en-US" altLang="zh-CN" sz="2400" b="1" dirty="0">
                <a:solidFill>
                  <a:srgbClr val="002060"/>
                </a:solidFill>
              </a:rPr>
              <a:t>——</a:t>
            </a:r>
            <a:r>
              <a:rPr lang="zh-CN" altLang="en-US" sz="2400" b="1" dirty="0">
                <a:solidFill>
                  <a:srgbClr val="002060"/>
                </a:solidFill>
              </a:rPr>
              <a:t>产生机制。</a:t>
            </a:r>
            <a:endParaRPr lang="en-US" altLang="zh-CN" sz="2400" b="1" dirty="0">
              <a:solidFill>
                <a:srgbClr val="002060"/>
              </a:solidFill>
            </a:endParaRPr>
          </a:p>
          <a:p>
            <a:r>
              <a:rPr lang="en-US" altLang="zh-CN" sz="2400" b="1" dirty="0">
                <a:solidFill>
                  <a:srgbClr val="002060"/>
                </a:solidFill>
              </a:rPr>
              <a:t>——</a:t>
            </a:r>
            <a:r>
              <a:rPr lang="zh-CN" altLang="en-US" sz="2400" b="1" dirty="0">
                <a:solidFill>
                  <a:srgbClr val="002060"/>
                </a:solidFill>
              </a:rPr>
              <a:t>必须强调</a:t>
            </a:r>
            <a:r>
              <a:rPr lang="zh-CN" altLang="en-US" sz="2400" b="1" dirty="0">
                <a:solidFill>
                  <a:srgbClr val="C00000"/>
                </a:solidFill>
              </a:rPr>
              <a:t>学习创新 </a:t>
            </a:r>
            <a:r>
              <a:rPr lang="en-US" altLang="zh-CN" sz="2400" b="1" dirty="0">
                <a:solidFill>
                  <a:srgbClr val="002060"/>
                </a:solidFill>
              </a:rPr>
              <a:t>——</a:t>
            </a:r>
            <a:r>
              <a:rPr lang="zh-CN" altLang="en-US" sz="2400" b="1" dirty="0">
                <a:solidFill>
                  <a:srgbClr val="002060"/>
                </a:solidFill>
              </a:rPr>
              <a:t>培育（核心竞争）能力。</a:t>
            </a:r>
            <a:endParaRPr lang="zh-CN" altLang="en-US" sz="2400" dirty="0">
              <a:ea typeface="宋体" panose="02010600030101010101" pitchFamily="2" charset="-122"/>
            </a:endParaRPr>
          </a:p>
        </p:txBody>
      </p:sp>
      <p:sp>
        <p:nvSpPr>
          <p:cNvPr id="8" name="标题 2">
            <a:extLst>
              <a:ext uri="{FF2B5EF4-FFF2-40B4-BE49-F238E27FC236}">
                <a16:creationId xmlns:a16="http://schemas.microsoft.com/office/drawing/2014/main" id="{E786A6F2-EF6A-4C9A-A2F0-72EB18BC6F91}"/>
              </a:ext>
            </a:extLst>
          </p:cNvPr>
          <p:cNvSpPr>
            <a:spLocks noGrp="1"/>
          </p:cNvSpPr>
          <p:nvPr>
            <p:ph type="title"/>
          </p:nvPr>
        </p:nvSpPr>
        <p:spPr>
          <a:xfrm>
            <a:off x="1473350" y="365125"/>
            <a:ext cx="11391312" cy="611419"/>
          </a:xfrm>
        </p:spPr>
        <p:txBody>
          <a:bodyPr>
            <a:normAutofit/>
          </a:bodyPr>
          <a:lstStyle/>
          <a:p>
            <a:r>
              <a:rPr lang="zh-CN" altLang="en-US" sz="2800" dirty="0"/>
              <a:t>杨应崧教授关于“</a:t>
            </a:r>
            <a:r>
              <a:rPr lang="en-US" altLang="zh-CN" sz="2800" dirty="0"/>
              <a:t>55821</a:t>
            </a:r>
            <a:r>
              <a:rPr lang="zh-CN" altLang="en-US" sz="2800" dirty="0"/>
              <a:t>”的解读</a:t>
            </a:r>
          </a:p>
        </p:txBody>
      </p:sp>
      <p:sp>
        <p:nvSpPr>
          <p:cNvPr id="2" name="矩形 1"/>
          <p:cNvSpPr>
            <a:spLocks noChangeAspect="1"/>
          </p:cNvSpPr>
          <p:nvPr/>
        </p:nvSpPr>
        <p:spPr>
          <a:xfrm>
            <a:off x="8166538" y="2476946"/>
            <a:ext cx="3237186" cy="2431385"/>
          </a:xfrm>
          <a:prstGeom prst="rect">
            <a:avLst/>
          </a:prstGeom>
          <a:blipFill dpi="0" rotWithShape="1">
            <a:blip r:embed="rId2"/>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Tree>
    <p:extLst>
      <p:ext uri="{BB962C8B-B14F-4D97-AF65-F5344CB8AC3E}">
        <p14:creationId xmlns:p14="http://schemas.microsoft.com/office/powerpoint/2010/main" val="195185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5802" y="-47297"/>
            <a:ext cx="1005403" cy="74398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3200" b="1" dirty="0">
                <a:solidFill>
                  <a:schemeClr val="tx1">
                    <a:lumMod val="75000"/>
                    <a:lumOff val="25000"/>
                  </a:schemeClr>
                </a:solidFill>
                <a:latin typeface="微软雅黑" panose="020B0503020204020204" charset="-122"/>
                <a:ea typeface="微软雅黑" panose="020B0503020204020204" charset="-122"/>
              </a:rPr>
              <a:t>案例</a:t>
            </a:r>
            <a:endParaRPr lang="zh-CN" altLang="zh-CN" sz="3200" b="1" dirty="0">
              <a:solidFill>
                <a:schemeClr val="tx1">
                  <a:lumMod val="75000"/>
                  <a:lumOff val="25000"/>
                </a:schemeClr>
              </a:solidFill>
              <a:latin typeface="微软雅黑" panose="020B0503020204020204" charset="-122"/>
              <a:ea typeface="微软雅黑" panose="020B0503020204020204" charset="-122"/>
            </a:endParaRPr>
          </a:p>
        </p:txBody>
      </p:sp>
      <p:sp>
        <p:nvSpPr>
          <p:cNvPr id="56" name="内容占位符 2"/>
          <p:cNvSpPr>
            <a:spLocks noGrp="1"/>
          </p:cNvSpPr>
          <p:nvPr/>
        </p:nvSpPr>
        <p:spPr>
          <a:xfrm>
            <a:off x="628162" y="1432090"/>
            <a:ext cx="10596391" cy="1624128"/>
          </a:xfrm>
          <a:prstGeom prst="rect">
            <a:avLst/>
          </a:prstGeom>
        </p:spPr>
        <p:txBody>
          <a:bodyPr vert="horz" lIns="91428" tIns="45714" rIns="91428" bIns="45714" rtlCol="0">
            <a:noAutofit/>
          </a:bodyPr>
          <a:lst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457200">
              <a:lnSpc>
                <a:spcPct val="150000"/>
              </a:lnSpc>
              <a:buNone/>
            </a:pPr>
            <a:r>
              <a:rPr lang="en-US" altLang="zh-CN" sz="2400" dirty="0">
                <a:latin typeface="微软雅黑" panose="020B0503020204020204" charset="-122"/>
                <a:ea typeface="微软雅黑" panose="020B0503020204020204" charset="-122"/>
              </a:rPr>
              <a:t>  </a:t>
            </a:r>
            <a:r>
              <a:rPr lang="zh-CN" altLang="zh-CN" sz="2400" dirty="0">
                <a:latin typeface="微软雅黑" panose="020B0503020204020204" charset="-122"/>
                <a:ea typeface="微软雅黑" panose="020B0503020204020204" charset="-122"/>
              </a:rPr>
              <a:t>按照</a:t>
            </a:r>
            <a:r>
              <a:rPr lang="en-US" altLang="zh-CN" sz="2400" b="1" dirty="0">
                <a:solidFill>
                  <a:srgbClr val="C00000"/>
                </a:solidFill>
                <a:latin typeface="微软雅黑" panose="020B0503020204020204" charset="-122"/>
                <a:ea typeface="微软雅黑" panose="020B0503020204020204" charset="-122"/>
              </a:rPr>
              <a:t>“</a:t>
            </a:r>
            <a:r>
              <a:rPr lang="zh-CN" altLang="zh-CN" sz="2400" b="1" dirty="0">
                <a:solidFill>
                  <a:srgbClr val="C00000"/>
                </a:solidFill>
                <a:latin typeface="微软雅黑" panose="020B0503020204020204" charset="-122"/>
                <a:ea typeface="微软雅黑" panose="020B0503020204020204" charset="-122"/>
              </a:rPr>
              <a:t>事前设定目标标准、事中进行监测预警及事后开展诊断改进</a:t>
            </a:r>
            <a:r>
              <a:rPr lang="en-US" altLang="zh-CN" sz="2400" b="1" dirty="0">
                <a:solidFill>
                  <a:srgbClr val="C00000"/>
                </a:solidFill>
                <a:latin typeface="微软雅黑" panose="020B0503020204020204" charset="-122"/>
                <a:ea typeface="微软雅黑" panose="020B0503020204020204" charset="-122"/>
              </a:rPr>
              <a:t>”</a:t>
            </a:r>
            <a:r>
              <a:rPr lang="zh-CN" altLang="zh-CN" sz="2400" dirty="0">
                <a:latin typeface="微软雅黑" panose="020B0503020204020204" charset="-122"/>
                <a:ea typeface="微软雅黑" panose="020B0503020204020204" charset="-122"/>
              </a:rPr>
              <a:t>的运行流程，以</a:t>
            </a:r>
            <a:r>
              <a:rPr lang="en-US" altLang="zh-CN" sz="2400" dirty="0">
                <a:latin typeface="微软雅黑" panose="020B0503020204020204" charset="-122"/>
                <a:ea typeface="微软雅黑" panose="020B0503020204020204" charset="-122"/>
              </a:rPr>
              <a:t>“8”</a:t>
            </a:r>
            <a:r>
              <a:rPr lang="zh-CN" altLang="zh-CN" sz="2400" dirty="0">
                <a:latin typeface="微软雅黑" panose="020B0503020204020204" charset="-122"/>
                <a:ea typeface="微软雅黑" panose="020B0503020204020204" charset="-122"/>
              </a:rPr>
              <a:t>字质量改进螺旋为基本单元，以智能化信息平台为支撑，横向五个层面对标找差，进行</a:t>
            </a:r>
            <a:r>
              <a:rPr lang="zh-CN" altLang="zh-CN" sz="2400" b="1" dirty="0">
                <a:solidFill>
                  <a:srgbClr val="C00000"/>
                </a:solidFill>
                <a:latin typeface="微软雅黑" panose="020B0503020204020204" charset="-122"/>
                <a:ea typeface="微软雅黑" panose="020B0503020204020204" charset="-122"/>
              </a:rPr>
              <a:t>自我阶段诊改和常态纠偏</a:t>
            </a:r>
            <a:r>
              <a:rPr lang="zh-CN" altLang="zh-CN" sz="2400" dirty="0">
                <a:latin typeface="微软雅黑" panose="020B0503020204020204" charset="-122"/>
                <a:ea typeface="微软雅黑" panose="020B0503020204020204" charset="-122"/>
              </a:rPr>
              <a:t>，实现质量持续提升。</a:t>
            </a:r>
            <a:endParaRPr lang="zh-CN" altLang="en-US" sz="4000" dirty="0"/>
          </a:p>
        </p:txBody>
      </p:sp>
      <p:sp>
        <p:nvSpPr>
          <p:cNvPr id="67" name="矩形 66"/>
          <p:cNvSpPr/>
          <p:nvPr/>
        </p:nvSpPr>
        <p:spPr>
          <a:xfrm>
            <a:off x="798999" y="950816"/>
            <a:ext cx="2800767"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457200"/>
            <a:r>
              <a:rPr lang="zh-CN" altLang="zh-CN" sz="2400" b="1" dirty="0">
                <a:latin typeface="微软雅黑" panose="020B0503020204020204" charset="-122"/>
                <a:ea typeface="微软雅黑" panose="020B0503020204020204" charset="-122"/>
              </a:rPr>
              <a:t>螺旋建立与运行</a:t>
            </a:r>
            <a:endParaRPr lang="zh-CN" altLang="zh-CN" sz="2400" dirty="0">
              <a:latin typeface="微软雅黑" panose="020B0503020204020204" charset="-122"/>
              <a:ea typeface="微软雅黑" panose="020B0503020204020204" charset="-122"/>
            </a:endParaRPr>
          </a:p>
        </p:txBody>
      </p:sp>
      <p:sp>
        <p:nvSpPr>
          <p:cNvPr id="68" name="Oval 17"/>
          <p:cNvSpPr>
            <a:spLocks noChangeArrowheads="1"/>
          </p:cNvSpPr>
          <p:nvPr/>
        </p:nvSpPr>
        <p:spPr bwMode="ltGray">
          <a:xfrm>
            <a:off x="6694415" y="3891722"/>
            <a:ext cx="2139354" cy="378209"/>
          </a:xfrm>
          <a:prstGeom prst="ellipse">
            <a:avLst/>
          </a:prstGeom>
          <a:solidFill>
            <a:srgbClr val="CC0000"/>
          </a:solidFill>
          <a:effectLst/>
        </p:spPr>
        <p:style>
          <a:lnRef idx="0">
            <a:schemeClr val="accent6"/>
          </a:lnRef>
          <a:fillRef idx="3">
            <a:schemeClr val="accent6"/>
          </a:fillRef>
          <a:effectRef idx="3">
            <a:schemeClr val="accent6"/>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1600" b="1" dirty="0">
                <a:latin typeface="微软雅黑" panose="020B0503020204020204" charset="-122"/>
                <a:ea typeface="微软雅黑" panose="020B0503020204020204" charset="-122"/>
              </a:rPr>
              <a:t>  智能化信息平台</a:t>
            </a:r>
            <a:endParaRPr lang="zh-CN" alt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charset="-122"/>
              <a:ea typeface="微软雅黑" panose="020B0503020204020204" charset="-122"/>
            </a:endParaRPr>
          </a:p>
        </p:txBody>
      </p:sp>
      <p:sp>
        <p:nvSpPr>
          <p:cNvPr id="69" name="Oval 17"/>
          <p:cNvSpPr>
            <a:spLocks noChangeArrowheads="1"/>
          </p:cNvSpPr>
          <p:nvPr/>
        </p:nvSpPr>
        <p:spPr bwMode="ltGray">
          <a:xfrm>
            <a:off x="3849665" y="5061585"/>
            <a:ext cx="4030345" cy="616585"/>
          </a:xfrm>
          <a:prstGeom prst="ellipse">
            <a:avLst/>
          </a:prstGeom>
          <a:solidFill>
            <a:srgbClr val="D41F3E"/>
          </a:solidFill>
          <a:effectLst/>
        </p:spPr>
        <p:style>
          <a:lnRef idx="0">
            <a:schemeClr val="accent6"/>
          </a:lnRef>
          <a:fillRef idx="3">
            <a:schemeClr val="accent6"/>
          </a:fillRef>
          <a:effectRef idx="3">
            <a:schemeClr val="accent6"/>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sz="2400" b="1" dirty="0">
                <a:latin typeface="微软雅黑" panose="020B0503020204020204" charset="-122"/>
                <a:ea typeface="微软雅黑" panose="020B0503020204020204" charset="-122"/>
              </a:rPr>
              <a:t> 智能化信息平台</a:t>
            </a:r>
            <a:endPar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anose="020B0503020204020204" charset="-122"/>
              <a:ea typeface="微软雅黑" panose="020B0503020204020204" charset="-122"/>
            </a:endParaRPr>
          </a:p>
        </p:txBody>
      </p:sp>
      <p:sp>
        <p:nvSpPr>
          <p:cNvPr id="70" name="AutoShape 40"/>
          <p:cNvSpPr>
            <a:spLocks noChangeArrowheads="1"/>
          </p:cNvSpPr>
          <p:nvPr/>
        </p:nvSpPr>
        <p:spPr bwMode="ltGray">
          <a:xfrm>
            <a:off x="9424662" y="4854575"/>
            <a:ext cx="80645" cy="1104900"/>
          </a:xfrm>
          <a:prstGeom prst="downArrow">
            <a:avLst>
              <a:gd name="adj1" fmla="val 50000"/>
              <a:gd name="adj2" fmla="val 525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zh-CN" altLang="en-US" sz="1600">
              <a:latin typeface="微软雅黑" panose="020B0503020204020204" charset="-122"/>
              <a:ea typeface="微软雅黑" panose="020B0503020204020204" charset="-122"/>
            </a:endParaRPr>
          </a:p>
        </p:txBody>
      </p:sp>
      <p:sp>
        <p:nvSpPr>
          <p:cNvPr id="71" name="AutoShape 45"/>
          <p:cNvSpPr>
            <a:spLocks noChangeArrowheads="1"/>
          </p:cNvSpPr>
          <p:nvPr/>
        </p:nvSpPr>
        <p:spPr bwMode="ltGray">
          <a:xfrm>
            <a:off x="2279642" y="4843780"/>
            <a:ext cx="85090" cy="1083310"/>
          </a:xfrm>
          <a:prstGeom prst="upArrow">
            <a:avLst>
              <a:gd name="adj1" fmla="val 50000"/>
              <a:gd name="adj2" fmla="val 525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zh-CN" altLang="en-US" sz="1600">
              <a:latin typeface="微软雅黑" panose="020B0503020204020204" charset="-122"/>
              <a:ea typeface="微软雅黑" panose="020B0503020204020204" charset="-122"/>
            </a:endParaRPr>
          </a:p>
        </p:txBody>
      </p:sp>
      <p:grpSp>
        <p:nvGrpSpPr>
          <p:cNvPr id="72" name="组合 71"/>
          <p:cNvGrpSpPr/>
          <p:nvPr/>
        </p:nvGrpSpPr>
        <p:grpSpPr>
          <a:xfrm>
            <a:off x="1798312" y="4388485"/>
            <a:ext cx="8148320" cy="439420"/>
            <a:chOff x="2811" y="6809"/>
            <a:chExt cx="12832" cy="692"/>
          </a:xfrm>
        </p:grpSpPr>
        <p:sp>
          <p:nvSpPr>
            <p:cNvPr id="73" name="Line 33"/>
            <p:cNvSpPr>
              <a:spLocks noChangeShapeType="1"/>
            </p:cNvSpPr>
            <p:nvPr/>
          </p:nvSpPr>
          <p:spPr bwMode="ltGray">
            <a:xfrm>
              <a:off x="4653" y="7146"/>
              <a:ext cx="1192" cy="0"/>
            </a:xfrm>
            <a:prstGeom prst="line">
              <a:avLst/>
            </a:prstGeom>
            <a:solidFill>
              <a:srgbClr val="0066CC"/>
            </a:solidFill>
            <a:ln>
              <a:noFill/>
            </a:ln>
          </p:spPr>
          <p:txBody>
            <a:bodyPr wrap="none" lIns="121869" tIns="60935" rIns="121869" bIns="6093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a:latin typeface="微软雅黑" panose="020B0503020204020204" charset="-122"/>
                <a:ea typeface="微软雅黑" panose="020B0503020204020204" charset="-122"/>
              </a:endParaRPr>
            </a:p>
          </p:txBody>
        </p:sp>
        <p:grpSp>
          <p:nvGrpSpPr>
            <p:cNvPr id="74" name="组合 73"/>
            <p:cNvGrpSpPr/>
            <p:nvPr/>
          </p:nvGrpSpPr>
          <p:grpSpPr>
            <a:xfrm>
              <a:off x="4788" y="7070"/>
              <a:ext cx="9243" cy="144"/>
              <a:chOff x="4515934" y="3906942"/>
              <a:chExt cx="4555717" cy="91375"/>
            </a:xfrm>
          </p:grpSpPr>
          <p:sp>
            <p:nvSpPr>
              <p:cNvPr id="81" name="AutoShape 35"/>
              <p:cNvSpPr>
                <a:spLocks noChangeArrowheads="1"/>
              </p:cNvSpPr>
              <p:nvPr/>
            </p:nvSpPr>
            <p:spPr bwMode="ltGray">
              <a:xfrm>
                <a:off x="4515934" y="3906942"/>
                <a:ext cx="488055" cy="91375"/>
              </a:xfrm>
              <a:prstGeom prst="rightArrow">
                <a:avLst>
                  <a:gd name="adj1" fmla="val 50000"/>
                  <a:gd name="adj2" fmla="val 225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zh-CN" altLang="en-US" sz="1600">
                  <a:latin typeface="微软雅黑" panose="020B0503020204020204" charset="-122"/>
                  <a:ea typeface="微软雅黑" panose="020B0503020204020204" charset="-122"/>
                </a:endParaRPr>
              </a:p>
            </p:txBody>
          </p:sp>
          <p:sp>
            <p:nvSpPr>
              <p:cNvPr id="82" name="AutoShape 36"/>
              <p:cNvSpPr>
                <a:spLocks noChangeArrowheads="1"/>
              </p:cNvSpPr>
              <p:nvPr/>
            </p:nvSpPr>
            <p:spPr bwMode="ltGray">
              <a:xfrm>
                <a:off x="5895423" y="3906942"/>
                <a:ext cx="491340" cy="76200"/>
              </a:xfrm>
              <a:prstGeom prst="rightArrow">
                <a:avLst>
                  <a:gd name="adj1" fmla="val 50000"/>
                  <a:gd name="adj2" fmla="val 225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zh-CN" altLang="en-US" sz="1600">
                  <a:latin typeface="微软雅黑" panose="020B0503020204020204" charset="-122"/>
                  <a:ea typeface="微软雅黑" panose="020B0503020204020204" charset="-122"/>
                </a:endParaRPr>
              </a:p>
            </p:txBody>
          </p:sp>
          <p:sp>
            <p:nvSpPr>
              <p:cNvPr id="83" name="AutoShape 37"/>
              <p:cNvSpPr>
                <a:spLocks noChangeArrowheads="1"/>
              </p:cNvSpPr>
              <p:nvPr/>
            </p:nvSpPr>
            <p:spPr bwMode="ltGray">
              <a:xfrm>
                <a:off x="7255604" y="3915197"/>
                <a:ext cx="477049" cy="76200"/>
              </a:xfrm>
              <a:prstGeom prst="righ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zh-CN" altLang="en-US" sz="1600">
                  <a:latin typeface="微软雅黑" panose="020B0503020204020204" charset="-122"/>
                  <a:ea typeface="微软雅黑" panose="020B0503020204020204" charset="-122"/>
                </a:endParaRPr>
              </a:p>
            </p:txBody>
          </p:sp>
          <p:sp>
            <p:nvSpPr>
              <p:cNvPr id="84" name="AutoShape 38"/>
              <p:cNvSpPr>
                <a:spLocks noChangeArrowheads="1"/>
              </p:cNvSpPr>
              <p:nvPr/>
            </p:nvSpPr>
            <p:spPr bwMode="ltGray">
              <a:xfrm>
                <a:off x="8614848" y="3927897"/>
                <a:ext cx="456803" cy="70420"/>
              </a:xfrm>
              <a:prstGeom prst="righ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zh-CN" altLang="en-US" sz="1600">
                  <a:latin typeface="微软雅黑" panose="020B0503020204020204" charset="-122"/>
                  <a:ea typeface="微软雅黑" panose="020B0503020204020204" charset="-122"/>
                </a:endParaRPr>
              </a:p>
            </p:txBody>
          </p:sp>
        </p:grpSp>
        <p:grpSp>
          <p:nvGrpSpPr>
            <p:cNvPr id="75" name="组合 74"/>
            <p:cNvGrpSpPr/>
            <p:nvPr/>
          </p:nvGrpSpPr>
          <p:grpSpPr>
            <a:xfrm>
              <a:off x="2811" y="6809"/>
              <a:ext cx="12832" cy="692"/>
              <a:chOff x="3541816" y="3727109"/>
              <a:chExt cx="6323958" cy="439282"/>
            </a:xfrm>
          </p:grpSpPr>
          <p:sp>
            <p:nvSpPr>
              <p:cNvPr id="76" name="AutoShape 6"/>
              <p:cNvSpPr>
                <a:spLocks noChangeArrowheads="1"/>
              </p:cNvSpPr>
              <p:nvPr/>
            </p:nvSpPr>
            <p:spPr bwMode="ltGray">
              <a:xfrm>
                <a:off x="3541816" y="3736257"/>
                <a:ext cx="913589" cy="422514"/>
              </a:xfrm>
              <a:prstGeom prst="roundRect">
                <a:avLst>
                  <a:gd name="adj" fmla="val 16667"/>
                </a:avLst>
              </a:prstGeom>
              <a:solidFill>
                <a:srgbClr val="0070C0"/>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zh-CN" altLang="en-US" b="1" dirty="0">
                    <a:solidFill>
                      <a:schemeClr val="bg1"/>
                    </a:solidFill>
                    <a:latin typeface="微软雅黑" panose="020B0503020204020204" charset="-122"/>
                    <a:ea typeface="微软雅黑" panose="020B0503020204020204" charset="-122"/>
                  </a:rPr>
                  <a:t>   目标</a:t>
                </a:r>
                <a:r>
                  <a:rPr lang="zh-CN" altLang="en-US" b="1" dirty="0">
                    <a:solidFill>
                      <a:srgbClr val="FFFF00"/>
                    </a:solidFill>
                    <a:latin typeface="微软雅黑" panose="020B0503020204020204" charset="-122"/>
                    <a:ea typeface="微软雅黑" panose="020B0503020204020204" charset="-122"/>
                  </a:rPr>
                  <a:t>  </a:t>
                </a:r>
              </a:p>
            </p:txBody>
          </p:sp>
          <p:sp>
            <p:nvSpPr>
              <p:cNvPr id="77" name="AutoShape 10"/>
              <p:cNvSpPr>
                <a:spLocks noChangeArrowheads="1"/>
              </p:cNvSpPr>
              <p:nvPr/>
            </p:nvSpPr>
            <p:spPr bwMode="ltGray">
              <a:xfrm>
                <a:off x="9071337" y="3743877"/>
                <a:ext cx="794437" cy="422514"/>
              </a:xfrm>
              <a:prstGeom prst="roundRect">
                <a:avLst>
                  <a:gd name="adj" fmla="val 16667"/>
                </a:avLst>
              </a:prstGeom>
              <a:solidFill>
                <a:srgbClr val="0070C0"/>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zh-CN" altLang="en-US" b="1" dirty="0">
                    <a:latin typeface="微软雅黑" panose="020B0503020204020204" charset="-122"/>
                    <a:ea typeface="微软雅黑" panose="020B0503020204020204" charset="-122"/>
                  </a:rPr>
                  <a:t>   实施</a:t>
                </a:r>
              </a:p>
            </p:txBody>
          </p:sp>
          <p:sp>
            <p:nvSpPr>
              <p:cNvPr id="78" name="AutoShape 8"/>
              <p:cNvSpPr>
                <a:spLocks noChangeArrowheads="1"/>
              </p:cNvSpPr>
              <p:nvPr/>
            </p:nvSpPr>
            <p:spPr bwMode="ltGray">
              <a:xfrm>
                <a:off x="6387501" y="3743877"/>
                <a:ext cx="840749" cy="422514"/>
              </a:xfrm>
              <a:prstGeom prst="roundRect">
                <a:avLst>
                  <a:gd name="adj" fmla="val 16667"/>
                </a:avLst>
              </a:prstGeom>
              <a:solidFill>
                <a:srgbClr val="0070C0"/>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zh-CN" altLang="en-US" b="1" dirty="0">
                    <a:latin typeface="微软雅黑" panose="020B0503020204020204" charset="-122"/>
                    <a:ea typeface="微软雅黑" panose="020B0503020204020204" charset="-122"/>
                  </a:rPr>
                  <a:t>   设计</a:t>
                </a:r>
              </a:p>
            </p:txBody>
          </p:sp>
          <p:sp>
            <p:nvSpPr>
              <p:cNvPr id="79" name="AutoShape 9"/>
              <p:cNvSpPr>
                <a:spLocks noChangeArrowheads="1"/>
              </p:cNvSpPr>
              <p:nvPr/>
            </p:nvSpPr>
            <p:spPr bwMode="ltGray">
              <a:xfrm>
                <a:off x="7699780" y="3743877"/>
                <a:ext cx="913589" cy="422514"/>
              </a:xfrm>
              <a:prstGeom prst="roundRect">
                <a:avLst>
                  <a:gd name="adj" fmla="val 16667"/>
                </a:avLst>
              </a:prstGeom>
              <a:solidFill>
                <a:srgbClr val="0070C0"/>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zh-CN" altLang="en-US" b="1" dirty="0">
                    <a:latin typeface="微软雅黑" panose="020B0503020204020204" charset="-122"/>
                    <a:ea typeface="微软雅黑" panose="020B0503020204020204" charset="-122"/>
                  </a:rPr>
                  <a:t>   组织</a:t>
                </a:r>
              </a:p>
            </p:txBody>
          </p:sp>
          <p:sp>
            <p:nvSpPr>
              <p:cNvPr id="80" name="AutoShape 7"/>
              <p:cNvSpPr>
                <a:spLocks noChangeArrowheads="1"/>
              </p:cNvSpPr>
              <p:nvPr/>
            </p:nvSpPr>
            <p:spPr bwMode="ltGray">
              <a:xfrm>
                <a:off x="4971541" y="3727109"/>
                <a:ext cx="913590" cy="422513"/>
              </a:xfrm>
              <a:prstGeom prst="roundRect">
                <a:avLst>
                  <a:gd name="adj" fmla="val 16667"/>
                </a:avLst>
              </a:prstGeom>
              <a:solidFill>
                <a:srgbClr val="0070C0"/>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b="1" dirty="0">
                    <a:solidFill>
                      <a:schemeClr val="bg1"/>
                    </a:solidFill>
                    <a:latin typeface="微软雅黑" panose="020B0503020204020204" charset="-122"/>
                    <a:ea typeface="微软雅黑" panose="020B0503020204020204" charset="-122"/>
                  </a:rPr>
                  <a:t>   标准</a:t>
                </a:r>
              </a:p>
            </p:txBody>
          </p:sp>
        </p:grpSp>
      </p:grpSp>
      <p:grpSp>
        <p:nvGrpSpPr>
          <p:cNvPr id="85" name="组合 84"/>
          <p:cNvGrpSpPr/>
          <p:nvPr/>
        </p:nvGrpSpPr>
        <p:grpSpPr>
          <a:xfrm>
            <a:off x="1798217" y="5937885"/>
            <a:ext cx="8277586" cy="424815"/>
            <a:chOff x="2710" y="9793"/>
            <a:chExt cx="13246" cy="669"/>
          </a:xfrm>
        </p:grpSpPr>
        <p:grpSp>
          <p:nvGrpSpPr>
            <p:cNvPr id="86" name="组合 85"/>
            <p:cNvGrpSpPr/>
            <p:nvPr/>
          </p:nvGrpSpPr>
          <p:grpSpPr>
            <a:xfrm>
              <a:off x="2710" y="9793"/>
              <a:ext cx="13246" cy="669"/>
              <a:chOff x="2720" y="9803"/>
              <a:chExt cx="13246" cy="669"/>
            </a:xfrm>
          </p:grpSpPr>
          <p:grpSp>
            <p:nvGrpSpPr>
              <p:cNvPr id="88" name="组合 87"/>
              <p:cNvGrpSpPr/>
              <p:nvPr/>
            </p:nvGrpSpPr>
            <p:grpSpPr>
              <a:xfrm>
                <a:off x="4525" y="10029"/>
                <a:ext cx="6692" cy="175"/>
                <a:chOff x="4386569" y="5786028"/>
                <a:chExt cx="3297943" cy="111124"/>
              </a:xfrm>
            </p:grpSpPr>
            <p:sp>
              <p:nvSpPr>
                <p:cNvPr id="95" name="AutoShape 42"/>
                <p:cNvSpPr>
                  <a:spLocks noChangeArrowheads="1"/>
                </p:cNvSpPr>
                <p:nvPr/>
              </p:nvSpPr>
              <p:spPr bwMode="ltGray">
                <a:xfrm>
                  <a:off x="7162617" y="5786028"/>
                  <a:ext cx="521895" cy="86360"/>
                </a:xfrm>
                <a:prstGeom prst="leftArrow">
                  <a:avLst>
                    <a:gd name="adj1" fmla="val 50000"/>
                    <a:gd name="adj2" fmla="val 225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zh-CN" altLang="en-US" sz="1600">
                    <a:latin typeface="微软雅黑" panose="020B0503020204020204" charset="-122"/>
                    <a:ea typeface="微软雅黑" panose="020B0503020204020204" charset="-122"/>
                  </a:endParaRPr>
                </a:p>
              </p:txBody>
            </p:sp>
            <p:sp>
              <p:nvSpPr>
                <p:cNvPr id="96" name="AutoShape 43"/>
                <p:cNvSpPr>
                  <a:spLocks noChangeArrowheads="1"/>
                </p:cNvSpPr>
                <p:nvPr/>
              </p:nvSpPr>
              <p:spPr bwMode="ltGray">
                <a:xfrm>
                  <a:off x="5916279" y="5803808"/>
                  <a:ext cx="456843" cy="76200"/>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zh-CN" altLang="en-US" sz="1600">
                    <a:latin typeface="微软雅黑" panose="020B0503020204020204" charset="-122"/>
                    <a:ea typeface="微软雅黑" panose="020B0503020204020204" charset="-122"/>
                  </a:endParaRPr>
                </a:p>
              </p:txBody>
            </p:sp>
            <p:sp>
              <p:nvSpPr>
                <p:cNvPr id="97" name="AutoShape 44"/>
                <p:cNvSpPr>
                  <a:spLocks noChangeArrowheads="1"/>
                </p:cNvSpPr>
                <p:nvPr/>
              </p:nvSpPr>
              <p:spPr bwMode="ltGray">
                <a:xfrm>
                  <a:off x="4386569" y="5803808"/>
                  <a:ext cx="596437" cy="93344"/>
                </a:xfrm>
                <a:prstGeom prst="leftArrow">
                  <a:avLst>
                    <a:gd name="adj1" fmla="val 50000"/>
                    <a:gd name="adj2" fmla="val 25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zh-CN" altLang="en-US" sz="1600">
                    <a:latin typeface="微软雅黑" panose="020B0503020204020204" charset="-122"/>
                    <a:ea typeface="微软雅黑" panose="020B0503020204020204" charset="-122"/>
                  </a:endParaRPr>
                </a:p>
              </p:txBody>
            </p:sp>
          </p:grpSp>
          <p:grpSp>
            <p:nvGrpSpPr>
              <p:cNvPr id="89" name="组合 88"/>
              <p:cNvGrpSpPr/>
              <p:nvPr/>
            </p:nvGrpSpPr>
            <p:grpSpPr>
              <a:xfrm>
                <a:off x="2720" y="9803"/>
                <a:ext cx="13246" cy="669"/>
                <a:chOff x="3497031" y="5642785"/>
                <a:chExt cx="6527863" cy="424921"/>
              </a:xfrm>
            </p:grpSpPr>
            <p:sp>
              <p:nvSpPr>
                <p:cNvPr id="90" name="AutoShape 12"/>
                <p:cNvSpPr>
                  <a:spLocks noChangeArrowheads="1"/>
                </p:cNvSpPr>
                <p:nvPr/>
              </p:nvSpPr>
              <p:spPr bwMode="ltGray">
                <a:xfrm>
                  <a:off x="5039000" y="5645192"/>
                  <a:ext cx="901222" cy="422514"/>
                </a:xfrm>
                <a:prstGeom prst="roundRect">
                  <a:avLst>
                    <a:gd name="adj" fmla="val 16667"/>
                  </a:avLst>
                </a:prstGeom>
                <a:solidFill>
                  <a:srgbClr val="0070C0"/>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zh-CN" altLang="en-US" b="1" dirty="0">
                      <a:latin typeface="微软雅黑" panose="020B0503020204020204" charset="-122"/>
                      <a:ea typeface="微软雅黑" panose="020B0503020204020204" charset="-122"/>
                    </a:rPr>
                    <a:t>   创新</a:t>
                  </a:r>
                </a:p>
              </p:txBody>
            </p:sp>
            <p:sp>
              <p:nvSpPr>
                <p:cNvPr id="91" name="AutoShape 14"/>
                <p:cNvSpPr>
                  <a:spLocks noChangeArrowheads="1"/>
                </p:cNvSpPr>
                <p:nvPr/>
              </p:nvSpPr>
              <p:spPr bwMode="ltGray">
                <a:xfrm>
                  <a:off x="7722084" y="5645192"/>
                  <a:ext cx="838555" cy="422514"/>
                </a:xfrm>
                <a:prstGeom prst="roundRect">
                  <a:avLst>
                    <a:gd name="adj" fmla="val 16667"/>
                  </a:avLst>
                </a:prstGeom>
                <a:solidFill>
                  <a:srgbClr val="0070C0"/>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zh-CN" altLang="en-US" b="1" dirty="0">
                      <a:latin typeface="微软雅黑" panose="020B0503020204020204" charset="-122"/>
                      <a:ea typeface="微软雅黑" panose="020B0503020204020204" charset="-122"/>
                    </a:rPr>
                    <a:t>   激励</a:t>
                  </a:r>
                </a:p>
              </p:txBody>
            </p:sp>
            <p:sp>
              <p:nvSpPr>
                <p:cNvPr id="92" name="AutoShape 13"/>
                <p:cNvSpPr>
                  <a:spLocks noChangeArrowheads="1"/>
                </p:cNvSpPr>
                <p:nvPr/>
              </p:nvSpPr>
              <p:spPr bwMode="ltGray">
                <a:xfrm>
                  <a:off x="6388631" y="5645192"/>
                  <a:ext cx="801631" cy="422514"/>
                </a:xfrm>
                <a:prstGeom prst="roundRect">
                  <a:avLst>
                    <a:gd name="adj" fmla="val 16667"/>
                  </a:avLst>
                </a:prstGeom>
                <a:solidFill>
                  <a:srgbClr val="0070C0"/>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zh-CN" altLang="en-US" b="1" dirty="0">
                      <a:latin typeface="微软雅黑" panose="020B0503020204020204" charset="-122"/>
                      <a:ea typeface="微软雅黑" panose="020B0503020204020204" charset="-122"/>
                    </a:rPr>
                    <a:t>   学习</a:t>
                  </a:r>
                </a:p>
              </p:txBody>
            </p:sp>
            <p:sp>
              <p:nvSpPr>
                <p:cNvPr id="93" name="AutoShape 11"/>
                <p:cNvSpPr>
                  <a:spLocks noChangeArrowheads="1"/>
                </p:cNvSpPr>
                <p:nvPr/>
              </p:nvSpPr>
              <p:spPr bwMode="ltGray">
                <a:xfrm>
                  <a:off x="3497031" y="5645192"/>
                  <a:ext cx="910267" cy="422514"/>
                </a:xfrm>
                <a:prstGeom prst="roundRect">
                  <a:avLst>
                    <a:gd name="adj" fmla="val 16667"/>
                  </a:avLst>
                </a:prstGeom>
                <a:solidFill>
                  <a:srgbClr val="0070C0"/>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zh-CN" altLang="en-US" b="1" dirty="0">
                      <a:latin typeface="微软雅黑" panose="020B0503020204020204" charset="-122"/>
                      <a:ea typeface="微软雅黑" panose="020B0503020204020204" charset="-122"/>
                    </a:rPr>
                    <a:t>   改进</a:t>
                  </a:r>
                </a:p>
              </p:txBody>
            </p:sp>
            <p:sp>
              <p:nvSpPr>
                <p:cNvPr id="94" name="AutoShape 15"/>
                <p:cNvSpPr>
                  <a:spLocks noChangeArrowheads="1"/>
                </p:cNvSpPr>
                <p:nvPr/>
              </p:nvSpPr>
              <p:spPr bwMode="ltGray">
                <a:xfrm>
                  <a:off x="9111305" y="5642785"/>
                  <a:ext cx="913589" cy="422514"/>
                </a:xfrm>
                <a:prstGeom prst="roundRect">
                  <a:avLst>
                    <a:gd name="adj" fmla="val 16667"/>
                  </a:avLst>
                </a:prstGeom>
                <a:solidFill>
                  <a:srgbClr val="0070C0"/>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zh-CN" altLang="en-US" b="1" dirty="0">
                      <a:latin typeface="微软雅黑" panose="020B0503020204020204" charset="-122"/>
                      <a:ea typeface="微软雅黑" panose="020B0503020204020204" charset="-122"/>
                    </a:rPr>
                    <a:t>   诊断</a:t>
                  </a:r>
                </a:p>
              </p:txBody>
            </p:sp>
          </p:grpSp>
        </p:grpSp>
        <p:sp>
          <p:nvSpPr>
            <p:cNvPr id="87" name="AutoShape 42"/>
            <p:cNvSpPr>
              <a:spLocks noChangeArrowheads="1"/>
            </p:cNvSpPr>
            <p:nvPr/>
          </p:nvSpPr>
          <p:spPr bwMode="ltGray">
            <a:xfrm>
              <a:off x="12968" y="10047"/>
              <a:ext cx="1081" cy="129"/>
            </a:xfrm>
            <a:prstGeom prst="leftArrow">
              <a:avLst>
                <a:gd name="adj1" fmla="val 50000"/>
                <a:gd name="adj2" fmla="val 225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endParaRPr lang="zh-CN" altLang="en-US" sz="1600">
                <a:latin typeface="微软雅黑" panose="020B0503020204020204" charset="-122"/>
                <a:ea typeface="微软雅黑" panose="020B0503020204020204" charset="-122"/>
              </a:endParaRPr>
            </a:p>
          </p:txBody>
        </p:sp>
      </p:grpSp>
      <p:cxnSp>
        <p:nvCxnSpPr>
          <p:cNvPr id="98" name="直接箭头连接符 97"/>
          <p:cNvCxnSpPr/>
          <p:nvPr/>
        </p:nvCxnSpPr>
        <p:spPr>
          <a:xfrm flipH="1" flipV="1">
            <a:off x="9504672" y="3761740"/>
            <a:ext cx="3810" cy="638175"/>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p:nvPr/>
        </p:nvCxnSpPr>
        <p:spPr>
          <a:xfrm>
            <a:off x="5994143" y="3782870"/>
            <a:ext cx="635" cy="600968"/>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100" name="组合 99"/>
          <p:cNvGrpSpPr/>
          <p:nvPr/>
        </p:nvGrpSpPr>
        <p:grpSpPr>
          <a:xfrm>
            <a:off x="5531837" y="3330575"/>
            <a:ext cx="4373779" cy="431165"/>
            <a:chOff x="9850" y="5687"/>
            <a:chExt cx="5721" cy="679"/>
          </a:xfrm>
        </p:grpSpPr>
        <p:grpSp>
          <p:nvGrpSpPr>
            <p:cNvPr id="101" name="组合 100"/>
            <p:cNvGrpSpPr/>
            <p:nvPr/>
          </p:nvGrpSpPr>
          <p:grpSpPr>
            <a:xfrm>
              <a:off x="9850" y="5687"/>
              <a:ext cx="5721" cy="679"/>
              <a:chOff x="6233021" y="2617173"/>
              <a:chExt cx="3632744" cy="431408"/>
            </a:xfrm>
          </p:grpSpPr>
          <p:sp>
            <p:nvSpPr>
              <p:cNvPr id="104" name="AutoShape 4"/>
              <p:cNvSpPr>
                <a:spLocks noChangeArrowheads="1"/>
              </p:cNvSpPr>
              <p:nvPr/>
            </p:nvSpPr>
            <p:spPr bwMode="ltGray">
              <a:xfrm>
                <a:off x="7638687" y="2617173"/>
                <a:ext cx="782628" cy="422513"/>
              </a:xfrm>
              <a:prstGeom prst="roundRect">
                <a:avLst>
                  <a:gd name="adj" fmla="val 16667"/>
                </a:avLst>
              </a:prstGeom>
              <a:solidFill>
                <a:srgbClr val="0070C0"/>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zh-CN" altLang="en-US" b="1" dirty="0">
                    <a:latin typeface="微软雅黑" panose="020B0503020204020204" charset="-122"/>
                    <a:ea typeface="微软雅黑" panose="020B0503020204020204" charset="-122"/>
                  </a:rPr>
                  <a:t> 预警</a:t>
                </a:r>
              </a:p>
            </p:txBody>
          </p:sp>
          <p:sp>
            <p:nvSpPr>
              <p:cNvPr id="105" name="AutoShape 5"/>
              <p:cNvSpPr>
                <a:spLocks noChangeArrowheads="1"/>
              </p:cNvSpPr>
              <p:nvPr/>
            </p:nvSpPr>
            <p:spPr bwMode="ltGray">
              <a:xfrm>
                <a:off x="9017431" y="2617173"/>
                <a:ext cx="848334" cy="422513"/>
              </a:xfrm>
              <a:prstGeom prst="roundRect">
                <a:avLst>
                  <a:gd name="adj" fmla="val 16667"/>
                </a:avLst>
              </a:prstGeom>
              <a:solidFill>
                <a:srgbClr val="0070C0"/>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zh-CN" altLang="en-US" b="1" dirty="0">
                    <a:latin typeface="微软雅黑" panose="020B0503020204020204" charset="-122"/>
                    <a:ea typeface="微软雅黑" panose="020B0503020204020204" charset="-122"/>
                  </a:rPr>
                  <a:t>  监测</a:t>
                </a:r>
              </a:p>
            </p:txBody>
          </p:sp>
          <p:sp>
            <p:nvSpPr>
              <p:cNvPr id="106" name="AutoShape 16"/>
              <p:cNvSpPr>
                <a:spLocks noChangeArrowheads="1"/>
              </p:cNvSpPr>
              <p:nvPr/>
            </p:nvSpPr>
            <p:spPr bwMode="ltGray">
              <a:xfrm>
                <a:off x="6233021" y="2617173"/>
                <a:ext cx="795408" cy="431408"/>
              </a:xfrm>
              <a:prstGeom prst="roundRect">
                <a:avLst>
                  <a:gd name="adj" fmla="val 16667"/>
                </a:avLst>
              </a:prstGeom>
              <a:solidFill>
                <a:srgbClr val="0070C0"/>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zh-CN" altLang="en-US" b="1" dirty="0">
                    <a:latin typeface="微软雅黑" panose="020B0503020204020204" charset="-122"/>
                    <a:ea typeface="微软雅黑" panose="020B0503020204020204" charset="-122"/>
                  </a:rPr>
                  <a:t> 改进</a:t>
                </a:r>
              </a:p>
            </p:txBody>
          </p:sp>
        </p:grpSp>
        <p:cxnSp>
          <p:nvCxnSpPr>
            <p:cNvPr id="102" name="直接箭头连接符 101"/>
            <p:cNvCxnSpPr/>
            <p:nvPr/>
          </p:nvCxnSpPr>
          <p:spPr>
            <a:xfrm flipH="1" flipV="1">
              <a:off x="13318" y="6020"/>
              <a:ext cx="851" cy="22"/>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03" name="直接箭头连接符 102"/>
            <p:cNvCxnSpPr/>
            <p:nvPr/>
          </p:nvCxnSpPr>
          <p:spPr>
            <a:xfrm flipH="1" flipV="1">
              <a:off x="11139" y="6027"/>
              <a:ext cx="868" cy="14"/>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wipe(up)">
                                      <p:cBhvr>
                                        <p:cTn id="11" dur="500"/>
                                        <p:tgtEl>
                                          <p:spTgt spid="7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wipe(right)">
                                      <p:cBhvr>
                                        <p:cTn id="15" dur="500"/>
                                        <p:tgtEl>
                                          <p:spTgt spid="8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ipe(down)">
                                      <p:cBhvr>
                                        <p:cTn id="19" dur="500"/>
                                        <p:tgtEl>
                                          <p:spTgt spid="7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98"/>
                                        </p:tgtEl>
                                        <p:attrNameLst>
                                          <p:attrName>style.visibility</p:attrName>
                                        </p:attrNameLst>
                                      </p:cBhvr>
                                      <p:to>
                                        <p:strVal val="visible"/>
                                      </p:to>
                                    </p:set>
                                    <p:animEffect transition="in" filter="wipe(down)">
                                      <p:cBhvr>
                                        <p:cTn id="29" dur="500"/>
                                        <p:tgtEl>
                                          <p:spTgt spid="98"/>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wipe(right)">
                                      <p:cBhvr>
                                        <p:cTn id="33" dur="500"/>
                                        <p:tgtEl>
                                          <p:spTgt spid="100"/>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wipe(up)">
                                      <p:cBhvr>
                                        <p:cTn id="37" dur="500"/>
                                        <p:tgtEl>
                                          <p:spTgt spid="99"/>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val 17"/>
          <p:cNvSpPr>
            <a:spLocks noChangeArrowheads="1"/>
          </p:cNvSpPr>
          <p:nvPr/>
        </p:nvSpPr>
        <p:spPr bwMode="ltGray">
          <a:xfrm>
            <a:off x="7065488" y="3525674"/>
            <a:ext cx="2351001" cy="514030"/>
          </a:xfrm>
          <a:prstGeom prst="round2Diag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altLang="en-US" sz="1600" kern="100" dirty="0">
                <a:effectLst/>
                <a:latin typeface="微软雅黑" panose="020B0503020204020204" charset="-122"/>
                <a:ea typeface="微软雅黑" panose="020B0503020204020204" charset="-122"/>
                <a:cs typeface="Times New Roman" panose="02020603050405020304"/>
              </a:rPr>
              <a:t> </a:t>
            </a:r>
            <a:r>
              <a:rPr lang="zh-CN" altLang="en-US" sz="1600" kern="100" dirty="0">
                <a:solidFill>
                  <a:schemeClr val="bg1"/>
                </a:solidFill>
                <a:latin typeface="微软雅黑" panose="020B0503020204020204" charset="-122"/>
                <a:ea typeface="微软雅黑" panose="020B0503020204020204" charset="-122"/>
                <a:cs typeface="Times New Roman" panose="02020603050405020304"/>
              </a:rPr>
              <a:t>智能化信息</a:t>
            </a:r>
            <a:r>
              <a:rPr lang="zh-CN" altLang="en-US" sz="1600" kern="100" dirty="0">
                <a:solidFill>
                  <a:schemeClr val="bg1"/>
                </a:solidFill>
                <a:effectLst/>
                <a:latin typeface="微软雅黑" panose="020B0503020204020204" charset="-122"/>
                <a:ea typeface="微软雅黑" panose="020B0503020204020204" charset="-122"/>
                <a:cs typeface="Times New Roman" panose="02020603050405020304"/>
              </a:rPr>
              <a:t>平台</a:t>
            </a:r>
            <a:endParaRPr lang="en-US" altLang="zh-CN" sz="1600" kern="100" dirty="0">
              <a:solidFill>
                <a:schemeClr val="bg1"/>
              </a:solidFill>
              <a:effectLst/>
              <a:latin typeface="微软雅黑" panose="020B0503020204020204" charset="-122"/>
              <a:ea typeface="微软雅黑" panose="020B0503020204020204" charset="-122"/>
              <a:cs typeface="Times New Roman" panose="02020603050405020304"/>
            </a:endParaRPr>
          </a:p>
          <a:p>
            <a:pPr algn="ctr">
              <a:spcAft>
                <a:spcPts val="0"/>
              </a:spcAft>
            </a:pPr>
            <a:r>
              <a:rPr lang="zh-CN" altLang="en-US" sz="1600" kern="100" dirty="0">
                <a:solidFill>
                  <a:schemeClr val="bg1"/>
                </a:solidFill>
                <a:latin typeface="微软雅黑" panose="020B0503020204020204" charset="-122"/>
                <a:ea typeface="微软雅黑" panose="020B0503020204020204" charset="-122"/>
                <a:cs typeface="Times New Roman" panose="02020603050405020304"/>
              </a:rPr>
              <a:t>（目标任务管理系统）</a:t>
            </a:r>
            <a:endParaRPr lang="zh-CN" altLang="en-US" sz="1600" kern="100" dirty="0">
              <a:solidFill>
                <a:schemeClr val="bg1"/>
              </a:solidFill>
              <a:effectLst/>
              <a:latin typeface="微软雅黑" panose="020B0503020204020204" charset="-122"/>
              <a:ea typeface="微软雅黑" panose="020B0503020204020204" charset="-122"/>
              <a:cs typeface="Times New Roman" panose="02020603050405020304"/>
            </a:endParaRPr>
          </a:p>
        </p:txBody>
      </p:sp>
      <p:sp>
        <p:nvSpPr>
          <p:cNvPr id="71" name="文本框 2"/>
          <p:cNvSpPr txBox="1">
            <a:spLocks noChangeArrowheads="1"/>
          </p:cNvSpPr>
          <p:nvPr/>
        </p:nvSpPr>
        <p:spPr bwMode="auto">
          <a:xfrm>
            <a:off x="5301575" y="3561552"/>
            <a:ext cx="746760" cy="472440"/>
          </a:xfrm>
          <a:prstGeom prst="rect">
            <a:avLst/>
          </a:prstGeom>
          <a:noFill/>
          <a:ln w="9525">
            <a:solidFill>
              <a:schemeClr val="accent1"/>
            </a:solidFill>
            <a:prstDash val="sysDash"/>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100" b="1" kern="100" dirty="0">
                <a:solidFill>
                  <a:srgbClr val="C00000"/>
                </a:solidFill>
                <a:effectLst/>
                <a:latin typeface="微软雅黑" panose="020B0503020204020204" charset="-122"/>
                <a:ea typeface="微软雅黑" panose="020B0503020204020204" charset="-122"/>
                <a:cs typeface="Times New Roman" panose="02020603050405020304"/>
              </a:rPr>
              <a:t>月度</a:t>
            </a:r>
            <a:r>
              <a:rPr lang="zh-CN" sz="1100" b="1" kern="100" dirty="0">
                <a:solidFill>
                  <a:srgbClr val="C00000"/>
                </a:solidFill>
                <a:effectLst/>
                <a:latin typeface="微软雅黑" panose="020B0503020204020204" charset="-122"/>
                <a:ea typeface="微软雅黑" panose="020B0503020204020204" charset="-122"/>
                <a:cs typeface="Times New Roman" panose="02020603050405020304"/>
              </a:rPr>
              <a:t>监测</a:t>
            </a:r>
          </a:p>
          <a:p>
            <a:pPr algn="just">
              <a:spcAft>
                <a:spcPts val="0"/>
              </a:spcAft>
            </a:pPr>
            <a:r>
              <a:rPr lang="zh-CN" altLang="en-US" sz="1100" b="1" kern="100" dirty="0">
                <a:solidFill>
                  <a:srgbClr val="C00000"/>
                </a:solidFill>
                <a:latin typeface="微软雅黑" panose="020B0503020204020204" charset="-122"/>
                <a:ea typeface="微软雅黑" panose="020B0503020204020204" charset="-122"/>
                <a:cs typeface="Times New Roman" panose="02020603050405020304"/>
              </a:rPr>
              <a:t>持续</a:t>
            </a:r>
            <a:r>
              <a:rPr lang="zh-CN" sz="1100" b="1" kern="100" dirty="0">
                <a:solidFill>
                  <a:srgbClr val="C00000"/>
                </a:solidFill>
                <a:effectLst/>
                <a:latin typeface="微软雅黑" panose="020B0503020204020204" charset="-122"/>
                <a:ea typeface="微软雅黑" panose="020B0503020204020204" charset="-122"/>
                <a:cs typeface="Times New Roman" panose="02020603050405020304"/>
              </a:rPr>
              <a:t>改</a:t>
            </a:r>
            <a:r>
              <a:rPr lang="zh-CN" altLang="en-US" sz="1100" b="1" kern="100" dirty="0">
                <a:solidFill>
                  <a:srgbClr val="C00000"/>
                </a:solidFill>
                <a:latin typeface="微软雅黑" panose="020B0503020204020204" charset="-122"/>
                <a:ea typeface="微软雅黑" panose="020B0503020204020204" charset="-122"/>
                <a:cs typeface="Times New Roman" panose="02020603050405020304"/>
              </a:rPr>
              <a:t>进</a:t>
            </a:r>
            <a:endParaRPr lang="zh-CN" altLang="en-US" sz="1100" b="1" kern="100" dirty="0">
              <a:solidFill>
                <a:srgbClr val="C00000"/>
              </a:solidFill>
              <a:effectLst/>
              <a:latin typeface="微软雅黑" panose="020B0503020204020204" charset="-122"/>
              <a:ea typeface="微软雅黑" panose="020B0503020204020204" charset="-122"/>
              <a:cs typeface="Times New Roman" panose="02020603050405020304"/>
            </a:endParaRPr>
          </a:p>
        </p:txBody>
      </p:sp>
      <p:sp>
        <p:nvSpPr>
          <p:cNvPr id="72" name="Oval 17"/>
          <p:cNvSpPr>
            <a:spLocks noChangeArrowheads="1"/>
          </p:cNvSpPr>
          <p:nvPr/>
        </p:nvSpPr>
        <p:spPr bwMode="ltGray">
          <a:xfrm>
            <a:off x="3673549" y="5022687"/>
            <a:ext cx="5336227" cy="465803"/>
          </a:xfrm>
          <a:prstGeom prst="round2Diag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wrap="none" lIns="0" tIns="0" rIns="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000" dirty="0">
                <a:ln w="9208" cap="flat" cmpd="sng" algn="ctr">
                  <a:noFill/>
                  <a:prstDash val="solid"/>
                  <a:round/>
                </a:ln>
                <a:solidFill>
                  <a:schemeClr val="bg1"/>
                </a:solidFill>
                <a:latin typeface="宋体" panose="02010600030101010101" pitchFamily="2" charset="-122"/>
                <a:ea typeface="微软雅黑" panose="020B0503020204020204" charset="-122"/>
                <a:cs typeface="Times New Roman" panose="02020603050405020304"/>
              </a:rPr>
              <a:t>智能化信息平台</a:t>
            </a:r>
          </a:p>
        </p:txBody>
      </p:sp>
      <p:sp>
        <p:nvSpPr>
          <p:cNvPr id="73" name="Line 33"/>
          <p:cNvSpPr>
            <a:spLocks noChangeShapeType="1"/>
          </p:cNvSpPr>
          <p:nvPr/>
        </p:nvSpPr>
        <p:spPr bwMode="ltGray">
          <a:xfrm>
            <a:off x="5928560" y="3895078"/>
            <a:ext cx="0" cy="0"/>
          </a:xfrm>
          <a:prstGeom prst="line">
            <a:avLst/>
          </a:prstGeom>
          <a:solidFill>
            <a:schemeClr val="tx2">
              <a:lumMod val="60000"/>
              <a:lumOff val="40000"/>
            </a:schemeClr>
          </a:solidFill>
          <a:ln>
            <a:solidFill>
              <a:schemeClr val="tx2">
                <a:lumMod val="40000"/>
                <a:lumOff val="60000"/>
              </a:schemeClr>
            </a:solidFill>
          </a:ln>
        </p:spPr>
        <p:txBody>
          <a:bodyPr wrap="none" lIns="121869" tIns="60935" rIns="121869" bIns="6093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en-US" sz="1100" kern="1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微软雅黑" panose="020B0503020204020204" charset="-122"/>
                <a:ea typeface="宋体" panose="02010600030101010101" pitchFamily="2" charset="-122"/>
                <a:cs typeface="Times New Roman" panose="02020603050405020304"/>
              </a:rPr>
              <a:t> </a:t>
            </a:r>
            <a:endParaRPr lang="zh-CN" sz="1100" kern="100" dirty="0">
              <a:effectLst/>
              <a:latin typeface="Calibri" panose="020F0502020204030204"/>
              <a:ea typeface="宋体" panose="02010600030101010101" pitchFamily="2" charset="-122"/>
              <a:cs typeface="Times New Roman" panose="02020603050405020304"/>
            </a:endParaRPr>
          </a:p>
        </p:txBody>
      </p:sp>
      <p:sp>
        <p:nvSpPr>
          <p:cNvPr id="74" name="AutoShape 43"/>
          <p:cNvSpPr>
            <a:spLocks noChangeArrowheads="1"/>
          </p:cNvSpPr>
          <p:nvPr/>
        </p:nvSpPr>
        <p:spPr bwMode="ltGray">
          <a:xfrm rot="5400000">
            <a:off x="2124644" y="5196365"/>
            <a:ext cx="482691" cy="128813"/>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100"/>
          </a:p>
        </p:txBody>
      </p:sp>
      <p:sp>
        <p:nvSpPr>
          <p:cNvPr id="75" name="AutoShape 43"/>
          <p:cNvSpPr>
            <a:spLocks noChangeArrowheads="1"/>
          </p:cNvSpPr>
          <p:nvPr/>
        </p:nvSpPr>
        <p:spPr bwMode="ltGray">
          <a:xfrm rot="16200000">
            <a:off x="5900224" y="3766022"/>
            <a:ext cx="556895" cy="76200"/>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100"/>
          </a:p>
        </p:txBody>
      </p:sp>
      <p:sp>
        <p:nvSpPr>
          <p:cNvPr id="76" name="AutoShape 43"/>
          <p:cNvSpPr>
            <a:spLocks noChangeArrowheads="1"/>
          </p:cNvSpPr>
          <p:nvPr/>
        </p:nvSpPr>
        <p:spPr bwMode="ltGray">
          <a:xfrm rot="16200000">
            <a:off x="9997403" y="5199450"/>
            <a:ext cx="436245" cy="76200"/>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100"/>
          </a:p>
        </p:txBody>
      </p:sp>
      <p:sp>
        <p:nvSpPr>
          <p:cNvPr id="78" name="AutoShape 43"/>
          <p:cNvSpPr>
            <a:spLocks noChangeArrowheads="1"/>
          </p:cNvSpPr>
          <p:nvPr/>
        </p:nvSpPr>
        <p:spPr bwMode="ltGray">
          <a:xfrm rot="5400000">
            <a:off x="9978631" y="3825553"/>
            <a:ext cx="514034" cy="76200"/>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100" dirty="0"/>
          </a:p>
        </p:txBody>
      </p:sp>
      <p:grpSp>
        <p:nvGrpSpPr>
          <p:cNvPr id="79" name="组合 78"/>
          <p:cNvGrpSpPr/>
          <p:nvPr/>
        </p:nvGrpSpPr>
        <p:grpSpPr>
          <a:xfrm>
            <a:off x="1925796" y="5511002"/>
            <a:ext cx="8912829" cy="951865"/>
            <a:chOff x="5745428" y="4698662"/>
            <a:chExt cx="5721695" cy="951721"/>
          </a:xfrm>
        </p:grpSpPr>
        <p:sp>
          <p:nvSpPr>
            <p:cNvPr id="80" name="文本框 2"/>
            <p:cNvSpPr txBox="1">
              <a:spLocks noChangeArrowheads="1"/>
            </p:cNvSpPr>
            <p:nvPr/>
          </p:nvSpPr>
          <p:spPr bwMode="auto">
            <a:xfrm>
              <a:off x="5745428" y="5230005"/>
              <a:ext cx="1171221" cy="350385"/>
            </a:xfrm>
            <a:prstGeom prst="rect">
              <a:avLst/>
            </a:prstGeom>
            <a:noFill/>
            <a:ln w="9525">
              <a:noFill/>
              <a:miter lim="800000"/>
            </a:ln>
          </p:spPr>
          <p:txBody>
            <a:bodyPr rot="0" vert="horz" wrap="square" lIns="91440" tIns="0" rIns="9144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优化考核</a:t>
              </a:r>
              <a:r>
                <a:rPr lang="zh-CN" sz="1200" kern="100" dirty="0">
                  <a:effectLst/>
                  <a:latin typeface="微软雅黑" panose="020B0503020204020204" charset="-122"/>
                  <a:ea typeface="微软雅黑" panose="020B0503020204020204" charset="-122"/>
                  <a:cs typeface="Times New Roman" panose="02020603050405020304"/>
                </a:rPr>
                <a:t>方案</a:t>
              </a:r>
            </a:p>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提出改进措施</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82" name="文本框 2"/>
            <p:cNvSpPr txBox="1">
              <a:spLocks noChangeArrowheads="1"/>
            </p:cNvSpPr>
            <p:nvPr/>
          </p:nvSpPr>
          <p:spPr bwMode="auto">
            <a:xfrm>
              <a:off x="6938310" y="5200907"/>
              <a:ext cx="740992" cy="449476"/>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制度机制创新</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流程方法创新</a:t>
              </a:r>
              <a:endParaRPr lang="zh-CN" sz="1200" strike="sngStrike" kern="100" dirty="0">
                <a:latin typeface="微软雅黑" panose="020B0503020204020204" charset="-122"/>
                <a:ea typeface="微软雅黑" panose="020B0503020204020204" charset="-122"/>
                <a:cs typeface="Times New Roman" panose="02020603050405020304"/>
              </a:endParaRPr>
            </a:p>
          </p:txBody>
        </p:sp>
        <p:sp>
          <p:nvSpPr>
            <p:cNvPr id="83" name="文本框 2"/>
            <p:cNvSpPr txBox="1">
              <a:spLocks noChangeArrowheads="1"/>
            </p:cNvSpPr>
            <p:nvPr/>
          </p:nvSpPr>
          <p:spPr bwMode="auto">
            <a:xfrm>
              <a:off x="8195435" y="5230005"/>
              <a:ext cx="724479" cy="350385"/>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学习目标管理及考核理论等</a:t>
              </a:r>
              <a:endParaRPr lang="zh-CN" sz="1200" strike="sngStrike" kern="100" dirty="0">
                <a:solidFill>
                  <a:srgbClr val="FF0000"/>
                </a:solidFill>
                <a:effectLst/>
                <a:latin typeface="微软雅黑" panose="020B0503020204020204" charset="-122"/>
                <a:ea typeface="微软雅黑" panose="020B0503020204020204" charset="-122"/>
                <a:cs typeface="Times New Roman" panose="02020603050405020304"/>
              </a:endParaRPr>
            </a:p>
          </p:txBody>
        </p:sp>
        <p:sp>
          <p:nvSpPr>
            <p:cNvPr id="84" name="文本框 2"/>
            <p:cNvSpPr txBox="1">
              <a:spLocks noChangeArrowheads="1"/>
            </p:cNvSpPr>
            <p:nvPr/>
          </p:nvSpPr>
          <p:spPr bwMode="auto">
            <a:xfrm>
              <a:off x="9242916" y="5230529"/>
              <a:ext cx="1388004" cy="394792"/>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院部（部门）</a:t>
              </a:r>
              <a:r>
                <a:rPr lang="zh-CN" sz="1200" kern="100" dirty="0">
                  <a:effectLst/>
                  <a:latin typeface="微软雅黑" panose="020B0503020204020204" charset="-122"/>
                  <a:ea typeface="微软雅黑" panose="020B0503020204020204" charset="-122"/>
                  <a:cs typeface="Times New Roman" panose="02020603050405020304"/>
                </a:rPr>
                <a:t>激励机制</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职工（干部）年度考核</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02" name="文本框 2"/>
            <p:cNvSpPr txBox="1">
              <a:spLocks noChangeArrowheads="1"/>
            </p:cNvSpPr>
            <p:nvPr/>
          </p:nvSpPr>
          <p:spPr bwMode="auto">
            <a:xfrm>
              <a:off x="10665318" y="5105373"/>
              <a:ext cx="801805" cy="545010"/>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统计</a:t>
              </a:r>
              <a:r>
                <a:rPr lang="zh-CN" sz="1200" kern="100" dirty="0">
                  <a:effectLst/>
                  <a:latin typeface="微软雅黑" panose="020B0503020204020204" charset="-122"/>
                  <a:ea typeface="微软雅黑" panose="020B0503020204020204" charset="-122"/>
                  <a:cs typeface="Times New Roman" panose="02020603050405020304"/>
                </a:rPr>
                <a:t>分析数据</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开展年度自诊</a:t>
              </a:r>
              <a:endParaRPr 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形成诊断报告</a:t>
              </a:r>
              <a:endParaRPr lang="zh-CN" sz="1200" kern="100" dirty="0">
                <a:effectLst/>
                <a:latin typeface="微软雅黑" panose="020B0503020204020204" charset="-122"/>
                <a:ea typeface="微软雅黑" panose="020B0503020204020204" charset="-122"/>
                <a:cs typeface="Times New Roman" panose="02020603050405020304"/>
              </a:endParaRPr>
            </a:p>
          </p:txBody>
        </p:sp>
        <p:grpSp>
          <p:nvGrpSpPr>
            <p:cNvPr id="129" name="组合 128"/>
            <p:cNvGrpSpPr/>
            <p:nvPr/>
          </p:nvGrpSpPr>
          <p:grpSpPr>
            <a:xfrm>
              <a:off x="5769405" y="4698662"/>
              <a:ext cx="5565402" cy="392748"/>
              <a:chOff x="5769405" y="4698662"/>
              <a:chExt cx="5565402" cy="392748"/>
            </a:xfrm>
          </p:grpSpPr>
          <p:sp>
            <p:nvSpPr>
              <p:cNvPr id="135" name="AutoShape 11"/>
              <p:cNvSpPr>
                <a:spLocks noChangeArrowheads="1"/>
              </p:cNvSpPr>
              <p:nvPr/>
            </p:nvSpPr>
            <p:spPr bwMode="ltGray">
              <a:xfrm>
                <a:off x="5769405" y="4699891"/>
                <a:ext cx="607503" cy="391463"/>
              </a:xfrm>
              <a:prstGeom prst="roundRect">
                <a:avLst>
                  <a:gd name="adj" fmla="val 16667"/>
                </a:avLst>
              </a:prstGeom>
              <a:solidFill>
                <a:srgbClr val="0070C0"/>
              </a:solidFill>
              <a:effectLst/>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改进</a:t>
                </a:r>
                <a:endParaRPr lang="zh-CN" sz="1600" dirty="0">
                  <a:effectLst/>
                  <a:latin typeface="宋体" panose="02010600030101010101" pitchFamily="2" charset="-122"/>
                  <a:cs typeface="宋体" panose="02010600030101010101" pitchFamily="2" charset="-122"/>
                </a:endParaRPr>
              </a:p>
            </p:txBody>
          </p:sp>
          <p:sp>
            <p:nvSpPr>
              <p:cNvPr id="136" name="AutoShape 12"/>
              <p:cNvSpPr>
                <a:spLocks noChangeArrowheads="1"/>
              </p:cNvSpPr>
              <p:nvPr/>
            </p:nvSpPr>
            <p:spPr bwMode="ltGray">
              <a:xfrm>
                <a:off x="7021999" y="4699102"/>
                <a:ext cx="607574" cy="392308"/>
              </a:xfrm>
              <a:prstGeom prst="roundRect">
                <a:avLst>
                  <a:gd name="adj" fmla="val 16667"/>
                </a:avLst>
              </a:prstGeom>
              <a:solidFill>
                <a:srgbClr val="0070C0"/>
              </a:solidFill>
              <a:effectLst/>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创新</a:t>
                </a:r>
                <a:endParaRPr lang="zh-CN" sz="1600" dirty="0">
                  <a:effectLst/>
                  <a:latin typeface="宋体" panose="02010600030101010101" pitchFamily="2" charset="-122"/>
                  <a:cs typeface="宋体" panose="02010600030101010101" pitchFamily="2" charset="-122"/>
                </a:endParaRPr>
              </a:p>
            </p:txBody>
          </p:sp>
          <p:sp>
            <p:nvSpPr>
              <p:cNvPr id="137" name="AutoShape 13"/>
              <p:cNvSpPr>
                <a:spLocks noChangeArrowheads="1"/>
              </p:cNvSpPr>
              <p:nvPr/>
            </p:nvSpPr>
            <p:spPr bwMode="ltGray">
              <a:xfrm>
                <a:off x="8235267" y="4698931"/>
                <a:ext cx="607498" cy="391465"/>
              </a:xfrm>
              <a:prstGeom prst="roundRect">
                <a:avLst>
                  <a:gd name="adj" fmla="val 16667"/>
                </a:avLst>
              </a:prstGeom>
              <a:solidFill>
                <a:srgbClr val="0070C0"/>
              </a:solidFill>
              <a:effectLst/>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学习</a:t>
                </a:r>
                <a:endParaRPr lang="zh-CN" sz="1600" dirty="0">
                  <a:effectLst/>
                  <a:latin typeface="宋体" panose="02010600030101010101" pitchFamily="2" charset="-122"/>
                  <a:cs typeface="宋体" panose="02010600030101010101" pitchFamily="2" charset="-122"/>
                </a:endParaRPr>
              </a:p>
            </p:txBody>
          </p:sp>
          <p:sp>
            <p:nvSpPr>
              <p:cNvPr id="138" name="AutoShape 14"/>
              <p:cNvSpPr>
                <a:spLocks noChangeArrowheads="1"/>
              </p:cNvSpPr>
              <p:nvPr/>
            </p:nvSpPr>
            <p:spPr bwMode="ltGray">
              <a:xfrm>
                <a:off x="9439496" y="4698662"/>
                <a:ext cx="607574" cy="392308"/>
              </a:xfrm>
              <a:prstGeom prst="roundRect">
                <a:avLst>
                  <a:gd name="adj" fmla="val 16667"/>
                </a:avLst>
              </a:prstGeom>
              <a:solidFill>
                <a:srgbClr val="0070C0"/>
              </a:solidFill>
              <a:effectLst/>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激励</a:t>
                </a:r>
                <a:endParaRPr lang="zh-CN" sz="1600" dirty="0">
                  <a:effectLst/>
                  <a:latin typeface="宋体" panose="02010600030101010101" pitchFamily="2" charset="-122"/>
                  <a:cs typeface="宋体" panose="02010600030101010101" pitchFamily="2" charset="-122"/>
                </a:endParaRPr>
              </a:p>
            </p:txBody>
          </p:sp>
          <p:sp>
            <p:nvSpPr>
              <p:cNvPr id="139" name="AutoShape 15"/>
              <p:cNvSpPr>
                <a:spLocks noChangeArrowheads="1"/>
              </p:cNvSpPr>
              <p:nvPr/>
            </p:nvSpPr>
            <p:spPr bwMode="ltGray">
              <a:xfrm>
                <a:off x="10703956" y="4699173"/>
                <a:ext cx="630851" cy="391465"/>
              </a:xfrm>
              <a:prstGeom prst="roundRect">
                <a:avLst>
                  <a:gd name="adj" fmla="val 16667"/>
                </a:avLst>
              </a:prstGeom>
              <a:solidFill>
                <a:srgbClr val="0070C0"/>
              </a:solidFill>
              <a:effectLst/>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诊断</a:t>
                </a:r>
                <a:endParaRPr lang="zh-CN" sz="1600" dirty="0">
                  <a:effectLst/>
                  <a:latin typeface="宋体" panose="02010600030101010101" pitchFamily="2" charset="-122"/>
                  <a:cs typeface="宋体" panose="02010600030101010101" pitchFamily="2" charset="-122"/>
                </a:endParaRPr>
              </a:p>
            </p:txBody>
          </p:sp>
        </p:grpSp>
        <p:grpSp>
          <p:nvGrpSpPr>
            <p:cNvPr id="130" name="组合 129"/>
            <p:cNvGrpSpPr/>
            <p:nvPr/>
          </p:nvGrpSpPr>
          <p:grpSpPr>
            <a:xfrm>
              <a:off x="6399814" y="4855426"/>
              <a:ext cx="4243987" cy="78472"/>
              <a:chOff x="6399814" y="4855426"/>
              <a:chExt cx="4243987" cy="78472"/>
            </a:xfrm>
          </p:grpSpPr>
          <p:sp>
            <p:nvSpPr>
              <p:cNvPr id="131" name="AutoShape 43"/>
              <p:cNvSpPr>
                <a:spLocks noChangeArrowheads="1"/>
              </p:cNvSpPr>
              <p:nvPr/>
            </p:nvSpPr>
            <p:spPr bwMode="ltGray">
              <a:xfrm>
                <a:off x="6399814" y="4855427"/>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32" name="AutoShape 43"/>
              <p:cNvSpPr>
                <a:spLocks noChangeArrowheads="1"/>
              </p:cNvSpPr>
              <p:nvPr/>
            </p:nvSpPr>
            <p:spPr bwMode="ltGray">
              <a:xfrm>
                <a:off x="7638536" y="4855426"/>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33" name="AutoShape 43"/>
              <p:cNvSpPr>
                <a:spLocks noChangeArrowheads="1"/>
              </p:cNvSpPr>
              <p:nvPr/>
            </p:nvSpPr>
            <p:spPr bwMode="ltGray">
              <a:xfrm>
                <a:off x="8858746" y="4855426"/>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34" name="AutoShape 43"/>
              <p:cNvSpPr>
                <a:spLocks noChangeArrowheads="1"/>
              </p:cNvSpPr>
              <p:nvPr/>
            </p:nvSpPr>
            <p:spPr bwMode="ltGray">
              <a:xfrm>
                <a:off x="10095776" y="4855426"/>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grpSp>
      <p:grpSp>
        <p:nvGrpSpPr>
          <p:cNvPr id="140" name="组合 139"/>
          <p:cNvGrpSpPr/>
          <p:nvPr/>
        </p:nvGrpSpPr>
        <p:grpSpPr>
          <a:xfrm>
            <a:off x="1769819" y="4126702"/>
            <a:ext cx="8981440" cy="953135"/>
            <a:chOff x="2728" y="6920"/>
            <a:chExt cx="14144" cy="1501"/>
          </a:xfrm>
        </p:grpSpPr>
        <p:sp>
          <p:nvSpPr>
            <p:cNvPr id="141" name="文本框 2"/>
            <p:cNvSpPr txBox="1">
              <a:spLocks noChangeArrowheads="1"/>
            </p:cNvSpPr>
            <p:nvPr/>
          </p:nvSpPr>
          <p:spPr bwMode="auto">
            <a:xfrm>
              <a:off x="2728" y="7605"/>
              <a:ext cx="2103" cy="816"/>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规划的年度任务</a:t>
              </a:r>
              <a:endParaRPr lang="en-US" altLang="zh-CN" sz="1200" kern="100" dirty="0">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新增的年度任务</a:t>
              </a:r>
              <a:endParaRPr lang="en-US" altLang="zh-CN" sz="1200" kern="100" dirty="0">
                <a:latin typeface="微软雅黑" panose="020B0503020204020204" charset="-122"/>
                <a:ea typeface="微软雅黑" panose="020B0503020204020204" charset="-122"/>
                <a:cs typeface="Times New Roman" panose="02020603050405020304"/>
              </a:endParaRPr>
            </a:p>
            <a:p>
              <a:pPr algn="just">
                <a:spcAft>
                  <a:spcPts val="0"/>
                </a:spcAft>
              </a:pP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42" name="文本框 2"/>
            <p:cNvSpPr txBox="1">
              <a:spLocks noChangeArrowheads="1"/>
            </p:cNvSpPr>
            <p:nvPr/>
          </p:nvSpPr>
          <p:spPr bwMode="auto">
            <a:xfrm>
              <a:off x="5726" y="7591"/>
              <a:ext cx="1782" cy="634"/>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明确年度任务完成的标准</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43" name="文本框 2"/>
            <p:cNvSpPr txBox="1">
              <a:spLocks noChangeArrowheads="1"/>
            </p:cNvSpPr>
            <p:nvPr/>
          </p:nvSpPr>
          <p:spPr bwMode="auto">
            <a:xfrm>
              <a:off x="8902" y="7605"/>
              <a:ext cx="1859" cy="620"/>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部门制定具体</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工作实施计划</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44" name="文本框 2"/>
            <p:cNvSpPr txBox="1">
              <a:spLocks noChangeArrowheads="1"/>
            </p:cNvSpPr>
            <p:nvPr/>
          </p:nvSpPr>
          <p:spPr bwMode="auto">
            <a:xfrm>
              <a:off x="12013" y="7591"/>
              <a:ext cx="1667" cy="634"/>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部门内协调</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部门</a:t>
              </a:r>
              <a:r>
                <a:rPr lang="zh-CN" altLang="en-US" sz="1200" kern="100" dirty="0">
                  <a:effectLst/>
                  <a:latin typeface="微软雅黑" panose="020B0503020204020204" charset="-122"/>
                  <a:ea typeface="微软雅黑" panose="020B0503020204020204" charset="-122"/>
                  <a:cs typeface="Times New Roman" panose="02020603050405020304"/>
                </a:rPr>
                <a:t>间协调</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45" name="文本框 2"/>
            <p:cNvSpPr txBox="1">
              <a:spLocks noChangeArrowheads="1"/>
            </p:cNvSpPr>
            <p:nvPr/>
          </p:nvSpPr>
          <p:spPr bwMode="auto">
            <a:xfrm>
              <a:off x="15043" y="7591"/>
              <a:ext cx="1829" cy="634"/>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下发目标任务组织工作实施</a:t>
              </a:r>
              <a:endParaRPr lang="zh-CN" sz="1200" kern="100" dirty="0">
                <a:effectLst/>
                <a:latin typeface="微软雅黑" panose="020B0503020204020204" charset="-122"/>
                <a:ea typeface="微软雅黑" panose="020B0503020204020204" charset="-122"/>
                <a:cs typeface="Times New Roman" panose="02020603050405020304"/>
              </a:endParaRPr>
            </a:p>
          </p:txBody>
        </p:sp>
        <p:grpSp>
          <p:nvGrpSpPr>
            <p:cNvPr id="146" name="组合 145"/>
            <p:cNvGrpSpPr/>
            <p:nvPr/>
          </p:nvGrpSpPr>
          <p:grpSpPr>
            <a:xfrm>
              <a:off x="3001" y="6920"/>
              <a:ext cx="13684" cy="645"/>
              <a:chOff x="5810904" y="2918695"/>
              <a:chExt cx="5500967" cy="409633"/>
            </a:xfrm>
          </p:grpSpPr>
          <p:sp>
            <p:nvSpPr>
              <p:cNvPr id="152" name="AutoShape 6"/>
              <p:cNvSpPr>
                <a:spLocks noChangeArrowheads="1"/>
              </p:cNvSpPr>
              <p:nvPr/>
            </p:nvSpPr>
            <p:spPr bwMode="ltGray">
              <a:xfrm>
                <a:off x="5810904" y="2926071"/>
                <a:ext cx="544125" cy="392307"/>
              </a:xfrm>
              <a:prstGeom prst="roundRect">
                <a:avLst>
                  <a:gd name="adj" fmla="val 16667"/>
                </a:avLst>
              </a:prstGeom>
              <a:solidFill>
                <a:srgbClr val="0070C0"/>
              </a:solidFill>
              <a:effectLst/>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目标</a:t>
                </a:r>
                <a:r>
                  <a:rPr lang="en-US" sz="14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endParaRPr lang="zh-CN" sz="1400" dirty="0">
                  <a:effectLst/>
                  <a:latin typeface="宋体" panose="02010600030101010101" pitchFamily="2" charset="-122"/>
                  <a:cs typeface="宋体" panose="02010600030101010101" pitchFamily="2" charset="-122"/>
                </a:endParaRPr>
              </a:p>
            </p:txBody>
          </p:sp>
          <p:sp>
            <p:nvSpPr>
              <p:cNvPr id="153" name="AutoShape 7"/>
              <p:cNvSpPr>
                <a:spLocks noChangeArrowheads="1"/>
              </p:cNvSpPr>
              <p:nvPr/>
            </p:nvSpPr>
            <p:spPr bwMode="ltGray">
              <a:xfrm>
                <a:off x="6971302" y="2918695"/>
                <a:ext cx="607503" cy="391463"/>
              </a:xfrm>
              <a:prstGeom prst="roundRect">
                <a:avLst>
                  <a:gd name="adj" fmla="val 16667"/>
                </a:avLst>
              </a:prstGeom>
              <a:solidFill>
                <a:srgbClr val="0070C0"/>
              </a:solidFill>
              <a:effectLst/>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标准</a:t>
                </a:r>
                <a:endParaRPr lang="zh-CN" sz="1600" dirty="0">
                  <a:effectLst/>
                  <a:latin typeface="宋体" panose="02010600030101010101" pitchFamily="2" charset="-122"/>
                  <a:cs typeface="宋体" panose="02010600030101010101" pitchFamily="2" charset="-122"/>
                </a:endParaRPr>
              </a:p>
            </p:txBody>
          </p:sp>
          <p:sp>
            <p:nvSpPr>
              <p:cNvPr id="154" name="AutoShape 8"/>
              <p:cNvSpPr>
                <a:spLocks noChangeArrowheads="1"/>
              </p:cNvSpPr>
              <p:nvPr/>
            </p:nvSpPr>
            <p:spPr bwMode="ltGray">
              <a:xfrm>
                <a:off x="8215978" y="2933997"/>
                <a:ext cx="607957" cy="393231"/>
              </a:xfrm>
              <a:prstGeom prst="roundRect">
                <a:avLst>
                  <a:gd name="adj" fmla="val 16667"/>
                </a:avLst>
              </a:prstGeom>
              <a:solidFill>
                <a:srgbClr val="0070C0"/>
              </a:solidFill>
              <a:effectLst/>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altLang="en-US" sz="16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设计</a:t>
                </a:r>
                <a:endParaRPr lang="zh-CN" sz="1600" dirty="0">
                  <a:effectLst/>
                  <a:latin typeface="宋体" panose="02010600030101010101" pitchFamily="2" charset="-122"/>
                  <a:cs typeface="宋体" panose="02010600030101010101" pitchFamily="2" charset="-122"/>
                </a:endParaRPr>
              </a:p>
            </p:txBody>
          </p:sp>
          <p:sp>
            <p:nvSpPr>
              <p:cNvPr id="155" name="AutoShape 9"/>
              <p:cNvSpPr>
                <a:spLocks noChangeArrowheads="1"/>
              </p:cNvSpPr>
              <p:nvPr/>
            </p:nvSpPr>
            <p:spPr bwMode="ltGray">
              <a:xfrm>
                <a:off x="9427971" y="2934337"/>
                <a:ext cx="607727" cy="393991"/>
              </a:xfrm>
              <a:prstGeom prst="roundRect">
                <a:avLst>
                  <a:gd name="adj" fmla="val 16667"/>
                </a:avLst>
              </a:prstGeom>
              <a:solidFill>
                <a:srgbClr val="0070C0"/>
              </a:solidFill>
              <a:effectLst/>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组织</a:t>
                </a:r>
                <a:endParaRPr lang="zh-CN" sz="1400" dirty="0">
                  <a:effectLst/>
                  <a:latin typeface="宋体" panose="02010600030101010101" pitchFamily="2" charset="-122"/>
                  <a:cs typeface="宋体" panose="02010600030101010101" pitchFamily="2" charset="-122"/>
                </a:endParaRPr>
              </a:p>
            </p:txBody>
          </p:sp>
          <p:sp>
            <p:nvSpPr>
              <p:cNvPr id="156" name="AutoShape 10"/>
              <p:cNvSpPr>
                <a:spLocks noChangeArrowheads="1"/>
              </p:cNvSpPr>
              <p:nvPr/>
            </p:nvSpPr>
            <p:spPr bwMode="ltGray">
              <a:xfrm>
                <a:off x="10704367" y="2934370"/>
                <a:ext cx="607504" cy="391463"/>
              </a:xfrm>
              <a:prstGeom prst="roundRect">
                <a:avLst>
                  <a:gd name="adj" fmla="val 16667"/>
                </a:avLst>
              </a:prstGeom>
              <a:solidFill>
                <a:srgbClr val="0070C0"/>
              </a:solidFill>
              <a:effectLst/>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实施</a:t>
                </a:r>
                <a:endParaRPr lang="zh-CN" sz="1600" dirty="0">
                  <a:effectLst/>
                  <a:latin typeface="宋体" panose="02010600030101010101" pitchFamily="2" charset="-122"/>
                  <a:cs typeface="宋体" panose="02010600030101010101" pitchFamily="2" charset="-122"/>
                </a:endParaRPr>
              </a:p>
            </p:txBody>
          </p:sp>
        </p:grpSp>
        <p:grpSp>
          <p:nvGrpSpPr>
            <p:cNvPr id="147" name="组合 146"/>
            <p:cNvGrpSpPr/>
            <p:nvPr/>
          </p:nvGrpSpPr>
          <p:grpSpPr>
            <a:xfrm flipH="1">
              <a:off x="4373" y="7220"/>
              <a:ext cx="10670" cy="160"/>
              <a:chOff x="5385776" y="6365582"/>
              <a:chExt cx="4290218" cy="101231"/>
            </a:xfrm>
          </p:grpSpPr>
          <p:sp>
            <p:nvSpPr>
              <p:cNvPr id="148" name="AutoShape 43"/>
              <p:cNvSpPr>
                <a:spLocks noChangeArrowheads="1"/>
              </p:cNvSpPr>
              <p:nvPr/>
            </p:nvSpPr>
            <p:spPr bwMode="ltGray">
              <a:xfrm>
                <a:off x="5385776" y="6365582"/>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49" name="AutoShape 43"/>
              <p:cNvSpPr>
                <a:spLocks noChangeArrowheads="1"/>
              </p:cNvSpPr>
              <p:nvPr/>
            </p:nvSpPr>
            <p:spPr bwMode="ltGray">
              <a:xfrm>
                <a:off x="6620988" y="6388342"/>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50" name="AutoShape 43"/>
              <p:cNvSpPr>
                <a:spLocks noChangeArrowheads="1"/>
              </p:cNvSpPr>
              <p:nvPr/>
            </p:nvSpPr>
            <p:spPr bwMode="ltGray">
              <a:xfrm>
                <a:off x="7867533" y="6374432"/>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51" name="AutoShape 43"/>
              <p:cNvSpPr>
                <a:spLocks noChangeArrowheads="1"/>
              </p:cNvSpPr>
              <p:nvPr/>
            </p:nvSpPr>
            <p:spPr bwMode="ltGray">
              <a:xfrm>
                <a:off x="9127969" y="6374432"/>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grpSp>
      <p:grpSp>
        <p:nvGrpSpPr>
          <p:cNvPr id="157" name="组合 156"/>
          <p:cNvGrpSpPr/>
          <p:nvPr/>
        </p:nvGrpSpPr>
        <p:grpSpPr>
          <a:xfrm>
            <a:off x="5690308" y="2817920"/>
            <a:ext cx="5060950" cy="756323"/>
            <a:chOff x="7901717" y="1659208"/>
            <a:chExt cx="3317883" cy="756323"/>
          </a:xfrm>
        </p:grpSpPr>
        <p:sp>
          <p:nvSpPr>
            <p:cNvPr id="158" name="文本框 2"/>
            <p:cNvSpPr txBox="1">
              <a:spLocks noChangeArrowheads="1"/>
            </p:cNvSpPr>
            <p:nvPr/>
          </p:nvSpPr>
          <p:spPr bwMode="auto">
            <a:xfrm>
              <a:off x="7901717" y="2136591"/>
              <a:ext cx="1306471" cy="223520"/>
            </a:xfrm>
            <a:prstGeom prst="rect">
              <a:avLst/>
            </a:prstGeom>
            <a:noFill/>
            <a:ln w="9525">
              <a:noFill/>
              <a:miter lim="800000"/>
            </a:ln>
          </p:spPr>
          <p:txBody>
            <a:bodyPr rot="0" vert="horz" wrap="square" lIns="0" tIns="0" rIns="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优化执行进度与质量</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59" name="文本框 2"/>
            <p:cNvSpPr txBox="1">
              <a:spLocks noChangeArrowheads="1"/>
            </p:cNvSpPr>
            <p:nvPr/>
          </p:nvSpPr>
          <p:spPr bwMode="auto">
            <a:xfrm>
              <a:off x="9005469" y="2134052"/>
              <a:ext cx="1130337" cy="226059"/>
            </a:xfrm>
            <a:prstGeom prst="rect">
              <a:avLst/>
            </a:prstGeom>
            <a:noFill/>
            <a:ln w="9525">
              <a:noFill/>
              <a:miter lim="800000"/>
            </a:ln>
          </p:spPr>
          <p:txBody>
            <a:bodyPr rot="0" vert="horz" wrap="square" lIns="0" tIns="0" rIns="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根据</a:t>
              </a:r>
              <a:r>
                <a:rPr lang="zh-CN" sz="1200" kern="100" dirty="0">
                  <a:effectLst/>
                  <a:latin typeface="微软雅黑" panose="020B0503020204020204" charset="-122"/>
                  <a:ea typeface="微软雅黑" panose="020B0503020204020204" charset="-122"/>
                  <a:cs typeface="Times New Roman" panose="02020603050405020304"/>
                </a:rPr>
                <a:t>目标标准值</a:t>
              </a:r>
              <a:r>
                <a:rPr lang="zh-CN" altLang="en-US" sz="1200" kern="100" dirty="0">
                  <a:effectLst/>
                  <a:latin typeface="微软雅黑" panose="020B0503020204020204" charset="-122"/>
                  <a:ea typeface="微软雅黑" panose="020B0503020204020204" charset="-122"/>
                  <a:cs typeface="Times New Roman" panose="02020603050405020304"/>
                </a:rPr>
                <a:t>进行</a:t>
              </a:r>
              <a:r>
                <a:rPr lang="zh-CN" sz="1200" kern="100" dirty="0">
                  <a:effectLst/>
                  <a:latin typeface="微软雅黑" panose="020B0503020204020204" charset="-122"/>
                  <a:ea typeface="微软雅黑" panose="020B0503020204020204" charset="-122"/>
                  <a:cs typeface="Times New Roman" panose="02020603050405020304"/>
                </a:rPr>
                <a:t>预警</a:t>
              </a:r>
            </a:p>
          </p:txBody>
        </p:sp>
        <p:sp>
          <p:nvSpPr>
            <p:cNvPr id="160" name="文本框 2"/>
            <p:cNvSpPr txBox="1">
              <a:spLocks noChangeArrowheads="1"/>
            </p:cNvSpPr>
            <p:nvPr/>
          </p:nvSpPr>
          <p:spPr bwMode="auto">
            <a:xfrm>
              <a:off x="10458193" y="2098031"/>
              <a:ext cx="761407" cy="317500"/>
            </a:xfrm>
            <a:prstGeom prst="rect">
              <a:avLst/>
            </a:prstGeom>
            <a:noFill/>
            <a:ln w="9525">
              <a:noFill/>
              <a:miter lim="800000"/>
            </a:ln>
          </p:spPr>
          <p:txBody>
            <a:bodyPr rot="0" vert="horz" wrap="square" lIns="0" tIns="0" rIns="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平台监测任务完成进度及质量</a:t>
              </a:r>
              <a:endParaRPr lang="zh-CN" sz="1200" kern="100" dirty="0">
                <a:effectLst/>
                <a:latin typeface="微软雅黑" panose="020B0503020204020204" charset="-122"/>
                <a:ea typeface="微软雅黑" panose="020B0503020204020204" charset="-122"/>
                <a:cs typeface="Times New Roman" panose="02020603050405020304"/>
              </a:endParaRPr>
            </a:p>
          </p:txBody>
        </p:sp>
        <p:grpSp>
          <p:nvGrpSpPr>
            <p:cNvPr id="161" name="组合 160"/>
            <p:cNvGrpSpPr/>
            <p:nvPr/>
          </p:nvGrpSpPr>
          <p:grpSpPr>
            <a:xfrm>
              <a:off x="7922492" y="1659208"/>
              <a:ext cx="3219260" cy="404638"/>
              <a:chOff x="7922492" y="1659208"/>
              <a:chExt cx="3219260" cy="404638"/>
            </a:xfrm>
          </p:grpSpPr>
          <p:sp>
            <p:nvSpPr>
              <p:cNvPr id="165" name="AutoShape 4"/>
              <p:cNvSpPr>
                <a:spLocks noChangeArrowheads="1"/>
              </p:cNvSpPr>
              <p:nvPr/>
            </p:nvSpPr>
            <p:spPr bwMode="ltGray">
              <a:xfrm>
                <a:off x="9206221" y="1672686"/>
                <a:ext cx="620467" cy="391160"/>
              </a:xfrm>
              <a:prstGeom prst="roundRect">
                <a:avLst>
                  <a:gd name="adj" fmla="val 16667"/>
                </a:avLst>
              </a:prstGeom>
              <a:solidFill>
                <a:srgbClr val="0070C0"/>
              </a:solidFill>
              <a:effectLst/>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预警</a:t>
                </a:r>
                <a:endParaRPr lang="zh-CN" sz="1600" dirty="0">
                  <a:effectLst/>
                  <a:latin typeface="宋体" panose="02010600030101010101" pitchFamily="2" charset="-122"/>
                  <a:cs typeface="宋体" panose="02010600030101010101" pitchFamily="2" charset="-122"/>
                </a:endParaRPr>
              </a:p>
            </p:txBody>
          </p:sp>
          <p:sp>
            <p:nvSpPr>
              <p:cNvPr id="166" name="AutoShape 5"/>
              <p:cNvSpPr>
                <a:spLocks noChangeArrowheads="1"/>
              </p:cNvSpPr>
              <p:nvPr/>
            </p:nvSpPr>
            <p:spPr bwMode="ltGray">
              <a:xfrm>
                <a:off x="10512636" y="1672686"/>
                <a:ext cx="629116" cy="391160"/>
              </a:xfrm>
              <a:prstGeom prst="roundRect">
                <a:avLst>
                  <a:gd name="adj" fmla="val 16667"/>
                </a:avLst>
              </a:prstGeom>
              <a:solidFill>
                <a:srgbClr val="0070C0"/>
              </a:solidFill>
              <a:effectLst/>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监测</a:t>
                </a:r>
                <a:endParaRPr lang="zh-CN" sz="1600" dirty="0">
                  <a:effectLst/>
                  <a:latin typeface="宋体" panose="02010600030101010101" pitchFamily="2" charset="-122"/>
                  <a:cs typeface="宋体" panose="02010600030101010101" pitchFamily="2" charset="-122"/>
                </a:endParaRPr>
              </a:p>
            </p:txBody>
          </p:sp>
          <p:sp>
            <p:nvSpPr>
              <p:cNvPr id="167" name="AutoShape 16"/>
              <p:cNvSpPr>
                <a:spLocks noChangeArrowheads="1"/>
              </p:cNvSpPr>
              <p:nvPr/>
            </p:nvSpPr>
            <p:spPr bwMode="ltGray">
              <a:xfrm>
                <a:off x="7922492" y="1659208"/>
                <a:ext cx="642815" cy="392430"/>
              </a:xfrm>
              <a:prstGeom prst="roundRect">
                <a:avLst>
                  <a:gd name="adj" fmla="val 16667"/>
                </a:avLst>
              </a:prstGeom>
              <a:solidFill>
                <a:srgbClr val="0070C0"/>
              </a:solidFill>
              <a:effectLst/>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改进</a:t>
                </a:r>
                <a:endParaRPr lang="zh-CN" sz="1600" dirty="0">
                  <a:effectLst/>
                  <a:latin typeface="宋体" panose="02010600030101010101" pitchFamily="2" charset="-122"/>
                  <a:cs typeface="宋体" panose="02010600030101010101" pitchFamily="2" charset="-122"/>
                </a:endParaRPr>
              </a:p>
            </p:txBody>
          </p:sp>
        </p:grpSp>
        <p:grpSp>
          <p:nvGrpSpPr>
            <p:cNvPr id="162" name="组合 161"/>
            <p:cNvGrpSpPr/>
            <p:nvPr/>
          </p:nvGrpSpPr>
          <p:grpSpPr>
            <a:xfrm>
              <a:off x="8616327" y="1800519"/>
              <a:ext cx="1806600" cy="120929"/>
              <a:chOff x="8616327" y="1800519"/>
              <a:chExt cx="1806600" cy="120929"/>
            </a:xfrm>
          </p:grpSpPr>
          <p:sp>
            <p:nvSpPr>
              <p:cNvPr id="163" name="AutoShape 43"/>
              <p:cNvSpPr>
                <a:spLocks noChangeArrowheads="1"/>
              </p:cNvSpPr>
              <p:nvPr/>
            </p:nvSpPr>
            <p:spPr bwMode="ltGray">
              <a:xfrm>
                <a:off x="9848686" y="1833013"/>
                <a:ext cx="574241" cy="88435"/>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64" name="AutoShape 43"/>
              <p:cNvSpPr>
                <a:spLocks noChangeArrowheads="1"/>
              </p:cNvSpPr>
              <p:nvPr/>
            </p:nvSpPr>
            <p:spPr bwMode="ltGray">
              <a:xfrm>
                <a:off x="8616327" y="1800519"/>
                <a:ext cx="542290" cy="95250"/>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grpSp>
      <p:sp>
        <p:nvSpPr>
          <p:cNvPr id="168" name="文本框 2"/>
          <p:cNvSpPr txBox="1">
            <a:spLocks noChangeArrowheads="1"/>
          </p:cNvSpPr>
          <p:nvPr/>
        </p:nvSpPr>
        <p:spPr bwMode="auto">
          <a:xfrm>
            <a:off x="694599" y="5060093"/>
            <a:ext cx="1167473" cy="450909"/>
          </a:xfrm>
          <a:prstGeom prst="rect">
            <a:avLst/>
          </a:prstGeom>
          <a:noFill/>
          <a:ln w="9525">
            <a:solidFill>
              <a:schemeClr val="accent1"/>
            </a:solidFill>
            <a:prstDash val="sysDash"/>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以</a:t>
            </a:r>
            <a:r>
              <a:rPr lang="zh-CN" altLang="en-US" sz="1200" b="1" kern="100" dirty="0">
                <a:solidFill>
                  <a:srgbClr val="C00000"/>
                </a:solidFill>
                <a:effectLst/>
                <a:latin typeface="微软雅黑" panose="020B0503020204020204" charset="-122"/>
                <a:ea typeface="微软雅黑" panose="020B0503020204020204" charset="-122"/>
                <a:cs typeface="Times New Roman" panose="02020603050405020304"/>
              </a:rPr>
              <a:t>年度</a:t>
            </a: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为周期</a:t>
            </a:r>
          </a:p>
          <a:p>
            <a:pPr algn="just">
              <a:spcAft>
                <a:spcPts val="0"/>
              </a:spcAft>
            </a:pP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持续诊断改进</a:t>
            </a:r>
          </a:p>
        </p:txBody>
      </p:sp>
      <p:sp>
        <p:nvSpPr>
          <p:cNvPr id="169" name="矩形 168"/>
          <p:cNvSpPr/>
          <p:nvPr/>
        </p:nvSpPr>
        <p:spPr>
          <a:xfrm>
            <a:off x="1151666" y="2760893"/>
            <a:ext cx="4440639"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charset="-122"/>
                <a:ea typeface="微软雅黑" panose="020B0503020204020204" charset="-122"/>
              </a:rPr>
              <a:t>学校层面</a:t>
            </a:r>
            <a:r>
              <a:rPr lang="zh-CN" altLang="zh-CN" sz="2400" dirty="0">
                <a:latin typeface="微软雅黑" panose="020B0503020204020204" charset="-122"/>
                <a:ea typeface="微软雅黑" panose="020B0503020204020204" charset="-122"/>
              </a:rPr>
              <a:t>“</a:t>
            </a:r>
            <a:r>
              <a:rPr lang="en-US" altLang="zh-CN" sz="2400" dirty="0">
                <a:latin typeface="微软雅黑" panose="020B0503020204020204" charset="-122"/>
                <a:ea typeface="微软雅黑" panose="020B0503020204020204" charset="-122"/>
              </a:rPr>
              <a:t>8</a:t>
            </a:r>
            <a:r>
              <a:rPr lang="zh-CN" altLang="zh-CN" sz="2400" dirty="0">
                <a:latin typeface="微软雅黑" panose="020B0503020204020204" charset="-122"/>
                <a:ea typeface="微软雅黑" panose="020B0503020204020204" charset="-122"/>
              </a:rPr>
              <a:t>”字</a:t>
            </a:r>
            <a:r>
              <a:rPr lang="zh-CN" altLang="en-US" sz="2400" dirty="0">
                <a:latin typeface="微软雅黑" panose="020B0503020204020204" charset="-122"/>
                <a:ea typeface="微软雅黑" panose="020B0503020204020204" charset="-122"/>
              </a:rPr>
              <a:t>质量</a:t>
            </a:r>
            <a:r>
              <a:rPr lang="zh-CN" altLang="zh-CN" sz="2400" dirty="0">
                <a:latin typeface="微软雅黑" panose="020B0503020204020204" charset="-122"/>
                <a:ea typeface="微软雅黑" panose="020B0503020204020204" charset="-122"/>
              </a:rPr>
              <a:t>改进螺旋</a:t>
            </a:r>
            <a:r>
              <a:rPr lang="en-US" altLang="zh-CN" sz="2400" dirty="0">
                <a:latin typeface="微软雅黑" panose="020B0503020204020204" charset="-122"/>
                <a:ea typeface="微软雅黑" panose="020B0503020204020204" charset="-122"/>
              </a:rPr>
              <a:t>:</a:t>
            </a:r>
          </a:p>
        </p:txBody>
      </p:sp>
      <p:sp>
        <p:nvSpPr>
          <p:cNvPr id="170" name="object 44"/>
          <p:cNvSpPr/>
          <p:nvPr/>
        </p:nvSpPr>
        <p:spPr>
          <a:xfrm>
            <a:off x="892291" y="2866993"/>
            <a:ext cx="259080" cy="282575"/>
          </a:xfrm>
          <a:custGeom>
            <a:avLst/>
            <a:gdLst/>
            <a:ahLst/>
            <a:cxnLst/>
            <a:rect l="l" t="t" r="r" b="b"/>
            <a:pathLst>
              <a:path w="548639" h="528320">
                <a:moveTo>
                  <a:pt x="157095" y="381762"/>
                </a:moveTo>
                <a:lnTo>
                  <a:pt x="149983" y="381762"/>
                </a:lnTo>
                <a:lnTo>
                  <a:pt x="132713" y="383803"/>
                </a:lnTo>
                <a:lnTo>
                  <a:pt x="90547" y="411861"/>
                </a:lnTo>
                <a:lnTo>
                  <a:pt x="77434" y="466470"/>
                </a:lnTo>
                <a:lnTo>
                  <a:pt x="87082" y="492871"/>
                </a:lnTo>
                <a:lnTo>
                  <a:pt x="116688" y="520350"/>
                </a:lnTo>
                <a:lnTo>
                  <a:pt x="149856" y="528319"/>
                </a:lnTo>
                <a:lnTo>
                  <a:pt x="167128" y="526276"/>
                </a:lnTo>
                <a:lnTo>
                  <a:pt x="209419" y="498094"/>
                </a:lnTo>
                <a:lnTo>
                  <a:pt x="223309" y="455469"/>
                </a:lnTo>
                <a:lnTo>
                  <a:pt x="220081" y="433603"/>
                </a:lnTo>
                <a:lnTo>
                  <a:pt x="210435" y="413512"/>
                </a:lnTo>
                <a:lnTo>
                  <a:pt x="231267" y="384810"/>
                </a:lnTo>
                <a:lnTo>
                  <a:pt x="170811" y="384810"/>
                </a:lnTo>
                <a:lnTo>
                  <a:pt x="164080" y="382650"/>
                </a:lnTo>
                <a:lnTo>
                  <a:pt x="157095" y="381762"/>
                </a:lnTo>
                <a:close/>
              </a:path>
              <a:path w="548639" h="528320">
                <a:moveTo>
                  <a:pt x="375381" y="382016"/>
                </a:moveTo>
                <a:lnTo>
                  <a:pt x="314702" y="382016"/>
                </a:lnTo>
                <a:lnTo>
                  <a:pt x="337816" y="413638"/>
                </a:lnTo>
                <a:lnTo>
                  <a:pt x="328136" y="433657"/>
                </a:lnTo>
                <a:lnTo>
                  <a:pt x="328493" y="477504"/>
                </a:lnTo>
                <a:lnTo>
                  <a:pt x="350728" y="510853"/>
                </a:lnTo>
                <a:lnTo>
                  <a:pt x="398395" y="528319"/>
                </a:lnTo>
                <a:lnTo>
                  <a:pt x="409946" y="527421"/>
                </a:lnTo>
                <a:lnTo>
                  <a:pt x="461277" y="492871"/>
                </a:lnTo>
                <a:lnTo>
                  <a:pt x="470896" y="466470"/>
                </a:lnTo>
                <a:lnTo>
                  <a:pt x="469917" y="438356"/>
                </a:lnTo>
                <a:lnTo>
                  <a:pt x="457831" y="411861"/>
                </a:lnTo>
                <a:lnTo>
                  <a:pt x="445988" y="399174"/>
                </a:lnTo>
                <a:lnTo>
                  <a:pt x="431669" y="389715"/>
                </a:lnTo>
                <a:lnTo>
                  <a:pt x="418285" y="384810"/>
                </a:lnTo>
                <a:lnTo>
                  <a:pt x="377440" y="384810"/>
                </a:lnTo>
                <a:lnTo>
                  <a:pt x="375381" y="382016"/>
                </a:lnTo>
                <a:close/>
              </a:path>
              <a:path w="548639" h="528320">
                <a:moveTo>
                  <a:pt x="314702" y="382016"/>
                </a:moveTo>
                <a:lnTo>
                  <a:pt x="233295" y="382016"/>
                </a:lnTo>
                <a:lnTo>
                  <a:pt x="242950" y="385556"/>
                </a:lnTo>
                <a:lnTo>
                  <a:pt x="253011" y="388143"/>
                </a:lnTo>
                <a:lnTo>
                  <a:pt x="263405" y="389731"/>
                </a:lnTo>
                <a:lnTo>
                  <a:pt x="274062" y="390270"/>
                </a:lnTo>
                <a:lnTo>
                  <a:pt x="284873" y="389715"/>
                </a:lnTo>
                <a:lnTo>
                  <a:pt x="295144" y="388143"/>
                </a:lnTo>
                <a:lnTo>
                  <a:pt x="305137" y="385556"/>
                </a:lnTo>
                <a:lnTo>
                  <a:pt x="314702" y="382016"/>
                </a:lnTo>
                <a:close/>
              </a:path>
              <a:path w="548639" h="528320">
                <a:moveTo>
                  <a:pt x="416810" y="263779"/>
                </a:moveTo>
                <a:lnTo>
                  <a:pt x="131441" y="263779"/>
                </a:lnTo>
                <a:lnTo>
                  <a:pt x="168525" y="275844"/>
                </a:lnTo>
                <a:lnTo>
                  <a:pt x="168282" y="278638"/>
                </a:lnTo>
                <a:lnTo>
                  <a:pt x="174954" y="321722"/>
                </a:lnTo>
                <a:lnTo>
                  <a:pt x="193671" y="353187"/>
                </a:lnTo>
                <a:lnTo>
                  <a:pt x="170811" y="384810"/>
                </a:lnTo>
                <a:lnTo>
                  <a:pt x="231267" y="384810"/>
                </a:lnTo>
                <a:lnTo>
                  <a:pt x="233295" y="382016"/>
                </a:lnTo>
                <a:lnTo>
                  <a:pt x="375381" y="382016"/>
                </a:lnTo>
                <a:lnTo>
                  <a:pt x="354326" y="353441"/>
                </a:lnTo>
                <a:lnTo>
                  <a:pt x="365178" y="338538"/>
                </a:lnTo>
                <a:lnTo>
                  <a:pt x="373328" y="321849"/>
                </a:lnTo>
                <a:lnTo>
                  <a:pt x="378454" y="303684"/>
                </a:lnTo>
                <a:lnTo>
                  <a:pt x="380193" y="284797"/>
                </a:lnTo>
                <a:lnTo>
                  <a:pt x="380107" y="278638"/>
                </a:lnTo>
                <a:lnTo>
                  <a:pt x="379853" y="275717"/>
                </a:lnTo>
                <a:lnTo>
                  <a:pt x="416810" y="263779"/>
                </a:lnTo>
                <a:close/>
              </a:path>
              <a:path w="548639" h="528320">
                <a:moveTo>
                  <a:pt x="398268" y="381762"/>
                </a:moveTo>
                <a:lnTo>
                  <a:pt x="391156" y="381762"/>
                </a:lnTo>
                <a:lnTo>
                  <a:pt x="384171" y="382777"/>
                </a:lnTo>
                <a:lnTo>
                  <a:pt x="377440" y="384810"/>
                </a:lnTo>
                <a:lnTo>
                  <a:pt x="418285" y="384810"/>
                </a:lnTo>
                <a:lnTo>
                  <a:pt x="415540" y="383803"/>
                </a:lnTo>
                <a:lnTo>
                  <a:pt x="398268" y="381762"/>
                </a:lnTo>
                <a:close/>
              </a:path>
              <a:path w="548639" h="528320">
                <a:moveTo>
                  <a:pt x="80895" y="145795"/>
                </a:moveTo>
                <a:lnTo>
                  <a:pt x="73148" y="145795"/>
                </a:lnTo>
                <a:lnTo>
                  <a:pt x="50178" y="149445"/>
                </a:lnTo>
                <a:lnTo>
                  <a:pt x="29983" y="159750"/>
                </a:lnTo>
                <a:lnTo>
                  <a:pt x="13897" y="175768"/>
                </a:lnTo>
                <a:lnTo>
                  <a:pt x="3298" y="196469"/>
                </a:lnTo>
                <a:lnTo>
                  <a:pt x="0" y="225379"/>
                </a:lnTo>
                <a:lnTo>
                  <a:pt x="7774" y="252396"/>
                </a:lnTo>
                <a:lnTo>
                  <a:pt x="25122" y="274532"/>
                </a:lnTo>
                <a:lnTo>
                  <a:pt x="50542" y="288798"/>
                </a:lnTo>
                <a:lnTo>
                  <a:pt x="57908" y="291338"/>
                </a:lnTo>
                <a:lnTo>
                  <a:pt x="65401" y="292481"/>
                </a:lnTo>
                <a:lnTo>
                  <a:pt x="73148" y="292481"/>
                </a:lnTo>
                <a:lnTo>
                  <a:pt x="90203" y="290496"/>
                </a:lnTo>
                <a:lnTo>
                  <a:pt x="105961" y="284797"/>
                </a:lnTo>
                <a:lnTo>
                  <a:pt x="119886" y="275764"/>
                </a:lnTo>
                <a:lnTo>
                  <a:pt x="131441" y="263779"/>
                </a:lnTo>
                <a:lnTo>
                  <a:pt x="531591" y="263779"/>
                </a:lnTo>
                <a:lnTo>
                  <a:pt x="540492" y="252396"/>
                </a:lnTo>
                <a:lnTo>
                  <a:pt x="547109" y="229362"/>
                </a:lnTo>
                <a:lnTo>
                  <a:pt x="183511" y="229362"/>
                </a:lnTo>
                <a:lnTo>
                  <a:pt x="146554" y="217297"/>
                </a:lnTo>
                <a:lnTo>
                  <a:pt x="132276" y="175746"/>
                </a:lnTo>
                <a:lnTo>
                  <a:pt x="95754" y="149479"/>
                </a:lnTo>
                <a:lnTo>
                  <a:pt x="88515" y="146938"/>
                </a:lnTo>
                <a:lnTo>
                  <a:pt x="80895" y="145795"/>
                </a:lnTo>
                <a:close/>
              </a:path>
              <a:path w="548639" h="528320">
                <a:moveTo>
                  <a:pt x="531591" y="263779"/>
                </a:moveTo>
                <a:lnTo>
                  <a:pt x="416810" y="263779"/>
                </a:lnTo>
                <a:lnTo>
                  <a:pt x="428365" y="275764"/>
                </a:lnTo>
                <a:lnTo>
                  <a:pt x="442289" y="284797"/>
                </a:lnTo>
                <a:lnTo>
                  <a:pt x="458047" y="290496"/>
                </a:lnTo>
                <a:lnTo>
                  <a:pt x="475103" y="292481"/>
                </a:lnTo>
                <a:lnTo>
                  <a:pt x="482723" y="292481"/>
                </a:lnTo>
                <a:lnTo>
                  <a:pt x="490470" y="291338"/>
                </a:lnTo>
                <a:lnTo>
                  <a:pt x="497836" y="288798"/>
                </a:lnTo>
                <a:lnTo>
                  <a:pt x="523182" y="274532"/>
                </a:lnTo>
                <a:lnTo>
                  <a:pt x="531591" y="263779"/>
                </a:lnTo>
                <a:close/>
              </a:path>
              <a:path w="548639" h="528320">
                <a:moveTo>
                  <a:pt x="274062" y="0"/>
                </a:moveTo>
                <a:lnTo>
                  <a:pt x="245500" y="5788"/>
                </a:lnTo>
                <a:lnTo>
                  <a:pt x="222166" y="21542"/>
                </a:lnTo>
                <a:lnTo>
                  <a:pt x="206428" y="44844"/>
                </a:lnTo>
                <a:lnTo>
                  <a:pt x="200656" y="73278"/>
                </a:lnTo>
                <a:lnTo>
                  <a:pt x="204297" y="96113"/>
                </a:lnTo>
                <a:lnTo>
                  <a:pt x="214451" y="116030"/>
                </a:lnTo>
                <a:lnTo>
                  <a:pt x="229963" y="131875"/>
                </a:lnTo>
                <a:lnTo>
                  <a:pt x="249678" y="142494"/>
                </a:lnTo>
                <a:lnTo>
                  <a:pt x="249678" y="181356"/>
                </a:lnTo>
                <a:lnTo>
                  <a:pt x="229606" y="188285"/>
                </a:lnTo>
                <a:lnTo>
                  <a:pt x="211593" y="198881"/>
                </a:lnTo>
                <a:lnTo>
                  <a:pt x="196082" y="212717"/>
                </a:lnTo>
                <a:lnTo>
                  <a:pt x="183511" y="229362"/>
                </a:lnTo>
                <a:lnTo>
                  <a:pt x="547109" y="229362"/>
                </a:lnTo>
                <a:lnTo>
                  <a:pt x="364613" y="229235"/>
                </a:lnTo>
                <a:lnTo>
                  <a:pt x="352115" y="212663"/>
                </a:lnTo>
                <a:lnTo>
                  <a:pt x="336641" y="198866"/>
                </a:lnTo>
                <a:lnTo>
                  <a:pt x="318643" y="188283"/>
                </a:lnTo>
                <a:lnTo>
                  <a:pt x="298573" y="181356"/>
                </a:lnTo>
                <a:lnTo>
                  <a:pt x="298573" y="142494"/>
                </a:lnTo>
                <a:lnTo>
                  <a:pt x="318287" y="131875"/>
                </a:lnTo>
                <a:lnTo>
                  <a:pt x="333799" y="116030"/>
                </a:lnTo>
                <a:lnTo>
                  <a:pt x="343953" y="96113"/>
                </a:lnTo>
                <a:lnTo>
                  <a:pt x="347595" y="73278"/>
                </a:lnTo>
                <a:lnTo>
                  <a:pt x="341802" y="44844"/>
                </a:lnTo>
                <a:lnTo>
                  <a:pt x="326020" y="21542"/>
                </a:lnTo>
                <a:lnTo>
                  <a:pt x="302642" y="5788"/>
                </a:lnTo>
                <a:lnTo>
                  <a:pt x="274062" y="0"/>
                </a:lnTo>
                <a:close/>
              </a:path>
              <a:path w="548639" h="528320">
                <a:moveTo>
                  <a:pt x="475230" y="145795"/>
                </a:moveTo>
                <a:lnTo>
                  <a:pt x="467483" y="145795"/>
                </a:lnTo>
                <a:lnTo>
                  <a:pt x="459736" y="146938"/>
                </a:lnTo>
                <a:lnTo>
                  <a:pt x="415936" y="175768"/>
                </a:lnTo>
                <a:lnTo>
                  <a:pt x="401697" y="217297"/>
                </a:lnTo>
                <a:lnTo>
                  <a:pt x="364613" y="229235"/>
                </a:lnTo>
                <a:lnTo>
                  <a:pt x="547145" y="229235"/>
                </a:lnTo>
                <a:lnTo>
                  <a:pt x="548253" y="225379"/>
                </a:lnTo>
                <a:lnTo>
                  <a:pt x="544953" y="196469"/>
                </a:lnTo>
                <a:lnTo>
                  <a:pt x="534344" y="175746"/>
                </a:lnTo>
                <a:lnTo>
                  <a:pt x="518283" y="159750"/>
                </a:lnTo>
                <a:lnTo>
                  <a:pt x="498125" y="149445"/>
                </a:lnTo>
                <a:lnTo>
                  <a:pt x="475230" y="145795"/>
                </a:lnTo>
                <a:close/>
              </a:path>
            </a:pathLst>
          </a:custGeom>
          <a:solidFill>
            <a:srgbClr val="5B9BD4"/>
          </a:solidFill>
        </p:spPr>
        <p:txBody>
          <a:bodyPr wrap="square" lIns="0" tIns="0" rIns="0" bIns="0" rtlCol="0"/>
          <a:lstStyle/>
          <a:p>
            <a:endParaRPr/>
          </a:p>
        </p:txBody>
      </p:sp>
      <p:sp>
        <p:nvSpPr>
          <p:cNvPr id="171" name="矩形 170"/>
          <p:cNvSpPr/>
          <p:nvPr/>
        </p:nvSpPr>
        <p:spPr>
          <a:xfrm>
            <a:off x="1295933" y="907162"/>
            <a:ext cx="10393062" cy="1274195"/>
          </a:xfrm>
          <a:prstGeom prst="rect">
            <a:avLst/>
          </a:prstGeom>
        </p:spPr>
        <p:txBody>
          <a:bodyPr wrap="square">
            <a:spAutoFit/>
          </a:bodyPr>
          <a:lstStyle/>
          <a:p>
            <a:pPr indent="457200">
              <a:lnSpc>
                <a:spcPct val="160000"/>
              </a:lnSpc>
            </a:pPr>
            <a:r>
              <a:rPr lang="en-US" altLang="zh-CN" sz="2400" b="1" dirty="0">
                <a:solidFill>
                  <a:srgbClr val="C00000"/>
                </a:solidFill>
                <a:latin typeface="微软雅黑" panose="020B0503020204020204" charset="-122"/>
                <a:ea typeface="微软雅黑" panose="020B0503020204020204" charset="-122"/>
              </a:rPr>
              <a:t> </a:t>
            </a:r>
            <a:r>
              <a:rPr lang="zh-CN" altLang="zh-CN" sz="2400" b="1" dirty="0">
                <a:solidFill>
                  <a:srgbClr val="C00000"/>
                </a:solidFill>
                <a:latin typeface="微软雅黑" panose="020B0503020204020204" charset="-122"/>
                <a:ea typeface="微软雅黑" panose="020B0503020204020204" charset="-122"/>
              </a:rPr>
              <a:t>将目标任务</a:t>
            </a:r>
            <a:r>
              <a:rPr lang="zh-CN" altLang="zh-CN" sz="2400" dirty="0">
                <a:latin typeface="微软雅黑" panose="020B0503020204020204" charset="-122"/>
                <a:ea typeface="微软雅黑" panose="020B0503020204020204" charset="-122"/>
              </a:rPr>
              <a:t>完成情况纳入</a:t>
            </a:r>
            <a:r>
              <a:rPr lang="zh-CN" altLang="zh-CN" sz="2400" b="1" dirty="0">
                <a:solidFill>
                  <a:srgbClr val="C00000"/>
                </a:solidFill>
                <a:latin typeface="微软雅黑" panose="020B0503020204020204" charset="-122"/>
                <a:ea typeface="微软雅黑" panose="020B0503020204020204" charset="-122"/>
              </a:rPr>
              <a:t>部门年度考核和干部任期考核</a:t>
            </a:r>
            <a:r>
              <a:rPr lang="zh-CN" altLang="zh-CN" sz="2400" dirty="0">
                <a:latin typeface="微软雅黑" panose="020B0503020204020204" charset="-122"/>
                <a:ea typeface="微软雅黑" panose="020B0503020204020204" charset="-122"/>
              </a:rPr>
              <a:t>。以</a:t>
            </a:r>
            <a:r>
              <a:rPr lang="zh-CN" altLang="zh-CN" sz="2400" b="1" dirty="0">
                <a:solidFill>
                  <a:srgbClr val="C00000"/>
                </a:solidFill>
                <a:latin typeface="微软雅黑" panose="020B0503020204020204" charset="-122"/>
                <a:ea typeface="微软雅黑" panose="020B0503020204020204" charset="-122"/>
              </a:rPr>
              <a:t>年度</a:t>
            </a:r>
            <a:r>
              <a:rPr lang="zh-CN" altLang="zh-CN" sz="2400" dirty="0">
                <a:latin typeface="微软雅黑" panose="020B0503020204020204" charset="-122"/>
                <a:ea typeface="微软雅黑" panose="020B0503020204020204" charset="-122"/>
              </a:rPr>
              <a:t>为周期，</a:t>
            </a:r>
            <a:r>
              <a:rPr lang="zh-CN" altLang="en-US" sz="2400" dirty="0">
                <a:latin typeface="微软雅黑" panose="020B0503020204020204" charset="-122"/>
                <a:ea typeface="微软雅黑" panose="020B0503020204020204" charset="-122"/>
              </a:rPr>
              <a:t>按</a:t>
            </a:r>
            <a:r>
              <a:rPr lang="zh-CN" altLang="en-US" sz="2400" b="1" dirty="0">
                <a:solidFill>
                  <a:srgbClr val="C00000"/>
                </a:solidFill>
                <a:latin typeface="微软雅黑" panose="020B0503020204020204" charset="-122"/>
                <a:ea typeface="微软雅黑" panose="020B0503020204020204" charset="-122"/>
              </a:rPr>
              <a:t>月度</a:t>
            </a:r>
            <a:r>
              <a:rPr lang="zh-CN" altLang="en-US" sz="2400" dirty="0">
                <a:latin typeface="微软雅黑" panose="020B0503020204020204" charset="-122"/>
                <a:ea typeface="微软雅黑" panose="020B0503020204020204" charset="-122"/>
              </a:rPr>
              <a:t>监测预警，</a:t>
            </a:r>
            <a:r>
              <a:rPr lang="zh-CN" altLang="zh-CN" sz="2400" dirty="0">
                <a:latin typeface="微软雅黑" panose="020B0503020204020204" charset="-122"/>
                <a:ea typeface="微软雅黑" panose="020B0503020204020204" charset="-122"/>
              </a:rPr>
              <a:t>运行</a:t>
            </a:r>
            <a:r>
              <a:rPr lang="en-US" altLang="zh-CN" sz="2400" dirty="0">
                <a:latin typeface="微软雅黑" panose="020B0503020204020204" charset="-122"/>
                <a:ea typeface="微软雅黑" panose="020B0503020204020204" charset="-122"/>
              </a:rPr>
              <a:t>“8”</a:t>
            </a:r>
            <a:r>
              <a:rPr lang="zh-CN" altLang="zh-CN" sz="2400" dirty="0">
                <a:latin typeface="微软雅黑" panose="020B0503020204020204" charset="-122"/>
                <a:ea typeface="微软雅黑" panose="020B0503020204020204" charset="-122"/>
              </a:rPr>
              <a:t>字质量改进螺旋，自我诊断，持续改进。</a:t>
            </a:r>
            <a:endParaRPr lang="zh-CN" altLang="en-US" sz="2400" dirty="0">
              <a:latin typeface="微软雅黑" panose="020B0503020204020204" charset="-122"/>
              <a:ea typeface="微软雅黑" panose="020B0503020204020204" charset="-122"/>
            </a:endParaRPr>
          </a:p>
        </p:txBody>
      </p:sp>
      <p:cxnSp>
        <p:nvCxnSpPr>
          <p:cNvPr id="16" name="直接连接符 15"/>
          <p:cNvCxnSpPr/>
          <p:nvPr/>
        </p:nvCxnSpPr>
        <p:spPr>
          <a:xfrm>
            <a:off x="0" y="2542823"/>
            <a:ext cx="1219200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5" name="矩形: 圆角 9"/>
          <p:cNvSpPr/>
          <p:nvPr/>
        </p:nvSpPr>
        <p:spPr>
          <a:xfrm>
            <a:off x="612481" y="743211"/>
            <a:ext cx="598271" cy="1647651"/>
          </a:xfrm>
          <a:prstGeom prst="roundRect">
            <a:avLst/>
          </a:prstGeom>
          <a:solidFill>
            <a:srgbClr val="D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charset="-122"/>
                <a:ea typeface="微软雅黑" panose="020B0503020204020204" charset="-122"/>
              </a:rPr>
              <a:t>学校层面</a:t>
            </a:r>
          </a:p>
        </p:txBody>
      </p:sp>
      <p:sp>
        <p:nvSpPr>
          <p:cNvPr id="62" name="矩形 61">
            <a:extLst>
              <a:ext uri="{FF2B5EF4-FFF2-40B4-BE49-F238E27FC236}">
                <a16:creationId xmlns:a16="http://schemas.microsoft.com/office/drawing/2014/main" id="{7D15A076-7D4E-4E80-A2A2-3EF0FBD95B36}"/>
              </a:ext>
            </a:extLst>
          </p:cNvPr>
          <p:cNvSpPr/>
          <p:nvPr/>
        </p:nvSpPr>
        <p:spPr>
          <a:xfrm>
            <a:off x="635802" y="-47297"/>
            <a:ext cx="1005403" cy="74398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3200" b="1" dirty="0">
                <a:solidFill>
                  <a:schemeClr val="tx1">
                    <a:lumMod val="75000"/>
                    <a:lumOff val="25000"/>
                  </a:schemeClr>
                </a:solidFill>
                <a:latin typeface="微软雅黑" panose="020B0503020204020204" charset="-122"/>
                <a:ea typeface="微软雅黑" panose="020B0503020204020204" charset="-122"/>
              </a:rPr>
              <a:t>案例</a:t>
            </a:r>
            <a:endParaRPr lang="zh-CN" altLang="zh-CN" sz="3200" b="1"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wipe(down)">
                                      <p:cBhvr>
                                        <p:cTn id="11" dur="500"/>
                                        <p:tgtEl>
                                          <p:spTgt spid="7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wipe(right)">
                                      <p:cBhvr>
                                        <p:cTn id="15" dur="500"/>
                                        <p:tgtEl>
                                          <p:spTgt spid="7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down)">
                                      <p:cBhvr>
                                        <p:cTn id="19" dur="500"/>
                                        <p:tgtEl>
                                          <p:spTgt spid="74"/>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68"/>
                                        </p:tgtEl>
                                        <p:attrNameLst>
                                          <p:attrName>style.visibility</p:attrName>
                                        </p:attrNameLst>
                                      </p:cBhvr>
                                      <p:to>
                                        <p:strVal val="visible"/>
                                      </p:to>
                                    </p:set>
                                    <p:anim calcmode="lin" valueType="num">
                                      <p:cBhvr>
                                        <p:cTn id="23" dur="500" fill="hold"/>
                                        <p:tgtEl>
                                          <p:spTgt spid="168"/>
                                        </p:tgtEl>
                                        <p:attrNameLst>
                                          <p:attrName>ppt_w</p:attrName>
                                        </p:attrNameLst>
                                      </p:cBhvr>
                                      <p:tavLst>
                                        <p:tav tm="0">
                                          <p:val>
                                            <p:fltVal val="0"/>
                                          </p:val>
                                        </p:tav>
                                        <p:tav tm="100000">
                                          <p:val>
                                            <p:strVal val="#ppt_w"/>
                                          </p:val>
                                        </p:tav>
                                      </p:tavLst>
                                    </p:anim>
                                    <p:anim calcmode="lin" valueType="num">
                                      <p:cBhvr>
                                        <p:cTn id="24" dur="500" fill="hold"/>
                                        <p:tgtEl>
                                          <p:spTgt spid="168"/>
                                        </p:tgtEl>
                                        <p:attrNameLst>
                                          <p:attrName>ppt_h</p:attrName>
                                        </p:attrNameLst>
                                      </p:cBhvr>
                                      <p:tavLst>
                                        <p:tav tm="0">
                                          <p:val>
                                            <p:fltVal val="0"/>
                                          </p:val>
                                        </p:tav>
                                        <p:tav tm="100000">
                                          <p:val>
                                            <p:strVal val="#ppt_h"/>
                                          </p:val>
                                        </p:tav>
                                      </p:tavLst>
                                    </p:anim>
                                    <p:animEffect transition="in" filter="fade">
                                      <p:cBhvr>
                                        <p:cTn id="25" dur="500"/>
                                        <p:tgtEl>
                                          <p:spTgt spid="168"/>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p:cTn id="29" dur="500" fill="hold"/>
                                        <p:tgtEl>
                                          <p:spTgt spid="72"/>
                                        </p:tgtEl>
                                        <p:attrNameLst>
                                          <p:attrName>ppt_w</p:attrName>
                                        </p:attrNameLst>
                                      </p:cBhvr>
                                      <p:tavLst>
                                        <p:tav tm="0">
                                          <p:val>
                                            <p:fltVal val="0"/>
                                          </p:val>
                                        </p:tav>
                                        <p:tav tm="100000">
                                          <p:val>
                                            <p:strVal val="#ppt_w"/>
                                          </p:val>
                                        </p:tav>
                                      </p:tavLst>
                                    </p:anim>
                                    <p:anim calcmode="lin" valueType="num">
                                      <p:cBhvr>
                                        <p:cTn id="30" dur="500" fill="hold"/>
                                        <p:tgtEl>
                                          <p:spTgt spid="72"/>
                                        </p:tgtEl>
                                        <p:attrNameLst>
                                          <p:attrName>ppt_h</p:attrName>
                                        </p:attrNameLst>
                                      </p:cBhvr>
                                      <p:tavLst>
                                        <p:tav tm="0">
                                          <p:val>
                                            <p:fltVal val="0"/>
                                          </p:val>
                                        </p:tav>
                                        <p:tav tm="100000">
                                          <p:val>
                                            <p:strVal val="#ppt_h"/>
                                          </p:val>
                                        </p:tav>
                                      </p:tavLst>
                                    </p:anim>
                                    <p:animEffect transition="in" filter="fade">
                                      <p:cBhvr>
                                        <p:cTn id="31" dur="500"/>
                                        <p:tgtEl>
                                          <p:spTgt spid="72"/>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down)">
                                      <p:cBhvr>
                                        <p:cTn id="35" dur="500"/>
                                        <p:tgtEl>
                                          <p:spTgt spid="78"/>
                                        </p:tgtEl>
                                      </p:cBhvr>
                                    </p:animEffect>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157"/>
                                        </p:tgtEl>
                                        <p:attrNameLst>
                                          <p:attrName>style.visibility</p:attrName>
                                        </p:attrNameLst>
                                      </p:cBhvr>
                                      <p:to>
                                        <p:strVal val="visible"/>
                                      </p:to>
                                    </p:set>
                                    <p:animEffect transition="in" filter="wipe(right)">
                                      <p:cBhvr>
                                        <p:cTn id="39" dur="500"/>
                                        <p:tgtEl>
                                          <p:spTgt spid="157"/>
                                        </p:tgtEl>
                                      </p:cBhvr>
                                    </p:animEffect>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up)">
                                      <p:cBhvr>
                                        <p:cTn id="43" dur="500"/>
                                        <p:tgtEl>
                                          <p:spTgt spid="75"/>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71"/>
                                        </p:tgtEl>
                                        <p:attrNameLst>
                                          <p:attrName>style.visibility</p:attrName>
                                        </p:attrNameLst>
                                      </p:cBhvr>
                                      <p:to>
                                        <p:strVal val="visible"/>
                                      </p:to>
                                    </p:set>
                                    <p:anim calcmode="lin" valueType="num">
                                      <p:cBhvr>
                                        <p:cTn id="47" dur="500" fill="hold"/>
                                        <p:tgtEl>
                                          <p:spTgt spid="71"/>
                                        </p:tgtEl>
                                        <p:attrNameLst>
                                          <p:attrName>ppt_w</p:attrName>
                                        </p:attrNameLst>
                                      </p:cBhvr>
                                      <p:tavLst>
                                        <p:tav tm="0">
                                          <p:val>
                                            <p:fltVal val="0"/>
                                          </p:val>
                                        </p:tav>
                                        <p:tav tm="100000">
                                          <p:val>
                                            <p:strVal val="#ppt_w"/>
                                          </p:val>
                                        </p:tav>
                                      </p:tavLst>
                                    </p:anim>
                                    <p:anim calcmode="lin" valueType="num">
                                      <p:cBhvr>
                                        <p:cTn id="48" dur="500" fill="hold"/>
                                        <p:tgtEl>
                                          <p:spTgt spid="71"/>
                                        </p:tgtEl>
                                        <p:attrNameLst>
                                          <p:attrName>ppt_h</p:attrName>
                                        </p:attrNameLst>
                                      </p:cBhvr>
                                      <p:tavLst>
                                        <p:tav tm="0">
                                          <p:val>
                                            <p:fltVal val="0"/>
                                          </p:val>
                                        </p:tav>
                                        <p:tav tm="100000">
                                          <p:val>
                                            <p:strVal val="#ppt_h"/>
                                          </p:val>
                                        </p:tav>
                                      </p:tavLst>
                                    </p:anim>
                                    <p:animEffect transition="in" filter="fade">
                                      <p:cBhvr>
                                        <p:cTn id="49" dur="500"/>
                                        <p:tgtEl>
                                          <p:spTgt spid="71"/>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ppt_w</p:attrName>
                                        </p:attrNameLst>
                                      </p:cBhvr>
                                      <p:tavLst>
                                        <p:tav tm="0">
                                          <p:val>
                                            <p:fltVal val="0"/>
                                          </p:val>
                                        </p:tav>
                                        <p:tav tm="100000">
                                          <p:val>
                                            <p:strVal val="#ppt_w"/>
                                          </p:val>
                                        </p:tav>
                                      </p:tavLst>
                                    </p:anim>
                                    <p:anim calcmode="lin" valueType="num">
                                      <p:cBhvr>
                                        <p:cTn id="54" dur="500" fill="hold"/>
                                        <p:tgtEl>
                                          <p:spTgt spid="70"/>
                                        </p:tgtEl>
                                        <p:attrNameLst>
                                          <p:attrName>ppt_h</p:attrName>
                                        </p:attrNameLst>
                                      </p:cBhvr>
                                      <p:tavLst>
                                        <p:tav tm="0">
                                          <p:val>
                                            <p:fltVal val="0"/>
                                          </p:val>
                                        </p:tav>
                                        <p:tav tm="100000">
                                          <p:val>
                                            <p:strVal val="#ppt_h"/>
                                          </p:val>
                                        </p:tav>
                                      </p:tavLst>
                                    </p:anim>
                                    <p:animEffect transition="in" filter="fade">
                                      <p:cBhvr>
                                        <p:cTn id="5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4" grpId="0" animBg="1"/>
      <p:bldP spid="75" grpId="0" animBg="1"/>
      <p:bldP spid="76" grpId="0" animBg="1"/>
      <p:bldP spid="78" grpId="0" animBg="1"/>
      <p:bldP spid="16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80273" y="971797"/>
            <a:ext cx="10300848" cy="1200329"/>
          </a:xfrm>
          <a:prstGeom prst="rect">
            <a:avLst/>
          </a:prstGeom>
        </p:spPr>
        <p:txBody>
          <a:bodyPr wrap="square">
            <a:spAutoFit/>
          </a:bodyPr>
          <a:lstStyle/>
          <a:p>
            <a:pPr indent="457200">
              <a:lnSpc>
                <a:spcPct val="150000"/>
              </a:lnSpc>
            </a:pPr>
            <a:r>
              <a:rPr lang="en-US" altLang="zh-CN" sz="2400" dirty="0">
                <a:latin typeface="微软雅黑" panose="020B0503020204020204" charset="-122"/>
                <a:ea typeface="微软雅黑" panose="020B0503020204020204" charset="-122"/>
              </a:rPr>
              <a:t> </a:t>
            </a:r>
            <a:r>
              <a:rPr lang="zh-CN" altLang="zh-CN" sz="2400" dirty="0">
                <a:latin typeface="微软雅黑" panose="020B0503020204020204" charset="-122"/>
                <a:ea typeface="微软雅黑" panose="020B0503020204020204" charset="-122"/>
              </a:rPr>
              <a:t>建立专业建设</a:t>
            </a:r>
            <a:r>
              <a:rPr lang="zh-CN" altLang="en-US" sz="2400" dirty="0">
                <a:latin typeface="微软雅黑" panose="020B0503020204020204" charset="-122"/>
                <a:ea typeface="微软雅黑" panose="020B0503020204020204" charset="-122"/>
              </a:rPr>
              <a:t>和人才培养</a:t>
            </a:r>
            <a:r>
              <a:rPr lang="zh-CN" altLang="zh-CN" sz="2400" dirty="0">
                <a:latin typeface="微软雅黑" panose="020B0503020204020204" charset="-122"/>
                <a:ea typeface="微软雅黑" panose="020B0503020204020204" charset="-122"/>
              </a:rPr>
              <a:t>质量诊改运行制度</a:t>
            </a:r>
            <a:r>
              <a:rPr lang="zh-CN" altLang="en-US" sz="2400" dirty="0">
                <a:latin typeface="微软雅黑" panose="020B0503020204020204" charset="-122"/>
                <a:ea typeface="微软雅黑" panose="020B0503020204020204" charset="-122"/>
              </a:rPr>
              <a:t>，</a:t>
            </a:r>
            <a:r>
              <a:rPr lang="zh-CN" altLang="zh-CN" sz="2400" dirty="0">
                <a:latin typeface="微软雅黑" panose="020B0503020204020204" charset="-122"/>
                <a:ea typeface="微软雅黑" panose="020B0503020204020204" charset="-122"/>
              </a:rPr>
              <a:t>以</a:t>
            </a:r>
            <a:r>
              <a:rPr lang="zh-CN" altLang="en-US" sz="2400" b="1" dirty="0">
                <a:solidFill>
                  <a:srgbClr val="C00000"/>
                </a:solidFill>
                <a:latin typeface="微软雅黑" panose="020B0503020204020204" charset="-122"/>
                <a:ea typeface="微软雅黑" panose="020B0503020204020204" charset="-122"/>
              </a:rPr>
              <a:t>三年</a:t>
            </a:r>
            <a:r>
              <a:rPr lang="zh-CN" altLang="zh-CN" sz="2400" dirty="0">
                <a:latin typeface="微软雅黑" panose="020B0503020204020204" charset="-122"/>
                <a:ea typeface="微软雅黑" panose="020B0503020204020204" charset="-122"/>
              </a:rPr>
              <a:t>为</a:t>
            </a:r>
            <a:r>
              <a:rPr lang="zh-CN" altLang="en-US" sz="2400" dirty="0">
                <a:latin typeface="微软雅黑" panose="020B0503020204020204" charset="-122"/>
                <a:ea typeface="微软雅黑" panose="020B0503020204020204" charset="-122"/>
              </a:rPr>
              <a:t>专业诊改</a:t>
            </a:r>
            <a:r>
              <a:rPr lang="zh-CN" altLang="zh-CN" sz="2400" dirty="0">
                <a:latin typeface="微软雅黑" panose="020B0503020204020204" charset="-122"/>
                <a:ea typeface="微软雅黑" panose="020B0503020204020204" charset="-122"/>
              </a:rPr>
              <a:t>周期，</a:t>
            </a:r>
            <a:r>
              <a:rPr lang="zh-CN" altLang="en-US" sz="2400" dirty="0">
                <a:latin typeface="微软雅黑" panose="020B0503020204020204" charset="-122"/>
                <a:ea typeface="微软雅黑" panose="020B0503020204020204" charset="-122"/>
              </a:rPr>
              <a:t>按</a:t>
            </a:r>
            <a:r>
              <a:rPr lang="zh-CN" altLang="en-US" sz="2400" b="1" dirty="0">
                <a:solidFill>
                  <a:srgbClr val="C00000"/>
                </a:solidFill>
                <a:latin typeface="微软雅黑" panose="020B0503020204020204" charset="-122"/>
                <a:ea typeface="微软雅黑" panose="020B0503020204020204" charset="-122"/>
              </a:rPr>
              <a:t>学期</a:t>
            </a:r>
            <a:r>
              <a:rPr lang="zh-CN" altLang="en-US" sz="2400" dirty="0">
                <a:latin typeface="微软雅黑" panose="020B0503020204020204" charset="-122"/>
                <a:ea typeface="微软雅黑" panose="020B0503020204020204" charset="-122"/>
              </a:rPr>
              <a:t>监测预警，</a:t>
            </a:r>
            <a:r>
              <a:rPr lang="zh-CN" altLang="zh-CN" sz="2400" dirty="0">
                <a:latin typeface="微软雅黑" panose="020B0503020204020204" charset="-122"/>
                <a:ea typeface="微软雅黑" panose="020B0503020204020204" charset="-122"/>
              </a:rPr>
              <a:t>进行自我诊</a:t>
            </a:r>
            <a:r>
              <a:rPr lang="zh-CN" altLang="en-US" sz="2400" dirty="0">
                <a:latin typeface="微软雅黑" panose="020B0503020204020204" charset="-122"/>
                <a:ea typeface="微软雅黑" panose="020B0503020204020204" charset="-122"/>
              </a:rPr>
              <a:t>断</a:t>
            </a:r>
            <a:r>
              <a:rPr lang="zh-CN" altLang="zh-CN" sz="2400" dirty="0">
                <a:latin typeface="微软雅黑" panose="020B0503020204020204" charset="-122"/>
                <a:ea typeface="微软雅黑" panose="020B0503020204020204" charset="-122"/>
              </a:rPr>
              <a:t>，持续</a:t>
            </a:r>
            <a:r>
              <a:rPr lang="zh-CN" altLang="en-US" sz="2400" dirty="0">
                <a:latin typeface="微软雅黑" panose="020B0503020204020204" charset="-122"/>
                <a:ea typeface="微软雅黑" panose="020B0503020204020204" charset="-122"/>
              </a:rPr>
              <a:t>改进，实现专业建设和人才培养目标</a:t>
            </a:r>
            <a:r>
              <a:rPr lang="zh-CN" altLang="zh-CN" sz="2400" dirty="0">
                <a:latin typeface="微软雅黑" panose="020B0503020204020204" charset="-122"/>
                <a:ea typeface="微软雅黑" panose="020B0503020204020204" charset="-122"/>
              </a:rPr>
              <a:t>。</a:t>
            </a:r>
          </a:p>
        </p:txBody>
      </p:sp>
      <p:sp>
        <p:nvSpPr>
          <p:cNvPr id="63" name="文本框 2"/>
          <p:cNvSpPr txBox="1">
            <a:spLocks noChangeArrowheads="1"/>
          </p:cNvSpPr>
          <p:nvPr/>
        </p:nvSpPr>
        <p:spPr bwMode="auto">
          <a:xfrm>
            <a:off x="1447409" y="5149737"/>
            <a:ext cx="1169794" cy="416554"/>
          </a:xfrm>
          <a:prstGeom prst="rect">
            <a:avLst/>
          </a:prstGeom>
          <a:noFill/>
          <a:ln w="9525">
            <a:solidFill>
              <a:srgbClr val="459EDB"/>
            </a:solidFill>
            <a:prstDash val="sysDash"/>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以</a:t>
            </a:r>
            <a:r>
              <a:rPr lang="zh-CN" altLang="en-US" sz="1200" b="1" kern="100" dirty="0">
                <a:solidFill>
                  <a:srgbClr val="C00000"/>
                </a:solidFill>
                <a:effectLst/>
                <a:latin typeface="微软雅黑" panose="020B0503020204020204" charset="-122"/>
                <a:ea typeface="微软雅黑" panose="020B0503020204020204" charset="-122"/>
                <a:cs typeface="Times New Roman" panose="02020603050405020304"/>
              </a:rPr>
              <a:t>三年</a:t>
            </a: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为周期</a:t>
            </a:r>
          </a:p>
          <a:p>
            <a:pPr algn="just">
              <a:spcAft>
                <a:spcPts val="0"/>
              </a:spcAft>
            </a:pP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持续诊断改进</a:t>
            </a:r>
          </a:p>
        </p:txBody>
      </p:sp>
      <p:sp>
        <p:nvSpPr>
          <p:cNvPr id="64" name="Oval 17"/>
          <p:cNvSpPr>
            <a:spLocks noChangeArrowheads="1"/>
          </p:cNvSpPr>
          <p:nvPr/>
        </p:nvSpPr>
        <p:spPr bwMode="ltGray">
          <a:xfrm>
            <a:off x="7184644" y="3487515"/>
            <a:ext cx="2283206" cy="507511"/>
          </a:xfrm>
          <a:prstGeom prst="round2Diag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00" dirty="0">
                <a:solidFill>
                  <a:schemeClr val="bg1"/>
                </a:solidFill>
                <a:effectLst/>
                <a:latin typeface="微软雅黑" panose="020B0503020204020204" charset="-122"/>
                <a:ea typeface="微软雅黑" panose="020B0503020204020204" charset="-122"/>
                <a:cs typeface="Times New Roman" panose="02020603050405020304"/>
              </a:rPr>
              <a:t>智能</a:t>
            </a:r>
            <a:r>
              <a:rPr lang="zh-CN" altLang="en-US" sz="1600" kern="100" dirty="0">
                <a:solidFill>
                  <a:schemeClr val="bg1"/>
                </a:solidFill>
                <a:effectLst/>
                <a:latin typeface="微软雅黑" panose="020B0503020204020204" charset="-122"/>
                <a:ea typeface="微软雅黑" panose="020B0503020204020204" charset="-122"/>
                <a:cs typeface="Times New Roman" panose="02020603050405020304"/>
              </a:rPr>
              <a:t>化信息平台</a:t>
            </a:r>
            <a:endParaRPr lang="en-US" altLang="zh-CN" sz="1600" kern="100" dirty="0">
              <a:solidFill>
                <a:schemeClr val="bg1"/>
              </a:solidFill>
              <a:effectLst/>
              <a:latin typeface="微软雅黑" panose="020B0503020204020204" charset="-122"/>
              <a:ea typeface="微软雅黑" panose="020B0503020204020204" charset="-122"/>
              <a:cs typeface="Times New Roman" panose="02020603050405020304"/>
            </a:endParaRPr>
          </a:p>
          <a:p>
            <a:pPr algn="ctr">
              <a:spcAft>
                <a:spcPts val="0"/>
              </a:spcAft>
            </a:pPr>
            <a:r>
              <a:rPr lang="zh-CN" altLang="en-US" sz="1600" kern="100" dirty="0">
                <a:solidFill>
                  <a:schemeClr val="bg1"/>
                </a:solidFill>
                <a:effectLst/>
                <a:latin typeface="微软雅黑" panose="020B0503020204020204" charset="-122"/>
                <a:ea typeface="微软雅黑" panose="020B0503020204020204" charset="-122"/>
                <a:cs typeface="Times New Roman" panose="02020603050405020304"/>
              </a:rPr>
              <a:t>（</a:t>
            </a:r>
            <a:r>
              <a:rPr lang="zh-CN" altLang="en-US" sz="1600" kern="100" dirty="0">
                <a:solidFill>
                  <a:schemeClr val="bg1"/>
                </a:solidFill>
                <a:latin typeface="微软雅黑" panose="020B0503020204020204" charset="-122"/>
                <a:ea typeface="微软雅黑" panose="020B0503020204020204" charset="-122"/>
                <a:cs typeface="Times New Roman" panose="02020603050405020304"/>
              </a:rPr>
              <a:t>目标任务管理系统</a:t>
            </a:r>
            <a:r>
              <a:rPr lang="zh-CN" altLang="en-US" sz="1600" kern="100" dirty="0">
                <a:solidFill>
                  <a:schemeClr val="bg1"/>
                </a:solidFill>
                <a:effectLst/>
                <a:latin typeface="微软雅黑" panose="020B0503020204020204" charset="-122"/>
                <a:ea typeface="微软雅黑" panose="020B0503020204020204" charset="-122"/>
                <a:cs typeface="Times New Roman" panose="02020603050405020304"/>
              </a:rPr>
              <a:t>）</a:t>
            </a:r>
          </a:p>
        </p:txBody>
      </p:sp>
      <p:sp>
        <p:nvSpPr>
          <p:cNvPr id="65" name="文本框 2"/>
          <p:cNvSpPr txBox="1">
            <a:spLocks noChangeArrowheads="1"/>
          </p:cNvSpPr>
          <p:nvPr/>
        </p:nvSpPr>
        <p:spPr bwMode="auto">
          <a:xfrm>
            <a:off x="5487945" y="3498534"/>
            <a:ext cx="800100" cy="427990"/>
          </a:xfrm>
          <a:prstGeom prst="rect">
            <a:avLst/>
          </a:prstGeom>
          <a:noFill/>
          <a:ln w="9525">
            <a:solidFill>
              <a:srgbClr val="459EDB"/>
            </a:solidFill>
            <a:prstDash val="sysDash"/>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b="1" kern="100" dirty="0">
                <a:solidFill>
                  <a:srgbClr val="C00000"/>
                </a:solidFill>
                <a:effectLst/>
                <a:latin typeface="微软雅黑" panose="020B0503020204020204" charset="-122"/>
                <a:ea typeface="微软雅黑" panose="020B0503020204020204" charset="-122"/>
                <a:cs typeface="Times New Roman" panose="02020603050405020304"/>
              </a:rPr>
              <a:t>学期</a:t>
            </a: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监测</a:t>
            </a:r>
          </a:p>
          <a:p>
            <a:pPr algn="just">
              <a:spcAft>
                <a:spcPts val="0"/>
              </a:spcAft>
            </a:pPr>
            <a:r>
              <a:rPr lang="zh-CN" altLang="en-US" sz="1200" b="1" kern="100" dirty="0">
                <a:solidFill>
                  <a:srgbClr val="C00000"/>
                </a:solidFill>
                <a:effectLst/>
                <a:latin typeface="微软雅黑" panose="020B0503020204020204" charset="-122"/>
                <a:ea typeface="微软雅黑" panose="020B0503020204020204" charset="-122"/>
                <a:cs typeface="Times New Roman" panose="02020603050405020304"/>
              </a:rPr>
              <a:t>持续</a:t>
            </a: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改</a:t>
            </a:r>
            <a:r>
              <a:rPr lang="zh-CN" altLang="en-US" sz="1200" b="1" kern="100" dirty="0">
                <a:solidFill>
                  <a:srgbClr val="C00000"/>
                </a:solidFill>
                <a:effectLst/>
                <a:latin typeface="微软雅黑" panose="020B0503020204020204" charset="-122"/>
                <a:ea typeface="微软雅黑" panose="020B0503020204020204" charset="-122"/>
                <a:cs typeface="Times New Roman" panose="02020603050405020304"/>
              </a:rPr>
              <a:t>进</a:t>
            </a:r>
          </a:p>
        </p:txBody>
      </p:sp>
      <p:sp>
        <p:nvSpPr>
          <p:cNvPr id="67" name="Oval 17"/>
          <p:cNvSpPr>
            <a:spLocks noChangeArrowheads="1"/>
          </p:cNvSpPr>
          <p:nvPr/>
        </p:nvSpPr>
        <p:spPr bwMode="ltGray">
          <a:xfrm>
            <a:off x="4050470" y="5007546"/>
            <a:ext cx="4907947" cy="487243"/>
          </a:xfrm>
          <a:prstGeom prst="round2Diag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wrap="none" lIns="0" tIns="0" rIns="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000" dirty="0">
                <a:ln w="9208" cap="flat" cmpd="sng" algn="ctr">
                  <a:noFill/>
                  <a:prstDash val="solid"/>
                  <a:round/>
                </a:ln>
                <a:solidFill>
                  <a:schemeClr val="bg1"/>
                </a:solidFill>
                <a:latin typeface="宋体" panose="02010600030101010101" pitchFamily="2" charset="-122"/>
                <a:ea typeface="微软雅黑" panose="020B0503020204020204" charset="-122"/>
                <a:cs typeface="Times New Roman" panose="02020603050405020304"/>
              </a:rPr>
              <a:t>智能化信息平台</a:t>
            </a:r>
          </a:p>
        </p:txBody>
      </p:sp>
      <p:sp>
        <p:nvSpPr>
          <p:cNvPr id="68" name="Line 33"/>
          <p:cNvSpPr>
            <a:spLocks noChangeShapeType="1"/>
          </p:cNvSpPr>
          <p:nvPr/>
        </p:nvSpPr>
        <p:spPr bwMode="ltGray">
          <a:xfrm>
            <a:off x="4513933" y="3879601"/>
            <a:ext cx="0" cy="0"/>
          </a:xfrm>
          <a:prstGeom prst="line">
            <a:avLst/>
          </a:prstGeom>
          <a:solidFill>
            <a:schemeClr val="tx2">
              <a:lumMod val="60000"/>
              <a:lumOff val="40000"/>
            </a:schemeClr>
          </a:solidFill>
          <a:ln>
            <a:solidFill>
              <a:schemeClr val="tx2">
                <a:lumMod val="40000"/>
                <a:lumOff val="60000"/>
              </a:schemeClr>
            </a:solidFill>
          </a:ln>
        </p:spPr>
        <p:txBody>
          <a:bodyPr wrap="none" lIns="121869" tIns="60935" rIns="121869" bIns="6093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en-US" sz="1200" kern="1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微软雅黑" panose="020B0503020204020204" charset="-122"/>
                <a:ea typeface="宋体" panose="02010600030101010101" pitchFamily="2" charset="-122"/>
                <a:cs typeface="Times New Roman" panose="02020603050405020304"/>
              </a:rPr>
              <a:t> </a:t>
            </a:r>
            <a:endParaRPr lang="zh-CN" sz="1200" kern="100" dirty="0">
              <a:effectLst/>
              <a:latin typeface="Calibri" panose="020F0502020204030204"/>
              <a:ea typeface="宋体" panose="02010600030101010101" pitchFamily="2" charset="-122"/>
              <a:cs typeface="Times New Roman" panose="02020603050405020304"/>
            </a:endParaRPr>
          </a:p>
        </p:txBody>
      </p:sp>
      <p:sp>
        <p:nvSpPr>
          <p:cNvPr id="69" name="AutoShape 43"/>
          <p:cNvSpPr>
            <a:spLocks noChangeArrowheads="1"/>
          </p:cNvSpPr>
          <p:nvPr/>
        </p:nvSpPr>
        <p:spPr bwMode="ltGray">
          <a:xfrm rot="5400000">
            <a:off x="2415831" y="5249667"/>
            <a:ext cx="666217" cy="81280"/>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nvGrpSpPr>
          <p:cNvPr id="70" name="组合 69"/>
          <p:cNvGrpSpPr/>
          <p:nvPr/>
        </p:nvGrpSpPr>
        <p:grpSpPr>
          <a:xfrm>
            <a:off x="2124432" y="5661411"/>
            <a:ext cx="8664532" cy="852805"/>
            <a:chOff x="7678" y="8165"/>
            <a:chExt cx="10843" cy="1343"/>
          </a:xfrm>
        </p:grpSpPr>
        <p:grpSp>
          <p:nvGrpSpPr>
            <p:cNvPr id="71" name="组合 70"/>
            <p:cNvGrpSpPr/>
            <p:nvPr/>
          </p:nvGrpSpPr>
          <p:grpSpPr>
            <a:xfrm>
              <a:off x="7678" y="8860"/>
              <a:ext cx="10843" cy="648"/>
              <a:chOff x="4153117" y="6077703"/>
              <a:chExt cx="5585603" cy="388516"/>
            </a:xfrm>
          </p:grpSpPr>
          <p:sp>
            <p:nvSpPr>
              <p:cNvPr id="83" name="文本框 2"/>
              <p:cNvSpPr txBox="1">
                <a:spLocks noChangeArrowheads="1"/>
              </p:cNvSpPr>
              <p:nvPr/>
            </p:nvSpPr>
            <p:spPr bwMode="auto">
              <a:xfrm>
                <a:off x="4153117" y="6135247"/>
                <a:ext cx="819416" cy="330972"/>
              </a:xfrm>
              <a:prstGeom prst="rect">
                <a:avLst/>
              </a:prstGeom>
              <a:noFill/>
              <a:ln w="9525">
                <a:noFill/>
                <a:miter lim="800000"/>
              </a:ln>
            </p:spPr>
            <p:txBody>
              <a:bodyPr rot="0" vert="horz" wrap="square" lIns="91440" tIns="0" rIns="9144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sz="1200" kern="100" dirty="0">
                    <a:effectLst/>
                    <a:latin typeface="微软雅黑" panose="020B0503020204020204" charset="-122"/>
                    <a:ea typeface="微软雅黑" panose="020B0503020204020204" charset="-122"/>
                    <a:cs typeface="Times New Roman" panose="02020603050405020304"/>
                  </a:rPr>
                  <a:t>修订</a:t>
                </a:r>
                <a:r>
                  <a:rPr lang="zh-CN" altLang="en-US" sz="1200" kern="100" dirty="0">
                    <a:effectLst/>
                    <a:latin typeface="微软雅黑" panose="020B0503020204020204" charset="-122"/>
                    <a:ea typeface="微软雅黑" panose="020B0503020204020204" charset="-122"/>
                    <a:cs typeface="Times New Roman" panose="02020603050405020304"/>
                  </a:rPr>
                  <a:t>建设</a:t>
                </a:r>
                <a:r>
                  <a:rPr lang="zh-CN" sz="1200" kern="100" dirty="0">
                    <a:effectLst/>
                    <a:latin typeface="微软雅黑" panose="020B0503020204020204" charset="-122"/>
                    <a:ea typeface="微软雅黑" panose="020B0503020204020204" charset="-122"/>
                    <a:cs typeface="Times New Roman" panose="02020603050405020304"/>
                  </a:rPr>
                  <a:t>目标</a:t>
                </a:r>
                <a:r>
                  <a:rPr lang="zh-CN" altLang="en-US" sz="1200" kern="100" dirty="0">
                    <a:effectLst/>
                    <a:latin typeface="微软雅黑" panose="020B0503020204020204" charset="-122"/>
                    <a:ea typeface="微软雅黑" panose="020B0503020204020204" charset="-122"/>
                    <a:cs typeface="Times New Roman" panose="02020603050405020304"/>
                  </a:rPr>
                  <a:t>及人才培养方案</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84" name="文本框 2"/>
              <p:cNvSpPr txBox="1">
                <a:spLocks noChangeArrowheads="1"/>
              </p:cNvSpPr>
              <p:nvPr/>
            </p:nvSpPr>
            <p:spPr bwMode="auto">
              <a:xfrm>
                <a:off x="5364951" y="6106896"/>
                <a:ext cx="726226" cy="340211"/>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建设方法创新</a:t>
                </a:r>
                <a:endParaRPr 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专业内涵创新</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85" name="文本框 2"/>
              <p:cNvSpPr txBox="1">
                <a:spLocks noChangeArrowheads="1"/>
              </p:cNvSpPr>
              <p:nvPr/>
            </p:nvSpPr>
            <p:spPr bwMode="auto">
              <a:xfrm>
                <a:off x="6536954" y="6097125"/>
                <a:ext cx="836084" cy="354269"/>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学习职教理论及专业建设理论</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86" name="文本框 2"/>
              <p:cNvSpPr txBox="1">
                <a:spLocks noChangeArrowheads="1"/>
              </p:cNvSpPr>
              <p:nvPr/>
            </p:nvSpPr>
            <p:spPr bwMode="auto">
              <a:xfrm>
                <a:off x="7780396" y="6093405"/>
                <a:ext cx="900689" cy="353829"/>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sz="1200" kern="100" dirty="0">
                    <a:effectLst/>
                    <a:latin typeface="微软雅黑" panose="020B0503020204020204" charset="-122"/>
                    <a:ea typeface="微软雅黑" panose="020B0503020204020204" charset="-122"/>
                    <a:cs typeface="Times New Roman" panose="02020603050405020304"/>
                  </a:rPr>
                  <a:t>学院激励机制</a:t>
                </a:r>
              </a:p>
              <a:p>
                <a:pPr algn="just">
                  <a:spcAft>
                    <a:spcPts val="0"/>
                  </a:spcAft>
                </a:pPr>
                <a:r>
                  <a:rPr lang="zh-CN" sz="1200" kern="100" dirty="0">
                    <a:effectLst/>
                    <a:latin typeface="微软雅黑" panose="020B0503020204020204" charset="-122"/>
                    <a:ea typeface="微软雅黑" panose="020B0503020204020204" charset="-122"/>
                    <a:cs typeface="Times New Roman" panose="02020603050405020304"/>
                  </a:rPr>
                  <a:t>专业激励机制</a:t>
                </a:r>
              </a:p>
            </p:txBody>
          </p:sp>
          <p:sp>
            <p:nvSpPr>
              <p:cNvPr id="87" name="文本框 2"/>
              <p:cNvSpPr txBox="1">
                <a:spLocks noChangeArrowheads="1"/>
              </p:cNvSpPr>
              <p:nvPr/>
            </p:nvSpPr>
            <p:spPr bwMode="auto">
              <a:xfrm>
                <a:off x="8949971" y="6077703"/>
                <a:ext cx="788749" cy="364527"/>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统计</a:t>
                </a:r>
                <a:r>
                  <a:rPr lang="zh-CN" sz="1200" kern="100" dirty="0">
                    <a:effectLst/>
                    <a:latin typeface="微软雅黑" panose="020B0503020204020204" charset="-122"/>
                    <a:ea typeface="微软雅黑" panose="020B0503020204020204" charset="-122"/>
                    <a:cs typeface="Times New Roman" panose="02020603050405020304"/>
                  </a:rPr>
                  <a:t>分析数据</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开展阶段自诊</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形成诊断报告</a:t>
                </a:r>
                <a:endParaRPr lang="zh-CN" sz="1200" kern="100" dirty="0">
                  <a:effectLst/>
                  <a:latin typeface="微软雅黑" panose="020B0503020204020204" charset="-122"/>
                  <a:ea typeface="微软雅黑" panose="020B0503020204020204" charset="-122"/>
                  <a:cs typeface="Times New Roman" panose="02020603050405020304"/>
                </a:endParaRPr>
              </a:p>
            </p:txBody>
          </p:sp>
        </p:grpSp>
        <p:grpSp>
          <p:nvGrpSpPr>
            <p:cNvPr id="72" name="组合 71"/>
            <p:cNvGrpSpPr/>
            <p:nvPr/>
          </p:nvGrpSpPr>
          <p:grpSpPr>
            <a:xfrm>
              <a:off x="7830" y="8165"/>
              <a:ext cx="10513" cy="710"/>
              <a:chOff x="3923024" y="5660844"/>
              <a:chExt cx="5729445" cy="425688"/>
            </a:xfrm>
          </p:grpSpPr>
          <p:sp>
            <p:nvSpPr>
              <p:cNvPr id="78" name="AutoShape 11"/>
              <p:cNvSpPr>
                <a:spLocks noChangeArrowheads="1"/>
              </p:cNvSpPr>
              <p:nvPr/>
            </p:nvSpPr>
            <p:spPr bwMode="ltGray">
              <a:xfrm>
                <a:off x="3923024" y="5662152"/>
                <a:ext cx="567358" cy="41655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改进</a:t>
                </a:r>
                <a:endParaRPr lang="zh-CN" sz="1600" dirty="0">
                  <a:effectLst/>
                  <a:latin typeface="宋体" panose="02010600030101010101" pitchFamily="2" charset="-122"/>
                  <a:cs typeface="宋体" panose="02010600030101010101" pitchFamily="2" charset="-122"/>
                </a:endParaRPr>
              </a:p>
            </p:txBody>
          </p:sp>
          <p:sp>
            <p:nvSpPr>
              <p:cNvPr id="79" name="AutoShape 12"/>
              <p:cNvSpPr>
                <a:spLocks noChangeArrowheads="1"/>
              </p:cNvSpPr>
              <p:nvPr/>
            </p:nvSpPr>
            <p:spPr bwMode="ltGray">
              <a:xfrm>
                <a:off x="5216585" y="5669078"/>
                <a:ext cx="602921" cy="417454"/>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创新</a:t>
                </a:r>
                <a:endParaRPr lang="zh-CN" sz="1600" dirty="0">
                  <a:effectLst/>
                  <a:latin typeface="宋体" panose="02010600030101010101" pitchFamily="2" charset="-122"/>
                  <a:cs typeface="宋体" panose="02010600030101010101" pitchFamily="2" charset="-122"/>
                </a:endParaRPr>
              </a:p>
            </p:txBody>
          </p:sp>
          <p:sp>
            <p:nvSpPr>
              <p:cNvPr id="80" name="AutoShape 13"/>
              <p:cNvSpPr>
                <a:spLocks noChangeArrowheads="1"/>
              </p:cNvSpPr>
              <p:nvPr/>
            </p:nvSpPr>
            <p:spPr bwMode="ltGray">
              <a:xfrm>
                <a:off x="6478595" y="5661131"/>
                <a:ext cx="602846" cy="416557"/>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学习</a:t>
                </a:r>
                <a:endParaRPr lang="zh-CN" sz="1600" dirty="0">
                  <a:effectLst/>
                  <a:latin typeface="宋体" panose="02010600030101010101" pitchFamily="2" charset="-122"/>
                  <a:cs typeface="宋体" panose="02010600030101010101" pitchFamily="2" charset="-122"/>
                </a:endParaRPr>
              </a:p>
            </p:txBody>
          </p:sp>
          <p:sp>
            <p:nvSpPr>
              <p:cNvPr id="81" name="AutoShape 14"/>
              <p:cNvSpPr>
                <a:spLocks noChangeArrowheads="1"/>
              </p:cNvSpPr>
              <p:nvPr/>
            </p:nvSpPr>
            <p:spPr bwMode="ltGray">
              <a:xfrm>
                <a:off x="7711206" y="5660844"/>
                <a:ext cx="602921" cy="417454"/>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激励</a:t>
                </a:r>
                <a:endParaRPr lang="zh-CN" sz="1600" dirty="0">
                  <a:effectLst/>
                  <a:latin typeface="宋体" panose="02010600030101010101" pitchFamily="2" charset="-122"/>
                  <a:cs typeface="宋体" panose="02010600030101010101" pitchFamily="2" charset="-122"/>
                </a:endParaRPr>
              </a:p>
            </p:txBody>
          </p:sp>
          <p:sp>
            <p:nvSpPr>
              <p:cNvPr id="82" name="AutoShape 15"/>
              <p:cNvSpPr>
                <a:spLocks noChangeArrowheads="1"/>
              </p:cNvSpPr>
              <p:nvPr/>
            </p:nvSpPr>
            <p:spPr bwMode="ltGray">
              <a:xfrm>
                <a:off x="9024294" y="5661388"/>
                <a:ext cx="628175" cy="416557"/>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诊断</a:t>
                </a:r>
                <a:endParaRPr lang="zh-CN" sz="1600" dirty="0">
                  <a:effectLst/>
                  <a:latin typeface="宋体" panose="02010600030101010101" pitchFamily="2" charset="-122"/>
                  <a:cs typeface="宋体" panose="02010600030101010101" pitchFamily="2" charset="-122"/>
                </a:endParaRPr>
              </a:p>
            </p:txBody>
          </p:sp>
        </p:grpSp>
        <p:grpSp>
          <p:nvGrpSpPr>
            <p:cNvPr id="73" name="组合 72"/>
            <p:cNvGrpSpPr/>
            <p:nvPr/>
          </p:nvGrpSpPr>
          <p:grpSpPr>
            <a:xfrm>
              <a:off x="8967" y="8494"/>
              <a:ext cx="8147" cy="160"/>
              <a:chOff x="4794785" y="5837357"/>
              <a:chExt cx="4198330" cy="95808"/>
            </a:xfrm>
          </p:grpSpPr>
          <p:sp>
            <p:nvSpPr>
              <p:cNvPr id="74" name="AutoShape 43"/>
              <p:cNvSpPr>
                <a:spLocks noChangeArrowheads="1"/>
              </p:cNvSpPr>
              <p:nvPr/>
            </p:nvSpPr>
            <p:spPr bwMode="ltGray">
              <a:xfrm>
                <a:off x="7210472" y="5837357"/>
                <a:ext cx="548270" cy="82037"/>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75" name="AutoShape 43"/>
              <p:cNvSpPr>
                <a:spLocks noChangeArrowheads="1"/>
              </p:cNvSpPr>
              <p:nvPr/>
            </p:nvSpPr>
            <p:spPr bwMode="ltGray">
              <a:xfrm>
                <a:off x="6025695" y="5837955"/>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76" name="AutoShape 43"/>
              <p:cNvSpPr>
                <a:spLocks noChangeArrowheads="1"/>
              </p:cNvSpPr>
              <p:nvPr/>
            </p:nvSpPr>
            <p:spPr bwMode="ltGray">
              <a:xfrm>
                <a:off x="4794785" y="5853523"/>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77" name="AutoShape 43"/>
              <p:cNvSpPr>
                <a:spLocks noChangeArrowheads="1"/>
              </p:cNvSpPr>
              <p:nvPr/>
            </p:nvSpPr>
            <p:spPr bwMode="ltGray">
              <a:xfrm>
                <a:off x="8394057" y="5857037"/>
                <a:ext cx="599058" cy="76128"/>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grpSp>
      <p:grpSp>
        <p:nvGrpSpPr>
          <p:cNvPr id="88" name="组合 87"/>
          <p:cNvGrpSpPr/>
          <p:nvPr/>
        </p:nvGrpSpPr>
        <p:grpSpPr>
          <a:xfrm>
            <a:off x="2124022" y="4063116"/>
            <a:ext cx="8664702" cy="789305"/>
            <a:chOff x="7526" y="5638"/>
            <a:chExt cx="10940" cy="1243"/>
          </a:xfrm>
        </p:grpSpPr>
        <p:grpSp>
          <p:nvGrpSpPr>
            <p:cNvPr id="89" name="组合 88"/>
            <p:cNvGrpSpPr/>
            <p:nvPr/>
          </p:nvGrpSpPr>
          <p:grpSpPr>
            <a:xfrm>
              <a:off x="7526" y="6394"/>
              <a:ext cx="10940" cy="487"/>
              <a:chOff x="4073833" y="4222905"/>
              <a:chExt cx="5638404" cy="292522"/>
            </a:xfrm>
          </p:grpSpPr>
          <p:sp>
            <p:nvSpPr>
              <p:cNvPr id="101" name="文本框 2"/>
              <p:cNvSpPr txBox="1">
                <a:spLocks noChangeArrowheads="1"/>
              </p:cNvSpPr>
              <p:nvPr/>
            </p:nvSpPr>
            <p:spPr bwMode="auto">
              <a:xfrm>
                <a:off x="4073833" y="4222919"/>
                <a:ext cx="958901" cy="197634"/>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确定</a:t>
                </a:r>
                <a:r>
                  <a:rPr lang="zh-CN" sz="1200" kern="100" dirty="0">
                    <a:effectLst/>
                    <a:latin typeface="微软雅黑" panose="020B0503020204020204" charset="-122"/>
                    <a:ea typeface="微软雅黑" panose="020B0503020204020204" charset="-122"/>
                    <a:cs typeface="Times New Roman" panose="02020603050405020304"/>
                  </a:rPr>
                  <a:t>专业建设目标</a:t>
                </a:r>
                <a:r>
                  <a:rPr lang="zh-CN" altLang="en-US" sz="1200" kern="100" dirty="0">
                    <a:effectLst/>
                    <a:latin typeface="微软雅黑" panose="020B0503020204020204" charset="-122"/>
                    <a:ea typeface="微软雅黑" panose="020B0503020204020204" charset="-122"/>
                    <a:cs typeface="Times New Roman" panose="02020603050405020304"/>
                  </a:rPr>
                  <a:t>及人才培养规格</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02" name="文本框 2"/>
              <p:cNvSpPr txBox="1">
                <a:spLocks noChangeArrowheads="1"/>
              </p:cNvSpPr>
              <p:nvPr/>
            </p:nvSpPr>
            <p:spPr bwMode="auto">
              <a:xfrm>
                <a:off x="5346994" y="4222919"/>
                <a:ext cx="915718" cy="233403"/>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明确</a:t>
                </a:r>
                <a:r>
                  <a:rPr lang="zh-CN" sz="1200" kern="100" dirty="0">
                    <a:effectLst/>
                    <a:latin typeface="微软雅黑" panose="020B0503020204020204" charset="-122"/>
                    <a:ea typeface="微软雅黑" panose="020B0503020204020204" charset="-122"/>
                    <a:cs typeface="Times New Roman" panose="02020603050405020304"/>
                  </a:rPr>
                  <a:t>专业建设</a:t>
                </a:r>
                <a:r>
                  <a:rPr lang="zh-CN" altLang="en-US" sz="1200" kern="100" dirty="0">
                    <a:latin typeface="微软雅黑" panose="020B0503020204020204" charset="-122"/>
                    <a:ea typeface="微软雅黑" panose="020B0503020204020204" charset="-122"/>
                    <a:cs typeface="Times New Roman" panose="02020603050405020304"/>
                  </a:rPr>
                  <a:t>标准及专业教学标准</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03" name="文本框 2"/>
              <p:cNvSpPr txBox="1">
                <a:spLocks noChangeArrowheads="1"/>
              </p:cNvSpPr>
              <p:nvPr/>
            </p:nvSpPr>
            <p:spPr bwMode="auto">
              <a:xfrm>
                <a:off x="6431663" y="4222919"/>
                <a:ext cx="1026567" cy="193650"/>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制定</a:t>
                </a:r>
                <a:r>
                  <a:rPr lang="zh-CN" altLang="en-US" sz="1200" kern="100" dirty="0">
                    <a:effectLst/>
                    <a:latin typeface="微软雅黑" panose="020B0503020204020204" charset="-122"/>
                    <a:ea typeface="微软雅黑" panose="020B0503020204020204" charset="-122"/>
                    <a:cs typeface="Times New Roman" panose="02020603050405020304"/>
                  </a:rPr>
                  <a:t>分年度</a:t>
                </a:r>
                <a:r>
                  <a:rPr lang="zh-CN" sz="1200" kern="100" dirty="0">
                    <a:effectLst/>
                    <a:latin typeface="微软雅黑" panose="020B0503020204020204" charset="-122"/>
                    <a:ea typeface="微软雅黑" panose="020B0503020204020204" charset="-122"/>
                    <a:cs typeface="Times New Roman" panose="02020603050405020304"/>
                  </a:rPr>
                  <a:t>建设计划</a:t>
                </a:r>
                <a:r>
                  <a:rPr lang="zh-CN" altLang="en-US" sz="1200" kern="100" dirty="0">
                    <a:effectLst/>
                    <a:latin typeface="微软雅黑" panose="020B0503020204020204" charset="-122"/>
                    <a:ea typeface="微软雅黑" panose="020B0503020204020204" charset="-122"/>
                    <a:cs typeface="Times New Roman" panose="02020603050405020304"/>
                  </a:rPr>
                  <a:t>及专业教学计划</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04" name="文本框 2"/>
              <p:cNvSpPr txBox="1">
                <a:spLocks noChangeArrowheads="1"/>
              </p:cNvSpPr>
              <p:nvPr/>
            </p:nvSpPr>
            <p:spPr bwMode="auto">
              <a:xfrm>
                <a:off x="7907178" y="4222919"/>
                <a:ext cx="586745" cy="292508"/>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sz="1200" kern="100" dirty="0">
                    <a:effectLst/>
                    <a:latin typeface="微软雅黑" panose="020B0503020204020204" charset="-122"/>
                    <a:ea typeface="微软雅黑" panose="020B0503020204020204" charset="-122"/>
                    <a:cs typeface="Times New Roman" panose="02020603050405020304"/>
                  </a:rPr>
                  <a:t>明确分工</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上下协调</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05" name="文本框 2"/>
              <p:cNvSpPr txBox="1">
                <a:spLocks noChangeArrowheads="1"/>
              </p:cNvSpPr>
              <p:nvPr/>
            </p:nvSpPr>
            <p:spPr bwMode="auto">
              <a:xfrm>
                <a:off x="8915706" y="4222905"/>
                <a:ext cx="796531" cy="281205"/>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实施</a:t>
                </a:r>
                <a:r>
                  <a:rPr lang="zh-CN" sz="1200" kern="100" dirty="0">
                    <a:effectLst/>
                    <a:latin typeface="微软雅黑" panose="020B0503020204020204" charset="-122"/>
                    <a:ea typeface="微软雅黑" panose="020B0503020204020204" charset="-122"/>
                    <a:cs typeface="Times New Roman" panose="02020603050405020304"/>
                  </a:rPr>
                  <a:t>专业建设</a:t>
                </a:r>
                <a:r>
                  <a:rPr lang="zh-CN" altLang="en-US" sz="1200" kern="100" dirty="0">
                    <a:effectLst/>
                    <a:latin typeface="微软雅黑" panose="020B0503020204020204" charset="-122"/>
                    <a:ea typeface="微软雅黑" panose="020B0503020204020204" charset="-122"/>
                    <a:cs typeface="Times New Roman" panose="02020603050405020304"/>
                  </a:rPr>
                  <a:t>和人才培养</a:t>
                </a:r>
                <a:endParaRPr lang="zh-CN" sz="1200" kern="100" dirty="0">
                  <a:effectLst/>
                  <a:latin typeface="微软雅黑" panose="020B0503020204020204" charset="-122"/>
                  <a:ea typeface="微软雅黑" panose="020B0503020204020204" charset="-122"/>
                  <a:cs typeface="Times New Roman" panose="02020603050405020304"/>
                </a:endParaRPr>
              </a:p>
            </p:txBody>
          </p:sp>
        </p:grpSp>
        <p:grpSp>
          <p:nvGrpSpPr>
            <p:cNvPr id="90" name="组合 89"/>
            <p:cNvGrpSpPr/>
            <p:nvPr/>
          </p:nvGrpSpPr>
          <p:grpSpPr>
            <a:xfrm>
              <a:off x="7680" y="5638"/>
              <a:ext cx="10607" cy="727"/>
              <a:chOff x="3947285" y="3766787"/>
              <a:chExt cx="5622219" cy="435890"/>
            </a:xfrm>
          </p:grpSpPr>
          <p:sp>
            <p:nvSpPr>
              <p:cNvPr id="96" name="AutoShape 6"/>
              <p:cNvSpPr>
                <a:spLocks noChangeArrowheads="1"/>
              </p:cNvSpPr>
              <p:nvPr/>
            </p:nvSpPr>
            <p:spPr bwMode="ltGray">
              <a:xfrm>
                <a:off x="3947285" y="3783419"/>
                <a:ext cx="602926" cy="417453"/>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目标</a:t>
                </a:r>
                <a:r>
                  <a:rPr lang="en-US"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endParaRPr lang="zh-CN" sz="1600" dirty="0">
                  <a:effectLst/>
                  <a:latin typeface="宋体" panose="02010600030101010101" pitchFamily="2" charset="-122"/>
                  <a:cs typeface="宋体" panose="02010600030101010101" pitchFamily="2" charset="-122"/>
                </a:endParaRPr>
              </a:p>
            </p:txBody>
          </p:sp>
          <p:sp>
            <p:nvSpPr>
              <p:cNvPr id="97" name="AutoShape 7"/>
              <p:cNvSpPr>
                <a:spLocks noChangeArrowheads="1"/>
              </p:cNvSpPr>
              <p:nvPr/>
            </p:nvSpPr>
            <p:spPr bwMode="ltGray">
              <a:xfrm>
                <a:off x="5261913" y="3766787"/>
                <a:ext cx="602851" cy="41655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标准</a:t>
                </a:r>
                <a:endParaRPr lang="zh-CN" sz="1600" dirty="0">
                  <a:effectLst/>
                  <a:latin typeface="宋体" panose="02010600030101010101" pitchFamily="2" charset="-122"/>
                  <a:cs typeface="宋体" panose="02010600030101010101" pitchFamily="2" charset="-122"/>
                </a:endParaRPr>
              </a:p>
            </p:txBody>
          </p:sp>
          <p:sp>
            <p:nvSpPr>
              <p:cNvPr id="98" name="AutoShape 8"/>
              <p:cNvSpPr>
                <a:spLocks noChangeArrowheads="1"/>
              </p:cNvSpPr>
              <p:nvPr/>
            </p:nvSpPr>
            <p:spPr bwMode="ltGray">
              <a:xfrm>
                <a:off x="6497057" y="3783070"/>
                <a:ext cx="603302" cy="418436"/>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altLang="en-US"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设计</a:t>
                </a:r>
                <a:endParaRPr lang="zh-CN" sz="1600" dirty="0">
                  <a:effectLst/>
                  <a:latin typeface="宋体" panose="02010600030101010101" pitchFamily="2" charset="-122"/>
                  <a:cs typeface="宋体" panose="02010600030101010101" pitchFamily="2" charset="-122"/>
                </a:endParaRPr>
              </a:p>
            </p:txBody>
          </p:sp>
          <p:sp>
            <p:nvSpPr>
              <p:cNvPr id="99" name="AutoShape 9"/>
              <p:cNvSpPr>
                <a:spLocks noChangeArrowheads="1"/>
              </p:cNvSpPr>
              <p:nvPr/>
            </p:nvSpPr>
            <p:spPr bwMode="ltGray">
              <a:xfrm>
                <a:off x="7731391" y="3783432"/>
                <a:ext cx="603074" cy="41924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组织</a:t>
                </a:r>
                <a:endParaRPr lang="zh-CN" sz="1600" dirty="0">
                  <a:effectLst/>
                  <a:latin typeface="宋体" panose="02010600030101010101" pitchFamily="2" charset="-122"/>
                  <a:cs typeface="宋体" panose="02010600030101010101" pitchFamily="2" charset="-122"/>
                </a:endParaRPr>
              </a:p>
            </p:txBody>
          </p:sp>
          <p:sp>
            <p:nvSpPr>
              <p:cNvPr id="100" name="AutoShape 10"/>
              <p:cNvSpPr>
                <a:spLocks noChangeArrowheads="1"/>
              </p:cNvSpPr>
              <p:nvPr/>
            </p:nvSpPr>
            <p:spPr bwMode="ltGray">
              <a:xfrm>
                <a:off x="8966391" y="3783467"/>
                <a:ext cx="603113" cy="41655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实施</a:t>
                </a:r>
                <a:endParaRPr lang="zh-CN" sz="1600" dirty="0">
                  <a:effectLst/>
                  <a:latin typeface="宋体" panose="02010600030101010101" pitchFamily="2" charset="-122"/>
                  <a:cs typeface="宋体" panose="02010600030101010101" pitchFamily="2" charset="-122"/>
                </a:endParaRPr>
              </a:p>
            </p:txBody>
          </p:sp>
        </p:grpSp>
        <p:grpSp>
          <p:nvGrpSpPr>
            <p:cNvPr id="91" name="组合 90"/>
            <p:cNvGrpSpPr/>
            <p:nvPr/>
          </p:nvGrpSpPr>
          <p:grpSpPr>
            <a:xfrm>
              <a:off x="8933" y="5966"/>
              <a:ext cx="8174" cy="150"/>
              <a:chOff x="4702032" y="3958701"/>
              <a:chExt cx="4211994" cy="89959"/>
            </a:xfrm>
          </p:grpSpPr>
          <p:sp>
            <p:nvSpPr>
              <p:cNvPr id="92" name="AutoShape 43"/>
              <p:cNvSpPr>
                <a:spLocks noChangeArrowheads="1"/>
              </p:cNvSpPr>
              <p:nvPr/>
            </p:nvSpPr>
            <p:spPr bwMode="ltGray">
              <a:xfrm flipH="1">
                <a:off x="4702032" y="3965695"/>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93" name="AutoShape 43"/>
              <p:cNvSpPr>
                <a:spLocks noChangeArrowheads="1"/>
              </p:cNvSpPr>
              <p:nvPr/>
            </p:nvSpPr>
            <p:spPr bwMode="ltGray">
              <a:xfrm flipH="1">
                <a:off x="5960768" y="3962717"/>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94" name="AutoShape 43"/>
              <p:cNvSpPr>
                <a:spLocks noChangeArrowheads="1"/>
              </p:cNvSpPr>
              <p:nvPr/>
            </p:nvSpPr>
            <p:spPr bwMode="ltGray">
              <a:xfrm flipH="1">
                <a:off x="7158721" y="3958701"/>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95" name="AutoShape 43"/>
              <p:cNvSpPr>
                <a:spLocks noChangeArrowheads="1"/>
              </p:cNvSpPr>
              <p:nvPr/>
            </p:nvSpPr>
            <p:spPr bwMode="ltGray">
              <a:xfrm flipH="1">
                <a:off x="8366001" y="3970189"/>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grpSp>
      <p:grpSp>
        <p:nvGrpSpPr>
          <p:cNvPr id="106" name="组合 105"/>
          <p:cNvGrpSpPr/>
          <p:nvPr/>
        </p:nvGrpSpPr>
        <p:grpSpPr>
          <a:xfrm>
            <a:off x="5822386" y="2684665"/>
            <a:ext cx="5234440" cy="915035"/>
            <a:chOff x="12190" y="3294"/>
            <a:chExt cx="6720" cy="1441"/>
          </a:xfrm>
        </p:grpSpPr>
        <p:grpSp>
          <p:nvGrpSpPr>
            <p:cNvPr id="107" name="组合 106"/>
            <p:cNvGrpSpPr/>
            <p:nvPr/>
          </p:nvGrpSpPr>
          <p:grpSpPr>
            <a:xfrm>
              <a:off x="12190" y="3294"/>
              <a:ext cx="6720" cy="1441"/>
              <a:chOff x="12190" y="3294"/>
              <a:chExt cx="6720" cy="1441"/>
            </a:xfrm>
          </p:grpSpPr>
          <p:grpSp>
            <p:nvGrpSpPr>
              <p:cNvPr id="111" name="组合 110"/>
              <p:cNvGrpSpPr/>
              <p:nvPr/>
            </p:nvGrpSpPr>
            <p:grpSpPr>
              <a:xfrm>
                <a:off x="12190" y="4051"/>
                <a:ext cx="6720" cy="684"/>
                <a:chOff x="6464056" y="3145258"/>
                <a:chExt cx="3462594" cy="410275"/>
              </a:xfrm>
            </p:grpSpPr>
            <p:sp>
              <p:nvSpPr>
                <p:cNvPr id="116" name="文本框 2"/>
                <p:cNvSpPr txBox="1">
                  <a:spLocks noChangeArrowheads="1"/>
                </p:cNvSpPr>
                <p:nvPr/>
              </p:nvSpPr>
              <p:spPr bwMode="auto">
                <a:xfrm>
                  <a:off x="6464056" y="3145258"/>
                  <a:ext cx="994335" cy="269875"/>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zh-CN" sz="1200" kern="100" dirty="0">
                      <a:latin typeface="微软雅黑" panose="020B0503020204020204" charset="-122"/>
                      <a:ea typeface="微软雅黑" panose="020B0503020204020204" charset="-122"/>
                      <a:cs typeface="Times New Roman" panose="02020603050405020304"/>
                    </a:rPr>
                    <a:t>调整</a:t>
                  </a:r>
                  <a:r>
                    <a:rPr lang="zh-CN" altLang="en-US" sz="1200" kern="100" dirty="0">
                      <a:latin typeface="微软雅黑" panose="020B0503020204020204" charset="-122"/>
                      <a:ea typeface="微软雅黑" panose="020B0503020204020204" charset="-122"/>
                      <a:cs typeface="Times New Roman" panose="02020603050405020304"/>
                    </a:rPr>
                    <a:t>建设</a:t>
                  </a:r>
                  <a:r>
                    <a:rPr lang="zh-CN" sz="1200" kern="100" dirty="0">
                      <a:effectLst/>
                      <a:latin typeface="微软雅黑" panose="020B0503020204020204" charset="-122"/>
                      <a:ea typeface="微软雅黑" panose="020B0503020204020204" charset="-122"/>
                      <a:cs typeface="Times New Roman" panose="02020603050405020304"/>
                    </a:rPr>
                    <a:t>实施方案</a:t>
                  </a:r>
                </a:p>
              </p:txBody>
            </p:sp>
            <p:sp>
              <p:nvSpPr>
                <p:cNvPr id="117" name="文本框 2"/>
                <p:cNvSpPr txBox="1">
                  <a:spLocks noChangeArrowheads="1"/>
                </p:cNvSpPr>
                <p:nvPr/>
              </p:nvSpPr>
              <p:spPr bwMode="auto">
                <a:xfrm>
                  <a:off x="7649067" y="3177633"/>
                  <a:ext cx="1147380" cy="255305"/>
                </a:xfrm>
                <a:prstGeom prst="rect">
                  <a:avLst/>
                </a:prstGeom>
                <a:noFill/>
                <a:ln w="9525">
                  <a:noFill/>
                  <a:miter lim="800000"/>
                </a:ln>
              </p:spPr>
              <p:txBody>
                <a:bodyPr rot="0" vert="horz" wrap="square" lIns="0" tIns="0" rIns="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根据</a:t>
                  </a:r>
                  <a:r>
                    <a:rPr lang="zh-CN" sz="1200" kern="100" dirty="0">
                      <a:effectLst/>
                      <a:latin typeface="微软雅黑" panose="020B0503020204020204" charset="-122"/>
                      <a:ea typeface="微软雅黑" panose="020B0503020204020204" charset="-122"/>
                      <a:cs typeface="Times New Roman" panose="02020603050405020304"/>
                    </a:rPr>
                    <a:t>目标标准值</a:t>
                  </a:r>
                  <a:r>
                    <a:rPr lang="zh-CN" altLang="en-US" sz="1200" kern="100" dirty="0">
                      <a:effectLst/>
                      <a:latin typeface="微软雅黑" panose="020B0503020204020204" charset="-122"/>
                      <a:ea typeface="微软雅黑" panose="020B0503020204020204" charset="-122"/>
                      <a:cs typeface="Times New Roman" panose="02020603050405020304"/>
                    </a:rPr>
                    <a:t>进行</a:t>
                  </a:r>
                  <a:r>
                    <a:rPr lang="zh-CN" sz="1200" kern="100" dirty="0">
                      <a:effectLst/>
                      <a:latin typeface="微软雅黑" panose="020B0503020204020204" charset="-122"/>
                      <a:ea typeface="微软雅黑" panose="020B0503020204020204" charset="-122"/>
                      <a:cs typeface="Times New Roman" panose="02020603050405020304"/>
                    </a:rPr>
                    <a:t>预警</a:t>
                  </a:r>
                </a:p>
              </p:txBody>
            </p:sp>
            <p:sp>
              <p:nvSpPr>
                <p:cNvPr id="118" name="文本框 2"/>
                <p:cNvSpPr txBox="1">
                  <a:spLocks noChangeArrowheads="1"/>
                </p:cNvSpPr>
                <p:nvPr/>
              </p:nvSpPr>
              <p:spPr bwMode="auto">
                <a:xfrm>
                  <a:off x="8993001" y="3152751"/>
                  <a:ext cx="933649" cy="402782"/>
                </a:xfrm>
                <a:prstGeom prst="rect">
                  <a:avLst/>
                </a:prstGeom>
                <a:noFill/>
                <a:ln w="9525">
                  <a:noFill/>
                  <a:miter lim="800000"/>
                </a:ln>
              </p:spPr>
              <p:txBody>
                <a:bodyPr rot="0" vert="horz" wrap="square" lIns="0" tIns="0" rIns="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平台监测专业建设进度及人才培养成效</a:t>
                  </a:r>
                  <a:endParaRPr lang="zh-CN" sz="1200" kern="100" dirty="0">
                    <a:effectLst/>
                    <a:latin typeface="微软雅黑" panose="020B0503020204020204" charset="-122"/>
                    <a:ea typeface="微软雅黑" panose="020B0503020204020204" charset="-122"/>
                    <a:cs typeface="Times New Roman" panose="02020603050405020304"/>
                  </a:endParaRPr>
                </a:p>
              </p:txBody>
            </p:sp>
          </p:grpSp>
          <p:grpSp>
            <p:nvGrpSpPr>
              <p:cNvPr id="112" name="组合 111"/>
              <p:cNvGrpSpPr/>
              <p:nvPr/>
            </p:nvGrpSpPr>
            <p:grpSpPr>
              <a:xfrm>
                <a:off x="12490" y="3294"/>
                <a:ext cx="5894" cy="696"/>
                <a:chOff x="6588592" y="2449218"/>
                <a:chExt cx="3036847" cy="417461"/>
              </a:xfrm>
            </p:grpSpPr>
            <p:sp>
              <p:nvSpPr>
                <p:cNvPr id="113" name="AutoShape 4"/>
                <p:cNvSpPr>
                  <a:spLocks noChangeArrowheads="1"/>
                </p:cNvSpPr>
                <p:nvPr/>
              </p:nvSpPr>
              <p:spPr bwMode="ltGray">
                <a:xfrm>
                  <a:off x="7808760" y="2449218"/>
                  <a:ext cx="596126" cy="41655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预警</a:t>
                  </a:r>
                  <a:endParaRPr lang="zh-CN" sz="1600" dirty="0">
                    <a:effectLst/>
                    <a:latin typeface="宋体" panose="02010600030101010101" pitchFamily="2" charset="-122"/>
                    <a:cs typeface="宋体" panose="02010600030101010101" pitchFamily="2" charset="-122"/>
                  </a:endParaRPr>
                </a:p>
              </p:txBody>
            </p:sp>
            <p:sp>
              <p:nvSpPr>
                <p:cNvPr id="114" name="AutoShape 5"/>
                <p:cNvSpPr>
                  <a:spLocks noChangeArrowheads="1"/>
                </p:cNvSpPr>
                <p:nvPr/>
              </p:nvSpPr>
              <p:spPr bwMode="ltGray">
                <a:xfrm>
                  <a:off x="9029532" y="2449219"/>
                  <a:ext cx="595907" cy="41655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监测</a:t>
                  </a:r>
                  <a:endParaRPr lang="zh-CN" sz="1600" dirty="0">
                    <a:effectLst/>
                    <a:latin typeface="宋体" panose="02010600030101010101" pitchFamily="2" charset="-122"/>
                    <a:cs typeface="宋体" panose="02010600030101010101" pitchFamily="2" charset="-122"/>
                  </a:endParaRPr>
                </a:p>
              </p:txBody>
            </p:sp>
            <p:sp>
              <p:nvSpPr>
                <p:cNvPr id="115" name="AutoShape 16"/>
                <p:cNvSpPr>
                  <a:spLocks noChangeArrowheads="1"/>
                </p:cNvSpPr>
                <p:nvPr/>
              </p:nvSpPr>
              <p:spPr bwMode="ltGray">
                <a:xfrm>
                  <a:off x="6588592" y="2449225"/>
                  <a:ext cx="596405" cy="417454"/>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改进</a:t>
                  </a:r>
                  <a:endParaRPr lang="zh-CN" sz="1600" dirty="0">
                    <a:effectLst/>
                    <a:latin typeface="宋体" panose="02010600030101010101" pitchFamily="2" charset="-122"/>
                    <a:cs typeface="宋体" panose="02010600030101010101" pitchFamily="2" charset="-122"/>
                  </a:endParaRPr>
                </a:p>
              </p:txBody>
            </p:sp>
          </p:grpSp>
        </p:grpSp>
        <p:grpSp>
          <p:nvGrpSpPr>
            <p:cNvPr id="108" name="组合 107"/>
            <p:cNvGrpSpPr/>
            <p:nvPr/>
          </p:nvGrpSpPr>
          <p:grpSpPr>
            <a:xfrm>
              <a:off x="13657" y="3581"/>
              <a:ext cx="3441" cy="152"/>
              <a:chOff x="7185138" y="2621264"/>
              <a:chExt cx="1772134" cy="91096"/>
            </a:xfrm>
          </p:grpSpPr>
          <p:sp>
            <p:nvSpPr>
              <p:cNvPr id="109" name="AutoShape 43"/>
              <p:cNvSpPr>
                <a:spLocks noChangeArrowheads="1"/>
              </p:cNvSpPr>
              <p:nvPr/>
            </p:nvSpPr>
            <p:spPr bwMode="ltGray">
              <a:xfrm>
                <a:off x="8409247" y="2633889"/>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10" name="AutoShape 43"/>
              <p:cNvSpPr>
                <a:spLocks noChangeArrowheads="1"/>
              </p:cNvSpPr>
              <p:nvPr/>
            </p:nvSpPr>
            <p:spPr bwMode="ltGray">
              <a:xfrm>
                <a:off x="7185138" y="2621264"/>
                <a:ext cx="496241" cy="91096"/>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grpSp>
      <p:sp>
        <p:nvSpPr>
          <p:cNvPr id="120" name="AutoShape 43"/>
          <p:cNvSpPr>
            <a:spLocks noChangeArrowheads="1"/>
          </p:cNvSpPr>
          <p:nvPr/>
        </p:nvSpPr>
        <p:spPr bwMode="ltGray">
          <a:xfrm rot="16200000" flipH="1">
            <a:off x="9873247" y="3730172"/>
            <a:ext cx="566076" cy="80763"/>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21" name="AutoShape 43"/>
          <p:cNvSpPr>
            <a:spLocks noChangeArrowheads="1"/>
          </p:cNvSpPr>
          <p:nvPr/>
        </p:nvSpPr>
        <p:spPr bwMode="ltGray">
          <a:xfrm rot="5400000" flipH="1" flipV="1">
            <a:off x="6162848" y="3664269"/>
            <a:ext cx="581025" cy="96520"/>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22" name="AutoShape 43"/>
          <p:cNvSpPr>
            <a:spLocks noChangeArrowheads="1"/>
          </p:cNvSpPr>
          <p:nvPr/>
        </p:nvSpPr>
        <p:spPr bwMode="ltGray">
          <a:xfrm rot="16200000" flipV="1">
            <a:off x="9820316" y="5247063"/>
            <a:ext cx="666219" cy="86484"/>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nvGrpSpPr>
          <p:cNvPr id="123" name="组合 122"/>
          <p:cNvGrpSpPr/>
          <p:nvPr/>
        </p:nvGrpSpPr>
        <p:grpSpPr>
          <a:xfrm>
            <a:off x="736103" y="2703695"/>
            <a:ext cx="4737424" cy="461665"/>
            <a:chOff x="1229711" y="3122649"/>
            <a:chExt cx="4737424" cy="461665"/>
          </a:xfrm>
        </p:grpSpPr>
        <p:sp>
          <p:nvSpPr>
            <p:cNvPr id="125" name="矩形 124"/>
            <p:cNvSpPr/>
            <p:nvPr/>
          </p:nvSpPr>
          <p:spPr>
            <a:xfrm>
              <a:off x="1526496" y="3122649"/>
              <a:ext cx="4440639"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charset="-122"/>
                  <a:ea typeface="微软雅黑" panose="020B0503020204020204" charset="-122"/>
                </a:rPr>
                <a:t>专业层面</a:t>
              </a:r>
              <a:r>
                <a:rPr lang="zh-CN" altLang="zh-CN" sz="2400" dirty="0">
                  <a:latin typeface="微软雅黑" panose="020B0503020204020204" charset="-122"/>
                  <a:ea typeface="微软雅黑" panose="020B0503020204020204" charset="-122"/>
                </a:rPr>
                <a:t>“</a:t>
              </a:r>
              <a:r>
                <a:rPr lang="en-US" altLang="zh-CN" sz="2400" dirty="0">
                  <a:latin typeface="微软雅黑" panose="020B0503020204020204" charset="-122"/>
                  <a:ea typeface="微软雅黑" panose="020B0503020204020204" charset="-122"/>
                </a:rPr>
                <a:t>8</a:t>
              </a:r>
              <a:r>
                <a:rPr lang="zh-CN" altLang="zh-CN" sz="2400" dirty="0">
                  <a:latin typeface="微软雅黑" panose="020B0503020204020204" charset="-122"/>
                  <a:ea typeface="微软雅黑" panose="020B0503020204020204" charset="-122"/>
                </a:rPr>
                <a:t>”字</a:t>
              </a:r>
              <a:r>
                <a:rPr lang="zh-CN" altLang="en-US" sz="2400" dirty="0">
                  <a:latin typeface="微软雅黑" panose="020B0503020204020204" charset="-122"/>
                  <a:ea typeface="微软雅黑" panose="020B0503020204020204" charset="-122"/>
                </a:rPr>
                <a:t>质量</a:t>
              </a:r>
              <a:r>
                <a:rPr lang="zh-CN" altLang="zh-CN" sz="2400" dirty="0">
                  <a:latin typeface="微软雅黑" panose="020B0503020204020204" charset="-122"/>
                  <a:ea typeface="微软雅黑" panose="020B0503020204020204" charset="-122"/>
                </a:rPr>
                <a:t>改进螺旋</a:t>
              </a:r>
              <a:r>
                <a:rPr lang="en-US" altLang="zh-CN" sz="2400" dirty="0">
                  <a:latin typeface="微软雅黑" panose="020B0503020204020204" charset="-122"/>
                  <a:ea typeface="微软雅黑" panose="020B0503020204020204" charset="-122"/>
                </a:rPr>
                <a:t>:</a:t>
              </a:r>
            </a:p>
          </p:txBody>
        </p:sp>
        <p:sp>
          <p:nvSpPr>
            <p:cNvPr id="141" name="object 44"/>
            <p:cNvSpPr/>
            <p:nvPr/>
          </p:nvSpPr>
          <p:spPr>
            <a:xfrm>
              <a:off x="1229711" y="3198387"/>
              <a:ext cx="259080" cy="282575"/>
            </a:xfrm>
            <a:custGeom>
              <a:avLst/>
              <a:gdLst/>
              <a:ahLst/>
              <a:cxnLst/>
              <a:rect l="l" t="t" r="r" b="b"/>
              <a:pathLst>
                <a:path w="548639" h="528320">
                  <a:moveTo>
                    <a:pt x="157095" y="381762"/>
                  </a:moveTo>
                  <a:lnTo>
                    <a:pt x="149983" y="381762"/>
                  </a:lnTo>
                  <a:lnTo>
                    <a:pt x="132713" y="383803"/>
                  </a:lnTo>
                  <a:lnTo>
                    <a:pt x="90547" y="411861"/>
                  </a:lnTo>
                  <a:lnTo>
                    <a:pt x="77434" y="466470"/>
                  </a:lnTo>
                  <a:lnTo>
                    <a:pt x="87082" y="492871"/>
                  </a:lnTo>
                  <a:lnTo>
                    <a:pt x="116688" y="520350"/>
                  </a:lnTo>
                  <a:lnTo>
                    <a:pt x="149856" y="528319"/>
                  </a:lnTo>
                  <a:lnTo>
                    <a:pt x="167128" y="526276"/>
                  </a:lnTo>
                  <a:lnTo>
                    <a:pt x="209419" y="498094"/>
                  </a:lnTo>
                  <a:lnTo>
                    <a:pt x="223309" y="455469"/>
                  </a:lnTo>
                  <a:lnTo>
                    <a:pt x="220081" y="433603"/>
                  </a:lnTo>
                  <a:lnTo>
                    <a:pt x="210435" y="413512"/>
                  </a:lnTo>
                  <a:lnTo>
                    <a:pt x="231267" y="384810"/>
                  </a:lnTo>
                  <a:lnTo>
                    <a:pt x="170811" y="384810"/>
                  </a:lnTo>
                  <a:lnTo>
                    <a:pt x="164080" y="382650"/>
                  </a:lnTo>
                  <a:lnTo>
                    <a:pt x="157095" y="381762"/>
                  </a:lnTo>
                  <a:close/>
                </a:path>
                <a:path w="548639" h="528320">
                  <a:moveTo>
                    <a:pt x="375381" y="382016"/>
                  </a:moveTo>
                  <a:lnTo>
                    <a:pt x="314702" y="382016"/>
                  </a:lnTo>
                  <a:lnTo>
                    <a:pt x="337816" y="413638"/>
                  </a:lnTo>
                  <a:lnTo>
                    <a:pt x="328136" y="433657"/>
                  </a:lnTo>
                  <a:lnTo>
                    <a:pt x="328493" y="477504"/>
                  </a:lnTo>
                  <a:lnTo>
                    <a:pt x="350728" y="510853"/>
                  </a:lnTo>
                  <a:lnTo>
                    <a:pt x="398395" y="528319"/>
                  </a:lnTo>
                  <a:lnTo>
                    <a:pt x="409946" y="527421"/>
                  </a:lnTo>
                  <a:lnTo>
                    <a:pt x="461277" y="492871"/>
                  </a:lnTo>
                  <a:lnTo>
                    <a:pt x="470896" y="466470"/>
                  </a:lnTo>
                  <a:lnTo>
                    <a:pt x="469917" y="438356"/>
                  </a:lnTo>
                  <a:lnTo>
                    <a:pt x="457831" y="411861"/>
                  </a:lnTo>
                  <a:lnTo>
                    <a:pt x="445988" y="399174"/>
                  </a:lnTo>
                  <a:lnTo>
                    <a:pt x="431669" y="389715"/>
                  </a:lnTo>
                  <a:lnTo>
                    <a:pt x="418285" y="384810"/>
                  </a:lnTo>
                  <a:lnTo>
                    <a:pt x="377440" y="384810"/>
                  </a:lnTo>
                  <a:lnTo>
                    <a:pt x="375381" y="382016"/>
                  </a:lnTo>
                  <a:close/>
                </a:path>
                <a:path w="548639" h="528320">
                  <a:moveTo>
                    <a:pt x="314702" y="382016"/>
                  </a:moveTo>
                  <a:lnTo>
                    <a:pt x="233295" y="382016"/>
                  </a:lnTo>
                  <a:lnTo>
                    <a:pt x="242950" y="385556"/>
                  </a:lnTo>
                  <a:lnTo>
                    <a:pt x="253011" y="388143"/>
                  </a:lnTo>
                  <a:lnTo>
                    <a:pt x="263405" y="389731"/>
                  </a:lnTo>
                  <a:lnTo>
                    <a:pt x="274062" y="390270"/>
                  </a:lnTo>
                  <a:lnTo>
                    <a:pt x="284873" y="389715"/>
                  </a:lnTo>
                  <a:lnTo>
                    <a:pt x="295144" y="388143"/>
                  </a:lnTo>
                  <a:lnTo>
                    <a:pt x="305137" y="385556"/>
                  </a:lnTo>
                  <a:lnTo>
                    <a:pt x="314702" y="382016"/>
                  </a:lnTo>
                  <a:close/>
                </a:path>
                <a:path w="548639" h="528320">
                  <a:moveTo>
                    <a:pt x="416810" y="263779"/>
                  </a:moveTo>
                  <a:lnTo>
                    <a:pt x="131441" y="263779"/>
                  </a:lnTo>
                  <a:lnTo>
                    <a:pt x="168525" y="275844"/>
                  </a:lnTo>
                  <a:lnTo>
                    <a:pt x="168282" y="278638"/>
                  </a:lnTo>
                  <a:lnTo>
                    <a:pt x="174954" y="321722"/>
                  </a:lnTo>
                  <a:lnTo>
                    <a:pt x="193671" y="353187"/>
                  </a:lnTo>
                  <a:lnTo>
                    <a:pt x="170811" y="384810"/>
                  </a:lnTo>
                  <a:lnTo>
                    <a:pt x="231267" y="384810"/>
                  </a:lnTo>
                  <a:lnTo>
                    <a:pt x="233295" y="382016"/>
                  </a:lnTo>
                  <a:lnTo>
                    <a:pt x="375381" y="382016"/>
                  </a:lnTo>
                  <a:lnTo>
                    <a:pt x="354326" y="353441"/>
                  </a:lnTo>
                  <a:lnTo>
                    <a:pt x="365178" y="338538"/>
                  </a:lnTo>
                  <a:lnTo>
                    <a:pt x="373328" y="321849"/>
                  </a:lnTo>
                  <a:lnTo>
                    <a:pt x="378454" y="303684"/>
                  </a:lnTo>
                  <a:lnTo>
                    <a:pt x="380193" y="284797"/>
                  </a:lnTo>
                  <a:lnTo>
                    <a:pt x="380107" y="278638"/>
                  </a:lnTo>
                  <a:lnTo>
                    <a:pt x="379853" y="275717"/>
                  </a:lnTo>
                  <a:lnTo>
                    <a:pt x="416810" y="263779"/>
                  </a:lnTo>
                  <a:close/>
                </a:path>
                <a:path w="548639" h="528320">
                  <a:moveTo>
                    <a:pt x="398268" y="381762"/>
                  </a:moveTo>
                  <a:lnTo>
                    <a:pt x="391156" y="381762"/>
                  </a:lnTo>
                  <a:lnTo>
                    <a:pt x="384171" y="382777"/>
                  </a:lnTo>
                  <a:lnTo>
                    <a:pt x="377440" y="384810"/>
                  </a:lnTo>
                  <a:lnTo>
                    <a:pt x="418285" y="384810"/>
                  </a:lnTo>
                  <a:lnTo>
                    <a:pt x="415540" y="383803"/>
                  </a:lnTo>
                  <a:lnTo>
                    <a:pt x="398268" y="381762"/>
                  </a:lnTo>
                  <a:close/>
                </a:path>
                <a:path w="548639" h="528320">
                  <a:moveTo>
                    <a:pt x="80895" y="145795"/>
                  </a:moveTo>
                  <a:lnTo>
                    <a:pt x="73148" y="145795"/>
                  </a:lnTo>
                  <a:lnTo>
                    <a:pt x="50178" y="149445"/>
                  </a:lnTo>
                  <a:lnTo>
                    <a:pt x="29983" y="159750"/>
                  </a:lnTo>
                  <a:lnTo>
                    <a:pt x="13897" y="175768"/>
                  </a:lnTo>
                  <a:lnTo>
                    <a:pt x="3298" y="196469"/>
                  </a:lnTo>
                  <a:lnTo>
                    <a:pt x="0" y="225379"/>
                  </a:lnTo>
                  <a:lnTo>
                    <a:pt x="7774" y="252396"/>
                  </a:lnTo>
                  <a:lnTo>
                    <a:pt x="25122" y="274532"/>
                  </a:lnTo>
                  <a:lnTo>
                    <a:pt x="50542" y="288798"/>
                  </a:lnTo>
                  <a:lnTo>
                    <a:pt x="57908" y="291338"/>
                  </a:lnTo>
                  <a:lnTo>
                    <a:pt x="65401" y="292481"/>
                  </a:lnTo>
                  <a:lnTo>
                    <a:pt x="73148" y="292481"/>
                  </a:lnTo>
                  <a:lnTo>
                    <a:pt x="90203" y="290496"/>
                  </a:lnTo>
                  <a:lnTo>
                    <a:pt x="105961" y="284797"/>
                  </a:lnTo>
                  <a:lnTo>
                    <a:pt x="119886" y="275764"/>
                  </a:lnTo>
                  <a:lnTo>
                    <a:pt x="131441" y="263779"/>
                  </a:lnTo>
                  <a:lnTo>
                    <a:pt x="531591" y="263779"/>
                  </a:lnTo>
                  <a:lnTo>
                    <a:pt x="540492" y="252396"/>
                  </a:lnTo>
                  <a:lnTo>
                    <a:pt x="547109" y="229362"/>
                  </a:lnTo>
                  <a:lnTo>
                    <a:pt x="183511" y="229362"/>
                  </a:lnTo>
                  <a:lnTo>
                    <a:pt x="146554" y="217297"/>
                  </a:lnTo>
                  <a:lnTo>
                    <a:pt x="132276" y="175746"/>
                  </a:lnTo>
                  <a:lnTo>
                    <a:pt x="95754" y="149479"/>
                  </a:lnTo>
                  <a:lnTo>
                    <a:pt x="88515" y="146938"/>
                  </a:lnTo>
                  <a:lnTo>
                    <a:pt x="80895" y="145795"/>
                  </a:lnTo>
                  <a:close/>
                </a:path>
                <a:path w="548639" h="528320">
                  <a:moveTo>
                    <a:pt x="531591" y="263779"/>
                  </a:moveTo>
                  <a:lnTo>
                    <a:pt x="416810" y="263779"/>
                  </a:lnTo>
                  <a:lnTo>
                    <a:pt x="428365" y="275764"/>
                  </a:lnTo>
                  <a:lnTo>
                    <a:pt x="442289" y="284797"/>
                  </a:lnTo>
                  <a:lnTo>
                    <a:pt x="458047" y="290496"/>
                  </a:lnTo>
                  <a:lnTo>
                    <a:pt x="475103" y="292481"/>
                  </a:lnTo>
                  <a:lnTo>
                    <a:pt x="482723" y="292481"/>
                  </a:lnTo>
                  <a:lnTo>
                    <a:pt x="490470" y="291338"/>
                  </a:lnTo>
                  <a:lnTo>
                    <a:pt x="497836" y="288798"/>
                  </a:lnTo>
                  <a:lnTo>
                    <a:pt x="523182" y="274532"/>
                  </a:lnTo>
                  <a:lnTo>
                    <a:pt x="531591" y="263779"/>
                  </a:lnTo>
                  <a:close/>
                </a:path>
                <a:path w="548639" h="528320">
                  <a:moveTo>
                    <a:pt x="274062" y="0"/>
                  </a:moveTo>
                  <a:lnTo>
                    <a:pt x="245500" y="5788"/>
                  </a:lnTo>
                  <a:lnTo>
                    <a:pt x="222166" y="21542"/>
                  </a:lnTo>
                  <a:lnTo>
                    <a:pt x="206428" y="44844"/>
                  </a:lnTo>
                  <a:lnTo>
                    <a:pt x="200656" y="73278"/>
                  </a:lnTo>
                  <a:lnTo>
                    <a:pt x="204297" y="96113"/>
                  </a:lnTo>
                  <a:lnTo>
                    <a:pt x="214451" y="116030"/>
                  </a:lnTo>
                  <a:lnTo>
                    <a:pt x="229963" y="131875"/>
                  </a:lnTo>
                  <a:lnTo>
                    <a:pt x="249678" y="142494"/>
                  </a:lnTo>
                  <a:lnTo>
                    <a:pt x="249678" y="181356"/>
                  </a:lnTo>
                  <a:lnTo>
                    <a:pt x="229606" y="188285"/>
                  </a:lnTo>
                  <a:lnTo>
                    <a:pt x="211593" y="198881"/>
                  </a:lnTo>
                  <a:lnTo>
                    <a:pt x="196082" y="212717"/>
                  </a:lnTo>
                  <a:lnTo>
                    <a:pt x="183511" y="229362"/>
                  </a:lnTo>
                  <a:lnTo>
                    <a:pt x="547109" y="229362"/>
                  </a:lnTo>
                  <a:lnTo>
                    <a:pt x="364613" y="229235"/>
                  </a:lnTo>
                  <a:lnTo>
                    <a:pt x="352115" y="212663"/>
                  </a:lnTo>
                  <a:lnTo>
                    <a:pt x="336641" y="198866"/>
                  </a:lnTo>
                  <a:lnTo>
                    <a:pt x="318643" y="188283"/>
                  </a:lnTo>
                  <a:lnTo>
                    <a:pt x="298573" y="181356"/>
                  </a:lnTo>
                  <a:lnTo>
                    <a:pt x="298573" y="142494"/>
                  </a:lnTo>
                  <a:lnTo>
                    <a:pt x="318287" y="131875"/>
                  </a:lnTo>
                  <a:lnTo>
                    <a:pt x="333799" y="116030"/>
                  </a:lnTo>
                  <a:lnTo>
                    <a:pt x="343953" y="96113"/>
                  </a:lnTo>
                  <a:lnTo>
                    <a:pt x="347595" y="73278"/>
                  </a:lnTo>
                  <a:lnTo>
                    <a:pt x="341802" y="44844"/>
                  </a:lnTo>
                  <a:lnTo>
                    <a:pt x="326020" y="21542"/>
                  </a:lnTo>
                  <a:lnTo>
                    <a:pt x="302642" y="5788"/>
                  </a:lnTo>
                  <a:lnTo>
                    <a:pt x="274062" y="0"/>
                  </a:lnTo>
                  <a:close/>
                </a:path>
                <a:path w="548639" h="528320">
                  <a:moveTo>
                    <a:pt x="475230" y="145795"/>
                  </a:moveTo>
                  <a:lnTo>
                    <a:pt x="467483" y="145795"/>
                  </a:lnTo>
                  <a:lnTo>
                    <a:pt x="459736" y="146938"/>
                  </a:lnTo>
                  <a:lnTo>
                    <a:pt x="415936" y="175768"/>
                  </a:lnTo>
                  <a:lnTo>
                    <a:pt x="401697" y="217297"/>
                  </a:lnTo>
                  <a:lnTo>
                    <a:pt x="364613" y="229235"/>
                  </a:lnTo>
                  <a:lnTo>
                    <a:pt x="547145" y="229235"/>
                  </a:lnTo>
                  <a:lnTo>
                    <a:pt x="548253" y="225379"/>
                  </a:lnTo>
                  <a:lnTo>
                    <a:pt x="544953" y="196469"/>
                  </a:lnTo>
                  <a:lnTo>
                    <a:pt x="534344" y="175746"/>
                  </a:lnTo>
                  <a:lnTo>
                    <a:pt x="518283" y="159750"/>
                  </a:lnTo>
                  <a:lnTo>
                    <a:pt x="498125" y="149445"/>
                  </a:lnTo>
                  <a:lnTo>
                    <a:pt x="475230" y="145795"/>
                  </a:lnTo>
                  <a:close/>
                </a:path>
              </a:pathLst>
            </a:custGeom>
            <a:solidFill>
              <a:srgbClr val="5B9BD4"/>
            </a:solidFill>
          </p:spPr>
          <p:txBody>
            <a:bodyPr wrap="square" lIns="0" tIns="0" rIns="0" bIns="0" rtlCol="0"/>
            <a:lstStyle/>
            <a:p>
              <a:endParaRPr/>
            </a:p>
          </p:txBody>
        </p:sp>
      </p:grpSp>
      <p:cxnSp>
        <p:nvCxnSpPr>
          <p:cNvPr id="119" name="直接连接符 118"/>
          <p:cNvCxnSpPr/>
          <p:nvPr/>
        </p:nvCxnSpPr>
        <p:spPr>
          <a:xfrm>
            <a:off x="26126" y="2520412"/>
            <a:ext cx="1219200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6" name="矩形: 圆角 9"/>
          <p:cNvSpPr/>
          <p:nvPr/>
        </p:nvSpPr>
        <p:spPr>
          <a:xfrm>
            <a:off x="640772" y="744474"/>
            <a:ext cx="598271" cy="1604443"/>
          </a:xfrm>
          <a:prstGeom prst="roundRect">
            <a:avLst/>
          </a:prstGeom>
          <a:solidFill>
            <a:srgbClr val="D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charset="-122"/>
                <a:ea typeface="微软雅黑" panose="020B0503020204020204" charset="-122"/>
              </a:rPr>
              <a:t>专业层面</a:t>
            </a:r>
          </a:p>
        </p:txBody>
      </p:sp>
      <p:sp>
        <p:nvSpPr>
          <p:cNvPr id="124" name="矩形 123">
            <a:extLst>
              <a:ext uri="{FF2B5EF4-FFF2-40B4-BE49-F238E27FC236}">
                <a16:creationId xmlns:a16="http://schemas.microsoft.com/office/drawing/2014/main" id="{E4E0E418-085B-43E2-BE24-7801C1AAFB0F}"/>
              </a:ext>
            </a:extLst>
          </p:cNvPr>
          <p:cNvSpPr/>
          <p:nvPr/>
        </p:nvSpPr>
        <p:spPr>
          <a:xfrm>
            <a:off x="635802" y="-47297"/>
            <a:ext cx="1005403" cy="74398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3200" b="1" dirty="0">
                <a:solidFill>
                  <a:schemeClr val="tx1">
                    <a:lumMod val="75000"/>
                    <a:lumOff val="25000"/>
                  </a:schemeClr>
                </a:solidFill>
                <a:latin typeface="微软雅黑" panose="020B0503020204020204" charset="-122"/>
                <a:ea typeface="微软雅黑" panose="020B0503020204020204" charset="-122"/>
              </a:rPr>
              <a:t>案例</a:t>
            </a:r>
            <a:endParaRPr lang="zh-CN" altLang="zh-CN" sz="3200" b="1"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2"/>
                                        </p:tgtEl>
                                        <p:attrNameLst>
                                          <p:attrName>style.visibility</p:attrName>
                                        </p:attrNameLst>
                                      </p:cBhvr>
                                      <p:to>
                                        <p:strVal val="visible"/>
                                      </p:to>
                                    </p:set>
                                    <p:animEffect transition="in" filter="wipe(down)">
                                      <p:cBhvr>
                                        <p:cTn id="15" dur="500"/>
                                        <p:tgtEl>
                                          <p:spTgt spid="122"/>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right)">
                                      <p:cBhvr>
                                        <p:cTn id="19" dur="500"/>
                                        <p:tgtEl>
                                          <p:spTgt spid="7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Effect transition="in" filter="wipe(down)">
                                      <p:cBhvr>
                                        <p:cTn id="23" dur="500"/>
                                        <p:tgtEl>
                                          <p:spTgt spid="6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p:cTn id="27" dur="500" fill="hold"/>
                                        <p:tgtEl>
                                          <p:spTgt spid="63"/>
                                        </p:tgtEl>
                                        <p:attrNameLst>
                                          <p:attrName>ppt_w</p:attrName>
                                        </p:attrNameLst>
                                      </p:cBhvr>
                                      <p:tavLst>
                                        <p:tav tm="0">
                                          <p:val>
                                            <p:fltVal val="0"/>
                                          </p:val>
                                        </p:tav>
                                        <p:tav tm="100000">
                                          <p:val>
                                            <p:strVal val="#ppt_w"/>
                                          </p:val>
                                        </p:tav>
                                      </p:tavLst>
                                    </p:anim>
                                    <p:anim calcmode="lin" valueType="num">
                                      <p:cBhvr>
                                        <p:cTn id="28" dur="500" fill="hold"/>
                                        <p:tgtEl>
                                          <p:spTgt spid="63"/>
                                        </p:tgtEl>
                                        <p:attrNameLst>
                                          <p:attrName>ppt_h</p:attrName>
                                        </p:attrNameLst>
                                      </p:cBhvr>
                                      <p:tavLst>
                                        <p:tav tm="0">
                                          <p:val>
                                            <p:fltVal val="0"/>
                                          </p:val>
                                        </p:tav>
                                        <p:tav tm="100000">
                                          <p:val>
                                            <p:strVal val="#ppt_h"/>
                                          </p:val>
                                        </p:tav>
                                      </p:tavLst>
                                    </p:anim>
                                    <p:animEffect transition="in" filter="fade">
                                      <p:cBhvr>
                                        <p:cTn id="29" dur="500"/>
                                        <p:tgtEl>
                                          <p:spTgt spid="6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500" fill="hold"/>
                                        <p:tgtEl>
                                          <p:spTgt spid="67"/>
                                        </p:tgtEl>
                                        <p:attrNameLst>
                                          <p:attrName>ppt_w</p:attrName>
                                        </p:attrNameLst>
                                      </p:cBhvr>
                                      <p:tavLst>
                                        <p:tav tm="0">
                                          <p:val>
                                            <p:fltVal val="0"/>
                                          </p:val>
                                        </p:tav>
                                        <p:tav tm="100000">
                                          <p:val>
                                            <p:strVal val="#ppt_w"/>
                                          </p:val>
                                        </p:tav>
                                      </p:tavLst>
                                    </p:anim>
                                    <p:anim calcmode="lin" valueType="num">
                                      <p:cBhvr>
                                        <p:cTn id="34" dur="500" fill="hold"/>
                                        <p:tgtEl>
                                          <p:spTgt spid="67"/>
                                        </p:tgtEl>
                                        <p:attrNameLst>
                                          <p:attrName>ppt_h</p:attrName>
                                        </p:attrNameLst>
                                      </p:cBhvr>
                                      <p:tavLst>
                                        <p:tav tm="0">
                                          <p:val>
                                            <p:fltVal val="0"/>
                                          </p:val>
                                        </p:tav>
                                        <p:tav tm="100000">
                                          <p:val>
                                            <p:strVal val="#ppt_h"/>
                                          </p:val>
                                        </p:tav>
                                      </p:tavLst>
                                    </p:anim>
                                    <p:animEffect transition="in" filter="fade">
                                      <p:cBhvr>
                                        <p:cTn id="35" dur="500"/>
                                        <p:tgtEl>
                                          <p:spTgt spid="67"/>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wipe(down)">
                                      <p:cBhvr>
                                        <p:cTn id="39" dur="500"/>
                                        <p:tgtEl>
                                          <p:spTgt spid="120"/>
                                        </p:tgtEl>
                                      </p:cBhvr>
                                    </p:animEffect>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wipe(right)">
                                      <p:cBhvr>
                                        <p:cTn id="43" dur="500"/>
                                        <p:tgtEl>
                                          <p:spTgt spid="106"/>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wipe(up)">
                                      <p:cBhvr>
                                        <p:cTn id="47" dur="500"/>
                                        <p:tgtEl>
                                          <p:spTgt spid="121"/>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500" fill="hold"/>
                                        <p:tgtEl>
                                          <p:spTgt spid="65"/>
                                        </p:tgtEl>
                                        <p:attrNameLst>
                                          <p:attrName>ppt_w</p:attrName>
                                        </p:attrNameLst>
                                      </p:cBhvr>
                                      <p:tavLst>
                                        <p:tav tm="0">
                                          <p:val>
                                            <p:fltVal val="0"/>
                                          </p:val>
                                        </p:tav>
                                        <p:tav tm="100000">
                                          <p:val>
                                            <p:strVal val="#ppt_w"/>
                                          </p:val>
                                        </p:tav>
                                      </p:tavLst>
                                    </p:anim>
                                    <p:anim calcmode="lin" valueType="num">
                                      <p:cBhvr>
                                        <p:cTn id="52" dur="500" fill="hold"/>
                                        <p:tgtEl>
                                          <p:spTgt spid="65"/>
                                        </p:tgtEl>
                                        <p:attrNameLst>
                                          <p:attrName>ppt_h</p:attrName>
                                        </p:attrNameLst>
                                      </p:cBhvr>
                                      <p:tavLst>
                                        <p:tav tm="0">
                                          <p:val>
                                            <p:fltVal val="0"/>
                                          </p:val>
                                        </p:tav>
                                        <p:tav tm="100000">
                                          <p:val>
                                            <p:strVal val="#ppt_h"/>
                                          </p:val>
                                        </p:tav>
                                      </p:tavLst>
                                    </p:anim>
                                    <p:animEffect transition="in" filter="fade">
                                      <p:cBhvr>
                                        <p:cTn id="53" dur="500"/>
                                        <p:tgtEl>
                                          <p:spTgt spid="65"/>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64"/>
                                        </p:tgtEl>
                                        <p:attrNameLst>
                                          <p:attrName>style.visibility</p:attrName>
                                        </p:attrNameLst>
                                      </p:cBhvr>
                                      <p:to>
                                        <p:strVal val="visible"/>
                                      </p:to>
                                    </p:set>
                                    <p:anim calcmode="lin" valueType="num">
                                      <p:cBhvr>
                                        <p:cTn id="57" dur="500" fill="hold"/>
                                        <p:tgtEl>
                                          <p:spTgt spid="64"/>
                                        </p:tgtEl>
                                        <p:attrNameLst>
                                          <p:attrName>ppt_w</p:attrName>
                                        </p:attrNameLst>
                                      </p:cBhvr>
                                      <p:tavLst>
                                        <p:tav tm="0">
                                          <p:val>
                                            <p:fltVal val="0"/>
                                          </p:val>
                                        </p:tav>
                                        <p:tav tm="100000">
                                          <p:val>
                                            <p:strVal val="#ppt_w"/>
                                          </p:val>
                                        </p:tav>
                                      </p:tavLst>
                                    </p:anim>
                                    <p:anim calcmode="lin" valueType="num">
                                      <p:cBhvr>
                                        <p:cTn id="58" dur="500" fill="hold"/>
                                        <p:tgtEl>
                                          <p:spTgt spid="64"/>
                                        </p:tgtEl>
                                        <p:attrNameLst>
                                          <p:attrName>ppt_h</p:attrName>
                                        </p:attrNameLst>
                                      </p:cBhvr>
                                      <p:tavLst>
                                        <p:tav tm="0">
                                          <p:val>
                                            <p:fltVal val="0"/>
                                          </p:val>
                                        </p:tav>
                                        <p:tav tm="100000">
                                          <p:val>
                                            <p:strVal val="#ppt_h"/>
                                          </p:val>
                                        </p:tav>
                                      </p:tavLst>
                                    </p:anim>
                                    <p:animEffect transition="in" filter="fade">
                                      <p:cBhvr>
                                        <p:cTn id="5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7" grpId="0" animBg="1"/>
      <p:bldP spid="69" grpId="0" animBg="1"/>
      <p:bldP spid="120" grpId="0" animBg="1"/>
      <p:bldP spid="121" grpId="0" animBg="1"/>
      <p:bldP spid="1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284449" y="902179"/>
            <a:ext cx="10552417" cy="1200329"/>
          </a:xfrm>
          <a:prstGeom prst="rect">
            <a:avLst/>
          </a:prstGeom>
        </p:spPr>
        <p:txBody>
          <a:bodyPr wrap="square">
            <a:spAutoFit/>
          </a:bodyPr>
          <a:lstStyle/>
          <a:p>
            <a:pPr indent="457200">
              <a:lnSpc>
                <a:spcPct val="150000"/>
              </a:lnSpc>
            </a:pPr>
            <a:r>
              <a:rPr lang="zh-CN" altLang="zh-CN" sz="2400" dirty="0">
                <a:latin typeface="微软雅黑" panose="020B0503020204020204" charset="-122"/>
                <a:ea typeface="微软雅黑" panose="020B0503020204020204" charset="-122"/>
              </a:rPr>
              <a:t>建立</a:t>
            </a:r>
            <a:r>
              <a:rPr lang="zh-CN" altLang="zh-CN" sz="2400" b="1" dirty="0">
                <a:solidFill>
                  <a:srgbClr val="C00000"/>
                </a:solidFill>
                <a:latin typeface="微软雅黑" panose="020B0503020204020204" charset="-122"/>
                <a:ea typeface="微软雅黑" panose="020B0503020204020204" charset="-122"/>
              </a:rPr>
              <a:t>课程建设</a:t>
            </a:r>
            <a:r>
              <a:rPr lang="zh-CN" altLang="zh-CN" sz="2400" dirty="0">
                <a:latin typeface="微软雅黑" panose="020B0503020204020204" charset="-122"/>
                <a:ea typeface="微软雅黑" panose="020B0503020204020204" charset="-122"/>
              </a:rPr>
              <a:t>与</a:t>
            </a:r>
            <a:r>
              <a:rPr lang="zh-CN" altLang="zh-CN" sz="2400" b="1" dirty="0">
                <a:solidFill>
                  <a:srgbClr val="C00000"/>
                </a:solidFill>
                <a:latin typeface="微软雅黑" panose="020B0503020204020204" charset="-122"/>
                <a:ea typeface="微软雅黑" panose="020B0503020204020204" charset="-122"/>
              </a:rPr>
              <a:t>课程教学</a:t>
            </a:r>
            <a:r>
              <a:rPr lang="zh-CN" altLang="zh-CN" sz="2400" dirty="0">
                <a:latin typeface="微软雅黑" panose="020B0503020204020204" charset="-122"/>
                <a:ea typeface="微软雅黑" panose="020B0503020204020204" charset="-122"/>
              </a:rPr>
              <a:t>质量诊改制度，</a:t>
            </a:r>
            <a:r>
              <a:rPr lang="zh-CN" altLang="en-US" sz="2400" b="1" dirty="0">
                <a:solidFill>
                  <a:srgbClr val="C00000"/>
                </a:solidFill>
                <a:latin typeface="微软雅黑" panose="020B0503020204020204" charset="-122"/>
                <a:ea typeface="微软雅黑" panose="020B0503020204020204" charset="-122"/>
              </a:rPr>
              <a:t>课程建设</a:t>
            </a:r>
            <a:r>
              <a:rPr lang="zh-CN" altLang="en-US" sz="2400" dirty="0">
                <a:latin typeface="微软雅黑" panose="020B0503020204020204" charset="-122"/>
                <a:ea typeface="微软雅黑" panose="020B0503020204020204" charset="-122"/>
              </a:rPr>
              <a:t>以</a:t>
            </a:r>
            <a:r>
              <a:rPr lang="zh-CN" altLang="en-US" sz="2400" b="1" dirty="0">
                <a:solidFill>
                  <a:srgbClr val="C00000"/>
                </a:solidFill>
                <a:latin typeface="微软雅黑" panose="020B0503020204020204" charset="-122"/>
                <a:ea typeface="微软雅黑" panose="020B0503020204020204" charset="-122"/>
              </a:rPr>
              <a:t>课程立项建设周期</a:t>
            </a:r>
            <a:r>
              <a:rPr lang="zh-CN" altLang="en-US" sz="2400" dirty="0">
                <a:latin typeface="微软雅黑" panose="020B0503020204020204" charset="-122"/>
                <a:ea typeface="微软雅黑" panose="020B0503020204020204" charset="-122"/>
              </a:rPr>
              <a:t>为诊改周期、按</a:t>
            </a:r>
            <a:r>
              <a:rPr lang="zh-CN" altLang="en-US" sz="2400" b="1" dirty="0">
                <a:solidFill>
                  <a:srgbClr val="C00000"/>
                </a:solidFill>
                <a:latin typeface="微软雅黑" panose="020B0503020204020204" charset="-122"/>
                <a:ea typeface="微软雅黑" panose="020B0503020204020204" charset="-122"/>
              </a:rPr>
              <a:t>季度</a:t>
            </a:r>
            <a:r>
              <a:rPr lang="zh-CN" altLang="en-US" sz="2400" dirty="0">
                <a:latin typeface="微软雅黑" panose="020B0503020204020204" charset="-122"/>
                <a:ea typeface="微软雅黑" panose="020B0503020204020204" charset="-122"/>
              </a:rPr>
              <a:t>监测预警，对标找差，自我诊断，持续改进。</a:t>
            </a:r>
            <a:endParaRPr lang="zh-CN" altLang="zh-CN" sz="2400" dirty="0">
              <a:latin typeface="微软雅黑" panose="020B0503020204020204" charset="-122"/>
              <a:ea typeface="微软雅黑" panose="020B0503020204020204" charset="-122"/>
            </a:endParaRPr>
          </a:p>
        </p:txBody>
      </p:sp>
      <p:sp>
        <p:nvSpPr>
          <p:cNvPr id="63" name="Oval 17"/>
          <p:cNvSpPr>
            <a:spLocks noChangeArrowheads="1"/>
          </p:cNvSpPr>
          <p:nvPr/>
        </p:nvSpPr>
        <p:spPr bwMode="ltGray">
          <a:xfrm>
            <a:off x="7356183" y="3624010"/>
            <a:ext cx="2522766" cy="517082"/>
          </a:xfrm>
          <a:prstGeom prst="round2Diag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00" dirty="0">
                <a:solidFill>
                  <a:schemeClr val="bg1"/>
                </a:solidFill>
                <a:effectLst/>
                <a:latin typeface="微软雅黑" panose="020B0503020204020204" charset="-122"/>
                <a:ea typeface="微软雅黑" panose="020B0503020204020204" charset="-122"/>
                <a:cs typeface="Times New Roman" panose="02020603050405020304"/>
              </a:rPr>
              <a:t>智能</a:t>
            </a:r>
            <a:r>
              <a:rPr lang="zh-CN" altLang="en-US" sz="1600" kern="100" dirty="0">
                <a:solidFill>
                  <a:schemeClr val="bg1"/>
                </a:solidFill>
                <a:effectLst/>
                <a:latin typeface="微软雅黑" panose="020B0503020204020204" charset="-122"/>
                <a:ea typeface="微软雅黑" panose="020B0503020204020204" charset="-122"/>
                <a:cs typeface="Times New Roman" panose="02020603050405020304"/>
              </a:rPr>
              <a:t>化信息平台</a:t>
            </a:r>
            <a:endParaRPr lang="en-US" altLang="zh-CN" sz="1600" kern="100" dirty="0">
              <a:solidFill>
                <a:schemeClr val="bg1"/>
              </a:solidFill>
              <a:effectLst/>
              <a:latin typeface="微软雅黑" panose="020B0503020204020204" charset="-122"/>
              <a:ea typeface="微软雅黑" panose="020B0503020204020204" charset="-122"/>
              <a:cs typeface="Times New Roman" panose="02020603050405020304"/>
            </a:endParaRPr>
          </a:p>
          <a:p>
            <a:pPr algn="ctr">
              <a:spcAft>
                <a:spcPts val="0"/>
              </a:spcAft>
            </a:pPr>
            <a:r>
              <a:rPr lang="zh-CN" altLang="en-US" sz="1600" kern="100" dirty="0">
                <a:solidFill>
                  <a:schemeClr val="bg1"/>
                </a:solidFill>
                <a:latin typeface="微软雅黑" panose="020B0503020204020204" charset="-122"/>
                <a:ea typeface="微软雅黑" panose="020B0503020204020204" charset="-122"/>
                <a:cs typeface="Times New Roman" panose="02020603050405020304"/>
              </a:rPr>
              <a:t>（目标任务管理系统）</a:t>
            </a:r>
            <a:endParaRPr lang="zh-CN" altLang="en-US" sz="1600" kern="100" dirty="0">
              <a:solidFill>
                <a:schemeClr val="bg1"/>
              </a:solidFill>
              <a:effectLst/>
              <a:latin typeface="微软雅黑" panose="020B0503020204020204" charset="-122"/>
              <a:ea typeface="微软雅黑" panose="020B0503020204020204" charset="-122"/>
              <a:cs typeface="Times New Roman" panose="02020603050405020304"/>
            </a:endParaRPr>
          </a:p>
        </p:txBody>
      </p:sp>
      <p:sp>
        <p:nvSpPr>
          <p:cNvPr id="64" name="文本框 2"/>
          <p:cNvSpPr txBox="1">
            <a:spLocks noChangeArrowheads="1"/>
          </p:cNvSpPr>
          <p:nvPr/>
        </p:nvSpPr>
        <p:spPr bwMode="auto">
          <a:xfrm>
            <a:off x="1387530" y="5017098"/>
            <a:ext cx="1109477" cy="576880"/>
          </a:xfrm>
          <a:prstGeom prst="rect">
            <a:avLst/>
          </a:prstGeom>
          <a:noFill/>
          <a:ln w="9525">
            <a:solidFill>
              <a:srgbClr val="459EDB"/>
            </a:solidFill>
            <a:prstDash val="sysDash"/>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以</a:t>
            </a:r>
            <a:r>
              <a:rPr lang="zh-CN" altLang="en-US" sz="1200" b="1" kern="100" dirty="0">
                <a:solidFill>
                  <a:srgbClr val="C00000"/>
                </a:solidFill>
                <a:effectLst/>
                <a:latin typeface="微软雅黑" panose="020B0503020204020204" charset="-122"/>
                <a:ea typeface="微软雅黑" panose="020B0503020204020204" charset="-122"/>
                <a:cs typeface="Times New Roman" panose="02020603050405020304"/>
              </a:rPr>
              <a:t>立项建设周期</a:t>
            </a: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为</a:t>
            </a:r>
            <a:r>
              <a:rPr lang="zh-CN" altLang="en-US" sz="1200" b="1" kern="100" dirty="0">
                <a:solidFill>
                  <a:srgbClr val="C00000"/>
                </a:solidFill>
                <a:effectLst/>
                <a:latin typeface="微软雅黑" panose="020B0503020204020204" charset="-122"/>
                <a:ea typeface="微软雅黑" panose="020B0503020204020204" charset="-122"/>
                <a:cs typeface="Times New Roman" panose="02020603050405020304"/>
              </a:rPr>
              <a:t>诊改</a:t>
            </a: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周期持续诊断改进</a:t>
            </a:r>
          </a:p>
        </p:txBody>
      </p:sp>
      <p:sp>
        <p:nvSpPr>
          <p:cNvPr id="65" name="文本框 2"/>
          <p:cNvSpPr txBox="1">
            <a:spLocks noChangeArrowheads="1"/>
          </p:cNvSpPr>
          <p:nvPr/>
        </p:nvSpPr>
        <p:spPr bwMode="auto">
          <a:xfrm>
            <a:off x="5629586" y="3610726"/>
            <a:ext cx="836905" cy="443865"/>
          </a:xfrm>
          <a:prstGeom prst="rect">
            <a:avLst/>
          </a:prstGeom>
          <a:noFill/>
          <a:ln w="9525">
            <a:solidFill>
              <a:srgbClr val="459EDB"/>
            </a:solidFill>
            <a:prstDash val="sysDash"/>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b="1" kern="100" dirty="0">
                <a:solidFill>
                  <a:srgbClr val="C00000"/>
                </a:solidFill>
                <a:latin typeface="微软雅黑" panose="020B0503020204020204" charset="-122"/>
                <a:ea typeface="微软雅黑" panose="020B0503020204020204" charset="-122"/>
                <a:cs typeface="Times New Roman" panose="02020603050405020304"/>
              </a:rPr>
              <a:t>季度</a:t>
            </a: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监测</a:t>
            </a:r>
          </a:p>
          <a:p>
            <a:pPr algn="just">
              <a:spcAft>
                <a:spcPts val="0"/>
              </a:spcAft>
            </a:pPr>
            <a:r>
              <a:rPr lang="zh-CN" altLang="en-US" sz="1200" b="1" kern="100" dirty="0">
                <a:solidFill>
                  <a:srgbClr val="C00000"/>
                </a:solidFill>
                <a:latin typeface="微软雅黑" panose="020B0503020204020204" charset="-122"/>
                <a:ea typeface="微软雅黑" panose="020B0503020204020204" charset="-122"/>
                <a:cs typeface="Times New Roman" panose="02020603050405020304"/>
              </a:rPr>
              <a:t>持续改进</a:t>
            </a:r>
            <a:endParaRPr lang="zh-CN" altLang="en-US" sz="1200" b="1" kern="100" dirty="0">
              <a:solidFill>
                <a:srgbClr val="C00000"/>
              </a:solidFill>
              <a:effectLst/>
              <a:latin typeface="微软雅黑" panose="020B0503020204020204" charset="-122"/>
              <a:ea typeface="微软雅黑" panose="020B0503020204020204" charset="-122"/>
              <a:cs typeface="Times New Roman" panose="02020603050405020304"/>
            </a:endParaRPr>
          </a:p>
        </p:txBody>
      </p:sp>
      <p:sp>
        <p:nvSpPr>
          <p:cNvPr id="66" name="Oval 17"/>
          <p:cNvSpPr>
            <a:spLocks noChangeArrowheads="1"/>
          </p:cNvSpPr>
          <p:nvPr/>
        </p:nvSpPr>
        <p:spPr bwMode="ltGray">
          <a:xfrm>
            <a:off x="4044502" y="5116754"/>
            <a:ext cx="5288564" cy="527050"/>
          </a:xfrm>
          <a:prstGeom prst="round2Diag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wrap="none" lIns="0" tIns="0" rIns="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000" dirty="0">
                <a:ln w="9208" cap="flat" cmpd="sng" algn="ctr">
                  <a:noFill/>
                  <a:prstDash val="solid"/>
                  <a:round/>
                </a:ln>
                <a:solidFill>
                  <a:schemeClr val="bg1"/>
                </a:solidFill>
                <a:latin typeface="宋体" panose="02010600030101010101" pitchFamily="2" charset="-122"/>
                <a:ea typeface="微软雅黑" panose="020B0503020204020204" charset="-122"/>
                <a:cs typeface="Times New Roman" panose="02020603050405020304"/>
              </a:rPr>
              <a:t>智能化信息平台</a:t>
            </a:r>
          </a:p>
        </p:txBody>
      </p:sp>
      <p:sp>
        <p:nvSpPr>
          <p:cNvPr id="67" name="Line 33"/>
          <p:cNvSpPr>
            <a:spLocks noChangeShapeType="1"/>
          </p:cNvSpPr>
          <p:nvPr/>
        </p:nvSpPr>
        <p:spPr bwMode="ltGray">
          <a:xfrm>
            <a:off x="7134820" y="3831185"/>
            <a:ext cx="0" cy="0"/>
          </a:xfrm>
          <a:prstGeom prst="line">
            <a:avLst/>
          </a:prstGeom>
          <a:solidFill>
            <a:schemeClr val="tx2">
              <a:lumMod val="60000"/>
              <a:lumOff val="40000"/>
            </a:schemeClr>
          </a:solidFill>
          <a:ln>
            <a:solidFill>
              <a:schemeClr val="tx2">
                <a:lumMod val="40000"/>
                <a:lumOff val="60000"/>
              </a:schemeClr>
            </a:solidFill>
          </a:ln>
        </p:spPr>
        <p:txBody>
          <a:bodyPr wrap="none" lIns="121869" tIns="60935" rIns="121869" bIns="6093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en-US" sz="1200" kern="1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微软雅黑" panose="020B0503020204020204" charset="-122"/>
                <a:ea typeface="宋体" panose="02010600030101010101" pitchFamily="2" charset="-122"/>
                <a:cs typeface="Times New Roman" panose="02020603050405020304"/>
              </a:rPr>
              <a:t> </a:t>
            </a:r>
            <a:endParaRPr lang="zh-CN" sz="1200" kern="100" dirty="0">
              <a:effectLst/>
              <a:latin typeface="Calibri" panose="020F0502020204030204"/>
              <a:ea typeface="宋体" panose="02010600030101010101" pitchFamily="2" charset="-122"/>
              <a:cs typeface="Times New Roman" panose="02020603050405020304"/>
            </a:endParaRPr>
          </a:p>
        </p:txBody>
      </p:sp>
      <p:sp>
        <p:nvSpPr>
          <p:cNvPr id="68" name="AutoShape 43"/>
          <p:cNvSpPr>
            <a:spLocks noChangeArrowheads="1"/>
          </p:cNvSpPr>
          <p:nvPr/>
        </p:nvSpPr>
        <p:spPr bwMode="ltGray">
          <a:xfrm rot="5400000" flipV="1">
            <a:off x="2224481" y="5262626"/>
            <a:ext cx="800344" cy="85825"/>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69" name="AutoShape 43"/>
          <p:cNvSpPr>
            <a:spLocks noChangeArrowheads="1"/>
          </p:cNvSpPr>
          <p:nvPr/>
        </p:nvSpPr>
        <p:spPr bwMode="ltGray">
          <a:xfrm rot="16200000">
            <a:off x="10246685" y="5300086"/>
            <a:ext cx="751356" cy="87058"/>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nvGrpSpPr>
          <p:cNvPr id="70" name="组合 69"/>
          <p:cNvGrpSpPr/>
          <p:nvPr/>
        </p:nvGrpSpPr>
        <p:grpSpPr>
          <a:xfrm>
            <a:off x="5877750" y="2819746"/>
            <a:ext cx="5347144" cy="901773"/>
            <a:chOff x="12813" y="2830"/>
            <a:chExt cx="5646" cy="1420"/>
          </a:xfrm>
        </p:grpSpPr>
        <p:grpSp>
          <p:nvGrpSpPr>
            <p:cNvPr id="71" name="组合 70"/>
            <p:cNvGrpSpPr/>
            <p:nvPr/>
          </p:nvGrpSpPr>
          <p:grpSpPr>
            <a:xfrm>
              <a:off x="12813" y="3511"/>
              <a:ext cx="5646" cy="739"/>
              <a:chOff x="6382144" y="2873981"/>
              <a:chExt cx="3584967" cy="461822"/>
            </a:xfrm>
          </p:grpSpPr>
          <p:sp>
            <p:nvSpPr>
              <p:cNvPr id="79" name="文本框 2"/>
              <p:cNvSpPr txBox="1">
                <a:spLocks noChangeArrowheads="1"/>
              </p:cNvSpPr>
              <p:nvPr/>
            </p:nvSpPr>
            <p:spPr bwMode="auto">
              <a:xfrm>
                <a:off x="6382144" y="2873981"/>
                <a:ext cx="991315" cy="250439"/>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en-US" sz="1200" kern="100" dirty="0">
                    <a:latin typeface="微软雅黑" panose="020B0503020204020204" charset="-122"/>
                    <a:ea typeface="微软雅黑" panose="020B0503020204020204" charset="-122"/>
                    <a:cs typeface="Times New Roman" panose="02020603050405020304"/>
                  </a:rPr>
                  <a:t>调整建设</a:t>
                </a:r>
                <a:r>
                  <a:rPr lang="zh-CN" altLang="en-US" sz="1200" kern="100" dirty="0">
                    <a:effectLst/>
                    <a:latin typeface="微软雅黑" panose="020B0503020204020204" charset="-122"/>
                    <a:ea typeface="微软雅黑" panose="020B0503020204020204" charset="-122"/>
                    <a:cs typeface="Times New Roman" panose="02020603050405020304"/>
                  </a:rPr>
                  <a:t>实施方案</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80" name="文本框 2"/>
              <p:cNvSpPr txBox="1">
                <a:spLocks noChangeArrowheads="1"/>
              </p:cNvSpPr>
              <p:nvPr/>
            </p:nvSpPr>
            <p:spPr bwMode="auto">
              <a:xfrm>
                <a:off x="7733306" y="2914489"/>
                <a:ext cx="1169913" cy="209931"/>
              </a:xfrm>
              <a:prstGeom prst="rect">
                <a:avLst/>
              </a:prstGeom>
              <a:noFill/>
              <a:ln w="9525">
                <a:noFill/>
                <a:miter lim="800000"/>
              </a:ln>
            </p:spPr>
            <p:txBody>
              <a:bodyPr rot="0" vert="horz" wrap="square" lIns="0" tIns="0" rIns="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根据</a:t>
                </a:r>
                <a:r>
                  <a:rPr lang="zh-CN" sz="1200" kern="100" dirty="0">
                    <a:effectLst/>
                    <a:latin typeface="微软雅黑" panose="020B0503020204020204" charset="-122"/>
                    <a:ea typeface="微软雅黑" panose="020B0503020204020204" charset="-122"/>
                    <a:cs typeface="Times New Roman" panose="02020603050405020304"/>
                  </a:rPr>
                  <a:t>目标标准值</a:t>
                </a:r>
                <a:r>
                  <a:rPr lang="zh-CN" altLang="en-US" sz="1200" kern="100" dirty="0">
                    <a:effectLst/>
                    <a:latin typeface="微软雅黑" panose="020B0503020204020204" charset="-122"/>
                    <a:ea typeface="微软雅黑" panose="020B0503020204020204" charset="-122"/>
                    <a:cs typeface="Times New Roman" panose="02020603050405020304"/>
                  </a:rPr>
                  <a:t>进行</a:t>
                </a:r>
                <a:r>
                  <a:rPr lang="zh-CN" sz="1200" kern="100" dirty="0">
                    <a:effectLst/>
                    <a:latin typeface="微软雅黑" panose="020B0503020204020204" charset="-122"/>
                    <a:ea typeface="微软雅黑" panose="020B0503020204020204" charset="-122"/>
                    <a:cs typeface="Times New Roman" panose="02020603050405020304"/>
                  </a:rPr>
                  <a:t>预警</a:t>
                </a:r>
              </a:p>
            </p:txBody>
          </p:sp>
          <p:sp>
            <p:nvSpPr>
              <p:cNvPr id="81" name="文本框 2"/>
              <p:cNvSpPr txBox="1">
                <a:spLocks noChangeArrowheads="1"/>
              </p:cNvSpPr>
              <p:nvPr/>
            </p:nvSpPr>
            <p:spPr bwMode="auto">
              <a:xfrm>
                <a:off x="9200701" y="2932978"/>
                <a:ext cx="766410" cy="402825"/>
              </a:xfrm>
              <a:prstGeom prst="rect">
                <a:avLst/>
              </a:prstGeom>
              <a:noFill/>
              <a:ln w="9525">
                <a:noFill/>
                <a:miter lim="800000"/>
              </a:ln>
            </p:spPr>
            <p:txBody>
              <a:bodyPr rot="0" vert="horz" wrap="square" lIns="0" tIns="0" rIns="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平台监测课程建设进度及成效</a:t>
                </a:r>
                <a:endParaRPr lang="zh-CN" sz="1200" kern="100" dirty="0">
                  <a:effectLst/>
                  <a:latin typeface="微软雅黑" panose="020B0503020204020204" charset="-122"/>
                  <a:ea typeface="微软雅黑" panose="020B0503020204020204" charset="-122"/>
                  <a:cs typeface="Times New Roman" panose="02020603050405020304"/>
                </a:endParaRPr>
              </a:p>
            </p:txBody>
          </p:sp>
        </p:grpSp>
        <p:grpSp>
          <p:nvGrpSpPr>
            <p:cNvPr id="72" name="组合 71"/>
            <p:cNvGrpSpPr/>
            <p:nvPr/>
          </p:nvGrpSpPr>
          <p:grpSpPr>
            <a:xfrm>
              <a:off x="13071" y="2830"/>
              <a:ext cx="5225" cy="689"/>
              <a:chOff x="6544978" y="2440837"/>
              <a:chExt cx="3099975" cy="437645"/>
            </a:xfrm>
          </p:grpSpPr>
          <p:sp>
            <p:nvSpPr>
              <p:cNvPr id="76" name="AutoShape 4"/>
              <p:cNvSpPr>
                <a:spLocks noChangeArrowheads="1"/>
              </p:cNvSpPr>
              <p:nvPr/>
            </p:nvSpPr>
            <p:spPr bwMode="ltGray">
              <a:xfrm>
                <a:off x="7780639" y="2449218"/>
                <a:ext cx="656413" cy="416826"/>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预警</a:t>
                </a:r>
                <a:endParaRPr lang="zh-CN" sz="1600" dirty="0">
                  <a:effectLst/>
                  <a:latin typeface="宋体" panose="02010600030101010101" pitchFamily="2" charset="-122"/>
                  <a:cs typeface="宋体" panose="02010600030101010101" pitchFamily="2" charset="-122"/>
                </a:endParaRPr>
              </a:p>
            </p:txBody>
          </p:sp>
          <p:sp>
            <p:nvSpPr>
              <p:cNvPr id="77" name="AutoShape 5"/>
              <p:cNvSpPr>
                <a:spLocks noChangeArrowheads="1"/>
              </p:cNvSpPr>
              <p:nvPr/>
            </p:nvSpPr>
            <p:spPr bwMode="ltGray">
              <a:xfrm>
                <a:off x="9042102" y="2461927"/>
                <a:ext cx="602851" cy="41655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监测</a:t>
                </a:r>
                <a:endParaRPr lang="zh-CN" sz="1600" dirty="0">
                  <a:effectLst/>
                  <a:latin typeface="宋体" panose="02010600030101010101" pitchFamily="2" charset="-122"/>
                  <a:cs typeface="宋体" panose="02010600030101010101" pitchFamily="2" charset="-122"/>
                </a:endParaRPr>
              </a:p>
            </p:txBody>
          </p:sp>
          <p:sp>
            <p:nvSpPr>
              <p:cNvPr id="78" name="AutoShape 16"/>
              <p:cNvSpPr>
                <a:spLocks noChangeArrowheads="1"/>
              </p:cNvSpPr>
              <p:nvPr/>
            </p:nvSpPr>
            <p:spPr bwMode="ltGray">
              <a:xfrm>
                <a:off x="6544978" y="2440837"/>
                <a:ext cx="573829" cy="417454"/>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改进</a:t>
                </a:r>
                <a:endParaRPr lang="zh-CN" sz="1600" dirty="0">
                  <a:effectLst/>
                  <a:latin typeface="宋体" panose="02010600030101010101" pitchFamily="2" charset="-122"/>
                  <a:cs typeface="宋体" panose="02010600030101010101" pitchFamily="2" charset="-122"/>
                </a:endParaRPr>
              </a:p>
            </p:txBody>
          </p:sp>
        </p:grpSp>
        <p:grpSp>
          <p:nvGrpSpPr>
            <p:cNvPr id="73" name="组合 72"/>
            <p:cNvGrpSpPr/>
            <p:nvPr/>
          </p:nvGrpSpPr>
          <p:grpSpPr>
            <a:xfrm>
              <a:off x="14160" y="3122"/>
              <a:ext cx="3092" cy="136"/>
              <a:chOff x="7238129" y="2625709"/>
              <a:chExt cx="1963683" cy="86651"/>
            </a:xfrm>
          </p:grpSpPr>
          <p:sp>
            <p:nvSpPr>
              <p:cNvPr id="74" name="AutoShape 43"/>
              <p:cNvSpPr>
                <a:spLocks noChangeArrowheads="1"/>
              </p:cNvSpPr>
              <p:nvPr/>
            </p:nvSpPr>
            <p:spPr bwMode="ltGray">
              <a:xfrm>
                <a:off x="8653787" y="2633889"/>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dirty="0"/>
              </a:p>
            </p:txBody>
          </p:sp>
          <p:sp>
            <p:nvSpPr>
              <p:cNvPr id="75" name="AutoShape 43"/>
              <p:cNvSpPr>
                <a:spLocks noChangeArrowheads="1"/>
              </p:cNvSpPr>
              <p:nvPr/>
            </p:nvSpPr>
            <p:spPr bwMode="ltGray">
              <a:xfrm>
                <a:off x="7238129" y="2625709"/>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grpSp>
      <p:grpSp>
        <p:nvGrpSpPr>
          <p:cNvPr id="82" name="组合 81"/>
          <p:cNvGrpSpPr/>
          <p:nvPr/>
        </p:nvGrpSpPr>
        <p:grpSpPr>
          <a:xfrm>
            <a:off x="1981549" y="4223491"/>
            <a:ext cx="9287762" cy="831850"/>
            <a:chOff x="9353" y="4937"/>
            <a:chExt cx="8573" cy="1310"/>
          </a:xfrm>
        </p:grpSpPr>
        <p:grpSp>
          <p:nvGrpSpPr>
            <p:cNvPr id="83" name="组合 82"/>
            <p:cNvGrpSpPr/>
            <p:nvPr/>
          </p:nvGrpSpPr>
          <p:grpSpPr>
            <a:xfrm>
              <a:off x="9353" y="5573"/>
              <a:ext cx="8573" cy="674"/>
              <a:chOff x="4191799" y="4183602"/>
              <a:chExt cx="5445489" cy="428108"/>
            </a:xfrm>
          </p:grpSpPr>
          <p:sp>
            <p:nvSpPr>
              <p:cNvPr id="95" name="文本框 2"/>
              <p:cNvSpPr txBox="1">
                <a:spLocks noChangeArrowheads="1"/>
              </p:cNvSpPr>
              <p:nvPr/>
            </p:nvSpPr>
            <p:spPr bwMode="auto">
              <a:xfrm>
                <a:off x="4191799" y="4242510"/>
                <a:ext cx="831829" cy="233595"/>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确定课程建设</a:t>
                </a:r>
                <a:r>
                  <a:rPr lang="zh-CN" sz="1200" kern="100" dirty="0">
                    <a:effectLst/>
                    <a:latin typeface="微软雅黑" panose="020B0503020204020204" charset="-122"/>
                    <a:ea typeface="微软雅黑" panose="020B0503020204020204" charset="-122"/>
                    <a:cs typeface="Times New Roman" panose="02020603050405020304"/>
                  </a:rPr>
                  <a:t>目标</a:t>
                </a:r>
              </a:p>
            </p:txBody>
          </p:sp>
          <p:sp>
            <p:nvSpPr>
              <p:cNvPr id="96" name="文本框 2"/>
              <p:cNvSpPr txBox="1">
                <a:spLocks noChangeArrowheads="1"/>
              </p:cNvSpPr>
              <p:nvPr/>
            </p:nvSpPr>
            <p:spPr bwMode="auto">
              <a:xfrm>
                <a:off x="5401737" y="4216473"/>
                <a:ext cx="836760" cy="189220"/>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明确课程</a:t>
                </a:r>
                <a:r>
                  <a:rPr lang="zh-CN" altLang="en-US" sz="1200" kern="100" dirty="0">
                    <a:latin typeface="微软雅黑" panose="020B0503020204020204" charset="-122"/>
                    <a:ea typeface="微软雅黑" panose="020B0503020204020204" charset="-122"/>
                    <a:cs typeface="Times New Roman" panose="02020603050405020304"/>
                  </a:rPr>
                  <a:t>建设标准</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97" name="文本框 2"/>
              <p:cNvSpPr txBox="1">
                <a:spLocks noChangeArrowheads="1"/>
              </p:cNvSpPr>
              <p:nvPr/>
            </p:nvSpPr>
            <p:spPr bwMode="auto">
              <a:xfrm>
                <a:off x="6403566" y="4199110"/>
                <a:ext cx="939962" cy="346344"/>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制定</a:t>
                </a:r>
                <a:r>
                  <a:rPr lang="zh-CN" altLang="en-US" sz="1200" kern="100" dirty="0">
                    <a:effectLst/>
                    <a:latin typeface="微软雅黑" panose="020B0503020204020204" charset="-122"/>
                    <a:ea typeface="微软雅黑" panose="020B0503020204020204" charset="-122"/>
                    <a:cs typeface="Times New Roman" panose="02020603050405020304"/>
                  </a:rPr>
                  <a:t>课程学期建设</a:t>
                </a:r>
                <a:r>
                  <a:rPr lang="zh-CN" sz="1200" kern="100" dirty="0">
                    <a:effectLst/>
                    <a:latin typeface="微软雅黑" panose="020B0503020204020204" charset="-122"/>
                    <a:ea typeface="微软雅黑" panose="020B0503020204020204" charset="-122"/>
                    <a:cs typeface="Times New Roman" panose="02020603050405020304"/>
                  </a:rPr>
                  <a:t>计划</a:t>
                </a:r>
                <a:r>
                  <a:rPr lang="zh-CN" altLang="en-US" sz="1200" kern="100" dirty="0">
                    <a:effectLst/>
                    <a:latin typeface="微软雅黑" panose="020B0503020204020204" charset="-122"/>
                    <a:ea typeface="微软雅黑" panose="020B0503020204020204" charset="-122"/>
                    <a:cs typeface="Times New Roman" panose="02020603050405020304"/>
                  </a:rPr>
                  <a:t>及课程建设方案</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98" name="文本框 2"/>
              <p:cNvSpPr txBox="1">
                <a:spLocks noChangeArrowheads="1"/>
              </p:cNvSpPr>
              <p:nvPr/>
            </p:nvSpPr>
            <p:spPr bwMode="auto">
              <a:xfrm>
                <a:off x="7657803" y="4183602"/>
                <a:ext cx="844914" cy="428108"/>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sz="1200" kern="100" dirty="0">
                    <a:effectLst/>
                    <a:latin typeface="微软雅黑" panose="020B0503020204020204" charset="-122"/>
                    <a:ea typeface="微软雅黑" panose="020B0503020204020204" charset="-122"/>
                    <a:cs typeface="Times New Roman" panose="02020603050405020304"/>
                  </a:rPr>
                  <a:t>明确分工</a:t>
                </a:r>
                <a:r>
                  <a:rPr lang="zh-CN" altLang="en-US" sz="1200" kern="100" dirty="0">
                    <a:effectLst/>
                    <a:latin typeface="微软雅黑" panose="020B0503020204020204" charset="-122"/>
                    <a:ea typeface="微软雅黑" panose="020B0503020204020204" charset="-122"/>
                    <a:cs typeface="Times New Roman" panose="02020603050405020304"/>
                  </a:rPr>
                  <a:t>上下协调</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教学例会教研活动</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99" name="文本框 2"/>
              <p:cNvSpPr txBox="1">
                <a:spLocks noChangeArrowheads="1"/>
              </p:cNvSpPr>
              <p:nvPr/>
            </p:nvSpPr>
            <p:spPr bwMode="auto">
              <a:xfrm>
                <a:off x="8929375" y="4250164"/>
                <a:ext cx="707913" cy="217055"/>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实施课程建设</a:t>
                </a:r>
                <a:endParaRPr lang="zh-CN" sz="1200" strike="sngStrike" kern="100" dirty="0">
                  <a:effectLst/>
                  <a:latin typeface="微软雅黑" panose="020B0503020204020204" charset="-122"/>
                  <a:ea typeface="微软雅黑" panose="020B0503020204020204" charset="-122"/>
                  <a:cs typeface="Times New Roman" panose="02020603050405020304"/>
                </a:endParaRPr>
              </a:p>
            </p:txBody>
          </p:sp>
        </p:grpSp>
        <p:grpSp>
          <p:nvGrpSpPr>
            <p:cNvPr id="84" name="组合 83"/>
            <p:cNvGrpSpPr/>
            <p:nvPr/>
          </p:nvGrpSpPr>
          <p:grpSpPr>
            <a:xfrm>
              <a:off x="9503" y="4937"/>
              <a:ext cx="8240" cy="699"/>
              <a:chOff x="4281135" y="3783070"/>
              <a:chExt cx="5234918" cy="444716"/>
            </a:xfrm>
          </p:grpSpPr>
          <p:sp>
            <p:nvSpPr>
              <p:cNvPr id="90" name="AutoShape 6"/>
              <p:cNvSpPr>
                <a:spLocks noChangeArrowheads="1"/>
              </p:cNvSpPr>
              <p:nvPr/>
            </p:nvSpPr>
            <p:spPr bwMode="ltGray">
              <a:xfrm>
                <a:off x="4281135" y="3810333"/>
                <a:ext cx="602926" cy="417453"/>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目标</a:t>
                </a:r>
                <a:r>
                  <a:rPr lang="en-US"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endParaRPr lang="zh-CN" sz="1600" dirty="0">
                  <a:effectLst/>
                  <a:latin typeface="宋体" panose="02010600030101010101" pitchFamily="2" charset="-122"/>
                  <a:cs typeface="宋体" panose="02010600030101010101" pitchFamily="2" charset="-122"/>
                </a:endParaRPr>
              </a:p>
            </p:txBody>
          </p:sp>
          <p:sp>
            <p:nvSpPr>
              <p:cNvPr id="91" name="AutoShape 7"/>
              <p:cNvSpPr>
                <a:spLocks noChangeArrowheads="1"/>
              </p:cNvSpPr>
              <p:nvPr/>
            </p:nvSpPr>
            <p:spPr bwMode="ltGray">
              <a:xfrm>
                <a:off x="5482070" y="3783467"/>
                <a:ext cx="602851" cy="41655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标准</a:t>
                </a:r>
                <a:endParaRPr lang="zh-CN" sz="1600" dirty="0">
                  <a:effectLst/>
                  <a:latin typeface="宋体" panose="02010600030101010101" pitchFamily="2" charset="-122"/>
                  <a:cs typeface="宋体" panose="02010600030101010101" pitchFamily="2" charset="-122"/>
                </a:endParaRPr>
              </a:p>
            </p:txBody>
          </p:sp>
          <p:sp>
            <p:nvSpPr>
              <p:cNvPr id="92" name="AutoShape 8"/>
              <p:cNvSpPr>
                <a:spLocks noChangeArrowheads="1"/>
              </p:cNvSpPr>
              <p:nvPr/>
            </p:nvSpPr>
            <p:spPr bwMode="ltGray">
              <a:xfrm>
                <a:off x="6574240" y="3783070"/>
                <a:ext cx="576992" cy="418436"/>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zh-CN" altLang="en-US" sz="16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设计</a:t>
                </a:r>
                <a:endParaRPr lang="zh-CN" sz="1600" dirty="0">
                  <a:effectLst/>
                  <a:latin typeface="宋体" panose="02010600030101010101" pitchFamily="2" charset="-122"/>
                  <a:cs typeface="宋体" panose="02010600030101010101" pitchFamily="2" charset="-122"/>
                </a:endParaRPr>
              </a:p>
            </p:txBody>
          </p:sp>
          <p:sp>
            <p:nvSpPr>
              <p:cNvPr id="93" name="AutoShape 9"/>
              <p:cNvSpPr>
                <a:spLocks noChangeArrowheads="1"/>
              </p:cNvSpPr>
              <p:nvPr/>
            </p:nvSpPr>
            <p:spPr bwMode="ltGray">
              <a:xfrm>
                <a:off x="7731391" y="3783432"/>
                <a:ext cx="603074" cy="41924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组织</a:t>
                </a:r>
                <a:endParaRPr lang="zh-CN" sz="1600" dirty="0">
                  <a:effectLst/>
                  <a:latin typeface="宋体" panose="02010600030101010101" pitchFamily="2" charset="-122"/>
                  <a:cs typeface="宋体" panose="02010600030101010101" pitchFamily="2" charset="-122"/>
                </a:endParaRPr>
              </a:p>
            </p:txBody>
          </p:sp>
          <p:sp>
            <p:nvSpPr>
              <p:cNvPr id="94" name="AutoShape 10"/>
              <p:cNvSpPr>
                <a:spLocks noChangeArrowheads="1"/>
              </p:cNvSpPr>
              <p:nvPr/>
            </p:nvSpPr>
            <p:spPr bwMode="ltGray">
              <a:xfrm>
                <a:off x="8913201" y="3783467"/>
                <a:ext cx="602852" cy="41655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实施</a:t>
                </a:r>
                <a:endParaRPr lang="zh-CN" sz="1600" dirty="0">
                  <a:effectLst/>
                  <a:latin typeface="宋体" panose="02010600030101010101" pitchFamily="2" charset="-122"/>
                  <a:cs typeface="宋体" panose="02010600030101010101" pitchFamily="2" charset="-122"/>
                </a:endParaRPr>
              </a:p>
            </p:txBody>
          </p:sp>
        </p:grpSp>
        <p:grpSp>
          <p:nvGrpSpPr>
            <p:cNvPr id="85" name="组合 84"/>
            <p:cNvGrpSpPr/>
            <p:nvPr/>
          </p:nvGrpSpPr>
          <p:grpSpPr>
            <a:xfrm>
              <a:off x="10477" y="5215"/>
              <a:ext cx="6289" cy="155"/>
              <a:chOff x="4899484" y="3954302"/>
              <a:chExt cx="3995126" cy="98565"/>
            </a:xfrm>
          </p:grpSpPr>
          <p:sp>
            <p:nvSpPr>
              <p:cNvPr id="86" name="AutoShape 43"/>
              <p:cNvSpPr>
                <a:spLocks noChangeArrowheads="1"/>
              </p:cNvSpPr>
              <p:nvPr/>
            </p:nvSpPr>
            <p:spPr bwMode="ltGray">
              <a:xfrm flipH="1">
                <a:off x="4899484" y="3974396"/>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87" name="AutoShape 43"/>
              <p:cNvSpPr>
                <a:spLocks noChangeArrowheads="1"/>
              </p:cNvSpPr>
              <p:nvPr/>
            </p:nvSpPr>
            <p:spPr bwMode="ltGray">
              <a:xfrm flipH="1">
                <a:off x="6108570" y="3954302"/>
                <a:ext cx="462510" cy="98564"/>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88" name="AutoShape 43"/>
              <p:cNvSpPr>
                <a:spLocks noChangeArrowheads="1"/>
              </p:cNvSpPr>
              <p:nvPr/>
            </p:nvSpPr>
            <p:spPr bwMode="ltGray">
              <a:xfrm flipH="1">
                <a:off x="7158721" y="3958701"/>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89" name="AutoShape 43"/>
              <p:cNvSpPr>
                <a:spLocks noChangeArrowheads="1"/>
              </p:cNvSpPr>
              <p:nvPr/>
            </p:nvSpPr>
            <p:spPr bwMode="ltGray">
              <a:xfrm flipH="1">
                <a:off x="8346585" y="3974396"/>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grpSp>
      <p:sp>
        <p:nvSpPr>
          <p:cNvPr id="100" name="AutoShape 43"/>
          <p:cNvSpPr>
            <a:spLocks noChangeArrowheads="1"/>
          </p:cNvSpPr>
          <p:nvPr/>
        </p:nvSpPr>
        <p:spPr bwMode="ltGray">
          <a:xfrm rot="16200000" flipH="1">
            <a:off x="10431061" y="3911901"/>
            <a:ext cx="469663" cy="72123"/>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01" name="AutoShape 43"/>
          <p:cNvSpPr>
            <a:spLocks noChangeArrowheads="1"/>
          </p:cNvSpPr>
          <p:nvPr/>
        </p:nvSpPr>
        <p:spPr bwMode="ltGray">
          <a:xfrm rot="5400000" flipH="1" flipV="1">
            <a:off x="6292326" y="3808221"/>
            <a:ext cx="611401" cy="82255"/>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nvGrpSpPr>
          <p:cNvPr id="102" name="组合 101"/>
          <p:cNvGrpSpPr/>
          <p:nvPr/>
        </p:nvGrpSpPr>
        <p:grpSpPr>
          <a:xfrm>
            <a:off x="2088209" y="5730178"/>
            <a:ext cx="9228540" cy="1074487"/>
            <a:chOff x="9371" y="7902"/>
            <a:chExt cx="8577" cy="1691"/>
          </a:xfrm>
        </p:grpSpPr>
        <p:grpSp>
          <p:nvGrpSpPr>
            <p:cNvPr id="103" name="组合 102"/>
            <p:cNvGrpSpPr/>
            <p:nvPr/>
          </p:nvGrpSpPr>
          <p:grpSpPr>
            <a:xfrm>
              <a:off x="9456" y="7902"/>
              <a:ext cx="8333" cy="670"/>
              <a:chOff x="4251777" y="5660682"/>
              <a:chExt cx="5292469" cy="425653"/>
            </a:xfrm>
          </p:grpSpPr>
          <p:sp>
            <p:nvSpPr>
              <p:cNvPr id="115" name="AutoShape 11"/>
              <p:cNvSpPr>
                <a:spLocks noChangeArrowheads="1"/>
              </p:cNvSpPr>
              <p:nvPr/>
            </p:nvSpPr>
            <p:spPr bwMode="ltGray">
              <a:xfrm>
                <a:off x="4251777" y="5669780"/>
                <a:ext cx="602851" cy="41655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改进</a:t>
                </a:r>
                <a:endParaRPr lang="zh-CN" sz="1600" dirty="0">
                  <a:effectLst/>
                  <a:latin typeface="宋体" panose="02010600030101010101" pitchFamily="2" charset="-122"/>
                  <a:cs typeface="宋体" panose="02010600030101010101" pitchFamily="2" charset="-122"/>
                </a:endParaRPr>
              </a:p>
            </p:txBody>
          </p:sp>
          <p:sp>
            <p:nvSpPr>
              <p:cNvPr id="116" name="AutoShape 12"/>
              <p:cNvSpPr>
                <a:spLocks noChangeArrowheads="1"/>
              </p:cNvSpPr>
              <p:nvPr/>
            </p:nvSpPr>
            <p:spPr bwMode="ltGray">
              <a:xfrm>
                <a:off x="5410705" y="5660682"/>
                <a:ext cx="602921" cy="417454"/>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创新</a:t>
                </a:r>
                <a:endParaRPr lang="zh-CN" sz="1600" dirty="0">
                  <a:effectLst/>
                  <a:latin typeface="宋体" panose="02010600030101010101" pitchFamily="2" charset="-122"/>
                  <a:cs typeface="宋体" panose="02010600030101010101" pitchFamily="2" charset="-122"/>
                </a:endParaRPr>
              </a:p>
            </p:txBody>
          </p:sp>
          <p:sp>
            <p:nvSpPr>
              <p:cNvPr id="117" name="AutoShape 13"/>
              <p:cNvSpPr>
                <a:spLocks noChangeArrowheads="1"/>
              </p:cNvSpPr>
              <p:nvPr/>
            </p:nvSpPr>
            <p:spPr bwMode="ltGray">
              <a:xfrm>
                <a:off x="6581067" y="5669778"/>
                <a:ext cx="602846" cy="416557"/>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学习</a:t>
                </a:r>
                <a:endParaRPr lang="zh-CN" sz="1600" dirty="0">
                  <a:effectLst/>
                  <a:latin typeface="宋体" panose="02010600030101010101" pitchFamily="2" charset="-122"/>
                  <a:cs typeface="宋体" panose="02010600030101010101" pitchFamily="2" charset="-122"/>
                </a:endParaRPr>
              </a:p>
            </p:txBody>
          </p:sp>
          <p:sp>
            <p:nvSpPr>
              <p:cNvPr id="118" name="AutoShape 14"/>
              <p:cNvSpPr>
                <a:spLocks noChangeArrowheads="1"/>
              </p:cNvSpPr>
              <p:nvPr/>
            </p:nvSpPr>
            <p:spPr bwMode="ltGray">
              <a:xfrm>
                <a:off x="7765293" y="5660844"/>
                <a:ext cx="602921" cy="417454"/>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激励</a:t>
                </a:r>
                <a:endParaRPr lang="zh-CN" sz="1600" dirty="0">
                  <a:effectLst/>
                  <a:latin typeface="宋体" panose="02010600030101010101" pitchFamily="2" charset="-122"/>
                  <a:cs typeface="宋体" panose="02010600030101010101" pitchFamily="2" charset="-122"/>
                </a:endParaRPr>
              </a:p>
            </p:txBody>
          </p:sp>
          <p:sp>
            <p:nvSpPr>
              <p:cNvPr id="119" name="AutoShape 15"/>
              <p:cNvSpPr>
                <a:spLocks noChangeArrowheads="1"/>
              </p:cNvSpPr>
              <p:nvPr/>
            </p:nvSpPr>
            <p:spPr bwMode="ltGray">
              <a:xfrm>
                <a:off x="8941400" y="5661388"/>
                <a:ext cx="602846" cy="416557"/>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诊断</a:t>
                </a:r>
                <a:endParaRPr lang="zh-CN" sz="1600" dirty="0">
                  <a:effectLst/>
                  <a:latin typeface="宋体" panose="02010600030101010101" pitchFamily="2" charset="-122"/>
                  <a:cs typeface="宋体" panose="02010600030101010101" pitchFamily="2" charset="-122"/>
                </a:endParaRPr>
              </a:p>
            </p:txBody>
          </p:sp>
        </p:grpSp>
        <p:grpSp>
          <p:nvGrpSpPr>
            <p:cNvPr id="104" name="组合 103"/>
            <p:cNvGrpSpPr/>
            <p:nvPr/>
          </p:nvGrpSpPr>
          <p:grpSpPr>
            <a:xfrm>
              <a:off x="10406" y="8191"/>
              <a:ext cx="6392" cy="150"/>
              <a:chOff x="4854392" y="5853525"/>
              <a:chExt cx="4059312" cy="95719"/>
            </a:xfrm>
          </p:grpSpPr>
          <p:sp>
            <p:nvSpPr>
              <p:cNvPr id="111" name="AutoShape 43"/>
              <p:cNvSpPr>
                <a:spLocks noChangeArrowheads="1"/>
              </p:cNvSpPr>
              <p:nvPr/>
            </p:nvSpPr>
            <p:spPr bwMode="ltGray">
              <a:xfrm>
                <a:off x="7192455" y="5853525"/>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12" name="AutoShape 43"/>
              <p:cNvSpPr>
                <a:spLocks noChangeArrowheads="1"/>
              </p:cNvSpPr>
              <p:nvPr/>
            </p:nvSpPr>
            <p:spPr bwMode="ltGray">
              <a:xfrm>
                <a:off x="6013303" y="5870548"/>
                <a:ext cx="548025" cy="78696"/>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13" name="AutoShape 43"/>
              <p:cNvSpPr>
                <a:spLocks noChangeArrowheads="1"/>
              </p:cNvSpPr>
              <p:nvPr/>
            </p:nvSpPr>
            <p:spPr bwMode="ltGray">
              <a:xfrm>
                <a:off x="4854392" y="5854694"/>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14" name="AutoShape 43"/>
              <p:cNvSpPr>
                <a:spLocks noChangeArrowheads="1"/>
              </p:cNvSpPr>
              <p:nvPr/>
            </p:nvSpPr>
            <p:spPr bwMode="ltGray">
              <a:xfrm>
                <a:off x="8365679" y="5854694"/>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grpSp>
          <p:nvGrpSpPr>
            <p:cNvPr id="105" name="组合 104"/>
            <p:cNvGrpSpPr/>
            <p:nvPr/>
          </p:nvGrpSpPr>
          <p:grpSpPr>
            <a:xfrm>
              <a:off x="9371" y="8576"/>
              <a:ext cx="8577" cy="1017"/>
              <a:chOff x="4196844" y="6091632"/>
              <a:chExt cx="5446278" cy="645895"/>
            </a:xfrm>
          </p:grpSpPr>
          <p:sp>
            <p:nvSpPr>
              <p:cNvPr id="106" name="文本框 2"/>
              <p:cNvSpPr txBox="1">
                <a:spLocks noChangeArrowheads="1"/>
              </p:cNvSpPr>
              <p:nvPr/>
            </p:nvSpPr>
            <p:spPr bwMode="auto">
              <a:xfrm>
                <a:off x="6547079" y="6114728"/>
                <a:ext cx="760913" cy="354128"/>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学习职教理论及课程建设理论</a:t>
                </a:r>
                <a:endParaRPr lang="zh-CN" sz="1200" strike="sngStrike" kern="100" dirty="0">
                  <a:effectLst/>
                  <a:latin typeface="微软雅黑" panose="020B0503020204020204" charset="-122"/>
                  <a:ea typeface="微软雅黑" panose="020B0503020204020204" charset="-122"/>
                  <a:cs typeface="Times New Roman" panose="02020603050405020304"/>
                </a:endParaRPr>
              </a:p>
            </p:txBody>
          </p:sp>
          <p:sp>
            <p:nvSpPr>
              <p:cNvPr id="107" name="文本框 2"/>
              <p:cNvSpPr txBox="1">
                <a:spLocks noChangeArrowheads="1"/>
              </p:cNvSpPr>
              <p:nvPr/>
            </p:nvSpPr>
            <p:spPr bwMode="auto">
              <a:xfrm>
                <a:off x="4196844" y="6122206"/>
                <a:ext cx="657211" cy="461435"/>
              </a:xfrm>
              <a:prstGeom prst="rect">
                <a:avLst/>
              </a:prstGeom>
              <a:noFill/>
              <a:ln w="9525">
                <a:noFill/>
                <a:miter lim="800000"/>
              </a:ln>
            </p:spPr>
            <p:txBody>
              <a:bodyPr rot="0" vert="horz" wrap="square" lIns="91440" tIns="45720" rIns="91440" bIns="4572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修订建设目标</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建立常态机制</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08" name="文本框 2"/>
              <p:cNvSpPr txBox="1">
                <a:spLocks noChangeArrowheads="1"/>
              </p:cNvSpPr>
              <p:nvPr/>
            </p:nvSpPr>
            <p:spPr bwMode="auto">
              <a:xfrm>
                <a:off x="5381696" y="6118820"/>
                <a:ext cx="707692" cy="461435"/>
              </a:xfrm>
              <a:prstGeom prst="rect">
                <a:avLst/>
              </a:prstGeom>
              <a:noFill/>
              <a:ln w="9525">
                <a:noFill/>
                <a:miter lim="800000"/>
              </a:ln>
            </p:spPr>
            <p:txBody>
              <a:bodyPr rot="0" vert="horz" wrap="square" lIns="91440" tIns="45720" rIns="91440" bIns="4572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建设方法创新</a:t>
                </a:r>
                <a:endParaRPr lang="en-US" altLang="zh-CN" sz="1200" kern="100" dirty="0">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课程内涵创新</a:t>
                </a:r>
                <a:endParaRPr lang="zh-CN" altLang="zh-CN" sz="1200" strike="sngStrike" kern="100" dirty="0">
                  <a:latin typeface="微软雅黑" panose="020B0503020204020204" charset="-122"/>
                  <a:ea typeface="微软雅黑" panose="020B0503020204020204" charset="-122"/>
                  <a:cs typeface="Times New Roman" panose="02020603050405020304"/>
                </a:endParaRPr>
              </a:p>
            </p:txBody>
          </p:sp>
          <p:sp>
            <p:nvSpPr>
              <p:cNvPr id="109" name="文本框 2"/>
              <p:cNvSpPr txBox="1">
                <a:spLocks noChangeArrowheads="1"/>
              </p:cNvSpPr>
              <p:nvPr/>
            </p:nvSpPr>
            <p:spPr bwMode="auto">
              <a:xfrm>
                <a:off x="7562128" y="6118820"/>
                <a:ext cx="1053595" cy="460113"/>
              </a:xfrm>
              <a:prstGeom prst="rect">
                <a:avLst/>
              </a:prstGeom>
              <a:noFill/>
              <a:ln w="9525">
                <a:noFill/>
                <a:miter lim="800000"/>
              </a:ln>
            </p:spPr>
            <p:txBody>
              <a:bodyPr rot="0" vert="horz" wrap="square" lIns="91440" tIns="45720" rIns="91440" bIns="4572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学院激励机制，</a:t>
                </a:r>
                <a:r>
                  <a:rPr lang="zh-CN" altLang="en-US" sz="1200" kern="100" dirty="0">
                    <a:latin typeface="微软雅黑" panose="020B0503020204020204" charset="-122"/>
                    <a:ea typeface="微软雅黑" panose="020B0503020204020204" charset="-122"/>
                    <a:cs typeface="Times New Roman" panose="02020603050405020304"/>
                  </a:rPr>
                  <a:t>课程激励机制，课程调整机制</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10" name="文本框 2"/>
              <p:cNvSpPr txBox="1">
                <a:spLocks noChangeArrowheads="1"/>
              </p:cNvSpPr>
              <p:nvPr/>
            </p:nvSpPr>
            <p:spPr bwMode="auto">
              <a:xfrm>
                <a:off x="8875353" y="6091632"/>
                <a:ext cx="767769" cy="645895"/>
              </a:xfrm>
              <a:prstGeom prst="rect">
                <a:avLst/>
              </a:prstGeom>
              <a:noFill/>
              <a:ln w="9525">
                <a:noFill/>
                <a:miter lim="800000"/>
              </a:ln>
            </p:spPr>
            <p:txBody>
              <a:bodyPr rot="0" vert="horz" wrap="square" lIns="91440" tIns="45720" rIns="91440" bIns="4572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统计</a:t>
                </a:r>
                <a:r>
                  <a:rPr lang="zh-CN" sz="1200" kern="100" dirty="0">
                    <a:effectLst/>
                    <a:latin typeface="微软雅黑" panose="020B0503020204020204" charset="-122"/>
                    <a:ea typeface="微软雅黑" panose="020B0503020204020204" charset="-122"/>
                    <a:cs typeface="Times New Roman" panose="02020603050405020304"/>
                  </a:rPr>
                  <a:t>分析数据</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开展阶段自诊</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r>
                  <a:rPr lang="zh-CN" altLang="en-US" sz="1200" kern="100" dirty="0">
                    <a:latin typeface="微软雅黑" panose="020B0503020204020204" charset="-122"/>
                    <a:ea typeface="微软雅黑" panose="020B0503020204020204" charset="-122"/>
                    <a:cs typeface="Times New Roman" panose="02020603050405020304"/>
                  </a:rPr>
                  <a:t>形成诊改报告</a:t>
                </a:r>
                <a:endParaRPr lang="zh-CN" altLang="zh-CN" sz="1200" kern="100" dirty="0">
                  <a:latin typeface="微软雅黑" panose="020B0503020204020204" charset="-122"/>
                  <a:ea typeface="微软雅黑" panose="020B0503020204020204" charset="-122"/>
                  <a:cs typeface="Times New Roman" panose="02020603050405020304"/>
                </a:endParaRPr>
              </a:p>
            </p:txBody>
          </p:sp>
        </p:grpSp>
      </p:grpSp>
      <p:sp>
        <p:nvSpPr>
          <p:cNvPr id="121" name="矩形: 圆角 9"/>
          <p:cNvSpPr/>
          <p:nvPr/>
        </p:nvSpPr>
        <p:spPr>
          <a:xfrm>
            <a:off x="635802" y="731387"/>
            <a:ext cx="598271" cy="1625919"/>
          </a:xfrm>
          <a:prstGeom prst="roundRect">
            <a:avLst/>
          </a:prstGeom>
          <a:solidFill>
            <a:srgbClr val="D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charset="-122"/>
                <a:ea typeface="微软雅黑" panose="020B0503020204020204" charset="-122"/>
              </a:rPr>
              <a:t>课程层面</a:t>
            </a:r>
          </a:p>
        </p:txBody>
      </p:sp>
      <p:grpSp>
        <p:nvGrpSpPr>
          <p:cNvPr id="125" name="组合 124"/>
          <p:cNvGrpSpPr/>
          <p:nvPr/>
        </p:nvGrpSpPr>
        <p:grpSpPr>
          <a:xfrm>
            <a:off x="819150" y="2747222"/>
            <a:ext cx="4714767" cy="523001"/>
            <a:chOff x="896332" y="2846221"/>
            <a:chExt cx="4714767" cy="461665"/>
          </a:xfrm>
        </p:grpSpPr>
        <p:sp>
          <p:nvSpPr>
            <p:cNvPr id="122" name="矩形 121"/>
            <p:cNvSpPr/>
            <p:nvPr/>
          </p:nvSpPr>
          <p:spPr>
            <a:xfrm>
              <a:off x="1170460" y="2846221"/>
              <a:ext cx="4440639"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charset="-122"/>
                  <a:ea typeface="微软雅黑" panose="020B0503020204020204" charset="-122"/>
                </a:rPr>
                <a:t>课程建设</a:t>
              </a:r>
              <a:r>
                <a:rPr lang="zh-CN" altLang="zh-CN" sz="2400" dirty="0">
                  <a:latin typeface="微软雅黑" panose="020B0503020204020204" charset="-122"/>
                  <a:ea typeface="微软雅黑" panose="020B0503020204020204" charset="-122"/>
                </a:rPr>
                <a:t>“</a:t>
              </a:r>
              <a:r>
                <a:rPr lang="en-US" altLang="zh-CN" sz="2400" dirty="0">
                  <a:latin typeface="微软雅黑" panose="020B0503020204020204" charset="-122"/>
                  <a:ea typeface="微软雅黑" panose="020B0503020204020204" charset="-122"/>
                </a:rPr>
                <a:t>8</a:t>
              </a:r>
              <a:r>
                <a:rPr lang="zh-CN" altLang="zh-CN" sz="2400" dirty="0">
                  <a:latin typeface="微软雅黑" panose="020B0503020204020204" charset="-122"/>
                  <a:ea typeface="微软雅黑" panose="020B0503020204020204" charset="-122"/>
                </a:rPr>
                <a:t>”字</a:t>
              </a:r>
              <a:r>
                <a:rPr lang="zh-CN" altLang="en-US" sz="2400" dirty="0">
                  <a:latin typeface="微软雅黑" panose="020B0503020204020204" charset="-122"/>
                  <a:ea typeface="微软雅黑" panose="020B0503020204020204" charset="-122"/>
                </a:rPr>
                <a:t>质量</a:t>
              </a:r>
              <a:r>
                <a:rPr lang="zh-CN" altLang="zh-CN" sz="2400" dirty="0">
                  <a:latin typeface="微软雅黑" panose="020B0503020204020204" charset="-122"/>
                  <a:ea typeface="微软雅黑" panose="020B0503020204020204" charset="-122"/>
                </a:rPr>
                <a:t>改进螺旋</a:t>
              </a:r>
              <a:r>
                <a:rPr lang="en-US" altLang="zh-CN" sz="2400" dirty="0">
                  <a:latin typeface="微软雅黑" panose="020B0503020204020204" charset="-122"/>
                  <a:ea typeface="微软雅黑" panose="020B0503020204020204" charset="-122"/>
                </a:rPr>
                <a:t>:</a:t>
              </a:r>
            </a:p>
          </p:txBody>
        </p:sp>
        <p:sp>
          <p:nvSpPr>
            <p:cNvPr id="123" name="object 44"/>
            <p:cNvSpPr/>
            <p:nvPr/>
          </p:nvSpPr>
          <p:spPr>
            <a:xfrm>
              <a:off x="896332" y="2906688"/>
              <a:ext cx="307584" cy="282575"/>
            </a:xfrm>
            <a:custGeom>
              <a:avLst/>
              <a:gdLst/>
              <a:ahLst/>
              <a:cxnLst/>
              <a:rect l="l" t="t" r="r" b="b"/>
              <a:pathLst>
                <a:path w="548639" h="528320">
                  <a:moveTo>
                    <a:pt x="157095" y="381762"/>
                  </a:moveTo>
                  <a:lnTo>
                    <a:pt x="149983" y="381762"/>
                  </a:lnTo>
                  <a:lnTo>
                    <a:pt x="132713" y="383803"/>
                  </a:lnTo>
                  <a:lnTo>
                    <a:pt x="90547" y="411861"/>
                  </a:lnTo>
                  <a:lnTo>
                    <a:pt x="77434" y="466470"/>
                  </a:lnTo>
                  <a:lnTo>
                    <a:pt x="87082" y="492871"/>
                  </a:lnTo>
                  <a:lnTo>
                    <a:pt x="116688" y="520350"/>
                  </a:lnTo>
                  <a:lnTo>
                    <a:pt x="149856" y="528319"/>
                  </a:lnTo>
                  <a:lnTo>
                    <a:pt x="167128" y="526276"/>
                  </a:lnTo>
                  <a:lnTo>
                    <a:pt x="209419" y="498094"/>
                  </a:lnTo>
                  <a:lnTo>
                    <a:pt x="223309" y="455469"/>
                  </a:lnTo>
                  <a:lnTo>
                    <a:pt x="220081" y="433603"/>
                  </a:lnTo>
                  <a:lnTo>
                    <a:pt x="210435" y="413512"/>
                  </a:lnTo>
                  <a:lnTo>
                    <a:pt x="231267" y="384810"/>
                  </a:lnTo>
                  <a:lnTo>
                    <a:pt x="170811" y="384810"/>
                  </a:lnTo>
                  <a:lnTo>
                    <a:pt x="164080" y="382650"/>
                  </a:lnTo>
                  <a:lnTo>
                    <a:pt x="157095" y="381762"/>
                  </a:lnTo>
                  <a:close/>
                </a:path>
                <a:path w="548639" h="528320">
                  <a:moveTo>
                    <a:pt x="375381" y="382016"/>
                  </a:moveTo>
                  <a:lnTo>
                    <a:pt x="314702" y="382016"/>
                  </a:lnTo>
                  <a:lnTo>
                    <a:pt x="337816" y="413638"/>
                  </a:lnTo>
                  <a:lnTo>
                    <a:pt x="328136" y="433657"/>
                  </a:lnTo>
                  <a:lnTo>
                    <a:pt x="328493" y="477504"/>
                  </a:lnTo>
                  <a:lnTo>
                    <a:pt x="350728" y="510853"/>
                  </a:lnTo>
                  <a:lnTo>
                    <a:pt x="398395" y="528319"/>
                  </a:lnTo>
                  <a:lnTo>
                    <a:pt x="409946" y="527421"/>
                  </a:lnTo>
                  <a:lnTo>
                    <a:pt x="461277" y="492871"/>
                  </a:lnTo>
                  <a:lnTo>
                    <a:pt x="470896" y="466470"/>
                  </a:lnTo>
                  <a:lnTo>
                    <a:pt x="469917" y="438356"/>
                  </a:lnTo>
                  <a:lnTo>
                    <a:pt x="457831" y="411861"/>
                  </a:lnTo>
                  <a:lnTo>
                    <a:pt x="445988" y="399174"/>
                  </a:lnTo>
                  <a:lnTo>
                    <a:pt x="431669" y="389715"/>
                  </a:lnTo>
                  <a:lnTo>
                    <a:pt x="418285" y="384810"/>
                  </a:lnTo>
                  <a:lnTo>
                    <a:pt x="377440" y="384810"/>
                  </a:lnTo>
                  <a:lnTo>
                    <a:pt x="375381" y="382016"/>
                  </a:lnTo>
                  <a:close/>
                </a:path>
                <a:path w="548639" h="528320">
                  <a:moveTo>
                    <a:pt x="314702" y="382016"/>
                  </a:moveTo>
                  <a:lnTo>
                    <a:pt x="233295" y="382016"/>
                  </a:lnTo>
                  <a:lnTo>
                    <a:pt x="242950" y="385556"/>
                  </a:lnTo>
                  <a:lnTo>
                    <a:pt x="253011" y="388143"/>
                  </a:lnTo>
                  <a:lnTo>
                    <a:pt x="263405" y="389731"/>
                  </a:lnTo>
                  <a:lnTo>
                    <a:pt x="274062" y="390270"/>
                  </a:lnTo>
                  <a:lnTo>
                    <a:pt x="284873" y="389715"/>
                  </a:lnTo>
                  <a:lnTo>
                    <a:pt x="295144" y="388143"/>
                  </a:lnTo>
                  <a:lnTo>
                    <a:pt x="305137" y="385556"/>
                  </a:lnTo>
                  <a:lnTo>
                    <a:pt x="314702" y="382016"/>
                  </a:lnTo>
                  <a:close/>
                </a:path>
                <a:path w="548639" h="528320">
                  <a:moveTo>
                    <a:pt x="416810" y="263779"/>
                  </a:moveTo>
                  <a:lnTo>
                    <a:pt x="131441" y="263779"/>
                  </a:lnTo>
                  <a:lnTo>
                    <a:pt x="168525" y="275844"/>
                  </a:lnTo>
                  <a:lnTo>
                    <a:pt x="168282" y="278638"/>
                  </a:lnTo>
                  <a:lnTo>
                    <a:pt x="174954" y="321722"/>
                  </a:lnTo>
                  <a:lnTo>
                    <a:pt x="193671" y="353187"/>
                  </a:lnTo>
                  <a:lnTo>
                    <a:pt x="170811" y="384810"/>
                  </a:lnTo>
                  <a:lnTo>
                    <a:pt x="231267" y="384810"/>
                  </a:lnTo>
                  <a:lnTo>
                    <a:pt x="233295" y="382016"/>
                  </a:lnTo>
                  <a:lnTo>
                    <a:pt x="375381" y="382016"/>
                  </a:lnTo>
                  <a:lnTo>
                    <a:pt x="354326" y="353441"/>
                  </a:lnTo>
                  <a:lnTo>
                    <a:pt x="365178" y="338538"/>
                  </a:lnTo>
                  <a:lnTo>
                    <a:pt x="373328" y="321849"/>
                  </a:lnTo>
                  <a:lnTo>
                    <a:pt x="378454" y="303684"/>
                  </a:lnTo>
                  <a:lnTo>
                    <a:pt x="380193" y="284797"/>
                  </a:lnTo>
                  <a:lnTo>
                    <a:pt x="380107" y="278638"/>
                  </a:lnTo>
                  <a:lnTo>
                    <a:pt x="379853" y="275717"/>
                  </a:lnTo>
                  <a:lnTo>
                    <a:pt x="416810" y="263779"/>
                  </a:lnTo>
                  <a:close/>
                </a:path>
                <a:path w="548639" h="528320">
                  <a:moveTo>
                    <a:pt x="398268" y="381762"/>
                  </a:moveTo>
                  <a:lnTo>
                    <a:pt x="391156" y="381762"/>
                  </a:lnTo>
                  <a:lnTo>
                    <a:pt x="384171" y="382777"/>
                  </a:lnTo>
                  <a:lnTo>
                    <a:pt x="377440" y="384810"/>
                  </a:lnTo>
                  <a:lnTo>
                    <a:pt x="418285" y="384810"/>
                  </a:lnTo>
                  <a:lnTo>
                    <a:pt x="415540" y="383803"/>
                  </a:lnTo>
                  <a:lnTo>
                    <a:pt x="398268" y="381762"/>
                  </a:lnTo>
                  <a:close/>
                </a:path>
                <a:path w="548639" h="528320">
                  <a:moveTo>
                    <a:pt x="80895" y="145795"/>
                  </a:moveTo>
                  <a:lnTo>
                    <a:pt x="73148" y="145795"/>
                  </a:lnTo>
                  <a:lnTo>
                    <a:pt x="50178" y="149445"/>
                  </a:lnTo>
                  <a:lnTo>
                    <a:pt x="29983" y="159750"/>
                  </a:lnTo>
                  <a:lnTo>
                    <a:pt x="13897" y="175768"/>
                  </a:lnTo>
                  <a:lnTo>
                    <a:pt x="3298" y="196469"/>
                  </a:lnTo>
                  <a:lnTo>
                    <a:pt x="0" y="225379"/>
                  </a:lnTo>
                  <a:lnTo>
                    <a:pt x="7774" y="252396"/>
                  </a:lnTo>
                  <a:lnTo>
                    <a:pt x="25122" y="274532"/>
                  </a:lnTo>
                  <a:lnTo>
                    <a:pt x="50542" y="288798"/>
                  </a:lnTo>
                  <a:lnTo>
                    <a:pt x="57908" y="291338"/>
                  </a:lnTo>
                  <a:lnTo>
                    <a:pt x="65401" y="292481"/>
                  </a:lnTo>
                  <a:lnTo>
                    <a:pt x="73148" y="292481"/>
                  </a:lnTo>
                  <a:lnTo>
                    <a:pt x="90203" y="290496"/>
                  </a:lnTo>
                  <a:lnTo>
                    <a:pt x="105961" y="284797"/>
                  </a:lnTo>
                  <a:lnTo>
                    <a:pt x="119886" y="275764"/>
                  </a:lnTo>
                  <a:lnTo>
                    <a:pt x="131441" y="263779"/>
                  </a:lnTo>
                  <a:lnTo>
                    <a:pt x="531591" y="263779"/>
                  </a:lnTo>
                  <a:lnTo>
                    <a:pt x="540492" y="252396"/>
                  </a:lnTo>
                  <a:lnTo>
                    <a:pt x="547109" y="229362"/>
                  </a:lnTo>
                  <a:lnTo>
                    <a:pt x="183511" y="229362"/>
                  </a:lnTo>
                  <a:lnTo>
                    <a:pt x="146554" y="217297"/>
                  </a:lnTo>
                  <a:lnTo>
                    <a:pt x="132276" y="175746"/>
                  </a:lnTo>
                  <a:lnTo>
                    <a:pt x="95754" y="149479"/>
                  </a:lnTo>
                  <a:lnTo>
                    <a:pt x="88515" y="146938"/>
                  </a:lnTo>
                  <a:lnTo>
                    <a:pt x="80895" y="145795"/>
                  </a:lnTo>
                  <a:close/>
                </a:path>
                <a:path w="548639" h="528320">
                  <a:moveTo>
                    <a:pt x="531591" y="263779"/>
                  </a:moveTo>
                  <a:lnTo>
                    <a:pt x="416810" y="263779"/>
                  </a:lnTo>
                  <a:lnTo>
                    <a:pt x="428365" y="275764"/>
                  </a:lnTo>
                  <a:lnTo>
                    <a:pt x="442289" y="284797"/>
                  </a:lnTo>
                  <a:lnTo>
                    <a:pt x="458047" y="290496"/>
                  </a:lnTo>
                  <a:lnTo>
                    <a:pt x="475103" y="292481"/>
                  </a:lnTo>
                  <a:lnTo>
                    <a:pt x="482723" y="292481"/>
                  </a:lnTo>
                  <a:lnTo>
                    <a:pt x="490470" y="291338"/>
                  </a:lnTo>
                  <a:lnTo>
                    <a:pt x="497836" y="288798"/>
                  </a:lnTo>
                  <a:lnTo>
                    <a:pt x="523182" y="274532"/>
                  </a:lnTo>
                  <a:lnTo>
                    <a:pt x="531591" y="263779"/>
                  </a:lnTo>
                  <a:close/>
                </a:path>
                <a:path w="548639" h="528320">
                  <a:moveTo>
                    <a:pt x="274062" y="0"/>
                  </a:moveTo>
                  <a:lnTo>
                    <a:pt x="245500" y="5788"/>
                  </a:lnTo>
                  <a:lnTo>
                    <a:pt x="222166" y="21542"/>
                  </a:lnTo>
                  <a:lnTo>
                    <a:pt x="206428" y="44844"/>
                  </a:lnTo>
                  <a:lnTo>
                    <a:pt x="200656" y="73278"/>
                  </a:lnTo>
                  <a:lnTo>
                    <a:pt x="204297" y="96113"/>
                  </a:lnTo>
                  <a:lnTo>
                    <a:pt x="214451" y="116030"/>
                  </a:lnTo>
                  <a:lnTo>
                    <a:pt x="229963" y="131875"/>
                  </a:lnTo>
                  <a:lnTo>
                    <a:pt x="249678" y="142494"/>
                  </a:lnTo>
                  <a:lnTo>
                    <a:pt x="249678" y="181356"/>
                  </a:lnTo>
                  <a:lnTo>
                    <a:pt x="229606" y="188285"/>
                  </a:lnTo>
                  <a:lnTo>
                    <a:pt x="211593" y="198881"/>
                  </a:lnTo>
                  <a:lnTo>
                    <a:pt x="196082" y="212717"/>
                  </a:lnTo>
                  <a:lnTo>
                    <a:pt x="183511" y="229362"/>
                  </a:lnTo>
                  <a:lnTo>
                    <a:pt x="547109" y="229362"/>
                  </a:lnTo>
                  <a:lnTo>
                    <a:pt x="364613" y="229235"/>
                  </a:lnTo>
                  <a:lnTo>
                    <a:pt x="352115" y="212663"/>
                  </a:lnTo>
                  <a:lnTo>
                    <a:pt x="336641" y="198866"/>
                  </a:lnTo>
                  <a:lnTo>
                    <a:pt x="318643" y="188283"/>
                  </a:lnTo>
                  <a:lnTo>
                    <a:pt x="298573" y="181356"/>
                  </a:lnTo>
                  <a:lnTo>
                    <a:pt x="298573" y="142494"/>
                  </a:lnTo>
                  <a:lnTo>
                    <a:pt x="318287" y="131875"/>
                  </a:lnTo>
                  <a:lnTo>
                    <a:pt x="333799" y="116030"/>
                  </a:lnTo>
                  <a:lnTo>
                    <a:pt x="343953" y="96113"/>
                  </a:lnTo>
                  <a:lnTo>
                    <a:pt x="347595" y="73278"/>
                  </a:lnTo>
                  <a:lnTo>
                    <a:pt x="341802" y="44844"/>
                  </a:lnTo>
                  <a:lnTo>
                    <a:pt x="326020" y="21542"/>
                  </a:lnTo>
                  <a:lnTo>
                    <a:pt x="302642" y="5788"/>
                  </a:lnTo>
                  <a:lnTo>
                    <a:pt x="274062" y="0"/>
                  </a:lnTo>
                  <a:close/>
                </a:path>
                <a:path w="548639" h="528320">
                  <a:moveTo>
                    <a:pt x="475230" y="145795"/>
                  </a:moveTo>
                  <a:lnTo>
                    <a:pt x="467483" y="145795"/>
                  </a:lnTo>
                  <a:lnTo>
                    <a:pt x="459736" y="146938"/>
                  </a:lnTo>
                  <a:lnTo>
                    <a:pt x="415936" y="175768"/>
                  </a:lnTo>
                  <a:lnTo>
                    <a:pt x="401697" y="217297"/>
                  </a:lnTo>
                  <a:lnTo>
                    <a:pt x="364613" y="229235"/>
                  </a:lnTo>
                  <a:lnTo>
                    <a:pt x="547145" y="229235"/>
                  </a:lnTo>
                  <a:lnTo>
                    <a:pt x="548253" y="225379"/>
                  </a:lnTo>
                  <a:lnTo>
                    <a:pt x="544953" y="196469"/>
                  </a:lnTo>
                  <a:lnTo>
                    <a:pt x="534344" y="175746"/>
                  </a:lnTo>
                  <a:lnTo>
                    <a:pt x="518283" y="159750"/>
                  </a:lnTo>
                  <a:lnTo>
                    <a:pt x="498125" y="149445"/>
                  </a:lnTo>
                  <a:lnTo>
                    <a:pt x="475230" y="145795"/>
                  </a:lnTo>
                  <a:close/>
                </a:path>
              </a:pathLst>
            </a:custGeom>
            <a:solidFill>
              <a:srgbClr val="5B9BD4"/>
            </a:solidFill>
          </p:spPr>
          <p:txBody>
            <a:bodyPr wrap="square" lIns="0" tIns="0" rIns="0" bIns="0" rtlCol="0"/>
            <a:lstStyle/>
            <a:p>
              <a:endParaRPr/>
            </a:p>
          </p:txBody>
        </p:sp>
      </p:grpSp>
      <p:cxnSp>
        <p:nvCxnSpPr>
          <p:cNvPr id="124" name="直接连接符 123"/>
          <p:cNvCxnSpPr/>
          <p:nvPr/>
        </p:nvCxnSpPr>
        <p:spPr>
          <a:xfrm>
            <a:off x="26126" y="2562357"/>
            <a:ext cx="1219200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矩形 119">
            <a:extLst>
              <a:ext uri="{FF2B5EF4-FFF2-40B4-BE49-F238E27FC236}">
                <a16:creationId xmlns:a16="http://schemas.microsoft.com/office/drawing/2014/main" id="{EB46F933-E180-4FAD-B116-34A58EAD3614}"/>
              </a:ext>
            </a:extLst>
          </p:cNvPr>
          <p:cNvSpPr/>
          <p:nvPr/>
        </p:nvSpPr>
        <p:spPr>
          <a:xfrm>
            <a:off x="635802" y="-47297"/>
            <a:ext cx="1005403" cy="74398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3200" b="1" dirty="0">
                <a:solidFill>
                  <a:schemeClr val="tx1">
                    <a:lumMod val="75000"/>
                    <a:lumOff val="25000"/>
                  </a:schemeClr>
                </a:solidFill>
                <a:latin typeface="微软雅黑" panose="020B0503020204020204" charset="-122"/>
                <a:ea typeface="微软雅黑" panose="020B0503020204020204" charset="-122"/>
              </a:rPr>
              <a:t>案例</a:t>
            </a:r>
            <a:endParaRPr lang="zh-CN" altLang="zh-CN" sz="3200" b="1"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500"/>
                                        <p:tgtEl>
                                          <p:spTgt spid="1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left)">
                                      <p:cBhvr>
                                        <p:cTn id="11" dur="500"/>
                                        <p:tgtEl>
                                          <p:spTgt spid="8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up)">
                                      <p:cBhvr>
                                        <p:cTn id="15" dur="500"/>
                                        <p:tgtEl>
                                          <p:spTgt spid="6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wipe(right)">
                                      <p:cBhvr>
                                        <p:cTn id="19" dur="500"/>
                                        <p:tgtEl>
                                          <p:spTgt spid="10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p:cTn id="27" dur="500" fill="hold"/>
                                        <p:tgtEl>
                                          <p:spTgt spid="66"/>
                                        </p:tgtEl>
                                        <p:attrNameLst>
                                          <p:attrName>ppt_w</p:attrName>
                                        </p:attrNameLst>
                                      </p:cBhvr>
                                      <p:tavLst>
                                        <p:tav tm="0">
                                          <p:val>
                                            <p:fltVal val="0"/>
                                          </p:val>
                                        </p:tav>
                                        <p:tav tm="100000">
                                          <p:val>
                                            <p:strVal val="#ppt_w"/>
                                          </p:val>
                                        </p:tav>
                                      </p:tavLst>
                                    </p:anim>
                                    <p:anim calcmode="lin" valueType="num">
                                      <p:cBhvr>
                                        <p:cTn id="28" dur="500" fill="hold"/>
                                        <p:tgtEl>
                                          <p:spTgt spid="66"/>
                                        </p:tgtEl>
                                        <p:attrNameLst>
                                          <p:attrName>ppt_h</p:attrName>
                                        </p:attrNameLst>
                                      </p:cBhvr>
                                      <p:tavLst>
                                        <p:tav tm="0">
                                          <p:val>
                                            <p:fltVal val="0"/>
                                          </p:val>
                                        </p:tav>
                                        <p:tav tm="100000">
                                          <p:val>
                                            <p:strVal val="#ppt_h"/>
                                          </p:val>
                                        </p:tav>
                                      </p:tavLst>
                                    </p:anim>
                                    <p:animEffect transition="in" filter="fade">
                                      <p:cBhvr>
                                        <p:cTn id="29" dur="500"/>
                                        <p:tgtEl>
                                          <p:spTgt spid="66"/>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p:cTn id="33" dur="500" fill="hold"/>
                                        <p:tgtEl>
                                          <p:spTgt spid="64"/>
                                        </p:tgtEl>
                                        <p:attrNameLst>
                                          <p:attrName>ppt_w</p:attrName>
                                        </p:attrNameLst>
                                      </p:cBhvr>
                                      <p:tavLst>
                                        <p:tav tm="0">
                                          <p:val>
                                            <p:fltVal val="0"/>
                                          </p:val>
                                        </p:tav>
                                        <p:tav tm="100000">
                                          <p:val>
                                            <p:strVal val="#ppt_w"/>
                                          </p:val>
                                        </p:tav>
                                      </p:tavLst>
                                    </p:anim>
                                    <p:anim calcmode="lin" valueType="num">
                                      <p:cBhvr>
                                        <p:cTn id="34" dur="500" fill="hold"/>
                                        <p:tgtEl>
                                          <p:spTgt spid="64"/>
                                        </p:tgtEl>
                                        <p:attrNameLst>
                                          <p:attrName>ppt_h</p:attrName>
                                        </p:attrNameLst>
                                      </p:cBhvr>
                                      <p:tavLst>
                                        <p:tav tm="0">
                                          <p:val>
                                            <p:fltVal val="0"/>
                                          </p:val>
                                        </p:tav>
                                        <p:tav tm="100000">
                                          <p:val>
                                            <p:strVal val="#ppt_h"/>
                                          </p:val>
                                        </p:tav>
                                      </p:tavLst>
                                    </p:anim>
                                    <p:animEffect transition="in" filter="fade">
                                      <p:cBhvr>
                                        <p:cTn id="35" dur="500"/>
                                        <p:tgtEl>
                                          <p:spTgt spid="64"/>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wipe(down)">
                                      <p:cBhvr>
                                        <p:cTn id="39" dur="500"/>
                                        <p:tgtEl>
                                          <p:spTgt spid="100"/>
                                        </p:tgtEl>
                                      </p:cBhvr>
                                    </p:animEffect>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ipe(right)">
                                      <p:cBhvr>
                                        <p:cTn id="43" dur="500"/>
                                        <p:tgtEl>
                                          <p:spTgt spid="7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101"/>
                                        </p:tgtEl>
                                        <p:attrNameLst>
                                          <p:attrName>style.visibility</p:attrName>
                                        </p:attrNameLst>
                                      </p:cBhvr>
                                      <p:to>
                                        <p:strVal val="visible"/>
                                      </p:to>
                                    </p:set>
                                    <p:animEffect transition="in" filter="wipe(up)">
                                      <p:cBhvr>
                                        <p:cTn id="47" dur="500"/>
                                        <p:tgtEl>
                                          <p:spTgt spid="101"/>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500" fill="hold"/>
                                        <p:tgtEl>
                                          <p:spTgt spid="65"/>
                                        </p:tgtEl>
                                        <p:attrNameLst>
                                          <p:attrName>ppt_w</p:attrName>
                                        </p:attrNameLst>
                                      </p:cBhvr>
                                      <p:tavLst>
                                        <p:tav tm="0">
                                          <p:val>
                                            <p:fltVal val="0"/>
                                          </p:val>
                                        </p:tav>
                                        <p:tav tm="100000">
                                          <p:val>
                                            <p:strVal val="#ppt_w"/>
                                          </p:val>
                                        </p:tav>
                                      </p:tavLst>
                                    </p:anim>
                                    <p:anim calcmode="lin" valueType="num">
                                      <p:cBhvr>
                                        <p:cTn id="52" dur="500" fill="hold"/>
                                        <p:tgtEl>
                                          <p:spTgt spid="65"/>
                                        </p:tgtEl>
                                        <p:attrNameLst>
                                          <p:attrName>ppt_h</p:attrName>
                                        </p:attrNameLst>
                                      </p:cBhvr>
                                      <p:tavLst>
                                        <p:tav tm="0">
                                          <p:val>
                                            <p:fltVal val="0"/>
                                          </p:val>
                                        </p:tav>
                                        <p:tav tm="100000">
                                          <p:val>
                                            <p:strVal val="#ppt_h"/>
                                          </p:val>
                                        </p:tav>
                                      </p:tavLst>
                                    </p:anim>
                                    <p:animEffect transition="in" filter="fade">
                                      <p:cBhvr>
                                        <p:cTn id="53" dur="500"/>
                                        <p:tgtEl>
                                          <p:spTgt spid="65"/>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65" grpId="0" animBg="1"/>
      <p:bldP spid="66" grpId="0" animBg="1"/>
      <p:bldP spid="68" grpId="0" animBg="1"/>
      <p:bldP spid="69" grpId="0" animBg="1"/>
      <p:bldP spid="100" grpId="0" animBg="1"/>
      <p:bldP spid="10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95477" y="969640"/>
            <a:ext cx="10452935" cy="1200329"/>
          </a:xfrm>
          <a:prstGeom prst="rect">
            <a:avLst/>
          </a:prstGeom>
        </p:spPr>
        <p:txBody>
          <a:bodyPr wrap="square">
            <a:spAutoFit/>
          </a:bodyPr>
          <a:lstStyle/>
          <a:p>
            <a:pPr indent="457200">
              <a:lnSpc>
                <a:spcPct val="150000"/>
              </a:lnSpc>
            </a:pPr>
            <a:r>
              <a:rPr lang="zh-CN" altLang="en-US" sz="2400" b="1" dirty="0">
                <a:solidFill>
                  <a:srgbClr val="C00000"/>
                </a:solidFill>
                <a:latin typeface="微软雅黑" panose="020B0503020204020204" charset="-122"/>
                <a:ea typeface="微软雅黑" panose="020B0503020204020204" charset="-122"/>
              </a:rPr>
              <a:t>课程教学</a:t>
            </a:r>
            <a:r>
              <a:rPr lang="zh-CN" altLang="zh-CN" sz="2400" dirty="0">
                <a:latin typeface="微软雅黑" panose="020B0503020204020204" charset="-122"/>
                <a:ea typeface="微软雅黑" panose="020B0503020204020204" charset="-122"/>
              </a:rPr>
              <a:t>以</a:t>
            </a:r>
            <a:r>
              <a:rPr lang="zh-CN" altLang="en-US" sz="2400" b="1" dirty="0">
                <a:solidFill>
                  <a:srgbClr val="C00000"/>
                </a:solidFill>
                <a:latin typeface="微软雅黑" panose="020B0503020204020204" charset="-122"/>
                <a:ea typeface="微软雅黑" panose="020B0503020204020204" charset="-122"/>
              </a:rPr>
              <a:t>学期</a:t>
            </a:r>
            <a:r>
              <a:rPr lang="zh-CN" altLang="zh-CN" sz="2400" dirty="0">
                <a:latin typeface="微软雅黑" panose="020B0503020204020204" charset="-122"/>
                <a:ea typeface="微软雅黑" panose="020B0503020204020204" charset="-122"/>
              </a:rPr>
              <a:t>为</a:t>
            </a:r>
            <a:r>
              <a:rPr lang="zh-CN" altLang="en-US" sz="2400" dirty="0">
                <a:latin typeface="微软雅黑" panose="020B0503020204020204" charset="-122"/>
                <a:ea typeface="微软雅黑" panose="020B0503020204020204" charset="-122"/>
              </a:rPr>
              <a:t>诊改周期，按</a:t>
            </a:r>
            <a:r>
              <a:rPr lang="zh-CN" altLang="en-US" sz="2400" b="1" dirty="0">
                <a:solidFill>
                  <a:srgbClr val="C00000"/>
                </a:solidFill>
                <a:latin typeface="微软雅黑" panose="020B0503020204020204" charset="-122"/>
                <a:ea typeface="微软雅黑" panose="020B0503020204020204" charset="-122"/>
              </a:rPr>
              <a:t>半个月</a:t>
            </a:r>
            <a:r>
              <a:rPr lang="zh-CN" altLang="en-US" sz="2400" dirty="0">
                <a:latin typeface="微软雅黑" panose="020B0503020204020204" charset="-122"/>
                <a:ea typeface="微软雅黑" panose="020B0503020204020204" charset="-122"/>
              </a:rPr>
              <a:t>监测</a:t>
            </a:r>
            <a:r>
              <a:rPr lang="zh-CN" altLang="zh-CN" sz="2400" dirty="0">
                <a:latin typeface="微软雅黑" panose="020B0503020204020204" charset="-122"/>
                <a:ea typeface="微软雅黑" panose="020B0503020204020204" charset="-122"/>
              </a:rPr>
              <a:t>预警</a:t>
            </a:r>
            <a:r>
              <a:rPr lang="zh-CN" altLang="en-US" sz="2400" dirty="0">
                <a:latin typeface="微软雅黑" panose="020B0503020204020204" charset="-122"/>
                <a:ea typeface="微软雅黑" panose="020B0503020204020204" charset="-122"/>
              </a:rPr>
              <a:t>，借助智能云课堂开展诊改</a:t>
            </a:r>
            <a:r>
              <a:rPr lang="zh-CN" altLang="zh-CN" sz="2400" dirty="0">
                <a:latin typeface="微软雅黑" panose="020B0503020204020204" charset="-122"/>
                <a:ea typeface="微软雅黑" panose="020B0503020204020204" charset="-122"/>
              </a:rPr>
              <a:t>，分析存在问题，提出改进措施，保证实现课程建设和课程教学目标。</a:t>
            </a:r>
          </a:p>
        </p:txBody>
      </p:sp>
      <p:sp>
        <p:nvSpPr>
          <p:cNvPr id="68" name="文本框 2"/>
          <p:cNvSpPr txBox="1">
            <a:spLocks noChangeArrowheads="1"/>
          </p:cNvSpPr>
          <p:nvPr/>
        </p:nvSpPr>
        <p:spPr bwMode="auto">
          <a:xfrm>
            <a:off x="1234073" y="5142704"/>
            <a:ext cx="1133252" cy="416560"/>
          </a:xfrm>
          <a:prstGeom prst="rect">
            <a:avLst/>
          </a:prstGeom>
          <a:noFill/>
          <a:ln w="9525">
            <a:solidFill>
              <a:srgbClr val="459EDB"/>
            </a:solidFill>
            <a:prstDash val="sysDash"/>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以</a:t>
            </a:r>
            <a:r>
              <a:rPr lang="zh-CN" altLang="en-US" sz="1200" b="1" kern="100" dirty="0">
                <a:solidFill>
                  <a:srgbClr val="C00000"/>
                </a:solidFill>
                <a:latin typeface="微软雅黑" panose="020B0503020204020204" charset="-122"/>
                <a:ea typeface="微软雅黑" panose="020B0503020204020204" charset="-122"/>
                <a:cs typeface="Times New Roman" panose="02020603050405020304"/>
              </a:rPr>
              <a:t>学期</a:t>
            </a: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为周期</a:t>
            </a:r>
          </a:p>
          <a:p>
            <a:pPr algn="just">
              <a:spcAft>
                <a:spcPts val="0"/>
              </a:spcAft>
            </a:pP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持续诊断改进</a:t>
            </a:r>
          </a:p>
        </p:txBody>
      </p:sp>
      <p:sp>
        <p:nvSpPr>
          <p:cNvPr id="69" name="Oval 17"/>
          <p:cNvSpPr>
            <a:spLocks noChangeArrowheads="1"/>
          </p:cNvSpPr>
          <p:nvPr/>
        </p:nvSpPr>
        <p:spPr bwMode="ltGray">
          <a:xfrm>
            <a:off x="7628509" y="3669707"/>
            <a:ext cx="2378884" cy="482280"/>
          </a:xfrm>
          <a:prstGeom prst="round2Diag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00" dirty="0">
                <a:solidFill>
                  <a:schemeClr val="bg1"/>
                </a:solidFill>
                <a:effectLst/>
                <a:latin typeface="微软雅黑" panose="020B0503020204020204" charset="-122"/>
                <a:ea typeface="微软雅黑" panose="020B0503020204020204" charset="-122"/>
                <a:cs typeface="Times New Roman" panose="02020603050405020304"/>
              </a:rPr>
              <a:t>智能</a:t>
            </a:r>
            <a:r>
              <a:rPr lang="zh-CN" altLang="en-US" sz="1600" kern="100" dirty="0">
                <a:solidFill>
                  <a:schemeClr val="bg1"/>
                </a:solidFill>
                <a:effectLst/>
                <a:latin typeface="微软雅黑" panose="020B0503020204020204" charset="-122"/>
                <a:ea typeface="微软雅黑" panose="020B0503020204020204" charset="-122"/>
                <a:cs typeface="Times New Roman" panose="02020603050405020304"/>
              </a:rPr>
              <a:t>化信息平台</a:t>
            </a:r>
            <a:endParaRPr lang="en-US" altLang="zh-CN" sz="1600" kern="100" dirty="0">
              <a:solidFill>
                <a:schemeClr val="bg1"/>
              </a:solidFill>
              <a:effectLst/>
              <a:latin typeface="微软雅黑" panose="020B0503020204020204" charset="-122"/>
              <a:ea typeface="微软雅黑" panose="020B0503020204020204" charset="-122"/>
              <a:cs typeface="Times New Roman" panose="02020603050405020304"/>
            </a:endParaRPr>
          </a:p>
          <a:p>
            <a:pPr algn="ctr">
              <a:spcAft>
                <a:spcPts val="0"/>
              </a:spcAft>
            </a:pPr>
            <a:r>
              <a:rPr lang="zh-CN" altLang="en-US" sz="1600" kern="100" dirty="0">
                <a:solidFill>
                  <a:schemeClr val="bg1"/>
                </a:solidFill>
                <a:latin typeface="微软雅黑" panose="020B0503020204020204" charset="-122"/>
                <a:ea typeface="微软雅黑" panose="020B0503020204020204" charset="-122"/>
                <a:cs typeface="Times New Roman" panose="02020603050405020304"/>
              </a:rPr>
              <a:t>（智能云课堂平台）</a:t>
            </a:r>
            <a:endParaRPr lang="zh-CN" altLang="en-US" sz="1600" kern="100" dirty="0">
              <a:solidFill>
                <a:schemeClr val="bg1"/>
              </a:solidFill>
              <a:effectLst/>
              <a:latin typeface="微软雅黑" panose="020B0503020204020204" charset="-122"/>
              <a:ea typeface="微软雅黑" panose="020B0503020204020204" charset="-122"/>
              <a:cs typeface="Times New Roman" panose="02020603050405020304"/>
            </a:endParaRPr>
          </a:p>
        </p:txBody>
      </p:sp>
      <p:sp>
        <p:nvSpPr>
          <p:cNvPr id="70" name="文本框 2"/>
          <p:cNvSpPr txBox="1">
            <a:spLocks noChangeArrowheads="1"/>
          </p:cNvSpPr>
          <p:nvPr/>
        </p:nvSpPr>
        <p:spPr bwMode="auto">
          <a:xfrm>
            <a:off x="5358184" y="3649785"/>
            <a:ext cx="800930" cy="429260"/>
          </a:xfrm>
          <a:prstGeom prst="rect">
            <a:avLst/>
          </a:prstGeom>
          <a:noFill/>
          <a:ln w="9525">
            <a:solidFill>
              <a:srgbClr val="459EDB"/>
            </a:solidFill>
            <a:prstDash val="sysDash"/>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b="1" kern="100" dirty="0">
                <a:solidFill>
                  <a:srgbClr val="C00000"/>
                </a:solidFill>
                <a:latin typeface="微软雅黑" panose="020B0503020204020204" charset="-122"/>
                <a:ea typeface="微软雅黑" panose="020B0503020204020204" charset="-122"/>
                <a:cs typeface="Times New Roman" panose="02020603050405020304"/>
              </a:rPr>
              <a:t>半月</a:t>
            </a: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监测</a:t>
            </a:r>
          </a:p>
          <a:p>
            <a:pPr algn="just">
              <a:spcAft>
                <a:spcPts val="0"/>
              </a:spcAft>
            </a:pPr>
            <a:r>
              <a:rPr lang="zh-CN" altLang="en-US" sz="1200" b="1" kern="100" dirty="0">
                <a:solidFill>
                  <a:srgbClr val="C00000"/>
                </a:solidFill>
                <a:latin typeface="微软雅黑" panose="020B0503020204020204" charset="-122"/>
                <a:ea typeface="微软雅黑" panose="020B0503020204020204" charset="-122"/>
                <a:cs typeface="Times New Roman" panose="02020603050405020304"/>
              </a:rPr>
              <a:t>持续改进</a:t>
            </a:r>
            <a:endParaRPr lang="zh-CN" altLang="en-US" sz="1200" b="1" kern="100" dirty="0">
              <a:solidFill>
                <a:srgbClr val="C00000"/>
              </a:solidFill>
              <a:effectLst/>
              <a:latin typeface="微软雅黑" panose="020B0503020204020204" charset="-122"/>
              <a:ea typeface="微软雅黑" panose="020B0503020204020204" charset="-122"/>
              <a:cs typeface="Times New Roman" panose="02020603050405020304"/>
            </a:endParaRPr>
          </a:p>
        </p:txBody>
      </p:sp>
      <p:sp>
        <p:nvSpPr>
          <p:cNvPr id="71" name="Oval 17"/>
          <p:cNvSpPr>
            <a:spLocks noChangeArrowheads="1"/>
          </p:cNvSpPr>
          <p:nvPr/>
        </p:nvSpPr>
        <p:spPr bwMode="ltGray">
          <a:xfrm>
            <a:off x="4519487" y="5101429"/>
            <a:ext cx="4868231" cy="499110"/>
          </a:xfrm>
          <a:prstGeom prst="round2Diag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wrap="none" lIns="0" tIns="0" rIns="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000" dirty="0">
                <a:ln w="9208" cap="flat" cmpd="sng" algn="ctr">
                  <a:noFill/>
                  <a:prstDash val="solid"/>
                  <a:round/>
                </a:ln>
                <a:solidFill>
                  <a:schemeClr val="bg1"/>
                </a:solidFill>
                <a:latin typeface="宋体" panose="02010600030101010101" pitchFamily="2" charset="-122"/>
                <a:ea typeface="微软雅黑" panose="020B0503020204020204" charset="-122"/>
                <a:cs typeface="Times New Roman" panose="02020603050405020304"/>
              </a:rPr>
              <a:t>智能化信息平台</a:t>
            </a:r>
          </a:p>
        </p:txBody>
      </p:sp>
      <p:sp>
        <p:nvSpPr>
          <p:cNvPr id="72" name="Line 33"/>
          <p:cNvSpPr>
            <a:spLocks noChangeShapeType="1"/>
          </p:cNvSpPr>
          <p:nvPr/>
        </p:nvSpPr>
        <p:spPr bwMode="ltGray">
          <a:xfrm>
            <a:off x="5602247" y="4183536"/>
            <a:ext cx="0" cy="0"/>
          </a:xfrm>
          <a:prstGeom prst="line">
            <a:avLst/>
          </a:prstGeom>
          <a:solidFill>
            <a:schemeClr val="tx2">
              <a:lumMod val="60000"/>
              <a:lumOff val="40000"/>
            </a:schemeClr>
          </a:solidFill>
          <a:ln>
            <a:solidFill>
              <a:schemeClr val="tx2">
                <a:lumMod val="40000"/>
                <a:lumOff val="60000"/>
              </a:schemeClr>
            </a:solidFill>
          </a:ln>
        </p:spPr>
        <p:txBody>
          <a:bodyPr wrap="none" lIns="121869" tIns="60935" rIns="121869" bIns="6093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en-US" sz="1200" kern="1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微软雅黑" panose="020B0503020204020204" charset="-122"/>
                <a:ea typeface="宋体" panose="02010600030101010101" pitchFamily="2" charset="-122"/>
                <a:cs typeface="Times New Roman" panose="02020603050405020304"/>
              </a:rPr>
              <a:t> </a:t>
            </a:r>
            <a:endParaRPr lang="zh-CN" sz="1200" kern="100" dirty="0">
              <a:effectLst/>
              <a:latin typeface="Calibri" panose="020F0502020204030204"/>
              <a:ea typeface="宋体" panose="02010600030101010101" pitchFamily="2" charset="-122"/>
              <a:cs typeface="Times New Roman" panose="02020603050405020304"/>
            </a:endParaRPr>
          </a:p>
        </p:txBody>
      </p:sp>
      <p:sp>
        <p:nvSpPr>
          <p:cNvPr id="73" name="AutoShape 43"/>
          <p:cNvSpPr>
            <a:spLocks noChangeArrowheads="1"/>
          </p:cNvSpPr>
          <p:nvPr/>
        </p:nvSpPr>
        <p:spPr bwMode="ltGray">
          <a:xfrm rot="5400000">
            <a:off x="2472967" y="5313783"/>
            <a:ext cx="517206" cy="80902"/>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74" name="AutoShape 43"/>
          <p:cNvSpPr>
            <a:spLocks noChangeArrowheads="1"/>
          </p:cNvSpPr>
          <p:nvPr/>
        </p:nvSpPr>
        <p:spPr bwMode="ltGray">
          <a:xfrm rot="16200000">
            <a:off x="10478626" y="5261804"/>
            <a:ext cx="620959" cy="81107"/>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nvGrpSpPr>
          <p:cNvPr id="75" name="组合 74"/>
          <p:cNvGrpSpPr/>
          <p:nvPr/>
        </p:nvGrpSpPr>
        <p:grpSpPr>
          <a:xfrm>
            <a:off x="6151807" y="2936396"/>
            <a:ext cx="5103043" cy="927100"/>
            <a:chOff x="12007" y="3218"/>
            <a:chExt cx="6255" cy="1460"/>
          </a:xfrm>
        </p:grpSpPr>
        <p:grpSp>
          <p:nvGrpSpPr>
            <p:cNvPr id="76" name="组合 75"/>
            <p:cNvGrpSpPr/>
            <p:nvPr/>
          </p:nvGrpSpPr>
          <p:grpSpPr>
            <a:xfrm>
              <a:off x="12007" y="3924"/>
              <a:ext cx="6255" cy="754"/>
              <a:chOff x="6276412" y="2872749"/>
              <a:chExt cx="3168367" cy="451190"/>
            </a:xfrm>
          </p:grpSpPr>
          <p:sp>
            <p:nvSpPr>
              <p:cNvPr id="84" name="文本框 2"/>
              <p:cNvSpPr txBox="1">
                <a:spLocks noChangeArrowheads="1"/>
              </p:cNvSpPr>
              <p:nvPr/>
            </p:nvSpPr>
            <p:spPr bwMode="auto">
              <a:xfrm>
                <a:off x="6276412" y="2872749"/>
                <a:ext cx="1362950" cy="316472"/>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优化课堂教学设计</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85" name="文本框 2"/>
              <p:cNvSpPr txBox="1">
                <a:spLocks noChangeArrowheads="1"/>
              </p:cNvSpPr>
              <p:nvPr/>
            </p:nvSpPr>
            <p:spPr bwMode="auto">
              <a:xfrm>
                <a:off x="7525110" y="2908916"/>
                <a:ext cx="1078321" cy="255305"/>
              </a:xfrm>
              <a:prstGeom prst="rect">
                <a:avLst/>
              </a:prstGeom>
              <a:noFill/>
              <a:ln w="9525">
                <a:noFill/>
                <a:miter lim="800000"/>
              </a:ln>
            </p:spPr>
            <p:txBody>
              <a:bodyPr rot="0" vert="horz" wrap="square" lIns="0" tIns="0" rIns="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根据</a:t>
                </a:r>
                <a:r>
                  <a:rPr lang="zh-CN" sz="1200" kern="100" dirty="0">
                    <a:effectLst/>
                    <a:latin typeface="微软雅黑" panose="020B0503020204020204" charset="-122"/>
                    <a:ea typeface="微软雅黑" panose="020B0503020204020204" charset="-122"/>
                    <a:cs typeface="Times New Roman" panose="02020603050405020304"/>
                  </a:rPr>
                  <a:t>目标标准值</a:t>
                </a:r>
                <a:r>
                  <a:rPr lang="zh-CN" altLang="en-US" sz="1200" kern="100" dirty="0">
                    <a:effectLst/>
                    <a:latin typeface="微软雅黑" panose="020B0503020204020204" charset="-122"/>
                    <a:ea typeface="微软雅黑" panose="020B0503020204020204" charset="-122"/>
                    <a:cs typeface="Times New Roman" panose="02020603050405020304"/>
                  </a:rPr>
                  <a:t>进行</a:t>
                </a:r>
                <a:r>
                  <a:rPr lang="zh-CN" sz="1200" kern="100" dirty="0">
                    <a:effectLst/>
                    <a:latin typeface="微软雅黑" panose="020B0503020204020204" charset="-122"/>
                    <a:ea typeface="微软雅黑" panose="020B0503020204020204" charset="-122"/>
                    <a:cs typeface="Times New Roman" panose="02020603050405020304"/>
                  </a:rPr>
                  <a:t>预警</a:t>
                </a:r>
              </a:p>
            </p:txBody>
          </p:sp>
          <p:sp>
            <p:nvSpPr>
              <p:cNvPr id="86" name="文本框 2"/>
              <p:cNvSpPr txBox="1">
                <a:spLocks noChangeArrowheads="1"/>
              </p:cNvSpPr>
              <p:nvPr/>
            </p:nvSpPr>
            <p:spPr bwMode="auto">
              <a:xfrm>
                <a:off x="8824409" y="2921157"/>
                <a:ext cx="620370" cy="402782"/>
              </a:xfrm>
              <a:prstGeom prst="rect">
                <a:avLst/>
              </a:prstGeom>
              <a:noFill/>
              <a:ln w="9525">
                <a:noFill/>
                <a:miter lim="800000"/>
              </a:ln>
            </p:spPr>
            <p:txBody>
              <a:bodyPr rot="0" vert="horz" wrap="square" lIns="0" tIns="0" rIns="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平台监测课程教学状态数据</a:t>
                </a:r>
                <a:endParaRPr lang="zh-CN" sz="1200" strike="sngStrike" kern="100" dirty="0">
                  <a:effectLst/>
                  <a:latin typeface="微软雅黑" panose="020B0503020204020204" charset="-122"/>
                  <a:ea typeface="微软雅黑" panose="020B0503020204020204" charset="-122"/>
                  <a:cs typeface="Times New Roman" panose="02020603050405020304"/>
                </a:endParaRPr>
              </a:p>
            </p:txBody>
          </p:sp>
        </p:grpSp>
        <p:grpSp>
          <p:nvGrpSpPr>
            <p:cNvPr id="77" name="组合 76"/>
            <p:cNvGrpSpPr/>
            <p:nvPr/>
          </p:nvGrpSpPr>
          <p:grpSpPr>
            <a:xfrm>
              <a:off x="12206" y="3218"/>
              <a:ext cx="5910" cy="698"/>
              <a:chOff x="6515886" y="2449218"/>
              <a:chExt cx="3052975" cy="417461"/>
            </a:xfrm>
          </p:grpSpPr>
          <p:sp>
            <p:nvSpPr>
              <p:cNvPr id="81" name="AutoShape 4"/>
              <p:cNvSpPr>
                <a:spLocks noChangeArrowheads="1"/>
              </p:cNvSpPr>
              <p:nvPr/>
            </p:nvSpPr>
            <p:spPr bwMode="ltGray">
              <a:xfrm>
                <a:off x="7723003" y="2449218"/>
                <a:ext cx="602851" cy="41655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预警</a:t>
                </a:r>
                <a:endParaRPr lang="zh-CN" sz="1600" dirty="0">
                  <a:effectLst/>
                  <a:latin typeface="宋体" panose="02010600030101010101" pitchFamily="2" charset="-122"/>
                  <a:cs typeface="宋体" panose="02010600030101010101" pitchFamily="2" charset="-122"/>
                </a:endParaRPr>
              </a:p>
            </p:txBody>
          </p:sp>
          <p:sp>
            <p:nvSpPr>
              <p:cNvPr id="82" name="AutoShape 5"/>
              <p:cNvSpPr>
                <a:spLocks noChangeArrowheads="1"/>
              </p:cNvSpPr>
              <p:nvPr/>
            </p:nvSpPr>
            <p:spPr bwMode="ltGray">
              <a:xfrm>
                <a:off x="8966010" y="2449219"/>
                <a:ext cx="602851" cy="41655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监测</a:t>
                </a:r>
                <a:endParaRPr lang="zh-CN" sz="1600" dirty="0">
                  <a:effectLst/>
                  <a:latin typeface="宋体" panose="02010600030101010101" pitchFamily="2" charset="-122"/>
                  <a:cs typeface="宋体" panose="02010600030101010101" pitchFamily="2" charset="-122"/>
                </a:endParaRPr>
              </a:p>
            </p:txBody>
          </p:sp>
          <p:sp>
            <p:nvSpPr>
              <p:cNvPr id="83" name="AutoShape 16"/>
              <p:cNvSpPr>
                <a:spLocks noChangeArrowheads="1"/>
              </p:cNvSpPr>
              <p:nvPr/>
            </p:nvSpPr>
            <p:spPr bwMode="ltGray">
              <a:xfrm>
                <a:off x="6515886" y="2449225"/>
                <a:ext cx="602921" cy="417454"/>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改进</a:t>
                </a:r>
                <a:endParaRPr lang="zh-CN" sz="1600" dirty="0">
                  <a:effectLst/>
                  <a:latin typeface="宋体" panose="02010600030101010101" pitchFamily="2" charset="-122"/>
                  <a:cs typeface="宋体" panose="02010600030101010101" pitchFamily="2" charset="-122"/>
                </a:endParaRPr>
              </a:p>
            </p:txBody>
          </p:sp>
        </p:grpSp>
        <p:grpSp>
          <p:nvGrpSpPr>
            <p:cNvPr id="78" name="组合 77"/>
            <p:cNvGrpSpPr/>
            <p:nvPr/>
          </p:nvGrpSpPr>
          <p:grpSpPr>
            <a:xfrm>
              <a:off x="13380" y="3498"/>
              <a:ext cx="3422" cy="145"/>
              <a:chOff x="7133354" y="2621264"/>
              <a:chExt cx="1831447" cy="86901"/>
            </a:xfrm>
          </p:grpSpPr>
          <p:sp>
            <p:nvSpPr>
              <p:cNvPr id="79" name="AutoShape 43"/>
              <p:cNvSpPr>
                <a:spLocks noChangeArrowheads="1"/>
              </p:cNvSpPr>
              <p:nvPr/>
            </p:nvSpPr>
            <p:spPr bwMode="ltGray">
              <a:xfrm>
                <a:off x="8416776" y="2629694"/>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dirty="0"/>
              </a:p>
            </p:txBody>
          </p:sp>
          <p:sp>
            <p:nvSpPr>
              <p:cNvPr id="80" name="AutoShape 43"/>
              <p:cNvSpPr>
                <a:spLocks noChangeArrowheads="1"/>
              </p:cNvSpPr>
              <p:nvPr/>
            </p:nvSpPr>
            <p:spPr bwMode="ltGray">
              <a:xfrm>
                <a:off x="7133354" y="2621264"/>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grpSp>
      <p:grpSp>
        <p:nvGrpSpPr>
          <p:cNvPr id="87" name="组合 86"/>
          <p:cNvGrpSpPr/>
          <p:nvPr/>
        </p:nvGrpSpPr>
        <p:grpSpPr>
          <a:xfrm>
            <a:off x="1801134" y="4198141"/>
            <a:ext cx="9649892" cy="922655"/>
            <a:chOff x="6712" y="5785"/>
            <a:chExt cx="11475" cy="1453"/>
          </a:xfrm>
        </p:grpSpPr>
        <p:grpSp>
          <p:nvGrpSpPr>
            <p:cNvPr id="88" name="组合 87"/>
            <p:cNvGrpSpPr/>
            <p:nvPr/>
          </p:nvGrpSpPr>
          <p:grpSpPr>
            <a:xfrm>
              <a:off x="6712" y="6508"/>
              <a:ext cx="11475" cy="730"/>
              <a:chOff x="3568329" y="4183264"/>
              <a:chExt cx="6140593" cy="436828"/>
            </a:xfrm>
          </p:grpSpPr>
          <p:sp>
            <p:nvSpPr>
              <p:cNvPr id="100" name="文本框 2"/>
              <p:cNvSpPr txBox="1">
                <a:spLocks noChangeArrowheads="1"/>
              </p:cNvSpPr>
              <p:nvPr/>
            </p:nvSpPr>
            <p:spPr bwMode="auto">
              <a:xfrm>
                <a:off x="3568329" y="4195830"/>
                <a:ext cx="1362690" cy="208708"/>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确定课程教学</a:t>
                </a:r>
                <a:r>
                  <a:rPr lang="zh-CN" sz="1200" kern="100" dirty="0">
                    <a:effectLst/>
                    <a:latin typeface="微软雅黑" panose="020B0503020204020204" charset="-122"/>
                    <a:ea typeface="微软雅黑" panose="020B0503020204020204" charset="-122"/>
                    <a:cs typeface="Times New Roman" panose="02020603050405020304"/>
                  </a:rPr>
                  <a:t>目标</a:t>
                </a:r>
                <a:r>
                  <a:rPr lang="zh-CN" altLang="en-US" sz="1200" kern="100" dirty="0">
                    <a:effectLst/>
                    <a:latin typeface="微软雅黑" panose="020B0503020204020204" charset="-122"/>
                    <a:ea typeface="微软雅黑" panose="020B0503020204020204" charset="-122"/>
                    <a:cs typeface="Times New Roman" panose="02020603050405020304"/>
                  </a:rPr>
                  <a:t>（课程在专业课程体系中作用）</a:t>
                </a:r>
                <a:r>
                  <a:rPr lang="en-US" altLang="zh-CN" sz="1200" kern="100" dirty="0">
                    <a:effectLst/>
                    <a:latin typeface="微软雅黑" panose="020B0503020204020204" charset="-122"/>
                    <a:ea typeface="微软雅黑" panose="020B0503020204020204" charset="-122"/>
                    <a:cs typeface="Times New Roman" panose="02020603050405020304"/>
                  </a:rPr>
                  <a:t>……</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01" name="文本框 2"/>
              <p:cNvSpPr txBox="1">
                <a:spLocks noChangeArrowheads="1"/>
              </p:cNvSpPr>
              <p:nvPr/>
            </p:nvSpPr>
            <p:spPr bwMode="auto">
              <a:xfrm>
                <a:off x="5131258" y="4183264"/>
                <a:ext cx="917321" cy="214392"/>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明确课程教学标准</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02" name="文本框 2"/>
              <p:cNvSpPr txBox="1">
                <a:spLocks noChangeArrowheads="1"/>
              </p:cNvSpPr>
              <p:nvPr/>
            </p:nvSpPr>
            <p:spPr bwMode="auto">
              <a:xfrm>
                <a:off x="6359596" y="4183605"/>
                <a:ext cx="898151" cy="206066"/>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制定课程教学</a:t>
                </a:r>
                <a:r>
                  <a:rPr lang="zh-CN" sz="1200" kern="100" dirty="0">
                    <a:effectLst/>
                    <a:latin typeface="微软雅黑" panose="020B0503020204020204" charset="-122"/>
                    <a:ea typeface="微软雅黑" panose="020B0503020204020204" charset="-122"/>
                    <a:cs typeface="Times New Roman" panose="02020603050405020304"/>
                  </a:rPr>
                  <a:t>计划</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做好课堂教学设计</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03" name="文本框 2"/>
              <p:cNvSpPr txBox="1">
                <a:spLocks noChangeArrowheads="1"/>
              </p:cNvSpPr>
              <p:nvPr/>
            </p:nvSpPr>
            <p:spPr bwMode="auto">
              <a:xfrm>
                <a:off x="7714711" y="4183602"/>
                <a:ext cx="784133" cy="428108"/>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安排教学任务</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编排教学进程</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04" name="文本框 2"/>
              <p:cNvSpPr txBox="1">
                <a:spLocks noChangeArrowheads="1"/>
              </p:cNvSpPr>
              <p:nvPr/>
            </p:nvSpPr>
            <p:spPr bwMode="auto">
              <a:xfrm>
                <a:off x="8948302" y="4188987"/>
                <a:ext cx="760620" cy="431105"/>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实施课程教学</a:t>
                </a:r>
                <a:endParaRPr lang="en-US" altLang="zh-CN" sz="1200" kern="100" dirty="0">
                  <a:effectLst/>
                  <a:latin typeface="微软雅黑" panose="020B0503020204020204" charset="-122"/>
                  <a:ea typeface="微软雅黑" panose="020B0503020204020204" charset="-122"/>
                  <a:cs typeface="Times New Roman" panose="02020603050405020304"/>
                </a:endParaRPr>
              </a:p>
            </p:txBody>
          </p:sp>
        </p:grpSp>
        <p:grpSp>
          <p:nvGrpSpPr>
            <p:cNvPr id="89" name="组合 88"/>
            <p:cNvGrpSpPr/>
            <p:nvPr/>
          </p:nvGrpSpPr>
          <p:grpSpPr>
            <a:xfrm>
              <a:off x="7386" y="5785"/>
              <a:ext cx="10506" cy="728"/>
              <a:chOff x="3947285" y="3766787"/>
              <a:chExt cx="5621958" cy="435890"/>
            </a:xfrm>
          </p:grpSpPr>
          <p:sp>
            <p:nvSpPr>
              <p:cNvPr id="95" name="AutoShape 6"/>
              <p:cNvSpPr>
                <a:spLocks noChangeArrowheads="1"/>
              </p:cNvSpPr>
              <p:nvPr/>
            </p:nvSpPr>
            <p:spPr bwMode="ltGray">
              <a:xfrm>
                <a:off x="3947285" y="3783419"/>
                <a:ext cx="602926" cy="417453"/>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目标</a:t>
                </a:r>
                <a:r>
                  <a:rPr lang="en-US"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endParaRPr lang="zh-CN" sz="1600" dirty="0">
                  <a:effectLst/>
                  <a:latin typeface="宋体" panose="02010600030101010101" pitchFamily="2" charset="-122"/>
                  <a:cs typeface="宋体" panose="02010600030101010101" pitchFamily="2" charset="-122"/>
                </a:endParaRPr>
              </a:p>
            </p:txBody>
          </p:sp>
          <p:sp>
            <p:nvSpPr>
              <p:cNvPr id="96" name="AutoShape 7"/>
              <p:cNvSpPr>
                <a:spLocks noChangeArrowheads="1"/>
              </p:cNvSpPr>
              <p:nvPr/>
            </p:nvSpPr>
            <p:spPr bwMode="ltGray">
              <a:xfrm>
                <a:off x="5261913" y="3766787"/>
                <a:ext cx="602851" cy="41655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标准</a:t>
                </a:r>
                <a:endParaRPr lang="zh-CN" sz="1600" dirty="0">
                  <a:effectLst/>
                  <a:latin typeface="宋体" panose="02010600030101010101" pitchFamily="2" charset="-122"/>
                  <a:cs typeface="宋体" panose="02010600030101010101" pitchFamily="2" charset="-122"/>
                </a:endParaRPr>
              </a:p>
            </p:txBody>
          </p:sp>
          <p:sp>
            <p:nvSpPr>
              <p:cNvPr id="97" name="AutoShape 8"/>
              <p:cNvSpPr>
                <a:spLocks noChangeArrowheads="1"/>
              </p:cNvSpPr>
              <p:nvPr/>
            </p:nvSpPr>
            <p:spPr bwMode="ltGray">
              <a:xfrm>
                <a:off x="6497057" y="3783070"/>
                <a:ext cx="603302" cy="418436"/>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设计</a:t>
                </a:r>
                <a:endParaRPr lang="zh-CN" sz="1600" dirty="0">
                  <a:effectLst/>
                  <a:latin typeface="宋体" panose="02010600030101010101" pitchFamily="2" charset="-122"/>
                  <a:cs typeface="宋体" panose="02010600030101010101" pitchFamily="2" charset="-122"/>
                </a:endParaRPr>
              </a:p>
            </p:txBody>
          </p:sp>
          <p:sp>
            <p:nvSpPr>
              <p:cNvPr id="98" name="AutoShape 9"/>
              <p:cNvSpPr>
                <a:spLocks noChangeArrowheads="1"/>
              </p:cNvSpPr>
              <p:nvPr/>
            </p:nvSpPr>
            <p:spPr bwMode="ltGray">
              <a:xfrm>
                <a:off x="7731391" y="3783432"/>
                <a:ext cx="603074" cy="41924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组织</a:t>
                </a:r>
                <a:endParaRPr lang="zh-CN" sz="1600" dirty="0">
                  <a:effectLst/>
                  <a:latin typeface="宋体" panose="02010600030101010101" pitchFamily="2" charset="-122"/>
                  <a:cs typeface="宋体" panose="02010600030101010101" pitchFamily="2" charset="-122"/>
                </a:endParaRPr>
              </a:p>
            </p:txBody>
          </p:sp>
          <p:sp>
            <p:nvSpPr>
              <p:cNvPr id="99" name="AutoShape 10"/>
              <p:cNvSpPr>
                <a:spLocks noChangeArrowheads="1"/>
              </p:cNvSpPr>
              <p:nvPr/>
            </p:nvSpPr>
            <p:spPr bwMode="ltGray">
              <a:xfrm>
                <a:off x="8966391" y="3783467"/>
                <a:ext cx="602852" cy="41655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实施</a:t>
                </a:r>
                <a:endParaRPr lang="zh-CN" sz="1600" dirty="0">
                  <a:effectLst/>
                  <a:latin typeface="宋体" panose="02010600030101010101" pitchFamily="2" charset="-122"/>
                  <a:cs typeface="宋体" panose="02010600030101010101" pitchFamily="2" charset="-122"/>
                </a:endParaRPr>
              </a:p>
            </p:txBody>
          </p:sp>
        </p:grpSp>
        <p:grpSp>
          <p:nvGrpSpPr>
            <p:cNvPr id="90" name="组合 89"/>
            <p:cNvGrpSpPr/>
            <p:nvPr/>
          </p:nvGrpSpPr>
          <p:grpSpPr>
            <a:xfrm>
              <a:off x="8679" y="6070"/>
              <a:ext cx="8050" cy="165"/>
              <a:chOff x="4620616" y="3954303"/>
              <a:chExt cx="4307838" cy="98564"/>
            </a:xfrm>
          </p:grpSpPr>
          <p:sp>
            <p:nvSpPr>
              <p:cNvPr id="91" name="AutoShape 43"/>
              <p:cNvSpPr>
                <a:spLocks noChangeArrowheads="1"/>
              </p:cNvSpPr>
              <p:nvPr/>
            </p:nvSpPr>
            <p:spPr bwMode="ltGray">
              <a:xfrm flipH="1">
                <a:off x="4620616" y="3965695"/>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92" name="AutoShape 43"/>
              <p:cNvSpPr>
                <a:spLocks noChangeArrowheads="1"/>
              </p:cNvSpPr>
              <p:nvPr/>
            </p:nvSpPr>
            <p:spPr bwMode="ltGray">
              <a:xfrm flipH="1">
                <a:off x="5921606" y="3954303"/>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93" name="AutoShape 43"/>
              <p:cNvSpPr>
                <a:spLocks noChangeArrowheads="1"/>
              </p:cNvSpPr>
              <p:nvPr/>
            </p:nvSpPr>
            <p:spPr bwMode="ltGray">
              <a:xfrm flipH="1">
                <a:off x="7158721" y="3958701"/>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94" name="AutoShape 43"/>
              <p:cNvSpPr>
                <a:spLocks noChangeArrowheads="1"/>
              </p:cNvSpPr>
              <p:nvPr/>
            </p:nvSpPr>
            <p:spPr bwMode="ltGray">
              <a:xfrm flipH="1">
                <a:off x="8380429" y="3974396"/>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grpSp>
      <p:sp>
        <p:nvSpPr>
          <p:cNvPr id="105" name="AutoShape 43"/>
          <p:cNvSpPr>
            <a:spLocks noChangeArrowheads="1"/>
          </p:cNvSpPr>
          <p:nvPr/>
        </p:nvSpPr>
        <p:spPr bwMode="ltGray">
          <a:xfrm rot="16200000" flipH="1">
            <a:off x="10632810" y="3929911"/>
            <a:ext cx="393699" cy="100599"/>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06" name="AutoShape 43"/>
          <p:cNvSpPr>
            <a:spLocks noChangeArrowheads="1"/>
          </p:cNvSpPr>
          <p:nvPr/>
        </p:nvSpPr>
        <p:spPr bwMode="ltGray">
          <a:xfrm rot="5400000" flipH="1" flipV="1">
            <a:off x="6560430" y="3873515"/>
            <a:ext cx="513820" cy="106202"/>
          </a:xfrm>
          <a:prstGeom prst="leftArrow">
            <a:avLst>
              <a:gd name="adj1" fmla="val 50000"/>
              <a:gd name="adj2" fmla="val 200000"/>
            </a:avLst>
          </a:prstGeom>
          <a:solidFill>
            <a:schemeClr val="bg1">
              <a:lumMod val="50000"/>
            </a:schemeClr>
          </a:solidFill>
          <a:ln w="3175"/>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nvGrpSpPr>
          <p:cNvPr id="107" name="组合 106"/>
          <p:cNvGrpSpPr/>
          <p:nvPr/>
        </p:nvGrpSpPr>
        <p:grpSpPr>
          <a:xfrm>
            <a:off x="2157962" y="5638004"/>
            <a:ext cx="9402069" cy="1141730"/>
            <a:chOff x="7124" y="8565"/>
            <a:chExt cx="11141" cy="1798"/>
          </a:xfrm>
        </p:grpSpPr>
        <p:grpSp>
          <p:nvGrpSpPr>
            <p:cNvPr id="108" name="组合 107"/>
            <p:cNvGrpSpPr/>
            <p:nvPr/>
          </p:nvGrpSpPr>
          <p:grpSpPr>
            <a:xfrm>
              <a:off x="7325" y="8565"/>
              <a:ext cx="10577" cy="699"/>
              <a:chOff x="3909059" y="5660682"/>
              <a:chExt cx="5659770" cy="418025"/>
            </a:xfrm>
          </p:grpSpPr>
          <p:sp>
            <p:nvSpPr>
              <p:cNvPr id="121" name="AutoShape 11"/>
              <p:cNvSpPr>
                <a:spLocks noChangeArrowheads="1"/>
              </p:cNvSpPr>
              <p:nvPr/>
            </p:nvSpPr>
            <p:spPr bwMode="ltGray">
              <a:xfrm>
                <a:off x="3909059" y="5662152"/>
                <a:ext cx="602851" cy="41655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改进</a:t>
                </a:r>
                <a:endParaRPr lang="zh-CN" sz="1600" dirty="0">
                  <a:effectLst/>
                  <a:latin typeface="宋体" panose="02010600030101010101" pitchFamily="2" charset="-122"/>
                  <a:cs typeface="宋体" panose="02010600030101010101" pitchFamily="2" charset="-122"/>
                </a:endParaRPr>
              </a:p>
            </p:txBody>
          </p:sp>
          <p:sp>
            <p:nvSpPr>
              <p:cNvPr id="122" name="AutoShape 12"/>
              <p:cNvSpPr>
                <a:spLocks noChangeArrowheads="1"/>
              </p:cNvSpPr>
              <p:nvPr/>
            </p:nvSpPr>
            <p:spPr bwMode="ltGray">
              <a:xfrm>
                <a:off x="5298875" y="5660682"/>
                <a:ext cx="602921" cy="417454"/>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创新</a:t>
                </a:r>
                <a:endParaRPr lang="zh-CN" sz="1600" dirty="0">
                  <a:effectLst/>
                  <a:latin typeface="宋体" panose="02010600030101010101" pitchFamily="2" charset="-122"/>
                  <a:cs typeface="宋体" panose="02010600030101010101" pitchFamily="2" charset="-122"/>
                </a:endParaRPr>
              </a:p>
            </p:txBody>
          </p:sp>
          <p:sp>
            <p:nvSpPr>
              <p:cNvPr id="123" name="AutoShape 13"/>
              <p:cNvSpPr>
                <a:spLocks noChangeArrowheads="1"/>
              </p:cNvSpPr>
              <p:nvPr/>
            </p:nvSpPr>
            <p:spPr bwMode="ltGray">
              <a:xfrm>
                <a:off x="6516198" y="5661131"/>
                <a:ext cx="602846" cy="416557"/>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学习</a:t>
                </a:r>
                <a:endParaRPr lang="zh-CN" sz="1600" dirty="0">
                  <a:effectLst/>
                  <a:latin typeface="宋体" panose="02010600030101010101" pitchFamily="2" charset="-122"/>
                  <a:cs typeface="宋体" panose="02010600030101010101" pitchFamily="2" charset="-122"/>
                </a:endParaRPr>
              </a:p>
            </p:txBody>
          </p:sp>
          <p:sp>
            <p:nvSpPr>
              <p:cNvPr id="125" name="AutoShape 14"/>
              <p:cNvSpPr>
                <a:spLocks noChangeArrowheads="1"/>
              </p:cNvSpPr>
              <p:nvPr/>
            </p:nvSpPr>
            <p:spPr bwMode="ltGray">
              <a:xfrm>
                <a:off x="7711206" y="5660844"/>
                <a:ext cx="602921" cy="417454"/>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激励</a:t>
                </a:r>
                <a:endParaRPr lang="zh-CN" sz="1600" dirty="0">
                  <a:effectLst/>
                  <a:latin typeface="宋体" panose="02010600030101010101" pitchFamily="2" charset="-122"/>
                  <a:cs typeface="宋体" panose="02010600030101010101" pitchFamily="2" charset="-122"/>
                </a:endParaRPr>
              </a:p>
            </p:txBody>
          </p:sp>
          <p:sp>
            <p:nvSpPr>
              <p:cNvPr id="141" name="AutoShape 15"/>
              <p:cNvSpPr>
                <a:spLocks noChangeArrowheads="1"/>
              </p:cNvSpPr>
              <p:nvPr/>
            </p:nvSpPr>
            <p:spPr bwMode="ltGray">
              <a:xfrm>
                <a:off x="8965983" y="5661388"/>
                <a:ext cx="602846" cy="416557"/>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spcAft>
                    <a:spcPts val="0"/>
                  </a:spcAft>
                </a:pPr>
                <a:r>
                  <a:rPr lang="en-US" alt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诊断</a:t>
                </a:r>
                <a:endParaRPr lang="zh-CN" sz="1600" dirty="0">
                  <a:effectLst/>
                  <a:latin typeface="宋体" panose="02010600030101010101" pitchFamily="2" charset="-122"/>
                  <a:cs typeface="宋体" panose="02010600030101010101" pitchFamily="2" charset="-122"/>
                </a:endParaRPr>
              </a:p>
            </p:txBody>
          </p:sp>
        </p:grpSp>
        <p:grpSp>
          <p:nvGrpSpPr>
            <p:cNvPr id="109" name="组合 108"/>
            <p:cNvGrpSpPr/>
            <p:nvPr/>
          </p:nvGrpSpPr>
          <p:grpSpPr>
            <a:xfrm>
              <a:off x="8665" y="8907"/>
              <a:ext cx="8050" cy="133"/>
              <a:chOff x="4620616" y="5853523"/>
              <a:chExt cx="4307838" cy="79642"/>
            </a:xfrm>
          </p:grpSpPr>
          <p:sp>
            <p:nvSpPr>
              <p:cNvPr id="116" name="AutoShape 43"/>
              <p:cNvSpPr>
                <a:spLocks noChangeArrowheads="1"/>
              </p:cNvSpPr>
              <p:nvPr/>
            </p:nvSpPr>
            <p:spPr bwMode="ltGray">
              <a:xfrm>
                <a:off x="7128537" y="5853525"/>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17" name="AutoShape 43"/>
              <p:cNvSpPr>
                <a:spLocks noChangeArrowheads="1"/>
              </p:cNvSpPr>
              <p:nvPr/>
            </p:nvSpPr>
            <p:spPr bwMode="ltGray">
              <a:xfrm>
                <a:off x="5921607" y="5853524"/>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18" name="AutoShape 43"/>
              <p:cNvSpPr>
                <a:spLocks noChangeArrowheads="1"/>
              </p:cNvSpPr>
              <p:nvPr/>
            </p:nvSpPr>
            <p:spPr bwMode="ltGray">
              <a:xfrm>
                <a:off x="4620616" y="5853523"/>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20" name="AutoShape 43"/>
              <p:cNvSpPr>
                <a:spLocks noChangeArrowheads="1"/>
              </p:cNvSpPr>
              <p:nvPr/>
            </p:nvSpPr>
            <p:spPr bwMode="ltGray">
              <a:xfrm>
                <a:off x="8380429" y="5854694"/>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grpSp>
          <p:nvGrpSpPr>
            <p:cNvPr id="110" name="组合 109"/>
            <p:cNvGrpSpPr/>
            <p:nvPr/>
          </p:nvGrpSpPr>
          <p:grpSpPr>
            <a:xfrm>
              <a:off x="7124" y="9261"/>
              <a:ext cx="11141" cy="1102"/>
              <a:chOff x="3834306" y="6070797"/>
              <a:chExt cx="5961760" cy="659962"/>
            </a:xfrm>
          </p:grpSpPr>
          <p:sp>
            <p:nvSpPr>
              <p:cNvPr id="111" name="文本框 2"/>
              <p:cNvSpPr txBox="1">
                <a:spLocks noChangeArrowheads="1"/>
              </p:cNvSpPr>
              <p:nvPr/>
            </p:nvSpPr>
            <p:spPr bwMode="auto">
              <a:xfrm>
                <a:off x="6486243" y="6097124"/>
                <a:ext cx="798155" cy="354269"/>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学习职教理念和</a:t>
                </a:r>
                <a:r>
                  <a:rPr lang="zh-CN" altLang="en-US" sz="1200" kern="100" dirty="0">
                    <a:effectLst/>
                    <a:latin typeface="微软雅黑" panose="020B0503020204020204" charset="-122"/>
                    <a:ea typeface="微软雅黑" panose="020B0503020204020204" charset="-122"/>
                    <a:cs typeface="Times New Roman" panose="02020603050405020304"/>
                  </a:rPr>
                  <a:t>课改理念</a:t>
                </a:r>
                <a:r>
                  <a:rPr lang="en-US" altLang="zh-CN" sz="1200" kern="100" dirty="0">
                    <a:effectLst/>
                    <a:latin typeface="微软雅黑" panose="020B0503020204020204" charset="-122"/>
                    <a:ea typeface="微软雅黑" panose="020B0503020204020204" charset="-122"/>
                    <a:cs typeface="Times New Roman" panose="02020603050405020304"/>
                  </a:rPr>
                  <a:t>……</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12" name="文本框 2"/>
              <p:cNvSpPr txBox="1">
                <a:spLocks noChangeArrowheads="1"/>
              </p:cNvSpPr>
              <p:nvPr/>
            </p:nvSpPr>
            <p:spPr bwMode="auto">
              <a:xfrm>
                <a:off x="3834306" y="6094992"/>
                <a:ext cx="929164" cy="261241"/>
              </a:xfrm>
              <a:prstGeom prst="rect">
                <a:avLst/>
              </a:prstGeom>
              <a:noFill/>
              <a:ln w="9525">
                <a:noFill/>
                <a:miter lim="800000"/>
              </a:ln>
            </p:spPr>
            <p:txBody>
              <a:bodyPr rot="0" vert="horz" wrap="square" lIns="91440" tIns="45720" rIns="91440" bIns="4572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sz="1200" kern="100" dirty="0">
                    <a:effectLst/>
                    <a:latin typeface="微软雅黑" panose="020B0503020204020204" charset="-122"/>
                    <a:ea typeface="微软雅黑" panose="020B0503020204020204" charset="-122"/>
                    <a:cs typeface="Times New Roman" panose="02020603050405020304"/>
                  </a:rPr>
                  <a:t>修订课程教学目标</a:t>
                </a:r>
              </a:p>
            </p:txBody>
          </p:sp>
          <p:sp>
            <p:nvSpPr>
              <p:cNvPr id="113" name="文本框 2"/>
              <p:cNvSpPr txBox="1">
                <a:spLocks noChangeArrowheads="1"/>
              </p:cNvSpPr>
              <p:nvPr/>
            </p:nvSpPr>
            <p:spPr bwMode="auto">
              <a:xfrm>
                <a:off x="5259456" y="6115206"/>
                <a:ext cx="765956" cy="435402"/>
              </a:xfrm>
              <a:prstGeom prst="rect">
                <a:avLst/>
              </a:prstGeom>
              <a:noFill/>
              <a:ln w="9525">
                <a:noFill/>
                <a:miter lim="800000"/>
              </a:ln>
            </p:spPr>
            <p:txBody>
              <a:bodyPr rot="0" vert="horz" wrap="square" lIns="91440" tIns="45720" rIns="91440" bIns="4572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zh-CN" altLang="zh-CN" sz="1200" kern="100" dirty="0">
                    <a:latin typeface="微软雅黑" panose="020B0503020204020204" charset="-122"/>
                    <a:ea typeface="微软雅黑" panose="020B0503020204020204" charset="-122"/>
                    <a:cs typeface="Times New Roman" panose="02020603050405020304"/>
                  </a:rPr>
                  <a:t>创新</a:t>
                </a:r>
                <a:r>
                  <a:rPr lang="zh-CN" sz="1200" kern="100" dirty="0">
                    <a:effectLst/>
                    <a:latin typeface="微软雅黑" panose="020B0503020204020204" charset="-122"/>
                    <a:ea typeface="微软雅黑" panose="020B0503020204020204" charset="-122"/>
                    <a:cs typeface="Times New Roman" panose="02020603050405020304"/>
                  </a:rPr>
                  <a:t>教学模式</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r>
                  <a:rPr lang="zh-CN" altLang="en-US" sz="1200" kern="100" dirty="0">
                    <a:effectLst/>
                    <a:latin typeface="微软雅黑" panose="020B0503020204020204" charset="-122"/>
                    <a:ea typeface="微软雅黑" panose="020B0503020204020204" charset="-122"/>
                    <a:cs typeface="Times New Roman" panose="02020603050405020304"/>
                  </a:rPr>
                  <a:t>更新教学内容</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14" name="文本框 2"/>
              <p:cNvSpPr txBox="1">
                <a:spLocks noChangeArrowheads="1"/>
              </p:cNvSpPr>
              <p:nvPr/>
            </p:nvSpPr>
            <p:spPr bwMode="auto">
              <a:xfrm>
                <a:off x="7667136" y="6070797"/>
                <a:ext cx="915302" cy="435433"/>
              </a:xfrm>
              <a:prstGeom prst="rect">
                <a:avLst/>
              </a:prstGeom>
              <a:noFill/>
              <a:ln w="9525">
                <a:noFill/>
                <a:miter lim="800000"/>
              </a:ln>
            </p:spPr>
            <p:txBody>
              <a:bodyPr rot="0" vert="horz" wrap="square" lIns="91440" tIns="45720" rIns="91440" bIns="4572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sz="1200" kern="100" dirty="0">
                    <a:effectLst/>
                    <a:latin typeface="微软雅黑" panose="020B0503020204020204" charset="-122"/>
                    <a:ea typeface="微软雅黑" panose="020B0503020204020204" charset="-122"/>
                    <a:cs typeface="Times New Roman" panose="02020603050405020304"/>
                  </a:rPr>
                  <a:t>工作量计算</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课程教学质量考核</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15" name="文本框 2"/>
              <p:cNvSpPr txBox="1">
                <a:spLocks noChangeArrowheads="1"/>
              </p:cNvSpPr>
              <p:nvPr/>
            </p:nvSpPr>
            <p:spPr bwMode="auto">
              <a:xfrm>
                <a:off x="8999169" y="6121392"/>
                <a:ext cx="796897" cy="609367"/>
              </a:xfrm>
              <a:prstGeom prst="rect">
                <a:avLst/>
              </a:prstGeom>
              <a:noFill/>
              <a:ln w="9525">
                <a:noFill/>
                <a:miter lim="800000"/>
              </a:ln>
            </p:spPr>
            <p:txBody>
              <a:bodyPr rot="0" vert="horz" wrap="square" lIns="91440" tIns="45720" rIns="91440" bIns="4572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统计</a:t>
                </a:r>
                <a:r>
                  <a:rPr lang="zh-CN" sz="1200" kern="100" dirty="0">
                    <a:effectLst/>
                    <a:latin typeface="微软雅黑" panose="020B0503020204020204" charset="-122"/>
                    <a:ea typeface="微软雅黑" panose="020B0503020204020204" charset="-122"/>
                    <a:cs typeface="Times New Roman" panose="02020603050405020304"/>
                  </a:rPr>
                  <a:t>分析数据</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开展学期</a:t>
                </a:r>
                <a:r>
                  <a:rPr lang="zh-CN" altLang="en-US" sz="1200" kern="100" dirty="0">
                    <a:effectLst/>
                    <a:latin typeface="微软雅黑" panose="020B0503020204020204" charset="-122"/>
                    <a:ea typeface="微软雅黑" panose="020B0503020204020204" charset="-122"/>
                    <a:cs typeface="Times New Roman" panose="02020603050405020304"/>
                  </a:rPr>
                  <a:t>自诊</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形成诊改报告</a:t>
                </a:r>
                <a:endParaRPr lang="zh-CN" altLang="zh-CN" sz="1200" kern="100" dirty="0">
                  <a:latin typeface="微软雅黑" panose="020B0503020204020204" charset="-122"/>
                  <a:ea typeface="微软雅黑" panose="020B0503020204020204" charset="-122"/>
                  <a:cs typeface="Times New Roman" panose="02020603050405020304"/>
                </a:endParaRPr>
              </a:p>
            </p:txBody>
          </p:sp>
        </p:grpSp>
      </p:grpSp>
      <p:grpSp>
        <p:nvGrpSpPr>
          <p:cNvPr id="153" name="组合 152"/>
          <p:cNvGrpSpPr/>
          <p:nvPr/>
        </p:nvGrpSpPr>
        <p:grpSpPr>
          <a:xfrm>
            <a:off x="827670" y="2681962"/>
            <a:ext cx="4740800" cy="461665"/>
            <a:chOff x="742845" y="2883869"/>
            <a:chExt cx="4740800" cy="461665"/>
          </a:xfrm>
        </p:grpSpPr>
        <p:sp>
          <p:nvSpPr>
            <p:cNvPr id="154" name="矩形 153"/>
            <p:cNvSpPr/>
            <p:nvPr/>
          </p:nvSpPr>
          <p:spPr>
            <a:xfrm>
              <a:off x="1043006" y="2883869"/>
              <a:ext cx="4440639"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charset="-122"/>
                  <a:ea typeface="微软雅黑" panose="020B0503020204020204" charset="-122"/>
                </a:rPr>
                <a:t>课程教学</a:t>
              </a:r>
              <a:r>
                <a:rPr lang="zh-CN" altLang="zh-CN" sz="2400" dirty="0">
                  <a:latin typeface="微软雅黑" panose="020B0503020204020204" charset="-122"/>
                  <a:ea typeface="微软雅黑" panose="020B0503020204020204" charset="-122"/>
                </a:rPr>
                <a:t>“</a:t>
              </a:r>
              <a:r>
                <a:rPr lang="en-US" altLang="zh-CN" sz="2400" dirty="0">
                  <a:latin typeface="微软雅黑" panose="020B0503020204020204" charset="-122"/>
                  <a:ea typeface="微软雅黑" panose="020B0503020204020204" charset="-122"/>
                </a:rPr>
                <a:t>8</a:t>
              </a:r>
              <a:r>
                <a:rPr lang="zh-CN" altLang="zh-CN" sz="2400" dirty="0">
                  <a:latin typeface="微软雅黑" panose="020B0503020204020204" charset="-122"/>
                  <a:ea typeface="微软雅黑" panose="020B0503020204020204" charset="-122"/>
                </a:rPr>
                <a:t>”字</a:t>
              </a:r>
              <a:r>
                <a:rPr lang="zh-CN" altLang="en-US" sz="2400" dirty="0">
                  <a:latin typeface="微软雅黑" panose="020B0503020204020204" charset="-122"/>
                  <a:ea typeface="微软雅黑" panose="020B0503020204020204" charset="-122"/>
                </a:rPr>
                <a:t>质量</a:t>
              </a:r>
              <a:r>
                <a:rPr lang="zh-CN" altLang="zh-CN" sz="2400" dirty="0">
                  <a:latin typeface="微软雅黑" panose="020B0503020204020204" charset="-122"/>
                  <a:ea typeface="微软雅黑" panose="020B0503020204020204" charset="-122"/>
                </a:rPr>
                <a:t>改进螺旋</a:t>
              </a:r>
              <a:r>
                <a:rPr lang="en-US" altLang="zh-CN" sz="2400" dirty="0">
                  <a:latin typeface="微软雅黑" panose="020B0503020204020204" charset="-122"/>
                  <a:ea typeface="微软雅黑" panose="020B0503020204020204" charset="-122"/>
                </a:rPr>
                <a:t>:</a:t>
              </a:r>
            </a:p>
          </p:txBody>
        </p:sp>
        <p:sp>
          <p:nvSpPr>
            <p:cNvPr id="156" name="object 44"/>
            <p:cNvSpPr/>
            <p:nvPr/>
          </p:nvSpPr>
          <p:spPr>
            <a:xfrm>
              <a:off x="742845" y="2955272"/>
              <a:ext cx="259080" cy="282575"/>
            </a:xfrm>
            <a:custGeom>
              <a:avLst/>
              <a:gdLst/>
              <a:ahLst/>
              <a:cxnLst/>
              <a:rect l="l" t="t" r="r" b="b"/>
              <a:pathLst>
                <a:path w="548639" h="528320">
                  <a:moveTo>
                    <a:pt x="157095" y="381762"/>
                  </a:moveTo>
                  <a:lnTo>
                    <a:pt x="149983" y="381762"/>
                  </a:lnTo>
                  <a:lnTo>
                    <a:pt x="132713" y="383803"/>
                  </a:lnTo>
                  <a:lnTo>
                    <a:pt x="90547" y="411861"/>
                  </a:lnTo>
                  <a:lnTo>
                    <a:pt x="77434" y="466470"/>
                  </a:lnTo>
                  <a:lnTo>
                    <a:pt x="87082" y="492871"/>
                  </a:lnTo>
                  <a:lnTo>
                    <a:pt x="116688" y="520350"/>
                  </a:lnTo>
                  <a:lnTo>
                    <a:pt x="149856" y="528319"/>
                  </a:lnTo>
                  <a:lnTo>
                    <a:pt x="167128" y="526276"/>
                  </a:lnTo>
                  <a:lnTo>
                    <a:pt x="209419" y="498094"/>
                  </a:lnTo>
                  <a:lnTo>
                    <a:pt x="223309" y="455469"/>
                  </a:lnTo>
                  <a:lnTo>
                    <a:pt x="220081" y="433603"/>
                  </a:lnTo>
                  <a:lnTo>
                    <a:pt x="210435" y="413512"/>
                  </a:lnTo>
                  <a:lnTo>
                    <a:pt x="231267" y="384810"/>
                  </a:lnTo>
                  <a:lnTo>
                    <a:pt x="170811" y="384810"/>
                  </a:lnTo>
                  <a:lnTo>
                    <a:pt x="164080" y="382650"/>
                  </a:lnTo>
                  <a:lnTo>
                    <a:pt x="157095" y="381762"/>
                  </a:lnTo>
                  <a:close/>
                </a:path>
                <a:path w="548639" h="528320">
                  <a:moveTo>
                    <a:pt x="375381" y="382016"/>
                  </a:moveTo>
                  <a:lnTo>
                    <a:pt x="314702" y="382016"/>
                  </a:lnTo>
                  <a:lnTo>
                    <a:pt x="337816" y="413638"/>
                  </a:lnTo>
                  <a:lnTo>
                    <a:pt x="328136" y="433657"/>
                  </a:lnTo>
                  <a:lnTo>
                    <a:pt x="328493" y="477504"/>
                  </a:lnTo>
                  <a:lnTo>
                    <a:pt x="350728" y="510853"/>
                  </a:lnTo>
                  <a:lnTo>
                    <a:pt x="398395" y="528319"/>
                  </a:lnTo>
                  <a:lnTo>
                    <a:pt x="409946" y="527421"/>
                  </a:lnTo>
                  <a:lnTo>
                    <a:pt x="461277" y="492871"/>
                  </a:lnTo>
                  <a:lnTo>
                    <a:pt x="470896" y="466470"/>
                  </a:lnTo>
                  <a:lnTo>
                    <a:pt x="469917" y="438356"/>
                  </a:lnTo>
                  <a:lnTo>
                    <a:pt x="457831" y="411861"/>
                  </a:lnTo>
                  <a:lnTo>
                    <a:pt x="445988" y="399174"/>
                  </a:lnTo>
                  <a:lnTo>
                    <a:pt x="431669" y="389715"/>
                  </a:lnTo>
                  <a:lnTo>
                    <a:pt x="418285" y="384810"/>
                  </a:lnTo>
                  <a:lnTo>
                    <a:pt x="377440" y="384810"/>
                  </a:lnTo>
                  <a:lnTo>
                    <a:pt x="375381" y="382016"/>
                  </a:lnTo>
                  <a:close/>
                </a:path>
                <a:path w="548639" h="528320">
                  <a:moveTo>
                    <a:pt x="314702" y="382016"/>
                  </a:moveTo>
                  <a:lnTo>
                    <a:pt x="233295" y="382016"/>
                  </a:lnTo>
                  <a:lnTo>
                    <a:pt x="242950" y="385556"/>
                  </a:lnTo>
                  <a:lnTo>
                    <a:pt x="253011" y="388143"/>
                  </a:lnTo>
                  <a:lnTo>
                    <a:pt x="263405" y="389731"/>
                  </a:lnTo>
                  <a:lnTo>
                    <a:pt x="274062" y="390270"/>
                  </a:lnTo>
                  <a:lnTo>
                    <a:pt x="284873" y="389715"/>
                  </a:lnTo>
                  <a:lnTo>
                    <a:pt x="295144" y="388143"/>
                  </a:lnTo>
                  <a:lnTo>
                    <a:pt x="305137" y="385556"/>
                  </a:lnTo>
                  <a:lnTo>
                    <a:pt x="314702" y="382016"/>
                  </a:lnTo>
                  <a:close/>
                </a:path>
                <a:path w="548639" h="528320">
                  <a:moveTo>
                    <a:pt x="416810" y="263779"/>
                  </a:moveTo>
                  <a:lnTo>
                    <a:pt x="131441" y="263779"/>
                  </a:lnTo>
                  <a:lnTo>
                    <a:pt x="168525" y="275844"/>
                  </a:lnTo>
                  <a:lnTo>
                    <a:pt x="168282" y="278638"/>
                  </a:lnTo>
                  <a:lnTo>
                    <a:pt x="174954" y="321722"/>
                  </a:lnTo>
                  <a:lnTo>
                    <a:pt x="193671" y="353187"/>
                  </a:lnTo>
                  <a:lnTo>
                    <a:pt x="170811" y="384810"/>
                  </a:lnTo>
                  <a:lnTo>
                    <a:pt x="231267" y="384810"/>
                  </a:lnTo>
                  <a:lnTo>
                    <a:pt x="233295" y="382016"/>
                  </a:lnTo>
                  <a:lnTo>
                    <a:pt x="375381" y="382016"/>
                  </a:lnTo>
                  <a:lnTo>
                    <a:pt x="354326" y="353441"/>
                  </a:lnTo>
                  <a:lnTo>
                    <a:pt x="365178" y="338538"/>
                  </a:lnTo>
                  <a:lnTo>
                    <a:pt x="373328" y="321849"/>
                  </a:lnTo>
                  <a:lnTo>
                    <a:pt x="378454" y="303684"/>
                  </a:lnTo>
                  <a:lnTo>
                    <a:pt x="380193" y="284797"/>
                  </a:lnTo>
                  <a:lnTo>
                    <a:pt x="380107" y="278638"/>
                  </a:lnTo>
                  <a:lnTo>
                    <a:pt x="379853" y="275717"/>
                  </a:lnTo>
                  <a:lnTo>
                    <a:pt x="416810" y="263779"/>
                  </a:lnTo>
                  <a:close/>
                </a:path>
                <a:path w="548639" h="528320">
                  <a:moveTo>
                    <a:pt x="398268" y="381762"/>
                  </a:moveTo>
                  <a:lnTo>
                    <a:pt x="391156" y="381762"/>
                  </a:lnTo>
                  <a:lnTo>
                    <a:pt x="384171" y="382777"/>
                  </a:lnTo>
                  <a:lnTo>
                    <a:pt x="377440" y="384810"/>
                  </a:lnTo>
                  <a:lnTo>
                    <a:pt x="418285" y="384810"/>
                  </a:lnTo>
                  <a:lnTo>
                    <a:pt x="415540" y="383803"/>
                  </a:lnTo>
                  <a:lnTo>
                    <a:pt x="398268" y="381762"/>
                  </a:lnTo>
                  <a:close/>
                </a:path>
                <a:path w="548639" h="528320">
                  <a:moveTo>
                    <a:pt x="80895" y="145795"/>
                  </a:moveTo>
                  <a:lnTo>
                    <a:pt x="73148" y="145795"/>
                  </a:lnTo>
                  <a:lnTo>
                    <a:pt x="50178" y="149445"/>
                  </a:lnTo>
                  <a:lnTo>
                    <a:pt x="29983" y="159750"/>
                  </a:lnTo>
                  <a:lnTo>
                    <a:pt x="13897" y="175768"/>
                  </a:lnTo>
                  <a:lnTo>
                    <a:pt x="3298" y="196469"/>
                  </a:lnTo>
                  <a:lnTo>
                    <a:pt x="0" y="225379"/>
                  </a:lnTo>
                  <a:lnTo>
                    <a:pt x="7774" y="252396"/>
                  </a:lnTo>
                  <a:lnTo>
                    <a:pt x="25122" y="274532"/>
                  </a:lnTo>
                  <a:lnTo>
                    <a:pt x="50542" y="288798"/>
                  </a:lnTo>
                  <a:lnTo>
                    <a:pt x="57908" y="291338"/>
                  </a:lnTo>
                  <a:lnTo>
                    <a:pt x="65401" y="292481"/>
                  </a:lnTo>
                  <a:lnTo>
                    <a:pt x="73148" y="292481"/>
                  </a:lnTo>
                  <a:lnTo>
                    <a:pt x="90203" y="290496"/>
                  </a:lnTo>
                  <a:lnTo>
                    <a:pt x="105961" y="284797"/>
                  </a:lnTo>
                  <a:lnTo>
                    <a:pt x="119886" y="275764"/>
                  </a:lnTo>
                  <a:lnTo>
                    <a:pt x="131441" y="263779"/>
                  </a:lnTo>
                  <a:lnTo>
                    <a:pt x="531591" y="263779"/>
                  </a:lnTo>
                  <a:lnTo>
                    <a:pt x="540492" y="252396"/>
                  </a:lnTo>
                  <a:lnTo>
                    <a:pt x="547109" y="229362"/>
                  </a:lnTo>
                  <a:lnTo>
                    <a:pt x="183511" y="229362"/>
                  </a:lnTo>
                  <a:lnTo>
                    <a:pt x="146554" y="217297"/>
                  </a:lnTo>
                  <a:lnTo>
                    <a:pt x="132276" y="175746"/>
                  </a:lnTo>
                  <a:lnTo>
                    <a:pt x="95754" y="149479"/>
                  </a:lnTo>
                  <a:lnTo>
                    <a:pt x="88515" y="146938"/>
                  </a:lnTo>
                  <a:lnTo>
                    <a:pt x="80895" y="145795"/>
                  </a:lnTo>
                  <a:close/>
                </a:path>
                <a:path w="548639" h="528320">
                  <a:moveTo>
                    <a:pt x="531591" y="263779"/>
                  </a:moveTo>
                  <a:lnTo>
                    <a:pt x="416810" y="263779"/>
                  </a:lnTo>
                  <a:lnTo>
                    <a:pt x="428365" y="275764"/>
                  </a:lnTo>
                  <a:lnTo>
                    <a:pt x="442289" y="284797"/>
                  </a:lnTo>
                  <a:lnTo>
                    <a:pt x="458047" y="290496"/>
                  </a:lnTo>
                  <a:lnTo>
                    <a:pt x="475103" y="292481"/>
                  </a:lnTo>
                  <a:lnTo>
                    <a:pt x="482723" y="292481"/>
                  </a:lnTo>
                  <a:lnTo>
                    <a:pt x="490470" y="291338"/>
                  </a:lnTo>
                  <a:lnTo>
                    <a:pt x="497836" y="288798"/>
                  </a:lnTo>
                  <a:lnTo>
                    <a:pt x="523182" y="274532"/>
                  </a:lnTo>
                  <a:lnTo>
                    <a:pt x="531591" y="263779"/>
                  </a:lnTo>
                  <a:close/>
                </a:path>
                <a:path w="548639" h="528320">
                  <a:moveTo>
                    <a:pt x="274062" y="0"/>
                  </a:moveTo>
                  <a:lnTo>
                    <a:pt x="245500" y="5788"/>
                  </a:lnTo>
                  <a:lnTo>
                    <a:pt x="222166" y="21542"/>
                  </a:lnTo>
                  <a:lnTo>
                    <a:pt x="206428" y="44844"/>
                  </a:lnTo>
                  <a:lnTo>
                    <a:pt x="200656" y="73278"/>
                  </a:lnTo>
                  <a:lnTo>
                    <a:pt x="204297" y="96113"/>
                  </a:lnTo>
                  <a:lnTo>
                    <a:pt x="214451" y="116030"/>
                  </a:lnTo>
                  <a:lnTo>
                    <a:pt x="229963" y="131875"/>
                  </a:lnTo>
                  <a:lnTo>
                    <a:pt x="249678" y="142494"/>
                  </a:lnTo>
                  <a:lnTo>
                    <a:pt x="249678" y="181356"/>
                  </a:lnTo>
                  <a:lnTo>
                    <a:pt x="229606" y="188285"/>
                  </a:lnTo>
                  <a:lnTo>
                    <a:pt x="211593" y="198881"/>
                  </a:lnTo>
                  <a:lnTo>
                    <a:pt x="196082" y="212717"/>
                  </a:lnTo>
                  <a:lnTo>
                    <a:pt x="183511" y="229362"/>
                  </a:lnTo>
                  <a:lnTo>
                    <a:pt x="547109" y="229362"/>
                  </a:lnTo>
                  <a:lnTo>
                    <a:pt x="364613" y="229235"/>
                  </a:lnTo>
                  <a:lnTo>
                    <a:pt x="352115" y="212663"/>
                  </a:lnTo>
                  <a:lnTo>
                    <a:pt x="336641" y="198866"/>
                  </a:lnTo>
                  <a:lnTo>
                    <a:pt x="318643" y="188283"/>
                  </a:lnTo>
                  <a:lnTo>
                    <a:pt x="298573" y="181356"/>
                  </a:lnTo>
                  <a:lnTo>
                    <a:pt x="298573" y="142494"/>
                  </a:lnTo>
                  <a:lnTo>
                    <a:pt x="318287" y="131875"/>
                  </a:lnTo>
                  <a:lnTo>
                    <a:pt x="333799" y="116030"/>
                  </a:lnTo>
                  <a:lnTo>
                    <a:pt x="343953" y="96113"/>
                  </a:lnTo>
                  <a:lnTo>
                    <a:pt x="347595" y="73278"/>
                  </a:lnTo>
                  <a:lnTo>
                    <a:pt x="341802" y="44844"/>
                  </a:lnTo>
                  <a:lnTo>
                    <a:pt x="326020" y="21542"/>
                  </a:lnTo>
                  <a:lnTo>
                    <a:pt x="302642" y="5788"/>
                  </a:lnTo>
                  <a:lnTo>
                    <a:pt x="274062" y="0"/>
                  </a:lnTo>
                  <a:close/>
                </a:path>
                <a:path w="548639" h="528320">
                  <a:moveTo>
                    <a:pt x="475230" y="145795"/>
                  </a:moveTo>
                  <a:lnTo>
                    <a:pt x="467483" y="145795"/>
                  </a:lnTo>
                  <a:lnTo>
                    <a:pt x="459736" y="146938"/>
                  </a:lnTo>
                  <a:lnTo>
                    <a:pt x="415936" y="175768"/>
                  </a:lnTo>
                  <a:lnTo>
                    <a:pt x="401697" y="217297"/>
                  </a:lnTo>
                  <a:lnTo>
                    <a:pt x="364613" y="229235"/>
                  </a:lnTo>
                  <a:lnTo>
                    <a:pt x="547145" y="229235"/>
                  </a:lnTo>
                  <a:lnTo>
                    <a:pt x="548253" y="225379"/>
                  </a:lnTo>
                  <a:lnTo>
                    <a:pt x="544953" y="196469"/>
                  </a:lnTo>
                  <a:lnTo>
                    <a:pt x="534344" y="175746"/>
                  </a:lnTo>
                  <a:lnTo>
                    <a:pt x="518283" y="159750"/>
                  </a:lnTo>
                  <a:lnTo>
                    <a:pt x="498125" y="149445"/>
                  </a:lnTo>
                  <a:lnTo>
                    <a:pt x="475230" y="145795"/>
                  </a:lnTo>
                  <a:close/>
                </a:path>
              </a:pathLst>
            </a:custGeom>
            <a:solidFill>
              <a:srgbClr val="5B9BD4"/>
            </a:solidFill>
          </p:spPr>
          <p:txBody>
            <a:bodyPr wrap="square" lIns="0" tIns="0" rIns="0" bIns="0" rtlCol="0"/>
            <a:lstStyle/>
            <a:p>
              <a:endParaRPr/>
            </a:p>
          </p:txBody>
        </p:sp>
      </p:grpSp>
      <p:sp>
        <p:nvSpPr>
          <p:cNvPr id="119" name="矩形: 圆角 9"/>
          <p:cNvSpPr/>
          <p:nvPr/>
        </p:nvSpPr>
        <p:spPr>
          <a:xfrm>
            <a:off x="635802" y="731387"/>
            <a:ext cx="598271" cy="1625919"/>
          </a:xfrm>
          <a:prstGeom prst="roundRect">
            <a:avLst/>
          </a:prstGeom>
          <a:solidFill>
            <a:srgbClr val="D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charset="-122"/>
                <a:ea typeface="微软雅黑" panose="020B0503020204020204" charset="-122"/>
              </a:rPr>
              <a:t>课程层面</a:t>
            </a:r>
          </a:p>
        </p:txBody>
      </p:sp>
      <p:cxnSp>
        <p:nvCxnSpPr>
          <p:cNvPr id="124" name="直接连接符 123"/>
          <p:cNvCxnSpPr/>
          <p:nvPr/>
        </p:nvCxnSpPr>
        <p:spPr>
          <a:xfrm>
            <a:off x="26126" y="2562357"/>
            <a:ext cx="1219200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矩形 65">
            <a:extLst>
              <a:ext uri="{FF2B5EF4-FFF2-40B4-BE49-F238E27FC236}">
                <a16:creationId xmlns:a16="http://schemas.microsoft.com/office/drawing/2014/main" id="{E14B594D-237C-456C-86BB-4ACFBF1D603D}"/>
              </a:ext>
            </a:extLst>
          </p:cNvPr>
          <p:cNvSpPr/>
          <p:nvPr/>
        </p:nvSpPr>
        <p:spPr>
          <a:xfrm>
            <a:off x="635802" y="-47297"/>
            <a:ext cx="1005403" cy="74398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3200" b="1" dirty="0">
                <a:solidFill>
                  <a:schemeClr val="tx1">
                    <a:lumMod val="75000"/>
                    <a:lumOff val="25000"/>
                  </a:schemeClr>
                </a:solidFill>
                <a:latin typeface="微软雅黑" panose="020B0503020204020204" charset="-122"/>
                <a:ea typeface="微软雅黑" panose="020B0503020204020204" charset="-122"/>
              </a:rPr>
              <a:t>案例</a:t>
            </a:r>
            <a:endParaRPr lang="zh-CN" altLang="zh-CN" sz="3200" b="1"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left)">
                                      <p:cBhvr>
                                        <p:cTn id="11" dur="500"/>
                                        <p:tgtEl>
                                          <p:spTgt spid="8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wipe(up)">
                                      <p:cBhvr>
                                        <p:cTn id="15" dur="500"/>
                                        <p:tgtEl>
                                          <p:spTgt spid="7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Effect transition="in" filter="wipe(right)">
                                      <p:cBhvr>
                                        <p:cTn id="19" dur="500"/>
                                        <p:tgtEl>
                                          <p:spTgt spid="10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down)">
                                      <p:cBhvr>
                                        <p:cTn id="23" dur="500"/>
                                        <p:tgtEl>
                                          <p:spTgt spid="73"/>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p:cTn id="33" dur="500" fill="hold"/>
                                        <p:tgtEl>
                                          <p:spTgt spid="71"/>
                                        </p:tgtEl>
                                        <p:attrNameLst>
                                          <p:attrName>ppt_w</p:attrName>
                                        </p:attrNameLst>
                                      </p:cBhvr>
                                      <p:tavLst>
                                        <p:tav tm="0">
                                          <p:val>
                                            <p:fltVal val="0"/>
                                          </p:val>
                                        </p:tav>
                                        <p:tav tm="100000">
                                          <p:val>
                                            <p:strVal val="#ppt_w"/>
                                          </p:val>
                                        </p:tav>
                                      </p:tavLst>
                                    </p:anim>
                                    <p:anim calcmode="lin" valueType="num">
                                      <p:cBhvr>
                                        <p:cTn id="34" dur="500" fill="hold"/>
                                        <p:tgtEl>
                                          <p:spTgt spid="71"/>
                                        </p:tgtEl>
                                        <p:attrNameLst>
                                          <p:attrName>ppt_h</p:attrName>
                                        </p:attrNameLst>
                                      </p:cBhvr>
                                      <p:tavLst>
                                        <p:tav tm="0">
                                          <p:val>
                                            <p:fltVal val="0"/>
                                          </p:val>
                                        </p:tav>
                                        <p:tav tm="100000">
                                          <p:val>
                                            <p:strVal val="#ppt_h"/>
                                          </p:val>
                                        </p:tav>
                                      </p:tavLst>
                                    </p:anim>
                                    <p:animEffect transition="in" filter="fade">
                                      <p:cBhvr>
                                        <p:cTn id="35" dur="500"/>
                                        <p:tgtEl>
                                          <p:spTgt spid="71"/>
                                        </p:tgtEl>
                                      </p:cBhvr>
                                    </p:animEffect>
                                  </p:childTnLst>
                                </p:cTn>
                              </p:par>
                            </p:childTnLst>
                          </p:cTn>
                        </p:par>
                        <p:par>
                          <p:cTn id="36" fill="hold">
                            <p:stCondLst>
                              <p:cond delay="3500"/>
                            </p:stCondLst>
                            <p:childTnLst>
                              <p:par>
                                <p:cTn id="37" presetID="22" presetClass="entr" presetSubtype="4" fill="hold" grpId="0" nodeType="afterEffect">
                                  <p:stCondLst>
                                    <p:cond delay="0"/>
                                  </p:stCondLst>
                                  <p:childTnLst>
                                    <p:set>
                                      <p:cBhvr>
                                        <p:cTn id="38" dur="1" fill="hold">
                                          <p:stCondLst>
                                            <p:cond delay="0"/>
                                          </p:stCondLst>
                                        </p:cTn>
                                        <p:tgtEl>
                                          <p:spTgt spid="105"/>
                                        </p:tgtEl>
                                        <p:attrNameLst>
                                          <p:attrName>style.visibility</p:attrName>
                                        </p:attrNameLst>
                                      </p:cBhvr>
                                      <p:to>
                                        <p:strVal val="visible"/>
                                      </p:to>
                                    </p:set>
                                    <p:animEffect transition="in" filter="wipe(down)">
                                      <p:cBhvr>
                                        <p:cTn id="39" dur="500"/>
                                        <p:tgtEl>
                                          <p:spTgt spid="105"/>
                                        </p:tgtEl>
                                      </p:cBhvr>
                                    </p:animEffect>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wipe(right)">
                                      <p:cBhvr>
                                        <p:cTn id="43" dur="500"/>
                                        <p:tgtEl>
                                          <p:spTgt spid="75"/>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wipe(up)">
                                      <p:cBhvr>
                                        <p:cTn id="47" dur="500"/>
                                        <p:tgtEl>
                                          <p:spTgt spid="106"/>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500"/>
                            </p:stCondLst>
                            <p:childTnLst>
                              <p:par>
                                <p:cTn id="55" presetID="53" presetClass="entr" presetSubtype="16"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3" grpId="0" animBg="1"/>
      <p:bldP spid="74" grpId="0" animBg="1"/>
      <p:bldP spid="105"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诊改制度建设的推进</a:t>
            </a:r>
            <a:r>
              <a:rPr lang="en-US" altLang="zh-CN" dirty="0"/>
              <a:t>——</a:t>
            </a:r>
            <a:r>
              <a:rPr lang="zh-CN" altLang="en-US" dirty="0"/>
              <a:t>试点先行</a:t>
            </a:r>
          </a:p>
        </p:txBody>
      </p:sp>
      <p:sp>
        <p:nvSpPr>
          <p:cNvPr id="4" name="矩形 3">
            <a:extLst>
              <a:ext uri="{FF2B5EF4-FFF2-40B4-BE49-F238E27FC236}">
                <a16:creationId xmlns:a16="http://schemas.microsoft.com/office/drawing/2014/main" id="{9DF4756F-3BFE-4DCE-8FB6-10FC33CE01D7}"/>
              </a:ext>
            </a:extLst>
          </p:cNvPr>
          <p:cNvSpPr/>
          <p:nvPr/>
        </p:nvSpPr>
        <p:spPr>
          <a:xfrm>
            <a:off x="821265" y="4445828"/>
            <a:ext cx="2492990" cy="417358"/>
          </a:xfrm>
          <a:prstGeom prst="rect">
            <a:avLst/>
          </a:prstGeom>
        </p:spPr>
        <p:txBody>
          <a:bodyPr wrap="none">
            <a:spAutoFit/>
          </a:bodyPr>
          <a:lstStyle/>
          <a:p>
            <a:pPr algn="ctr">
              <a:lnSpc>
                <a:spcPct val="130000"/>
              </a:lnSpc>
            </a:pPr>
            <a:r>
              <a:rPr lang="zh-CN" altLang="en-US" b="1" dirty="0">
                <a:latin typeface="微软雅黑" panose="020B0503020204020204" pitchFamily="34" charset="-122"/>
                <a:ea typeface="微软雅黑" panose="020B0503020204020204" pitchFamily="34" charset="-122"/>
                <a:hlinkClick r:id="rId2" action="ppaction://hlinkpres?slideindex=1&amp;slidetitle="/>
              </a:rPr>
              <a:t>诊改座谈会在常州召开</a:t>
            </a:r>
            <a:endParaRPr lang="en-US" altLang="zh-CN" b="1"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D7B861B2-143F-4E9F-9D05-EFA0BBAEA056}"/>
              </a:ext>
            </a:extLst>
          </p:cNvPr>
          <p:cNvSpPr/>
          <p:nvPr/>
        </p:nvSpPr>
        <p:spPr>
          <a:xfrm>
            <a:off x="2137025" y="1619630"/>
            <a:ext cx="2961826" cy="1137556"/>
          </a:xfrm>
          <a:prstGeom prst="rect">
            <a:avLst/>
          </a:prstGeom>
        </p:spPr>
        <p:txBody>
          <a:bodyPr wrap="square" anchor="b">
            <a:spAutoFit/>
          </a:bodyPr>
          <a:lstStyle/>
          <a:p>
            <a:pPr>
              <a:lnSpc>
                <a:spcPct val="130000"/>
              </a:lnSpc>
            </a:pPr>
            <a:r>
              <a:rPr lang="zh-CN" altLang="en-US" dirty="0">
                <a:latin typeface="微软雅黑" panose="020B0503020204020204" pitchFamily="34" charset="-122"/>
                <a:ea typeface="微软雅黑" panose="020B0503020204020204" pitchFamily="34" charset="-122"/>
              </a:rPr>
              <a:t>全国高职高专校长联席会</a:t>
            </a:r>
            <a:endParaRPr lang="en-US" altLang="zh-CN" dirty="0">
              <a:latin typeface="微软雅黑" panose="020B0503020204020204" pitchFamily="34" charset="-122"/>
              <a:ea typeface="微软雅黑" panose="020B0503020204020204" pitchFamily="34" charset="-122"/>
            </a:endParaRPr>
          </a:p>
          <a:p>
            <a:pPr>
              <a:lnSpc>
                <a:spcPct val="130000"/>
              </a:lnSpc>
            </a:pPr>
            <a:r>
              <a:rPr lang="zh-CN" altLang="en-US" dirty="0">
                <a:solidFill>
                  <a:srgbClr val="5B9BD5"/>
                </a:solidFill>
                <a:latin typeface="微软雅黑" panose="020B0503020204020204" pitchFamily="34" charset="-122"/>
                <a:ea typeface="微软雅黑" panose="020B0503020204020204" pitchFamily="34" charset="-122"/>
              </a:rPr>
              <a:t>解读文件，聚焦教改热点，分享实践案例。</a:t>
            </a:r>
          </a:p>
        </p:txBody>
      </p:sp>
      <p:sp>
        <p:nvSpPr>
          <p:cNvPr id="6" name="矩形 5">
            <a:extLst>
              <a:ext uri="{FF2B5EF4-FFF2-40B4-BE49-F238E27FC236}">
                <a16:creationId xmlns:a16="http://schemas.microsoft.com/office/drawing/2014/main" id="{C1924409-81BA-42F4-85CB-1B70523AA4EC}"/>
              </a:ext>
            </a:extLst>
          </p:cNvPr>
          <p:cNvSpPr/>
          <p:nvPr/>
        </p:nvSpPr>
        <p:spPr>
          <a:xfrm>
            <a:off x="3970098" y="4445827"/>
            <a:ext cx="2861041" cy="777457"/>
          </a:xfrm>
          <a:prstGeom prst="rect">
            <a:avLst/>
          </a:prstGeom>
        </p:spPr>
        <p:txBody>
          <a:bodyPr wrap="square">
            <a:spAutoFit/>
          </a:bodyPr>
          <a:lstStyle/>
          <a:p>
            <a:pPr algn="ctr">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教育部职成司发布</a:t>
            </a:r>
            <a:endParaRPr lang="en-US" altLang="zh-CN" b="1" dirty="0">
              <a:solidFill>
                <a:srgbClr val="FF0000"/>
              </a:solidFill>
              <a:latin typeface="微软雅黑" panose="020B0503020204020204" pitchFamily="34" charset="-122"/>
              <a:ea typeface="微软雅黑" panose="020B0503020204020204" pitchFamily="34" charset="-122"/>
            </a:endParaRPr>
          </a:p>
          <a:p>
            <a:pPr algn="ctr">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教职成司函</a:t>
            </a:r>
            <a:r>
              <a:rPr lang="en-US" altLang="zh-CN" b="1" dirty="0">
                <a:solidFill>
                  <a:srgbClr val="FF0000"/>
                </a:solidFill>
                <a:latin typeface="微软雅黑" panose="020B0503020204020204" pitchFamily="34" charset="-122"/>
                <a:ea typeface="微软雅黑" panose="020B0503020204020204" pitchFamily="34" charset="-122"/>
              </a:rPr>
              <a:t>〔2016〕72</a:t>
            </a:r>
            <a:r>
              <a:rPr lang="zh-CN" altLang="en-US" b="1" dirty="0">
                <a:solidFill>
                  <a:srgbClr val="FF0000"/>
                </a:solidFill>
                <a:latin typeface="微软雅黑" panose="020B0503020204020204" pitchFamily="34" charset="-122"/>
                <a:ea typeface="微软雅黑" panose="020B0503020204020204" pitchFamily="34" charset="-122"/>
              </a:rPr>
              <a:t>号</a:t>
            </a:r>
          </a:p>
        </p:txBody>
      </p:sp>
      <p:sp>
        <p:nvSpPr>
          <p:cNvPr id="7" name="矩形 6">
            <a:extLst>
              <a:ext uri="{FF2B5EF4-FFF2-40B4-BE49-F238E27FC236}">
                <a16:creationId xmlns:a16="http://schemas.microsoft.com/office/drawing/2014/main" id="{C6732332-F558-4073-B63B-F252A2483EAA}"/>
              </a:ext>
            </a:extLst>
          </p:cNvPr>
          <p:cNvSpPr/>
          <p:nvPr/>
        </p:nvSpPr>
        <p:spPr>
          <a:xfrm>
            <a:off x="5857005" y="1050199"/>
            <a:ext cx="2492990" cy="452432"/>
          </a:xfrm>
          <a:prstGeom prst="rect">
            <a:avLst/>
          </a:prstGeom>
        </p:spPr>
        <p:txBody>
          <a:bodyPr wrap="none" anchor="b">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全国专委会会议暨培训</a:t>
            </a:r>
            <a:endParaRPr lang="en-US" altLang="zh-CN" dirty="0">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557A34FD-585A-4711-B213-96DE7DAFD4B9}"/>
              </a:ext>
            </a:extLst>
          </p:cNvPr>
          <p:cNvSpPr/>
          <p:nvPr/>
        </p:nvSpPr>
        <p:spPr>
          <a:xfrm>
            <a:off x="7471350" y="4445827"/>
            <a:ext cx="3185487" cy="812530"/>
          </a:xfrm>
          <a:prstGeom prst="rect">
            <a:avLst/>
          </a:prstGeom>
        </p:spPr>
        <p:txBody>
          <a:bodyPr wrap="none">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全国诊改院校长培训</a:t>
            </a:r>
            <a:endParaRPr lang="en-US" altLang="zh-CN" dirty="0">
              <a:latin typeface="微软雅黑" panose="020B0503020204020204" pitchFamily="34" charset="-122"/>
              <a:ea typeface="微软雅黑" panose="020B0503020204020204" pitchFamily="34" charset="-122"/>
            </a:endParaRPr>
          </a:p>
          <a:p>
            <a:pPr algn="ctr">
              <a:lnSpc>
                <a:spcPct val="130000"/>
              </a:lnSpc>
            </a:pPr>
            <a:r>
              <a:rPr lang="zh-CN" altLang="en-US" dirty="0">
                <a:latin typeface="微软雅黑" panose="020B0503020204020204" pitchFamily="34" charset="-122"/>
                <a:ea typeface="微软雅黑" panose="020B0503020204020204" pitchFamily="34" charset="-122"/>
              </a:rPr>
              <a:t>确立“五纵五横一平台”框架</a:t>
            </a:r>
          </a:p>
        </p:txBody>
      </p:sp>
      <p:sp>
        <p:nvSpPr>
          <p:cNvPr id="9" name="矩形 8">
            <a:extLst>
              <a:ext uri="{FF2B5EF4-FFF2-40B4-BE49-F238E27FC236}">
                <a16:creationId xmlns:a16="http://schemas.microsoft.com/office/drawing/2014/main" id="{40D9E383-D7DF-4CA0-AD1D-AFF168A78FB9}"/>
              </a:ext>
            </a:extLst>
          </p:cNvPr>
          <p:cNvSpPr/>
          <p:nvPr/>
        </p:nvSpPr>
        <p:spPr>
          <a:xfrm>
            <a:off x="9238344" y="2244412"/>
            <a:ext cx="2646878" cy="412421"/>
          </a:xfrm>
          <a:prstGeom prst="rect">
            <a:avLst/>
          </a:prstGeom>
        </p:spPr>
        <p:txBody>
          <a:bodyPr wrap="none" anchor="b">
            <a:spAutoFit/>
          </a:bodyPr>
          <a:lstStyle/>
          <a:p>
            <a:pPr algn="ctr">
              <a:lnSpc>
                <a:spcPct val="130000"/>
              </a:lnSpc>
            </a:pPr>
            <a:r>
              <a:rPr lang="zh-CN" altLang="en-US" sz="1600" b="1" dirty="0">
                <a:latin typeface="微软雅黑 Light" panose="020B0502040204020203" pitchFamily="34" charset="-122"/>
                <a:ea typeface="微软雅黑 Light" panose="020B0502040204020203" pitchFamily="34" charset="-122"/>
              </a:rPr>
              <a:t>试点院校实施方案研讨修改</a:t>
            </a:r>
          </a:p>
        </p:txBody>
      </p:sp>
      <p:sp>
        <p:nvSpPr>
          <p:cNvPr id="10" name="矩形 9">
            <a:extLst>
              <a:ext uri="{FF2B5EF4-FFF2-40B4-BE49-F238E27FC236}">
                <a16:creationId xmlns:a16="http://schemas.microsoft.com/office/drawing/2014/main" id="{94920655-8C97-408D-9EF1-4131F18A7C35}"/>
              </a:ext>
            </a:extLst>
          </p:cNvPr>
          <p:cNvSpPr/>
          <p:nvPr/>
        </p:nvSpPr>
        <p:spPr>
          <a:xfrm>
            <a:off x="2945401" y="3401958"/>
            <a:ext cx="595246" cy="4103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i="1" dirty="0">
                <a:solidFill>
                  <a:schemeClr val="tx1"/>
                </a:solidFill>
                <a:latin typeface="Arial Rounded MT Bold" panose="020F0704030504030204" pitchFamily="34" charset="0"/>
              </a:rPr>
              <a:t>02</a:t>
            </a:r>
            <a:endParaRPr lang="zh-CN" altLang="en-US" sz="1350" b="1" i="1" dirty="0">
              <a:solidFill>
                <a:schemeClr val="tx1"/>
              </a:solidFill>
              <a:latin typeface="Arial Rounded MT Bold" panose="020F0704030504030204" pitchFamily="34" charset="0"/>
            </a:endParaRPr>
          </a:p>
        </p:txBody>
      </p:sp>
      <p:sp>
        <p:nvSpPr>
          <p:cNvPr id="11" name="燕尾形 20">
            <a:extLst>
              <a:ext uri="{FF2B5EF4-FFF2-40B4-BE49-F238E27FC236}">
                <a16:creationId xmlns:a16="http://schemas.microsoft.com/office/drawing/2014/main" id="{5A0937EE-B4E6-4C6B-BBFD-F295F812AED4}"/>
              </a:ext>
            </a:extLst>
          </p:cNvPr>
          <p:cNvSpPr/>
          <p:nvPr/>
        </p:nvSpPr>
        <p:spPr>
          <a:xfrm>
            <a:off x="3243023" y="3282113"/>
            <a:ext cx="1279437" cy="650056"/>
          </a:xfrm>
          <a:prstGeom prst="chevron">
            <a:avLst>
              <a:gd name="adj" fmla="val 42045"/>
            </a:avLst>
          </a:prstGeom>
          <a:solidFill>
            <a:srgbClr val="26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a:extLst>
              <a:ext uri="{FF2B5EF4-FFF2-40B4-BE49-F238E27FC236}">
                <a16:creationId xmlns:a16="http://schemas.microsoft.com/office/drawing/2014/main" id="{33814DEE-95C8-4D56-A7AE-EF55D8CA44DA}"/>
              </a:ext>
            </a:extLst>
          </p:cNvPr>
          <p:cNvSpPr/>
          <p:nvPr/>
        </p:nvSpPr>
        <p:spPr>
          <a:xfrm>
            <a:off x="4640822" y="3401957"/>
            <a:ext cx="595246" cy="4103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i="1" dirty="0">
                <a:solidFill>
                  <a:schemeClr val="tx1"/>
                </a:solidFill>
                <a:latin typeface="Arial Rounded MT Bold" panose="020F0704030504030204" pitchFamily="34" charset="0"/>
              </a:rPr>
              <a:t>03</a:t>
            </a:r>
            <a:endParaRPr lang="zh-CN" altLang="en-US" sz="1350" b="1" i="1" dirty="0">
              <a:solidFill>
                <a:schemeClr val="tx1"/>
              </a:solidFill>
              <a:latin typeface="Arial Rounded MT Bold" panose="020F0704030504030204" pitchFamily="34" charset="0"/>
            </a:endParaRPr>
          </a:p>
        </p:txBody>
      </p:sp>
      <p:sp>
        <p:nvSpPr>
          <p:cNvPr id="13" name="燕尾形 23">
            <a:extLst>
              <a:ext uri="{FF2B5EF4-FFF2-40B4-BE49-F238E27FC236}">
                <a16:creationId xmlns:a16="http://schemas.microsoft.com/office/drawing/2014/main" id="{514FEC14-9AA5-4EB1-9629-6D9D26FA23E8}"/>
              </a:ext>
            </a:extLst>
          </p:cNvPr>
          <p:cNvSpPr/>
          <p:nvPr/>
        </p:nvSpPr>
        <p:spPr>
          <a:xfrm>
            <a:off x="4938445" y="3282111"/>
            <a:ext cx="1279437" cy="650056"/>
          </a:xfrm>
          <a:prstGeom prst="chevron">
            <a:avLst>
              <a:gd name="adj" fmla="val 42045"/>
            </a:avLst>
          </a:prstGeom>
          <a:solidFill>
            <a:srgbClr val="16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a:extLst>
              <a:ext uri="{FF2B5EF4-FFF2-40B4-BE49-F238E27FC236}">
                <a16:creationId xmlns:a16="http://schemas.microsoft.com/office/drawing/2014/main" id="{A850024A-3D60-45B1-83C1-E5E4AEB609D6}"/>
              </a:ext>
            </a:extLst>
          </p:cNvPr>
          <p:cNvSpPr/>
          <p:nvPr/>
        </p:nvSpPr>
        <p:spPr>
          <a:xfrm>
            <a:off x="6355523" y="3401957"/>
            <a:ext cx="595246" cy="4103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i="1" dirty="0">
                <a:solidFill>
                  <a:schemeClr val="tx1"/>
                </a:solidFill>
                <a:latin typeface="Arial Rounded MT Bold" panose="020F0704030504030204" pitchFamily="34" charset="0"/>
              </a:rPr>
              <a:t>04</a:t>
            </a:r>
            <a:endParaRPr lang="zh-CN" altLang="en-US" sz="1350" b="1" i="1" dirty="0">
              <a:solidFill>
                <a:schemeClr val="tx1"/>
              </a:solidFill>
              <a:latin typeface="Arial Rounded MT Bold" panose="020F0704030504030204" pitchFamily="34" charset="0"/>
            </a:endParaRPr>
          </a:p>
        </p:txBody>
      </p:sp>
      <p:sp>
        <p:nvSpPr>
          <p:cNvPr id="15" name="燕尾形 26">
            <a:extLst>
              <a:ext uri="{FF2B5EF4-FFF2-40B4-BE49-F238E27FC236}">
                <a16:creationId xmlns:a16="http://schemas.microsoft.com/office/drawing/2014/main" id="{5DA3BE0C-0CF2-45A1-9FCE-A39DBB556C09}"/>
              </a:ext>
            </a:extLst>
          </p:cNvPr>
          <p:cNvSpPr/>
          <p:nvPr/>
        </p:nvSpPr>
        <p:spPr>
          <a:xfrm>
            <a:off x="6653146" y="3282110"/>
            <a:ext cx="1279437" cy="650056"/>
          </a:xfrm>
          <a:prstGeom prst="chevron">
            <a:avLst>
              <a:gd name="adj" fmla="val 42045"/>
            </a:avLst>
          </a:prstGeom>
          <a:solidFill>
            <a:srgbClr val="26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6" name="矩形 15">
            <a:extLst>
              <a:ext uri="{FF2B5EF4-FFF2-40B4-BE49-F238E27FC236}">
                <a16:creationId xmlns:a16="http://schemas.microsoft.com/office/drawing/2014/main" id="{4EA6631D-1009-45BA-88CD-733DC085B7ED}"/>
              </a:ext>
            </a:extLst>
          </p:cNvPr>
          <p:cNvSpPr/>
          <p:nvPr/>
        </p:nvSpPr>
        <p:spPr>
          <a:xfrm>
            <a:off x="8030419" y="3426057"/>
            <a:ext cx="595246" cy="4103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i="1" dirty="0">
                <a:solidFill>
                  <a:schemeClr val="tx1"/>
                </a:solidFill>
                <a:latin typeface="Arial Rounded MT Bold" panose="020F0704030504030204" pitchFamily="34" charset="0"/>
              </a:rPr>
              <a:t>05</a:t>
            </a:r>
            <a:endParaRPr lang="zh-CN" altLang="en-US" sz="1350" b="1" i="1" dirty="0">
              <a:solidFill>
                <a:schemeClr val="tx1"/>
              </a:solidFill>
              <a:latin typeface="Arial Rounded MT Bold" panose="020F0704030504030204" pitchFamily="34" charset="0"/>
            </a:endParaRPr>
          </a:p>
        </p:txBody>
      </p:sp>
      <p:sp>
        <p:nvSpPr>
          <p:cNvPr id="17" name="燕尾形 29">
            <a:extLst>
              <a:ext uri="{FF2B5EF4-FFF2-40B4-BE49-F238E27FC236}">
                <a16:creationId xmlns:a16="http://schemas.microsoft.com/office/drawing/2014/main" id="{53CAFBBF-D45D-4215-873F-C41A8604C7AF}"/>
              </a:ext>
            </a:extLst>
          </p:cNvPr>
          <p:cNvSpPr/>
          <p:nvPr/>
        </p:nvSpPr>
        <p:spPr>
          <a:xfrm>
            <a:off x="8328043" y="3306210"/>
            <a:ext cx="1279437" cy="650056"/>
          </a:xfrm>
          <a:prstGeom prst="chevron">
            <a:avLst>
              <a:gd name="adj" fmla="val 42045"/>
            </a:avLst>
          </a:prstGeom>
          <a:solidFill>
            <a:srgbClr val="16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矩形 17">
            <a:extLst>
              <a:ext uri="{FF2B5EF4-FFF2-40B4-BE49-F238E27FC236}">
                <a16:creationId xmlns:a16="http://schemas.microsoft.com/office/drawing/2014/main" id="{3249C98F-A1A5-4B79-890B-255361CFBA7F}"/>
              </a:ext>
            </a:extLst>
          </p:cNvPr>
          <p:cNvSpPr/>
          <p:nvPr/>
        </p:nvSpPr>
        <p:spPr>
          <a:xfrm>
            <a:off x="9749833" y="3401956"/>
            <a:ext cx="595246" cy="4103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i="1" dirty="0">
                <a:solidFill>
                  <a:schemeClr val="tx1"/>
                </a:solidFill>
                <a:latin typeface="Arial Rounded MT Bold" panose="020F0704030504030204" pitchFamily="34" charset="0"/>
              </a:rPr>
              <a:t>06</a:t>
            </a:r>
            <a:endParaRPr lang="zh-CN" altLang="en-US" sz="1350" b="1" i="1" dirty="0">
              <a:solidFill>
                <a:schemeClr val="tx1"/>
              </a:solidFill>
              <a:latin typeface="Arial Rounded MT Bold" panose="020F0704030504030204" pitchFamily="34" charset="0"/>
            </a:endParaRPr>
          </a:p>
        </p:txBody>
      </p:sp>
      <p:sp>
        <p:nvSpPr>
          <p:cNvPr id="19" name="燕尾形 32">
            <a:extLst>
              <a:ext uri="{FF2B5EF4-FFF2-40B4-BE49-F238E27FC236}">
                <a16:creationId xmlns:a16="http://schemas.microsoft.com/office/drawing/2014/main" id="{58FEBE33-9657-4886-BAFC-8B8435686AB9}"/>
              </a:ext>
            </a:extLst>
          </p:cNvPr>
          <p:cNvSpPr/>
          <p:nvPr/>
        </p:nvSpPr>
        <p:spPr>
          <a:xfrm>
            <a:off x="10047457" y="3282109"/>
            <a:ext cx="1279437" cy="650056"/>
          </a:xfrm>
          <a:prstGeom prst="chevron">
            <a:avLst>
              <a:gd name="adj" fmla="val 42045"/>
            </a:avLst>
          </a:prstGeom>
          <a:solidFill>
            <a:srgbClr val="26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20" name="组合 19">
            <a:extLst>
              <a:ext uri="{FF2B5EF4-FFF2-40B4-BE49-F238E27FC236}">
                <a16:creationId xmlns:a16="http://schemas.microsoft.com/office/drawing/2014/main" id="{3F760EE5-CBC3-4B43-8197-51A132C45DF2}"/>
              </a:ext>
            </a:extLst>
          </p:cNvPr>
          <p:cNvGrpSpPr/>
          <p:nvPr/>
        </p:nvGrpSpPr>
        <p:grpSpPr>
          <a:xfrm>
            <a:off x="1256820" y="3286228"/>
            <a:ext cx="1577061" cy="650056"/>
            <a:chOff x="634546" y="2514600"/>
            <a:chExt cx="1699753" cy="700629"/>
          </a:xfrm>
        </p:grpSpPr>
        <p:sp>
          <p:nvSpPr>
            <p:cNvPr id="21" name="矩形 20">
              <a:extLst>
                <a:ext uri="{FF2B5EF4-FFF2-40B4-BE49-F238E27FC236}">
                  <a16:creationId xmlns:a16="http://schemas.microsoft.com/office/drawing/2014/main" id="{E42AB213-13B1-49A8-9B63-FB87879DB4EE}"/>
                </a:ext>
              </a:extLst>
            </p:cNvPr>
            <p:cNvSpPr/>
            <p:nvPr/>
          </p:nvSpPr>
          <p:spPr>
            <a:xfrm>
              <a:off x="634546" y="2643770"/>
              <a:ext cx="641555" cy="44228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350" b="1" i="1" dirty="0">
                  <a:solidFill>
                    <a:schemeClr val="tx1"/>
                  </a:solidFill>
                  <a:latin typeface="Arial Rounded MT Bold" panose="020F0704030504030204" pitchFamily="34" charset="0"/>
                </a:rPr>
                <a:t>01</a:t>
              </a:r>
              <a:endParaRPr lang="zh-CN" altLang="en-US" sz="1350" b="1" i="1" dirty="0">
                <a:solidFill>
                  <a:schemeClr val="tx1"/>
                </a:solidFill>
                <a:latin typeface="Arial Rounded MT Bold" panose="020F0704030504030204" pitchFamily="34" charset="0"/>
              </a:endParaRPr>
            </a:p>
          </p:txBody>
        </p:sp>
        <p:sp>
          <p:nvSpPr>
            <p:cNvPr id="22" name="燕尾形 10">
              <a:extLst>
                <a:ext uri="{FF2B5EF4-FFF2-40B4-BE49-F238E27FC236}">
                  <a16:creationId xmlns:a16="http://schemas.microsoft.com/office/drawing/2014/main" id="{D58CD276-6B24-4F46-8D2B-49F1D2716CE4}"/>
                </a:ext>
              </a:extLst>
            </p:cNvPr>
            <p:cNvSpPr/>
            <p:nvPr/>
          </p:nvSpPr>
          <p:spPr>
            <a:xfrm>
              <a:off x="955324" y="2514600"/>
              <a:ext cx="1378975" cy="700629"/>
            </a:xfrm>
            <a:prstGeom prst="chevron">
              <a:avLst>
                <a:gd name="adj" fmla="val 42045"/>
              </a:avLst>
            </a:prstGeom>
            <a:solidFill>
              <a:srgbClr val="16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grpSp>
      <p:sp>
        <p:nvSpPr>
          <p:cNvPr id="23" name="文本框 22">
            <a:extLst>
              <a:ext uri="{FF2B5EF4-FFF2-40B4-BE49-F238E27FC236}">
                <a16:creationId xmlns:a16="http://schemas.microsoft.com/office/drawing/2014/main" id="{FC5C2A46-BF3F-4F1F-8FE1-D93191BB4BD3}"/>
              </a:ext>
            </a:extLst>
          </p:cNvPr>
          <p:cNvSpPr txBox="1"/>
          <p:nvPr/>
        </p:nvSpPr>
        <p:spPr>
          <a:xfrm>
            <a:off x="1742567" y="3312750"/>
            <a:ext cx="983995" cy="628233"/>
          </a:xfrm>
          <a:prstGeom prst="rect">
            <a:avLst/>
          </a:prstGeom>
          <a:noFill/>
        </p:spPr>
        <p:txBody>
          <a:bodyPr wrap="none" rtlCol="0">
            <a:spAutoFit/>
          </a:bodyPr>
          <a:lstStyle/>
          <a:p>
            <a:pPr algn="ctr"/>
            <a:r>
              <a:rPr lang="en-US" altLang="zh-CN" sz="1350" b="1" dirty="0">
                <a:solidFill>
                  <a:schemeClr val="bg1"/>
                </a:solidFill>
              </a:rPr>
              <a:t>2016</a:t>
            </a:r>
            <a:r>
              <a:rPr lang="zh-CN" altLang="en-US" sz="1350" b="1" dirty="0">
                <a:solidFill>
                  <a:schemeClr val="bg1"/>
                </a:solidFill>
              </a:rPr>
              <a:t>年</a:t>
            </a:r>
            <a:endParaRPr lang="en-US" altLang="zh-CN" sz="1350" b="1" dirty="0">
              <a:solidFill>
                <a:schemeClr val="bg1"/>
              </a:solidFill>
            </a:endParaRPr>
          </a:p>
          <a:p>
            <a:pPr algn="ctr"/>
            <a:r>
              <a:rPr lang="en-US" altLang="zh-CN" sz="1350" b="1" dirty="0">
                <a:solidFill>
                  <a:schemeClr val="bg1"/>
                </a:solidFill>
              </a:rPr>
              <a:t>1</a:t>
            </a:r>
            <a:r>
              <a:rPr lang="zh-CN" altLang="en-US" sz="1350" b="1" dirty="0">
                <a:solidFill>
                  <a:schemeClr val="bg1"/>
                </a:solidFill>
              </a:rPr>
              <a:t>月</a:t>
            </a:r>
            <a:r>
              <a:rPr lang="en-US" altLang="zh-CN" sz="1350" b="1" dirty="0">
                <a:solidFill>
                  <a:schemeClr val="bg1"/>
                </a:solidFill>
              </a:rPr>
              <a:t>30</a:t>
            </a:r>
            <a:r>
              <a:rPr lang="zh-CN" altLang="en-US" sz="1350" b="1" dirty="0">
                <a:solidFill>
                  <a:schemeClr val="bg1"/>
                </a:solidFill>
              </a:rPr>
              <a:t>日</a:t>
            </a:r>
          </a:p>
        </p:txBody>
      </p:sp>
      <p:sp>
        <p:nvSpPr>
          <p:cNvPr id="24" name="文本框 23">
            <a:extLst>
              <a:ext uri="{FF2B5EF4-FFF2-40B4-BE49-F238E27FC236}">
                <a16:creationId xmlns:a16="http://schemas.microsoft.com/office/drawing/2014/main" id="{349B726F-29F0-4D26-A82E-71D2FDA5335A}"/>
              </a:ext>
            </a:extLst>
          </p:cNvPr>
          <p:cNvSpPr txBox="1"/>
          <p:nvPr/>
        </p:nvSpPr>
        <p:spPr>
          <a:xfrm>
            <a:off x="3483172" y="3282110"/>
            <a:ext cx="878892" cy="628233"/>
          </a:xfrm>
          <a:prstGeom prst="rect">
            <a:avLst/>
          </a:prstGeom>
          <a:noFill/>
        </p:spPr>
        <p:txBody>
          <a:bodyPr wrap="none" rtlCol="0">
            <a:spAutoFit/>
          </a:bodyPr>
          <a:lstStyle/>
          <a:p>
            <a:pPr algn="ctr"/>
            <a:r>
              <a:rPr lang="en-US" altLang="zh-CN" sz="1350" b="1" dirty="0">
                <a:solidFill>
                  <a:schemeClr val="bg1"/>
                </a:solidFill>
              </a:rPr>
              <a:t>2016</a:t>
            </a:r>
            <a:r>
              <a:rPr lang="zh-CN" altLang="en-US" sz="1350" b="1" dirty="0">
                <a:solidFill>
                  <a:schemeClr val="bg1"/>
                </a:solidFill>
              </a:rPr>
              <a:t>年</a:t>
            </a:r>
            <a:endParaRPr lang="en-US" altLang="zh-CN" sz="1350" b="1" dirty="0">
              <a:solidFill>
                <a:schemeClr val="bg1"/>
              </a:solidFill>
            </a:endParaRPr>
          </a:p>
          <a:p>
            <a:pPr algn="ctr"/>
            <a:r>
              <a:rPr lang="en-US" altLang="zh-CN" sz="1350" b="1" dirty="0">
                <a:solidFill>
                  <a:schemeClr val="bg1"/>
                </a:solidFill>
              </a:rPr>
              <a:t>4</a:t>
            </a:r>
            <a:r>
              <a:rPr lang="zh-CN" altLang="en-US" sz="1350" b="1" dirty="0">
                <a:solidFill>
                  <a:schemeClr val="bg1"/>
                </a:solidFill>
              </a:rPr>
              <a:t>月</a:t>
            </a:r>
            <a:r>
              <a:rPr lang="en-US" altLang="zh-CN" sz="1350" b="1" dirty="0">
                <a:solidFill>
                  <a:schemeClr val="bg1"/>
                </a:solidFill>
              </a:rPr>
              <a:t>8</a:t>
            </a:r>
            <a:r>
              <a:rPr lang="zh-CN" altLang="en-US" sz="1350" b="1" dirty="0">
                <a:solidFill>
                  <a:schemeClr val="bg1"/>
                </a:solidFill>
              </a:rPr>
              <a:t>日</a:t>
            </a:r>
          </a:p>
        </p:txBody>
      </p:sp>
      <p:sp>
        <p:nvSpPr>
          <p:cNvPr id="25" name="文本框 24">
            <a:extLst>
              <a:ext uri="{FF2B5EF4-FFF2-40B4-BE49-F238E27FC236}">
                <a16:creationId xmlns:a16="http://schemas.microsoft.com/office/drawing/2014/main" id="{01142F06-5F53-43E3-81C0-518D25D9A6F0}"/>
              </a:ext>
            </a:extLst>
          </p:cNvPr>
          <p:cNvSpPr txBox="1"/>
          <p:nvPr/>
        </p:nvSpPr>
        <p:spPr>
          <a:xfrm>
            <a:off x="5086167" y="3302033"/>
            <a:ext cx="983995" cy="628233"/>
          </a:xfrm>
          <a:prstGeom prst="rect">
            <a:avLst/>
          </a:prstGeom>
          <a:noFill/>
        </p:spPr>
        <p:txBody>
          <a:bodyPr wrap="none" rtlCol="0">
            <a:spAutoFit/>
          </a:bodyPr>
          <a:lstStyle/>
          <a:p>
            <a:pPr algn="ctr"/>
            <a:r>
              <a:rPr lang="en-US" altLang="zh-CN" sz="1350" b="1" dirty="0">
                <a:solidFill>
                  <a:schemeClr val="bg1"/>
                </a:solidFill>
              </a:rPr>
              <a:t>2016</a:t>
            </a:r>
            <a:r>
              <a:rPr lang="zh-CN" altLang="en-US" sz="1350" b="1" dirty="0">
                <a:solidFill>
                  <a:schemeClr val="bg1"/>
                </a:solidFill>
              </a:rPr>
              <a:t>年</a:t>
            </a:r>
            <a:endParaRPr lang="en-US" altLang="zh-CN" sz="1350" b="1" dirty="0">
              <a:solidFill>
                <a:schemeClr val="bg1"/>
              </a:solidFill>
            </a:endParaRPr>
          </a:p>
          <a:p>
            <a:pPr algn="ctr"/>
            <a:r>
              <a:rPr lang="en-US" altLang="zh-CN" sz="1350" b="1" dirty="0">
                <a:solidFill>
                  <a:schemeClr val="bg1"/>
                </a:solidFill>
              </a:rPr>
              <a:t>5</a:t>
            </a:r>
            <a:r>
              <a:rPr lang="zh-CN" altLang="en-US" sz="1350" b="1" dirty="0">
                <a:solidFill>
                  <a:schemeClr val="bg1"/>
                </a:solidFill>
              </a:rPr>
              <a:t>月</a:t>
            </a:r>
            <a:r>
              <a:rPr lang="en-US" altLang="zh-CN" sz="1350" b="1" dirty="0">
                <a:solidFill>
                  <a:schemeClr val="bg1"/>
                </a:solidFill>
              </a:rPr>
              <a:t>31</a:t>
            </a:r>
            <a:r>
              <a:rPr lang="zh-CN" altLang="en-US" sz="1350" b="1" dirty="0">
                <a:solidFill>
                  <a:schemeClr val="bg1"/>
                </a:solidFill>
              </a:rPr>
              <a:t>日</a:t>
            </a:r>
          </a:p>
        </p:txBody>
      </p:sp>
      <p:sp>
        <p:nvSpPr>
          <p:cNvPr id="26" name="文本框 25">
            <a:extLst>
              <a:ext uri="{FF2B5EF4-FFF2-40B4-BE49-F238E27FC236}">
                <a16:creationId xmlns:a16="http://schemas.microsoft.com/office/drawing/2014/main" id="{296ABA7C-07D8-424E-9EFC-296799DAF23A}"/>
              </a:ext>
            </a:extLst>
          </p:cNvPr>
          <p:cNvSpPr txBox="1"/>
          <p:nvPr/>
        </p:nvSpPr>
        <p:spPr>
          <a:xfrm>
            <a:off x="6793819" y="3308940"/>
            <a:ext cx="1049435" cy="628233"/>
          </a:xfrm>
          <a:prstGeom prst="rect">
            <a:avLst/>
          </a:prstGeom>
          <a:noFill/>
        </p:spPr>
        <p:txBody>
          <a:bodyPr wrap="none" rtlCol="0">
            <a:spAutoFit/>
          </a:bodyPr>
          <a:lstStyle/>
          <a:p>
            <a:pPr algn="ctr"/>
            <a:r>
              <a:rPr lang="en-US" altLang="zh-CN" sz="1350" b="1" dirty="0">
                <a:solidFill>
                  <a:schemeClr val="bg1"/>
                </a:solidFill>
              </a:rPr>
              <a:t>2016</a:t>
            </a:r>
            <a:r>
              <a:rPr lang="zh-CN" altLang="en-US" sz="1350" b="1" dirty="0">
                <a:solidFill>
                  <a:schemeClr val="bg1"/>
                </a:solidFill>
              </a:rPr>
              <a:t>年</a:t>
            </a:r>
            <a:endParaRPr lang="en-US" altLang="zh-CN" sz="1350" b="1" dirty="0">
              <a:solidFill>
                <a:schemeClr val="bg1"/>
              </a:solidFill>
            </a:endParaRPr>
          </a:p>
          <a:p>
            <a:pPr algn="ctr"/>
            <a:r>
              <a:rPr lang="en-US" altLang="zh-CN" sz="1350" b="1" dirty="0">
                <a:solidFill>
                  <a:schemeClr val="bg1"/>
                </a:solidFill>
              </a:rPr>
              <a:t>6</a:t>
            </a:r>
            <a:r>
              <a:rPr lang="zh-CN" altLang="en-US" sz="1350" b="1" dirty="0">
                <a:solidFill>
                  <a:schemeClr val="bg1"/>
                </a:solidFill>
              </a:rPr>
              <a:t>月</a:t>
            </a:r>
            <a:r>
              <a:rPr lang="en-US" altLang="zh-CN" sz="1350" b="1" dirty="0">
                <a:solidFill>
                  <a:schemeClr val="bg1"/>
                </a:solidFill>
              </a:rPr>
              <a:t>6-8</a:t>
            </a:r>
            <a:r>
              <a:rPr lang="zh-CN" altLang="en-US" sz="1350" b="1" dirty="0">
                <a:solidFill>
                  <a:schemeClr val="bg1"/>
                </a:solidFill>
              </a:rPr>
              <a:t>日</a:t>
            </a:r>
          </a:p>
        </p:txBody>
      </p:sp>
      <p:sp>
        <p:nvSpPr>
          <p:cNvPr id="27" name="文本框 26">
            <a:extLst>
              <a:ext uri="{FF2B5EF4-FFF2-40B4-BE49-F238E27FC236}">
                <a16:creationId xmlns:a16="http://schemas.microsoft.com/office/drawing/2014/main" id="{0BFF8F0F-669B-4DB0-98B5-1A05E954C82F}"/>
              </a:ext>
            </a:extLst>
          </p:cNvPr>
          <p:cNvSpPr txBox="1"/>
          <p:nvPr/>
        </p:nvSpPr>
        <p:spPr>
          <a:xfrm>
            <a:off x="8455352" y="3371211"/>
            <a:ext cx="1152555" cy="571121"/>
          </a:xfrm>
          <a:prstGeom prst="rect">
            <a:avLst/>
          </a:prstGeom>
          <a:noFill/>
        </p:spPr>
        <p:txBody>
          <a:bodyPr wrap="none" rtlCol="0">
            <a:spAutoFit/>
          </a:bodyPr>
          <a:lstStyle/>
          <a:p>
            <a:pPr algn="ctr"/>
            <a:r>
              <a:rPr lang="en-US" altLang="zh-CN" sz="1200" b="1" dirty="0">
                <a:solidFill>
                  <a:schemeClr val="bg1"/>
                </a:solidFill>
              </a:rPr>
              <a:t>2016</a:t>
            </a:r>
            <a:r>
              <a:rPr lang="zh-CN" altLang="en-US" sz="1200" b="1" dirty="0">
                <a:solidFill>
                  <a:schemeClr val="bg1"/>
                </a:solidFill>
              </a:rPr>
              <a:t>年</a:t>
            </a:r>
            <a:endParaRPr lang="en-US" altLang="zh-CN" sz="1200" b="1" dirty="0">
              <a:solidFill>
                <a:schemeClr val="bg1"/>
              </a:solidFill>
            </a:endParaRPr>
          </a:p>
          <a:p>
            <a:pPr algn="ctr"/>
            <a:r>
              <a:rPr lang="en-US" altLang="zh-CN" sz="1200" b="1" dirty="0">
                <a:solidFill>
                  <a:schemeClr val="bg1"/>
                </a:solidFill>
              </a:rPr>
              <a:t>6</a:t>
            </a:r>
            <a:r>
              <a:rPr lang="zh-CN" altLang="en-US" sz="1200" b="1" dirty="0">
                <a:solidFill>
                  <a:schemeClr val="bg1"/>
                </a:solidFill>
              </a:rPr>
              <a:t>月</a:t>
            </a:r>
            <a:r>
              <a:rPr lang="en-US" altLang="zh-CN" sz="1200" b="1" dirty="0">
                <a:solidFill>
                  <a:schemeClr val="bg1"/>
                </a:solidFill>
              </a:rPr>
              <a:t>13-21</a:t>
            </a:r>
            <a:r>
              <a:rPr lang="zh-CN" altLang="en-US" sz="1200" b="1" dirty="0">
                <a:solidFill>
                  <a:schemeClr val="bg1"/>
                </a:solidFill>
              </a:rPr>
              <a:t>日</a:t>
            </a:r>
          </a:p>
        </p:txBody>
      </p:sp>
      <p:sp>
        <p:nvSpPr>
          <p:cNvPr id="28" name="文本框 27">
            <a:extLst>
              <a:ext uri="{FF2B5EF4-FFF2-40B4-BE49-F238E27FC236}">
                <a16:creationId xmlns:a16="http://schemas.microsoft.com/office/drawing/2014/main" id="{CF0BA586-7D60-4CDE-BBD9-817FD4D23BDE}"/>
              </a:ext>
            </a:extLst>
          </p:cNvPr>
          <p:cNvSpPr txBox="1"/>
          <p:nvPr/>
        </p:nvSpPr>
        <p:spPr>
          <a:xfrm>
            <a:off x="10250093" y="3302098"/>
            <a:ext cx="878892" cy="628233"/>
          </a:xfrm>
          <a:prstGeom prst="rect">
            <a:avLst/>
          </a:prstGeom>
          <a:noFill/>
        </p:spPr>
        <p:txBody>
          <a:bodyPr wrap="none" rtlCol="0">
            <a:spAutoFit/>
          </a:bodyPr>
          <a:lstStyle/>
          <a:p>
            <a:pPr algn="ctr"/>
            <a:r>
              <a:rPr lang="en-US" altLang="zh-CN" sz="1350" b="1" dirty="0">
                <a:solidFill>
                  <a:schemeClr val="bg1"/>
                </a:solidFill>
              </a:rPr>
              <a:t>2016</a:t>
            </a:r>
            <a:r>
              <a:rPr lang="zh-CN" altLang="en-US" sz="1350" b="1" dirty="0">
                <a:solidFill>
                  <a:schemeClr val="bg1"/>
                </a:solidFill>
              </a:rPr>
              <a:t>年</a:t>
            </a:r>
            <a:endParaRPr lang="en-US" altLang="zh-CN" sz="1350" b="1" dirty="0">
              <a:solidFill>
                <a:schemeClr val="bg1"/>
              </a:solidFill>
            </a:endParaRPr>
          </a:p>
          <a:p>
            <a:pPr algn="ctr"/>
            <a:r>
              <a:rPr lang="en-US" altLang="zh-CN" sz="1350" b="1" dirty="0">
                <a:solidFill>
                  <a:schemeClr val="bg1"/>
                </a:solidFill>
              </a:rPr>
              <a:t>11</a:t>
            </a:r>
            <a:r>
              <a:rPr lang="zh-CN" altLang="en-US" sz="1350" b="1" dirty="0">
                <a:solidFill>
                  <a:schemeClr val="bg1"/>
                </a:solidFill>
              </a:rPr>
              <a:t>月</a:t>
            </a:r>
          </a:p>
        </p:txBody>
      </p:sp>
      <p:sp>
        <p:nvSpPr>
          <p:cNvPr id="29" name="线形标注 1(带强调线) 41">
            <a:extLst>
              <a:ext uri="{FF2B5EF4-FFF2-40B4-BE49-F238E27FC236}">
                <a16:creationId xmlns:a16="http://schemas.microsoft.com/office/drawing/2014/main" id="{FE58F552-7D4E-44F0-8E9C-066A11582C56}"/>
              </a:ext>
            </a:extLst>
          </p:cNvPr>
          <p:cNvSpPr/>
          <p:nvPr/>
        </p:nvSpPr>
        <p:spPr>
          <a:xfrm rot="5400000">
            <a:off x="1682211" y="4045639"/>
            <a:ext cx="705730" cy="1635502"/>
          </a:xfrm>
          <a:prstGeom prst="accentCallout1">
            <a:avLst>
              <a:gd name="adj1" fmla="val 48870"/>
              <a:gd name="adj2" fmla="val -11242"/>
              <a:gd name="adj3" fmla="val 49069"/>
              <a:gd name="adj4" fmla="val -83900"/>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0" name="线形标注 1(带强调线) 44">
            <a:extLst>
              <a:ext uri="{FF2B5EF4-FFF2-40B4-BE49-F238E27FC236}">
                <a16:creationId xmlns:a16="http://schemas.microsoft.com/office/drawing/2014/main" id="{1DFC25C3-CB49-4E11-92D9-FBEB48734051}"/>
              </a:ext>
            </a:extLst>
          </p:cNvPr>
          <p:cNvSpPr/>
          <p:nvPr/>
        </p:nvSpPr>
        <p:spPr>
          <a:xfrm rot="16200000">
            <a:off x="3569751" y="1543474"/>
            <a:ext cx="705730" cy="1635502"/>
          </a:xfrm>
          <a:prstGeom prst="accentCallout1">
            <a:avLst>
              <a:gd name="adj1" fmla="val 48870"/>
              <a:gd name="adj2" fmla="val -11242"/>
              <a:gd name="adj3" fmla="val 49069"/>
              <a:gd name="adj4" fmla="val -83900"/>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1" name="线形标注 1(带强调线) 45">
            <a:extLst>
              <a:ext uri="{FF2B5EF4-FFF2-40B4-BE49-F238E27FC236}">
                <a16:creationId xmlns:a16="http://schemas.microsoft.com/office/drawing/2014/main" id="{256DB954-6B80-4868-8A51-498491A8723E}"/>
              </a:ext>
            </a:extLst>
          </p:cNvPr>
          <p:cNvSpPr/>
          <p:nvPr/>
        </p:nvSpPr>
        <p:spPr>
          <a:xfrm rot="5400000">
            <a:off x="5165378" y="4045639"/>
            <a:ext cx="705730" cy="1635502"/>
          </a:xfrm>
          <a:prstGeom prst="accentCallout1">
            <a:avLst>
              <a:gd name="adj1" fmla="val 48870"/>
              <a:gd name="adj2" fmla="val -11242"/>
              <a:gd name="adj3" fmla="val 49069"/>
              <a:gd name="adj4" fmla="val -83900"/>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2" name="线形标注 1(带强调线) 46">
            <a:extLst>
              <a:ext uri="{FF2B5EF4-FFF2-40B4-BE49-F238E27FC236}">
                <a16:creationId xmlns:a16="http://schemas.microsoft.com/office/drawing/2014/main" id="{0A3758E5-12BA-4EFB-A846-C65715C5B995}"/>
              </a:ext>
            </a:extLst>
          </p:cNvPr>
          <p:cNvSpPr/>
          <p:nvPr/>
        </p:nvSpPr>
        <p:spPr>
          <a:xfrm rot="16200000">
            <a:off x="6946840" y="1543474"/>
            <a:ext cx="705730" cy="1635502"/>
          </a:xfrm>
          <a:prstGeom prst="accentCallout1">
            <a:avLst>
              <a:gd name="adj1" fmla="val 48870"/>
              <a:gd name="adj2" fmla="val -11242"/>
              <a:gd name="adj3" fmla="val 49069"/>
              <a:gd name="adj4" fmla="val -83900"/>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3" name="线形标注 1(带强调线) 47">
            <a:extLst>
              <a:ext uri="{FF2B5EF4-FFF2-40B4-BE49-F238E27FC236}">
                <a16:creationId xmlns:a16="http://schemas.microsoft.com/office/drawing/2014/main" id="{242E6E9E-0350-414A-9422-36B210F40B99}"/>
              </a:ext>
            </a:extLst>
          </p:cNvPr>
          <p:cNvSpPr/>
          <p:nvPr/>
        </p:nvSpPr>
        <p:spPr>
          <a:xfrm rot="16200000">
            <a:off x="10348446" y="1543474"/>
            <a:ext cx="705730" cy="1635502"/>
          </a:xfrm>
          <a:prstGeom prst="accentCallout1">
            <a:avLst>
              <a:gd name="adj1" fmla="val 48870"/>
              <a:gd name="adj2" fmla="val -11242"/>
              <a:gd name="adj3" fmla="val 49069"/>
              <a:gd name="adj4" fmla="val -83900"/>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4" name="线形标注 1(带强调线) 48">
            <a:extLst>
              <a:ext uri="{FF2B5EF4-FFF2-40B4-BE49-F238E27FC236}">
                <a16:creationId xmlns:a16="http://schemas.microsoft.com/office/drawing/2014/main" id="{D4CC3E24-42F7-4ACC-9EA7-416B0777862A}"/>
              </a:ext>
            </a:extLst>
          </p:cNvPr>
          <p:cNvSpPr/>
          <p:nvPr/>
        </p:nvSpPr>
        <p:spPr>
          <a:xfrm rot="5400000">
            <a:off x="8614896" y="4045639"/>
            <a:ext cx="705730" cy="1635502"/>
          </a:xfrm>
          <a:prstGeom prst="accentCallout1">
            <a:avLst>
              <a:gd name="adj1" fmla="val 48870"/>
              <a:gd name="adj2" fmla="val -11242"/>
              <a:gd name="adj3" fmla="val 49069"/>
              <a:gd name="adj4" fmla="val -83900"/>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5" name="矩形 34">
            <a:extLst>
              <a:ext uri="{FF2B5EF4-FFF2-40B4-BE49-F238E27FC236}">
                <a16:creationId xmlns:a16="http://schemas.microsoft.com/office/drawing/2014/main" id="{69D6127C-D18D-4A45-81FE-CFA3FE1CDE77}"/>
              </a:ext>
            </a:extLst>
          </p:cNvPr>
          <p:cNvSpPr/>
          <p:nvPr/>
        </p:nvSpPr>
        <p:spPr>
          <a:xfrm>
            <a:off x="871153" y="4928299"/>
            <a:ext cx="2669494" cy="1343125"/>
          </a:xfrm>
          <a:prstGeom prst="rect">
            <a:avLst/>
          </a:prstGeom>
        </p:spPr>
        <p:txBody>
          <a:bodyPr wrap="square">
            <a:spAutoFit/>
          </a:bodyPr>
          <a:lstStyle/>
          <a:p>
            <a:pPr lvl="0">
              <a:lnSpc>
                <a:spcPct val="130000"/>
              </a:lnSpc>
            </a:pPr>
            <a:r>
              <a:rPr lang="zh-CN" altLang="en-US" sz="1600" dirty="0">
                <a:solidFill>
                  <a:srgbClr val="002060"/>
                </a:solidFill>
                <a:latin typeface="微软雅黑 Light" panose="020B0502040204020203" pitchFamily="34" charset="-122"/>
                <a:ea typeface="微软雅黑 Light" panose="020B0502040204020203" pitchFamily="34" charset="-122"/>
              </a:rPr>
              <a:t>葛道凯司长阐述诊改制度与评估的区别。杨应崧阐述高职院校内部质量保证体系建设实施路径和工作思考。</a:t>
            </a:r>
          </a:p>
        </p:txBody>
      </p:sp>
      <p:sp>
        <p:nvSpPr>
          <p:cNvPr id="36" name="矩形 35">
            <a:extLst>
              <a:ext uri="{FF2B5EF4-FFF2-40B4-BE49-F238E27FC236}">
                <a16:creationId xmlns:a16="http://schemas.microsoft.com/office/drawing/2014/main" id="{858D6EB5-B8F9-4D82-8B44-3DC97BEF2123}"/>
              </a:ext>
            </a:extLst>
          </p:cNvPr>
          <p:cNvSpPr/>
          <p:nvPr/>
        </p:nvSpPr>
        <p:spPr>
          <a:xfrm>
            <a:off x="3947671" y="5192906"/>
            <a:ext cx="3155302" cy="1139351"/>
          </a:xfrm>
          <a:prstGeom prst="rect">
            <a:avLst/>
          </a:prstGeom>
        </p:spPr>
        <p:txBody>
          <a:bodyPr wrap="square">
            <a:spAutoFit/>
          </a:bodyPr>
          <a:lstStyle/>
          <a:p>
            <a:pPr>
              <a:lnSpc>
                <a:spcPct val="130000"/>
              </a:lnSpc>
            </a:pPr>
            <a:r>
              <a:rPr lang="zh-CN" altLang="en-US" b="1" dirty="0">
                <a:solidFill>
                  <a:srgbClr val="162F54"/>
                </a:solidFill>
                <a:latin typeface="微软雅黑 Light" panose="020B0502040204020203" pitchFamily="34" charset="-122"/>
                <a:ea typeface="微软雅黑 Light" panose="020B0502040204020203" pitchFamily="34" charset="-122"/>
              </a:rPr>
              <a:t>确定中、高职各</a:t>
            </a:r>
            <a:r>
              <a:rPr lang="en-US" altLang="zh-CN" b="1" dirty="0">
                <a:solidFill>
                  <a:srgbClr val="162F54"/>
                </a:solidFill>
                <a:latin typeface="微软雅黑 Light" panose="020B0502040204020203" pitchFamily="34" charset="-122"/>
                <a:ea typeface="微软雅黑 Light" panose="020B0502040204020203" pitchFamily="34" charset="-122"/>
              </a:rPr>
              <a:t>9</a:t>
            </a:r>
            <a:r>
              <a:rPr lang="zh-CN" altLang="en-US" b="1" dirty="0">
                <a:solidFill>
                  <a:srgbClr val="162F54"/>
                </a:solidFill>
                <a:latin typeface="微软雅黑 Light" panose="020B0502040204020203" pitchFamily="34" charset="-122"/>
                <a:ea typeface="微软雅黑 Light" panose="020B0502040204020203" pitchFamily="34" charset="-122"/>
              </a:rPr>
              <a:t>个省</a:t>
            </a:r>
            <a:r>
              <a:rPr lang="en-US" altLang="zh-CN" b="1" dirty="0">
                <a:solidFill>
                  <a:srgbClr val="162F54"/>
                </a:solidFill>
                <a:latin typeface="微软雅黑 Light" panose="020B0502040204020203" pitchFamily="34" charset="-122"/>
                <a:ea typeface="微软雅黑 Light" panose="020B0502040204020203" pitchFamily="34" charset="-122"/>
              </a:rPr>
              <a:t>27</a:t>
            </a:r>
            <a:r>
              <a:rPr lang="zh-CN" altLang="en-US" b="1" dirty="0">
                <a:solidFill>
                  <a:srgbClr val="162F54"/>
                </a:solidFill>
                <a:latin typeface="微软雅黑 Light" panose="020B0502040204020203" pitchFamily="34" charset="-122"/>
                <a:ea typeface="微软雅黑 Light" panose="020B0502040204020203" pitchFamily="34" charset="-122"/>
              </a:rPr>
              <a:t>所试点院校名单。</a:t>
            </a:r>
            <a:endParaRPr lang="en-US" altLang="zh-CN" b="1" dirty="0">
              <a:solidFill>
                <a:srgbClr val="162F54"/>
              </a:solidFill>
              <a:latin typeface="微软雅黑 Light" panose="020B0502040204020203" pitchFamily="34" charset="-122"/>
              <a:ea typeface="微软雅黑 Light" panose="020B0502040204020203" pitchFamily="34" charset="-122"/>
            </a:endParaRPr>
          </a:p>
          <a:p>
            <a:pPr>
              <a:lnSpc>
                <a:spcPct val="130000"/>
              </a:lnSpc>
            </a:pPr>
            <a:r>
              <a:rPr lang="zh-CN" altLang="en-US" b="1" dirty="0">
                <a:solidFill>
                  <a:srgbClr val="ED7D31"/>
                </a:solidFill>
                <a:latin typeface="微软雅黑 Light" panose="020B0502040204020203" pitchFamily="34" charset="-122"/>
                <a:ea typeface="微软雅黑 Light" panose="020B0502040204020203" pitchFamily="34" charset="-122"/>
              </a:rPr>
              <a:t>试点为了修改完善</a:t>
            </a:r>
            <a:r>
              <a:rPr lang="en-US" altLang="zh-CN" b="1" dirty="0">
                <a:solidFill>
                  <a:srgbClr val="ED7D31"/>
                </a:solidFill>
                <a:latin typeface="微软雅黑 Light" panose="020B0502040204020203" pitchFamily="34" charset="-122"/>
                <a:ea typeface="微软雅黑 Light" panose="020B0502040204020203" pitchFamily="34" charset="-122"/>
              </a:rPr>
              <a:t>《</a:t>
            </a:r>
            <a:r>
              <a:rPr lang="zh-CN" altLang="en-US" b="1" dirty="0">
                <a:solidFill>
                  <a:srgbClr val="ED7D31"/>
                </a:solidFill>
                <a:latin typeface="微软雅黑 Light" panose="020B0502040204020203" pitchFamily="34" charset="-122"/>
                <a:ea typeface="微软雅黑 Light" panose="020B0502040204020203" pitchFamily="34" charset="-122"/>
              </a:rPr>
              <a:t>指导方案</a:t>
            </a:r>
            <a:r>
              <a:rPr lang="en-US" altLang="zh-CN" b="1" dirty="0">
                <a:solidFill>
                  <a:srgbClr val="ED7D31"/>
                </a:solidFill>
                <a:latin typeface="微软雅黑 Light" panose="020B0502040204020203" pitchFamily="34" charset="-122"/>
                <a:ea typeface="微软雅黑 Light" panose="020B0502040204020203" pitchFamily="34" charset="-122"/>
              </a:rPr>
              <a:t>》</a:t>
            </a:r>
            <a:endParaRPr lang="zh-CN" altLang="en-US" b="1" dirty="0">
              <a:solidFill>
                <a:srgbClr val="ED7D31"/>
              </a:solidFill>
              <a:latin typeface="微软雅黑 Light" panose="020B0502040204020203" pitchFamily="34" charset="-122"/>
              <a:ea typeface="微软雅黑 Light" panose="020B0502040204020203" pitchFamily="34" charset="-122"/>
            </a:endParaRPr>
          </a:p>
        </p:txBody>
      </p:sp>
      <p:sp>
        <p:nvSpPr>
          <p:cNvPr id="37" name="矩形 36">
            <a:extLst>
              <a:ext uri="{FF2B5EF4-FFF2-40B4-BE49-F238E27FC236}">
                <a16:creationId xmlns:a16="http://schemas.microsoft.com/office/drawing/2014/main" id="{89750E5B-4B4C-4260-8F05-843F802C1D58}"/>
              </a:ext>
            </a:extLst>
          </p:cNvPr>
          <p:cNvSpPr/>
          <p:nvPr/>
        </p:nvSpPr>
        <p:spPr>
          <a:xfrm>
            <a:off x="5330586" y="1453129"/>
            <a:ext cx="3676023" cy="1372683"/>
          </a:xfrm>
          <a:prstGeom prst="rect">
            <a:avLst/>
          </a:prstGeom>
        </p:spPr>
        <p:txBody>
          <a:bodyPr wrap="square">
            <a:spAutoFit/>
          </a:bodyPr>
          <a:lstStyle/>
          <a:p>
            <a:pPr>
              <a:lnSpc>
                <a:spcPct val="130000"/>
              </a:lnSpc>
            </a:pPr>
            <a:r>
              <a:rPr lang="zh-CN" altLang="en-US" sz="1600" dirty="0">
                <a:solidFill>
                  <a:srgbClr val="002060"/>
                </a:solidFill>
                <a:latin typeface="微软雅黑 Light" panose="020B0502040204020203" pitchFamily="34" charset="-122"/>
                <a:ea typeface="微软雅黑 Light" panose="020B0502040204020203" pitchFamily="34" charset="-122"/>
              </a:rPr>
              <a:t>提出理顺机制、落实责任、分类推进、数据支撑主要任务和落实组织、制定方案、自我诊改、抽样复核、持续改进，打造共治机制。</a:t>
            </a:r>
          </a:p>
        </p:txBody>
      </p:sp>
      <p:sp>
        <p:nvSpPr>
          <p:cNvPr id="38" name="矩形 37">
            <a:extLst>
              <a:ext uri="{FF2B5EF4-FFF2-40B4-BE49-F238E27FC236}">
                <a16:creationId xmlns:a16="http://schemas.microsoft.com/office/drawing/2014/main" id="{B2582544-B57B-4BD2-8B37-E0D4D2B33951}"/>
              </a:ext>
            </a:extLst>
          </p:cNvPr>
          <p:cNvSpPr/>
          <p:nvPr/>
        </p:nvSpPr>
        <p:spPr>
          <a:xfrm>
            <a:off x="7601210" y="5252349"/>
            <a:ext cx="3155302" cy="702949"/>
          </a:xfrm>
          <a:prstGeom prst="rect">
            <a:avLst/>
          </a:prstGeom>
        </p:spPr>
        <p:txBody>
          <a:bodyPr wrap="square">
            <a:spAutoFit/>
          </a:bodyPr>
          <a:lstStyle/>
          <a:p>
            <a:pPr>
              <a:lnSpc>
                <a:spcPct val="130000"/>
              </a:lnSpc>
            </a:pPr>
            <a:r>
              <a:rPr lang="zh-CN" altLang="en-US" sz="1600" dirty="0">
                <a:solidFill>
                  <a:srgbClr val="800000"/>
                </a:solidFill>
                <a:latin typeface="微软雅黑 Light" panose="020B0502040204020203" pitchFamily="34" charset="-122"/>
                <a:ea typeface="微软雅黑 Light" panose="020B0502040204020203" pitchFamily="34" charset="-122"/>
              </a:rPr>
              <a:t>试点院校进入了诊改培训、实施方案编制研讨、完善阶段</a:t>
            </a:r>
          </a:p>
        </p:txBody>
      </p:sp>
      <p:sp>
        <p:nvSpPr>
          <p:cNvPr id="39" name="矩形 38">
            <a:extLst>
              <a:ext uri="{FF2B5EF4-FFF2-40B4-BE49-F238E27FC236}">
                <a16:creationId xmlns:a16="http://schemas.microsoft.com/office/drawing/2014/main" id="{5294A19F-46EC-45BF-95E7-0422D127266B}"/>
              </a:ext>
            </a:extLst>
          </p:cNvPr>
          <p:cNvSpPr/>
          <p:nvPr/>
        </p:nvSpPr>
        <p:spPr>
          <a:xfrm>
            <a:off x="9263960" y="1085157"/>
            <a:ext cx="2689608" cy="1172629"/>
          </a:xfrm>
          <a:prstGeom prst="rect">
            <a:avLst/>
          </a:prstGeom>
        </p:spPr>
        <p:txBody>
          <a:bodyPr wrap="square" anchor="b">
            <a:spAutoFit/>
          </a:bodyPr>
          <a:lstStyle/>
          <a:p>
            <a:pPr algn="ctr">
              <a:lnSpc>
                <a:spcPct val="130000"/>
              </a:lnSpc>
            </a:pPr>
            <a:r>
              <a:rPr lang="en-US" altLang="zh-CN" b="1" dirty="0">
                <a:solidFill>
                  <a:srgbClr val="FF0000"/>
                </a:solidFill>
                <a:latin typeface="微软雅黑" panose="020B0503020204020204" pitchFamily="34" charset="-122"/>
                <a:ea typeface="微软雅黑" panose="020B0503020204020204" pitchFamily="34" charset="-122"/>
              </a:rPr>
              <a:t>2017</a:t>
            </a:r>
            <a:r>
              <a:rPr lang="zh-CN" altLang="en-US" b="1" dirty="0">
                <a:solidFill>
                  <a:srgbClr val="FF0000"/>
                </a:solidFill>
                <a:latin typeface="微软雅黑" panose="020B0503020204020204" pitchFamily="34" charset="-122"/>
                <a:ea typeface="微软雅黑" panose="020B0503020204020204" pitchFamily="34" charset="-122"/>
              </a:rPr>
              <a:t>年初提交公布方案</a:t>
            </a:r>
            <a:endParaRPr lang="en-US" altLang="zh-CN" b="1" dirty="0">
              <a:solidFill>
                <a:srgbClr val="FF0000"/>
              </a:solidFill>
              <a:latin typeface="微软雅黑" panose="020B0503020204020204" pitchFamily="34" charset="-122"/>
              <a:ea typeface="微软雅黑" panose="020B0503020204020204" pitchFamily="34" charset="-122"/>
            </a:endParaRPr>
          </a:p>
          <a:p>
            <a:pPr algn="ctr">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试点院校正式</a:t>
            </a:r>
            <a:endParaRPr lang="en-US" altLang="zh-CN" b="1" dirty="0">
              <a:solidFill>
                <a:srgbClr val="FF0000"/>
              </a:solidFill>
              <a:latin typeface="微软雅黑" panose="020B0503020204020204" pitchFamily="34" charset="-122"/>
              <a:ea typeface="微软雅黑" panose="020B0503020204020204" pitchFamily="34" charset="-122"/>
            </a:endParaRPr>
          </a:p>
          <a:p>
            <a:pPr algn="ctr">
              <a:lnSpc>
                <a:spcPct val="130000"/>
              </a:lnSpc>
            </a:pPr>
            <a:r>
              <a:rPr lang="zh-CN" altLang="en-US" b="1" dirty="0">
                <a:solidFill>
                  <a:srgbClr val="FF0000"/>
                </a:solidFill>
                <a:latin typeface="微软雅黑" panose="020B0503020204020204" pitchFamily="34" charset="-122"/>
                <a:ea typeface="微软雅黑" panose="020B0503020204020204" pitchFamily="34" charset="-122"/>
              </a:rPr>
              <a:t>进入实践探索阶段</a:t>
            </a:r>
          </a:p>
        </p:txBody>
      </p:sp>
    </p:spTree>
    <p:extLst>
      <p:ext uri="{BB962C8B-B14F-4D97-AF65-F5344CB8AC3E}">
        <p14:creationId xmlns:p14="http://schemas.microsoft.com/office/powerpoint/2010/main" val="167197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51884" y="879833"/>
            <a:ext cx="10475925" cy="1200329"/>
          </a:xfrm>
          <a:prstGeom prst="rect">
            <a:avLst/>
          </a:prstGeom>
        </p:spPr>
        <p:txBody>
          <a:bodyPr wrap="square">
            <a:spAutoFit/>
          </a:bodyPr>
          <a:lstStyle/>
          <a:p>
            <a:pPr indent="457200">
              <a:lnSpc>
                <a:spcPct val="150000"/>
              </a:lnSpc>
            </a:pPr>
            <a:r>
              <a:rPr lang="zh-CN" altLang="zh-CN" sz="2400" dirty="0">
                <a:latin typeface="微软雅黑" panose="020B0503020204020204" charset="-122"/>
                <a:ea typeface="微软雅黑" panose="020B0503020204020204" charset="-122"/>
              </a:rPr>
              <a:t>建立教师个人发展诊改制度</a:t>
            </a:r>
            <a:r>
              <a:rPr lang="zh-CN" altLang="en-US" sz="2400" dirty="0">
                <a:latin typeface="微软雅黑" panose="020B0503020204020204" charset="-122"/>
                <a:ea typeface="微软雅黑" panose="020B0503020204020204" charset="-122"/>
              </a:rPr>
              <a:t>，</a:t>
            </a:r>
            <a:r>
              <a:rPr lang="zh-CN" altLang="zh-CN" sz="2400" dirty="0">
                <a:latin typeface="微软雅黑" panose="020B0503020204020204" charset="-122"/>
                <a:ea typeface="微软雅黑" panose="020B0503020204020204" charset="-122"/>
              </a:rPr>
              <a:t>以</a:t>
            </a:r>
            <a:r>
              <a:rPr lang="zh-CN" altLang="zh-CN" sz="2400" b="1" dirty="0">
                <a:solidFill>
                  <a:srgbClr val="C00000"/>
                </a:solidFill>
                <a:latin typeface="微软雅黑" panose="020B0503020204020204" charset="-122"/>
                <a:ea typeface="微软雅黑" panose="020B0503020204020204" charset="-122"/>
              </a:rPr>
              <a:t>岗位聘期</a:t>
            </a:r>
            <a:r>
              <a:rPr lang="zh-CN" altLang="zh-CN" sz="2400" dirty="0">
                <a:latin typeface="微软雅黑" panose="020B0503020204020204" charset="-122"/>
                <a:ea typeface="微软雅黑" panose="020B0503020204020204" charset="-122"/>
              </a:rPr>
              <a:t>为周期，</a:t>
            </a:r>
            <a:r>
              <a:rPr lang="zh-CN" altLang="en-US" sz="2400" dirty="0">
                <a:latin typeface="微软雅黑" panose="020B0503020204020204" charset="-122"/>
                <a:ea typeface="微软雅黑" panose="020B0503020204020204" charset="-122"/>
              </a:rPr>
              <a:t>按</a:t>
            </a:r>
            <a:r>
              <a:rPr lang="zh-CN" altLang="en-US" sz="2400" b="1" dirty="0">
                <a:solidFill>
                  <a:srgbClr val="C00000"/>
                </a:solidFill>
                <a:latin typeface="微软雅黑" panose="020B0503020204020204" charset="-122"/>
                <a:ea typeface="微软雅黑" panose="020B0503020204020204" charset="-122"/>
              </a:rPr>
              <a:t>学期</a:t>
            </a:r>
            <a:r>
              <a:rPr lang="zh-CN" altLang="zh-CN" sz="2400" dirty="0">
                <a:latin typeface="微软雅黑" panose="020B0503020204020204" charset="-122"/>
                <a:ea typeface="微软雅黑" panose="020B0503020204020204" charset="-122"/>
              </a:rPr>
              <a:t>监测预警，教师自主诊改、持续提升，最终实现个人发展目标并支撑学校师资队伍建设目标</a:t>
            </a:r>
            <a:r>
              <a:rPr lang="zh-CN" altLang="en-US" sz="2400" dirty="0">
                <a:latin typeface="微软雅黑" panose="020B0503020204020204" charset="-122"/>
                <a:ea typeface="微软雅黑" panose="020B0503020204020204" charset="-122"/>
              </a:rPr>
              <a:t>。</a:t>
            </a:r>
          </a:p>
        </p:txBody>
      </p:sp>
      <p:sp>
        <p:nvSpPr>
          <p:cNvPr id="59" name="Oval 17"/>
          <p:cNvSpPr>
            <a:spLocks noChangeArrowheads="1"/>
          </p:cNvSpPr>
          <p:nvPr/>
        </p:nvSpPr>
        <p:spPr bwMode="ltGray">
          <a:xfrm>
            <a:off x="4214897" y="5158619"/>
            <a:ext cx="4670041" cy="447040"/>
          </a:xfrm>
          <a:prstGeom prst="round2Diag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wrap="none" lIns="0" tIns="0" rIns="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zh-CN" altLang="en-US" sz="2000" dirty="0">
                <a:ln w="9208" cap="flat" cmpd="sng" algn="ctr">
                  <a:noFill/>
                  <a:prstDash val="solid"/>
                  <a:round/>
                </a:ln>
                <a:solidFill>
                  <a:schemeClr val="bg1"/>
                </a:solidFill>
                <a:latin typeface="宋体" panose="02010600030101010101" pitchFamily="2" charset="-122"/>
                <a:ea typeface="微软雅黑" panose="020B0503020204020204" charset="-122"/>
                <a:cs typeface="Times New Roman" panose="02020603050405020304"/>
              </a:rPr>
              <a:t>智能化信息平台</a:t>
            </a:r>
          </a:p>
        </p:txBody>
      </p:sp>
      <p:cxnSp>
        <p:nvCxnSpPr>
          <p:cNvPr id="60" name="Line 33"/>
          <p:cNvCxnSpPr/>
          <p:nvPr/>
        </p:nvCxnSpPr>
        <p:spPr bwMode="ltGray">
          <a:xfrm>
            <a:off x="3325298" y="4289939"/>
            <a:ext cx="0" cy="0"/>
          </a:xfrm>
          <a:prstGeom prst="line">
            <a:avLst/>
          </a:prstGeom>
          <a:solidFill>
            <a:schemeClr val="tx2">
              <a:lumMod val="60000"/>
              <a:lumOff val="40000"/>
            </a:schemeClr>
          </a:solidFill>
          <a:ln>
            <a:solidFill>
              <a:schemeClr val="tx2">
                <a:lumMod val="40000"/>
                <a:lumOff val="60000"/>
              </a:schemeClr>
            </a:solidFill>
          </a:ln>
        </p:spPr>
      </p:cxnSp>
      <p:sp>
        <p:nvSpPr>
          <p:cNvPr id="61" name="AutoShape 43"/>
          <p:cNvSpPr>
            <a:spLocks noChangeArrowheads="1"/>
          </p:cNvSpPr>
          <p:nvPr/>
        </p:nvSpPr>
        <p:spPr bwMode="ltGray">
          <a:xfrm rot="5400000">
            <a:off x="2289175" y="5319837"/>
            <a:ext cx="574356" cy="76275"/>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62" name="AutoShape 43"/>
          <p:cNvSpPr>
            <a:spLocks noChangeArrowheads="1"/>
          </p:cNvSpPr>
          <p:nvPr/>
        </p:nvSpPr>
        <p:spPr bwMode="ltGray">
          <a:xfrm rot="16200000">
            <a:off x="6259633" y="3877189"/>
            <a:ext cx="654685" cy="111760"/>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63" name="AutoShape 43"/>
          <p:cNvSpPr>
            <a:spLocks noChangeArrowheads="1"/>
          </p:cNvSpPr>
          <p:nvPr/>
        </p:nvSpPr>
        <p:spPr bwMode="ltGray">
          <a:xfrm rot="16200000">
            <a:off x="10062648" y="5333244"/>
            <a:ext cx="641350" cy="97790"/>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64" name="AutoShape 43"/>
          <p:cNvSpPr>
            <a:spLocks noChangeArrowheads="1"/>
          </p:cNvSpPr>
          <p:nvPr/>
        </p:nvSpPr>
        <p:spPr bwMode="ltGray">
          <a:xfrm rot="5400000">
            <a:off x="10178853" y="3955294"/>
            <a:ext cx="506095" cy="85725"/>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65" name="Oval 17"/>
          <p:cNvSpPr>
            <a:spLocks noChangeArrowheads="1"/>
          </p:cNvSpPr>
          <p:nvPr/>
        </p:nvSpPr>
        <p:spPr bwMode="ltGray">
          <a:xfrm>
            <a:off x="7148820" y="3687324"/>
            <a:ext cx="2539912" cy="523875"/>
          </a:xfrm>
          <a:prstGeom prst="round2DiagRect">
            <a:avLst/>
          </a:prstGeom>
          <a:solidFill>
            <a:srgbClr val="C00000"/>
          </a:solidFill>
          <a:ln>
            <a:noFill/>
          </a:ln>
        </p:spPr>
        <p:style>
          <a:lnRef idx="2">
            <a:schemeClr val="accent1"/>
          </a:lnRef>
          <a:fillRef idx="1">
            <a:schemeClr val="lt1"/>
          </a:fillRef>
          <a:effectRef idx="0">
            <a:schemeClr val="accent1"/>
          </a:effectRef>
          <a:fontRef idx="minor">
            <a:schemeClr val="dk1"/>
          </a:fontRef>
        </p:style>
        <p:txBody>
          <a:bodyPr wrap="square" lIns="0" tIns="0" rIns="0" bIns="0" anchor="ctr">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endParaRPr lang="en-US" altLang="zh-CN" sz="1600" kern="100" dirty="0">
              <a:effectLst/>
              <a:ea typeface="华文新魏" panose="02010800040101010101" charset="-122"/>
              <a:cs typeface="Times New Roman" panose="02020603050405020304"/>
            </a:endParaRPr>
          </a:p>
          <a:p>
            <a:pPr algn="ctr">
              <a:spcAft>
                <a:spcPts val="0"/>
              </a:spcAft>
            </a:pPr>
            <a:r>
              <a:rPr lang="zh-CN" altLang="en-US" sz="1600" kern="100" dirty="0">
                <a:solidFill>
                  <a:schemeClr val="bg1"/>
                </a:solidFill>
                <a:effectLst/>
                <a:latin typeface="微软雅黑" panose="020B0503020204020204" charset="-122"/>
                <a:ea typeface="微软雅黑" panose="020B0503020204020204" charset="-122"/>
                <a:cs typeface="Times New Roman" panose="02020603050405020304"/>
              </a:rPr>
              <a:t>智能化信息</a:t>
            </a:r>
            <a:r>
              <a:rPr lang="zh-CN" altLang="en-US" sz="1600" kern="100" dirty="0">
                <a:solidFill>
                  <a:schemeClr val="bg1"/>
                </a:solidFill>
                <a:latin typeface="微软雅黑" panose="020B0503020204020204" charset="-122"/>
                <a:ea typeface="微软雅黑" panose="020B0503020204020204" charset="-122"/>
                <a:cs typeface="Times New Roman" panose="02020603050405020304"/>
              </a:rPr>
              <a:t>平台</a:t>
            </a:r>
            <a:endParaRPr lang="en-US" altLang="zh-CN" sz="1600" kern="100" dirty="0">
              <a:solidFill>
                <a:schemeClr val="bg1"/>
              </a:solidFill>
              <a:latin typeface="微软雅黑" panose="020B0503020204020204" charset="-122"/>
              <a:ea typeface="微软雅黑" panose="020B0503020204020204" charset="-122"/>
              <a:cs typeface="Times New Roman" panose="02020603050405020304"/>
            </a:endParaRPr>
          </a:p>
          <a:p>
            <a:pPr algn="ctr">
              <a:spcAft>
                <a:spcPts val="0"/>
              </a:spcAft>
            </a:pPr>
            <a:r>
              <a:rPr lang="zh-CN" altLang="en-US" sz="1600" kern="100" dirty="0">
                <a:solidFill>
                  <a:schemeClr val="bg1"/>
                </a:solidFill>
                <a:effectLst/>
                <a:latin typeface="微软雅黑" panose="020B0503020204020204" charset="-122"/>
                <a:ea typeface="微软雅黑" panose="020B0503020204020204" charset="-122"/>
                <a:cs typeface="Times New Roman" panose="02020603050405020304"/>
              </a:rPr>
              <a:t>（教师发展服务平台）</a:t>
            </a:r>
            <a:endParaRPr lang="zh-CN" sz="16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en-US" sz="1600" kern="1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微软雅黑" panose="020B0503020204020204" charset="-122"/>
                <a:ea typeface="宋体" panose="02010600030101010101" pitchFamily="2" charset="-122"/>
                <a:cs typeface="Times New Roman" panose="02020603050405020304"/>
              </a:rPr>
              <a:t> </a:t>
            </a:r>
            <a:endParaRPr lang="zh-CN" sz="1600" kern="100" dirty="0">
              <a:effectLst/>
              <a:ea typeface="宋体" panose="02010600030101010101" pitchFamily="2" charset="-122"/>
              <a:cs typeface="Times New Roman" panose="02020603050405020304"/>
            </a:endParaRPr>
          </a:p>
        </p:txBody>
      </p:sp>
      <p:grpSp>
        <p:nvGrpSpPr>
          <p:cNvPr id="66" name="组合 65"/>
          <p:cNvGrpSpPr/>
          <p:nvPr/>
        </p:nvGrpSpPr>
        <p:grpSpPr>
          <a:xfrm>
            <a:off x="6019725" y="2940930"/>
            <a:ext cx="4936296" cy="755917"/>
            <a:chOff x="6243839" y="2651319"/>
            <a:chExt cx="3489098" cy="776535"/>
          </a:xfrm>
        </p:grpSpPr>
        <p:sp>
          <p:nvSpPr>
            <p:cNvPr id="67" name="AutoShape 4"/>
            <p:cNvSpPr>
              <a:spLocks noChangeArrowheads="1"/>
            </p:cNvSpPr>
            <p:nvPr/>
          </p:nvSpPr>
          <p:spPr bwMode="ltGray">
            <a:xfrm>
              <a:off x="7597465" y="2659936"/>
              <a:ext cx="658740" cy="359101"/>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预警</a:t>
              </a:r>
              <a:endParaRPr lang="zh-CN" sz="1600" dirty="0">
                <a:effectLst/>
                <a:latin typeface="宋体" panose="02010600030101010101" pitchFamily="2" charset="-122"/>
                <a:cs typeface="宋体" panose="02010600030101010101" pitchFamily="2" charset="-122"/>
              </a:endParaRPr>
            </a:p>
          </p:txBody>
        </p:sp>
        <p:sp>
          <p:nvSpPr>
            <p:cNvPr id="69" name="AutoShape 5"/>
            <p:cNvSpPr>
              <a:spLocks noChangeArrowheads="1"/>
            </p:cNvSpPr>
            <p:nvPr/>
          </p:nvSpPr>
          <p:spPr bwMode="ltGray">
            <a:xfrm>
              <a:off x="8973619" y="2651319"/>
              <a:ext cx="658740" cy="359102"/>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监测</a:t>
              </a:r>
              <a:endParaRPr lang="zh-CN" sz="1600" dirty="0">
                <a:effectLst/>
                <a:latin typeface="宋体" panose="02010600030101010101" pitchFamily="2" charset="-122"/>
                <a:cs typeface="宋体" panose="02010600030101010101" pitchFamily="2" charset="-122"/>
              </a:endParaRPr>
            </a:p>
          </p:txBody>
        </p:sp>
        <p:sp>
          <p:nvSpPr>
            <p:cNvPr id="83" name="AutoShape 16"/>
            <p:cNvSpPr>
              <a:spLocks noChangeArrowheads="1"/>
            </p:cNvSpPr>
            <p:nvPr/>
          </p:nvSpPr>
          <p:spPr bwMode="ltGray">
            <a:xfrm>
              <a:off x="6261716" y="2668560"/>
              <a:ext cx="658820" cy="359858"/>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改进</a:t>
              </a:r>
              <a:endParaRPr lang="zh-CN" sz="1600" dirty="0">
                <a:effectLst/>
                <a:latin typeface="宋体" panose="02010600030101010101" pitchFamily="2" charset="-122"/>
                <a:cs typeface="宋体" panose="02010600030101010101" pitchFamily="2" charset="-122"/>
              </a:endParaRPr>
            </a:p>
          </p:txBody>
        </p:sp>
        <p:sp>
          <p:nvSpPr>
            <p:cNvPr id="86" name="AutoShape 43"/>
            <p:cNvSpPr>
              <a:spLocks noChangeArrowheads="1"/>
            </p:cNvSpPr>
            <p:nvPr/>
          </p:nvSpPr>
          <p:spPr bwMode="ltGray">
            <a:xfrm>
              <a:off x="6962814" y="2786627"/>
              <a:ext cx="606440"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87" name="AutoShape 43"/>
            <p:cNvSpPr>
              <a:spLocks noChangeArrowheads="1"/>
            </p:cNvSpPr>
            <p:nvPr/>
          </p:nvSpPr>
          <p:spPr bwMode="ltGray">
            <a:xfrm>
              <a:off x="8312840" y="2786627"/>
              <a:ext cx="606440"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89" name="文本框 2"/>
            <p:cNvSpPr txBox="1">
              <a:spLocks noChangeArrowheads="1"/>
            </p:cNvSpPr>
            <p:nvPr/>
          </p:nvSpPr>
          <p:spPr bwMode="auto">
            <a:xfrm>
              <a:off x="6243839" y="3116404"/>
              <a:ext cx="931652" cy="197999"/>
            </a:xfrm>
            <a:prstGeom prst="rect">
              <a:avLst/>
            </a:prstGeom>
            <a:noFill/>
            <a:ln w="9525">
              <a:noFill/>
              <a:miter lim="800000"/>
            </a:ln>
          </p:spPr>
          <p:txBody>
            <a:bodyPr rot="0" vert="horz" wrap="square" lIns="0" tIns="0" rIns="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优化个人发展计划</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90" name="文本框 2"/>
            <p:cNvSpPr txBox="1">
              <a:spLocks noChangeArrowheads="1"/>
            </p:cNvSpPr>
            <p:nvPr/>
          </p:nvSpPr>
          <p:spPr bwMode="auto">
            <a:xfrm>
              <a:off x="7370559" y="3114130"/>
              <a:ext cx="1234509" cy="197999"/>
            </a:xfrm>
            <a:prstGeom prst="rect">
              <a:avLst/>
            </a:prstGeom>
            <a:noFill/>
            <a:ln w="9525">
              <a:noFill/>
              <a:miter lim="800000"/>
            </a:ln>
          </p:spPr>
          <p:txBody>
            <a:bodyPr rot="0" vert="horz" wrap="square" lIns="0" tIns="0" rIns="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根据</a:t>
              </a:r>
              <a:r>
                <a:rPr lang="zh-CN" sz="1200" kern="100" dirty="0">
                  <a:effectLst/>
                  <a:latin typeface="微软雅黑" panose="020B0503020204020204" charset="-122"/>
                  <a:ea typeface="微软雅黑" panose="020B0503020204020204" charset="-122"/>
                  <a:cs typeface="Times New Roman" panose="02020603050405020304"/>
                </a:rPr>
                <a:t>目标标准值</a:t>
              </a:r>
              <a:r>
                <a:rPr lang="zh-CN" altLang="en-US" sz="1200" kern="100" dirty="0">
                  <a:effectLst/>
                  <a:latin typeface="微软雅黑" panose="020B0503020204020204" charset="-122"/>
                  <a:ea typeface="微软雅黑" panose="020B0503020204020204" charset="-122"/>
                  <a:cs typeface="Times New Roman" panose="02020603050405020304"/>
                </a:rPr>
                <a:t>进行</a:t>
              </a:r>
              <a:r>
                <a:rPr lang="zh-CN" sz="1200" kern="100" dirty="0">
                  <a:effectLst/>
                  <a:latin typeface="微软雅黑" panose="020B0503020204020204" charset="-122"/>
                  <a:ea typeface="微软雅黑" panose="020B0503020204020204" charset="-122"/>
                  <a:cs typeface="Times New Roman" panose="02020603050405020304"/>
                </a:rPr>
                <a:t>预警</a:t>
              </a:r>
            </a:p>
            <a:p>
              <a:pPr marL="171450" indent="-171450" algn="just">
                <a:spcAft>
                  <a:spcPts val="0"/>
                </a:spcAft>
              </a:pPr>
              <a:r>
                <a:rPr lang="en-US" sz="1200" kern="100" dirty="0">
                  <a:effectLst/>
                  <a:latin typeface="Calibri" panose="020F0502020204030204"/>
                  <a:ea typeface="宋体" panose="02010600030101010101" pitchFamily="2" charset="-122"/>
                  <a:cs typeface="Times New Roman" panose="02020603050405020304"/>
                </a:rPr>
                <a:t> </a:t>
              </a:r>
              <a:endParaRPr lang="zh-CN" sz="1200" kern="100" dirty="0">
                <a:effectLst/>
                <a:latin typeface="Calibri" panose="020F0502020204030204"/>
                <a:ea typeface="宋体" panose="02010600030101010101" pitchFamily="2" charset="-122"/>
                <a:cs typeface="Times New Roman" panose="02020603050405020304"/>
              </a:endParaRPr>
            </a:p>
          </p:txBody>
        </p:sp>
        <p:sp>
          <p:nvSpPr>
            <p:cNvPr id="91" name="文本框 2"/>
            <p:cNvSpPr txBox="1">
              <a:spLocks noChangeArrowheads="1"/>
            </p:cNvSpPr>
            <p:nvPr/>
          </p:nvSpPr>
          <p:spPr bwMode="auto">
            <a:xfrm>
              <a:off x="8985620" y="3040938"/>
              <a:ext cx="747317" cy="386916"/>
            </a:xfrm>
            <a:prstGeom prst="rect">
              <a:avLst/>
            </a:prstGeom>
            <a:noFill/>
            <a:ln w="9525">
              <a:noFill/>
              <a:miter lim="800000"/>
            </a:ln>
          </p:spPr>
          <p:txBody>
            <a:bodyPr rot="0" vert="horz" wrap="square" lIns="0" tIns="0" rIns="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平台监测</a:t>
              </a:r>
              <a:r>
                <a:rPr lang="zh-CN" altLang="en-US" sz="1200" kern="100" dirty="0">
                  <a:latin typeface="微软雅黑" panose="020B0503020204020204" charset="-122"/>
                  <a:ea typeface="微软雅黑" panose="020B0503020204020204" charset="-122"/>
                  <a:cs typeface="Times New Roman" panose="02020603050405020304"/>
                </a:rPr>
                <a:t>教师发展状态</a:t>
              </a:r>
              <a:r>
                <a:rPr lang="zh-CN" altLang="en-US" sz="1200" kern="100" dirty="0">
                  <a:effectLst/>
                  <a:latin typeface="微软雅黑" panose="020B0503020204020204" charset="-122"/>
                  <a:ea typeface="微软雅黑" panose="020B0503020204020204" charset="-122"/>
                  <a:cs typeface="Times New Roman" panose="02020603050405020304"/>
                </a:rPr>
                <a:t>数据</a:t>
              </a:r>
              <a:endParaRPr lang="zh-CN" sz="1200" strike="sngStrike" kern="100" dirty="0">
                <a:effectLst/>
                <a:latin typeface="微软雅黑" panose="020B0503020204020204" charset="-122"/>
                <a:ea typeface="微软雅黑" panose="020B0503020204020204" charset="-122"/>
                <a:cs typeface="Times New Roman" panose="02020603050405020304"/>
              </a:endParaRPr>
            </a:p>
          </p:txBody>
        </p:sp>
      </p:grpSp>
      <p:sp>
        <p:nvSpPr>
          <p:cNvPr id="93" name="文本框 2"/>
          <p:cNvSpPr txBox="1">
            <a:spLocks noChangeArrowheads="1"/>
          </p:cNvSpPr>
          <p:nvPr/>
        </p:nvSpPr>
        <p:spPr bwMode="auto">
          <a:xfrm>
            <a:off x="5525432" y="3635254"/>
            <a:ext cx="836930" cy="441960"/>
          </a:xfrm>
          <a:prstGeom prst="rect">
            <a:avLst/>
          </a:prstGeom>
          <a:noFill/>
          <a:ln w="9525">
            <a:solidFill>
              <a:srgbClr val="459EDB"/>
            </a:solidFill>
            <a:prstDash val="sysDash"/>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b="1" kern="100" dirty="0">
                <a:solidFill>
                  <a:srgbClr val="C00000"/>
                </a:solidFill>
                <a:effectLst/>
                <a:latin typeface="微软雅黑" panose="020B0503020204020204" charset="-122"/>
                <a:ea typeface="微软雅黑" panose="020B0503020204020204" charset="-122"/>
                <a:cs typeface="Times New Roman" panose="02020603050405020304"/>
              </a:rPr>
              <a:t>学期</a:t>
            </a: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监测</a:t>
            </a:r>
          </a:p>
          <a:p>
            <a:pPr algn="just">
              <a:spcAft>
                <a:spcPts val="0"/>
              </a:spcAft>
            </a:pPr>
            <a:r>
              <a:rPr lang="zh-CN" altLang="en-US" sz="1200" b="1" kern="100" dirty="0">
                <a:solidFill>
                  <a:srgbClr val="C00000"/>
                </a:solidFill>
                <a:latin typeface="微软雅黑" panose="020B0503020204020204" charset="-122"/>
                <a:ea typeface="微软雅黑" panose="020B0503020204020204" charset="-122"/>
                <a:cs typeface="Times New Roman" panose="02020603050405020304"/>
              </a:rPr>
              <a:t>持续</a:t>
            </a:r>
            <a:r>
              <a:rPr lang="zh-CN" sz="1200" b="1" kern="100" dirty="0">
                <a:solidFill>
                  <a:srgbClr val="C00000"/>
                </a:solidFill>
                <a:effectLst/>
                <a:latin typeface="微软雅黑" panose="020B0503020204020204" charset="-122"/>
                <a:ea typeface="微软雅黑" panose="020B0503020204020204" charset="-122"/>
                <a:cs typeface="Times New Roman" panose="02020603050405020304"/>
              </a:rPr>
              <a:t>诊改</a:t>
            </a:r>
          </a:p>
        </p:txBody>
      </p:sp>
      <p:grpSp>
        <p:nvGrpSpPr>
          <p:cNvPr id="94" name="组合 93"/>
          <p:cNvGrpSpPr/>
          <p:nvPr/>
        </p:nvGrpSpPr>
        <p:grpSpPr>
          <a:xfrm>
            <a:off x="2019738" y="5707259"/>
            <a:ext cx="9095675" cy="757555"/>
            <a:chOff x="3413562" y="5442660"/>
            <a:chExt cx="6428840" cy="777976"/>
          </a:xfrm>
        </p:grpSpPr>
        <p:sp>
          <p:nvSpPr>
            <p:cNvPr id="95" name="AutoShape 14"/>
            <p:cNvSpPr>
              <a:spLocks noChangeArrowheads="1"/>
            </p:cNvSpPr>
            <p:nvPr/>
          </p:nvSpPr>
          <p:spPr bwMode="ltGray">
            <a:xfrm>
              <a:off x="7585008" y="5442660"/>
              <a:ext cx="658902" cy="360617"/>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激励</a:t>
              </a:r>
              <a:endParaRPr lang="zh-CN" sz="1600">
                <a:effectLst/>
                <a:latin typeface="宋体" panose="02010600030101010101" pitchFamily="2" charset="-122"/>
                <a:cs typeface="宋体" panose="02010600030101010101" pitchFamily="2" charset="-122"/>
              </a:endParaRPr>
            </a:p>
          </p:txBody>
        </p:sp>
        <p:grpSp>
          <p:nvGrpSpPr>
            <p:cNvPr id="119" name="组合 118"/>
            <p:cNvGrpSpPr/>
            <p:nvPr/>
          </p:nvGrpSpPr>
          <p:grpSpPr>
            <a:xfrm>
              <a:off x="3413562" y="5442906"/>
              <a:ext cx="6428840" cy="777730"/>
              <a:chOff x="3413562" y="5442906"/>
              <a:chExt cx="6428840" cy="777730"/>
            </a:xfrm>
          </p:grpSpPr>
          <p:sp>
            <p:nvSpPr>
              <p:cNvPr id="124" name="AutoShape 11"/>
              <p:cNvSpPr>
                <a:spLocks noChangeArrowheads="1"/>
              </p:cNvSpPr>
              <p:nvPr/>
            </p:nvSpPr>
            <p:spPr bwMode="ltGray">
              <a:xfrm>
                <a:off x="3491730" y="5442907"/>
                <a:ext cx="658820" cy="359858"/>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改进</a:t>
                </a:r>
                <a:endParaRPr lang="zh-CN" sz="1600" dirty="0">
                  <a:effectLst/>
                  <a:latin typeface="宋体" panose="02010600030101010101" pitchFamily="2" charset="-122"/>
                  <a:cs typeface="宋体" panose="02010600030101010101" pitchFamily="2" charset="-122"/>
                </a:endParaRPr>
              </a:p>
            </p:txBody>
          </p:sp>
          <p:sp>
            <p:nvSpPr>
              <p:cNvPr id="125" name="AutoShape 12"/>
              <p:cNvSpPr>
                <a:spLocks noChangeArrowheads="1"/>
              </p:cNvSpPr>
              <p:nvPr/>
            </p:nvSpPr>
            <p:spPr bwMode="ltGray">
              <a:xfrm>
                <a:off x="4929158" y="5442906"/>
                <a:ext cx="658902" cy="360617"/>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创新</a:t>
                </a:r>
                <a:endParaRPr lang="zh-CN" sz="1600">
                  <a:effectLst/>
                  <a:latin typeface="宋体" panose="02010600030101010101" pitchFamily="2" charset="-122"/>
                  <a:cs typeface="宋体" panose="02010600030101010101" pitchFamily="2" charset="-122"/>
                </a:endParaRPr>
              </a:p>
            </p:txBody>
          </p:sp>
          <p:sp>
            <p:nvSpPr>
              <p:cNvPr id="126" name="AutoShape 13"/>
              <p:cNvSpPr>
                <a:spLocks noChangeArrowheads="1"/>
              </p:cNvSpPr>
              <p:nvPr/>
            </p:nvSpPr>
            <p:spPr bwMode="ltGray">
              <a:xfrm>
                <a:off x="6262078" y="5442907"/>
                <a:ext cx="658820" cy="359858"/>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学习</a:t>
                </a:r>
                <a:endParaRPr lang="zh-CN" sz="1600" dirty="0">
                  <a:effectLst/>
                  <a:latin typeface="宋体" panose="02010600030101010101" pitchFamily="2" charset="-122"/>
                  <a:cs typeface="宋体" panose="02010600030101010101" pitchFamily="2" charset="-122"/>
                </a:endParaRPr>
              </a:p>
            </p:txBody>
          </p:sp>
          <p:sp>
            <p:nvSpPr>
              <p:cNvPr id="127" name="AutoShape 15"/>
              <p:cNvSpPr>
                <a:spLocks noChangeArrowheads="1"/>
              </p:cNvSpPr>
              <p:nvPr/>
            </p:nvSpPr>
            <p:spPr bwMode="ltGray">
              <a:xfrm>
                <a:off x="8973879" y="5442976"/>
                <a:ext cx="658820" cy="359858"/>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诊断</a:t>
                </a:r>
                <a:endParaRPr lang="zh-CN" sz="1400" dirty="0">
                  <a:effectLst/>
                  <a:latin typeface="宋体" panose="02010600030101010101" pitchFamily="2" charset="-122"/>
                  <a:cs typeface="宋体" panose="02010600030101010101" pitchFamily="2" charset="-122"/>
                </a:endParaRPr>
              </a:p>
            </p:txBody>
          </p:sp>
          <p:sp>
            <p:nvSpPr>
              <p:cNvPr id="128" name="文本框 2"/>
              <p:cNvSpPr txBox="1">
                <a:spLocks noChangeArrowheads="1"/>
              </p:cNvSpPr>
              <p:nvPr/>
            </p:nvSpPr>
            <p:spPr bwMode="auto">
              <a:xfrm>
                <a:off x="3413562" y="5824395"/>
                <a:ext cx="1028694" cy="377576"/>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sz="1200" kern="100" dirty="0">
                    <a:effectLst/>
                    <a:latin typeface="微软雅黑" panose="020B0503020204020204" charset="-122"/>
                    <a:ea typeface="微软雅黑" panose="020B0503020204020204" charset="-122"/>
                    <a:cs typeface="Times New Roman" panose="02020603050405020304"/>
                  </a:rPr>
                  <a:t>修正个人目标</a:t>
                </a:r>
              </a:p>
              <a:p>
                <a:pPr algn="just">
                  <a:spcAft>
                    <a:spcPts val="0"/>
                  </a:spcAft>
                </a:pPr>
                <a:r>
                  <a:rPr lang="zh-CN" sz="1200" kern="100" dirty="0">
                    <a:effectLst/>
                    <a:latin typeface="微软雅黑" panose="020B0503020204020204" charset="-122"/>
                    <a:ea typeface="微软雅黑" panose="020B0503020204020204" charset="-122"/>
                    <a:cs typeface="Times New Roman" panose="02020603050405020304"/>
                  </a:rPr>
                  <a:t>提出改进措施</a:t>
                </a:r>
              </a:p>
            </p:txBody>
          </p:sp>
          <p:sp>
            <p:nvSpPr>
              <p:cNvPr id="129" name="文本框 2"/>
              <p:cNvSpPr txBox="1">
                <a:spLocks noChangeArrowheads="1"/>
              </p:cNvSpPr>
              <p:nvPr/>
            </p:nvSpPr>
            <p:spPr bwMode="auto">
              <a:xfrm>
                <a:off x="4805350" y="5825047"/>
                <a:ext cx="1038784" cy="386706"/>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创新</a:t>
                </a:r>
                <a:r>
                  <a:rPr lang="zh-CN" sz="1200" kern="100" dirty="0">
                    <a:effectLst/>
                    <a:latin typeface="微软雅黑" panose="020B0503020204020204" charset="-122"/>
                    <a:ea typeface="微软雅黑" panose="020B0503020204020204" charset="-122"/>
                    <a:cs typeface="Times New Roman" panose="02020603050405020304"/>
                  </a:rPr>
                  <a:t>教师发展</a:t>
                </a:r>
                <a:r>
                  <a:rPr lang="zh-CN" altLang="en-US" sz="1200" kern="100" dirty="0">
                    <a:latin typeface="微软雅黑" panose="020B0503020204020204" charset="-122"/>
                    <a:ea typeface="微软雅黑" panose="020B0503020204020204" charset="-122"/>
                    <a:cs typeface="Times New Roman" panose="02020603050405020304"/>
                  </a:rPr>
                  <a:t>机制</a:t>
                </a:r>
                <a:endParaRPr lang="en-US" altLang="zh-CN" sz="1200" kern="100" dirty="0">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实施</a:t>
                </a:r>
                <a:r>
                  <a:rPr lang="zh-CN" altLang="en-US" sz="1200" kern="100" dirty="0">
                    <a:effectLst/>
                    <a:latin typeface="微软雅黑" panose="020B0503020204020204" charset="-122"/>
                    <a:ea typeface="微软雅黑" panose="020B0503020204020204" charset="-122"/>
                    <a:cs typeface="Times New Roman" panose="02020603050405020304"/>
                  </a:rPr>
                  <a:t>分层分类发展</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30" name="文本框 2"/>
              <p:cNvSpPr txBox="1">
                <a:spLocks noChangeArrowheads="1"/>
              </p:cNvSpPr>
              <p:nvPr/>
            </p:nvSpPr>
            <p:spPr bwMode="auto">
              <a:xfrm>
                <a:off x="6185918" y="5801258"/>
                <a:ext cx="868587" cy="377659"/>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学习专业知识及业务知识</a:t>
                </a:r>
                <a:endParaRPr lang="zh-CN" sz="1200" kern="100" dirty="0">
                  <a:latin typeface="微软雅黑" panose="020B0503020204020204" charset="-122"/>
                  <a:ea typeface="微软雅黑" panose="020B0503020204020204" charset="-122"/>
                  <a:cs typeface="Times New Roman" panose="02020603050405020304"/>
                </a:endParaRPr>
              </a:p>
            </p:txBody>
          </p:sp>
          <p:sp>
            <p:nvSpPr>
              <p:cNvPr id="131" name="文本框 2"/>
              <p:cNvSpPr txBox="1">
                <a:spLocks noChangeArrowheads="1"/>
              </p:cNvSpPr>
              <p:nvPr/>
            </p:nvSpPr>
            <p:spPr bwMode="auto">
              <a:xfrm>
                <a:off x="7518409" y="5820198"/>
                <a:ext cx="882048" cy="377659"/>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sz="1200" kern="100" dirty="0">
                    <a:effectLst/>
                    <a:latin typeface="微软雅黑" panose="020B0503020204020204" charset="-122"/>
                    <a:ea typeface="微软雅黑" panose="020B0503020204020204" charset="-122"/>
                    <a:cs typeface="Times New Roman" panose="02020603050405020304"/>
                  </a:rPr>
                  <a:t>学院激励机制</a:t>
                </a:r>
              </a:p>
              <a:p>
                <a:pPr algn="just">
                  <a:spcAft>
                    <a:spcPts val="0"/>
                  </a:spcAft>
                </a:pPr>
                <a:r>
                  <a:rPr lang="zh-CN" sz="1200" kern="100" dirty="0">
                    <a:effectLst/>
                    <a:latin typeface="微软雅黑" panose="020B0503020204020204" charset="-122"/>
                    <a:ea typeface="微软雅黑" panose="020B0503020204020204" charset="-122"/>
                    <a:cs typeface="Times New Roman" panose="02020603050405020304"/>
                  </a:rPr>
                  <a:t>专业激励机制</a:t>
                </a:r>
                <a:r>
                  <a:rPr lang="en-US" sz="1200" kern="100" dirty="0">
                    <a:effectLst/>
                    <a:latin typeface="Calibri" panose="020F0502020204030204"/>
                    <a:ea typeface="宋体" panose="02010600030101010101" pitchFamily="2" charset="-122"/>
                    <a:cs typeface="Times New Roman" panose="02020603050405020304"/>
                  </a:rPr>
                  <a:t> </a:t>
                </a:r>
                <a:endParaRPr lang="zh-CN" sz="1200" kern="100" dirty="0">
                  <a:effectLst/>
                  <a:latin typeface="Calibri" panose="020F0502020204030204"/>
                  <a:ea typeface="宋体" panose="02010600030101010101" pitchFamily="2" charset="-122"/>
                  <a:cs typeface="Times New Roman" panose="02020603050405020304"/>
                </a:endParaRPr>
              </a:p>
            </p:txBody>
          </p:sp>
          <p:sp>
            <p:nvSpPr>
              <p:cNvPr id="132" name="文本框 2"/>
              <p:cNvSpPr txBox="1">
                <a:spLocks noChangeArrowheads="1"/>
              </p:cNvSpPr>
              <p:nvPr/>
            </p:nvSpPr>
            <p:spPr bwMode="auto">
              <a:xfrm>
                <a:off x="8973755" y="5833892"/>
                <a:ext cx="868647" cy="386744"/>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统计</a:t>
                </a:r>
                <a:r>
                  <a:rPr lang="zh-CN" sz="1200" kern="100" dirty="0">
                    <a:effectLst/>
                    <a:latin typeface="微软雅黑" panose="020B0503020204020204" charset="-122"/>
                    <a:ea typeface="微软雅黑" panose="020B0503020204020204" charset="-122"/>
                    <a:cs typeface="Times New Roman" panose="02020603050405020304"/>
                  </a:rPr>
                  <a:t>分析数据</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开展阶段自诊</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形成诊断报告</a:t>
                </a:r>
                <a:endParaRPr 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en-US" sz="1200" kern="100" dirty="0">
                    <a:effectLst/>
                    <a:latin typeface="Calibri" panose="020F0502020204030204"/>
                    <a:ea typeface="宋体" panose="02010600030101010101" pitchFamily="2" charset="-122"/>
                    <a:cs typeface="Times New Roman" panose="02020603050405020304"/>
                  </a:rPr>
                  <a:t> </a:t>
                </a:r>
                <a:endParaRPr lang="zh-CN" sz="1200" kern="100" dirty="0">
                  <a:effectLst/>
                  <a:latin typeface="Calibri" panose="020F0502020204030204"/>
                  <a:ea typeface="宋体" panose="02010600030101010101" pitchFamily="2" charset="-122"/>
                  <a:cs typeface="Times New Roman" panose="02020603050405020304"/>
                </a:endParaRPr>
              </a:p>
            </p:txBody>
          </p:sp>
          <p:sp>
            <p:nvSpPr>
              <p:cNvPr id="133" name="AutoShape 43"/>
              <p:cNvSpPr>
                <a:spLocks noChangeArrowheads="1"/>
              </p:cNvSpPr>
              <p:nvPr/>
            </p:nvSpPr>
            <p:spPr bwMode="ltGray">
              <a:xfrm>
                <a:off x="6957887" y="5577894"/>
                <a:ext cx="542174" cy="95209"/>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34" name="AutoShape 43"/>
              <p:cNvSpPr>
                <a:spLocks noChangeArrowheads="1"/>
              </p:cNvSpPr>
              <p:nvPr/>
            </p:nvSpPr>
            <p:spPr bwMode="ltGray">
              <a:xfrm>
                <a:off x="5640603" y="5573330"/>
                <a:ext cx="545315" cy="99774"/>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35" name="AutoShape 43"/>
              <p:cNvSpPr>
                <a:spLocks noChangeArrowheads="1"/>
              </p:cNvSpPr>
              <p:nvPr/>
            </p:nvSpPr>
            <p:spPr bwMode="ltGray">
              <a:xfrm>
                <a:off x="4168027" y="5582460"/>
                <a:ext cx="731126" cy="103035"/>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sp>
            <p:nvSpPr>
              <p:cNvPr id="136" name="AutoShape 43"/>
              <p:cNvSpPr>
                <a:spLocks noChangeArrowheads="1"/>
              </p:cNvSpPr>
              <p:nvPr/>
            </p:nvSpPr>
            <p:spPr bwMode="ltGray">
              <a:xfrm>
                <a:off x="8290880" y="5593545"/>
                <a:ext cx="622063" cy="118685"/>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200"/>
              </a:p>
            </p:txBody>
          </p:sp>
        </p:grpSp>
      </p:grpSp>
      <p:grpSp>
        <p:nvGrpSpPr>
          <p:cNvPr id="137" name="组合 136"/>
          <p:cNvGrpSpPr/>
          <p:nvPr/>
        </p:nvGrpSpPr>
        <p:grpSpPr>
          <a:xfrm>
            <a:off x="2019737" y="4281685"/>
            <a:ext cx="8936284" cy="848359"/>
            <a:chOff x="3413382" y="3806198"/>
            <a:chExt cx="6316289" cy="871415"/>
          </a:xfrm>
        </p:grpSpPr>
        <p:grpSp>
          <p:nvGrpSpPr>
            <p:cNvPr id="138" name="组合 137"/>
            <p:cNvGrpSpPr/>
            <p:nvPr/>
          </p:nvGrpSpPr>
          <p:grpSpPr>
            <a:xfrm>
              <a:off x="3413382" y="4165302"/>
              <a:ext cx="6316289" cy="512311"/>
              <a:chOff x="3413382" y="4165302"/>
              <a:chExt cx="6316289" cy="512311"/>
            </a:xfrm>
          </p:grpSpPr>
          <p:sp>
            <p:nvSpPr>
              <p:cNvPr id="149" name="文本框 2"/>
              <p:cNvSpPr txBox="1">
                <a:spLocks noChangeArrowheads="1"/>
              </p:cNvSpPr>
              <p:nvPr/>
            </p:nvSpPr>
            <p:spPr bwMode="auto">
              <a:xfrm>
                <a:off x="3413382" y="4186545"/>
                <a:ext cx="840761" cy="214879"/>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确定</a:t>
                </a:r>
                <a:r>
                  <a:rPr lang="zh-CN" sz="1200" kern="100" dirty="0">
                    <a:effectLst/>
                    <a:latin typeface="微软雅黑" panose="020B0503020204020204" charset="-122"/>
                    <a:ea typeface="微软雅黑" panose="020B0503020204020204" charset="-122"/>
                    <a:cs typeface="Times New Roman" panose="02020603050405020304"/>
                  </a:rPr>
                  <a:t>教师个人发展规划</a:t>
                </a:r>
                <a:r>
                  <a:rPr lang="zh-CN" altLang="en-US" sz="1200" kern="100" dirty="0">
                    <a:effectLst/>
                    <a:latin typeface="微软雅黑" panose="020B0503020204020204" charset="-122"/>
                    <a:ea typeface="微软雅黑" panose="020B0503020204020204" charset="-122"/>
                    <a:cs typeface="Times New Roman" panose="02020603050405020304"/>
                  </a:rPr>
                  <a:t>目标</a:t>
                </a:r>
                <a:endParaRPr lang="zh-CN" sz="1200" kern="100" dirty="0">
                  <a:effectLst/>
                  <a:latin typeface="微软雅黑" panose="020B0503020204020204" charset="-122"/>
                  <a:ea typeface="微软雅黑" panose="020B0503020204020204" charset="-122"/>
                  <a:cs typeface="Times New Roman" panose="02020603050405020304"/>
                </a:endParaRPr>
              </a:p>
              <a:p>
                <a:pPr marL="171450" indent="-171450" algn="just">
                  <a:spcAft>
                    <a:spcPts val="0"/>
                  </a:spcAft>
                </a:pPr>
                <a:r>
                  <a:rPr lang="en-US" sz="1200" kern="100" dirty="0">
                    <a:effectLst/>
                    <a:latin typeface="Calibri" panose="020F0502020204030204"/>
                    <a:ea typeface="宋体" panose="02010600030101010101" pitchFamily="2" charset="-122"/>
                    <a:cs typeface="Times New Roman" panose="02020603050405020304"/>
                  </a:rPr>
                  <a:t> </a:t>
                </a:r>
                <a:r>
                  <a:rPr lang="zh-CN" altLang="en-US" sz="1200" kern="100" dirty="0">
                    <a:effectLst/>
                    <a:latin typeface="Calibri" panose="020F0502020204030204"/>
                    <a:ea typeface="宋体" panose="02010600030101010101" pitchFamily="2" charset="-122"/>
                    <a:cs typeface="Times New Roman" panose="02020603050405020304"/>
                  </a:rPr>
                  <a:t>、</a:t>
                </a:r>
                <a:endParaRPr lang="zh-CN" sz="1200" kern="100" dirty="0">
                  <a:effectLst/>
                  <a:latin typeface="Calibri" panose="020F0502020204030204"/>
                  <a:ea typeface="宋体" panose="02010600030101010101" pitchFamily="2" charset="-122"/>
                  <a:cs typeface="Times New Roman" panose="02020603050405020304"/>
                </a:endParaRPr>
              </a:p>
            </p:txBody>
          </p:sp>
          <p:sp>
            <p:nvSpPr>
              <p:cNvPr id="150" name="文本框 2"/>
              <p:cNvSpPr txBox="1">
                <a:spLocks noChangeArrowheads="1"/>
              </p:cNvSpPr>
              <p:nvPr/>
            </p:nvSpPr>
            <p:spPr bwMode="auto">
              <a:xfrm>
                <a:off x="4732624" y="4165302"/>
                <a:ext cx="1111372" cy="512311"/>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明确个人</a:t>
                </a:r>
                <a:r>
                  <a:rPr lang="zh-CN" sz="1200" kern="100" dirty="0">
                    <a:effectLst/>
                    <a:latin typeface="微软雅黑" panose="020B0503020204020204" charset="-122"/>
                    <a:ea typeface="微软雅黑" panose="020B0503020204020204" charset="-122"/>
                    <a:cs typeface="Times New Roman" panose="02020603050405020304"/>
                  </a:rPr>
                  <a:t>年度发展标准</a:t>
                </a:r>
                <a:r>
                  <a:rPr lang="zh-CN" altLang="en-US" sz="1200" kern="100" dirty="0">
                    <a:effectLst/>
                    <a:latin typeface="微软雅黑" panose="020B0503020204020204" charset="-122"/>
                    <a:ea typeface="微软雅黑" panose="020B0503020204020204" charset="-122"/>
                    <a:cs typeface="Times New Roman" panose="02020603050405020304"/>
                  </a:rPr>
                  <a:t>及</a:t>
                </a:r>
                <a:r>
                  <a:rPr lang="zh-CN" sz="1200" kern="100" dirty="0">
                    <a:effectLst/>
                    <a:latin typeface="微软雅黑" panose="020B0503020204020204" charset="-122"/>
                    <a:ea typeface="微软雅黑" panose="020B0503020204020204" charset="-122"/>
                    <a:cs typeface="Times New Roman" panose="02020603050405020304"/>
                  </a:rPr>
                  <a:t>聘期发展标准</a:t>
                </a:r>
              </a:p>
            </p:txBody>
          </p:sp>
          <p:sp>
            <p:nvSpPr>
              <p:cNvPr id="151" name="文本框 2"/>
              <p:cNvSpPr txBox="1">
                <a:spLocks noChangeArrowheads="1"/>
              </p:cNvSpPr>
              <p:nvPr/>
            </p:nvSpPr>
            <p:spPr bwMode="auto">
              <a:xfrm>
                <a:off x="6081302" y="4213091"/>
                <a:ext cx="1090965" cy="237054"/>
              </a:xfrm>
              <a:prstGeom prst="rect">
                <a:avLst/>
              </a:prstGeom>
              <a:noFill/>
              <a:ln w="9525">
                <a:noFill/>
                <a:miter lim="800000"/>
              </a:ln>
            </p:spPr>
            <p:txBody>
              <a:bodyPr rot="0" vert="horz" wrap="square" lIns="0" tIns="0" rIns="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制定个人</a:t>
                </a:r>
                <a:r>
                  <a:rPr lang="zh-CN" sz="1200" kern="100" dirty="0">
                    <a:effectLst/>
                    <a:latin typeface="微软雅黑" panose="020B0503020204020204" charset="-122"/>
                    <a:ea typeface="微软雅黑" panose="020B0503020204020204" charset="-122"/>
                    <a:cs typeface="Times New Roman" panose="02020603050405020304"/>
                  </a:rPr>
                  <a:t>年度</a:t>
                </a:r>
                <a:r>
                  <a:rPr lang="zh-CN" altLang="en-US" sz="1200" kern="100" dirty="0">
                    <a:effectLst/>
                    <a:latin typeface="微软雅黑" panose="020B0503020204020204" charset="-122"/>
                    <a:ea typeface="微软雅黑" panose="020B0503020204020204" charset="-122"/>
                    <a:cs typeface="Times New Roman" panose="02020603050405020304"/>
                  </a:rPr>
                  <a:t>实施</a:t>
                </a:r>
                <a:r>
                  <a:rPr lang="zh-CN" sz="1200" kern="100" dirty="0">
                    <a:effectLst/>
                    <a:latin typeface="微软雅黑" panose="020B0503020204020204" charset="-122"/>
                    <a:ea typeface="微软雅黑" panose="020B0503020204020204" charset="-122"/>
                    <a:cs typeface="Times New Roman" panose="02020603050405020304"/>
                  </a:rPr>
                  <a:t>计划</a:t>
                </a:r>
              </a:p>
            </p:txBody>
          </p:sp>
          <p:sp>
            <p:nvSpPr>
              <p:cNvPr id="152" name="文本框 2"/>
              <p:cNvSpPr txBox="1">
                <a:spLocks noChangeArrowheads="1"/>
              </p:cNvSpPr>
              <p:nvPr/>
            </p:nvSpPr>
            <p:spPr bwMode="auto">
              <a:xfrm>
                <a:off x="7546122" y="4199236"/>
                <a:ext cx="900411" cy="282018"/>
              </a:xfrm>
              <a:prstGeom prst="rect">
                <a:avLst/>
              </a:prstGeom>
              <a:noFill/>
              <a:ln w="9525">
                <a:noFill/>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参与教科研活动</a:t>
                </a:r>
                <a:endParaRPr lang="zh-CN" sz="1200" kern="100" dirty="0">
                  <a:effectLst/>
                  <a:latin typeface="微软雅黑" panose="020B0503020204020204" charset="-122"/>
                  <a:ea typeface="微软雅黑" panose="020B0503020204020204" charset="-122"/>
                  <a:cs typeface="Times New Roman" panose="02020603050405020304"/>
                </a:endParaRPr>
              </a:p>
            </p:txBody>
          </p:sp>
          <p:sp>
            <p:nvSpPr>
              <p:cNvPr id="153" name="文本框 2"/>
              <p:cNvSpPr txBox="1">
                <a:spLocks noChangeArrowheads="1"/>
              </p:cNvSpPr>
              <p:nvPr/>
            </p:nvSpPr>
            <p:spPr bwMode="auto">
              <a:xfrm>
                <a:off x="9113173" y="4199134"/>
                <a:ext cx="616498" cy="319763"/>
              </a:xfrm>
              <a:prstGeom prst="rect">
                <a:avLst/>
              </a:prstGeom>
              <a:noFill/>
              <a:ln w="9525">
                <a:noFill/>
                <a:miter lim="800000"/>
              </a:ln>
            </p:spPr>
            <p:txBody>
              <a:bodyPr rot="0" vert="horz" wrap="square" lIns="0" tIns="0" rIns="0" bIns="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en-US" sz="1200" kern="100" dirty="0">
                    <a:effectLst/>
                    <a:latin typeface="微软雅黑" panose="020B0503020204020204" charset="-122"/>
                    <a:ea typeface="微软雅黑" panose="020B0503020204020204" charset="-122"/>
                    <a:cs typeface="Times New Roman" panose="02020603050405020304"/>
                  </a:rPr>
                  <a:t>岗位工作</a:t>
                </a:r>
                <a:endParaRPr lang="en-US" alt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zh-CN" altLang="en-US" sz="1200" kern="100" dirty="0">
                    <a:latin typeface="微软雅黑" panose="020B0503020204020204" charset="-122"/>
                    <a:ea typeface="微软雅黑" panose="020B0503020204020204" charset="-122"/>
                    <a:cs typeface="Times New Roman" panose="02020603050405020304"/>
                  </a:rPr>
                  <a:t>培训进修</a:t>
                </a:r>
                <a:endParaRPr lang="zh-CN" sz="1200" kern="100" dirty="0">
                  <a:effectLst/>
                  <a:latin typeface="微软雅黑" panose="020B0503020204020204" charset="-122"/>
                  <a:ea typeface="微软雅黑" panose="020B0503020204020204" charset="-122"/>
                  <a:cs typeface="Times New Roman" panose="02020603050405020304"/>
                </a:endParaRPr>
              </a:p>
              <a:p>
                <a:pPr algn="just">
                  <a:spcAft>
                    <a:spcPts val="0"/>
                  </a:spcAft>
                </a:pPr>
                <a:r>
                  <a:rPr lang="en-US" sz="1200" kern="100" dirty="0">
                    <a:effectLst/>
                    <a:latin typeface="Calibri" panose="020F0502020204030204"/>
                    <a:ea typeface="宋体" panose="02010600030101010101" pitchFamily="2" charset="-122"/>
                    <a:cs typeface="Times New Roman" panose="02020603050405020304"/>
                  </a:rPr>
                  <a:t> </a:t>
                </a:r>
                <a:endParaRPr lang="zh-CN" sz="1200" kern="100" dirty="0">
                  <a:effectLst/>
                  <a:latin typeface="Calibri" panose="020F0502020204030204"/>
                  <a:ea typeface="宋体" panose="02010600030101010101" pitchFamily="2" charset="-122"/>
                  <a:cs typeface="Times New Roman" panose="02020603050405020304"/>
                </a:endParaRPr>
              </a:p>
            </p:txBody>
          </p:sp>
        </p:grpSp>
        <p:grpSp>
          <p:nvGrpSpPr>
            <p:cNvPr id="139" name="组合 138"/>
            <p:cNvGrpSpPr/>
            <p:nvPr/>
          </p:nvGrpSpPr>
          <p:grpSpPr>
            <a:xfrm>
              <a:off x="3532450" y="3806198"/>
              <a:ext cx="6101001" cy="375680"/>
              <a:chOff x="3532450" y="3806198"/>
              <a:chExt cx="6101001" cy="375680"/>
            </a:xfrm>
          </p:grpSpPr>
          <p:sp>
            <p:nvSpPr>
              <p:cNvPr id="140" name="AutoShape 6"/>
              <p:cNvSpPr>
                <a:spLocks noChangeArrowheads="1"/>
              </p:cNvSpPr>
              <p:nvPr/>
            </p:nvSpPr>
            <p:spPr bwMode="ltGray">
              <a:xfrm>
                <a:off x="3532450" y="3820495"/>
                <a:ext cx="658902" cy="360617"/>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目标</a:t>
                </a:r>
                <a:r>
                  <a:rPr lang="en-US"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a:t>
                </a:r>
                <a:endParaRPr lang="zh-CN" sz="1600" dirty="0">
                  <a:effectLst/>
                  <a:latin typeface="宋体" panose="02010600030101010101" pitchFamily="2" charset="-122"/>
                  <a:cs typeface="宋体" panose="02010600030101010101" pitchFamily="2" charset="-122"/>
                </a:endParaRPr>
              </a:p>
            </p:txBody>
          </p:sp>
          <p:sp>
            <p:nvSpPr>
              <p:cNvPr id="141" name="AutoShape 7"/>
              <p:cNvSpPr>
                <a:spLocks noChangeArrowheads="1"/>
              </p:cNvSpPr>
              <p:nvPr/>
            </p:nvSpPr>
            <p:spPr bwMode="ltGray">
              <a:xfrm>
                <a:off x="4873393" y="3806198"/>
                <a:ext cx="658740" cy="359101"/>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标准</a:t>
                </a:r>
                <a:endParaRPr lang="zh-CN" sz="1600" dirty="0">
                  <a:effectLst/>
                  <a:latin typeface="宋体" panose="02010600030101010101" pitchFamily="2" charset="-122"/>
                  <a:cs typeface="宋体" panose="02010600030101010101" pitchFamily="2" charset="-122"/>
                </a:endParaRPr>
              </a:p>
            </p:txBody>
          </p:sp>
          <p:sp>
            <p:nvSpPr>
              <p:cNvPr id="142" name="AutoShape 8"/>
              <p:cNvSpPr>
                <a:spLocks noChangeArrowheads="1"/>
              </p:cNvSpPr>
              <p:nvPr/>
            </p:nvSpPr>
            <p:spPr bwMode="ltGray">
              <a:xfrm>
                <a:off x="6240629" y="3820368"/>
                <a:ext cx="745192" cy="359101"/>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dirty="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 设计</a:t>
                </a:r>
                <a:endParaRPr lang="zh-CN" sz="1600" dirty="0">
                  <a:effectLst/>
                  <a:latin typeface="宋体" panose="02010600030101010101" pitchFamily="2" charset="-122"/>
                  <a:cs typeface="宋体" panose="02010600030101010101" pitchFamily="2" charset="-122"/>
                </a:endParaRPr>
              </a:p>
            </p:txBody>
          </p:sp>
          <p:sp>
            <p:nvSpPr>
              <p:cNvPr id="143" name="AutoShape 9"/>
              <p:cNvSpPr>
                <a:spLocks noChangeArrowheads="1"/>
              </p:cNvSpPr>
              <p:nvPr/>
            </p:nvSpPr>
            <p:spPr bwMode="ltGray">
              <a:xfrm>
                <a:off x="7606821" y="3820503"/>
                <a:ext cx="658981" cy="361375"/>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组织</a:t>
                </a:r>
                <a:endParaRPr lang="zh-CN" sz="1600">
                  <a:effectLst/>
                  <a:latin typeface="宋体" panose="02010600030101010101" pitchFamily="2" charset="-122"/>
                  <a:cs typeface="宋体" panose="02010600030101010101" pitchFamily="2" charset="-122"/>
                </a:endParaRPr>
              </a:p>
            </p:txBody>
          </p:sp>
          <p:sp>
            <p:nvSpPr>
              <p:cNvPr id="144" name="AutoShape 10"/>
              <p:cNvSpPr>
                <a:spLocks noChangeArrowheads="1"/>
              </p:cNvSpPr>
              <p:nvPr/>
            </p:nvSpPr>
            <p:spPr bwMode="ltGray">
              <a:xfrm>
                <a:off x="8974549" y="3820599"/>
                <a:ext cx="658902" cy="360617"/>
              </a:xfrm>
              <a:prstGeom prst="roundRect">
                <a:avLst>
                  <a:gd name="adj" fmla="val 16667"/>
                </a:avLst>
              </a:prstGeom>
              <a:solidFill>
                <a:srgbClr val="0070C0"/>
              </a:solidFill>
            </p:spPr>
            <p:style>
              <a:lnRef idx="2">
                <a:schemeClr val="accent1"/>
              </a:lnRef>
              <a:fillRef idx="1">
                <a:schemeClr val="lt1"/>
              </a:fillRef>
              <a:effectRef idx="0">
                <a:schemeClr val="accent1"/>
              </a:effectRef>
              <a:fontRef idx="minor">
                <a:schemeClr val="dk1"/>
              </a:fontRef>
            </p:style>
            <p:txBody>
              <a:bodyPr wrap="none" lIns="108000" tIns="0" rIns="108000" bIns="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spcAft>
                    <a:spcPts val="0"/>
                  </a:spcAft>
                </a:pPr>
                <a:r>
                  <a:rPr lang="zh-CN" sz="1600" kern="1200">
                    <a:ln w="9208" cap="flat" cmpd="sng" algn="ctr">
                      <a:solidFill>
                        <a:srgbClr val="FFFFFF"/>
                      </a:solidFill>
                      <a:prstDash val="solid"/>
                      <a:round/>
                    </a:ln>
                    <a:solidFill>
                      <a:srgbClr val="FFFFFF"/>
                    </a:solidFill>
                    <a:effectLst>
                      <a:outerShdw blurRad="63500" dir="3600000" algn="tl">
                        <a:srgbClr val="000000">
                          <a:alpha val="70000"/>
                        </a:srgbClr>
                      </a:outerShdw>
                    </a:effectLst>
                    <a:latin typeface="宋体" panose="02010600030101010101" pitchFamily="2" charset="-122"/>
                    <a:ea typeface="微软雅黑" panose="020B0503020204020204" charset="-122"/>
                    <a:cs typeface="Times New Roman" panose="02020603050405020304"/>
                  </a:rPr>
                  <a:t>实施</a:t>
                </a:r>
                <a:endParaRPr lang="zh-CN" sz="1600">
                  <a:effectLst/>
                  <a:latin typeface="宋体" panose="02010600030101010101" pitchFamily="2" charset="-122"/>
                  <a:cs typeface="宋体" panose="02010600030101010101" pitchFamily="2" charset="-122"/>
                </a:endParaRPr>
              </a:p>
            </p:txBody>
          </p:sp>
          <p:sp>
            <p:nvSpPr>
              <p:cNvPr id="145" name="AutoShape 43"/>
              <p:cNvSpPr>
                <a:spLocks noChangeArrowheads="1"/>
              </p:cNvSpPr>
              <p:nvPr/>
            </p:nvSpPr>
            <p:spPr bwMode="ltGray">
              <a:xfrm flipH="1">
                <a:off x="5612243" y="3978644"/>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400"/>
              </a:p>
            </p:txBody>
          </p:sp>
          <p:sp>
            <p:nvSpPr>
              <p:cNvPr id="146" name="AutoShape 43"/>
              <p:cNvSpPr>
                <a:spLocks noChangeArrowheads="1"/>
              </p:cNvSpPr>
              <p:nvPr/>
            </p:nvSpPr>
            <p:spPr bwMode="ltGray">
              <a:xfrm flipH="1">
                <a:off x="7042412" y="3978643"/>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400"/>
              </a:p>
            </p:txBody>
          </p:sp>
          <p:sp>
            <p:nvSpPr>
              <p:cNvPr id="147" name="AutoShape 43"/>
              <p:cNvSpPr>
                <a:spLocks noChangeArrowheads="1"/>
              </p:cNvSpPr>
              <p:nvPr/>
            </p:nvSpPr>
            <p:spPr bwMode="ltGray">
              <a:xfrm flipH="1">
                <a:off x="8338777" y="3987018"/>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400"/>
              </a:p>
            </p:txBody>
          </p:sp>
          <p:sp>
            <p:nvSpPr>
              <p:cNvPr id="148" name="AutoShape 43"/>
              <p:cNvSpPr>
                <a:spLocks noChangeArrowheads="1"/>
              </p:cNvSpPr>
              <p:nvPr/>
            </p:nvSpPr>
            <p:spPr bwMode="ltGray">
              <a:xfrm flipH="1">
                <a:off x="4254143" y="3973048"/>
                <a:ext cx="548025" cy="78471"/>
              </a:xfrm>
              <a:prstGeom prst="leftArrow">
                <a:avLst>
                  <a:gd name="adj1" fmla="val 50000"/>
                  <a:gd name="adj2" fmla="val 200000"/>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wrap="none" lIns="121869" tIns="60935" rIns="121869" bIns="60935"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zh-CN" altLang="en-US" sz="1400"/>
              </a:p>
            </p:txBody>
          </p:sp>
        </p:grpSp>
      </p:grpSp>
      <p:sp>
        <p:nvSpPr>
          <p:cNvPr id="154" name="文本框 2"/>
          <p:cNvSpPr txBox="1">
            <a:spLocks noChangeArrowheads="1"/>
          </p:cNvSpPr>
          <p:nvPr/>
        </p:nvSpPr>
        <p:spPr bwMode="auto">
          <a:xfrm>
            <a:off x="1086750" y="5107780"/>
            <a:ext cx="1314790" cy="470377"/>
          </a:xfrm>
          <a:prstGeom prst="rect">
            <a:avLst/>
          </a:prstGeom>
          <a:noFill/>
          <a:ln w="9525">
            <a:solidFill>
              <a:srgbClr val="459EDB"/>
            </a:solidFill>
            <a:prstDash val="sysDash"/>
            <a:miter lim="800000"/>
          </a:ln>
        </p:spPr>
        <p:txBody>
          <a:bodyPr rot="0" vert="horz" wrap="square" lIns="91440" tIns="45720" rIns="91440" bIns="4572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Aft>
                <a:spcPts val="0"/>
              </a:spcAft>
            </a:pPr>
            <a:r>
              <a:rPr lang="zh-CN" altLang="zh-CN" sz="1200" b="1" kern="100" dirty="0">
                <a:solidFill>
                  <a:srgbClr val="C00000"/>
                </a:solidFill>
                <a:latin typeface="微软雅黑" panose="020B0503020204020204" charset="-122"/>
                <a:ea typeface="微软雅黑" panose="020B0503020204020204" charset="-122"/>
                <a:cs typeface="Times New Roman" panose="02020603050405020304"/>
              </a:rPr>
              <a:t>以岗位聘任为周期持续诊断改进</a:t>
            </a:r>
          </a:p>
        </p:txBody>
      </p:sp>
      <p:cxnSp>
        <p:nvCxnSpPr>
          <p:cNvPr id="155" name="直接连接符 154"/>
          <p:cNvCxnSpPr/>
          <p:nvPr/>
        </p:nvCxnSpPr>
        <p:spPr>
          <a:xfrm>
            <a:off x="25433" y="2556725"/>
            <a:ext cx="1219200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矩形: 圆角 9"/>
          <p:cNvSpPr/>
          <p:nvPr/>
        </p:nvSpPr>
        <p:spPr>
          <a:xfrm>
            <a:off x="612481" y="743211"/>
            <a:ext cx="598271" cy="1647651"/>
          </a:xfrm>
          <a:prstGeom prst="roundRect">
            <a:avLst/>
          </a:prstGeom>
          <a:solidFill>
            <a:srgbClr val="D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latin typeface="微软雅黑" panose="020B0503020204020204" charset="-122"/>
                <a:ea typeface="微软雅黑" panose="020B0503020204020204" charset="-122"/>
              </a:rPr>
              <a:t>教师层面</a:t>
            </a:r>
          </a:p>
        </p:txBody>
      </p:sp>
      <p:sp>
        <p:nvSpPr>
          <p:cNvPr id="70" name="矩形 69"/>
          <p:cNvSpPr/>
          <p:nvPr/>
        </p:nvSpPr>
        <p:spPr>
          <a:xfrm>
            <a:off x="1127831" y="2681962"/>
            <a:ext cx="4440639" cy="461665"/>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dirty="0">
                <a:latin typeface="微软雅黑" panose="020B0503020204020204" charset="-122"/>
                <a:ea typeface="微软雅黑" panose="020B0503020204020204" charset="-122"/>
              </a:rPr>
              <a:t>教师层面</a:t>
            </a:r>
            <a:r>
              <a:rPr lang="zh-CN" altLang="zh-CN" sz="2400" dirty="0">
                <a:latin typeface="微软雅黑" panose="020B0503020204020204" charset="-122"/>
                <a:ea typeface="微软雅黑" panose="020B0503020204020204" charset="-122"/>
              </a:rPr>
              <a:t>“</a:t>
            </a:r>
            <a:r>
              <a:rPr lang="en-US" altLang="zh-CN" sz="2400" dirty="0">
                <a:latin typeface="微软雅黑" panose="020B0503020204020204" charset="-122"/>
                <a:ea typeface="微软雅黑" panose="020B0503020204020204" charset="-122"/>
              </a:rPr>
              <a:t>8</a:t>
            </a:r>
            <a:r>
              <a:rPr lang="zh-CN" altLang="zh-CN" sz="2400" dirty="0">
                <a:latin typeface="微软雅黑" panose="020B0503020204020204" charset="-122"/>
                <a:ea typeface="微软雅黑" panose="020B0503020204020204" charset="-122"/>
              </a:rPr>
              <a:t>”字</a:t>
            </a:r>
            <a:r>
              <a:rPr lang="zh-CN" altLang="en-US" sz="2400" dirty="0">
                <a:latin typeface="微软雅黑" panose="020B0503020204020204" charset="-122"/>
                <a:ea typeface="微软雅黑" panose="020B0503020204020204" charset="-122"/>
              </a:rPr>
              <a:t>质量</a:t>
            </a:r>
            <a:r>
              <a:rPr lang="zh-CN" altLang="zh-CN" sz="2400" dirty="0">
                <a:latin typeface="微软雅黑" panose="020B0503020204020204" charset="-122"/>
                <a:ea typeface="微软雅黑" panose="020B0503020204020204" charset="-122"/>
              </a:rPr>
              <a:t>改进螺旋</a:t>
            </a:r>
            <a:r>
              <a:rPr lang="en-US" altLang="zh-CN" sz="2400" dirty="0">
                <a:latin typeface="微软雅黑" panose="020B0503020204020204" charset="-122"/>
                <a:ea typeface="微软雅黑" panose="020B0503020204020204" charset="-122"/>
              </a:rPr>
              <a:t>:</a:t>
            </a:r>
          </a:p>
        </p:txBody>
      </p:sp>
      <p:sp>
        <p:nvSpPr>
          <p:cNvPr id="71" name="object 44"/>
          <p:cNvSpPr/>
          <p:nvPr/>
        </p:nvSpPr>
        <p:spPr>
          <a:xfrm>
            <a:off x="827670" y="2753365"/>
            <a:ext cx="259080" cy="282575"/>
          </a:xfrm>
          <a:custGeom>
            <a:avLst/>
            <a:gdLst/>
            <a:ahLst/>
            <a:cxnLst/>
            <a:rect l="l" t="t" r="r" b="b"/>
            <a:pathLst>
              <a:path w="548639" h="528320">
                <a:moveTo>
                  <a:pt x="157095" y="381762"/>
                </a:moveTo>
                <a:lnTo>
                  <a:pt x="149983" y="381762"/>
                </a:lnTo>
                <a:lnTo>
                  <a:pt x="132713" y="383803"/>
                </a:lnTo>
                <a:lnTo>
                  <a:pt x="90547" y="411861"/>
                </a:lnTo>
                <a:lnTo>
                  <a:pt x="77434" y="466470"/>
                </a:lnTo>
                <a:lnTo>
                  <a:pt x="87082" y="492871"/>
                </a:lnTo>
                <a:lnTo>
                  <a:pt x="116688" y="520350"/>
                </a:lnTo>
                <a:lnTo>
                  <a:pt x="149856" y="528319"/>
                </a:lnTo>
                <a:lnTo>
                  <a:pt x="167128" y="526276"/>
                </a:lnTo>
                <a:lnTo>
                  <a:pt x="209419" y="498094"/>
                </a:lnTo>
                <a:lnTo>
                  <a:pt x="223309" y="455469"/>
                </a:lnTo>
                <a:lnTo>
                  <a:pt x="220081" y="433603"/>
                </a:lnTo>
                <a:lnTo>
                  <a:pt x="210435" y="413512"/>
                </a:lnTo>
                <a:lnTo>
                  <a:pt x="231267" y="384810"/>
                </a:lnTo>
                <a:lnTo>
                  <a:pt x="170811" y="384810"/>
                </a:lnTo>
                <a:lnTo>
                  <a:pt x="164080" y="382650"/>
                </a:lnTo>
                <a:lnTo>
                  <a:pt x="157095" y="381762"/>
                </a:lnTo>
                <a:close/>
              </a:path>
              <a:path w="548639" h="528320">
                <a:moveTo>
                  <a:pt x="375381" y="382016"/>
                </a:moveTo>
                <a:lnTo>
                  <a:pt x="314702" y="382016"/>
                </a:lnTo>
                <a:lnTo>
                  <a:pt x="337816" y="413638"/>
                </a:lnTo>
                <a:lnTo>
                  <a:pt x="328136" y="433657"/>
                </a:lnTo>
                <a:lnTo>
                  <a:pt x="328493" y="477504"/>
                </a:lnTo>
                <a:lnTo>
                  <a:pt x="350728" y="510853"/>
                </a:lnTo>
                <a:lnTo>
                  <a:pt x="398395" y="528319"/>
                </a:lnTo>
                <a:lnTo>
                  <a:pt x="409946" y="527421"/>
                </a:lnTo>
                <a:lnTo>
                  <a:pt x="461277" y="492871"/>
                </a:lnTo>
                <a:lnTo>
                  <a:pt x="470896" y="466470"/>
                </a:lnTo>
                <a:lnTo>
                  <a:pt x="469917" y="438356"/>
                </a:lnTo>
                <a:lnTo>
                  <a:pt x="457831" y="411861"/>
                </a:lnTo>
                <a:lnTo>
                  <a:pt x="445988" y="399174"/>
                </a:lnTo>
                <a:lnTo>
                  <a:pt x="431669" y="389715"/>
                </a:lnTo>
                <a:lnTo>
                  <a:pt x="418285" y="384810"/>
                </a:lnTo>
                <a:lnTo>
                  <a:pt x="377440" y="384810"/>
                </a:lnTo>
                <a:lnTo>
                  <a:pt x="375381" y="382016"/>
                </a:lnTo>
                <a:close/>
              </a:path>
              <a:path w="548639" h="528320">
                <a:moveTo>
                  <a:pt x="314702" y="382016"/>
                </a:moveTo>
                <a:lnTo>
                  <a:pt x="233295" y="382016"/>
                </a:lnTo>
                <a:lnTo>
                  <a:pt x="242950" y="385556"/>
                </a:lnTo>
                <a:lnTo>
                  <a:pt x="253011" y="388143"/>
                </a:lnTo>
                <a:lnTo>
                  <a:pt x="263405" y="389731"/>
                </a:lnTo>
                <a:lnTo>
                  <a:pt x="274062" y="390270"/>
                </a:lnTo>
                <a:lnTo>
                  <a:pt x="284873" y="389715"/>
                </a:lnTo>
                <a:lnTo>
                  <a:pt x="295144" y="388143"/>
                </a:lnTo>
                <a:lnTo>
                  <a:pt x="305137" y="385556"/>
                </a:lnTo>
                <a:lnTo>
                  <a:pt x="314702" y="382016"/>
                </a:lnTo>
                <a:close/>
              </a:path>
              <a:path w="548639" h="528320">
                <a:moveTo>
                  <a:pt x="416810" y="263779"/>
                </a:moveTo>
                <a:lnTo>
                  <a:pt x="131441" y="263779"/>
                </a:lnTo>
                <a:lnTo>
                  <a:pt x="168525" y="275844"/>
                </a:lnTo>
                <a:lnTo>
                  <a:pt x="168282" y="278638"/>
                </a:lnTo>
                <a:lnTo>
                  <a:pt x="174954" y="321722"/>
                </a:lnTo>
                <a:lnTo>
                  <a:pt x="193671" y="353187"/>
                </a:lnTo>
                <a:lnTo>
                  <a:pt x="170811" y="384810"/>
                </a:lnTo>
                <a:lnTo>
                  <a:pt x="231267" y="384810"/>
                </a:lnTo>
                <a:lnTo>
                  <a:pt x="233295" y="382016"/>
                </a:lnTo>
                <a:lnTo>
                  <a:pt x="375381" y="382016"/>
                </a:lnTo>
                <a:lnTo>
                  <a:pt x="354326" y="353441"/>
                </a:lnTo>
                <a:lnTo>
                  <a:pt x="365178" y="338538"/>
                </a:lnTo>
                <a:lnTo>
                  <a:pt x="373328" y="321849"/>
                </a:lnTo>
                <a:lnTo>
                  <a:pt x="378454" y="303684"/>
                </a:lnTo>
                <a:lnTo>
                  <a:pt x="380193" y="284797"/>
                </a:lnTo>
                <a:lnTo>
                  <a:pt x="380107" y="278638"/>
                </a:lnTo>
                <a:lnTo>
                  <a:pt x="379853" y="275717"/>
                </a:lnTo>
                <a:lnTo>
                  <a:pt x="416810" y="263779"/>
                </a:lnTo>
                <a:close/>
              </a:path>
              <a:path w="548639" h="528320">
                <a:moveTo>
                  <a:pt x="398268" y="381762"/>
                </a:moveTo>
                <a:lnTo>
                  <a:pt x="391156" y="381762"/>
                </a:lnTo>
                <a:lnTo>
                  <a:pt x="384171" y="382777"/>
                </a:lnTo>
                <a:lnTo>
                  <a:pt x="377440" y="384810"/>
                </a:lnTo>
                <a:lnTo>
                  <a:pt x="418285" y="384810"/>
                </a:lnTo>
                <a:lnTo>
                  <a:pt x="415540" y="383803"/>
                </a:lnTo>
                <a:lnTo>
                  <a:pt x="398268" y="381762"/>
                </a:lnTo>
                <a:close/>
              </a:path>
              <a:path w="548639" h="528320">
                <a:moveTo>
                  <a:pt x="80895" y="145795"/>
                </a:moveTo>
                <a:lnTo>
                  <a:pt x="73148" y="145795"/>
                </a:lnTo>
                <a:lnTo>
                  <a:pt x="50178" y="149445"/>
                </a:lnTo>
                <a:lnTo>
                  <a:pt x="29983" y="159750"/>
                </a:lnTo>
                <a:lnTo>
                  <a:pt x="13897" y="175768"/>
                </a:lnTo>
                <a:lnTo>
                  <a:pt x="3298" y="196469"/>
                </a:lnTo>
                <a:lnTo>
                  <a:pt x="0" y="225379"/>
                </a:lnTo>
                <a:lnTo>
                  <a:pt x="7774" y="252396"/>
                </a:lnTo>
                <a:lnTo>
                  <a:pt x="25122" y="274532"/>
                </a:lnTo>
                <a:lnTo>
                  <a:pt x="50542" y="288798"/>
                </a:lnTo>
                <a:lnTo>
                  <a:pt x="57908" y="291338"/>
                </a:lnTo>
                <a:lnTo>
                  <a:pt x="65401" y="292481"/>
                </a:lnTo>
                <a:lnTo>
                  <a:pt x="73148" y="292481"/>
                </a:lnTo>
                <a:lnTo>
                  <a:pt x="90203" y="290496"/>
                </a:lnTo>
                <a:lnTo>
                  <a:pt x="105961" y="284797"/>
                </a:lnTo>
                <a:lnTo>
                  <a:pt x="119886" y="275764"/>
                </a:lnTo>
                <a:lnTo>
                  <a:pt x="131441" y="263779"/>
                </a:lnTo>
                <a:lnTo>
                  <a:pt x="531591" y="263779"/>
                </a:lnTo>
                <a:lnTo>
                  <a:pt x="540492" y="252396"/>
                </a:lnTo>
                <a:lnTo>
                  <a:pt x="547109" y="229362"/>
                </a:lnTo>
                <a:lnTo>
                  <a:pt x="183511" y="229362"/>
                </a:lnTo>
                <a:lnTo>
                  <a:pt x="146554" y="217297"/>
                </a:lnTo>
                <a:lnTo>
                  <a:pt x="132276" y="175746"/>
                </a:lnTo>
                <a:lnTo>
                  <a:pt x="95754" y="149479"/>
                </a:lnTo>
                <a:lnTo>
                  <a:pt x="88515" y="146938"/>
                </a:lnTo>
                <a:lnTo>
                  <a:pt x="80895" y="145795"/>
                </a:lnTo>
                <a:close/>
              </a:path>
              <a:path w="548639" h="528320">
                <a:moveTo>
                  <a:pt x="531591" y="263779"/>
                </a:moveTo>
                <a:lnTo>
                  <a:pt x="416810" y="263779"/>
                </a:lnTo>
                <a:lnTo>
                  <a:pt x="428365" y="275764"/>
                </a:lnTo>
                <a:lnTo>
                  <a:pt x="442289" y="284797"/>
                </a:lnTo>
                <a:lnTo>
                  <a:pt x="458047" y="290496"/>
                </a:lnTo>
                <a:lnTo>
                  <a:pt x="475103" y="292481"/>
                </a:lnTo>
                <a:lnTo>
                  <a:pt x="482723" y="292481"/>
                </a:lnTo>
                <a:lnTo>
                  <a:pt x="490470" y="291338"/>
                </a:lnTo>
                <a:lnTo>
                  <a:pt x="497836" y="288798"/>
                </a:lnTo>
                <a:lnTo>
                  <a:pt x="523182" y="274532"/>
                </a:lnTo>
                <a:lnTo>
                  <a:pt x="531591" y="263779"/>
                </a:lnTo>
                <a:close/>
              </a:path>
              <a:path w="548639" h="528320">
                <a:moveTo>
                  <a:pt x="274062" y="0"/>
                </a:moveTo>
                <a:lnTo>
                  <a:pt x="245500" y="5788"/>
                </a:lnTo>
                <a:lnTo>
                  <a:pt x="222166" y="21542"/>
                </a:lnTo>
                <a:lnTo>
                  <a:pt x="206428" y="44844"/>
                </a:lnTo>
                <a:lnTo>
                  <a:pt x="200656" y="73278"/>
                </a:lnTo>
                <a:lnTo>
                  <a:pt x="204297" y="96113"/>
                </a:lnTo>
                <a:lnTo>
                  <a:pt x="214451" y="116030"/>
                </a:lnTo>
                <a:lnTo>
                  <a:pt x="229963" y="131875"/>
                </a:lnTo>
                <a:lnTo>
                  <a:pt x="249678" y="142494"/>
                </a:lnTo>
                <a:lnTo>
                  <a:pt x="249678" y="181356"/>
                </a:lnTo>
                <a:lnTo>
                  <a:pt x="229606" y="188285"/>
                </a:lnTo>
                <a:lnTo>
                  <a:pt x="211593" y="198881"/>
                </a:lnTo>
                <a:lnTo>
                  <a:pt x="196082" y="212717"/>
                </a:lnTo>
                <a:lnTo>
                  <a:pt x="183511" y="229362"/>
                </a:lnTo>
                <a:lnTo>
                  <a:pt x="547109" y="229362"/>
                </a:lnTo>
                <a:lnTo>
                  <a:pt x="364613" y="229235"/>
                </a:lnTo>
                <a:lnTo>
                  <a:pt x="352115" y="212663"/>
                </a:lnTo>
                <a:lnTo>
                  <a:pt x="336641" y="198866"/>
                </a:lnTo>
                <a:lnTo>
                  <a:pt x="318643" y="188283"/>
                </a:lnTo>
                <a:lnTo>
                  <a:pt x="298573" y="181356"/>
                </a:lnTo>
                <a:lnTo>
                  <a:pt x="298573" y="142494"/>
                </a:lnTo>
                <a:lnTo>
                  <a:pt x="318287" y="131875"/>
                </a:lnTo>
                <a:lnTo>
                  <a:pt x="333799" y="116030"/>
                </a:lnTo>
                <a:lnTo>
                  <a:pt x="343953" y="96113"/>
                </a:lnTo>
                <a:lnTo>
                  <a:pt x="347595" y="73278"/>
                </a:lnTo>
                <a:lnTo>
                  <a:pt x="341802" y="44844"/>
                </a:lnTo>
                <a:lnTo>
                  <a:pt x="326020" y="21542"/>
                </a:lnTo>
                <a:lnTo>
                  <a:pt x="302642" y="5788"/>
                </a:lnTo>
                <a:lnTo>
                  <a:pt x="274062" y="0"/>
                </a:lnTo>
                <a:close/>
              </a:path>
              <a:path w="548639" h="528320">
                <a:moveTo>
                  <a:pt x="475230" y="145795"/>
                </a:moveTo>
                <a:lnTo>
                  <a:pt x="467483" y="145795"/>
                </a:lnTo>
                <a:lnTo>
                  <a:pt x="459736" y="146938"/>
                </a:lnTo>
                <a:lnTo>
                  <a:pt x="415936" y="175768"/>
                </a:lnTo>
                <a:lnTo>
                  <a:pt x="401697" y="217297"/>
                </a:lnTo>
                <a:lnTo>
                  <a:pt x="364613" y="229235"/>
                </a:lnTo>
                <a:lnTo>
                  <a:pt x="547145" y="229235"/>
                </a:lnTo>
                <a:lnTo>
                  <a:pt x="548253" y="225379"/>
                </a:lnTo>
                <a:lnTo>
                  <a:pt x="544953" y="196469"/>
                </a:lnTo>
                <a:lnTo>
                  <a:pt x="534344" y="175746"/>
                </a:lnTo>
                <a:lnTo>
                  <a:pt x="518283" y="159750"/>
                </a:lnTo>
                <a:lnTo>
                  <a:pt x="498125" y="149445"/>
                </a:lnTo>
                <a:lnTo>
                  <a:pt x="475230" y="145795"/>
                </a:lnTo>
                <a:close/>
              </a:path>
            </a:pathLst>
          </a:custGeom>
          <a:solidFill>
            <a:srgbClr val="5B9BD4"/>
          </a:solidFill>
        </p:spPr>
        <p:txBody>
          <a:bodyPr wrap="square" lIns="0" tIns="0" rIns="0" bIns="0" rtlCol="0"/>
          <a:lstStyle/>
          <a:p>
            <a:endParaRPr/>
          </a:p>
        </p:txBody>
      </p:sp>
      <p:sp>
        <p:nvSpPr>
          <p:cNvPr id="72" name="矩形 71">
            <a:extLst>
              <a:ext uri="{FF2B5EF4-FFF2-40B4-BE49-F238E27FC236}">
                <a16:creationId xmlns:a16="http://schemas.microsoft.com/office/drawing/2014/main" id="{7A6278A1-168A-4731-8080-48E4A9694C3E}"/>
              </a:ext>
            </a:extLst>
          </p:cNvPr>
          <p:cNvSpPr/>
          <p:nvPr/>
        </p:nvSpPr>
        <p:spPr>
          <a:xfrm>
            <a:off x="635802" y="-47297"/>
            <a:ext cx="1005403" cy="74398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3200" b="1" dirty="0">
                <a:solidFill>
                  <a:schemeClr val="tx1">
                    <a:lumMod val="75000"/>
                    <a:lumOff val="25000"/>
                  </a:schemeClr>
                </a:solidFill>
                <a:latin typeface="微软雅黑" panose="020B0503020204020204" charset="-122"/>
                <a:ea typeface="微软雅黑" panose="020B0503020204020204" charset="-122"/>
              </a:rPr>
              <a:t>案例</a:t>
            </a:r>
            <a:endParaRPr lang="zh-CN" altLang="zh-CN" sz="3200" b="1" dirty="0">
              <a:solidFill>
                <a:schemeClr val="tx1">
                  <a:lumMod val="75000"/>
                  <a:lumOff val="25000"/>
                </a:schemeClr>
              </a:solidFill>
              <a:latin typeface="微软雅黑" panose="020B0503020204020204" charset="-122"/>
              <a:ea typeface="微软雅黑" panose="020B050302020402020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500"/>
                                        <p:tgtEl>
                                          <p:spTgt spid="13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up)">
                                      <p:cBhvr>
                                        <p:cTn id="11" dur="500"/>
                                        <p:tgtEl>
                                          <p:spTgt spid="6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right)">
                                      <p:cBhvr>
                                        <p:cTn id="15" dur="500"/>
                                        <p:tgtEl>
                                          <p:spTgt spid="9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down)">
                                      <p:cBhvr>
                                        <p:cTn id="19" dur="500"/>
                                        <p:tgtEl>
                                          <p:spTgt spid="61"/>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54"/>
                                        </p:tgtEl>
                                        <p:attrNameLst>
                                          <p:attrName>style.visibility</p:attrName>
                                        </p:attrNameLst>
                                      </p:cBhvr>
                                      <p:to>
                                        <p:strVal val="visible"/>
                                      </p:to>
                                    </p:set>
                                    <p:anim calcmode="lin" valueType="num">
                                      <p:cBhvr>
                                        <p:cTn id="23" dur="500" fill="hold"/>
                                        <p:tgtEl>
                                          <p:spTgt spid="154"/>
                                        </p:tgtEl>
                                        <p:attrNameLst>
                                          <p:attrName>ppt_w</p:attrName>
                                        </p:attrNameLst>
                                      </p:cBhvr>
                                      <p:tavLst>
                                        <p:tav tm="0">
                                          <p:val>
                                            <p:fltVal val="0"/>
                                          </p:val>
                                        </p:tav>
                                        <p:tav tm="100000">
                                          <p:val>
                                            <p:strVal val="#ppt_w"/>
                                          </p:val>
                                        </p:tav>
                                      </p:tavLst>
                                    </p:anim>
                                    <p:anim calcmode="lin" valueType="num">
                                      <p:cBhvr>
                                        <p:cTn id="24" dur="500" fill="hold"/>
                                        <p:tgtEl>
                                          <p:spTgt spid="154"/>
                                        </p:tgtEl>
                                        <p:attrNameLst>
                                          <p:attrName>ppt_h</p:attrName>
                                        </p:attrNameLst>
                                      </p:cBhvr>
                                      <p:tavLst>
                                        <p:tav tm="0">
                                          <p:val>
                                            <p:fltVal val="0"/>
                                          </p:val>
                                        </p:tav>
                                        <p:tav tm="100000">
                                          <p:val>
                                            <p:strVal val="#ppt_h"/>
                                          </p:val>
                                        </p:tav>
                                      </p:tavLst>
                                    </p:anim>
                                    <p:animEffect transition="in" filter="fade">
                                      <p:cBhvr>
                                        <p:cTn id="25" dur="500"/>
                                        <p:tgtEl>
                                          <p:spTgt spid="154"/>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p:cTn id="29" dur="500" fill="hold"/>
                                        <p:tgtEl>
                                          <p:spTgt spid="59"/>
                                        </p:tgtEl>
                                        <p:attrNameLst>
                                          <p:attrName>ppt_w</p:attrName>
                                        </p:attrNameLst>
                                      </p:cBhvr>
                                      <p:tavLst>
                                        <p:tav tm="0">
                                          <p:val>
                                            <p:fltVal val="0"/>
                                          </p:val>
                                        </p:tav>
                                        <p:tav tm="100000">
                                          <p:val>
                                            <p:strVal val="#ppt_w"/>
                                          </p:val>
                                        </p:tav>
                                      </p:tavLst>
                                    </p:anim>
                                    <p:anim calcmode="lin" valueType="num">
                                      <p:cBhvr>
                                        <p:cTn id="30" dur="500" fill="hold"/>
                                        <p:tgtEl>
                                          <p:spTgt spid="59"/>
                                        </p:tgtEl>
                                        <p:attrNameLst>
                                          <p:attrName>ppt_h</p:attrName>
                                        </p:attrNameLst>
                                      </p:cBhvr>
                                      <p:tavLst>
                                        <p:tav tm="0">
                                          <p:val>
                                            <p:fltVal val="0"/>
                                          </p:val>
                                        </p:tav>
                                        <p:tav tm="100000">
                                          <p:val>
                                            <p:strVal val="#ppt_h"/>
                                          </p:val>
                                        </p:tav>
                                      </p:tavLst>
                                    </p:anim>
                                    <p:animEffect transition="in" filter="fade">
                                      <p:cBhvr>
                                        <p:cTn id="31" dur="500"/>
                                        <p:tgtEl>
                                          <p:spTgt spid="59"/>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down)">
                                      <p:cBhvr>
                                        <p:cTn id="35" dur="500"/>
                                        <p:tgtEl>
                                          <p:spTgt spid="64"/>
                                        </p:tgtEl>
                                      </p:cBhvr>
                                    </p:animEffect>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right)">
                                      <p:cBhvr>
                                        <p:cTn id="39" dur="500"/>
                                        <p:tgtEl>
                                          <p:spTgt spid="66"/>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 calcmode="lin" valueType="num">
                                      <p:cBhvr>
                                        <p:cTn id="43" dur="500" fill="hold"/>
                                        <p:tgtEl>
                                          <p:spTgt spid="93"/>
                                        </p:tgtEl>
                                        <p:attrNameLst>
                                          <p:attrName>ppt_w</p:attrName>
                                        </p:attrNameLst>
                                      </p:cBhvr>
                                      <p:tavLst>
                                        <p:tav tm="0">
                                          <p:val>
                                            <p:fltVal val="0"/>
                                          </p:val>
                                        </p:tav>
                                        <p:tav tm="100000">
                                          <p:val>
                                            <p:strVal val="#ppt_w"/>
                                          </p:val>
                                        </p:tav>
                                      </p:tavLst>
                                    </p:anim>
                                    <p:anim calcmode="lin" valueType="num">
                                      <p:cBhvr>
                                        <p:cTn id="44" dur="500" fill="hold"/>
                                        <p:tgtEl>
                                          <p:spTgt spid="93"/>
                                        </p:tgtEl>
                                        <p:attrNameLst>
                                          <p:attrName>ppt_h</p:attrName>
                                        </p:attrNameLst>
                                      </p:cBhvr>
                                      <p:tavLst>
                                        <p:tav tm="0">
                                          <p:val>
                                            <p:fltVal val="0"/>
                                          </p:val>
                                        </p:tav>
                                        <p:tav tm="100000">
                                          <p:val>
                                            <p:strVal val="#ppt_h"/>
                                          </p:val>
                                        </p:tav>
                                      </p:tavLst>
                                    </p:anim>
                                    <p:animEffect transition="in" filter="fade">
                                      <p:cBhvr>
                                        <p:cTn id="45" dur="500"/>
                                        <p:tgtEl>
                                          <p:spTgt spid="9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wipe(up)">
                                      <p:cBhvr>
                                        <p:cTn id="49" dur="500"/>
                                        <p:tgtEl>
                                          <p:spTgt spid="62"/>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p:cTn id="53" dur="500" fill="hold"/>
                                        <p:tgtEl>
                                          <p:spTgt spid="65"/>
                                        </p:tgtEl>
                                        <p:attrNameLst>
                                          <p:attrName>ppt_w</p:attrName>
                                        </p:attrNameLst>
                                      </p:cBhvr>
                                      <p:tavLst>
                                        <p:tav tm="0">
                                          <p:val>
                                            <p:fltVal val="0"/>
                                          </p:val>
                                        </p:tav>
                                        <p:tav tm="100000">
                                          <p:val>
                                            <p:strVal val="#ppt_w"/>
                                          </p:val>
                                        </p:tav>
                                      </p:tavLst>
                                    </p:anim>
                                    <p:anim calcmode="lin" valueType="num">
                                      <p:cBhvr>
                                        <p:cTn id="54" dur="500" fill="hold"/>
                                        <p:tgtEl>
                                          <p:spTgt spid="65"/>
                                        </p:tgtEl>
                                        <p:attrNameLst>
                                          <p:attrName>ppt_h</p:attrName>
                                        </p:attrNameLst>
                                      </p:cBhvr>
                                      <p:tavLst>
                                        <p:tav tm="0">
                                          <p:val>
                                            <p:fltVal val="0"/>
                                          </p:val>
                                        </p:tav>
                                        <p:tav tm="100000">
                                          <p:val>
                                            <p:strVal val="#ppt_h"/>
                                          </p:val>
                                        </p:tav>
                                      </p:tavLst>
                                    </p:anim>
                                    <p:animEffect transition="in" filter="fade">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animBg="1"/>
      <p:bldP spid="62" grpId="0" animBg="1"/>
      <p:bldP spid="63" grpId="0" animBg="1"/>
      <p:bldP spid="64" grpId="0" animBg="1"/>
      <p:bldP spid="65" grpId="0" animBg="1"/>
      <p:bldP spid="93" grpId="0" animBg="1"/>
      <p:bldP spid="1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内容占位符 2">
            <a:extLst>
              <a:ext uri="{FF2B5EF4-FFF2-40B4-BE49-F238E27FC236}">
                <a16:creationId xmlns:a16="http://schemas.microsoft.com/office/drawing/2014/main" id="{97105E35-BE59-4618-AD46-B6AFAD5581C5}"/>
              </a:ext>
            </a:extLst>
          </p:cNvPr>
          <p:cNvSpPr>
            <a:spLocks noGrp="1"/>
          </p:cNvSpPr>
          <p:nvPr>
            <p:ph idx="1"/>
          </p:nvPr>
        </p:nvSpPr>
        <p:spPr>
          <a:xfrm>
            <a:off x="5003799" y="1721448"/>
            <a:ext cx="6872891" cy="3828014"/>
          </a:xfrm>
        </p:spPr>
        <p:txBody>
          <a:bodyPr>
            <a:normAutofit/>
          </a:bodyPr>
          <a:lstStyle/>
          <a:p>
            <a:pPr marL="0" indent="0">
              <a:lnSpc>
                <a:spcPct val="150000"/>
              </a:lnSpc>
              <a:buNone/>
            </a:pPr>
            <a:r>
              <a:rPr lang="en-US" altLang="zh-CN" b="1" dirty="0">
                <a:solidFill>
                  <a:srgbClr val="002060"/>
                </a:solidFill>
              </a:rPr>
              <a:t>4.</a:t>
            </a:r>
            <a:r>
              <a:rPr lang="zh-CN" altLang="en-US" b="1" dirty="0">
                <a:solidFill>
                  <a:srgbClr val="002060"/>
                </a:solidFill>
              </a:rPr>
              <a:t>关于两个引擎</a:t>
            </a:r>
            <a:endParaRPr lang="en-US" altLang="zh-CN" b="1" dirty="0">
              <a:solidFill>
                <a:srgbClr val="002060"/>
              </a:solidFill>
            </a:endParaRPr>
          </a:p>
          <a:p>
            <a:pPr>
              <a:lnSpc>
                <a:spcPct val="150000"/>
              </a:lnSpc>
            </a:pPr>
            <a:r>
              <a:rPr lang="en-US" altLang="zh-CN" b="1" dirty="0">
                <a:solidFill>
                  <a:srgbClr val="002060"/>
                </a:solidFill>
              </a:rPr>
              <a:t>——</a:t>
            </a:r>
            <a:r>
              <a:rPr lang="zh-CN" altLang="en-US" b="1" dirty="0">
                <a:solidFill>
                  <a:srgbClr val="002060"/>
                </a:solidFill>
              </a:rPr>
              <a:t>需要主要领导推进</a:t>
            </a:r>
            <a:r>
              <a:rPr lang="zh-CN" altLang="en-US" b="1" dirty="0">
                <a:solidFill>
                  <a:srgbClr val="C00000"/>
                </a:solidFill>
              </a:rPr>
              <a:t>质量文化</a:t>
            </a:r>
            <a:r>
              <a:rPr lang="zh-CN" altLang="en-US" b="1" dirty="0">
                <a:solidFill>
                  <a:srgbClr val="002060"/>
                </a:solidFill>
              </a:rPr>
              <a:t>建设。</a:t>
            </a:r>
            <a:endParaRPr lang="en-US" altLang="zh-CN" b="1" dirty="0">
              <a:solidFill>
                <a:srgbClr val="002060"/>
              </a:solidFill>
            </a:endParaRPr>
          </a:p>
          <a:p>
            <a:pPr>
              <a:lnSpc>
                <a:spcPct val="150000"/>
              </a:lnSpc>
            </a:pPr>
            <a:r>
              <a:rPr lang="en-US" altLang="zh-CN" b="1" dirty="0">
                <a:solidFill>
                  <a:srgbClr val="002060"/>
                </a:solidFill>
              </a:rPr>
              <a:t>——</a:t>
            </a:r>
            <a:r>
              <a:rPr lang="zh-CN" altLang="en-US" b="1" dirty="0">
                <a:solidFill>
                  <a:srgbClr val="002060"/>
                </a:solidFill>
              </a:rPr>
              <a:t>需要强调</a:t>
            </a:r>
            <a:r>
              <a:rPr lang="zh-CN" altLang="en-US" b="1" dirty="0">
                <a:solidFill>
                  <a:srgbClr val="C00000"/>
                </a:solidFill>
              </a:rPr>
              <a:t>自我激励</a:t>
            </a:r>
            <a:r>
              <a:rPr lang="zh-CN" altLang="en-US" b="1" dirty="0">
                <a:solidFill>
                  <a:srgbClr val="002060"/>
                </a:solidFill>
              </a:rPr>
              <a:t>机制的作用。</a:t>
            </a:r>
            <a:endParaRPr lang="en-US" altLang="zh-CN" b="1" dirty="0">
              <a:solidFill>
                <a:srgbClr val="002060"/>
              </a:solidFill>
            </a:endParaRPr>
          </a:p>
          <a:p>
            <a:pPr>
              <a:lnSpc>
                <a:spcPct val="150000"/>
              </a:lnSpc>
            </a:pPr>
            <a:r>
              <a:rPr lang="en-US" altLang="zh-CN" b="1" dirty="0">
                <a:solidFill>
                  <a:srgbClr val="002060"/>
                </a:solidFill>
              </a:rPr>
              <a:t>——</a:t>
            </a:r>
            <a:r>
              <a:rPr lang="zh-CN" altLang="en-US" b="1" dirty="0">
                <a:solidFill>
                  <a:srgbClr val="002060"/>
                </a:solidFill>
              </a:rPr>
              <a:t>需要关注不同层面间的</a:t>
            </a:r>
            <a:r>
              <a:rPr lang="zh-CN" altLang="en-US" b="1" dirty="0">
                <a:solidFill>
                  <a:srgbClr val="C00000"/>
                </a:solidFill>
              </a:rPr>
              <a:t>联动机制</a:t>
            </a:r>
            <a:r>
              <a:rPr lang="zh-CN" altLang="en-US" b="1" dirty="0">
                <a:solidFill>
                  <a:srgbClr val="002060"/>
                </a:solidFill>
              </a:rPr>
              <a:t>。</a:t>
            </a:r>
            <a:endParaRPr lang="en-US" altLang="zh-CN" b="1" dirty="0">
              <a:solidFill>
                <a:srgbClr val="002060"/>
              </a:solidFill>
            </a:endParaRPr>
          </a:p>
          <a:p>
            <a:pPr>
              <a:lnSpc>
                <a:spcPct val="150000"/>
              </a:lnSpc>
            </a:pPr>
            <a:r>
              <a:rPr lang="en-US" altLang="zh-CN" b="1" dirty="0">
                <a:solidFill>
                  <a:srgbClr val="002060"/>
                </a:solidFill>
              </a:rPr>
              <a:t>——</a:t>
            </a:r>
            <a:r>
              <a:rPr lang="zh-CN" altLang="en-US" b="1" dirty="0">
                <a:solidFill>
                  <a:srgbClr val="002060"/>
                </a:solidFill>
              </a:rPr>
              <a:t>需要引导将</a:t>
            </a:r>
            <a:r>
              <a:rPr lang="zh-CN" altLang="en-US" b="1" dirty="0">
                <a:solidFill>
                  <a:srgbClr val="C00000"/>
                </a:solidFill>
              </a:rPr>
              <a:t>考核</a:t>
            </a:r>
            <a:r>
              <a:rPr lang="zh-CN" altLang="en-US" b="1" dirty="0">
                <a:solidFill>
                  <a:srgbClr val="002060"/>
                </a:solidFill>
              </a:rPr>
              <a:t>和自我诊改</a:t>
            </a:r>
            <a:r>
              <a:rPr lang="zh-CN" altLang="en-US" b="1" dirty="0">
                <a:solidFill>
                  <a:srgbClr val="C00000"/>
                </a:solidFill>
              </a:rPr>
              <a:t>相结合</a:t>
            </a:r>
            <a:r>
              <a:rPr lang="zh-CN" altLang="en-US" b="1" dirty="0">
                <a:solidFill>
                  <a:srgbClr val="002060"/>
                </a:solidFill>
              </a:rPr>
              <a:t>。</a:t>
            </a:r>
            <a:endParaRPr lang="en-US" altLang="zh-CN" b="1" dirty="0">
              <a:solidFill>
                <a:srgbClr val="002060"/>
              </a:solidFill>
            </a:endParaRPr>
          </a:p>
          <a:p>
            <a:pPr marL="0" indent="0">
              <a:buNone/>
            </a:pPr>
            <a:endParaRPr lang="en-US" altLang="zh-CN" sz="2400" b="1" dirty="0">
              <a:solidFill>
                <a:srgbClr val="002060"/>
              </a:solidFill>
            </a:endParaRPr>
          </a:p>
        </p:txBody>
      </p:sp>
      <p:sp>
        <p:nvSpPr>
          <p:cNvPr id="8" name="标题 2">
            <a:extLst>
              <a:ext uri="{FF2B5EF4-FFF2-40B4-BE49-F238E27FC236}">
                <a16:creationId xmlns:a16="http://schemas.microsoft.com/office/drawing/2014/main" id="{E3A044D0-AB4E-47D3-8469-7BF7A35750CF}"/>
              </a:ext>
            </a:extLst>
          </p:cNvPr>
          <p:cNvSpPr>
            <a:spLocks noGrp="1"/>
          </p:cNvSpPr>
          <p:nvPr>
            <p:ph type="title"/>
          </p:nvPr>
        </p:nvSpPr>
        <p:spPr>
          <a:xfrm>
            <a:off x="1473350" y="365125"/>
            <a:ext cx="11391312" cy="611419"/>
          </a:xfrm>
        </p:spPr>
        <p:txBody>
          <a:bodyPr>
            <a:normAutofit/>
          </a:bodyPr>
          <a:lstStyle/>
          <a:p>
            <a:r>
              <a:rPr lang="zh-CN" altLang="en-US" sz="2800" dirty="0"/>
              <a:t>杨应崧教授关于“</a:t>
            </a:r>
            <a:r>
              <a:rPr lang="en-US" altLang="zh-CN" sz="2800" dirty="0"/>
              <a:t>55821</a:t>
            </a:r>
            <a:r>
              <a:rPr lang="zh-CN" altLang="en-US" sz="2800" dirty="0"/>
              <a:t>”的解读</a:t>
            </a:r>
          </a:p>
        </p:txBody>
      </p:sp>
      <p:sp>
        <p:nvSpPr>
          <p:cNvPr id="2" name="矩形 1"/>
          <p:cNvSpPr>
            <a:spLocks noChangeAspect="1"/>
          </p:cNvSpPr>
          <p:nvPr/>
        </p:nvSpPr>
        <p:spPr>
          <a:xfrm>
            <a:off x="662152" y="2007476"/>
            <a:ext cx="3998748" cy="3457903"/>
          </a:xfrm>
          <a:prstGeom prst="rect">
            <a:avLst/>
          </a:prstGeom>
          <a:blipFill dpi="0" rotWithShape="1">
            <a:blip r:embed="rId2"/>
            <a:srcRect/>
            <a:stretch>
              <a:fillRect t="-87451" b="1"/>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dk1"/>
                </a:solidFill>
                <a:prstDash val="solid"/>
                <a:miter lim="800000"/>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419687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435">
                                            <p:txEl>
                                              <p:pRg st="4" end="4"/>
                                            </p:txEl>
                                          </p:spTgt>
                                        </p:tgtEl>
                                        <p:attrNameLst>
                                          <p:attrName>style.visibility</p:attrName>
                                        </p:attrNameLst>
                                      </p:cBhvr>
                                      <p:to>
                                        <p:strVal val="visible"/>
                                      </p:to>
                                    </p:set>
                                    <p:anim calcmode="lin" valueType="num">
                                      <p:cBhvr additive="base">
                                        <p:cTn id="31"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911305" y="1267557"/>
            <a:ext cx="2593675" cy="653355"/>
          </a:xfrm>
        </p:spPr>
        <p:txBody>
          <a:bodyPr>
            <a:normAutofit fontScale="90000"/>
          </a:bodyPr>
          <a:lstStyle/>
          <a:p>
            <a:r>
              <a:rPr lang="zh-CN" altLang="en-US" dirty="0"/>
              <a:t>第三部分</a:t>
            </a:r>
          </a:p>
        </p:txBody>
      </p:sp>
      <p:grpSp>
        <p:nvGrpSpPr>
          <p:cNvPr id="3" name="组合 2"/>
          <p:cNvGrpSpPr/>
          <p:nvPr/>
        </p:nvGrpSpPr>
        <p:grpSpPr>
          <a:xfrm>
            <a:off x="622973" y="3821793"/>
            <a:ext cx="1693283" cy="1282367"/>
            <a:chOff x="622973" y="3473449"/>
            <a:chExt cx="1693283" cy="1282367"/>
          </a:xfrm>
        </p:grpSpPr>
        <p:grpSp>
          <p:nvGrpSpPr>
            <p:cNvPr id="30" name="组合 29"/>
            <p:cNvGrpSpPr/>
            <p:nvPr/>
          </p:nvGrpSpPr>
          <p:grpSpPr>
            <a:xfrm>
              <a:off x="622973" y="3673779"/>
              <a:ext cx="1693283" cy="1082037"/>
              <a:chOff x="1010024" y="3376408"/>
              <a:chExt cx="2109694" cy="1082037"/>
            </a:xfrm>
          </p:grpSpPr>
          <p:grpSp>
            <p:nvGrpSpPr>
              <p:cNvPr id="21" name="组合 20"/>
              <p:cNvGrpSpPr/>
              <p:nvPr/>
            </p:nvGrpSpPr>
            <p:grpSpPr>
              <a:xfrm>
                <a:off x="1010024" y="3376408"/>
                <a:ext cx="2109694" cy="1082037"/>
                <a:chOff x="1010024" y="3376408"/>
                <a:chExt cx="2109694" cy="1082037"/>
              </a:xfrm>
            </p:grpSpPr>
            <p:grpSp>
              <p:nvGrpSpPr>
                <p:cNvPr id="14" name="组合 13"/>
                <p:cNvGrpSpPr/>
                <p:nvPr/>
              </p:nvGrpSpPr>
              <p:grpSpPr>
                <a:xfrm>
                  <a:off x="1010024" y="3663574"/>
                  <a:ext cx="2109694" cy="794871"/>
                  <a:chOff x="1010024" y="3663574"/>
                  <a:chExt cx="2109694" cy="794871"/>
                </a:xfrm>
              </p:grpSpPr>
              <p:sp>
                <p:nvSpPr>
                  <p:cNvPr id="5" name="矩形 4"/>
                  <p:cNvSpPr/>
                  <p:nvPr/>
                </p:nvSpPr>
                <p:spPr>
                  <a:xfrm>
                    <a:off x="1010024" y="3711386"/>
                    <a:ext cx="2109694" cy="747059"/>
                  </a:xfrm>
                  <a:prstGeom prst="rect">
                    <a:avLst/>
                  </a:prstGeom>
                  <a:solidFill>
                    <a:srgbClr val="2547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97107" y="3663574"/>
                    <a:ext cx="1135529" cy="72000"/>
                  </a:xfrm>
                  <a:prstGeom prst="rect">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p:cNvSpPr txBox="1"/>
                <p:nvPr/>
              </p:nvSpPr>
              <p:spPr>
                <a:xfrm>
                  <a:off x="1840290" y="3376408"/>
                  <a:ext cx="300082" cy="646331"/>
                </a:xfrm>
                <a:prstGeom prst="rect">
                  <a:avLst/>
                </a:prstGeom>
                <a:noFill/>
              </p:spPr>
              <p:txBody>
                <a:bodyPr wrap="none" rtlCol="0">
                  <a:spAutoFit/>
                </a:bodyPr>
                <a:lstStyle/>
                <a:p>
                  <a:r>
                    <a:rPr lang="en-US" altLang="zh-CN" sz="3600" dirty="0">
                      <a:solidFill>
                        <a:schemeClr val="bg1"/>
                      </a:solidFill>
                      <a:latin typeface="Eras Medium ITC" panose="020B0602030504020804" pitchFamily="34" charset="0"/>
                    </a:rPr>
                    <a:t> </a:t>
                  </a:r>
                  <a:endParaRPr lang="zh-CN" altLang="en-US" sz="3600" dirty="0">
                    <a:solidFill>
                      <a:schemeClr val="bg1"/>
                    </a:solidFill>
                    <a:latin typeface="Eras Medium ITC" panose="020B0602030504020804" pitchFamily="34" charset="0"/>
                  </a:endParaRPr>
                </a:p>
              </p:txBody>
            </p:sp>
          </p:grpSp>
          <p:sp>
            <p:nvSpPr>
              <p:cNvPr id="27" name="文本框 26"/>
              <p:cNvSpPr txBox="1"/>
              <p:nvPr/>
            </p:nvSpPr>
            <p:spPr>
              <a:xfrm>
                <a:off x="1096996" y="3935489"/>
                <a:ext cx="1945028" cy="46166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复核目的</a:t>
                </a:r>
              </a:p>
            </p:txBody>
          </p:sp>
        </p:grpSp>
        <p:sp>
          <p:nvSpPr>
            <p:cNvPr id="2" name="椭圆 1"/>
            <p:cNvSpPr/>
            <p:nvPr/>
          </p:nvSpPr>
          <p:spPr>
            <a:xfrm>
              <a:off x="1115028" y="3473449"/>
              <a:ext cx="749300" cy="749300"/>
            </a:xfrm>
            <a:prstGeom prst="ellipse">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25477D"/>
                  </a:solidFill>
                  <a:latin typeface="微软雅黑" panose="020B0503020204020204" pitchFamily="34" charset="-122"/>
                  <a:ea typeface="微软雅黑" panose="020B0503020204020204" pitchFamily="34" charset="-122"/>
                </a:rPr>
                <a:t>壹</a:t>
              </a:r>
            </a:p>
          </p:txBody>
        </p:sp>
      </p:grpSp>
      <p:grpSp>
        <p:nvGrpSpPr>
          <p:cNvPr id="6" name="组合 5"/>
          <p:cNvGrpSpPr/>
          <p:nvPr/>
        </p:nvGrpSpPr>
        <p:grpSpPr>
          <a:xfrm>
            <a:off x="2940068" y="3821793"/>
            <a:ext cx="1693283" cy="1282367"/>
            <a:chOff x="2940068" y="3473449"/>
            <a:chExt cx="1693283" cy="1282367"/>
          </a:xfrm>
        </p:grpSpPr>
        <p:grpSp>
          <p:nvGrpSpPr>
            <p:cNvPr id="31" name="组合 30"/>
            <p:cNvGrpSpPr/>
            <p:nvPr/>
          </p:nvGrpSpPr>
          <p:grpSpPr>
            <a:xfrm>
              <a:off x="2940068" y="3673779"/>
              <a:ext cx="1693283" cy="1082037"/>
              <a:chOff x="3732306" y="3376407"/>
              <a:chExt cx="2109694" cy="1082037"/>
            </a:xfrm>
          </p:grpSpPr>
          <p:grpSp>
            <p:nvGrpSpPr>
              <p:cNvPr id="20" name="组合 19"/>
              <p:cNvGrpSpPr/>
              <p:nvPr/>
            </p:nvGrpSpPr>
            <p:grpSpPr>
              <a:xfrm>
                <a:off x="3732306" y="3376407"/>
                <a:ext cx="2109694" cy="1082037"/>
                <a:chOff x="3738283" y="3923254"/>
                <a:chExt cx="2109694" cy="1082037"/>
              </a:xfrm>
            </p:grpSpPr>
            <p:grpSp>
              <p:nvGrpSpPr>
                <p:cNvPr id="16" name="组合 15"/>
                <p:cNvGrpSpPr/>
                <p:nvPr/>
              </p:nvGrpSpPr>
              <p:grpSpPr>
                <a:xfrm>
                  <a:off x="3738283" y="4210420"/>
                  <a:ext cx="2109694" cy="794871"/>
                  <a:chOff x="1010024" y="3663574"/>
                  <a:chExt cx="2109694" cy="794871"/>
                </a:xfrm>
              </p:grpSpPr>
              <p:sp>
                <p:nvSpPr>
                  <p:cNvPr id="17" name="矩形 16"/>
                  <p:cNvSpPr/>
                  <p:nvPr/>
                </p:nvSpPr>
                <p:spPr>
                  <a:xfrm>
                    <a:off x="1010024" y="3711386"/>
                    <a:ext cx="2109694" cy="747059"/>
                  </a:xfrm>
                  <a:prstGeom prst="rect">
                    <a:avLst/>
                  </a:prstGeom>
                  <a:solidFill>
                    <a:srgbClr val="2547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497107" y="3663574"/>
                    <a:ext cx="1135529" cy="72000"/>
                  </a:xfrm>
                  <a:prstGeom prst="rect">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4568549" y="3923254"/>
                  <a:ext cx="415498" cy="646331"/>
                </a:xfrm>
                <a:prstGeom prst="rect">
                  <a:avLst/>
                </a:prstGeom>
                <a:noFill/>
              </p:spPr>
              <p:txBody>
                <a:bodyPr wrap="none" rtlCol="0">
                  <a:spAutoFit/>
                </a:bodyPr>
                <a:lstStyle/>
                <a:p>
                  <a:r>
                    <a:rPr lang="zh-CN" altLang="en-US" sz="3600" dirty="0">
                      <a:solidFill>
                        <a:schemeClr val="bg1"/>
                      </a:solidFill>
                      <a:latin typeface="Eras Medium ITC" panose="020B0602030504020804" pitchFamily="34" charset="0"/>
                    </a:rPr>
                    <a:t>  </a:t>
                  </a:r>
                </a:p>
              </p:txBody>
            </p:sp>
          </p:grpSp>
          <p:sp>
            <p:nvSpPr>
              <p:cNvPr id="28" name="文本框 27"/>
              <p:cNvSpPr txBox="1"/>
              <p:nvPr/>
            </p:nvSpPr>
            <p:spPr>
              <a:xfrm>
                <a:off x="3814639" y="3935488"/>
                <a:ext cx="1945028" cy="46166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基本原则</a:t>
                </a:r>
              </a:p>
            </p:txBody>
          </p:sp>
        </p:grpSp>
        <p:sp>
          <p:nvSpPr>
            <p:cNvPr id="39" name="椭圆 38"/>
            <p:cNvSpPr/>
            <p:nvPr/>
          </p:nvSpPr>
          <p:spPr>
            <a:xfrm>
              <a:off x="3434558" y="3473449"/>
              <a:ext cx="749300" cy="749300"/>
            </a:xfrm>
            <a:prstGeom prst="ellipse">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25477D"/>
                  </a:solidFill>
                  <a:latin typeface="微软雅黑" panose="020B0503020204020204" pitchFamily="34" charset="-122"/>
                  <a:ea typeface="微软雅黑" panose="020B0503020204020204" pitchFamily="34" charset="-122"/>
                </a:rPr>
                <a:t>贰</a:t>
              </a:r>
            </a:p>
          </p:txBody>
        </p:sp>
      </p:grpSp>
      <p:grpSp>
        <p:nvGrpSpPr>
          <p:cNvPr id="7" name="组合 6"/>
          <p:cNvGrpSpPr/>
          <p:nvPr/>
        </p:nvGrpSpPr>
        <p:grpSpPr>
          <a:xfrm>
            <a:off x="5257163" y="3821793"/>
            <a:ext cx="1693283" cy="1282367"/>
            <a:chOff x="5257163" y="3473449"/>
            <a:chExt cx="1693283" cy="1282367"/>
          </a:xfrm>
        </p:grpSpPr>
        <p:grpSp>
          <p:nvGrpSpPr>
            <p:cNvPr id="32" name="组合 31"/>
            <p:cNvGrpSpPr/>
            <p:nvPr/>
          </p:nvGrpSpPr>
          <p:grpSpPr>
            <a:xfrm>
              <a:off x="5257163" y="3673779"/>
              <a:ext cx="1693283" cy="1082037"/>
              <a:chOff x="6329083" y="3376407"/>
              <a:chExt cx="2109694" cy="1082037"/>
            </a:xfrm>
          </p:grpSpPr>
          <p:grpSp>
            <p:nvGrpSpPr>
              <p:cNvPr id="22" name="组合 21"/>
              <p:cNvGrpSpPr/>
              <p:nvPr/>
            </p:nvGrpSpPr>
            <p:grpSpPr>
              <a:xfrm>
                <a:off x="6329083" y="3376407"/>
                <a:ext cx="2109694" cy="1082037"/>
                <a:chOff x="3738283" y="3923254"/>
                <a:chExt cx="2109694" cy="1082037"/>
              </a:xfrm>
            </p:grpSpPr>
            <p:grpSp>
              <p:nvGrpSpPr>
                <p:cNvPr id="23" name="组合 22"/>
                <p:cNvGrpSpPr/>
                <p:nvPr/>
              </p:nvGrpSpPr>
              <p:grpSpPr>
                <a:xfrm>
                  <a:off x="3738283" y="4210420"/>
                  <a:ext cx="2109694" cy="794871"/>
                  <a:chOff x="1010024" y="3663574"/>
                  <a:chExt cx="2109694" cy="794871"/>
                </a:xfrm>
              </p:grpSpPr>
              <p:sp>
                <p:nvSpPr>
                  <p:cNvPr id="25" name="矩形 24"/>
                  <p:cNvSpPr/>
                  <p:nvPr/>
                </p:nvSpPr>
                <p:spPr>
                  <a:xfrm>
                    <a:off x="1010024" y="3711386"/>
                    <a:ext cx="2109694" cy="747059"/>
                  </a:xfrm>
                  <a:prstGeom prst="rect">
                    <a:avLst/>
                  </a:prstGeom>
                  <a:solidFill>
                    <a:srgbClr val="2547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497107" y="3663574"/>
                    <a:ext cx="1135529" cy="72000"/>
                  </a:xfrm>
                  <a:prstGeom prst="rect">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4568549" y="3923254"/>
                  <a:ext cx="415498" cy="646331"/>
                </a:xfrm>
                <a:prstGeom prst="rect">
                  <a:avLst/>
                </a:prstGeom>
                <a:noFill/>
              </p:spPr>
              <p:txBody>
                <a:bodyPr wrap="none" rtlCol="0">
                  <a:spAutoFit/>
                </a:bodyPr>
                <a:lstStyle/>
                <a:p>
                  <a:r>
                    <a:rPr lang="zh-CN" altLang="en-US" sz="3600" dirty="0">
                      <a:solidFill>
                        <a:schemeClr val="bg1"/>
                      </a:solidFill>
                      <a:latin typeface="Eras Medium ITC" panose="020B0602030504020804" pitchFamily="34" charset="0"/>
                    </a:rPr>
                    <a:t>  </a:t>
                  </a:r>
                </a:p>
              </p:txBody>
            </p:sp>
          </p:grpSp>
          <p:sp>
            <p:nvSpPr>
              <p:cNvPr id="29" name="矩形 28"/>
              <p:cNvSpPr/>
              <p:nvPr/>
            </p:nvSpPr>
            <p:spPr>
              <a:xfrm>
                <a:off x="6370918" y="3935488"/>
                <a:ext cx="2014070" cy="46166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复核内容</a:t>
                </a:r>
              </a:p>
            </p:txBody>
          </p:sp>
        </p:grpSp>
        <p:sp>
          <p:nvSpPr>
            <p:cNvPr id="47" name="椭圆 46"/>
            <p:cNvSpPr/>
            <p:nvPr/>
          </p:nvSpPr>
          <p:spPr>
            <a:xfrm>
              <a:off x="5754088" y="3473449"/>
              <a:ext cx="749300" cy="749300"/>
            </a:xfrm>
            <a:prstGeom prst="ellipse">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25477D"/>
                  </a:solidFill>
                  <a:latin typeface="微软雅黑" panose="020B0503020204020204" pitchFamily="34" charset="-122"/>
                  <a:ea typeface="微软雅黑" panose="020B0503020204020204" pitchFamily="34" charset="-122"/>
                </a:rPr>
                <a:t>叁</a:t>
              </a:r>
            </a:p>
          </p:txBody>
        </p:sp>
      </p:grpSp>
      <p:grpSp>
        <p:nvGrpSpPr>
          <p:cNvPr id="8" name="组合 7"/>
          <p:cNvGrpSpPr/>
          <p:nvPr/>
        </p:nvGrpSpPr>
        <p:grpSpPr>
          <a:xfrm>
            <a:off x="7574258" y="3821793"/>
            <a:ext cx="1693283" cy="1282367"/>
            <a:chOff x="7574258" y="3473449"/>
            <a:chExt cx="1693283" cy="1282367"/>
          </a:xfrm>
        </p:grpSpPr>
        <p:grpSp>
          <p:nvGrpSpPr>
            <p:cNvPr id="40" name="组合 39"/>
            <p:cNvGrpSpPr/>
            <p:nvPr/>
          </p:nvGrpSpPr>
          <p:grpSpPr>
            <a:xfrm>
              <a:off x="7574258" y="3673779"/>
              <a:ext cx="1693283" cy="1082037"/>
              <a:chOff x="1010024" y="3376408"/>
              <a:chExt cx="2109694" cy="1082037"/>
            </a:xfrm>
          </p:grpSpPr>
          <p:grpSp>
            <p:nvGrpSpPr>
              <p:cNvPr id="41" name="组合 40"/>
              <p:cNvGrpSpPr/>
              <p:nvPr/>
            </p:nvGrpSpPr>
            <p:grpSpPr>
              <a:xfrm>
                <a:off x="1010024" y="3376408"/>
                <a:ext cx="2109694" cy="1082037"/>
                <a:chOff x="1010024" y="3376408"/>
                <a:chExt cx="2109694" cy="1082037"/>
              </a:xfrm>
            </p:grpSpPr>
            <p:grpSp>
              <p:nvGrpSpPr>
                <p:cNvPr id="43" name="组合 42"/>
                <p:cNvGrpSpPr/>
                <p:nvPr/>
              </p:nvGrpSpPr>
              <p:grpSpPr>
                <a:xfrm>
                  <a:off x="1010024" y="3663574"/>
                  <a:ext cx="2109694" cy="794871"/>
                  <a:chOff x="1010024" y="3663574"/>
                  <a:chExt cx="2109694" cy="794871"/>
                </a:xfrm>
              </p:grpSpPr>
              <p:sp>
                <p:nvSpPr>
                  <p:cNvPr id="45" name="矩形 44"/>
                  <p:cNvSpPr/>
                  <p:nvPr/>
                </p:nvSpPr>
                <p:spPr>
                  <a:xfrm>
                    <a:off x="1010024" y="3711386"/>
                    <a:ext cx="2109694" cy="747059"/>
                  </a:xfrm>
                  <a:prstGeom prst="rect">
                    <a:avLst/>
                  </a:prstGeom>
                  <a:solidFill>
                    <a:srgbClr val="2547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1497107" y="3663574"/>
                    <a:ext cx="1135529" cy="72000"/>
                  </a:xfrm>
                  <a:prstGeom prst="rect">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43"/>
                <p:cNvSpPr txBox="1"/>
                <p:nvPr/>
              </p:nvSpPr>
              <p:spPr>
                <a:xfrm>
                  <a:off x="1840290" y="3376408"/>
                  <a:ext cx="415498" cy="646331"/>
                </a:xfrm>
                <a:prstGeom prst="rect">
                  <a:avLst/>
                </a:prstGeom>
                <a:noFill/>
              </p:spPr>
              <p:txBody>
                <a:bodyPr wrap="none" rtlCol="0">
                  <a:spAutoFit/>
                </a:bodyPr>
                <a:lstStyle/>
                <a:p>
                  <a:r>
                    <a:rPr lang="zh-CN" altLang="en-US" sz="3600" dirty="0">
                      <a:solidFill>
                        <a:schemeClr val="bg1"/>
                      </a:solidFill>
                      <a:latin typeface="Eras Medium ITC" panose="020B0602030504020804" pitchFamily="34" charset="0"/>
                    </a:rPr>
                    <a:t>  </a:t>
                  </a:r>
                </a:p>
              </p:txBody>
            </p:sp>
          </p:grpSp>
          <p:sp>
            <p:nvSpPr>
              <p:cNvPr id="42" name="文本框 41"/>
              <p:cNvSpPr txBox="1"/>
              <p:nvPr/>
            </p:nvSpPr>
            <p:spPr>
              <a:xfrm>
                <a:off x="1096996" y="3935489"/>
                <a:ext cx="1945028" cy="46166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复核程序</a:t>
                </a:r>
              </a:p>
            </p:txBody>
          </p:sp>
        </p:grpSp>
        <p:sp>
          <p:nvSpPr>
            <p:cNvPr id="48" name="椭圆 47"/>
            <p:cNvSpPr/>
            <p:nvPr/>
          </p:nvSpPr>
          <p:spPr>
            <a:xfrm>
              <a:off x="8073618" y="3473449"/>
              <a:ext cx="749300" cy="749300"/>
            </a:xfrm>
            <a:prstGeom prst="ellipse">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25477D"/>
                  </a:solidFill>
                  <a:latin typeface="微软雅黑" panose="020B0503020204020204" pitchFamily="34" charset="-122"/>
                  <a:ea typeface="微软雅黑" panose="020B0503020204020204" pitchFamily="34" charset="-122"/>
                </a:rPr>
                <a:t>肆</a:t>
              </a:r>
            </a:p>
          </p:txBody>
        </p:sp>
      </p:grpSp>
      <p:grpSp>
        <p:nvGrpSpPr>
          <p:cNvPr id="9" name="组合 8"/>
          <p:cNvGrpSpPr/>
          <p:nvPr/>
        </p:nvGrpSpPr>
        <p:grpSpPr>
          <a:xfrm>
            <a:off x="9891354" y="3821793"/>
            <a:ext cx="1693283" cy="1282367"/>
            <a:chOff x="9891354" y="3473449"/>
            <a:chExt cx="1693283" cy="1282367"/>
          </a:xfrm>
        </p:grpSpPr>
        <p:grpSp>
          <p:nvGrpSpPr>
            <p:cNvPr id="61" name="组合 60"/>
            <p:cNvGrpSpPr/>
            <p:nvPr/>
          </p:nvGrpSpPr>
          <p:grpSpPr>
            <a:xfrm>
              <a:off x="9891354" y="3673779"/>
              <a:ext cx="1693283" cy="1082037"/>
              <a:chOff x="6329083" y="3376407"/>
              <a:chExt cx="2109694" cy="1082037"/>
            </a:xfrm>
          </p:grpSpPr>
          <p:grpSp>
            <p:nvGrpSpPr>
              <p:cNvPr id="62" name="组合 61"/>
              <p:cNvGrpSpPr/>
              <p:nvPr/>
            </p:nvGrpSpPr>
            <p:grpSpPr>
              <a:xfrm>
                <a:off x="6329083" y="3376407"/>
                <a:ext cx="2109694" cy="1082037"/>
                <a:chOff x="3738283" y="3923254"/>
                <a:chExt cx="2109694" cy="1082037"/>
              </a:xfrm>
            </p:grpSpPr>
            <p:grpSp>
              <p:nvGrpSpPr>
                <p:cNvPr id="64" name="组合 63"/>
                <p:cNvGrpSpPr/>
                <p:nvPr/>
              </p:nvGrpSpPr>
              <p:grpSpPr>
                <a:xfrm>
                  <a:off x="3738283" y="4210420"/>
                  <a:ext cx="2109694" cy="794871"/>
                  <a:chOff x="1010024" y="3663574"/>
                  <a:chExt cx="2109694" cy="794871"/>
                </a:xfrm>
              </p:grpSpPr>
              <p:sp>
                <p:nvSpPr>
                  <p:cNvPr id="66" name="矩形 65"/>
                  <p:cNvSpPr/>
                  <p:nvPr/>
                </p:nvSpPr>
                <p:spPr>
                  <a:xfrm>
                    <a:off x="1010024" y="3711386"/>
                    <a:ext cx="2109694" cy="747059"/>
                  </a:xfrm>
                  <a:prstGeom prst="rect">
                    <a:avLst/>
                  </a:prstGeom>
                  <a:solidFill>
                    <a:srgbClr val="25477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497107" y="3663574"/>
                    <a:ext cx="1135529" cy="72000"/>
                  </a:xfrm>
                  <a:prstGeom prst="rect">
                    <a:avLst/>
                  </a:prstGeom>
                  <a:solidFill>
                    <a:srgbClr val="2547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文本框 64"/>
                <p:cNvSpPr txBox="1"/>
                <p:nvPr/>
              </p:nvSpPr>
              <p:spPr>
                <a:xfrm>
                  <a:off x="4568549" y="3923254"/>
                  <a:ext cx="415498" cy="646331"/>
                </a:xfrm>
                <a:prstGeom prst="rect">
                  <a:avLst/>
                </a:prstGeom>
                <a:noFill/>
              </p:spPr>
              <p:txBody>
                <a:bodyPr wrap="none" rtlCol="0">
                  <a:spAutoFit/>
                </a:bodyPr>
                <a:lstStyle/>
                <a:p>
                  <a:r>
                    <a:rPr lang="zh-CN" altLang="en-US" sz="3600" dirty="0">
                      <a:solidFill>
                        <a:schemeClr val="bg1"/>
                      </a:solidFill>
                      <a:latin typeface="Eras Medium ITC" panose="020B0602030504020804" pitchFamily="34" charset="0"/>
                    </a:rPr>
                    <a:t>  </a:t>
                  </a:r>
                </a:p>
              </p:txBody>
            </p:sp>
          </p:grpSp>
          <p:sp>
            <p:nvSpPr>
              <p:cNvPr id="63" name="矩形 62"/>
              <p:cNvSpPr/>
              <p:nvPr/>
            </p:nvSpPr>
            <p:spPr>
              <a:xfrm>
                <a:off x="6370918" y="3935488"/>
                <a:ext cx="2014070" cy="461665"/>
              </a:xfrm>
              <a:prstGeom prst="rect">
                <a:avLst/>
              </a:prstGeom>
              <a:no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工作要求</a:t>
                </a:r>
              </a:p>
            </p:txBody>
          </p:sp>
        </p:grpSp>
        <p:sp>
          <p:nvSpPr>
            <p:cNvPr id="49" name="椭圆 48"/>
            <p:cNvSpPr/>
            <p:nvPr/>
          </p:nvSpPr>
          <p:spPr>
            <a:xfrm>
              <a:off x="10393149" y="3473449"/>
              <a:ext cx="749300" cy="749300"/>
            </a:xfrm>
            <a:prstGeom prst="ellipse">
              <a:avLst/>
            </a:prstGeom>
            <a:solidFill>
              <a:srgbClr val="FFFFF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rgbClr val="25477D"/>
                  </a:solidFill>
                  <a:latin typeface="微软雅黑" panose="020B0503020204020204" pitchFamily="34" charset="-122"/>
                  <a:ea typeface="微软雅黑" panose="020B0503020204020204" pitchFamily="34" charset="-122"/>
                </a:rPr>
                <a:t>伍</a:t>
              </a:r>
            </a:p>
          </p:txBody>
        </p:sp>
      </p:grpSp>
      <p:sp>
        <p:nvSpPr>
          <p:cNvPr id="50" name="矩形 49">
            <a:extLst>
              <a:ext uri="{FF2B5EF4-FFF2-40B4-BE49-F238E27FC236}">
                <a16:creationId xmlns:a16="http://schemas.microsoft.com/office/drawing/2014/main" id="{4E8866FA-B84F-40DD-842E-907B156B616D}"/>
              </a:ext>
            </a:extLst>
          </p:cNvPr>
          <p:cNvSpPr/>
          <p:nvPr/>
        </p:nvSpPr>
        <p:spPr>
          <a:xfrm>
            <a:off x="1743010" y="5892797"/>
            <a:ext cx="9148219" cy="461665"/>
          </a:xfrm>
          <a:prstGeom prst="rect">
            <a:avLst/>
          </a:prstGeom>
          <a:noFill/>
        </p:spPr>
        <p:txBody>
          <a:bodyPr wrap="square" rtlCol="0">
            <a:spAutoFit/>
          </a:bodyPr>
          <a:lstStyle/>
          <a:p>
            <a:pPr algn="ctr"/>
            <a:r>
              <a:rPr lang="en-US" altLang="zh-CN" sz="2400" dirty="0">
                <a:solidFill>
                  <a:srgbClr val="ED7D31"/>
                </a:solidFill>
                <a:latin typeface="微软雅黑" panose="020B0503020204020204" pitchFamily="34" charset="-122"/>
                <a:ea typeface="微软雅黑" panose="020B0503020204020204" pitchFamily="34" charset="-122"/>
              </a:rPr>
              <a:t>《</a:t>
            </a:r>
            <a:r>
              <a:rPr lang="zh-CN" altLang="en-US" sz="2400" dirty="0">
                <a:solidFill>
                  <a:srgbClr val="ED7D31"/>
                </a:solidFill>
                <a:latin typeface="微软雅黑" panose="020B0503020204020204" pitchFamily="34" charset="-122"/>
                <a:ea typeface="微软雅黑" panose="020B0503020204020204" pitchFamily="34" charset="-122"/>
              </a:rPr>
              <a:t>复核工作指引</a:t>
            </a:r>
            <a:r>
              <a:rPr lang="en-US" altLang="zh-CN" sz="2400" dirty="0">
                <a:solidFill>
                  <a:srgbClr val="ED7D31"/>
                </a:solidFill>
                <a:latin typeface="微软雅黑" panose="020B0503020204020204" pitchFamily="34" charset="-122"/>
                <a:ea typeface="微软雅黑" panose="020B0503020204020204" pitchFamily="34" charset="-122"/>
              </a:rPr>
              <a:t>》</a:t>
            </a:r>
            <a:r>
              <a:rPr lang="zh-CN" altLang="en-US" sz="2400" dirty="0">
                <a:solidFill>
                  <a:srgbClr val="ED7D31"/>
                </a:solidFill>
                <a:latin typeface="微软雅黑" panose="020B0503020204020204" pitchFamily="34" charset="-122"/>
                <a:ea typeface="微软雅黑" panose="020B0503020204020204" pitchFamily="34" charset="-122"/>
              </a:rPr>
              <a:t>主要针对试点院校，可供各省制定工作方案参考。</a:t>
            </a:r>
          </a:p>
        </p:txBody>
      </p:sp>
      <p:sp>
        <p:nvSpPr>
          <p:cNvPr id="51" name="标题 3">
            <a:extLst>
              <a:ext uri="{FF2B5EF4-FFF2-40B4-BE49-F238E27FC236}">
                <a16:creationId xmlns:a16="http://schemas.microsoft.com/office/drawing/2014/main" id="{0BA7F613-5B6A-4EEB-AE63-A3517BDB68D9}"/>
              </a:ext>
            </a:extLst>
          </p:cNvPr>
          <p:cNvSpPr txBox="1">
            <a:spLocks/>
          </p:cNvSpPr>
          <p:nvPr/>
        </p:nvSpPr>
        <p:spPr>
          <a:xfrm>
            <a:off x="3780375" y="2759989"/>
            <a:ext cx="4656055" cy="747059"/>
          </a:xfrm>
          <a:prstGeom prst="rect">
            <a:avLst/>
          </a:prstGeom>
          <a:solidFill>
            <a:srgbClr val="F2F2F2"/>
          </a:solidFill>
        </p:spPr>
        <p:txBody>
          <a:bodyPr vert="horz" lIns="91440" tIns="45720" rIns="91440" bIns="45720" rtlCol="0" anchor="ctr">
            <a:normAutofit/>
          </a:bodyPr>
          <a:lstStyle>
            <a:lvl1pPr algn="ctr" defTabSz="914400" rtl="0" eaLnBrk="1" latinLnBrk="0" hangingPunct="1">
              <a:lnSpc>
                <a:spcPct val="100000"/>
              </a:lnSpc>
              <a:spcBef>
                <a:spcPct val="0"/>
              </a:spcBef>
              <a:buNone/>
              <a:defRPr sz="4400" b="1" kern="1200">
                <a:solidFill>
                  <a:srgbClr val="25477D"/>
                </a:solidFill>
                <a:latin typeface="微软雅黑" panose="020B0503020204020204" pitchFamily="34" charset="-122"/>
                <a:ea typeface="微软雅黑" panose="020B0503020204020204" pitchFamily="34" charset="-122"/>
                <a:cs typeface="+mj-cs"/>
              </a:defRPr>
            </a:lvl1pPr>
          </a:lstStyle>
          <a:p>
            <a:r>
              <a:rPr lang="en-US" altLang="zh-CN" sz="3600" dirty="0"/>
              <a:t>《</a:t>
            </a:r>
            <a:r>
              <a:rPr lang="zh-CN" altLang="en-US" sz="3600" dirty="0"/>
              <a:t>复核工作指引</a:t>
            </a:r>
            <a:r>
              <a:rPr lang="en-US" altLang="zh-CN" sz="3600" dirty="0"/>
              <a:t>》</a:t>
            </a:r>
            <a:endParaRPr lang="zh-CN" altLang="en-US" sz="3600" dirty="0"/>
          </a:p>
        </p:txBody>
      </p:sp>
    </p:spTree>
    <p:extLst>
      <p:ext uri="{BB962C8B-B14F-4D97-AF65-F5344CB8AC3E}">
        <p14:creationId xmlns:p14="http://schemas.microsoft.com/office/powerpoint/2010/main" val="41250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复核目的</a:t>
            </a:r>
          </a:p>
        </p:txBody>
      </p:sp>
      <p:sp>
        <p:nvSpPr>
          <p:cNvPr id="5" name="文本占位符 4"/>
          <p:cNvSpPr>
            <a:spLocks noGrp="1"/>
          </p:cNvSpPr>
          <p:nvPr>
            <p:ph type="body" idx="1"/>
          </p:nvPr>
        </p:nvSpPr>
        <p:spPr/>
        <p:txBody>
          <a:bodyPr/>
          <a:lstStyle/>
          <a:p>
            <a:endParaRPr lang="zh-CN" altLang="en-US" dirty="0"/>
          </a:p>
        </p:txBody>
      </p:sp>
      <p:sp>
        <p:nvSpPr>
          <p:cNvPr id="6" name="椭圆 5"/>
          <p:cNvSpPr/>
          <p:nvPr/>
        </p:nvSpPr>
        <p:spPr>
          <a:xfrm>
            <a:off x="5378099" y="1822136"/>
            <a:ext cx="1512000" cy="151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a:solidFill>
                  <a:srgbClr val="25477D"/>
                </a:solidFill>
                <a:latin typeface="微软雅黑" panose="020B0503020204020204" pitchFamily="34" charset="-122"/>
                <a:ea typeface="微软雅黑" panose="020B0503020204020204" pitchFamily="34" charset="-122"/>
              </a:rPr>
              <a:t>壹</a:t>
            </a:r>
          </a:p>
        </p:txBody>
      </p:sp>
    </p:spTree>
    <p:extLst>
      <p:ext uri="{BB962C8B-B14F-4D97-AF65-F5344CB8AC3E}">
        <p14:creationId xmlns:p14="http://schemas.microsoft.com/office/powerpoint/2010/main" val="1965225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a:t>
            </a:r>
            <a:r>
              <a:rPr lang="en-US" altLang="zh-CN" dirty="0"/>
              <a:t>. </a:t>
            </a:r>
            <a:r>
              <a:rPr lang="zh-CN" altLang="en-US" dirty="0"/>
              <a:t>复核目的</a:t>
            </a:r>
          </a:p>
        </p:txBody>
      </p:sp>
      <p:sp>
        <p:nvSpPr>
          <p:cNvPr id="3" name="矩形 2">
            <a:extLst>
              <a:ext uri="{FF2B5EF4-FFF2-40B4-BE49-F238E27FC236}">
                <a16:creationId xmlns:a16="http://schemas.microsoft.com/office/drawing/2014/main" id="{10D057E0-7660-4622-B0F5-0FD18E80D856}"/>
              </a:ext>
            </a:extLst>
          </p:cNvPr>
          <p:cNvSpPr/>
          <p:nvPr/>
        </p:nvSpPr>
        <p:spPr>
          <a:xfrm>
            <a:off x="1393371" y="1279376"/>
            <a:ext cx="9960429" cy="4466094"/>
          </a:xfrm>
          <a:prstGeom prst="rect">
            <a:avLst/>
          </a:prstGeom>
        </p:spPr>
        <p:txBody>
          <a:bodyPr wrap="square">
            <a:spAutoFit/>
          </a:bodyPr>
          <a:lstStyle/>
          <a:p>
            <a:pPr>
              <a:lnSpc>
                <a:spcPct val="150000"/>
              </a:lnSpc>
            </a:pPr>
            <a:r>
              <a:rPr lang="en-US" altLang="zh-CN" sz="2400" dirty="0"/>
              <a:t>       </a:t>
            </a:r>
            <a:r>
              <a:rPr lang="zh-CN" altLang="zh-CN" sz="2400" b="1" dirty="0">
                <a:solidFill>
                  <a:srgbClr val="024064"/>
                </a:solidFill>
                <a:latin typeface="微软雅黑" panose="020B0503020204020204" pitchFamily="34" charset="-122"/>
                <a:ea typeface="微软雅黑" panose="020B0503020204020204" pitchFamily="34" charset="-122"/>
              </a:rPr>
              <a:t>加强事中事后监管，</a:t>
            </a:r>
            <a:r>
              <a:rPr lang="zh-CN" altLang="zh-CN" sz="2400" b="1" dirty="0">
                <a:solidFill>
                  <a:srgbClr val="FF0000"/>
                </a:solidFill>
                <a:latin typeface="微软雅黑" panose="020B0503020204020204" pitchFamily="34" charset="-122"/>
                <a:ea typeface="微软雅黑" panose="020B0503020204020204" pitchFamily="34" charset="-122"/>
              </a:rPr>
              <a:t>把握诊改制度建设方向</a:t>
            </a:r>
            <a:r>
              <a:rPr lang="zh-CN" altLang="zh-CN" sz="2400" b="1" dirty="0">
                <a:solidFill>
                  <a:srgbClr val="024064"/>
                </a:solidFill>
                <a:latin typeface="微软雅黑" panose="020B0503020204020204" pitchFamily="34" charset="-122"/>
                <a:ea typeface="微软雅黑" panose="020B0503020204020204" pitchFamily="34" charset="-122"/>
              </a:rPr>
              <a:t>，突出高职院校质量保证主体的地位和责任</a:t>
            </a:r>
            <a:r>
              <a:rPr lang="zh-CN" altLang="en-US" sz="2400" b="1" dirty="0">
                <a:solidFill>
                  <a:srgbClr val="024064"/>
                </a:solidFill>
                <a:latin typeface="微软雅黑" panose="020B0503020204020204" pitchFamily="34" charset="-122"/>
                <a:ea typeface="微软雅黑" panose="020B0503020204020204" pitchFamily="34" charset="-122"/>
              </a:rPr>
              <a:t>，</a:t>
            </a:r>
            <a:endParaRPr lang="en-US" altLang="zh-CN" sz="2400" b="1" dirty="0">
              <a:solidFill>
                <a:srgbClr val="024064"/>
              </a:solidFill>
              <a:latin typeface="微软雅黑" panose="020B0503020204020204" pitchFamily="34" charset="-122"/>
              <a:ea typeface="微软雅黑" panose="020B0503020204020204" pitchFamily="34" charset="-122"/>
            </a:endParaRPr>
          </a:p>
          <a:p>
            <a:pPr>
              <a:lnSpc>
                <a:spcPct val="150000"/>
              </a:lnSpc>
            </a:pPr>
            <a:r>
              <a:rPr lang="en-US" altLang="zh-CN" sz="2400" b="1" dirty="0">
                <a:solidFill>
                  <a:srgbClr val="024064"/>
                </a:solidFill>
                <a:latin typeface="微软雅黑" panose="020B0503020204020204" pitchFamily="34" charset="-122"/>
                <a:ea typeface="微软雅黑" panose="020B0503020204020204" pitchFamily="34" charset="-122"/>
              </a:rPr>
              <a:t>       </a:t>
            </a:r>
            <a:r>
              <a:rPr lang="zh-CN" altLang="zh-CN" sz="2400" b="1" dirty="0">
                <a:solidFill>
                  <a:srgbClr val="024064"/>
                </a:solidFill>
                <a:latin typeface="微软雅黑" panose="020B0503020204020204" pitchFamily="34" charset="-122"/>
                <a:ea typeface="微软雅黑" panose="020B0503020204020204" pitchFamily="34" charset="-122"/>
              </a:rPr>
              <a:t>督促高职院校有效落实内部质量保证体系建设与运行实施</a:t>
            </a:r>
            <a:r>
              <a:rPr lang="zh-CN" altLang="zh-CN" sz="2400" b="1" dirty="0">
                <a:solidFill>
                  <a:srgbClr val="FF0000"/>
                </a:solidFill>
                <a:latin typeface="微软雅黑" panose="020B0503020204020204" pitchFamily="34" charset="-122"/>
                <a:ea typeface="微软雅黑" panose="020B0503020204020204" pitchFamily="34" charset="-122"/>
              </a:rPr>
              <a:t>方案</a:t>
            </a:r>
            <a:r>
              <a:rPr lang="zh-CN" altLang="zh-CN" sz="2400" b="1" dirty="0">
                <a:solidFill>
                  <a:srgbClr val="024064"/>
                </a:solidFill>
                <a:latin typeface="微软雅黑" panose="020B0503020204020204" pitchFamily="34" charset="-122"/>
                <a:ea typeface="微软雅黑" panose="020B0503020204020204" pitchFamily="34" charset="-122"/>
              </a:rPr>
              <a:t>（简称学校实施方案）</a:t>
            </a:r>
            <a:r>
              <a:rPr lang="zh-CN" altLang="en-US" sz="2400" b="1" dirty="0">
                <a:solidFill>
                  <a:srgbClr val="024064"/>
                </a:solidFill>
                <a:latin typeface="微软雅黑" panose="020B0503020204020204" pitchFamily="34" charset="-122"/>
                <a:ea typeface="微软雅黑" panose="020B0503020204020204" pitchFamily="34" charset="-122"/>
              </a:rPr>
              <a:t>。</a:t>
            </a:r>
            <a:r>
              <a:rPr lang="en-US" altLang="zh-CN" sz="2400" b="1" dirty="0">
                <a:solidFill>
                  <a:srgbClr val="024064"/>
                </a:solidFill>
                <a:latin typeface="微软雅黑" panose="020B0503020204020204" pitchFamily="34" charset="-122"/>
                <a:ea typeface="微软雅黑" panose="020B0503020204020204" pitchFamily="34" charset="-122"/>
              </a:rPr>
              <a:t> </a:t>
            </a:r>
            <a:r>
              <a:rPr lang="zh-CN" altLang="zh-CN" sz="2400" b="1" dirty="0">
                <a:solidFill>
                  <a:srgbClr val="024064"/>
                </a:solidFill>
                <a:latin typeface="微软雅黑" panose="020B0503020204020204" pitchFamily="34" charset="-122"/>
                <a:ea typeface="微软雅黑" panose="020B0503020204020204" pitchFamily="34" charset="-122"/>
              </a:rPr>
              <a:t>以教育教学管理信息化</a:t>
            </a:r>
            <a:r>
              <a:rPr lang="zh-CN" altLang="zh-CN" sz="2400" b="1" dirty="0">
                <a:solidFill>
                  <a:srgbClr val="FF0000"/>
                </a:solidFill>
                <a:latin typeface="微软雅黑" panose="020B0503020204020204" pitchFamily="34" charset="-122"/>
                <a:ea typeface="微软雅黑" panose="020B0503020204020204" pitchFamily="34" charset="-122"/>
              </a:rPr>
              <a:t>平台</a:t>
            </a:r>
            <a:r>
              <a:rPr lang="zh-CN" altLang="zh-CN" sz="2400" b="1" dirty="0">
                <a:solidFill>
                  <a:srgbClr val="024064"/>
                </a:solidFill>
                <a:latin typeface="微软雅黑" panose="020B0503020204020204" pitchFamily="34" charset="-122"/>
                <a:ea typeface="微软雅黑" panose="020B0503020204020204" pitchFamily="34" charset="-122"/>
              </a:rPr>
              <a:t>（简称平台）建设为支撑，以诊改为手段，加快内部质量保证</a:t>
            </a:r>
            <a:r>
              <a:rPr lang="zh-CN" altLang="zh-CN" sz="2400" b="1" dirty="0">
                <a:solidFill>
                  <a:srgbClr val="FF0000"/>
                </a:solidFill>
                <a:latin typeface="微软雅黑" panose="020B0503020204020204" pitchFamily="34" charset="-122"/>
                <a:ea typeface="微软雅黑" panose="020B0503020204020204" pitchFamily="34" charset="-122"/>
              </a:rPr>
              <a:t>体系</a:t>
            </a:r>
            <a:r>
              <a:rPr lang="zh-CN" altLang="zh-CN" sz="2400" b="1" dirty="0">
                <a:solidFill>
                  <a:srgbClr val="024064"/>
                </a:solidFill>
                <a:latin typeface="微软雅黑" panose="020B0503020204020204" pitchFamily="34" charset="-122"/>
                <a:ea typeface="微软雅黑" panose="020B0503020204020204" pitchFamily="34" charset="-122"/>
              </a:rPr>
              <a:t>建设</a:t>
            </a:r>
            <a:r>
              <a:rPr lang="zh-CN" altLang="en-US" sz="2400" b="1" dirty="0">
                <a:solidFill>
                  <a:srgbClr val="024064"/>
                </a:solidFill>
                <a:latin typeface="微软雅黑" panose="020B0503020204020204" pitchFamily="34" charset="-122"/>
                <a:ea typeface="微软雅黑" panose="020B0503020204020204" pitchFamily="34" charset="-122"/>
              </a:rPr>
              <a:t>，</a:t>
            </a:r>
            <a:endParaRPr lang="en-US" altLang="zh-CN" sz="2400" b="1" dirty="0">
              <a:solidFill>
                <a:srgbClr val="024064"/>
              </a:solidFill>
              <a:latin typeface="微软雅黑" panose="020B0503020204020204" pitchFamily="34" charset="-122"/>
              <a:ea typeface="微软雅黑" panose="020B0503020204020204" pitchFamily="34" charset="-122"/>
            </a:endParaRPr>
          </a:p>
          <a:p>
            <a:pPr>
              <a:lnSpc>
                <a:spcPct val="150000"/>
              </a:lnSpc>
            </a:pPr>
            <a:r>
              <a:rPr lang="en-US" altLang="zh-CN" sz="2400" b="1" dirty="0">
                <a:solidFill>
                  <a:srgbClr val="024064"/>
                </a:solidFill>
                <a:latin typeface="微软雅黑" panose="020B0503020204020204" pitchFamily="34" charset="-122"/>
                <a:ea typeface="微软雅黑" panose="020B0503020204020204" pitchFamily="34" charset="-122"/>
              </a:rPr>
              <a:t>       </a:t>
            </a:r>
            <a:r>
              <a:rPr lang="zh-CN" altLang="zh-CN" sz="2400" b="1" dirty="0">
                <a:solidFill>
                  <a:srgbClr val="024064"/>
                </a:solidFill>
                <a:latin typeface="微软雅黑" panose="020B0503020204020204" pitchFamily="34" charset="-122"/>
                <a:ea typeface="微软雅黑" panose="020B0503020204020204" pitchFamily="34" charset="-122"/>
              </a:rPr>
              <a:t>建立常态化的</a:t>
            </a:r>
            <a:r>
              <a:rPr lang="zh-CN" altLang="zh-CN" sz="2400" b="1" dirty="0">
                <a:solidFill>
                  <a:srgbClr val="FF0000"/>
                </a:solidFill>
                <a:latin typeface="微软雅黑" panose="020B0503020204020204" pitchFamily="34" charset="-122"/>
                <a:ea typeface="微软雅黑" panose="020B0503020204020204" pitchFamily="34" charset="-122"/>
              </a:rPr>
              <a:t>自主</a:t>
            </a:r>
            <a:r>
              <a:rPr lang="zh-CN" altLang="zh-CN" sz="2400" b="1" dirty="0">
                <a:solidFill>
                  <a:srgbClr val="024064"/>
                </a:solidFill>
                <a:latin typeface="微软雅黑" panose="020B0503020204020204" pitchFamily="34" charset="-122"/>
                <a:ea typeface="微软雅黑" panose="020B0503020204020204" pitchFamily="34" charset="-122"/>
              </a:rPr>
              <a:t>保证人才培养质量</a:t>
            </a:r>
            <a:r>
              <a:rPr lang="zh-CN" altLang="zh-CN" sz="2400" b="1" dirty="0">
                <a:solidFill>
                  <a:srgbClr val="FF0000"/>
                </a:solidFill>
                <a:latin typeface="微软雅黑" panose="020B0503020204020204" pitchFamily="34" charset="-122"/>
                <a:ea typeface="微软雅黑" panose="020B0503020204020204" pitchFamily="34" charset="-122"/>
              </a:rPr>
              <a:t>机制</a:t>
            </a:r>
            <a:r>
              <a:rPr lang="zh-CN" altLang="zh-CN" sz="2400" b="1" dirty="0">
                <a:solidFill>
                  <a:srgbClr val="024064"/>
                </a:solidFill>
                <a:latin typeface="微软雅黑" panose="020B0503020204020204" pitchFamily="34" charset="-122"/>
                <a:ea typeface="微软雅黑" panose="020B0503020204020204" pitchFamily="34" charset="-122"/>
              </a:rPr>
              <a:t>，营造现代质量文化，</a:t>
            </a:r>
            <a:endParaRPr lang="en-US" altLang="zh-CN" sz="2400" b="1" dirty="0">
              <a:solidFill>
                <a:srgbClr val="024064"/>
              </a:solidFill>
              <a:latin typeface="微软雅黑" panose="020B0503020204020204" pitchFamily="34" charset="-122"/>
              <a:ea typeface="微软雅黑" panose="020B0503020204020204" pitchFamily="34" charset="-122"/>
            </a:endParaRPr>
          </a:p>
          <a:p>
            <a:pPr>
              <a:lnSpc>
                <a:spcPct val="150000"/>
              </a:lnSpc>
            </a:pPr>
            <a:r>
              <a:rPr lang="zh-CN" altLang="zh-CN" sz="2400" b="1" dirty="0">
                <a:solidFill>
                  <a:srgbClr val="024064"/>
                </a:solidFill>
                <a:latin typeface="微软雅黑" panose="020B0503020204020204" pitchFamily="34" charset="-122"/>
                <a:ea typeface="微软雅黑" panose="020B0503020204020204" pitchFamily="34" charset="-122"/>
              </a:rPr>
              <a:t>不断提高师生员工的满意度和获得感</a:t>
            </a:r>
            <a:r>
              <a:rPr lang="zh-CN" altLang="en-US" sz="2400" b="1" dirty="0">
                <a:solidFill>
                  <a:srgbClr val="024064"/>
                </a:solidFill>
                <a:latin typeface="微软雅黑" panose="020B0503020204020204" pitchFamily="34" charset="-122"/>
                <a:ea typeface="微软雅黑" panose="020B0503020204020204" pitchFamily="34" charset="-122"/>
              </a:rPr>
              <a:t>。</a:t>
            </a:r>
            <a:endParaRPr lang="en-US" altLang="zh-CN" sz="2400" b="1" dirty="0">
              <a:solidFill>
                <a:srgbClr val="024064"/>
              </a:solidFill>
              <a:latin typeface="微软雅黑" panose="020B0503020204020204" pitchFamily="34" charset="-122"/>
              <a:ea typeface="微软雅黑" panose="020B0503020204020204" pitchFamily="34" charset="-122"/>
            </a:endParaRPr>
          </a:p>
          <a:p>
            <a:pPr>
              <a:lnSpc>
                <a:spcPct val="150000"/>
              </a:lnSpc>
            </a:pPr>
            <a:r>
              <a:rPr lang="en-US" altLang="zh-CN" sz="2400" b="1" dirty="0">
                <a:solidFill>
                  <a:srgbClr val="024064"/>
                </a:solidFill>
                <a:latin typeface="微软雅黑" panose="020B0503020204020204" pitchFamily="34" charset="-122"/>
                <a:ea typeface="微软雅黑" panose="020B0503020204020204" pitchFamily="34" charset="-122"/>
              </a:rPr>
              <a:t>       </a:t>
            </a:r>
            <a:r>
              <a:rPr lang="zh-CN" altLang="zh-CN" sz="2400" b="1" dirty="0">
                <a:solidFill>
                  <a:srgbClr val="024064"/>
                </a:solidFill>
                <a:latin typeface="微软雅黑" panose="020B0503020204020204" pitchFamily="34" charset="-122"/>
                <a:ea typeface="微软雅黑" panose="020B0503020204020204" pitchFamily="34" charset="-122"/>
              </a:rPr>
              <a:t>进一步</a:t>
            </a:r>
            <a:r>
              <a:rPr lang="zh-CN" altLang="zh-CN" sz="2400" b="1" dirty="0">
                <a:solidFill>
                  <a:srgbClr val="FF0000"/>
                </a:solidFill>
                <a:latin typeface="微软雅黑" panose="020B0503020204020204" pitchFamily="34" charset="-122"/>
                <a:ea typeface="微软雅黑" panose="020B0503020204020204" pitchFamily="34" charset="-122"/>
              </a:rPr>
              <a:t>提升办学水平和人才培养质量</a:t>
            </a:r>
            <a:r>
              <a:rPr lang="zh-CN" altLang="zh-CN" sz="2400" b="1" dirty="0">
                <a:solidFill>
                  <a:srgbClr val="024064"/>
                </a:solidFill>
                <a:latin typeface="微软雅黑" panose="020B0503020204020204" pitchFamily="34" charset="-122"/>
                <a:ea typeface="微软雅黑" panose="020B0503020204020204" pitchFamily="34" charset="-122"/>
              </a:rPr>
              <a:t>。</a:t>
            </a:r>
            <a:endParaRPr lang="zh-CN" altLang="en-US" sz="2400" b="1" dirty="0">
              <a:solidFill>
                <a:srgbClr val="024064"/>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97377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31850" y="3121997"/>
            <a:ext cx="10515600" cy="1038753"/>
          </a:xfrm>
        </p:spPr>
        <p:txBody>
          <a:bodyPr>
            <a:normAutofit/>
          </a:bodyPr>
          <a:lstStyle/>
          <a:p>
            <a:r>
              <a:rPr lang="zh-CN" altLang="en-US" sz="3600" dirty="0"/>
              <a:t>基本原则</a:t>
            </a:r>
          </a:p>
        </p:txBody>
      </p:sp>
      <p:sp>
        <p:nvSpPr>
          <p:cNvPr id="5" name="文本占位符 4"/>
          <p:cNvSpPr>
            <a:spLocks noGrp="1"/>
          </p:cNvSpPr>
          <p:nvPr>
            <p:ph type="body" idx="1"/>
          </p:nvPr>
        </p:nvSpPr>
        <p:spPr>
          <a:xfrm>
            <a:off x="1058009" y="4421481"/>
            <a:ext cx="10110140" cy="1038753"/>
          </a:xfrm>
        </p:spPr>
        <p:txBody>
          <a:bodyPr>
            <a:normAutofit fontScale="70000" lnSpcReduction="20000"/>
          </a:bodyPr>
          <a:lstStyle/>
          <a:p>
            <a:pPr>
              <a:lnSpc>
                <a:spcPts val="2500"/>
              </a:lnSpc>
            </a:pPr>
            <a:r>
              <a:rPr lang="en-US" altLang="zh-CN" dirty="0">
                <a:solidFill>
                  <a:schemeClr val="bg1"/>
                </a:solidFill>
              </a:rPr>
              <a:t>       </a:t>
            </a:r>
            <a:r>
              <a:rPr lang="zh-CN" altLang="zh-CN" sz="2800" dirty="0">
                <a:solidFill>
                  <a:schemeClr val="bg1"/>
                </a:solidFill>
              </a:rPr>
              <a:t>以教育部</a:t>
            </a:r>
            <a:r>
              <a:rPr lang="en-US" altLang="zh-CN" sz="2800" dirty="0">
                <a:solidFill>
                  <a:schemeClr val="bg1"/>
                </a:solidFill>
              </a:rPr>
              <a:t>4</a:t>
            </a:r>
            <a:r>
              <a:rPr lang="zh-CN" altLang="zh-CN" sz="2800" dirty="0">
                <a:solidFill>
                  <a:schemeClr val="bg1"/>
                </a:solidFill>
              </a:rPr>
              <a:t>个文件（教职成厅〔</a:t>
            </a:r>
            <a:r>
              <a:rPr lang="en-US" altLang="zh-CN" sz="2800" dirty="0">
                <a:solidFill>
                  <a:schemeClr val="bg1"/>
                </a:solidFill>
              </a:rPr>
              <a:t>2015</a:t>
            </a:r>
            <a:r>
              <a:rPr lang="zh-CN" altLang="zh-CN" sz="2800" dirty="0">
                <a:solidFill>
                  <a:schemeClr val="bg1"/>
                </a:solidFill>
              </a:rPr>
              <a:t>〕</a:t>
            </a:r>
            <a:r>
              <a:rPr lang="en-US" altLang="zh-CN" sz="2800" dirty="0">
                <a:solidFill>
                  <a:schemeClr val="bg1"/>
                </a:solidFill>
              </a:rPr>
              <a:t>2</a:t>
            </a:r>
            <a:r>
              <a:rPr lang="zh-CN" altLang="zh-CN" sz="2800" dirty="0">
                <a:solidFill>
                  <a:schemeClr val="bg1"/>
                </a:solidFill>
              </a:rPr>
              <a:t>号、教职成司函〔</a:t>
            </a:r>
            <a:r>
              <a:rPr lang="en-US" altLang="zh-CN" sz="2800" dirty="0">
                <a:solidFill>
                  <a:schemeClr val="bg1"/>
                </a:solidFill>
              </a:rPr>
              <a:t>2015</a:t>
            </a:r>
            <a:r>
              <a:rPr lang="zh-CN" altLang="zh-CN" sz="2800" dirty="0">
                <a:solidFill>
                  <a:schemeClr val="bg1"/>
                </a:solidFill>
              </a:rPr>
              <a:t>〕</a:t>
            </a:r>
            <a:r>
              <a:rPr lang="en-US" altLang="zh-CN" sz="2800" dirty="0">
                <a:solidFill>
                  <a:schemeClr val="bg1"/>
                </a:solidFill>
              </a:rPr>
              <a:t>168</a:t>
            </a:r>
            <a:r>
              <a:rPr lang="zh-CN" altLang="zh-CN" sz="2800" dirty="0">
                <a:solidFill>
                  <a:schemeClr val="bg1"/>
                </a:solidFill>
              </a:rPr>
              <a:t>号、教职成司函〔</a:t>
            </a:r>
            <a:r>
              <a:rPr lang="en-US" altLang="zh-CN" sz="2800" dirty="0">
                <a:solidFill>
                  <a:schemeClr val="bg1"/>
                </a:solidFill>
              </a:rPr>
              <a:t>2016</a:t>
            </a:r>
            <a:r>
              <a:rPr lang="zh-CN" altLang="zh-CN" sz="2800" dirty="0">
                <a:solidFill>
                  <a:schemeClr val="bg1"/>
                </a:solidFill>
              </a:rPr>
              <a:t>〕</a:t>
            </a:r>
            <a:r>
              <a:rPr lang="en-US" altLang="zh-CN" sz="2800" dirty="0">
                <a:solidFill>
                  <a:schemeClr val="bg1"/>
                </a:solidFill>
              </a:rPr>
              <a:t>72</a:t>
            </a:r>
            <a:r>
              <a:rPr lang="zh-CN" altLang="zh-CN" sz="2800" dirty="0">
                <a:solidFill>
                  <a:schemeClr val="bg1"/>
                </a:solidFill>
              </a:rPr>
              <a:t>号、教职成司函〔</a:t>
            </a:r>
            <a:r>
              <a:rPr lang="en-US" altLang="zh-CN" sz="2800" dirty="0">
                <a:solidFill>
                  <a:schemeClr val="bg1"/>
                </a:solidFill>
              </a:rPr>
              <a:t>2017</a:t>
            </a:r>
            <a:r>
              <a:rPr lang="zh-CN" altLang="zh-CN" sz="2800" dirty="0">
                <a:solidFill>
                  <a:schemeClr val="bg1"/>
                </a:solidFill>
              </a:rPr>
              <a:t>〕</a:t>
            </a:r>
            <a:r>
              <a:rPr lang="en-US" altLang="zh-CN" sz="2800" dirty="0">
                <a:solidFill>
                  <a:schemeClr val="bg1"/>
                </a:solidFill>
              </a:rPr>
              <a:t>56 </a:t>
            </a:r>
            <a:r>
              <a:rPr lang="zh-CN" altLang="zh-CN" sz="2800" dirty="0">
                <a:solidFill>
                  <a:schemeClr val="bg1"/>
                </a:solidFill>
              </a:rPr>
              <a:t>号）</a:t>
            </a:r>
            <a:r>
              <a:rPr lang="zh-CN" altLang="en-US" sz="2800" dirty="0">
                <a:solidFill>
                  <a:schemeClr val="bg1"/>
                </a:solidFill>
              </a:rPr>
              <a:t>为指导，</a:t>
            </a:r>
            <a:r>
              <a:rPr lang="zh-CN" altLang="en-US" sz="2800" b="1" dirty="0">
                <a:solidFill>
                  <a:schemeClr val="bg1"/>
                </a:solidFill>
              </a:rPr>
              <a:t>以</a:t>
            </a:r>
            <a:r>
              <a:rPr lang="zh-CN" altLang="zh-CN" sz="3400" b="1" dirty="0">
                <a:solidFill>
                  <a:srgbClr val="ED7D31"/>
                </a:solidFill>
              </a:rPr>
              <a:t>学校</a:t>
            </a:r>
            <a:r>
              <a:rPr lang="en-US" altLang="zh-CN" sz="3400" b="1" dirty="0">
                <a:solidFill>
                  <a:srgbClr val="ED7D31"/>
                </a:solidFill>
              </a:rPr>
              <a:t>《</a:t>
            </a:r>
            <a:r>
              <a:rPr lang="zh-CN" altLang="zh-CN" sz="3400" b="1" dirty="0">
                <a:solidFill>
                  <a:srgbClr val="ED7D31"/>
                </a:solidFill>
              </a:rPr>
              <a:t>实施方案</a:t>
            </a:r>
            <a:r>
              <a:rPr lang="en-US" altLang="zh-CN" sz="3400" b="1" dirty="0">
                <a:solidFill>
                  <a:srgbClr val="ED7D31"/>
                </a:solidFill>
              </a:rPr>
              <a:t>》</a:t>
            </a:r>
            <a:r>
              <a:rPr lang="zh-CN" altLang="zh-CN" sz="2800" b="1" dirty="0">
                <a:solidFill>
                  <a:schemeClr val="bg1"/>
                </a:solidFill>
              </a:rPr>
              <a:t>为依据</a:t>
            </a:r>
            <a:r>
              <a:rPr lang="zh-CN" altLang="zh-CN" sz="2800" dirty="0">
                <a:solidFill>
                  <a:schemeClr val="bg1"/>
                </a:solidFill>
              </a:rPr>
              <a:t>，</a:t>
            </a:r>
            <a:r>
              <a:rPr lang="zh-CN" altLang="zh-CN" sz="2800" b="1" dirty="0">
                <a:solidFill>
                  <a:schemeClr val="bg1"/>
                </a:solidFill>
              </a:rPr>
              <a:t>以</a:t>
            </a:r>
            <a:r>
              <a:rPr lang="zh-CN" altLang="en-US" sz="2800" b="1" dirty="0">
                <a:solidFill>
                  <a:schemeClr val="bg1"/>
                </a:solidFill>
              </a:rPr>
              <a:t>内部</a:t>
            </a:r>
            <a:r>
              <a:rPr lang="zh-CN" altLang="zh-CN" sz="2800" b="1" dirty="0">
                <a:solidFill>
                  <a:schemeClr val="bg1"/>
                </a:solidFill>
              </a:rPr>
              <a:t>质量保证体系建</a:t>
            </a:r>
            <a:r>
              <a:rPr lang="zh-CN" altLang="en-US" sz="2800" b="1" dirty="0">
                <a:solidFill>
                  <a:schemeClr val="bg1"/>
                </a:solidFill>
              </a:rPr>
              <a:t>立</a:t>
            </a:r>
            <a:r>
              <a:rPr lang="zh-CN" altLang="zh-CN" sz="2800" b="1" dirty="0">
                <a:solidFill>
                  <a:schemeClr val="bg1"/>
                </a:solidFill>
              </a:rPr>
              <a:t>与运行为重点</a:t>
            </a:r>
            <a:endParaRPr lang="zh-CN" altLang="en-US" sz="2800" b="1" dirty="0">
              <a:solidFill>
                <a:schemeClr val="bg1"/>
              </a:solidFill>
            </a:endParaRPr>
          </a:p>
        </p:txBody>
      </p:sp>
      <p:sp>
        <p:nvSpPr>
          <p:cNvPr id="6" name="椭圆 5"/>
          <p:cNvSpPr/>
          <p:nvPr/>
        </p:nvSpPr>
        <p:spPr>
          <a:xfrm>
            <a:off x="5357079" y="1822513"/>
            <a:ext cx="1512000" cy="151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a:solidFill>
                  <a:srgbClr val="25477D"/>
                </a:solidFill>
                <a:latin typeface="微软雅黑" panose="020B0503020204020204" pitchFamily="34" charset="-122"/>
                <a:ea typeface="微软雅黑" panose="020B0503020204020204" pitchFamily="34" charset="-122"/>
              </a:rPr>
              <a:t>贰</a:t>
            </a:r>
          </a:p>
        </p:txBody>
      </p:sp>
    </p:spTree>
    <p:extLst>
      <p:ext uri="{BB962C8B-B14F-4D97-AF65-F5344CB8AC3E}">
        <p14:creationId xmlns:p14="http://schemas.microsoft.com/office/powerpoint/2010/main" val="3451124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en-US" dirty="0"/>
              <a:t>二</a:t>
            </a:r>
            <a:r>
              <a:rPr lang="en-US" altLang="zh-CN" dirty="0"/>
              <a:t>. </a:t>
            </a:r>
            <a:r>
              <a:rPr lang="zh-CN" altLang="en-US" dirty="0"/>
              <a:t>基本原则</a:t>
            </a:r>
          </a:p>
        </p:txBody>
      </p:sp>
      <p:grpSp>
        <p:nvGrpSpPr>
          <p:cNvPr id="47" name="93d4b7e9-f33a-4049-b239-bc41c9de9fc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39170" y="1356819"/>
            <a:ext cx="11534201" cy="4776333"/>
            <a:chOff x="335688" y="1674294"/>
            <a:chExt cx="11534201" cy="4776333"/>
          </a:xfrm>
        </p:grpSpPr>
        <p:grpSp>
          <p:nvGrpSpPr>
            <p:cNvPr id="48" name="îṡļîḍe">
              <a:extLst>
                <a:ext uri="{FF2B5EF4-FFF2-40B4-BE49-F238E27FC236}">
                  <a16:creationId xmlns:a16="http://schemas.microsoft.com/office/drawing/2014/main" id="{8F67290D-2E30-4D70-9D63-4D07E1DE39CA}"/>
                </a:ext>
              </a:extLst>
            </p:cNvPr>
            <p:cNvGrpSpPr/>
            <p:nvPr/>
          </p:nvGrpSpPr>
          <p:grpSpPr>
            <a:xfrm>
              <a:off x="4482715" y="1993900"/>
              <a:ext cx="3299602" cy="3605703"/>
              <a:chOff x="4287700" y="2014137"/>
              <a:chExt cx="3616600" cy="4046407"/>
            </a:xfrm>
          </p:grpSpPr>
          <p:sp>
            <p:nvSpPr>
              <p:cNvPr id="80" name="iśḻiḓè">
                <a:extLst>
                  <a:ext uri="{FF2B5EF4-FFF2-40B4-BE49-F238E27FC236}">
                    <a16:creationId xmlns:a16="http://schemas.microsoft.com/office/drawing/2014/main" id="{D8C78CA8-2E8B-4326-95CB-1738799256B4}"/>
                  </a:ext>
                </a:extLst>
              </p:cNvPr>
              <p:cNvSpPr/>
              <p:nvPr/>
            </p:nvSpPr>
            <p:spPr>
              <a:xfrm>
                <a:off x="4287700" y="2014137"/>
                <a:ext cx="1808300" cy="1235881"/>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81" name="îS1îḋe">
                <a:extLst>
                  <a:ext uri="{FF2B5EF4-FFF2-40B4-BE49-F238E27FC236}">
                    <a16:creationId xmlns:a16="http://schemas.microsoft.com/office/drawing/2014/main" id="{CBE4F742-7460-4F93-AEB8-EEB1D171690D}"/>
                  </a:ext>
                </a:extLst>
              </p:cNvPr>
              <p:cNvSpPr/>
              <p:nvPr/>
            </p:nvSpPr>
            <p:spPr>
              <a:xfrm flipH="1">
                <a:off x="6096000" y="2014137"/>
                <a:ext cx="1808300" cy="1235881"/>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82" name="ïSḷiḋê">
                <a:extLst>
                  <a:ext uri="{FF2B5EF4-FFF2-40B4-BE49-F238E27FC236}">
                    <a16:creationId xmlns:a16="http://schemas.microsoft.com/office/drawing/2014/main" id="{80C7789C-0ABF-48EE-B5B5-3A76FE9116C7}"/>
                  </a:ext>
                </a:extLst>
              </p:cNvPr>
              <p:cNvSpPr/>
              <p:nvPr/>
            </p:nvSpPr>
            <p:spPr>
              <a:xfrm>
                <a:off x="4592206" y="3374775"/>
                <a:ext cx="1503794" cy="1027767"/>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83" name="ïṡlídè">
                <a:extLst>
                  <a:ext uri="{FF2B5EF4-FFF2-40B4-BE49-F238E27FC236}">
                    <a16:creationId xmlns:a16="http://schemas.microsoft.com/office/drawing/2014/main" id="{A3B2E440-C132-47A4-B4B5-EB3BAF40C17A}"/>
                  </a:ext>
                </a:extLst>
              </p:cNvPr>
              <p:cNvSpPr/>
              <p:nvPr/>
            </p:nvSpPr>
            <p:spPr>
              <a:xfrm flipH="1">
                <a:off x="6096000" y="3374775"/>
                <a:ext cx="1503794" cy="1027767"/>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rgbClr val="162F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84" name="iṩlîḋe">
                <a:extLst>
                  <a:ext uri="{FF2B5EF4-FFF2-40B4-BE49-F238E27FC236}">
                    <a16:creationId xmlns:a16="http://schemas.microsoft.com/office/drawing/2014/main" id="{65CD5155-E281-4D20-80B4-4E9B8F4149F2}"/>
                  </a:ext>
                </a:extLst>
              </p:cNvPr>
              <p:cNvSpPr/>
              <p:nvPr/>
            </p:nvSpPr>
            <p:spPr>
              <a:xfrm>
                <a:off x="5005965" y="4527299"/>
                <a:ext cx="1090035" cy="726686"/>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85" name="ísļiḍe">
                <a:extLst>
                  <a:ext uri="{FF2B5EF4-FFF2-40B4-BE49-F238E27FC236}">
                    <a16:creationId xmlns:a16="http://schemas.microsoft.com/office/drawing/2014/main" id="{3EB68633-1F42-40E9-8A40-A10C90BEB3D4}"/>
                  </a:ext>
                </a:extLst>
              </p:cNvPr>
              <p:cNvSpPr/>
              <p:nvPr/>
            </p:nvSpPr>
            <p:spPr>
              <a:xfrm flipH="1">
                <a:off x="6096000" y="4527299"/>
                <a:ext cx="1090035" cy="726686"/>
              </a:xfrm>
              <a:custGeom>
                <a:avLst/>
                <a:gdLst>
                  <a:gd name="connsiteX0" fmla="*/ 1808300 w 1808300"/>
                  <a:gd name="connsiteY0" fmla="*/ 0 h 1235881"/>
                  <a:gd name="connsiteX1" fmla="*/ 1808300 w 1808300"/>
                  <a:gd name="connsiteY1" fmla="*/ 1079230 h 1235881"/>
                  <a:gd name="connsiteX2" fmla="*/ 0 w 1808300"/>
                  <a:gd name="connsiteY2" fmla="*/ 1235881 h 1235881"/>
                  <a:gd name="connsiteX3" fmla="*/ 0 w 1808300"/>
                  <a:gd name="connsiteY3" fmla="*/ 350509 h 1235881"/>
                </a:gdLst>
                <a:ahLst/>
                <a:cxnLst>
                  <a:cxn ang="0">
                    <a:pos x="connsiteX0" y="connsiteY0"/>
                  </a:cxn>
                  <a:cxn ang="0">
                    <a:pos x="connsiteX1" y="connsiteY1"/>
                  </a:cxn>
                  <a:cxn ang="0">
                    <a:pos x="connsiteX2" y="connsiteY2"/>
                  </a:cxn>
                  <a:cxn ang="0">
                    <a:pos x="connsiteX3" y="connsiteY3"/>
                  </a:cxn>
                </a:cxnLst>
                <a:rect l="l" t="t" r="r" b="b"/>
                <a:pathLst>
                  <a:path w="1808300" h="1235881">
                    <a:moveTo>
                      <a:pt x="1808300" y="0"/>
                    </a:moveTo>
                    <a:lnTo>
                      <a:pt x="1808300" y="1079230"/>
                    </a:lnTo>
                    <a:lnTo>
                      <a:pt x="0" y="1235881"/>
                    </a:lnTo>
                    <a:lnTo>
                      <a:pt x="0" y="35050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86" name="iṣ1îḓé">
                <a:extLst>
                  <a:ext uri="{FF2B5EF4-FFF2-40B4-BE49-F238E27FC236}">
                    <a16:creationId xmlns:a16="http://schemas.microsoft.com/office/drawing/2014/main" id="{DEFC4850-85CF-4321-8325-6B7A09590561}"/>
                  </a:ext>
                </a:extLst>
              </p:cNvPr>
              <p:cNvSpPr/>
              <p:nvPr/>
            </p:nvSpPr>
            <p:spPr>
              <a:xfrm rot="21295839">
                <a:off x="4299992" y="3165634"/>
                <a:ext cx="1816041" cy="358618"/>
              </a:xfrm>
              <a:custGeom>
                <a:avLst/>
                <a:gdLst>
                  <a:gd name="connsiteX0" fmla="*/ 0 w 1808300"/>
                  <a:gd name="connsiteY0" fmla="*/ 0 h 836207"/>
                  <a:gd name="connsiteX1" fmla="*/ 1808300 w 1808300"/>
                  <a:gd name="connsiteY1" fmla="*/ 0 h 836207"/>
                  <a:gd name="connsiteX2" fmla="*/ 1808300 w 1808300"/>
                  <a:gd name="connsiteY2" fmla="*/ 836207 h 836207"/>
                  <a:gd name="connsiteX3" fmla="*/ 0 w 1808300"/>
                  <a:gd name="connsiteY3" fmla="*/ 836207 h 836207"/>
                  <a:gd name="connsiteX4" fmla="*/ 0 w 1808300"/>
                  <a:gd name="connsiteY4" fmla="*/ 0 h 836207"/>
                  <a:gd name="connsiteX0" fmla="*/ 0 w 1826855"/>
                  <a:gd name="connsiteY0" fmla="*/ 0 h 842635"/>
                  <a:gd name="connsiteX1" fmla="*/ 1826855 w 1826855"/>
                  <a:gd name="connsiteY1" fmla="*/ 6428 h 842635"/>
                  <a:gd name="connsiteX2" fmla="*/ 1826855 w 1826855"/>
                  <a:gd name="connsiteY2" fmla="*/ 842635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805437 w 1826855"/>
                  <a:gd name="connsiteY2" fmla="*/ 278473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774996 w 1826855"/>
                  <a:gd name="connsiteY2" fmla="*/ 242594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802204 w 1826855"/>
                  <a:gd name="connsiteY2" fmla="*/ 287682 h 842635"/>
                  <a:gd name="connsiteX3" fmla="*/ 18555 w 1826855"/>
                  <a:gd name="connsiteY3" fmla="*/ 842635 h 842635"/>
                  <a:gd name="connsiteX4" fmla="*/ 0 w 1826855"/>
                  <a:gd name="connsiteY4" fmla="*/ 0 h 842635"/>
                  <a:gd name="connsiteX0" fmla="*/ 0 w 1826855"/>
                  <a:gd name="connsiteY0" fmla="*/ 0 h 350476"/>
                  <a:gd name="connsiteX1" fmla="*/ 1826855 w 1826855"/>
                  <a:gd name="connsiteY1" fmla="*/ 6428 h 350476"/>
                  <a:gd name="connsiteX2" fmla="*/ 1802204 w 1826855"/>
                  <a:gd name="connsiteY2" fmla="*/ 287682 h 350476"/>
                  <a:gd name="connsiteX3" fmla="*/ 1036767 w 1826855"/>
                  <a:gd name="connsiteY3" fmla="*/ 350476 h 350476"/>
                  <a:gd name="connsiteX4" fmla="*/ 0 w 1826855"/>
                  <a:gd name="connsiteY4" fmla="*/ 0 h 350476"/>
                  <a:gd name="connsiteX0" fmla="*/ 0 w 1826855"/>
                  <a:gd name="connsiteY0" fmla="*/ 0 h 355906"/>
                  <a:gd name="connsiteX1" fmla="*/ 1826855 w 1826855"/>
                  <a:gd name="connsiteY1" fmla="*/ 6428 h 355906"/>
                  <a:gd name="connsiteX2" fmla="*/ 1802204 w 1826855"/>
                  <a:gd name="connsiteY2" fmla="*/ 287682 h 355906"/>
                  <a:gd name="connsiteX3" fmla="*/ 1098804 w 1826855"/>
                  <a:gd name="connsiteY3" fmla="*/ 355906 h 355906"/>
                  <a:gd name="connsiteX4" fmla="*/ 0 w 1826855"/>
                  <a:gd name="connsiteY4" fmla="*/ 0 h 355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855" h="355906">
                    <a:moveTo>
                      <a:pt x="0" y="0"/>
                    </a:moveTo>
                    <a:lnTo>
                      <a:pt x="1826855" y="6428"/>
                    </a:lnTo>
                    <a:lnTo>
                      <a:pt x="1802204" y="287682"/>
                    </a:lnTo>
                    <a:lnTo>
                      <a:pt x="1098804" y="355906"/>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20000"/>
              </a:bodyPr>
              <a:lstStyle/>
              <a:p>
                <a:pPr algn="ctr"/>
                <a:endParaRPr/>
              </a:p>
            </p:txBody>
          </p:sp>
          <p:sp>
            <p:nvSpPr>
              <p:cNvPr id="87" name="i$ḷiḍé">
                <a:extLst>
                  <a:ext uri="{FF2B5EF4-FFF2-40B4-BE49-F238E27FC236}">
                    <a16:creationId xmlns:a16="http://schemas.microsoft.com/office/drawing/2014/main" id="{2CB2325E-BC67-4C9A-A608-AAFBC71EAAEF}"/>
                  </a:ext>
                </a:extLst>
              </p:cNvPr>
              <p:cNvSpPr/>
              <p:nvPr/>
            </p:nvSpPr>
            <p:spPr>
              <a:xfrm rot="304161" flipH="1">
                <a:off x="6079146" y="4334962"/>
                <a:ext cx="1506243" cy="320786"/>
              </a:xfrm>
              <a:custGeom>
                <a:avLst/>
                <a:gdLst>
                  <a:gd name="connsiteX0" fmla="*/ 0 w 1808300"/>
                  <a:gd name="connsiteY0" fmla="*/ 0 h 836207"/>
                  <a:gd name="connsiteX1" fmla="*/ 1808300 w 1808300"/>
                  <a:gd name="connsiteY1" fmla="*/ 0 h 836207"/>
                  <a:gd name="connsiteX2" fmla="*/ 1808300 w 1808300"/>
                  <a:gd name="connsiteY2" fmla="*/ 836207 h 836207"/>
                  <a:gd name="connsiteX3" fmla="*/ 0 w 1808300"/>
                  <a:gd name="connsiteY3" fmla="*/ 836207 h 836207"/>
                  <a:gd name="connsiteX4" fmla="*/ 0 w 1808300"/>
                  <a:gd name="connsiteY4" fmla="*/ 0 h 836207"/>
                  <a:gd name="connsiteX0" fmla="*/ 0 w 1826855"/>
                  <a:gd name="connsiteY0" fmla="*/ 0 h 842635"/>
                  <a:gd name="connsiteX1" fmla="*/ 1826855 w 1826855"/>
                  <a:gd name="connsiteY1" fmla="*/ 6428 h 842635"/>
                  <a:gd name="connsiteX2" fmla="*/ 1826855 w 1826855"/>
                  <a:gd name="connsiteY2" fmla="*/ 842635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805437 w 1826855"/>
                  <a:gd name="connsiteY2" fmla="*/ 278473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774996 w 1826855"/>
                  <a:gd name="connsiteY2" fmla="*/ 242594 h 842635"/>
                  <a:gd name="connsiteX3" fmla="*/ 18555 w 1826855"/>
                  <a:gd name="connsiteY3" fmla="*/ 842635 h 842635"/>
                  <a:gd name="connsiteX4" fmla="*/ 0 w 1826855"/>
                  <a:gd name="connsiteY4" fmla="*/ 0 h 842635"/>
                  <a:gd name="connsiteX0" fmla="*/ 0 w 1826855"/>
                  <a:gd name="connsiteY0" fmla="*/ 0 h 842635"/>
                  <a:gd name="connsiteX1" fmla="*/ 1826855 w 1826855"/>
                  <a:gd name="connsiteY1" fmla="*/ 6428 h 842635"/>
                  <a:gd name="connsiteX2" fmla="*/ 1802204 w 1826855"/>
                  <a:gd name="connsiteY2" fmla="*/ 287682 h 842635"/>
                  <a:gd name="connsiteX3" fmla="*/ 18555 w 1826855"/>
                  <a:gd name="connsiteY3" fmla="*/ 842635 h 842635"/>
                  <a:gd name="connsiteX4" fmla="*/ 0 w 1826855"/>
                  <a:gd name="connsiteY4" fmla="*/ 0 h 842635"/>
                  <a:gd name="connsiteX0" fmla="*/ 0 w 1826855"/>
                  <a:gd name="connsiteY0" fmla="*/ 0 h 350476"/>
                  <a:gd name="connsiteX1" fmla="*/ 1826855 w 1826855"/>
                  <a:gd name="connsiteY1" fmla="*/ 6428 h 350476"/>
                  <a:gd name="connsiteX2" fmla="*/ 1802204 w 1826855"/>
                  <a:gd name="connsiteY2" fmla="*/ 287682 h 350476"/>
                  <a:gd name="connsiteX3" fmla="*/ 1036767 w 1826855"/>
                  <a:gd name="connsiteY3" fmla="*/ 350476 h 350476"/>
                  <a:gd name="connsiteX4" fmla="*/ 0 w 1826855"/>
                  <a:gd name="connsiteY4" fmla="*/ 0 h 350476"/>
                  <a:gd name="connsiteX0" fmla="*/ 0 w 1826855"/>
                  <a:gd name="connsiteY0" fmla="*/ 0 h 355906"/>
                  <a:gd name="connsiteX1" fmla="*/ 1826855 w 1826855"/>
                  <a:gd name="connsiteY1" fmla="*/ 6428 h 355906"/>
                  <a:gd name="connsiteX2" fmla="*/ 1802204 w 1826855"/>
                  <a:gd name="connsiteY2" fmla="*/ 287682 h 355906"/>
                  <a:gd name="connsiteX3" fmla="*/ 1098804 w 1826855"/>
                  <a:gd name="connsiteY3" fmla="*/ 355906 h 355906"/>
                  <a:gd name="connsiteX4" fmla="*/ 0 w 1826855"/>
                  <a:gd name="connsiteY4" fmla="*/ 0 h 355906"/>
                  <a:gd name="connsiteX0" fmla="*/ 0 w 1826855"/>
                  <a:gd name="connsiteY0" fmla="*/ 0 h 343621"/>
                  <a:gd name="connsiteX1" fmla="*/ 1826855 w 1826855"/>
                  <a:gd name="connsiteY1" fmla="*/ 6428 h 343621"/>
                  <a:gd name="connsiteX2" fmla="*/ 1802204 w 1826855"/>
                  <a:gd name="connsiteY2" fmla="*/ 287682 h 343621"/>
                  <a:gd name="connsiteX3" fmla="*/ 1071111 w 1826855"/>
                  <a:gd name="connsiteY3" fmla="*/ 343621 h 343621"/>
                  <a:gd name="connsiteX4" fmla="*/ 0 w 1826855"/>
                  <a:gd name="connsiteY4" fmla="*/ 0 h 343621"/>
                  <a:gd name="connsiteX0" fmla="*/ 0 w 1826855"/>
                  <a:gd name="connsiteY0" fmla="*/ 0 h 343621"/>
                  <a:gd name="connsiteX1" fmla="*/ 1826855 w 1826855"/>
                  <a:gd name="connsiteY1" fmla="*/ 6428 h 343621"/>
                  <a:gd name="connsiteX2" fmla="*/ 1800351 w 1826855"/>
                  <a:gd name="connsiteY2" fmla="*/ 277404 h 343621"/>
                  <a:gd name="connsiteX3" fmla="*/ 1071111 w 1826855"/>
                  <a:gd name="connsiteY3" fmla="*/ 343621 h 343621"/>
                  <a:gd name="connsiteX4" fmla="*/ 0 w 1826855"/>
                  <a:gd name="connsiteY4" fmla="*/ 0 h 343621"/>
                  <a:gd name="connsiteX0" fmla="*/ 0 w 1826855"/>
                  <a:gd name="connsiteY0" fmla="*/ 0 h 343621"/>
                  <a:gd name="connsiteX1" fmla="*/ 1826855 w 1826855"/>
                  <a:gd name="connsiteY1" fmla="*/ 6428 h 343621"/>
                  <a:gd name="connsiteX2" fmla="*/ 1799842 w 1826855"/>
                  <a:gd name="connsiteY2" fmla="*/ 282432 h 343621"/>
                  <a:gd name="connsiteX3" fmla="*/ 1071111 w 1826855"/>
                  <a:gd name="connsiteY3" fmla="*/ 343621 h 343621"/>
                  <a:gd name="connsiteX4" fmla="*/ 0 w 1826855"/>
                  <a:gd name="connsiteY4" fmla="*/ 0 h 343621"/>
                  <a:gd name="connsiteX0" fmla="*/ 0 w 1827534"/>
                  <a:gd name="connsiteY0" fmla="*/ 275 h 337193"/>
                  <a:gd name="connsiteX1" fmla="*/ 1827534 w 1827534"/>
                  <a:gd name="connsiteY1" fmla="*/ 0 h 337193"/>
                  <a:gd name="connsiteX2" fmla="*/ 1800521 w 1827534"/>
                  <a:gd name="connsiteY2" fmla="*/ 276004 h 337193"/>
                  <a:gd name="connsiteX3" fmla="*/ 1071790 w 1827534"/>
                  <a:gd name="connsiteY3" fmla="*/ 337193 h 337193"/>
                  <a:gd name="connsiteX4" fmla="*/ 0 w 1827534"/>
                  <a:gd name="connsiteY4" fmla="*/ 275 h 337193"/>
                  <a:gd name="connsiteX0" fmla="*/ 0 w 1823366"/>
                  <a:gd name="connsiteY0" fmla="*/ 0 h 339973"/>
                  <a:gd name="connsiteX1" fmla="*/ 1823366 w 1823366"/>
                  <a:gd name="connsiteY1" fmla="*/ 2780 h 339973"/>
                  <a:gd name="connsiteX2" fmla="*/ 1796353 w 1823366"/>
                  <a:gd name="connsiteY2" fmla="*/ 278784 h 339973"/>
                  <a:gd name="connsiteX3" fmla="*/ 1067622 w 1823366"/>
                  <a:gd name="connsiteY3" fmla="*/ 339973 h 339973"/>
                  <a:gd name="connsiteX4" fmla="*/ 0 w 1823366"/>
                  <a:gd name="connsiteY4" fmla="*/ 0 h 339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366" h="339973">
                    <a:moveTo>
                      <a:pt x="0" y="0"/>
                    </a:moveTo>
                    <a:lnTo>
                      <a:pt x="1823366" y="2780"/>
                    </a:lnTo>
                    <a:lnTo>
                      <a:pt x="1796353" y="278784"/>
                    </a:lnTo>
                    <a:lnTo>
                      <a:pt x="1067622" y="339973"/>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85000" lnSpcReduction="20000"/>
              </a:bodyPr>
              <a:lstStyle/>
              <a:p>
                <a:pPr algn="ctr"/>
                <a:endParaRPr/>
              </a:p>
            </p:txBody>
          </p:sp>
          <p:sp>
            <p:nvSpPr>
              <p:cNvPr id="88" name="ïṩļîḍê">
                <a:extLst>
                  <a:ext uri="{FF2B5EF4-FFF2-40B4-BE49-F238E27FC236}">
                    <a16:creationId xmlns:a16="http://schemas.microsoft.com/office/drawing/2014/main" id="{BC47422E-D2DA-4179-80FA-F423E3B25211}"/>
                  </a:ext>
                </a:extLst>
              </p:cNvPr>
              <p:cNvSpPr/>
              <p:nvPr/>
            </p:nvSpPr>
            <p:spPr>
              <a:xfrm>
                <a:off x="5005389" y="5160780"/>
                <a:ext cx="1090612" cy="899764"/>
              </a:xfrm>
              <a:custGeom>
                <a:avLst/>
                <a:gdLst>
                  <a:gd name="connsiteX0" fmla="*/ 0 w 1294388"/>
                  <a:gd name="connsiteY0" fmla="*/ 1306958 h 1306958"/>
                  <a:gd name="connsiteX1" fmla="*/ 0 w 1294388"/>
                  <a:gd name="connsiteY1" fmla="*/ 0 h 1306958"/>
                  <a:gd name="connsiteX2" fmla="*/ 1294388 w 1294388"/>
                  <a:gd name="connsiteY2" fmla="*/ 1306958 h 1306958"/>
                  <a:gd name="connsiteX3" fmla="*/ 0 w 1294388"/>
                  <a:gd name="connsiteY3" fmla="*/ 1306958 h 1306958"/>
                  <a:gd name="connsiteX0" fmla="*/ 0 w 2399288"/>
                  <a:gd name="connsiteY0" fmla="*/ 87758 h 1306958"/>
                  <a:gd name="connsiteX1" fmla="*/ 1104900 w 2399288"/>
                  <a:gd name="connsiteY1" fmla="*/ 0 h 1306958"/>
                  <a:gd name="connsiteX2" fmla="*/ 2399288 w 2399288"/>
                  <a:gd name="connsiteY2" fmla="*/ 1306958 h 1306958"/>
                  <a:gd name="connsiteX3" fmla="*/ 0 w 2399288"/>
                  <a:gd name="connsiteY3" fmla="*/ 87758 h 1306958"/>
                  <a:gd name="connsiteX0" fmla="*/ 0 w 1104900"/>
                  <a:gd name="connsiteY0" fmla="*/ 87758 h 897383"/>
                  <a:gd name="connsiteX1" fmla="*/ 1104900 w 1104900"/>
                  <a:gd name="connsiteY1" fmla="*/ 0 h 897383"/>
                  <a:gd name="connsiteX2" fmla="*/ 1099126 w 1104900"/>
                  <a:gd name="connsiteY2" fmla="*/ 897383 h 897383"/>
                  <a:gd name="connsiteX3" fmla="*/ 0 w 1104900"/>
                  <a:gd name="connsiteY3" fmla="*/ 87758 h 897383"/>
                  <a:gd name="connsiteX0" fmla="*/ 0 w 1095375"/>
                  <a:gd name="connsiteY0" fmla="*/ 99665 h 897383"/>
                  <a:gd name="connsiteX1" fmla="*/ 1095375 w 1095375"/>
                  <a:gd name="connsiteY1" fmla="*/ 0 h 897383"/>
                  <a:gd name="connsiteX2" fmla="*/ 1089601 w 1095375"/>
                  <a:gd name="connsiteY2" fmla="*/ 897383 h 897383"/>
                  <a:gd name="connsiteX3" fmla="*/ 0 w 1095375"/>
                  <a:gd name="connsiteY3" fmla="*/ 99665 h 897383"/>
                  <a:gd name="connsiteX0" fmla="*/ 0 w 1090612"/>
                  <a:gd name="connsiteY0" fmla="*/ 92522 h 897383"/>
                  <a:gd name="connsiteX1" fmla="*/ 1090612 w 1090612"/>
                  <a:gd name="connsiteY1" fmla="*/ 0 h 897383"/>
                  <a:gd name="connsiteX2" fmla="*/ 1084838 w 1090612"/>
                  <a:gd name="connsiteY2" fmla="*/ 897383 h 897383"/>
                  <a:gd name="connsiteX3" fmla="*/ 0 w 1090612"/>
                  <a:gd name="connsiteY3" fmla="*/ 92522 h 897383"/>
                  <a:gd name="connsiteX0" fmla="*/ 0 w 1090612"/>
                  <a:gd name="connsiteY0" fmla="*/ 92522 h 899764"/>
                  <a:gd name="connsiteX1" fmla="*/ 1090612 w 1090612"/>
                  <a:gd name="connsiteY1" fmla="*/ 0 h 899764"/>
                  <a:gd name="connsiteX2" fmla="*/ 1089601 w 1090612"/>
                  <a:gd name="connsiteY2" fmla="*/ 899764 h 899764"/>
                  <a:gd name="connsiteX3" fmla="*/ 0 w 1090612"/>
                  <a:gd name="connsiteY3" fmla="*/ 92522 h 899764"/>
                </a:gdLst>
                <a:ahLst/>
                <a:cxnLst>
                  <a:cxn ang="0">
                    <a:pos x="connsiteX0" y="connsiteY0"/>
                  </a:cxn>
                  <a:cxn ang="0">
                    <a:pos x="connsiteX1" y="connsiteY1"/>
                  </a:cxn>
                  <a:cxn ang="0">
                    <a:pos x="connsiteX2" y="connsiteY2"/>
                  </a:cxn>
                  <a:cxn ang="0">
                    <a:pos x="connsiteX3" y="connsiteY3"/>
                  </a:cxn>
                </a:cxnLst>
                <a:rect l="l" t="t" r="r" b="b"/>
                <a:pathLst>
                  <a:path w="1090612" h="899764">
                    <a:moveTo>
                      <a:pt x="0" y="92522"/>
                    </a:moveTo>
                    <a:lnTo>
                      <a:pt x="1090612" y="0"/>
                    </a:lnTo>
                    <a:cubicBezTo>
                      <a:pt x="1088687" y="299128"/>
                      <a:pt x="1091526" y="600636"/>
                      <a:pt x="1089601" y="899764"/>
                    </a:cubicBezTo>
                    <a:lnTo>
                      <a:pt x="0" y="9252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sp>
            <p:nvSpPr>
              <p:cNvPr id="89" name="íŝlîdè">
                <a:extLst>
                  <a:ext uri="{FF2B5EF4-FFF2-40B4-BE49-F238E27FC236}">
                    <a16:creationId xmlns:a16="http://schemas.microsoft.com/office/drawing/2014/main" id="{CA3F98DC-876A-4073-A45A-FFEEF72585E5}"/>
                  </a:ext>
                </a:extLst>
              </p:cNvPr>
              <p:cNvSpPr/>
              <p:nvPr/>
            </p:nvSpPr>
            <p:spPr>
              <a:xfrm flipH="1">
                <a:off x="6095423" y="5160780"/>
                <a:ext cx="1090612" cy="899764"/>
              </a:xfrm>
              <a:custGeom>
                <a:avLst/>
                <a:gdLst>
                  <a:gd name="connsiteX0" fmla="*/ 0 w 1294388"/>
                  <a:gd name="connsiteY0" fmla="*/ 1306958 h 1306958"/>
                  <a:gd name="connsiteX1" fmla="*/ 0 w 1294388"/>
                  <a:gd name="connsiteY1" fmla="*/ 0 h 1306958"/>
                  <a:gd name="connsiteX2" fmla="*/ 1294388 w 1294388"/>
                  <a:gd name="connsiteY2" fmla="*/ 1306958 h 1306958"/>
                  <a:gd name="connsiteX3" fmla="*/ 0 w 1294388"/>
                  <a:gd name="connsiteY3" fmla="*/ 1306958 h 1306958"/>
                  <a:gd name="connsiteX0" fmla="*/ 0 w 2399288"/>
                  <a:gd name="connsiteY0" fmla="*/ 87758 h 1306958"/>
                  <a:gd name="connsiteX1" fmla="*/ 1104900 w 2399288"/>
                  <a:gd name="connsiteY1" fmla="*/ 0 h 1306958"/>
                  <a:gd name="connsiteX2" fmla="*/ 2399288 w 2399288"/>
                  <a:gd name="connsiteY2" fmla="*/ 1306958 h 1306958"/>
                  <a:gd name="connsiteX3" fmla="*/ 0 w 2399288"/>
                  <a:gd name="connsiteY3" fmla="*/ 87758 h 1306958"/>
                  <a:gd name="connsiteX0" fmla="*/ 0 w 1104900"/>
                  <a:gd name="connsiteY0" fmla="*/ 87758 h 897383"/>
                  <a:gd name="connsiteX1" fmla="*/ 1104900 w 1104900"/>
                  <a:gd name="connsiteY1" fmla="*/ 0 h 897383"/>
                  <a:gd name="connsiteX2" fmla="*/ 1099126 w 1104900"/>
                  <a:gd name="connsiteY2" fmla="*/ 897383 h 897383"/>
                  <a:gd name="connsiteX3" fmla="*/ 0 w 1104900"/>
                  <a:gd name="connsiteY3" fmla="*/ 87758 h 897383"/>
                  <a:gd name="connsiteX0" fmla="*/ 0 w 1095375"/>
                  <a:gd name="connsiteY0" fmla="*/ 99665 h 897383"/>
                  <a:gd name="connsiteX1" fmla="*/ 1095375 w 1095375"/>
                  <a:gd name="connsiteY1" fmla="*/ 0 h 897383"/>
                  <a:gd name="connsiteX2" fmla="*/ 1089601 w 1095375"/>
                  <a:gd name="connsiteY2" fmla="*/ 897383 h 897383"/>
                  <a:gd name="connsiteX3" fmla="*/ 0 w 1095375"/>
                  <a:gd name="connsiteY3" fmla="*/ 99665 h 897383"/>
                  <a:gd name="connsiteX0" fmla="*/ 0 w 1090612"/>
                  <a:gd name="connsiteY0" fmla="*/ 92522 h 897383"/>
                  <a:gd name="connsiteX1" fmla="*/ 1090612 w 1090612"/>
                  <a:gd name="connsiteY1" fmla="*/ 0 h 897383"/>
                  <a:gd name="connsiteX2" fmla="*/ 1084838 w 1090612"/>
                  <a:gd name="connsiteY2" fmla="*/ 897383 h 897383"/>
                  <a:gd name="connsiteX3" fmla="*/ 0 w 1090612"/>
                  <a:gd name="connsiteY3" fmla="*/ 92522 h 897383"/>
                  <a:gd name="connsiteX0" fmla="*/ 0 w 1090612"/>
                  <a:gd name="connsiteY0" fmla="*/ 92522 h 899764"/>
                  <a:gd name="connsiteX1" fmla="*/ 1090612 w 1090612"/>
                  <a:gd name="connsiteY1" fmla="*/ 0 h 899764"/>
                  <a:gd name="connsiteX2" fmla="*/ 1089601 w 1090612"/>
                  <a:gd name="connsiteY2" fmla="*/ 899764 h 899764"/>
                  <a:gd name="connsiteX3" fmla="*/ 0 w 1090612"/>
                  <a:gd name="connsiteY3" fmla="*/ 92522 h 899764"/>
                </a:gdLst>
                <a:ahLst/>
                <a:cxnLst>
                  <a:cxn ang="0">
                    <a:pos x="connsiteX0" y="connsiteY0"/>
                  </a:cxn>
                  <a:cxn ang="0">
                    <a:pos x="connsiteX1" y="connsiteY1"/>
                  </a:cxn>
                  <a:cxn ang="0">
                    <a:pos x="connsiteX2" y="connsiteY2"/>
                  </a:cxn>
                  <a:cxn ang="0">
                    <a:pos x="connsiteX3" y="connsiteY3"/>
                  </a:cxn>
                </a:cxnLst>
                <a:rect l="l" t="t" r="r" b="b"/>
                <a:pathLst>
                  <a:path w="1090612" h="899764">
                    <a:moveTo>
                      <a:pt x="0" y="92522"/>
                    </a:moveTo>
                    <a:lnTo>
                      <a:pt x="1090612" y="0"/>
                    </a:lnTo>
                    <a:cubicBezTo>
                      <a:pt x="1088687" y="299128"/>
                      <a:pt x="1091526" y="600636"/>
                      <a:pt x="1089601" y="899764"/>
                    </a:cubicBezTo>
                    <a:lnTo>
                      <a:pt x="0" y="9252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p>
            </p:txBody>
          </p:sp>
        </p:grpSp>
        <p:grpSp>
          <p:nvGrpSpPr>
            <p:cNvPr id="49" name="iṧḻîďé">
              <a:extLst>
                <a:ext uri="{FF2B5EF4-FFF2-40B4-BE49-F238E27FC236}">
                  <a16:creationId xmlns:a16="http://schemas.microsoft.com/office/drawing/2014/main" id="{2E5D67B5-83E6-452A-A790-673AF1A220FF}"/>
                </a:ext>
              </a:extLst>
            </p:cNvPr>
            <p:cNvGrpSpPr/>
            <p:nvPr/>
          </p:nvGrpSpPr>
          <p:grpSpPr>
            <a:xfrm>
              <a:off x="2589901" y="1753221"/>
              <a:ext cx="2008046" cy="652421"/>
              <a:chOff x="3191581" y="1457903"/>
              <a:chExt cx="2008047" cy="652421"/>
            </a:xfrm>
          </p:grpSpPr>
          <p:grpSp>
            <p:nvGrpSpPr>
              <p:cNvPr id="76" name="işļiḑe">
                <a:extLst>
                  <a:ext uri="{FF2B5EF4-FFF2-40B4-BE49-F238E27FC236}">
                    <a16:creationId xmlns:a16="http://schemas.microsoft.com/office/drawing/2014/main" id="{D3A6297C-A2CE-4BC0-949D-3BCCAB5CA0FF}"/>
                  </a:ext>
                </a:extLst>
              </p:cNvPr>
              <p:cNvGrpSpPr/>
              <p:nvPr/>
            </p:nvGrpSpPr>
            <p:grpSpPr>
              <a:xfrm>
                <a:off x="3382081" y="1546108"/>
                <a:ext cx="1817547" cy="564216"/>
                <a:chOff x="3382081" y="1546108"/>
                <a:chExt cx="1817547" cy="564216"/>
              </a:xfrm>
            </p:grpSpPr>
            <p:cxnSp>
              <p:nvCxnSpPr>
                <p:cNvPr id="78" name="直接连接符 77">
                  <a:extLst>
                    <a:ext uri="{FF2B5EF4-FFF2-40B4-BE49-F238E27FC236}">
                      <a16:creationId xmlns:a16="http://schemas.microsoft.com/office/drawing/2014/main" id="{521E6C5C-C4AB-4FDB-B231-F7408AB2D3C7}"/>
                    </a:ext>
                  </a:extLst>
                </p:cNvPr>
                <p:cNvCxnSpPr/>
                <p:nvPr/>
              </p:nvCxnSpPr>
              <p:spPr>
                <a:xfrm>
                  <a:off x="4482012" y="1554060"/>
                  <a:ext cx="717616" cy="556264"/>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9" name="直接连接符 78">
                  <a:extLst>
                    <a:ext uri="{FF2B5EF4-FFF2-40B4-BE49-F238E27FC236}">
                      <a16:creationId xmlns:a16="http://schemas.microsoft.com/office/drawing/2014/main" id="{4D18EB6F-A0A9-4F6E-B0DF-FC194937B576}"/>
                    </a:ext>
                  </a:extLst>
                </p:cNvPr>
                <p:cNvCxnSpPr/>
                <p:nvPr/>
              </p:nvCxnSpPr>
              <p:spPr>
                <a:xfrm>
                  <a:off x="3382081" y="1546108"/>
                  <a:ext cx="10999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7" name="išḷïḍe">
                <a:extLst>
                  <a:ext uri="{FF2B5EF4-FFF2-40B4-BE49-F238E27FC236}">
                    <a16:creationId xmlns:a16="http://schemas.microsoft.com/office/drawing/2014/main" id="{21DFF6B1-763A-401F-B47A-229C836B024E}"/>
                  </a:ext>
                </a:extLst>
              </p:cNvPr>
              <p:cNvSpPr/>
              <p:nvPr/>
            </p:nvSpPr>
            <p:spPr>
              <a:xfrm>
                <a:off x="3191581" y="1457903"/>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51" name="ïsḷïḋê">
              <a:extLst>
                <a:ext uri="{FF2B5EF4-FFF2-40B4-BE49-F238E27FC236}">
                  <a16:creationId xmlns:a16="http://schemas.microsoft.com/office/drawing/2014/main" id="{7323AD95-E7C0-4406-BFF3-A752EF2214D8}"/>
                </a:ext>
              </a:extLst>
            </p:cNvPr>
            <p:cNvSpPr txBox="1"/>
            <p:nvPr/>
          </p:nvSpPr>
          <p:spPr>
            <a:xfrm>
              <a:off x="753041" y="1674294"/>
              <a:ext cx="2294776" cy="430887"/>
            </a:xfrm>
            <a:prstGeom prst="rect">
              <a:avLst/>
            </a:prstGeom>
          </p:spPr>
          <p:txBody>
            <a:bodyPr wrap="square">
              <a:spAutoFit/>
            </a:bodyPr>
            <a:lstStyle>
              <a:defPPr>
                <a:defRPr lang="zh-CN"/>
              </a:defPPr>
              <a:lvl1pPr algn="r">
                <a:defRPr sz="2200">
                  <a:solidFill>
                    <a:srgbClr val="162F54"/>
                  </a:solidFill>
                  <a:latin typeface="微软雅黑" panose="020B0503020204020204" pitchFamily="34" charset="-122"/>
                  <a:ea typeface="微软雅黑" panose="020B0503020204020204" pitchFamily="34" charset="-122"/>
                </a:defRPr>
              </a:lvl1pPr>
            </a:lstStyle>
            <a:p>
              <a:pPr algn="l"/>
              <a:r>
                <a:rPr lang="zh-CN" altLang="en-US" dirty="0"/>
                <a:t>聚焦核心要素</a:t>
              </a:r>
              <a:endParaRPr lang="en-US" altLang="zh-CN" dirty="0"/>
            </a:p>
          </p:txBody>
        </p:sp>
        <p:sp>
          <p:nvSpPr>
            <p:cNvPr id="52" name="íš1îḓé">
              <a:extLst>
                <a:ext uri="{FF2B5EF4-FFF2-40B4-BE49-F238E27FC236}">
                  <a16:creationId xmlns:a16="http://schemas.microsoft.com/office/drawing/2014/main" id="{E9ACDCA2-2905-486B-A719-72F8F4688380}"/>
                </a:ext>
              </a:extLst>
            </p:cNvPr>
            <p:cNvSpPr txBox="1"/>
            <p:nvPr/>
          </p:nvSpPr>
          <p:spPr>
            <a:xfrm>
              <a:off x="422219" y="4557423"/>
              <a:ext cx="4384307" cy="1893204"/>
            </a:xfrm>
            <a:prstGeom prst="rect">
              <a:avLst/>
            </a:prstGeom>
            <a:noFill/>
          </p:spPr>
          <p:txBody>
            <a:bodyPr wrap="square" lIns="90000" tIns="46800" rIns="90000" bIns="46800" rtlCol="0">
              <a:noAutofit/>
            </a:bodyPr>
            <a:lstStyle>
              <a:defPPr>
                <a:defRPr lang="zh-CN"/>
              </a:defPPr>
              <a:lvl1pPr algn="r">
                <a:lnSpc>
                  <a:spcPct val="130000"/>
                </a:lnSpc>
                <a:defRPr sz="2000">
                  <a:latin typeface="微软雅黑 Light" panose="020B0502040204020203" pitchFamily="34" charset="-122"/>
                  <a:ea typeface="微软雅黑 Light" panose="020B0502040204020203" pitchFamily="34" charset="-122"/>
                </a:defRPr>
              </a:lvl1pPr>
            </a:lstStyle>
            <a:p>
              <a:pPr algn="l"/>
              <a:r>
                <a:rPr lang="zh-CN" altLang="en-US" dirty="0"/>
                <a:t>坚持一校一策，</a:t>
              </a:r>
              <a:r>
                <a:rPr lang="zh-CN" altLang="en-US" b="1" dirty="0">
                  <a:solidFill>
                    <a:srgbClr val="C00000"/>
                  </a:solidFill>
                </a:rPr>
                <a:t>尊重学校的历史文化和办学自主权</a:t>
              </a:r>
              <a:r>
                <a:rPr lang="zh-CN" altLang="en-US" dirty="0"/>
                <a:t>，针对学校当下的发展阶段和发展目标，引导学校科学定位、服务发展、促进就业，进一步完善有效可行的诊改工作实施方案。 </a:t>
              </a:r>
            </a:p>
          </p:txBody>
        </p:sp>
        <p:sp>
          <p:nvSpPr>
            <p:cNvPr id="53" name="îšḷîḓê">
              <a:extLst>
                <a:ext uri="{FF2B5EF4-FFF2-40B4-BE49-F238E27FC236}">
                  <a16:creationId xmlns:a16="http://schemas.microsoft.com/office/drawing/2014/main" id="{D527111C-78C7-4FCD-80CB-068E42D3E200}"/>
                </a:ext>
              </a:extLst>
            </p:cNvPr>
            <p:cNvSpPr txBox="1"/>
            <p:nvPr/>
          </p:nvSpPr>
          <p:spPr>
            <a:xfrm>
              <a:off x="862790" y="4119204"/>
              <a:ext cx="2294775" cy="430887"/>
            </a:xfrm>
            <a:prstGeom prst="rect">
              <a:avLst/>
            </a:prstGeom>
          </p:spPr>
          <p:txBody>
            <a:bodyPr wrap="square">
              <a:spAutoFit/>
            </a:bodyPr>
            <a:lstStyle>
              <a:defPPr>
                <a:defRPr lang="zh-CN"/>
              </a:defPPr>
              <a:lvl1pPr>
                <a:defRPr sz="2200">
                  <a:solidFill>
                    <a:srgbClr val="162F54"/>
                  </a:solidFill>
                  <a:latin typeface="微软雅黑" panose="020B0503020204020204" pitchFamily="34" charset="-122"/>
                  <a:ea typeface="微软雅黑" panose="020B0503020204020204" pitchFamily="34" charset="-122"/>
                </a:defRPr>
              </a:lvl1pPr>
            </a:lstStyle>
            <a:p>
              <a:r>
                <a:rPr lang="zh-CN" altLang="en-US" dirty="0"/>
                <a:t>尊重校本特色</a:t>
              </a:r>
              <a:endParaRPr lang="en-US" altLang="zh-CN" dirty="0"/>
            </a:p>
          </p:txBody>
        </p:sp>
        <p:grpSp>
          <p:nvGrpSpPr>
            <p:cNvPr id="54" name="ïšḻíḋè">
              <a:extLst>
                <a:ext uri="{FF2B5EF4-FFF2-40B4-BE49-F238E27FC236}">
                  <a16:creationId xmlns:a16="http://schemas.microsoft.com/office/drawing/2014/main" id="{C11E9E53-2C9D-44D4-856B-F1C5A2CAFE6A}"/>
                </a:ext>
              </a:extLst>
            </p:cNvPr>
            <p:cNvGrpSpPr/>
            <p:nvPr/>
          </p:nvGrpSpPr>
          <p:grpSpPr>
            <a:xfrm>
              <a:off x="2692135" y="3902495"/>
              <a:ext cx="2347581" cy="740845"/>
              <a:chOff x="3269974" y="1819694"/>
              <a:chExt cx="2347582" cy="740845"/>
            </a:xfrm>
          </p:grpSpPr>
          <p:grpSp>
            <p:nvGrpSpPr>
              <p:cNvPr id="72" name="ïṣļíḋè">
                <a:extLst>
                  <a:ext uri="{FF2B5EF4-FFF2-40B4-BE49-F238E27FC236}">
                    <a16:creationId xmlns:a16="http://schemas.microsoft.com/office/drawing/2014/main" id="{6BC410A8-01E8-4C36-BA81-D5D3FC2AA24D}"/>
                  </a:ext>
                </a:extLst>
              </p:cNvPr>
              <p:cNvGrpSpPr/>
              <p:nvPr/>
            </p:nvGrpSpPr>
            <p:grpSpPr>
              <a:xfrm>
                <a:off x="3359376" y="1819694"/>
                <a:ext cx="2258180" cy="740845"/>
                <a:chOff x="3359376" y="1819694"/>
                <a:chExt cx="2258180" cy="740845"/>
              </a:xfrm>
            </p:grpSpPr>
            <p:cxnSp>
              <p:nvCxnSpPr>
                <p:cNvPr id="74" name="直接连接符 73">
                  <a:extLst>
                    <a:ext uri="{FF2B5EF4-FFF2-40B4-BE49-F238E27FC236}">
                      <a16:creationId xmlns:a16="http://schemas.microsoft.com/office/drawing/2014/main" id="{84F35DB4-D1F4-4610-B376-A06FC6A74EDC}"/>
                    </a:ext>
                  </a:extLst>
                </p:cNvPr>
                <p:cNvCxnSpPr/>
                <p:nvPr/>
              </p:nvCxnSpPr>
              <p:spPr>
                <a:xfrm>
                  <a:off x="4482012" y="1832353"/>
                  <a:ext cx="1135544" cy="728186"/>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B20DB5FF-F884-4273-9283-7A374C993229}"/>
                    </a:ext>
                  </a:extLst>
                </p:cNvPr>
                <p:cNvCxnSpPr/>
                <p:nvPr/>
              </p:nvCxnSpPr>
              <p:spPr>
                <a:xfrm flipV="1">
                  <a:off x="3359376" y="1819694"/>
                  <a:ext cx="1128852" cy="42335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3" name="ïṥļîḑê">
                <a:extLst>
                  <a:ext uri="{FF2B5EF4-FFF2-40B4-BE49-F238E27FC236}">
                    <a16:creationId xmlns:a16="http://schemas.microsoft.com/office/drawing/2014/main" id="{066A7E4A-E14E-4B3B-9377-F9C9390BF3C9}"/>
                  </a:ext>
                </a:extLst>
              </p:cNvPr>
              <p:cNvSpPr/>
              <p:nvPr/>
            </p:nvSpPr>
            <p:spPr>
              <a:xfrm>
                <a:off x="3269974" y="2143873"/>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55" name="îśḻîḓé">
              <a:extLst>
                <a:ext uri="{FF2B5EF4-FFF2-40B4-BE49-F238E27FC236}">
                  <a16:creationId xmlns:a16="http://schemas.microsoft.com/office/drawing/2014/main" id="{AB45F842-33BF-4CD6-A28E-30A1F2FAAA16}"/>
                </a:ext>
              </a:extLst>
            </p:cNvPr>
            <p:cNvSpPr/>
            <p:nvPr/>
          </p:nvSpPr>
          <p:spPr bwMode="auto">
            <a:xfrm>
              <a:off x="5025761" y="2415233"/>
              <a:ext cx="563705" cy="423428"/>
            </a:xfrm>
            <a:custGeom>
              <a:avLst/>
              <a:gdLst>
                <a:gd name="T0" fmla="*/ 3355 w 16058"/>
                <a:gd name="T1" fmla="*/ 1202 h 12062"/>
                <a:gd name="T2" fmla="*/ 12900 w 16058"/>
                <a:gd name="T3" fmla="*/ 3520 h 12062"/>
                <a:gd name="T4" fmla="*/ 6375 w 16058"/>
                <a:gd name="T5" fmla="*/ 9292 h 12062"/>
                <a:gd name="T6" fmla="*/ 7499 w 16058"/>
                <a:gd name="T7" fmla="*/ 10191 h 12062"/>
                <a:gd name="T8" fmla="*/ 3867 w 16058"/>
                <a:gd name="T9" fmla="*/ 3520 h 12062"/>
                <a:gd name="T10" fmla="*/ 4867 w 16058"/>
                <a:gd name="T11" fmla="*/ 1808 h 12062"/>
                <a:gd name="T12" fmla="*/ 10392 w 16058"/>
                <a:gd name="T13" fmla="*/ 1006 h 12062"/>
                <a:gd name="T14" fmla="*/ 11161 w 16058"/>
                <a:gd name="T15" fmla="*/ 2489 h 12062"/>
                <a:gd name="T16" fmla="*/ 8559 w 16058"/>
                <a:gd name="T17" fmla="*/ 10191 h 12062"/>
                <a:gd name="T18" fmla="*/ 9279 w 16058"/>
                <a:gd name="T19" fmla="*/ 4022 h 12062"/>
                <a:gd name="T20" fmla="*/ 6524 w 16058"/>
                <a:gd name="T21" fmla="*/ 3192 h 12062"/>
                <a:gd name="T22" fmla="*/ 8421 w 16058"/>
                <a:gd name="T23" fmla="*/ 2263 h 12062"/>
                <a:gd name="T24" fmla="*/ 15764 w 16058"/>
                <a:gd name="T25" fmla="*/ 2849 h 12062"/>
                <a:gd name="T26" fmla="*/ 13141 w 16058"/>
                <a:gd name="T27" fmla="*/ 228 h 12062"/>
                <a:gd name="T28" fmla="*/ 13041 w 16058"/>
                <a:gd name="T29" fmla="*/ 156 h 12062"/>
                <a:gd name="T30" fmla="*/ 12934 w 16058"/>
                <a:gd name="T31" fmla="*/ 97 h 12062"/>
                <a:gd name="T32" fmla="*/ 12820 w 16058"/>
                <a:gd name="T33" fmla="*/ 51 h 12062"/>
                <a:gd name="T34" fmla="*/ 12702 w 16058"/>
                <a:gd name="T35" fmla="*/ 19 h 12062"/>
                <a:gd name="T36" fmla="*/ 12579 w 16058"/>
                <a:gd name="T37" fmla="*/ 3 h 12062"/>
                <a:gd name="T38" fmla="*/ 3529 w 16058"/>
                <a:gd name="T39" fmla="*/ 0 h 12062"/>
                <a:gd name="T40" fmla="*/ 3405 w 16058"/>
                <a:gd name="T41" fmla="*/ 11 h 12062"/>
                <a:gd name="T42" fmla="*/ 3285 w 16058"/>
                <a:gd name="T43" fmla="*/ 36 h 12062"/>
                <a:gd name="T44" fmla="*/ 3169 w 16058"/>
                <a:gd name="T45" fmla="*/ 76 h 12062"/>
                <a:gd name="T46" fmla="*/ 3059 w 16058"/>
                <a:gd name="T47" fmla="*/ 131 h 12062"/>
                <a:gd name="T48" fmla="*/ 2957 w 16058"/>
                <a:gd name="T49" fmla="*/ 197 h 12062"/>
                <a:gd name="T50" fmla="*/ 2861 w 16058"/>
                <a:gd name="T51" fmla="*/ 278 h 12062"/>
                <a:gd name="T52" fmla="*/ 242 w 16058"/>
                <a:gd name="T53" fmla="*/ 2906 h 12062"/>
                <a:gd name="T54" fmla="*/ 166 w 16058"/>
                <a:gd name="T55" fmla="*/ 3008 h 12062"/>
                <a:gd name="T56" fmla="*/ 103 w 16058"/>
                <a:gd name="T57" fmla="*/ 3116 h 12062"/>
                <a:gd name="T58" fmla="*/ 56 w 16058"/>
                <a:gd name="T59" fmla="*/ 3231 h 12062"/>
                <a:gd name="T60" fmla="*/ 23 w 16058"/>
                <a:gd name="T61" fmla="*/ 3349 h 12062"/>
                <a:gd name="T62" fmla="*/ 5 w 16058"/>
                <a:gd name="T63" fmla="*/ 3469 h 12062"/>
                <a:gd name="T64" fmla="*/ 1 w 16058"/>
                <a:gd name="T65" fmla="*/ 3611 h 12062"/>
                <a:gd name="T66" fmla="*/ 37 w 16058"/>
                <a:gd name="T67" fmla="*/ 3830 h 12062"/>
                <a:gd name="T68" fmla="*/ 90 w 16058"/>
                <a:gd name="T69" fmla="*/ 3978 h 12062"/>
                <a:gd name="T70" fmla="*/ 144 w 16058"/>
                <a:gd name="T71" fmla="*/ 4079 h 12062"/>
                <a:gd name="T72" fmla="*/ 209 w 16058"/>
                <a:gd name="T73" fmla="*/ 4174 h 12062"/>
                <a:gd name="T74" fmla="*/ 7297 w 16058"/>
                <a:gd name="T75" fmla="*/ 11744 h 12062"/>
                <a:gd name="T76" fmla="*/ 7395 w 16058"/>
                <a:gd name="T77" fmla="*/ 11836 h 12062"/>
                <a:gd name="T78" fmla="*/ 7502 w 16058"/>
                <a:gd name="T79" fmla="*/ 11912 h 12062"/>
                <a:gd name="T80" fmla="*/ 7618 w 16058"/>
                <a:gd name="T81" fmla="*/ 11974 h 12062"/>
                <a:gd name="T82" fmla="*/ 7741 w 16058"/>
                <a:gd name="T83" fmla="*/ 12020 h 12062"/>
                <a:gd name="T84" fmla="*/ 7869 w 16058"/>
                <a:gd name="T85" fmla="*/ 12049 h 12062"/>
                <a:gd name="T86" fmla="*/ 8002 w 16058"/>
                <a:gd name="T87" fmla="*/ 12062 h 12062"/>
                <a:gd name="T88" fmla="*/ 8135 w 16058"/>
                <a:gd name="T89" fmla="*/ 12056 h 12062"/>
                <a:gd name="T90" fmla="*/ 8266 w 16058"/>
                <a:gd name="T91" fmla="*/ 12034 h 12062"/>
                <a:gd name="T92" fmla="*/ 8392 w 16058"/>
                <a:gd name="T93" fmla="*/ 11994 h 12062"/>
                <a:gd name="T94" fmla="*/ 8511 w 16058"/>
                <a:gd name="T95" fmla="*/ 11938 h 12062"/>
                <a:gd name="T96" fmla="*/ 8622 w 16058"/>
                <a:gd name="T97" fmla="*/ 11868 h 12062"/>
                <a:gd name="T98" fmla="*/ 8724 w 16058"/>
                <a:gd name="T99" fmla="*/ 11782 h 12062"/>
                <a:gd name="T100" fmla="*/ 15821 w 16058"/>
                <a:gd name="T101" fmla="*/ 4210 h 12062"/>
                <a:gd name="T102" fmla="*/ 15892 w 16058"/>
                <a:gd name="T103" fmla="*/ 4115 h 12062"/>
                <a:gd name="T104" fmla="*/ 15951 w 16058"/>
                <a:gd name="T105" fmla="*/ 4014 h 12062"/>
                <a:gd name="T106" fmla="*/ 15997 w 16058"/>
                <a:gd name="T107" fmla="*/ 3908 h 12062"/>
                <a:gd name="T108" fmla="*/ 16030 w 16058"/>
                <a:gd name="T109" fmla="*/ 3799 h 12062"/>
                <a:gd name="T110" fmla="*/ 16050 w 16058"/>
                <a:gd name="T111" fmla="*/ 3686 h 12062"/>
                <a:gd name="T112" fmla="*/ 16058 w 16058"/>
                <a:gd name="T113" fmla="*/ 3574 h 12062"/>
                <a:gd name="T114" fmla="*/ 16053 w 16058"/>
                <a:gd name="T115" fmla="*/ 3456 h 12062"/>
                <a:gd name="T116" fmla="*/ 16034 w 16058"/>
                <a:gd name="T117" fmla="*/ 3338 h 12062"/>
                <a:gd name="T118" fmla="*/ 16000 w 16058"/>
                <a:gd name="T119" fmla="*/ 3222 h 12062"/>
                <a:gd name="T120" fmla="*/ 15953 w 16058"/>
                <a:gd name="T121" fmla="*/ 3111 h 12062"/>
                <a:gd name="T122" fmla="*/ 15891 w 16058"/>
                <a:gd name="T123" fmla="*/ 3005 h 12062"/>
                <a:gd name="T124" fmla="*/ 15816 w 16058"/>
                <a:gd name="T125" fmla="*/ 2905 h 1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58" h="12062">
                  <a:moveTo>
                    <a:pt x="3355" y="1202"/>
                  </a:moveTo>
                  <a:lnTo>
                    <a:pt x="4509" y="2165"/>
                  </a:lnTo>
                  <a:lnTo>
                    <a:pt x="3157" y="3520"/>
                  </a:lnTo>
                  <a:lnTo>
                    <a:pt x="1007" y="3520"/>
                  </a:lnTo>
                  <a:lnTo>
                    <a:pt x="3355" y="1202"/>
                  </a:lnTo>
                  <a:close/>
                  <a:moveTo>
                    <a:pt x="12900" y="3520"/>
                  </a:moveTo>
                  <a:lnTo>
                    <a:pt x="11549" y="2165"/>
                  </a:lnTo>
                  <a:lnTo>
                    <a:pt x="12702" y="1203"/>
                  </a:lnTo>
                  <a:lnTo>
                    <a:pt x="15013" y="3520"/>
                  </a:lnTo>
                  <a:lnTo>
                    <a:pt x="12900" y="3520"/>
                  </a:lnTo>
                  <a:close/>
                  <a:moveTo>
                    <a:pt x="12837" y="4022"/>
                  </a:moveTo>
                  <a:lnTo>
                    <a:pt x="14621" y="4022"/>
                  </a:lnTo>
                  <a:lnTo>
                    <a:pt x="9682" y="9292"/>
                  </a:lnTo>
                  <a:lnTo>
                    <a:pt x="12837" y="4022"/>
                  </a:lnTo>
                  <a:close/>
                  <a:moveTo>
                    <a:pt x="6375" y="9292"/>
                  </a:moveTo>
                  <a:lnTo>
                    <a:pt x="1438" y="4022"/>
                  </a:lnTo>
                  <a:lnTo>
                    <a:pt x="3221" y="4022"/>
                  </a:lnTo>
                  <a:lnTo>
                    <a:pt x="6375" y="9292"/>
                  </a:lnTo>
                  <a:close/>
                  <a:moveTo>
                    <a:pt x="6268" y="4022"/>
                  </a:moveTo>
                  <a:lnTo>
                    <a:pt x="7499" y="10191"/>
                  </a:lnTo>
                  <a:lnTo>
                    <a:pt x="3806" y="4022"/>
                  </a:lnTo>
                  <a:lnTo>
                    <a:pt x="6268" y="4022"/>
                  </a:lnTo>
                  <a:close/>
                  <a:moveTo>
                    <a:pt x="4897" y="2489"/>
                  </a:moveTo>
                  <a:lnTo>
                    <a:pt x="6132" y="3520"/>
                  </a:lnTo>
                  <a:lnTo>
                    <a:pt x="3867" y="3520"/>
                  </a:lnTo>
                  <a:lnTo>
                    <a:pt x="4897" y="2489"/>
                  </a:lnTo>
                  <a:close/>
                  <a:moveTo>
                    <a:pt x="4867" y="1808"/>
                  </a:moveTo>
                  <a:lnTo>
                    <a:pt x="3905" y="1006"/>
                  </a:lnTo>
                  <a:lnTo>
                    <a:pt x="5666" y="1006"/>
                  </a:lnTo>
                  <a:lnTo>
                    <a:pt x="4867" y="1808"/>
                  </a:lnTo>
                  <a:close/>
                  <a:moveTo>
                    <a:pt x="8029" y="1936"/>
                  </a:moveTo>
                  <a:lnTo>
                    <a:pt x="6915" y="1006"/>
                  </a:lnTo>
                  <a:lnTo>
                    <a:pt x="9143" y="1006"/>
                  </a:lnTo>
                  <a:lnTo>
                    <a:pt x="8029" y="1936"/>
                  </a:lnTo>
                  <a:close/>
                  <a:moveTo>
                    <a:pt x="10392" y="1006"/>
                  </a:moveTo>
                  <a:lnTo>
                    <a:pt x="12154" y="1006"/>
                  </a:lnTo>
                  <a:lnTo>
                    <a:pt x="11192" y="1808"/>
                  </a:lnTo>
                  <a:lnTo>
                    <a:pt x="10392" y="1006"/>
                  </a:lnTo>
                  <a:close/>
                  <a:moveTo>
                    <a:pt x="9926" y="3520"/>
                  </a:moveTo>
                  <a:lnTo>
                    <a:pt x="11161" y="2489"/>
                  </a:lnTo>
                  <a:lnTo>
                    <a:pt x="12190" y="3520"/>
                  </a:lnTo>
                  <a:lnTo>
                    <a:pt x="9926" y="3520"/>
                  </a:lnTo>
                  <a:close/>
                  <a:moveTo>
                    <a:pt x="9790" y="4022"/>
                  </a:moveTo>
                  <a:lnTo>
                    <a:pt x="12252" y="4022"/>
                  </a:lnTo>
                  <a:lnTo>
                    <a:pt x="8559" y="10191"/>
                  </a:lnTo>
                  <a:lnTo>
                    <a:pt x="9790" y="4022"/>
                  </a:lnTo>
                  <a:close/>
                  <a:moveTo>
                    <a:pt x="9279" y="4022"/>
                  </a:moveTo>
                  <a:lnTo>
                    <a:pt x="8029" y="10283"/>
                  </a:lnTo>
                  <a:lnTo>
                    <a:pt x="6779" y="4022"/>
                  </a:lnTo>
                  <a:lnTo>
                    <a:pt x="9279" y="4022"/>
                  </a:lnTo>
                  <a:close/>
                  <a:moveTo>
                    <a:pt x="6524" y="3192"/>
                  </a:moveTo>
                  <a:lnTo>
                    <a:pt x="5253" y="2132"/>
                  </a:lnTo>
                  <a:lnTo>
                    <a:pt x="6266" y="1117"/>
                  </a:lnTo>
                  <a:lnTo>
                    <a:pt x="7637" y="2263"/>
                  </a:lnTo>
                  <a:lnTo>
                    <a:pt x="6524" y="3192"/>
                  </a:lnTo>
                  <a:close/>
                  <a:moveTo>
                    <a:pt x="8421" y="2263"/>
                  </a:moveTo>
                  <a:lnTo>
                    <a:pt x="9792" y="1117"/>
                  </a:lnTo>
                  <a:lnTo>
                    <a:pt x="10806" y="2132"/>
                  </a:lnTo>
                  <a:lnTo>
                    <a:pt x="9534" y="3192"/>
                  </a:lnTo>
                  <a:lnTo>
                    <a:pt x="8421" y="2263"/>
                  </a:lnTo>
                  <a:close/>
                  <a:moveTo>
                    <a:pt x="9143" y="3520"/>
                  </a:moveTo>
                  <a:lnTo>
                    <a:pt x="6915" y="3520"/>
                  </a:lnTo>
                  <a:lnTo>
                    <a:pt x="8029" y="2589"/>
                  </a:lnTo>
                  <a:lnTo>
                    <a:pt x="9143" y="3520"/>
                  </a:lnTo>
                  <a:close/>
                  <a:moveTo>
                    <a:pt x="15764" y="2849"/>
                  </a:moveTo>
                  <a:lnTo>
                    <a:pt x="13215" y="295"/>
                  </a:lnTo>
                  <a:lnTo>
                    <a:pt x="13197" y="278"/>
                  </a:lnTo>
                  <a:lnTo>
                    <a:pt x="13179" y="260"/>
                  </a:lnTo>
                  <a:lnTo>
                    <a:pt x="13160" y="243"/>
                  </a:lnTo>
                  <a:lnTo>
                    <a:pt x="13141" y="228"/>
                  </a:lnTo>
                  <a:lnTo>
                    <a:pt x="13121" y="212"/>
                  </a:lnTo>
                  <a:lnTo>
                    <a:pt x="13102" y="197"/>
                  </a:lnTo>
                  <a:lnTo>
                    <a:pt x="13082" y="183"/>
                  </a:lnTo>
                  <a:lnTo>
                    <a:pt x="13062" y="169"/>
                  </a:lnTo>
                  <a:lnTo>
                    <a:pt x="13041" y="156"/>
                  </a:lnTo>
                  <a:lnTo>
                    <a:pt x="13020" y="143"/>
                  </a:lnTo>
                  <a:lnTo>
                    <a:pt x="12999" y="131"/>
                  </a:lnTo>
                  <a:lnTo>
                    <a:pt x="12978" y="119"/>
                  </a:lnTo>
                  <a:lnTo>
                    <a:pt x="12956" y="108"/>
                  </a:lnTo>
                  <a:lnTo>
                    <a:pt x="12934" y="97"/>
                  </a:lnTo>
                  <a:lnTo>
                    <a:pt x="12912" y="86"/>
                  </a:lnTo>
                  <a:lnTo>
                    <a:pt x="12890" y="76"/>
                  </a:lnTo>
                  <a:lnTo>
                    <a:pt x="12866" y="67"/>
                  </a:lnTo>
                  <a:lnTo>
                    <a:pt x="12843" y="59"/>
                  </a:lnTo>
                  <a:lnTo>
                    <a:pt x="12820" y="51"/>
                  </a:lnTo>
                  <a:lnTo>
                    <a:pt x="12797" y="43"/>
                  </a:lnTo>
                  <a:lnTo>
                    <a:pt x="12773" y="36"/>
                  </a:lnTo>
                  <a:lnTo>
                    <a:pt x="12750" y="30"/>
                  </a:lnTo>
                  <a:lnTo>
                    <a:pt x="12726" y="25"/>
                  </a:lnTo>
                  <a:lnTo>
                    <a:pt x="12702" y="19"/>
                  </a:lnTo>
                  <a:lnTo>
                    <a:pt x="12678" y="15"/>
                  </a:lnTo>
                  <a:lnTo>
                    <a:pt x="12654" y="11"/>
                  </a:lnTo>
                  <a:lnTo>
                    <a:pt x="12629" y="8"/>
                  </a:lnTo>
                  <a:lnTo>
                    <a:pt x="12605" y="5"/>
                  </a:lnTo>
                  <a:lnTo>
                    <a:pt x="12579" y="3"/>
                  </a:lnTo>
                  <a:lnTo>
                    <a:pt x="12555" y="1"/>
                  </a:lnTo>
                  <a:lnTo>
                    <a:pt x="12530" y="0"/>
                  </a:lnTo>
                  <a:lnTo>
                    <a:pt x="12505" y="0"/>
                  </a:lnTo>
                  <a:lnTo>
                    <a:pt x="3554" y="0"/>
                  </a:lnTo>
                  <a:lnTo>
                    <a:pt x="3529" y="0"/>
                  </a:lnTo>
                  <a:lnTo>
                    <a:pt x="3504" y="1"/>
                  </a:lnTo>
                  <a:lnTo>
                    <a:pt x="3480" y="3"/>
                  </a:lnTo>
                  <a:lnTo>
                    <a:pt x="3454" y="5"/>
                  </a:lnTo>
                  <a:lnTo>
                    <a:pt x="3430" y="8"/>
                  </a:lnTo>
                  <a:lnTo>
                    <a:pt x="3405" y="11"/>
                  </a:lnTo>
                  <a:lnTo>
                    <a:pt x="3381" y="15"/>
                  </a:lnTo>
                  <a:lnTo>
                    <a:pt x="3357" y="19"/>
                  </a:lnTo>
                  <a:lnTo>
                    <a:pt x="3333" y="25"/>
                  </a:lnTo>
                  <a:lnTo>
                    <a:pt x="3309" y="30"/>
                  </a:lnTo>
                  <a:lnTo>
                    <a:pt x="3285" y="36"/>
                  </a:lnTo>
                  <a:lnTo>
                    <a:pt x="3262" y="43"/>
                  </a:lnTo>
                  <a:lnTo>
                    <a:pt x="3239" y="51"/>
                  </a:lnTo>
                  <a:lnTo>
                    <a:pt x="3216" y="59"/>
                  </a:lnTo>
                  <a:lnTo>
                    <a:pt x="3193" y="67"/>
                  </a:lnTo>
                  <a:lnTo>
                    <a:pt x="3169" y="76"/>
                  </a:lnTo>
                  <a:lnTo>
                    <a:pt x="3147" y="86"/>
                  </a:lnTo>
                  <a:lnTo>
                    <a:pt x="3124" y="97"/>
                  </a:lnTo>
                  <a:lnTo>
                    <a:pt x="3103" y="108"/>
                  </a:lnTo>
                  <a:lnTo>
                    <a:pt x="3081" y="119"/>
                  </a:lnTo>
                  <a:lnTo>
                    <a:pt x="3059" y="131"/>
                  </a:lnTo>
                  <a:lnTo>
                    <a:pt x="3038" y="143"/>
                  </a:lnTo>
                  <a:lnTo>
                    <a:pt x="3017" y="156"/>
                  </a:lnTo>
                  <a:lnTo>
                    <a:pt x="2997" y="169"/>
                  </a:lnTo>
                  <a:lnTo>
                    <a:pt x="2977" y="183"/>
                  </a:lnTo>
                  <a:lnTo>
                    <a:pt x="2957" y="197"/>
                  </a:lnTo>
                  <a:lnTo>
                    <a:pt x="2937" y="212"/>
                  </a:lnTo>
                  <a:lnTo>
                    <a:pt x="2918" y="228"/>
                  </a:lnTo>
                  <a:lnTo>
                    <a:pt x="2898" y="243"/>
                  </a:lnTo>
                  <a:lnTo>
                    <a:pt x="2880" y="260"/>
                  </a:lnTo>
                  <a:lnTo>
                    <a:pt x="2861" y="278"/>
                  </a:lnTo>
                  <a:lnTo>
                    <a:pt x="2844" y="295"/>
                  </a:lnTo>
                  <a:lnTo>
                    <a:pt x="295" y="2849"/>
                  </a:lnTo>
                  <a:lnTo>
                    <a:pt x="277" y="2868"/>
                  </a:lnTo>
                  <a:lnTo>
                    <a:pt x="259" y="2887"/>
                  </a:lnTo>
                  <a:lnTo>
                    <a:pt x="242" y="2906"/>
                  </a:lnTo>
                  <a:lnTo>
                    <a:pt x="226" y="2926"/>
                  </a:lnTo>
                  <a:lnTo>
                    <a:pt x="210" y="2946"/>
                  </a:lnTo>
                  <a:lnTo>
                    <a:pt x="195" y="2966"/>
                  </a:lnTo>
                  <a:lnTo>
                    <a:pt x="180" y="2987"/>
                  </a:lnTo>
                  <a:lnTo>
                    <a:pt x="166" y="3008"/>
                  </a:lnTo>
                  <a:lnTo>
                    <a:pt x="152" y="3029"/>
                  </a:lnTo>
                  <a:lnTo>
                    <a:pt x="140" y="3051"/>
                  </a:lnTo>
                  <a:lnTo>
                    <a:pt x="126" y="3072"/>
                  </a:lnTo>
                  <a:lnTo>
                    <a:pt x="114" y="3094"/>
                  </a:lnTo>
                  <a:lnTo>
                    <a:pt x="103" y="3116"/>
                  </a:lnTo>
                  <a:lnTo>
                    <a:pt x="93" y="3139"/>
                  </a:lnTo>
                  <a:lnTo>
                    <a:pt x="83" y="3162"/>
                  </a:lnTo>
                  <a:lnTo>
                    <a:pt x="73" y="3185"/>
                  </a:lnTo>
                  <a:lnTo>
                    <a:pt x="64" y="3208"/>
                  </a:lnTo>
                  <a:lnTo>
                    <a:pt x="56" y="3231"/>
                  </a:lnTo>
                  <a:lnTo>
                    <a:pt x="48" y="3254"/>
                  </a:lnTo>
                  <a:lnTo>
                    <a:pt x="41" y="3277"/>
                  </a:lnTo>
                  <a:lnTo>
                    <a:pt x="34" y="3301"/>
                  </a:lnTo>
                  <a:lnTo>
                    <a:pt x="28" y="3324"/>
                  </a:lnTo>
                  <a:lnTo>
                    <a:pt x="23" y="3349"/>
                  </a:lnTo>
                  <a:lnTo>
                    <a:pt x="18" y="3373"/>
                  </a:lnTo>
                  <a:lnTo>
                    <a:pt x="14" y="3397"/>
                  </a:lnTo>
                  <a:lnTo>
                    <a:pt x="10" y="3421"/>
                  </a:lnTo>
                  <a:lnTo>
                    <a:pt x="7" y="3445"/>
                  </a:lnTo>
                  <a:lnTo>
                    <a:pt x="5" y="3469"/>
                  </a:lnTo>
                  <a:lnTo>
                    <a:pt x="3" y="3493"/>
                  </a:lnTo>
                  <a:lnTo>
                    <a:pt x="1" y="3518"/>
                  </a:lnTo>
                  <a:lnTo>
                    <a:pt x="0" y="3543"/>
                  </a:lnTo>
                  <a:lnTo>
                    <a:pt x="0" y="3567"/>
                  </a:lnTo>
                  <a:lnTo>
                    <a:pt x="1" y="3611"/>
                  </a:lnTo>
                  <a:lnTo>
                    <a:pt x="5" y="3655"/>
                  </a:lnTo>
                  <a:lnTo>
                    <a:pt x="10" y="3700"/>
                  </a:lnTo>
                  <a:lnTo>
                    <a:pt x="17" y="3743"/>
                  </a:lnTo>
                  <a:lnTo>
                    <a:pt x="26" y="3787"/>
                  </a:lnTo>
                  <a:lnTo>
                    <a:pt x="37" y="3830"/>
                  </a:lnTo>
                  <a:lnTo>
                    <a:pt x="49" y="3874"/>
                  </a:lnTo>
                  <a:lnTo>
                    <a:pt x="64" y="3916"/>
                  </a:lnTo>
                  <a:lnTo>
                    <a:pt x="72" y="3936"/>
                  </a:lnTo>
                  <a:lnTo>
                    <a:pt x="81" y="3957"/>
                  </a:lnTo>
                  <a:lnTo>
                    <a:pt x="90" y="3978"/>
                  </a:lnTo>
                  <a:lnTo>
                    <a:pt x="100" y="3998"/>
                  </a:lnTo>
                  <a:lnTo>
                    <a:pt x="110" y="4018"/>
                  </a:lnTo>
                  <a:lnTo>
                    <a:pt x="120" y="4039"/>
                  </a:lnTo>
                  <a:lnTo>
                    <a:pt x="132" y="4059"/>
                  </a:lnTo>
                  <a:lnTo>
                    <a:pt x="144" y="4079"/>
                  </a:lnTo>
                  <a:lnTo>
                    <a:pt x="156" y="4099"/>
                  </a:lnTo>
                  <a:lnTo>
                    <a:pt x="169" y="4118"/>
                  </a:lnTo>
                  <a:lnTo>
                    <a:pt x="182" y="4137"/>
                  </a:lnTo>
                  <a:lnTo>
                    <a:pt x="195" y="4156"/>
                  </a:lnTo>
                  <a:lnTo>
                    <a:pt x="209" y="4174"/>
                  </a:lnTo>
                  <a:lnTo>
                    <a:pt x="224" y="4193"/>
                  </a:lnTo>
                  <a:lnTo>
                    <a:pt x="239" y="4211"/>
                  </a:lnTo>
                  <a:lnTo>
                    <a:pt x="254" y="4228"/>
                  </a:lnTo>
                  <a:lnTo>
                    <a:pt x="7278" y="11724"/>
                  </a:lnTo>
                  <a:lnTo>
                    <a:pt x="7297" y="11744"/>
                  </a:lnTo>
                  <a:lnTo>
                    <a:pt x="7315" y="11763"/>
                  </a:lnTo>
                  <a:lnTo>
                    <a:pt x="7334" y="11782"/>
                  </a:lnTo>
                  <a:lnTo>
                    <a:pt x="7354" y="11801"/>
                  </a:lnTo>
                  <a:lnTo>
                    <a:pt x="7374" y="11819"/>
                  </a:lnTo>
                  <a:lnTo>
                    <a:pt x="7395" y="11836"/>
                  </a:lnTo>
                  <a:lnTo>
                    <a:pt x="7415" y="11852"/>
                  </a:lnTo>
                  <a:lnTo>
                    <a:pt x="7436" y="11868"/>
                  </a:lnTo>
                  <a:lnTo>
                    <a:pt x="7458" y="11883"/>
                  </a:lnTo>
                  <a:lnTo>
                    <a:pt x="7480" y="11898"/>
                  </a:lnTo>
                  <a:lnTo>
                    <a:pt x="7502" y="11912"/>
                  </a:lnTo>
                  <a:lnTo>
                    <a:pt x="7524" y="11925"/>
                  </a:lnTo>
                  <a:lnTo>
                    <a:pt x="7547" y="11938"/>
                  </a:lnTo>
                  <a:lnTo>
                    <a:pt x="7570" y="11950"/>
                  </a:lnTo>
                  <a:lnTo>
                    <a:pt x="7594" y="11962"/>
                  </a:lnTo>
                  <a:lnTo>
                    <a:pt x="7618" y="11974"/>
                  </a:lnTo>
                  <a:lnTo>
                    <a:pt x="7642" y="11985"/>
                  </a:lnTo>
                  <a:lnTo>
                    <a:pt x="7667" y="11994"/>
                  </a:lnTo>
                  <a:lnTo>
                    <a:pt x="7691" y="12004"/>
                  </a:lnTo>
                  <a:lnTo>
                    <a:pt x="7716" y="12012"/>
                  </a:lnTo>
                  <a:lnTo>
                    <a:pt x="7741" y="12020"/>
                  </a:lnTo>
                  <a:lnTo>
                    <a:pt x="7766" y="12027"/>
                  </a:lnTo>
                  <a:lnTo>
                    <a:pt x="7792" y="12034"/>
                  </a:lnTo>
                  <a:lnTo>
                    <a:pt x="7817" y="12040"/>
                  </a:lnTo>
                  <a:lnTo>
                    <a:pt x="7843" y="12045"/>
                  </a:lnTo>
                  <a:lnTo>
                    <a:pt x="7869" y="12049"/>
                  </a:lnTo>
                  <a:lnTo>
                    <a:pt x="7896" y="12053"/>
                  </a:lnTo>
                  <a:lnTo>
                    <a:pt x="7923" y="12056"/>
                  </a:lnTo>
                  <a:lnTo>
                    <a:pt x="7949" y="12059"/>
                  </a:lnTo>
                  <a:lnTo>
                    <a:pt x="7976" y="12061"/>
                  </a:lnTo>
                  <a:lnTo>
                    <a:pt x="8002" y="12062"/>
                  </a:lnTo>
                  <a:lnTo>
                    <a:pt x="8029" y="12062"/>
                  </a:lnTo>
                  <a:lnTo>
                    <a:pt x="8056" y="12062"/>
                  </a:lnTo>
                  <a:lnTo>
                    <a:pt x="8082" y="12061"/>
                  </a:lnTo>
                  <a:lnTo>
                    <a:pt x="8109" y="12059"/>
                  </a:lnTo>
                  <a:lnTo>
                    <a:pt x="8135" y="12056"/>
                  </a:lnTo>
                  <a:lnTo>
                    <a:pt x="8162" y="12053"/>
                  </a:lnTo>
                  <a:lnTo>
                    <a:pt x="8189" y="12049"/>
                  </a:lnTo>
                  <a:lnTo>
                    <a:pt x="8215" y="12045"/>
                  </a:lnTo>
                  <a:lnTo>
                    <a:pt x="8241" y="12040"/>
                  </a:lnTo>
                  <a:lnTo>
                    <a:pt x="8266" y="12034"/>
                  </a:lnTo>
                  <a:lnTo>
                    <a:pt x="8292" y="12027"/>
                  </a:lnTo>
                  <a:lnTo>
                    <a:pt x="8317" y="12020"/>
                  </a:lnTo>
                  <a:lnTo>
                    <a:pt x="8342" y="12012"/>
                  </a:lnTo>
                  <a:lnTo>
                    <a:pt x="8367" y="12004"/>
                  </a:lnTo>
                  <a:lnTo>
                    <a:pt x="8392" y="11994"/>
                  </a:lnTo>
                  <a:lnTo>
                    <a:pt x="8416" y="11985"/>
                  </a:lnTo>
                  <a:lnTo>
                    <a:pt x="8440" y="11974"/>
                  </a:lnTo>
                  <a:lnTo>
                    <a:pt x="8465" y="11962"/>
                  </a:lnTo>
                  <a:lnTo>
                    <a:pt x="8488" y="11950"/>
                  </a:lnTo>
                  <a:lnTo>
                    <a:pt x="8511" y="11938"/>
                  </a:lnTo>
                  <a:lnTo>
                    <a:pt x="8534" y="11925"/>
                  </a:lnTo>
                  <a:lnTo>
                    <a:pt x="8557" y="11912"/>
                  </a:lnTo>
                  <a:lnTo>
                    <a:pt x="8579" y="11898"/>
                  </a:lnTo>
                  <a:lnTo>
                    <a:pt x="8601" y="11883"/>
                  </a:lnTo>
                  <a:lnTo>
                    <a:pt x="8622" y="11868"/>
                  </a:lnTo>
                  <a:lnTo>
                    <a:pt x="8643" y="11852"/>
                  </a:lnTo>
                  <a:lnTo>
                    <a:pt x="8664" y="11836"/>
                  </a:lnTo>
                  <a:lnTo>
                    <a:pt x="8684" y="11819"/>
                  </a:lnTo>
                  <a:lnTo>
                    <a:pt x="8704" y="11801"/>
                  </a:lnTo>
                  <a:lnTo>
                    <a:pt x="8724" y="11782"/>
                  </a:lnTo>
                  <a:lnTo>
                    <a:pt x="8743" y="11763"/>
                  </a:lnTo>
                  <a:lnTo>
                    <a:pt x="8762" y="11744"/>
                  </a:lnTo>
                  <a:lnTo>
                    <a:pt x="8780" y="11724"/>
                  </a:lnTo>
                  <a:lnTo>
                    <a:pt x="15805" y="4228"/>
                  </a:lnTo>
                  <a:lnTo>
                    <a:pt x="15821" y="4210"/>
                  </a:lnTo>
                  <a:lnTo>
                    <a:pt x="15836" y="4192"/>
                  </a:lnTo>
                  <a:lnTo>
                    <a:pt x="15851" y="4173"/>
                  </a:lnTo>
                  <a:lnTo>
                    <a:pt x="15865" y="4154"/>
                  </a:lnTo>
                  <a:lnTo>
                    <a:pt x="15878" y="4135"/>
                  </a:lnTo>
                  <a:lnTo>
                    <a:pt x="15892" y="4115"/>
                  </a:lnTo>
                  <a:lnTo>
                    <a:pt x="15904" y="4096"/>
                  </a:lnTo>
                  <a:lnTo>
                    <a:pt x="15917" y="4076"/>
                  </a:lnTo>
                  <a:lnTo>
                    <a:pt x="15929" y="4056"/>
                  </a:lnTo>
                  <a:lnTo>
                    <a:pt x="15940" y="4034"/>
                  </a:lnTo>
                  <a:lnTo>
                    <a:pt x="15951" y="4014"/>
                  </a:lnTo>
                  <a:lnTo>
                    <a:pt x="15961" y="3993"/>
                  </a:lnTo>
                  <a:lnTo>
                    <a:pt x="15971" y="3972"/>
                  </a:lnTo>
                  <a:lnTo>
                    <a:pt x="15980" y="3951"/>
                  </a:lnTo>
                  <a:lnTo>
                    <a:pt x="15989" y="3930"/>
                  </a:lnTo>
                  <a:lnTo>
                    <a:pt x="15997" y="3908"/>
                  </a:lnTo>
                  <a:lnTo>
                    <a:pt x="16004" y="3887"/>
                  </a:lnTo>
                  <a:lnTo>
                    <a:pt x="16011" y="3864"/>
                  </a:lnTo>
                  <a:lnTo>
                    <a:pt x="16018" y="3842"/>
                  </a:lnTo>
                  <a:lnTo>
                    <a:pt x="16024" y="3820"/>
                  </a:lnTo>
                  <a:lnTo>
                    <a:pt x="16030" y="3799"/>
                  </a:lnTo>
                  <a:lnTo>
                    <a:pt x="16035" y="3776"/>
                  </a:lnTo>
                  <a:lnTo>
                    <a:pt x="16039" y="3754"/>
                  </a:lnTo>
                  <a:lnTo>
                    <a:pt x="16044" y="3732"/>
                  </a:lnTo>
                  <a:lnTo>
                    <a:pt x="16047" y="3710"/>
                  </a:lnTo>
                  <a:lnTo>
                    <a:pt x="16050" y="3686"/>
                  </a:lnTo>
                  <a:lnTo>
                    <a:pt x="16053" y="3664"/>
                  </a:lnTo>
                  <a:lnTo>
                    <a:pt x="16055" y="3642"/>
                  </a:lnTo>
                  <a:lnTo>
                    <a:pt x="16056" y="3619"/>
                  </a:lnTo>
                  <a:lnTo>
                    <a:pt x="16057" y="3597"/>
                  </a:lnTo>
                  <a:lnTo>
                    <a:pt x="16058" y="3574"/>
                  </a:lnTo>
                  <a:lnTo>
                    <a:pt x="16058" y="3552"/>
                  </a:lnTo>
                  <a:lnTo>
                    <a:pt x="16057" y="3528"/>
                  </a:lnTo>
                  <a:lnTo>
                    <a:pt x="16056" y="3503"/>
                  </a:lnTo>
                  <a:lnTo>
                    <a:pt x="16055" y="3479"/>
                  </a:lnTo>
                  <a:lnTo>
                    <a:pt x="16053" y="3456"/>
                  </a:lnTo>
                  <a:lnTo>
                    <a:pt x="16050" y="3432"/>
                  </a:lnTo>
                  <a:lnTo>
                    <a:pt x="16047" y="3408"/>
                  </a:lnTo>
                  <a:lnTo>
                    <a:pt x="16043" y="3385"/>
                  </a:lnTo>
                  <a:lnTo>
                    <a:pt x="16039" y="3362"/>
                  </a:lnTo>
                  <a:lnTo>
                    <a:pt x="16034" y="3338"/>
                  </a:lnTo>
                  <a:lnTo>
                    <a:pt x="16028" y="3314"/>
                  </a:lnTo>
                  <a:lnTo>
                    <a:pt x="16022" y="3291"/>
                  </a:lnTo>
                  <a:lnTo>
                    <a:pt x="16015" y="3268"/>
                  </a:lnTo>
                  <a:lnTo>
                    <a:pt x="16008" y="3245"/>
                  </a:lnTo>
                  <a:lnTo>
                    <a:pt x="16000" y="3222"/>
                  </a:lnTo>
                  <a:lnTo>
                    <a:pt x="15992" y="3200"/>
                  </a:lnTo>
                  <a:lnTo>
                    <a:pt x="15983" y="3178"/>
                  </a:lnTo>
                  <a:lnTo>
                    <a:pt x="15974" y="3155"/>
                  </a:lnTo>
                  <a:lnTo>
                    <a:pt x="15964" y="3132"/>
                  </a:lnTo>
                  <a:lnTo>
                    <a:pt x="15953" y="3111"/>
                  </a:lnTo>
                  <a:lnTo>
                    <a:pt x="15942" y="3089"/>
                  </a:lnTo>
                  <a:lnTo>
                    <a:pt x="15930" y="3068"/>
                  </a:lnTo>
                  <a:lnTo>
                    <a:pt x="15917" y="3047"/>
                  </a:lnTo>
                  <a:lnTo>
                    <a:pt x="15904" y="3026"/>
                  </a:lnTo>
                  <a:lnTo>
                    <a:pt x="15891" y="3005"/>
                  </a:lnTo>
                  <a:lnTo>
                    <a:pt x="15877" y="2985"/>
                  </a:lnTo>
                  <a:lnTo>
                    <a:pt x="15863" y="2964"/>
                  </a:lnTo>
                  <a:lnTo>
                    <a:pt x="15848" y="2944"/>
                  </a:lnTo>
                  <a:lnTo>
                    <a:pt x="15832" y="2924"/>
                  </a:lnTo>
                  <a:lnTo>
                    <a:pt x="15816" y="2905"/>
                  </a:lnTo>
                  <a:lnTo>
                    <a:pt x="15799" y="2886"/>
                  </a:lnTo>
                  <a:lnTo>
                    <a:pt x="15782" y="2868"/>
                  </a:lnTo>
                  <a:lnTo>
                    <a:pt x="15764" y="2849"/>
                  </a:lnTo>
                  <a:close/>
                </a:path>
              </a:pathLst>
            </a:custGeom>
            <a:solidFill>
              <a:schemeClr val="bg1"/>
            </a:solidFill>
            <a:ln>
              <a:noFill/>
            </a:ln>
          </p:spPr>
          <p:txBody>
            <a:bodyPr anchor="ctr"/>
            <a:lstStyle/>
            <a:p>
              <a:pPr algn="ctr"/>
              <a:endParaRPr/>
            </a:p>
          </p:txBody>
        </p:sp>
        <p:grpSp>
          <p:nvGrpSpPr>
            <p:cNvPr id="56" name="ïSḷiḓê">
              <a:extLst>
                <a:ext uri="{FF2B5EF4-FFF2-40B4-BE49-F238E27FC236}">
                  <a16:creationId xmlns:a16="http://schemas.microsoft.com/office/drawing/2014/main" id="{3CDB6852-9D92-4894-B61A-BEFCD54B64E6}"/>
                </a:ext>
              </a:extLst>
            </p:cNvPr>
            <p:cNvGrpSpPr/>
            <p:nvPr/>
          </p:nvGrpSpPr>
          <p:grpSpPr>
            <a:xfrm>
              <a:off x="5232164" y="3515146"/>
              <a:ext cx="427527" cy="400009"/>
              <a:chOff x="6964363" y="2108200"/>
              <a:chExt cx="690562" cy="646113"/>
            </a:xfrm>
            <a:solidFill>
              <a:schemeClr val="bg1"/>
            </a:solidFill>
          </p:grpSpPr>
          <p:sp>
            <p:nvSpPr>
              <p:cNvPr id="70" name="ïśļiḑè">
                <a:extLst>
                  <a:ext uri="{FF2B5EF4-FFF2-40B4-BE49-F238E27FC236}">
                    <a16:creationId xmlns:a16="http://schemas.microsoft.com/office/drawing/2014/main" id="{CBEFB87C-9EC8-46A5-B8F4-A0F5430A8770}"/>
                  </a:ext>
                </a:extLst>
              </p:cNvPr>
              <p:cNvSpPr/>
              <p:nvPr/>
            </p:nvSpPr>
            <p:spPr bwMode="auto">
              <a:xfrm>
                <a:off x="7050088" y="2193925"/>
                <a:ext cx="519112" cy="344488"/>
              </a:xfrm>
              <a:custGeom>
                <a:avLst/>
                <a:gdLst>
                  <a:gd name="T0" fmla="*/ 503 w 12071"/>
                  <a:gd name="T1" fmla="*/ 502 h 8033"/>
                  <a:gd name="T2" fmla="*/ 11568 w 12071"/>
                  <a:gd name="T3" fmla="*/ 0 h 8033"/>
                  <a:gd name="T4" fmla="*/ 452 w 12071"/>
                  <a:gd name="T5" fmla="*/ 5 h 8033"/>
                  <a:gd name="T6" fmla="*/ 377 w 12071"/>
                  <a:gd name="T7" fmla="*/ 18 h 8033"/>
                  <a:gd name="T8" fmla="*/ 307 w 12071"/>
                  <a:gd name="T9" fmla="*/ 41 h 8033"/>
                  <a:gd name="T10" fmla="*/ 242 w 12071"/>
                  <a:gd name="T11" fmla="*/ 74 h 8033"/>
                  <a:gd name="T12" fmla="*/ 183 w 12071"/>
                  <a:gd name="T13" fmla="*/ 116 h 8033"/>
                  <a:gd name="T14" fmla="*/ 131 w 12071"/>
                  <a:gd name="T15" fmla="*/ 166 h 8033"/>
                  <a:gd name="T16" fmla="*/ 85 w 12071"/>
                  <a:gd name="T17" fmla="*/ 222 h 8033"/>
                  <a:gd name="T18" fmla="*/ 49 w 12071"/>
                  <a:gd name="T19" fmla="*/ 284 h 8033"/>
                  <a:gd name="T20" fmla="*/ 22 w 12071"/>
                  <a:gd name="T21" fmla="*/ 353 h 8033"/>
                  <a:gd name="T22" fmla="*/ 6 w 12071"/>
                  <a:gd name="T23" fmla="*/ 426 h 8033"/>
                  <a:gd name="T24" fmla="*/ 0 w 12071"/>
                  <a:gd name="T25" fmla="*/ 502 h 8033"/>
                  <a:gd name="T26" fmla="*/ 3 w 12071"/>
                  <a:gd name="T27" fmla="*/ 7582 h 8033"/>
                  <a:gd name="T28" fmla="*/ 16 w 12071"/>
                  <a:gd name="T29" fmla="*/ 7656 h 8033"/>
                  <a:gd name="T30" fmla="*/ 39 w 12071"/>
                  <a:gd name="T31" fmla="*/ 7726 h 8033"/>
                  <a:gd name="T32" fmla="*/ 72 w 12071"/>
                  <a:gd name="T33" fmla="*/ 7792 h 8033"/>
                  <a:gd name="T34" fmla="*/ 115 w 12071"/>
                  <a:gd name="T35" fmla="*/ 7850 h 8033"/>
                  <a:gd name="T36" fmla="*/ 165 w 12071"/>
                  <a:gd name="T37" fmla="*/ 7902 h 8033"/>
                  <a:gd name="T38" fmla="*/ 221 w 12071"/>
                  <a:gd name="T39" fmla="*/ 7947 h 8033"/>
                  <a:gd name="T40" fmla="*/ 285 w 12071"/>
                  <a:gd name="T41" fmla="*/ 7983 h 8033"/>
                  <a:gd name="T42" fmla="*/ 353 w 12071"/>
                  <a:gd name="T43" fmla="*/ 8011 h 8033"/>
                  <a:gd name="T44" fmla="*/ 426 w 12071"/>
                  <a:gd name="T45" fmla="*/ 8027 h 8033"/>
                  <a:gd name="T46" fmla="*/ 503 w 12071"/>
                  <a:gd name="T47" fmla="*/ 8033 h 8033"/>
                  <a:gd name="T48" fmla="*/ 11619 w 12071"/>
                  <a:gd name="T49" fmla="*/ 8030 h 8033"/>
                  <a:gd name="T50" fmla="*/ 11694 w 12071"/>
                  <a:gd name="T51" fmla="*/ 8017 h 8033"/>
                  <a:gd name="T52" fmla="*/ 11764 w 12071"/>
                  <a:gd name="T53" fmla="*/ 7994 h 8033"/>
                  <a:gd name="T54" fmla="*/ 11829 w 12071"/>
                  <a:gd name="T55" fmla="*/ 7960 h 8033"/>
                  <a:gd name="T56" fmla="*/ 11888 w 12071"/>
                  <a:gd name="T57" fmla="*/ 7918 h 8033"/>
                  <a:gd name="T58" fmla="*/ 11940 w 12071"/>
                  <a:gd name="T59" fmla="*/ 7868 h 8033"/>
                  <a:gd name="T60" fmla="*/ 11986 w 12071"/>
                  <a:gd name="T61" fmla="*/ 7812 h 8033"/>
                  <a:gd name="T62" fmla="*/ 12022 w 12071"/>
                  <a:gd name="T63" fmla="*/ 7749 h 8033"/>
                  <a:gd name="T64" fmla="*/ 12049 w 12071"/>
                  <a:gd name="T65" fmla="*/ 7680 h 8033"/>
                  <a:gd name="T66" fmla="*/ 12065 w 12071"/>
                  <a:gd name="T67" fmla="*/ 7607 h 8033"/>
                  <a:gd name="T68" fmla="*/ 12071 w 12071"/>
                  <a:gd name="T69" fmla="*/ 7531 h 8033"/>
                  <a:gd name="T70" fmla="*/ 12068 w 12071"/>
                  <a:gd name="T71" fmla="*/ 451 h 8033"/>
                  <a:gd name="T72" fmla="*/ 12055 w 12071"/>
                  <a:gd name="T73" fmla="*/ 377 h 8033"/>
                  <a:gd name="T74" fmla="*/ 12032 w 12071"/>
                  <a:gd name="T75" fmla="*/ 306 h 8033"/>
                  <a:gd name="T76" fmla="*/ 11999 w 12071"/>
                  <a:gd name="T77" fmla="*/ 242 h 8033"/>
                  <a:gd name="T78" fmla="*/ 11956 w 12071"/>
                  <a:gd name="T79" fmla="*/ 183 h 8033"/>
                  <a:gd name="T80" fmla="*/ 11906 w 12071"/>
                  <a:gd name="T81" fmla="*/ 131 h 8033"/>
                  <a:gd name="T82" fmla="*/ 11850 w 12071"/>
                  <a:gd name="T83" fmla="*/ 85 h 8033"/>
                  <a:gd name="T84" fmla="*/ 11786 w 12071"/>
                  <a:gd name="T85" fmla="*/ 49 h 8033"/>
                  <a:gd name="T86" fmla="*/ 11718 w 12071"/>
                  <a:gd name="T87" fmla="*/ 22 h 8033"/>
                  <a:gd name="T88" fmla="*/ 11645 w 12071"/>
                  <a:gd name="T89" fmla="*/ 6 h 8033"/>
                  <a:gd name="T90" fmla="*/ 11568 w 12071"/>
                  <a:gd name="T91" fmla="*/ 0 h 8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071" h="8033">
                    <a:moveTo>
                      <a:pt x="11568" y="7533"/>
                    </a:moveTo>
                    <a:lnTo>
                      <a:pt x="503" y="7533"/>
                    </a:lnTo>
                    <a:lnTo>
                      <a:pt x="503" y="502"/>
                    </a:lnTo>
                    <a:lnTo>
                      <a:pt x="11568" y="502"/>
                    </a:lnTo>
                    <a:lnTo>
                      <a:pt x="11568" y="7533"/>
                    </a:lnTo>
                    <a:close/>
                    <a:moveTo>
                      <a:pt x="11568" y="0"/>
                    </a:moveTo>
                    <a:lnTo>
                      <a:pt x="503" y="2"/>
                    </a:lnTo>
                    <a:lnTo>
                      <a:pt x="477" y="3"/>
                    </a:lnTo>
                    <a:lnTo>
                      <a:pt x="452" y="5"/>
                    </a:lnTo>
                    <a:lnTo>
                      <a:pt x="426" y="8"/>
                    </a:lnTo>
                    <a:lnTo>
                      <a:pt x="401" y="12"/>
                    </a:lnTo>
                    <a:lnTo>
                      <a:pt x="377" y="18"/>
                    </a:lnTo>
                    <a:lnTo>
                      <a:pt x="353" y="24"/>
                    </a:lnTo>
                    <a:lnTo>
                      <a:pt x="330" y="32"/>
                    </a:lnTo>
                    <a:lnTo>
                      <a:pt x="307" y="41"/>
                    </a:lnTo>
                    <a:lnTo>
                      <a:pt x="285" y="51"/>
                    </a:lnTo>
                    <a:lnTo>
                      <a:pt x="263" y="62"/>
                    </a:lnTo>
                    <a:lnTo>
                      <a:pt x="242" y="74"/>
                    </a:lnTo>
                    <a:lnTo>
                      <a:pt x="221" y="87"/>
                    </a:lnTo>
                    <a:lnTo>
                      <a:pt x="202" y="102"/>
                    </a:lnTo>
                    <a:lnTo>
                      <a:pt x="183" y="116"/>
                    </a:lnTo>
                    <a:lnTo>
                      <a:pt x="165" y="132"/>
                    </a:lnTo>
                    <a:lnTo>
                      <a:pt x="147" y="148"/>
                    </a:lnTo>
                    <a:lnTo>
                      <a:pt x="131" y="166"/>
                    </a:lnTo>
                    <a:lnTo>
                      <a:pt x="115" y="184"/>
                    </a:lnTo>
                    <a:lnTo>
                      <a:pt x="99" y="202"/>
                    </a:lnTo>
                    <a:lnTo>
                      <a:pt x="85" y="222"/>
                    </a:lnTo>
                    <a:lnTo>
                      <a:pt x="72" y="242"/>
                    </a:lnTo>
                    <a:lnTo>
                      <a:pt x="60" y="263"/>
                    </a:lnTo>
                    <a:lnTo>
                      <a:pt x="49" y="284"/>
                    </a:lnTo>
                    <a:lnTo>
                      <a:pt x="39" y="307"/>
                    </a:lnTo>
                    <a:lnTo>
                      <a:pt x="30" y="329"/>
                    </a:lnTo>
                    <a:lnTo>
                      <a:pt x="22" y="353"/>
                    </a:lnTo>
                    <a:lnTo>
                      <a:pt x="16" y="377"/>
                    </a:lnTo>
                    <a:lnTo>
                      <a:pt x="10" y="401"/>
                    </a:lnTo>
                    <a:lnTo>
                      <a:pt x="6" y="426"/>
                    </a:lnTo>
                    <a:lnTo>
                      <a:pt x="3" y="451"/>
                    </a:lnTo>
                    <a:lnTo>
                      <a:pt x="1" y="476"/>
                    </a:lnTo>
                    <a:lnTo>
                      <a:pt x="0" y="502"/>
                    </a:lnTo>
                    <a:lnTo>
                      <a:pt x="0" y="7531"/>
                    </a:lnTo>
                    <a:lnTo>
                      <a:pt x="1" y="7557"/>
                    </a:lnTo>
                    <a:lnTo>
                      <a:pt x="3" y="7582"/>
                    </a:lnTo>
                    <a:lnTo>
                      <a:pt x="6" y="7607"/>
                    </a:lnTo>
                    <a:lnTo>
                      <a:pt x="10" y="7632"/>
                    </a:lnTo>
                    <a:lnTo>
                      <a:pt x="16" y="7656"/>
                    </a:lnTo>
                    <a:lnTo>
                      <a:pt x="22" y="7680"/>
                    </a:lnTo>
                    <a:lnTo>
                      <a:pt x="30" y="7703"/>
                    </a:lnTo>
                    <a:lnTo>
                      <a:pt x="39" y="7726"/>
                    </a:lnTo>
                    <a:lnTo>
                      <a:pt x="49" y="7749"/>
                    </a:lnTo>
                    <a:lnTo>
                      <a:pt x="60" y="7771"/>
                    </a:lnTo>
                    <a:lnTo>
                      <a:pt x="72" y="7792"/>
                    </a:lnTo>
                    <a:lnTo>
                      <a:pt x="85" y="7812"/>
                    </a:lnTo>
                    <a:lnTo>
                      <a:pt x="99" y="7831"/>
                    </a:lnTo>
                    <a:lnTo>
                      <a:pt x="115" y="7850"/>
                    </a:lnTo>
                    <a:lnTo>
                      <a:pt x="131" y="7868"/>
                    </a:lnTo>
                    <a:lnTo>
                      <a:pt x="147" y="7886"/>
                    </a:lnTo>
                    <a:lnTo>
                      <a:pt x="165" y="7902"/>
                    </a:lnTo>
                    <a:lnTo>
                      <a:pt x="183" y="7918"/>
                    </a:lnTo>
                    <a:lnTo>
                      <a:pt x="202" y="7933"/>
                    </a:lnTo>
                    <a:lnTo>
                      <a:pt x="221" y="7947"/>
                    </a:lnTo>
                    <a:lnTo>
                      <a:pt x="242" y="7960"/>
                    </a:lnTo>
                    <a:lnTo>
                      <a:pt x="263" y="7972"/>
                    </a:lnTo>
                    <a:lnTo>
                      <a:pt x="285" y="7983"/>
                    </a:lnTo>
                    <a:lnTo>
                      <a:pt x="307" y="7994"/>
                    </a:lnTo>
                    <a:lnTo>
                      <a:pt x="330" y="8003"/>
                    </a:lnTo>
                    <a:lnTo>
                      <a:pt x="353" y="8011"/>
                    </a:lnTo>
                    <a:lnTo>
                      <a:pt x="377" y="8017"/>
                    </a:lnTo>
                    <a:lnTo>
                      <a:pt x="401" y="8023"/>
                    </a:lnTo>
                    <a:lnTo>
                      <a:pt x="426" y="8027"/>
                    </a:lnTo>
                    <a:lnTo>
                      <a:pt x="452" y="8030"/>
                    </a:lnTo>
                    <a:lnTo>
                      <a:pt x="477" y="8032"/>
                    </a:lnTo>
                    <a:lnTo>
                      <a:pt x="503" y="8033"/>
                    </a:lnTo>
                    <a:lnTo>
                      <a:pt x="11568" y="8033"/>
                    </a:lnTo>
                    <a:lnTo>
                      <a:pt x="11594" y="8032"/>
                    </a:lnTo>
                    <a:lnTo>
                      <a:pt x="11619" y="8030"/>
                    </a:lnTo>
                    <a:lnTo>
                      <a:pt x="11645" y="8027"/>
                    </a:lnTo>
                    <a:lnTo>
                      <a:pt x="11670" y="8023"/>
                    </a:lnTo>
                    <a:lnTo>
                      <a:pt x="11694" y="8017"/>
                    </a:lnTo>
                    <a:lnTo>
                      <a:pt x="11718" y="8011"/>
                    </a:lnTo>
                    <a:lnTo>
                      <a:pt x="11741" y="8003"/>
                    </a:lnTo>
                    <a:lnTo>
                      <a:pt x="11764" y="7994"/>
                    </a:lnTo>
                    <a:lnTo>
                      <a:pt x="11786" y="7983"/>
                    </a:lnTo>
                    <a:lnTo>
                      <a:pt x="11809" y="7972"/>
                    </a:lnTo>
                    <a:lnTo>
                      <a:pt x="11829" y="7960"/>
                    </a:lnTo>
                    <a:lnTo>
                      <a:pt x="11850" y="7947"/>
                    </a:lnTo>
                    <a:lnTo>
                      <a:pt x="11869" y="7933"/>
                    </a:lnTo>
                    <a:lnTo>
                      <a:pt x="11888" y="7918"/>
                    </a:lnTo>
                    <a:lnTo>
                      <a:pt x="11906" y="7902"/>
                    </a:lnTo>
                    <a:lnTo>
                      <a:pt x="11924" y="7886"/>
                    </a:lnTo>
                    <a:lnTo>
                      <a:pt x="11940" y="7868"/>
                    </a:lnTo>
                    <a:lnTo>
                      <a:pt x="11956" y="7850"/>
                    </a:lnTo>
                    <a:lnTo>
                      <a:pt x="11972" y="7831"/>
                    </a:lnTo>
                    <a:lnTo>
                      <a:pt x="11986" y="7812"/>
                    </a:lnTo>
                    <a:lnTo>
                      <a:pt x="11999" y="7792"/>
                    </a:lnTo>
                    <a:lnTo>
                      <a:pt x="12011" y="7771"/>
                    </a:lnTo>
                    <a:lnTo>
                      <a:pt x="12022" y="7749"/>
                    </a:lnTo>
                    <a:lnTo>
                      <a:pt x="12032" y="7726"/>
                    </a:lnTo>
                    <a:lnTo>
                      <a:pt x="12041" y="7703"/>
                    </a:lnTo>
                    <a:lnTo>
                      <a:pt x="12049" y="7680"/>
                    </a:lnTo>
                    <a:lnTo>
                      <a:pt x="12055" y="7656"/>
                    </a:lnTo>
                    <a:lnTo>
                      <a:pt x="12061" y="7632"/>
                    </a:lnTo>
                    <a:lnTo>
                      <a:pt x="12065" y="7607"/>
                    </a:lnTo>
                    <a:lnTo>
                      <a:pt x="12068" y="7582"/>
                    </a:lnTo>
                    <a:lnTo>
                      <a:pt x="12070" y="7557"/>
                    </a:lnTo>
                    <a:lnTo>
                      <a:pt x="12071" y="7531"/>
                    </a:lnTo>
                    <a:lnTo>
                      <a:pt x="12071" y="502"/>
                    </a:lnTo>
                    <a:lnTo>
                      <a:pt x="12070" y="476"/>
                    </a:lnTo>
                    <a:lnTo>
                      <a:pt x="12068" y="451"/>
                    </a:lnTo>
                    <a:lnTo>
                      <a:pt x="12065" y="426"/>
                    </a:lnTo>
                    <a:lnTo>
                      <a:pt x="12061" y="401"/>
                    </a:lnTo>
                    <a:lnTo>
                      <a:pt x="12055" y="377"/>
                    </a:lnTo>
                    <a:lnTo>
                      <a:pt x="12049" y="353"/>
                    </a:lnTo>
                    <a:lnTo>
                      <a:pt x="12041" y="329"/>
                    </a:lnTo>
                    <a:lnTo>
                      <a:pt x="12032" y="306"/>
                    </a:lnTo>
                    <a:lnTo>
                      <a:pt x="12022" y="284"/>
                    </a:lnTo>
                    <a:lnTo>
                      <a:pt x="12011" y="263"/>
                    </a:lnTo>
                    <a:lnTo>
                      <a:pt x="11999" y="242"/>
                    </a:lnTo>
                    <a:lnTo>
                      <a:pt x="11986" y="221"/>
                    </a:lnTo>
                    <a:lnTo>
                      <a:pt x="11972" y="202"/>
                    </a:lnTo>
                    <a:lnTo>
                      <a:pt x="11956" y="183"/>
                    </a:lnTo>
                    <a:lnTo>
                      <a:pt x="11940" y="165"/>
                    </a:lnTo>
                    <a:lnTo>
                      <a:pt x="11924" y="147"/>
                    </a:lnTo>
                    <a:lnTo>
                      <a:pt x="11906" y="131"/>
                    </a:lnTo>
                    <a:lnTo>
                      <a:pt x="11888" y="115"/>
                    </a:lnTo>
                    <a:lnTo>
                      <a:pt x="11869" y="100"/>
                    </a:lnTo>
                    <a:lnTo>
                      <a:pt x="11850" y="85"/>
                    </a:lnTo>
                    <a:lnTo>
                      <a:pt x="11829" y="72"/>
                    </a:lnTo>
                    <a:lnTo>
                      <a:pt x="11809" y="60"/>
                    </a:lnTo>
                    <a:lnTo>
                      <a:pt x="11786" y="49"/>
                    </a:lnTo>
                    <a:lnTo>
                      <a:pt x="11764" y="39"/>
                    </a:lnTo>
                    <a:lnTo>
                      <a:pt x="11741" y="30"/>
                    </a:lnTo>
                    <a:lnTo>
                      <a:pt x="11718" y="22"/>
                    </a:lnTo>
                    <a:lnTo>
                      <a:pt x="11694" y="16"/>
                    </a:lnTo>
                    <a:lnTo>
                      <a:pt x="11670" y="10"/>
                    </a:lnTo>
                    <a:lnTo>
                      <a:pt x="11645" y="6"/>
                    </a:lnTo>
                    <a:lnTo>
                      <a:pt x="11619" y="3"/>
                    </a:lnTo>
                    <a:lnTo>
                      <a:pt x="11594" y="1"/>
                    </a:lnTo>
                    <a:lnTo>
                      <a:pt x="11568"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71" name="íṥļídè">
                <a:extLst>
                  <a:ext uri="{FF2B5EF4-FFF2-40B4-BE49-F238E27FC236}">
                    <a16:creationId xmlns:a16="http://schemas.microsoft.com/office/drawing/2014/main" id="{56543265-F7A2-4675-A066-6B35E429A23D}"/>
                  </a:ext>
                </a:extLst>
              </p:cNvPr>
              <p:cNvSpPr/>
              <p:nvPr/>
            </p:nvSpPr>
            <p:spPr bwMode="auto">
              <a:xfrm>
                <a:off x="6964363" y="2108200"/>
                <a:ext cx="690562" cy="646113"/>
              </a:xfrm>
              <a:custGeom>
                <a:avLst/>
                <a:gdLst>
                  <a:gd name="T0" fmla="*/ 15066 w 16095"/>
                  <a:gd name="T1" fmla="*/ 11696 h 15059"/>
                  <a:gd name="T2" fmla="*/ 14988 w 16095"/>
                  <a:gd name="T3" fmla="*/ 11847 h 15059"/>
                  <a:gd name="T4" fmla="*/ 14867 w 16095"/>
                  <a:gd name="T5" fmla="*/ 11963 h 15059"/>
                  <a:gd name="T6" fmla="*/ 14712 w 16095"/>
                  <a:gd name="T7" fmla="*/ 12033 h 15059"/>
                  <a:gd name="T8" fmla="*/ 6036 w 16095"/>
                  <a:gd name="T9" fmla="*/ 12049 h 15059"/>
                  <a:gd name="T10" fmla="*/ 1359 w 16095"/>
                  <a:gd name="T11" fmla="*/ 12027 h 15059"/>
                  <a:gd name="T12" fmla="*/ 1208 w 16095"/>
                  <a:gd name="T13" fmla="*/ 11949 h 15059"/>
                  <a:gd name="T14" fmla="*/ 1091 w 16095"/>
                  <a:gd name="T15" fmla="*/ 11828 h 15059"/>
                  <a:gd name="T16" fmla="*/ 1022 w 16095"/>
                  <a:gd name="T17" fmla="*/ 11672 h 15059"/>
                  <a:gd name="T18" fmla="*/ 1007 w 16095"/>
                  <a:gd name="T19" fmla="*/ 1480 h 15059"/>
                  <a:gd name="T20" fmla="*/ 1045 w 16095"/>
                  <a:gd name="T21" fmla="*/ 1310 h 15059"/>
                  <a:gd name="T22" fmla="*/ 1137 w 16095"/>
                  <a:gd name="T23" fmla="*/ 1169 h 15059"/>
                  <a:gd name="T24" fmla="*/ 1268 w 16095"/>
                  <a:gd name="T25" fmla="*/ 1064 h 15059"/>
                  <a:gd name="T26" fmla="*/ 1432 w 16095"/>
                  <a:gd name="T27" fmla="*/ 1010 h 15059"/>
                  <a:gd name="T28" fmla="*/ 14663 w 16095"/>
                  <a:gd name="T29" fmla="*/ 1010 h 15059"/>
                  <a:gd name="T30" fmla="*/ 14826 w 16095"/>
                  <a:gd name="T31" fmla="*/ 1064 h 15059"/>
                  <a:gd name="T32" fmla="*/ 14958 w 16095"/>
                  <a:gd name="T33" fmla="*/ 1169 h 15059"/>
                  <a:gd name="T34" fmla="*/ 15050 w 16095"/>
                  <a:gd name="T35" fmla="*/ 1310 h 15059"/>
                  <a:gd name="T36" fmla="*/ 15088 w 16095"/>
                  <a:gd name="T37" fmla="*/ 1480 h 15059"/>
                  <a:gd name="T38" fmla="*/ 1279 w 16095"/>
                  <a:gd name="T39" fmla="*/ 17 h 15059"/>
                  <a:gd name="T40" fmla="*/ 790 w 16095"/>
                  <a:gd name="T41" fmla="*/ 182 h 15059"/>
                  <a:gd name="T42" fmla="*/ 391 w 16095"/>
                  <a:gd name="T43" fmla="*/ 493 h 15059"/>
                  <a:gd name="T44" fmla="*/ 119 w 16095"/>
                  <a:gd name="T45" fmla="*/ 920 h 15059"/>
                  <a:gd name="T46" fmla="*/ 2 w 16095"/>
                  <a:gd name="T47" fmla="*/ 1429 h 15059"/>
                  <a:gd name="T48" fmla="*/ 47 w 16095"/>
                  <a:gd name="T49" fmla="*/ 11922 h 15059"/>
                  <a:gd name="T50" fmla="*/ 257 w 16095"/>
                  <a:gd name="T51" fmla="*/ 12387 h 15059"/>
                  <a:gd name="T52" fmla="*/ 604 w 16095"/>
                  <a:gd name="T53" fmla="*/ 12752 h 15059"/>
                  <a:gd name="T54" fmla="*/ 1056 w 16095"/>
                  <a:gd name="T55" fmla="*/ 12984 h 15059"/>
                  <a:gd name="T56" fmla="*/ 6539 w 16095"/>
                  <a:gd name="T57" fmla="*/ 13053 h 15059"/>
                  <a:gd name="T58" fmla="*/ 3299 w 16095"/>
                  <a:gd name="T59" fmla="*/ 14106 h 15059"/>
                  <a:gd name="T60" fmla="*/ 3180 w 16095"/>
                  <a:gd name="T61" fmla="*/ 14188 h 15059"/>
                  <a:gd name="T62" fmla="*/ 3089 w 16095"/>
                  <a:gd name="T63" fmla="*/ 14299 h 15059"/>
                  <a:gd name="T64" fmla="*/ 3034 w 16095"/>
                  <a:gd name="T65" fmla="*/ 14431 h 15059"/>
                  <a:gd name="T66" fmla="*/ 3019 w 16095"/>
                  <a:gd name="T67" fmla="*/ 14583 h 15059"/>
                  <a:gd name="T68" fmla="*/ 3057 w 16095"/>
                  <a:gd name="T69" fmla="*/ 14753 h 15059"/>
                  <a:gd name="T70" fmla="*/ 3149 w 16095"/>
                  <a:gd name="T71" fmla="*/ 14894 h 15059"/>
                  <a:gd name="T72" fmla="*/ 3280 w 16095"/>
                  <a:gd name="T73" fmla="*/ 14999 h 15059"/>
                  <a:gd name="T74" fmla="*/ 3444 w 16095"/>
                  <a:gd name="T75" fmla="*/ 15053 h 15059"/>
                  <a:gd name="T76" fmla="*/ 12651 w 16095"/>
                  <a:gd name="T77" fmla="*/ 15053 h 15059"/>
                  <a:gd name="T78" fmla="*/ 12814 w 16095"/>
                  <a:gd name="T79" fmla="*/ 14999 h 15059"/>
                  <a:gd name="T80" fmla="*/ 12946 w 16095"/>
                  <a:gd name="T81" fmla="*/ 14894 h 15059"/>
                  <a:gd name="T82" fmla="*/ 13038 w 16095"/>
                  <a:gd name="T83" fmla="*/ 14753 h 15059"/>
                  <a:gd name="T84" fmla="*/ 13076 w 16095"/>
                  <a:gd name="T85" fmla="*/ 14583 h 15059"/>
                  <a:gd name="T86" fmla="*/ 13061 w 16095"/>
                  <a:gd name="T87" fmla="*/ 14431 h 15059"/>
                  <a:gd name="T88" fmla="*/ 13006 w 16095"/>
                  <a:gd name="T89" fmla="*/ 14299 h 15059"/>
                  <a:gd name="T90" fmla="*/ 12915 w 16095"/>
                  <a:gd name="T91" fmla="*/ 14188 h 15059"/>
                  <a:gd name="T92" fmla="*/ 12796 w 16095"/>
                  <a:gd name="T93" fmla="*/ 14106 h 15059"/>
                  <a:gd name="T94" fmla="*/ 9556 w 16095"/>
                  <a:gd name="T95" fmla="*/ 13053 h 15059"/>
                  <a:gd name="T96" fmla="*/ 15039 w 16095"/>
                  <a:gd name="T97" fmla="*/ 12984 h 15059"/>
                  <a:gd name="T98" fmla="*/ 15491 w 16095"/>
                  <a:gd name="T99" fmla="*/ 12752 h 15059"/>
                  <a:gd name="T100" fmla="*/ 15838 w 16095"/>
                  <a:gd name="T101" fmla="*/ 12387 h 15059"/>
                  <a:gd name="T102" fmla="*/ 16048 w 16095"/>
                  <a:gd name="T103" fmla="*/ 11922 h 15059"/>
                  <a:gd name="T104" fmla="*/ 16093 w 16095"/>
                  <a:gd name="T105" fmla="*/ 1429 h 15059"/>
                  <a:gd name="T106" fmla="*/ 15976 w 16095"/>
                  <a:gd name="T107" fmla="*/ 920 h 15059"/>
                  <a:gd name="T108" fmla="*/ 15703 w 16095"/>
                  <a:gd name="T109" fmla="*/ 493 h 15059"/>
                  <a:gd name="T110" fmla="*/ 15305 w 16095"/>
                  <a:gd name="T111" fmla="*/ 182 h 15059"/>
                  <a:gd name="T112" fmla="*/ 14815 w 16095"/>
                  <a:gd name="T113" fmla="*/ 17 h 15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095" h="15059">
                    <a:moveTo>
                      <a:pt x="15089" y="11547"/>
                    </a:moveTo>
                    <a:lnTo>
                      <a:pt x="15088" y="11573"/>
                    </a:lnTo>
                    <a:lnTo>
                      <a:pt x="15086" y="11598"/>
                    </a:lnTo>
                    <a:lnTo>
                      <a:pt x="15083" y="11623"/>
                    </a:lnTo>
                    <a:lnTo>
                      <a:pt x="15079" y="11648"/>
                    </a:lnTo>
                    <a:lnTo>
                      <a:pt x="15073" y="11672"/>
                    </a:lnTo>
                    <a:lnTo>
                      <a:pt x="15066" y="11696"/>
                    </a:lnTo>
                    <a:lnTo>
                      <a:pt x="15059" y="11719"/>
                    </a:lnTo>
                    <a:lnTo>
                      <a:pt x="15050" y="11743"/>
                    </a:lnTo>
                    <a:lnTo>
                      <a:pt x="15040" y="11765"/>
                    </a:lnTo>
                    <a:lnTo>
                      <a:pt x="15029" y="11786"/>
                    </a:lnTo>
                    <a:lnTo>
                      <a:pt x="15016" y="11807"/>
                    </a:lnTo>
                    <a:lnTo>
                      <a:pt x="15003" y="11828"/>
                    </a:lnTo>
                    <a:lnTo>
                      <a:pt x="14988" y="11847"/>
                    </a:lnTo>
                    <a:lnTo>
                      <a:pt x="14974" y="11866"/>
                    </a:lnTo>
                    <a:lnTo>
                      <a:pt x="14958" y="11884"/>
                    </a:lnTo>
                    <a:lnTo>
                      <a:pt x="14941" y="11902"/>
                    </a:lnTo>
                    <a:lnTo>
                      <a:pt x="14924" y="11918"/>
                    </a:lnTo>
                    <a:lnTo>
                      <a:pt x="14906" y="11934"/>
                    </a:lnTo>
                    <a:lnTo>
                      <a:pt x="14887" y="11949"/>
                    </a:lnTo>
                    <a:lnTo>
                      <a:pt x="14867" y="11963"/>
                    </a:lnTo>
                    <a:lnTo>
                      <a:pt x="14847" y="11977"/>
                    </a:lnTo>
                    <a:lnTo>
                      <a:pt x="14826" y="11989"/>
                    </a:lnTo>
                    <a:lnTo>
                      <a:pt x="14803" y="12000"/>
                    </a:lnTo>
                    <a:lnTo>
                      <a:pt x="14781" y="12010"/>
                    </a:lnTo>
                    <a:lnTo>
                      <a:pt x="14759" y="12019"/>
                    </a:lnTo>
                    <a:lnTo>
                      <a:pt x="14735" y="12027"/>
                    </a:lnTo>
                    <a:lnTo>
                      <a:pt x="14712" y="12033"/>
                    </a:lnTo>
                    <a:lnTo>
                      <a:pt x="14687" y="12039"/>
                    </a:lnTo>
                    <a:lnTo>
                      <a:pt x="14663" y="12043"/>
                    </a:lnTo>
                    <a:lnTo>
                      <a:pt x="14637" y="12047"/>
                    </a:lnTo>
                    <a:lnTo>
                      <a:pt x="14612" y="12048"/>
                    </a:lnTo>
                    <a:lnTo>
                      <a:pt x="14586" y="12049"/>
                    </a:lnTo>
                    <a:lnTo>
                      <a:pt x="10059" y="12049"/>
                    </a:lnTo>
                    <a:lnTo>
                      <a:pt x="6036" y="12049"/>
                    </a:lnTo>
                    <a:lnTo>
                      <a:pt x="1509" y="12049"/>
                    </a:lnTo>
                    <a:lnTo>
                      <a:pt x="1483" y="12048"/>
                    </a:lnTo>
                    <a:lnTo>
                      <a:pt x="1458" y="12047"/>
                    </a:lnTo>
                    <a:lnTo>
                      <a:pt x="1432" y="12043"/>
                    </a:lnTo>
                    <a:lnTo>
                      <a:pt x="1407" y="12039"/>
                    </a:lnTo>
                    <a:lnTo>
                      <a:pt x="1383" y="12033"/>
                    </a:lnTo>
                    <a:lnTo>
                      <a:pt x="1359" y="12027"/>
                    </a:lnTo>
                    <a:lnTo>
                      <a:pt x="1336" y="12019"/>
                    </a:lnTo>
                    <a:lnTo>
                      <a:pt x="1313" y="12010"/>
                    </a:lnTo>
                    <a:lnTo>
                      <a:pt x="1291" y="12000"/>
                    </a:lnTo>
                    <a:lnTo>
                      <a:pt x="1268" y="11989"/>
                    </a:lnTo>
                    <a:lnTo>
                      <a:pt x="1248" y="11977"/>
                    </a:lnTo>
                    <a:lnTo>
                      <a:pt x="1227" y="11963"/>
                    </a:lnTo>
                    <a:lnTo>
                      <a:pt x="1208" y="11949"/>
                    </a:lnTo>
                    <a:lnTo>
                      <a:pt x="1189" y="11934"/>
                    </a:lnTo>
                    <a:lnTo>
                      <a:pt x="1171" y="11918"/>
                    </a:lnTo>
                    <a:lnTo>
                      <a:pt x="1153" y="11902"/>
                    </a:lnTo>
                    <a:lnTo>
                      <a:pt x="1137" y="11884"/>
                    </a:lnTo>
                    <a:lnTo>
                      <a:pt x="1121" y="11866"/>
                    </a:lnTo>
                    <a:lnTo>
                      <a:pt x="1106" y="11847"/>
                    </a:lnTo>
                    <a:lnTo>
                      <a:pt x="1091" y="11828"/>
                    </a:lnTo>
                    <a:lnTo>
                      <a:pt x="1078" y="11807"/>
                    </a:lnTo>
                    <a:lnTo>
                      <a:pt x="1066" y="11786"/>
                    </a:lnTo>
                    <a:lnTo>
                      <a:pt x="1055" y="11765"/>
                    </a:lnTo>
                    <a:lnTo>
                      <a:pt x="1045" y="11743"/>
                    </a:lnTo>
                    <a:lnTo>
                      <a:pt x="1036" y="11719"/>
                    </a:lnTo>
                    <a:lnTo>
                      <a:pt x="1028" y="11696"/>
                    </a:lnTo>
                    <a:lnTo>
                      <a:pt x="1022" y="11672"/>
                    </a:lnTo>
                    <a:lnTo>
                      <a:pt x="1016" y="11648"/>
                    </a:lnTo>
                    <a:lnTo>
                      <a:pt x="1012" y="11623"/>
                    </a:lnTo>
                    <a:lnTo>
                      <a:pt x="1009" y="11598"/>
                    </a:lnTo>
                    <a:lnTo>
                      <a:pt x="1007" y="11573"/>
                    </a:lnTo>
                    <a:lnTo>
                      <a:pt x="1006" y="11547"/>
                    </a:lnTo>
                    <a:lnTo>
                      <a:pt x="1006" y="1506"/>
                    </a:lnTo>
                    <a:lnTo>
                      <a:pt x="1007" y="1480"/>
                    </a:lnTo>
                    <a:lnTo>
                      <a:pt x="1009" y="1455"/>
                    </a:lnTo>
                    <a:lnTo>
                      <a:pt x="1012" y="1430"/>
                    </a:lnTo>
                    <a:lnTo>
                      <a:pt x="1016" y="1405"/>
                    </a:lnTo>
                    <a:lnTo>
                      <a:pt x="1022" y="1381"/>
                    </a:lnTo>
                    <a:lnTo>
                      <a:pt x="1028" y="1356"/>
                    </a:lnTo>
                    <a:lnTo>
                      <a:pt x="1036" y="1333"/>
                    </a:lnTo>
                    <a:lnTo>
                      <a:pt x="1045" y="1310"/>
                    </a:lnTo>
                    <a:lnTo>
                      <a:pt x="1055" y="1288"/>
                    </a:lnTo>
                    <a:lnTo>
                      <a:pt x="1066" y="1267"/>
                    </a:lnTo>
                    <a:lnTo>
                      <a:pt x="1078" y="1246"/>
                    </a:lnTo>
                    <a:lnTo>
                      <a:pt x="1091" y="1225"/>
                    </a:lnTo>
                    <a:lnTo>
                      <a:pt x="1106" y="1206"/>
                    </a:lnTo>
                    <a:lnTo>
                      <a:pt x="1121" y="1187"/>
                    </a:lnTo>
                    <a:lnTo>
                      <a:pt x="1137" y="1169"/>
                    </a:lnTo>
                    <a:lnTo>
                      <a:pt x="1153" y="1151"/>
                    </a:lnTo>
                    <a:lnTo>
                      <a:pt x="1171" y="1135"/>
                    </a:lnTo>
                    <a:lnTo>
                      <a:pt x="1189" y="1119"/>
                    </a:lnTo>
                    <a:lnTo>
                      <a:pt x="1208" y="1103"/>
                    </a:lnTo>
                    <a:lnTo>
                      <a:pt x="1227" y="1090"/>
                    </a:lnTo>
                    <a:lnTo>
                      <a:pt x="1248" y="1077"/>
                    </a:lnTo>
                    <a:lnTo>
                      <a:pt x="1268" y="1064"/>
                    </a:lnTo>
                    <a:lnTo>
                      <a:pt x="1291" y="1053"/>
                    </a:lnTo>
                    <a:lnTo>
                      <a:pt x="1313" y="1043"/>
                    </a:lnTo>
                    <a:lnTo>
                      <a:pt x="1336" y="1034"/>
                    </a:lnTo>
                    <a:lnTo>
                      <a:pt x="1359" y="1027"/>
                    </a:lnTo>
                    <a:lnTo>
                      <a:pt x="1383" y="1020"/>
                    </a:lnTo>
                    <a:lnTo>
                      <a:pt x="1407" y="1014"/>
                    </a:lnTo>
                    <a:lnTo>
                      <a:pt x="1432" y="1010"/>
                    </a:lnTo>
                    <a:lnTo>
                      <a:pt x="1458" y="1007"/>
                    </a:lnTo>
                    <a:lnTo>
                      <a:pt x="1483" y="1005"/>
                    </a:lnTo>
                    <a:lnTo>
                      <a:pt x="1509" y="1004"/>
                    </a:lnTo>
                    <a:lnTo>
                      <a:pt x="14586" y="1004"/>
                    </a:lnTo>
                    <a:lnTo>
                      <a:pt x="14612" y="1005"/>
                    </a:lnTo>
                    <a:lnTo>
                      <a:pt x="14637" y="1007"/>
                    </a:lnTo>
                    <a:lnTo>
                      <a:pt x="14663" y="1010"/>
                    </a:lnTo>
                    <a:lnTo>
                      <a:pt x="14687" y="1014"/>
                    </a:lnTo>
                    <a:lnTo>
                      <a:pt x="14712" y="1020"/>
                    </a:lnTo>
                    <a:lnTo>
                      <a:pt x="14735" y="1027"/>
                    </a:lnTo>
                    <a:lnTo>
                      <a:pt x="14759" y="1034"/>
                    </a:lnTo>
                    <a:lnTo>
                      <a:pt x="14781" y="1043"/>
                    </a:lnTo>
                    <a:lnTo>
                      <a:pt x="14803" y="1053"/>
                    </a:lnTo>
                    <a:lnTo>
                      <a:pt x="14826" y="1064"/>
                    </a:lnTo>
                    <a:lnTo>
                      <a:pt x="14847" y="1077"/>
                    </a:lnTo>
                    <a:lnTo>
                      <a:pt x="14867" y="1090"/>
                    </a:lnTo>
                    <a:lnTo>
                      <a:pt x="14887" y="1103"/>
                    </a:lnTo>
                    <a:lnTo>
                      <a:pt x="14906" y="1119"/>
                    </a:lnTo>
                    <a:lnTo>
                      <a:pt x="14924" y="1135"/>
                    </a:lnTo>
                    <a:lnTo>
                      <a:pt x="14941" y="1151"/>
                    </a:lnTo>
                    <a:lnTo>
                      <a:pt x="14958" y="1169"/>
                    </a:lnTo>
                    <a:lnTo>
                      <a:pt x="14974" y="1187"/>
                    </a:lnTo>
                    <a:lnTo>
                      <a:pt x="14988" y="1206"/>
                    </a:lnTo>
                    <a:lnTo>
                      <a:pt x="15003" y="1225"/>
                    </a:lnTo>
                    <a:lnTo>
                      <a:pt x="15016" y="1246"/>
                    </a:lnTo>
                    <a:lnTo>
                      <a:pt x="15029" y="1267"/>
                    </a:lnTo>
                    <a:lnTo>
                      <a:pt x="15040" y="1288"/>
                    </a:lnTo>
                    <a:lnTo>
                      <a:pt x="15050" y="1310"/>
                    </a:lnTo>
                    <a:lnTo>
                      <a:pt x="15059" y="1333"/>
                    </a:lnTo>
                    <a:lnTo>
                      <a:pt x="15066" y="1356"/>
                    </a:lnTo>
                    <a:lnTo>
                      <a:pt x="15073" y="1381"/>
                    </a:lnTo>
                    <a:lnTo>
                      <a:pt x="15079" y="1405"/>
                    </a:lnTo>
                    <a:lnTo>
                      <a:pt x="15083" y="1430"/>
                    </a:lnTo>
                    <a:lnTo>
                      <a:pt x="15086" y="1455"/>
                    </a:lnTo>
                    <a:lnTo>
                      <a:pt x="15088" y="1480"/>
                    </a:lnTo>
                    <a:lnTo>
                      <a:pt x="15089" y="1506"/>
                    </a:lnTo>
                    <a:lnTo>
                      <a:pt x="15089" y="11547"/>
                    </a:lnTo>
                    <a:close/>
                    <a:moveTo>
                      <a:pt x="14586" y="0"/>
                    </a:moveTo>
                    <a:lnTo>
                      <a:pt x="1509" y="0"/>
                    </a:lnTo>
                    <a:lnTo>
                      <a:pt x="1431" y="2"/>
                    </a:lnTo>
                    <a:lnTo>
                      <a:pt x="1354" y="8"/>
                    </a:lnTo>
                    <a:lnTo>
                      <a:pt x="1279" y="17"/>
                    </a:lnTo>
                    <a:lnTo>
                      <a:pt x="1204" y="30"/>
                    </a:lnTo>
                    <a:lnTo>
                      <a:pt x="1132" y="47"/>
                    </a:lnTo>
                    <a:lnTo>
                      <a:pt x="1060" y="67"/>
                    </a:lnTo>
                    <a:lnTo>
                      <a:pt x="990" y="91"/>
                    </a:lnTo>
                    <a:lnTo>
                      <a:pt x="921" y="118"/>
                    </a:lnTo>
                    <a:lnTo>
                      <a:pt x="854" y="149"/>
                    </a:lnTo>
                    <a:lnTo>
                      <a:pt x="790" y="182"/>
                    </a:lnTo>
                    <a:lnTo>
                      <a:pt x="726" y="218"/>
                    </a:lnTo>
                    <a:lnTo>
                      <a:pt x="665" y="257"/>
                    </a:lnTo>
                    <a:lnTo>
                      <a:pt x="606" y="299"/>
                    </a:lnTo>
                    <a:lnTo>
                      <a:pt x="549" y="344"/>
                    </a:lnTo>
                    <a:lnTo>
                      <a:pt x="494" y="392"/>
                    </a:lnTo>
                    <a:lnTo>
                      <a:pt x="442" y="441"/>
                    </a:lnTo>
                    <a:lnTo>
                      <a:pt x="391" y="493"/>
                    </a:lnTo>
                    <a:lnTo>
                      <a:pt x="344" y="548"/>
                    </a:lnTo>
                    <a:lnTo>
                      <a:pt x="300" y="605"/>
                    </a:lnTo>
                    <a:lnTo>
                      <a:pt x="258" y="664"/>
                    </a:lnTo>
                    <a:lnTo>
                      <a:pt x="218" y="725"/>
                    </a:lnTo>
                    <a:lnTo>
                      <a:pt x="182" y="788"/>
                    </a:lnTo>
                    <a:lnTo>
                      <a:pt x="149" y="853"/>
                    </a:lnTo>
                    <a:lnTo>
                      <a:pt x="119" y="920"/>
                    </a:lnTo>
                    <a:lnTo>
                      <a:pt x="92" y="988"/>
                    </a:lnTo>
                    <a:lnTo>
                      <a:pt x="67" y="1058"/>
                    </a:lnTo>
                    <a:lnTo>
                      <a:pt x="47" y="1130"/>
                    </a:lnTo>
                    <a:lnTo>
                      <a:pt x="30" y="1203"/>
                    </a:lnTo>
                    <a:lnTo>
                      <a:pt x="17" y="1277"/>
                    </a:lnTo>
                    <a:lnTo>
                      <a:pt x="8" y="1352"/>
                    </a:lnTo>
                    <a:lnTo>
                      <a:pt x="2" y="1429"/>
                    </a:lnTo>
                    <a:lnTo>
                      <a:pt x="0" y="1506"/>
                    </a:lnTo>
                    <a:lnTo>
                      <a:pt x="0" y="11547"/>
                    </a:lnTo>
                    <a:lnTo>
                      <a:pt x="2" y="11624"/>
                    </a:lnTo>
                    <a:lnTo>
                      <a:pt x="8" y="11700"/>
                    </a:lnTo>
                    <a:lnTo>
                      <a:pt x="17" y="11776"/>
                    </a:lnTo>
                    <a:lnTo>
                      <a:pt x="30" y="11850"/>
                    </a:lnTo>
                    <a:lnTo>
                      <a:pt x="47" y="11922"/>
                    </a:lnTo>
                    <a:lnTo>
                      <a:pt x="67" y="11994"/>
                    </a:lnTo>
                    <a:lnTo>
                      <a:pt x="92" y="12064"/>
                    </a:lnTo>
                    <a:lnTo>
                      <a:pt x="118" y="12132"/>
                    </a:lnTo>
                    <a:lnTo>
                      <a:pt x="148" y="12198"/>
                    </a:lnTo>
                    <a:lnTo>
                      <a:pt x="181" y="12264"/>
                    </a:lnTo>
                    <a:lnTo>
                      <a:pt x="217" y="12326"/>
                    </a:lnTo>
                    <a:lnTo>
                      <a:pt x="257" y="12387"/>
                    </a:lnTo>
                    <a:lnTo>
                      <a:pt x="299" y="12446"/>
                    </a:lnTo>
                    <a:lnTo>
                      <a:pt x="343" y="12504"/>
                    </a:lnTo>
                    <a:lnTo>
                      <a:pt x="390" y="12558"/>
                    </a:lnTo>
                    <a:lnTo>
                      <a:pt x="441" y="12610"/>
                    </a:lnTo>
                    <a:lnTo>
                      <a:pt x="493" y="12660"/>
                    </a:lnTo>
                    <a:lnTo>
                      <a:pt x="547" y="12707"/>
                    </a:lnTo>
                    <a:lnTo>
                      <a:pt x="604" y="12752"/>
                    </a:lnTo>
                    <a:lnTo>
                      <a:pt x="663" y="12794"/>
                    </a:lnTo>
                    <a:lnTo>
                      <a:pt x="724" y="12833"/>
                    </a:lnTo>
                    <a:lnTo>
                      <a:pt x="787" y="12869"/>
                    </a:lnTo>
                    <a:lnTo>
                      <a:pt x="852" y="12902"/>
                    </a:lnTo>
                    <a:lnTo>
                      <a:pt x="918" y="12933"/>
                    </a:lnTo>
                    <a:lnTo>
                      <a:pt x="987" y="12959"/>
                    </a:lnTo>
                    <a:lnTo>
                      <a:pt x="1056" y="12984"/>
                    </a:lnTo>
                    <a:lnTo>
                      <a:pt x="1128" y="13004"/>
                    </a:lnTo>
                    <a:lnTo>
                      <a:pt x="1201" y="13021"/>
                    </a:lnTo>
                    <a:lnTo>
                      <a:pt x="1275" y="13035"/>
                    </a:lnTo>
                    <a:lnTo>
                      <a:pt x="1350" y="13044"/>
                    </a:lnTo>
                    <a:lnTo>
                      <a:pt x="1426" y="13050"/>
                    </a:lnTo>
                    <a:lnTo>
                      <a:pt x="1504" y="13053"/>
                    </a:lnTo>
                    <a:lnTo>
                      <a:pt x="6539" y="13053"/>
                    </a:lnTo>
                    <a:lnTo>
                      <a:pt x="6539" y="13663"/>
                    </a:lnTo>
                    <a:lnTo>
                      <a:pt x="3399" y="14070"/>
                    </a:lnTo>
                    <a:lnTo>
                      <a:pt x="3378" y="14076"/>
                    </a:lnTo>
                    <a:lnTo>
                      <a:pt x="3358" y="14082"/>
                    </a:lnTo>
                    <a:lnTo>
                      <a:pt x="3338" y="14090"/>
                    </a:lnTo>
                    <a:lnTo>
                      <a:pt x="3319" y="14098"/>
                    </a:lnTo>
                    <a:lnTo>
                      <a:pt x="3299" y="14106"/>
                    </a:lnTo>
                    <a:lnTo>
                      <a:pt x="3280" y="14116"/>
                    </a:lnTo>
                    <a:lnTo>
                      <a:pt x="3262" y="14126"/>
                    </a:lnTo>
                    <a:lnTo>
                      <a:pt x="3245" y="14137"/>
                    </a:lnTo>
                    <a:lnTo>
                      <a:pt x="3228" y="14149"/>
                    </a:lnTo>
                    <a:lnTo>
                      <a:pt x="3211" y="14161"/>
                    </a:lnTo>
                    <a:lnTo>
                      <a:pt x="3196" y="14174"/>
                    </a:lnTo>
                    <a:lnTo>
                      <a:pt x="3180" y="14188"/>
                    </a:lnTo>
                    <a:lnTo>
                      <a:pt x="3166" y="14203"/>
                    </a:lnTo>
                    <a:lnTo>
                      <a:pt x="3151" y="14217"/>
                    </a:lnTo>
                    <a:lnTo>
                      <a:pt x="3138" y="14233"/>
                    </a:lnTo>
                    <a:lnTo>
                      <a:pt x="3124" y="14249"/>
                    </a:lnTo>
                    <a:lnTo>
                      <a:pt x="3112" y="14265"/>
                    </a:lnTo>
                    <a:lnTo>
                      <a:pt x="3100" y="14282"/>
                    </a:lnTo>
                    <a:lnTo>
                      <a:pt x="3089" y="14299"/>
                    </a:lnTo>
                    <a:lnTo>
                      <a:pt x="3079" y="14316"/>
                    </a:lnTo>
                    <a:lnTo>
                      <a:pt x="3070" y="14335"/>
                    </a:lnTo>
                    <a:lnTo>
                      <a:pt x="3061" y="14353"/>
                    </a:lnTo>
                    <a:lnTo>
                      <a:pt x="3053" y="14372"/>
                    </a:lnTo>
                    <a:lnTo>
                      <a:pt x="3046" y="14391"/>
                    </a:lnTo>
                    <a:lnTo>
                      <a:pt x="3039" y="14411"/>
                    </a:lnTo>
                    <a:lnTo>
                      <a:pt x="3034" y="14431"/>
                    </a:lnTo>
                    <a:lnTo>
                      <a:pt x="3029" y="14452"/>
                    </a:lnTo>
                    <a:lnTo>
                      <a:pt x="3025" y="14473"/>
                    </a:lnTo>
                    <a:lnTo>
                      <a:pt x="3022" y="14493"/>
                    </a:lnTo>
                    <a:lnTo>
                      <a:pt x="3020" y="14514"/>
                    </a:lnTo>
                    <a:lnTo>
                      <a:pt x="3018" y="14536"/>
                    </a:lnTo>
                    <a:lnTo>
                      <a:pt x="3018" y="14557"/>
                    </a:lnTo>
                    <a:lnTo>
                      <a:pt x="3019" y="14583"/>
                    </a:lnTo>
                    <a:lnTo>
                      <a:pt x="3020" y="14608"/>
                    </a:lnTo>
                    <a:lnTo>
                      <a:pt x="3024" y="14633"/>
                    </a:lnTo>
                    <a:lnTo>
                      <a:pt x="3028" y="14658"/>
                    </a:lnTo>
                    <a:lnTo>
                      <a:pt x="3034" y="14682"/>
                    </a:lnTo>
                    <a:lnTo>
                      <a:pt x="3040" y="14707"/>
                    </a:lnTo>
                    <a:lnTo>
                      <a:pt x="3048" y="14730"/>
                    </a:lnTo>
                    <a:lnTo>
                      <a:pt x="3057" y="14753"/>
                    </a:lnTo>
                    <a:lnTo>
                      <a:pt x="3067" y="14775"/>
                    </a:lnTo>
                    <a:lnTo>
                      <a:pt x="3078" y="14797"/>
                    </a:lnTo>
                    <a:lnTo>
                      <a:pt x="3090" y="14818"/>
                    </a:lnTo>
                    <a:lnTo>
                      <a:pt x="3103" y="14838"/>
                    </a:lnTo>
                    <a:lnTo>
                      <a:pt x="3117" y="14857"/>
                    </a:lnTo>
                    <a:lnTo>
                      <a:pt x="3132" y="14876"/>
                    </a:lnTo>
                    <a:lnTo>
                      <a:pt x="3149" y="14894"/>
                    </a:lnTo>
                    <a:lnTo>
                      <a:pt x="3165" y="14912"/>
                    </a:lnTo>
                    <a:lnTo>
                      <a:pt x="3183" y="14928"/>
                    </a:lnTo>
                    <a:lnTo>
                      <a:pt x="3201" y="14945"/>
                    </a:lnTo>
                    <a:lnTo>
                      <a:pt x="3220" y="14960"/>
                    </a:lnTo>
                    <a:lnTo>
                      <a:pt x="3239" y="14974"/>
                    </a:lnTo>
                    <a:lnTo>
                      <a:pt x="3260" y="14987"/>
                    </a:lnTo>
                    <a:lnTo>
                      <a:pt x="3280" y="14999"/>
                    </a:lnTo>
                    <a:lnTo>
                      <a:pt x="3302" y="15010"/>
                    </a:lnTo>
                    <a:lnTo>
                      <a:pt x="3325" y="15020"/>
                    </a:lnTo>
                    <a:lnTo>
                      <a:pt x="3348" y="15029"/>
                    </a:lnTo>
                    <a:lnTo>
                      <a:pt x="3371" y="15037"/>
                    </a:lnTo>
                    <a:lnTo>
                      <a:pt x="3395" y="15043"/>
                    </a:lnTo>
                    <a:lnTo>
                      <a:pt x="3419" y="15049"/>
                    </a:lnTo>
                    <a:lnTo>
                      <a:pt x="3444" y="15053"/>
                    </a:lnTo>
                    <a:lnTo>
                      <a:pt x="3469" y="15056"/>
                    </a:lnTo>
                    <a:lnTo>
                      <a:pt x="3495" y="15058"/>
                    </a:lnTo>
                    <a:lnTo>
                      <a:pt x="3521" y="15059"/>
                    </a:lnTo>
                    <a:lnTo>
                      <a:pt x="12574" y="15059"/>
                    </a:lnTo>
                    <a:lnTo>
                      <a:pt x="12600" y="15058"/>
                    </a:lnTo>
                    <a:lnTo>
                      <a:pt x="12626" y="15056"/>
                    </a:lnTo>
                    <a:lnTo>
                      <a:pt x="12651" y="15053"/>
                    </a:lnTo>
                    <a:lnTo>
                      <a:pt x="12676" y="15049"/>
                    </a:lnTo>
                    <a:lnTo>
                      <a:pt x="12700" y="15043"/>
                    </a:lnTo>
                    <a:lnTo>
                      <a:pt x="12724" y="15037"/>
                    </a:lnTo>
                    <a:lnTo>
                      <a:pt x="12747" y="15029"/>
                    </a:lnTo>
                    <a:lnTo>
                      <a:pt x="12770" y="15020"/>
                    </a:lnTo>
                    <a:lnTo>
                      <a:pt x="12793" y="15010"/>
                    </a:lnTo>
                    <a:lnTo>
                      <a:pt x="12814" y="14999"/>
                    </a:lnTo>
                    <a:lnTo>
                      <a:pt x="12835" y="14987"/>
                    </a:lnTo>
                    <a:lnTo>
                      <a:pt x="12856" y="14974"/>
                    </a:lnTo>
                    <a:lnTo>
                      <a:pt x="12875" y="14960"/>
                    </a:lnTo>
                    <a:lnTo>
                      <a:pt x="12894" y="14945"/>
                    </a:lnTo>
                    <a:lnTo>
                      <a:pt x="12912" y="14928"/>
                    </a:lnTo>
                    <a:lnTo>
                      <a:pt x="12930" y="14912"/>
                    </a:lnTo>
                    <a:lnTo>
                      <a:pt x="12946" y="14894"/>
                    </a:lnTo>
                    <a:lnTo>
                      <a:pt x="12963" y="14876"/>
                    </a:lnTo>
                    <a:lnTo>
                      <a:pt x="12978" y="14857"/>
                    </a:lnTo>
                    <a:lnTo>
                      <a:pt x="12992" y="14838"/>
                    </a:lnTo>
                    <a:lnTo>
                      <a:pt x="13005" y="14818"/>
                    </a:lnTo>
                    <a:lnTo>
                      <a:pt x="13017" y="14797"/>
                    </a:lnTo>
                    <a:lnTo>
                      <a:pt x="13028" y="14775"/>
                    </a:lnTo>
                    <a:lnTo>
                      <a:pt x="13038" y="14753"/>
                    </a:lnTo>
                    <a:lnTo>
                      <a:pt x="13047" y="14730"/>
                    </a:lnTo>
                    <a:lnTo>
                      <a:pt x="13055" y="14707"/>
                    </a:lnTo>
                    <a:lnTo>
                      <a:pt x="13061" y="14682"/>
                    </a:lnTo>
                    <a:lnTo>
                      <a:pt x="13067" y="14658"/>
                    </a:lnTo>
                    <a:lnTo>
                      <a:pt x="13071" y="14633"/>
                    </a:lnTo>
                    <a:lnTo>
                      <a:pt x="13074" y="14608"/>
                    </a:lnTo>
                    <a:lnTo>
                      <a:pt x="13076" y="14583"/>
                    </a:lnTo>
                    <a:lnTo>
                      <a:pt x="13077" y="14557"/>
                    </a:lnTo>
                    <a:lnTo>
                      <a:pt x="13077" y="14536"/>
                    </a:lnTo>
                    <a:lnTo>
                      <a:pt x="13075" y="14514"/>
                    </a:lnTo>
                    <a:lnTo>
                      <a:pt x="13073" y="14493"/>
                    </a:lnTo>
                    <a:lnTo>
                      <a:pt x="13070" y="14473"/>
                    </a:lnTo>
                    <a:lnTo>
                      <a:pt x="13066" y="14452"/>
                    </a:lnTo>
                    <a:lnTo>
                      <a:pt x="13061" y="14431"/>
                    </a:lnTo>
                    <a:lnTo>
                      <a:pt x="13056" y="14411"/>
                    </a:lnTo>
                    <a:lnTo>
                      <a:pt x="13049" y="14391"/>
                    </a:lnTo>
                    <a:lnTo>
                      <a:pt x="13042" y="14372"/>
                    </a:lnTo>
                    <a:lnTo>
                      <a:pt x="13034" y="14353"/>
                    </a:lnTo>
                    <a:lnTo>
                      <a:pt x="13025" y="14335"/>
                    </a:lnTo>
                    <a:lnTo>
                      <a:pt x="13016" y="14316"/>
                    </a:lnTo>
                    <a:lnTo>
                      <a:pt x="13006" y="14299"/>
                    </a:lnTo>
                    <a:lnTo>
                      <a:pt x="12995" y="14282"/>
                    </a:lnTo>
                    <a:lnTo>
                      <a:pt x="12983" y="14265"/>
                    </a:lnTo>
                    <a:lnTo>
                      <a:pt x="12971" y="14249"/>
                    </a:lnTo>
                    <a:lnTo>
                      <a:pt x="12957" y="14233"/>
                    </a:lnTo>
                    <a:lnTo>
                      <a:pt x="12944" y="14217"/>
                    </a:lnTo>
                    <a:lnTo>
                      <a:pt x="12930" y="14203"/>
                    </a:lnTo>
                    <a:lnTo>
                      <a:pt x="12915" y="14188"/>
                    </a:lnTo>
                    <a:lnTo>
                      <a:pt x="12900" y="14174"/>
                    </a:lnTo>
                    <a:lnTo>
                      <a:pt x="12884" y="14161"/>
                    </a:lnTo>
                    <a:lnTo>
                      <a:pt x="12867" y="14149"/>
                    </a:lnTo>
                    <a:lnTo>
                      <a:pt x="12850" y="14137"/>
                    </a:lnTo>
                    <a:lnTo>
                      <a:pt x="12833" y="14126"/>
                    </a:lnTo>
                    <a:lnTo>
                      <a:pt x="12815" y="14116"/>
                    </a:lnTo>
                    <a:lnTo>
                      <a:pt x="12796" y="14106"/>
                    </a:lnTo>
                    <a:lnTo>
                      <a:pt x="12776" y="14098"/>
                    </a:lnTo>
                    <a:lnTo>
                      <a:pt x="12757" y="14090"/>
                    </a:lnTo>
                    <a:lnTo>
                      <a:pt x="12737" y="14082"/>
                    </a:lnTo>
                    <a:lnTo>
                      <a:pt x="12717" y="14076"/>
                    </a:lnTo>
                    <a:lnTo>
                      <a:pt x="12696" y="14070"/>
                    </a:lnTo>
                    <a:lnTo>
                      <a:pt x="9556" y="13663"/>
                    </a:lnTo>
                    <a:lnTo>
                      <a:pt x="9556" y="13053"/>
                    </a:lnTo>
                    <a:lnTo>
                      <a:pt x="14591" y="13053"/>
                    </a:lnTo>
                    <a:lnTo>
                      <a:pt x="14669" y="13050"/>
                    </a:lnTo>
                    <a:lnTo>
                      <a:pt x="14745" y="13044"/>
                    </a:lnTo>
                    <a:lnTo>
                      <a:pt x="14820" y="13035"/>
                    </a:lnTo>
                    <a:lnTo>
                      <a:pt x="14894" y="13021"/>
                    </a:lnTo>
                    <a:lnTo>
                      <a:pt x="14967" y="13004"/>
                    </a:lnTo>
                    <a:lnTo>
                      <a:pt x="15039" y="12984"/>
                    </a:lnTo>
                    <a:lnTo>
                      <a:pt x="15108" y="12959"/>
                    </a:lnTo>
                    <a:lnTo>
                      <a:pt x="15177" y="12933"/>
                    </a:lnTo>
                    <a:lnTo>
                      <a:pt x="15243" y="12902"/>
                    </a:lnTo>
                    <a:lnTo>
                      <a:pt x="15308" y="12869"/>
                    </a:lnTo>
                    <a:lnTo>
                      <a:pt x="15371" y="12833"/>
                    </a:lnTo>
                    <a:lnTo>
                      <a:pt x="15432" y="12794"/>
                    </a:lnTo>
                    <a:lnTo>
                      <a:pt x="15491" y="12752"/>
                    </a:lnTo>
                    <a:lnTo>
                      <a:pt x="15548" y="12707"/>
                    </a:lnTo>
                    <a:lnTo>
                      <a:pt x="15602" y="12660"/>
                    </a:lnTo>
                    <a:lnTo>
                      <a:pt x="15654" y="12610"/>
                    </a:lnTo>
                    <a:lnTo>
                      <a:pt x="15705" y="12558"/>
                    </a:lnTo>
                    <a:lnTo>
                      <a:pt x="15752" y="12504"/>
                    </a:lnTo>
                    <a:lnTo>
                      <a:pt x="15796" y="12446"/>
                    </a:lnTo>
                    <a:lnTo>
                      <a:pt x="15838" y="12387"/>
                    </a:lnTo>
                    <a:lnTo>
                      <a:pt x="15878" y="12326"/>
                    </a:lnTo>
                    <a:lnTo>
                      <a:pt x="15914" y="12264"/>
                    </a:lnTo>
                    <a:lnTo>
                      <a:pt x="15947" y="12198"/>
                    </a:lnTo>
                    <a:lnTo>
                      <a:pt x="15977" y="12132"/>
                    </a:lnTo>
                    <a:lnTo>
                      <a:pt x="16003" y="12064"/>
                    </a:lnTo>
                    <a:lnTo>
                      <a:pt x="16028" y="11994"/>
                    </a:lnTo>
                    <a:lnTo>
                      <a:pt x="16048" y="11922"/>
                    </a:lnTo>
                    <a:lnTo>
                      <a:pt x="16065" y="11850"/>
                    </a:lnTo>
                    <a:lnTo>
                      <a:pt x="16078" y="11776"/>
                    </a:lnTo>
                    <a:lnTo>
                      <a:pt x="16087" y="11700"/>
                    </a:lnTo>
                    <a:lnTo>
                      <a:pt x="16093" y="11624"/>
                    </a:lnTo>
                    <a:lnTo>
                      <a:pt x="16095" y="11547"/>
                    </a:lnTo>
                    <a:lnTo>
                      <a:pt x="16095" y="1506"/>
                    </a:lnTo>
                    <a:lnTo>
                      <a:pt x="16093" y="1429"/>
                    </a:lnTo>
                    <a:lnTo>
                      <a:pt x="16087" y="1352"/>
                    </a:lnTo>
                    <a:lnTo>
                      <a:pt x="16078" y="1277"/>
                    </a:lnTo>
                    <a:lnTo>
                      <a:pt x="16064" y="1203"/>
                    </a:lnTo>
                    <a:lnTo>
                      <a:pt x="16048" y="1130"/>
                    </a:lnTo>
                    <a:lnTo>
                      <a:pt x="16028" y="1058"/>
                    </a:lnTo>
                    <a:lnTo>
                      <a:pt x="16003" y="988"/>
                    </a:lnTo>
                    <a:lnTo>
                      <a:pt x="15976" y="920"/>
                    </a:lnTo>
                    <a:lnTo>
                      <a:pt x="15946" y="853"/>
                    </a:lnTo>
                    <a:lnTo>
                      <a:pt x="15913" y="788"/>
                    </a:lnTo>
                    <a:lnTo>
                      <a:pt x="15877" y="725"/>
                    </a:lnTo>
                    <a:lnTo>
                      <a:pt x="15837" y="664"/>
                    </a:lnTo>
                    <a:lnTo>
                      <a:pt x="15795" y="605"/>
                    </a:lnTo>
                    <a:lnTo>
                      <a:pt x="15750" y="548"/>
                    </a:lnTo>
                    <a:lnTo>
                      <a:pt x="15703" y="493"/>
                    </a:lnTo>
                    <a:lnTo>
                      <a:pt x="15652" y="441"/>
                    </a:lnTo>
                    <a:lnTo>
                      <a:pt x="15600" y="392"/>
                    </a:lnTo>
                    <a:lnTo>
                      <a:pt x="15546" y="344"/>
                    </a:lnTo>
                    <a:lnTo>
                      <a:pt x="15488" y="299"/>
                    </a:lnTo>
                    <a:lnTo>
                      <a:pt x="15429" y="257"/>
                    </a:lnTo>
                    <a:lnTo>
                      <a:pt x="15369" y="218"/>
                    </a:lnTo>
                    <a:lnTo>
                      <a:pt x="15305" y="182"/>
                    </a:lnTo>
                    <a:lnTo>
                      <a:pt x="15240" y="149"/>
                    </a:lnTo>
                    <a:lnTo>
                      <a:pt x="15174" y="118"/>
                    </a:lnTo>
                    <a:lnTo>
                      <a:pt x="15105" y="91"/>
                    </a:lnTo>
                    <a:lnTo>
                      <a:pt x="15035" y="67"/>
                    </a:lnTo>
                    <a:lnTo>
                      <a:pt x="14963" y="47"/>
                    </a:lnTo>
                    <a:lnTo>
                      <a:pt x="14890" y="30"/>
                    </a:lnTo>
                    <a:lnTo>
                      <a:pt x="14815" y="17"/>
                    </a:lnTo>
                    <a:lnTo>
                      <a:pt x="14740" y="8"/>
                    </a:lnTo>
                    <a:lnTo>
                      <a:pt x="14664" y="2"/>
                    </a:lnTo>
                    <a:lnTo>
                      <a:pt x="1458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grpSp>
        <p:grpSp>
          <p:nvGrpSpPr>
            <p:cNvPr id="57" name="îṣḻídé">
              <a:extLst>
                <a:ext uri="{FF2B5EF4-FFF2-40B4-BE49-F238E27FC236}">
                  <a16:creationId xmlns:a16="http://schemas.microsoft.com/office/drawing/2014/main" id="{25EB5E4A-9F29-41C3-BAE1-4465A592748C}"/>
                </a:ext>
              </a:extLst>
            </p:cNvPr>
            <p:cNvGrpSpPr/>
            <p:nvPr/>
          </p:nvGrpSpPr>
          <p:grpSpPr>
            <a:xfrm>
              <a:off x="5468475" y="4441594"/>
              <a:ext cx="333070" cy="289525"/>
              <a:chOff x="3613150" y="3136900"/>
              <a:chExt cx="692150" cy="601663"/>
            </a:xfrm>
            <a:solidFill>
              <a:schemeClr val="bg1"/>
            </a:solidFill>
          </p:grpSpPr>
          <p:sp>
            <p:nvSpPr>
              <p:cNvPr id="68" name="íṥ1iḋè">
                <a:extLst>
                  <a:ext uri="{FF2B5EF4-FFF2-40B4-BE49-F238E27FC236}">
                    <a16:creationId xmlns:a16="http://schemas.microsoft.com/office/drawing/2014/main" id="{030C9346-81A0-49E5-B25E-D64BAA52409D}"/>
                  </a:ext>
                </a:extLst>
              </p:cNvPr>
              <p:cNvSpPr/>
              <p:nvPr/>
            </p:nvSpPr>
            <p:spPr bwMode="auto">
              <a:xfrm>
                <a:off x="3721100" y="3244850"/>
                <a:ext cx="249238" cy="160338"/>
              </a:xfrm>
              <a:custGeom>
                <a:avLst/>
                <a:gdLst>
                  <a:gd name="T0" fmla="*/ 4713 w 5797"/>
                  <a:gd name="T1" fmla="*/ 41 h 3756"/>
                  <a:gd name="T2" fmla="*/ 3661 w 5797"/>
                  <a:gd name="T3" fmla="*/ 216 h 3756"/>
                  <a:gd name="T4" fmla="*/ 2695 w 5797"/>
                  <a:gd name="T5" fmla="*/ 516 h 3756"/>
                  <a:gd name="T6" fmla="*/ 1839 w 5797"/>
                  <a:gd name="T7" fmla="*/ 924 h 3756"/>
                  <a:gd name="T8" fmla="*/ 1118 w 5797"/>
                  <a:gd name="T9" fmla="*/ 1423 h 3756"/>
                  <a:gd name="T10" fmla="*/ 556 w 5797"/>
                  <a:gd name="T11" fmla="*/ 2001 h 3756"/>
                  <a:gd name="T12" fmla="*/ 178 w 5797"/>
                  <a:gd name="T13" fmla="*/ 2641 h 3756"/>
                  <a:gd name="T14" fmla="*/ 7 w 5797"/>
                  <a:gd name="T15" fmla="*/ 3329 h 3756"/>
                  <a:gd name="T16" fmla="*/ 3 w 5797"/>
                  <a:gd name="T17" fmla="*/ 3544 h 3756"/>
                  <a:gd name="T18" fmla="*/ 15 w 5797"/>
                  <a:gd name="T19" fmla="*/ 3592 h 3756"/>
                  <a:gd name="T20" fmla="*/ 36 w 5797"/>
                  <a:gd name="T21" fmla="*/ 3636 h 3756"/>
                  <a:gd name="T22" fmla="*/ 65 w 5797"/>
                  <a:gd name="T23" fmla="*/ 3674 h 3756"/>
                  <a:gd name="T24" fmla="*/ 100 w 5797"/>
                  <a:gd name="T25" fmla="*/ 3706 h 3756"/>
                  <a:gd name="T26" fmla="*/ 143 w 5797"/>
                  <a:gd name="T27" fmla="*/ 3731 h 3756"/>
                  <a:gd name="T28" fmla="*/ 189 w 5797"/>
                  <a:gd name="T29" fmla="*/ 3748 h 3756"/>
                  <a:gd name="T30" fmla="*/ 239 w 5797"/>
                  <a:gd name="T31" fmla="*/ 3756 h 3756"/>
                  <a:gd name="T32" fmla="*/ 290 w 5797"/>
                  <a:gd name="T33" fmla="*/ 3753 h 3756"/>
                  <a:gd name="T34" fmla="*/ 338 w 5797"/>
                  <a:gd name="T35" fmla="*/ 3741 h 3756"/>
                  <a:gd name="T36" fmla="*/ 383 w 5797"/>
                  <a:gd name="T37" fmla="*/ 3720 h 3756"/>
                  <a:gd name="T38" fmla="*/ 421 w 5797"/>
                  <a:gd name="T39" fmla="*/ 3691 h 3756"/>
                  <a:gd name="T40" fmla="*/ 453 w 5797"/>
                  <a:gd name="T41" fmla="*/ 3655 h 3756"/>
                  <a:gd name="T42" fmla="*/ 479 w 5797"/>
                  <a:gd name="T43" fmla="*/ 3614 h 3756"/>
                  <a:gd name="T44" fmla="*/ 496 w 5797"/>
                  <a:gd name="T45" fmla="*/ 3568 h 3756"/>
                  <a:gd name="T46" fmla="*/ 504 w 5797"/>
                  <a:gd name="T47" fmla="*/ 3519 h 3756"/>
                  <a:gd name="T48" fmla="*/ 564 w 5797"/>
                  <a:gd name="T49" fmla="*/ 3062 h 3756"/>
                  <a:gd name="T50" fmla="*/ 820 w 5797"/>
                  <a:gd name="T51" fmla="*/ 2496 h 3756"/>
                  <a:gd name="T52" fmla="*/ 1257 w 5797"/>
                  <a:gd name="T53" fmla="*/ 1973 h 3756"/>
                  <a:gd name="T54" fmla="*/ 1848 w 5797"/>
                  <a:gd name="T55" fmla="*/ 1509 h 3756"/>
                  <a:gd name="T56" fmla="*/ 2572 w 5797"/>
                  <a:gd name="T57" fmla="*/ 1115 h 3756"/>
                  <a:gd name="T58" fmla="*/ 3402 w 5797"/>
                  <a:gd name="T59" fmla="*/ 807 h 3756"/>
                  <a:gd name="T60" fmla="*/ 4318 w 5797"/>
                  <a:gd name="T61" fmla="*/ 599 h 3756"/>
                  <a:gd name="T62" fmla="*/ 5294 w 5797"/>
                  <a:gd name="T63" fmla="*/ 505 h 3756"/>
                  <a:gd name="T64" fmla="*/ 5583 w 5797"/>
                  <a:gd name="T65" fmla="*/ 498 h 3756"/>
                  <a:gd name="T66" fmla="*/ 5632 w 5797"/>
                  <a:gd name="T67" fmla="*/ 486 h 3756"/>
                  <a:gd name="T68" fmla="*/ 5676 w 5797"/>
                  <a:gd name="T69" fmla="*/ 465 h 3756"/>
                  <a:gd name="T70" fmla="*/ 5714 w 5797"/>
                  <a:gd name="T71" fmla="*/ 436 h 3756"/>
                  <a:gd name="T72" fmla="*/ 5747 w 5797"/>
                  <a:gd name="T73" fmla="*/ 401 h 3756"/>
                  <a:gd name="T74" fmla="*/ 5772 w 5797"/>
                  <a:gd name="T75" fmla="*/ 359 h 3756"/>
                  <a:gd name="T76" fmla="*/ 5789 w 5797"/>
                  <a:gd name="T77" fmla="*/ 313 h 3756"/>
                  <a:gd name="T78" fmla="*/ 5797 w 5797"/>
                  <a:gd name="T79" fmla="*/ 264 h 3756"/>
                  <a:gd name="T80" fmla="*/ 5794 w 5797"/>
                  <a:gd name="T81" fmla="*/ 212 h 3756"/>
                  <a:gd name="T82" fmla="*/ 5782 w 5797"/>
                  <a:gd name="T83" fmla="*/ 164 h 3756"/>
                  <a:gd name="T84" fmla="*/ 5761 w 5797"/>
                  <a:gd name="T85" fmla="*/ 120 h 3756"/>
                  <a:gd name="T86" fmla="*/ 5732 w 5797"/>
                  <a:gd name="T87" fmla="*/ 82 h 3756"/>
                  <a:gd name="T88" fmla="*/ 5696 w 5797"/>
                  <a:gd name="T89" fmla="*/ 50 h 3756"/>
                  <a:gd name="T90" fmla="*/ 5654 w 5797"/>
                  <a:gd name="T91" fmla="*/ 25 h 3756"/>
                  <a:gd name="T92" fmla="*/ 5609 w 5797"/>
                  <a:gd name="T93" fmla="*/ 8 h 3756"/>
                  <a:gd name="T94" fmla="*/ 5558 w 5797"/>
                  <a:gd name="T95" fmla="*/ 0 h 3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97" h="3756">
                    <a:moveTo>
                      <a:pt x="5545" y="0"/>
                    </a:moveTo>
                    <a:lnTo>
                      <a:pt x="5265" y="5"/>
                    </a:lnTo>
                    <a:lnTo>
                      <a:pt x="4987" y="18"/>
                    </a:lnTo>
                    <a:lnTo>
                      <a:pt x="4713" y="41"/>
                    </a:lnTo>
                    <a:lnTo>
                      <a:pt x="4444" y="73"/>
                    </a:lnTo>
                    <a:lnTo>
                      <a:pt x="4178" y="112"/>
                    </a:lnTo>
                    <a:lnTo>
                      <a:pt x="3917" y="160"/>
                    </a:lnTo>
                    <a:lnTo>
                      <a:pt x="3661" y="216"/>
                    </a:lnTo>
                    <a:lnTo>
                      <a:pt x="3411" y="281"/>
                    </a:lnTo>
                    <a:lnTo>
                      <a:pt x="3166" y="352"/>
                    </a:lnTo>
                    <a:lnTo>
                      <a:pt x="2927" y="431"/>
                    </a:lnTo>
                    <a:lnTo>
                      <a:pt x="2695" y="516"/>
                    </a:lnTo>
                    <a:lnTo>
                      <a:pt x="2470" y="608"/>
                    </a:lnTo>
                    <a:lnTo>
                      <a:pt x="2251" y="707"/>
                    </a:lnTo>
                    <a:lnTo>
                      <a:pt x="2041" y="812"/>
                    </a:lnTo>
                    <a:lnTo>
                      <a:pt x="1839" y="924"/>
                    </a:lnTo>
                    <a:lnTo>
                      <a:pt x="1645" y="1041"/>
                    </a:lnTo>
                    <a:lnTo>
                      <a:pt x="1460" y="1163"/>
                    </a:lnTo>
                    <a:lnTo>
                      <a:pt x="1284" y="1291"/>
                    </a:lnTo>
                    <a:lnTo>
                      <a:pt x="1118" y="1423"/>
                    </a:lnTo>
                    <a:lnTo>
                      <a:pt x="961" y="1562"/>
                    </a:lnTo>
                    <a:lnTo>
                      <a:pt x="815" y="1704"/>
                    </a:lnTo>
                    <a:lnTo>
                      <a:pt x="680" y="1851"/>
                    </a:lnTo>
                    <a:lnTo>
                      <a:pt x="556" y="2001"/>
                    </a:lnTo>
                    <a:lnTo>
                      <a:pt x="443" y="2157"/>
                    </a:lnTo>
                    <a:lnTo>
                      <a:pt x="342" y="2315"/>
                    </a:lnTo>
                    <a:lnTo>
                      <a:pt x="254" y="2477"/>
                    </a:lnTo>
                    <a:lnTo>
                      <a:pt x="178" y="2641"/>
                    </a:lnTo>
                    <a:lnTo>
                      <a:pt x="115" y="2810"/>
                    </a:lnTo>
                    <a:lnTo>
                      <a:pt x="65" y="2980"/>
                    </a:lnTo>
                    <a:lnTo>
                      <a:pt x="29" y="3153"/>
                    </a:lnTo>
                    <a:lnTo>
                      <a:pt x="7" y="3329"/>
                    </a:lnTo>
                    <a:lnTo>
                      <a:pt x="0" y="3506"/>
                    </a:lnTo>
                    <a:lnTo>
                      <a:pt x="0" y="3519"/>
                    </a:lnTo>
                    <a:lnTo>
                      <a:pt x="1" y="3531"/>
                    </a:lnTo>
                    <a:lnTo>
                      <a:pt x="3" y="3544"/>
                    </a:lnTo>
                    <a:lnTo>
                      <a:pt x="5" y="3556"/>
                    </a:lnTo>
                    <a:lnTo>
                      <a:pt x="8" y="3568"/>
                    </a:lnTo>
                    <a:lnTo>
                      <a:pt x="11" y="3580"/>
                    </a:lnTo>
                    <a:lnTo>
                      <a:pt x="15" y="3592"/>
                    </a:lnTo>
                    <a:lnTo>
                      <a:pt x="20" y="3603"/>
                    </a:lnTo>
                    <a:lnTo>
                      <a:pt x="25" y="3614"/>
                    </a:lnTo>
                    <a:lnTo>
                      <a:pt x="30" y="3625"/>
                    </a:lnTo>
                    <a:lnTo>
                      <a:pt x="36" y="3636"/>
                    </a:lnTo>
                    <a:lnTo>
                      <a:pt x="43" y="3646"/>
                    </a:lnTo>
                    <a:lnTo>
                      <a:pt x="50" y="3655"/>
                    </a:lnTo>
                    <a:lnTo>
                      <a:pt x="57" y="3665"/>
                    </a:lnTo>
                    <a:lnTo>
                      <a:pt x="65" y="3674"/>
                    </a:lnTo>
                    <a:lnTo>
                      <a:pt x="73" y="3683"/>
                    </a:lnTo>
                    <a:lnTo>
                      <a:pt x="82" y="3691"/>
                    </a:lnTo>
                    <a:lnTo>
                      <a:pt x="91" y="3699"/>
                    </a:lnTo>
                    <a:lnTo>
                      <a:pt x="100" y="3706"/>
                    </a:lnTo>
                    <a:lnTo>
                      <a:pt x="111" y="3713"/>
                    </a:lnTo>
                    <a:lnTo>
                      <a:pt x="121" y="3720"/>
                    </a:lnTo>
                    <a:lnTo>
                      <a:pt x="132" y="3726"/>
                    </a:lnTo>
                    <a:lnTo>
                      <a:pt x="143" y="3731"/>
                    </a:lnTo>
                    <a:lnTo>
                      <a:pt x="154" y="3736"/>
                    </a:lnTo>
                    <a:lnTo>
                      <a:pt x="165" y="3741"/>
                    </a:lnTo>
                    <a:lnTo>
                      <a:pt x="177" y="3745"/>
                    </a:lnTo>
                    <a:lnTo>
                      <a:pt x="189" y="3748"/>
                    </a:lnTo>
                    <a:lnTo>
                      <a:pt x="201" y="3751"/>
                    </a:lnTo>
                    <a:lnTo>
                      <a:pt x="213" y="3753"/>
                    </a:lnTo>
                    <a:lnTo>
                      <a:pt x="226" y="3755"/>
                    </a:lnTo>
                    <a:lnTo>
                      <a:pt x="239" y="3756"/>
                    </a:lnTo>
                    <a:lnTo>
                      <a:pt x="252" y="3756"/>
                    </a:lnTo>
                    <a:lnTo>
                      <a:pt x="265" y="3756"/>
                    </a:lnTo>
                    <a:lnTo>
                      <a:pt x="278" y="3755"/>
                    </a:lnTo>
                    <a:lnTo>
                      <a:pt x="290" y="3753"/>
                    </a:lnTo>
                    <a:lnTo>
                      <a:pt x="302" y="3751"/>
                    </a:lnTo>
                    <a:lnTo>
                      <a:pt x="315" y="3748"/>
                    </a:lnTo>
                    <a:lnTo>
                      <a:pt x="326" y="3745"/>
                    </a:lnTo>
                    <a:lnTo>
                      <a:pt x="338" y="3741"/>
                    </a:lnTo>
                    <a:lnTo>
                      <a:pt x="349" y="3736"/>
                    </a:lnTo>
                    <a:lnTo>
                      <a:pt x="361" y="3731"/>
                    </a:lnTo>
                    <a:lnTo>
                      <a:pt x="372" y="3726"/>
                    </a:lnTo>
                    <a:lnTo>
                      <a:pt x="383" y="3720"/>
                    </a:lnTo>
                    <a:lnTo>
                      <a:pt x="393" y="3713"/>
                    </a:lnTo>
                    <a:lnTo>
                      <a:pt x="403" y="3706"/>
                    </a:lnTo>
                    <a:lnTo>
                      <a:pt x="412" y="3699"/>
                    </a:lnTo>
                    <a:lnTo>
                      <a:pt x="421" y="3691"/>
                    </a:lnTo>
                    <a:lnTo>
                      <a:pt x="430" y="3683"/>
                    </a:lnTo>
                    <a:lnTo>
                      <a:pt x="438" y="3674"/>
                    </a:lnTo>
                    <a:lnTo>
                      <a:pt x="446" y="3665"/>
                    </a:lnTo>
                    <a:lnTo>
                      <a:pt x="453" y="3655"/>
                    </a:lnTo>
                    <a:lnTo>
                      <a:pt x="460" y="3646"/>
                    </a:lnTo>
                    <a:lnTo>
                      <a:pt x="467" y="3636"/>
                    </a:lnTo>
                    <a:lnTo>
                      <a:pt x="474" y="3625"/>
                    </a:lnTo>
                    <a:lnTo>
                      <a:pt x="479" y="3614"/>
                    </a:lnTo>
                    <a:lnTo>
                      <a:pt x="484" y="3603"/>
                    </a:lnTo>
                    <a:lnTo>
                      <a:pt x="489" y="3592"/>
                    </a:lnTo>
                    <a:lnTo>
                      <a:pt x="493" y="3580"/>
                    </a:lnTo>
                    <a:lnTo>
                      <a:pt x="496" y="3568"/>
                    </a:lnTo>
                    <a:lnTo>
                      <a:pt x="499" y="3556"/>
                    </a:lnTo>
                    <a:lnTo>
                      <a:pt x="501" y="3544"/>
                    </a:lnTo>
                    <a:lnTo>
                      <a:pt x="503" y="3531"/>
                    </a:lnTo>
                    <a:lnTo>
                      <a:pt x="504" y="3519"/>
                    </a:lnTo>
                    <a:lnTo>
                      <a:pt x="504" y="3506"/>
                    </a:lnTo>
                    <a:lnTo>
                      <a:pt x="511" y="3357"/>
                    </a:lnTo>
                    <a:lnTo>
                      <a:pt x="531" y="3208"/>
                    </a:lnTo>
                    <a:lnTo>
                      <a:pt x="564" y="3062"/>
                    </a:lnTo>
                    <a:lnTo>
                      <a:pt x="611" y="2917"/>
                    </a:lnTo>
                    <a:lnTo>
                      <a:pt x="669" y="2775"/>
                    </a:lnTo>
                    <a:lnTo>
                      <a:pt x="739" y="2634"/>
                    </a:lnTo>
                    <a:lnTo>
                      <a:pt x="820" y="2496"/>
                    </a:lnTo>
                    <a:lnTo>
                      <a:pt x="914" y="2361"/>
                    </a:lnTo>
                    <a:lnTo>
                      <a:pt x="1018" y="2229"/>
                    </a:lnTo>
                    <a:lnTo>
                      <a:pt x="1132" y="2100"/>
                    </a:lnTo>
                    <a:lnTo>
                      <a:pt x="1257" y="1973"/>
                    </a:lnTo>
                    <a:lnTo>
                      <a:pt x="1391" y="1851"/>
                    </a:lnTo>
                    <a:lnTo>
                      <a:pt x="1534" y="1733"/>
                    </a:lnTo>
                    <a:lnTo>
                      <a:pt x="1686" y="1619"/>
                    </a:lnTo>
                    <a:lnTo>
                      <a:pt x="1848" y="1509"/>
                    </a:lnTo>
                    <a:lnTo>
                      <a:pt x="2017" y="1403"/>
                    </a:lnTo>
                    <a:lnTo>
                      <a:pt x="2195" y="1302"/>
                    </a:lnTo>
                    <a:lnTo>
                      <a:pt x="2379" y="1206"/>
                    </a:lnTo>
                    <a:lnTo>
                      <a:pt x="2572" y="1115"/>
                    </a:lnTo>
                    <a:lnTo>
                      <a:pt x="2769" y="1030"/>
                    </a:lnTo>
                    <a:lnTo>
                      <a:pt x="2975" y="950"/>
                    </a:lnTo>
                    <a:lnTo>
                      <a:pt x="3186" y="876"/>
                    </a:lnTo>
                    <a:lnTo>
                      <a:pt x="3402" y="807"/>
                    </a:lnTo>
                    <a:lnTo>
                      <a:pt x="3624" y="745"/>
                    </a:lnTo>
                    <a:lnTo>
                      <a:pt x="3851" y="690"/>
                    </a:lnTo>
                    <a:lnTo>
                      <a:pt x="4083" y="641"/>
                    </a:lnTo>
                    <a:lnTo>
                      <a:pt x="4318" y="599"/>
                    </a:lnTo>
                    <a:lnTo>
                      <a:pt x="4557" y="564"/>
                    </a:lnTo>
                    <a:lnTo>
                      <a:pt x="4800" y="537"/>
                    </a:lnTo>
                    <a:lnTo>
                      <a:pt x="5046" y="517"/>
                    </a:lnTo>
                    <a:lnTo>
                      <a:pt x="5294" y="505"/>
                    </a:lnTo>
                    <a:lnTo>
                      <a:pt x="5545" y="501"/>
                    </a:lnTo>
                    <a:lnTo>
                      <a:pt x="5558" y="501"/>
                    </a:lnTo>
                    <a:lnTo>
                      <a:pt x="5571" y="500"/>
                    </a:lnTo>
                    <a:lnTo>
                      <a:pt x="5583" y="498"/>
                    </a:lnTo>
                    <a:lnTo>
                      <a:pt x="5595" y="496"/>
                    </a:lnTo>
                    <a:lnTo>
                      <a:pt x="5609" y="493"/>
                    </a:lnTo>
                    <a:lnTo>
                      <a:pt x="5620" y="490"/>
                    </a:lnTo>
                    <a:lnTo>
                      <a:pt x="5632" y="486"/>
                    </a:lnTo>
                    <a:lnTo>
                      <a:pt x="5643" y="481"/>
                    </a:lnTo>
                    <a:lnTo>
                      <a:pt x="5654" y="476"/>
                    </a:lnTo>
                    <a:lnTo>
                      <a:pt x="5665" y="471"/>
                    </a:lnTo>
                    <a:lnTo>
                      <a:pt x="5676" y="465"/>
                    </a:lnTo>
                    <a:lnTo>
                      <a:pt x="5686" y="458"/>
                    </a:lnTo>
                    <a:lnTo>
                      <a:pt x="5696" y="451"/>
                    </a:lnTo>
                    <a:lnTo>
                      <a:pt x="5705" y="444"/>
                    </a:lnTo>
                    <a:lnTo>
                      <a:pt x="5714" y="436"/>
                    </a:lnTo>
                    <a:lnTo>
                      <a:pt x="5723" y="428"/>
                    </a:lnTo>
                    <a:lnTo>
                      <a:pt x="5732" y="419"/>
                    </a:lnTo>
                    <a:lnTo>
                      <a:pt x="5740" y="410"/>
                    </a:lnTo>
                    <a:lnTo>
                      <a:pt x="5747" y="401"/>
                    </a:lnTo>
                    <a:lnTo>
                      <a:pt x="5754" y="391"/>
                    </a:lnTo>
                    <a:lnTo>
                      <a:pt x="5761" y="381"/>
                    </a:lnTo>
                    <a:lnTo>
                      <a:pt x="5767" y="370"/>
                    </a:lnTo>
                    <a:lnTo>
                      <a:pt x="5772" y="359"/>
                    </a:lnTo>
                    <a:lnTo>
                      <a:pt x="5777" y="348"/>
                    </a:lnTo>
                    <a:lnTo>
                      <a:pt x="5782" y="337"/>
                    </a:lnTo>
                    <a:lnTo>
                      <a:pt x="5786" y="325"/>
                    </a:lnTo>
                    <a:lnTo>
                      <a:pt x="5789" y="313"/>
                    </a:lnTo>
                    <a:lnTo>
                      <a:pt x="5792" y="301"/>
                    </a:lnTo>
                    <a:lnTo>
                      <a:pt x="5794" y="289"/>
                    </a:lnTo>
                    <a:lnTo>
                      <a:pt x="5796" y="277"/>
                    </a:lnTo>
                    <a:lnTo>
                      <a:pt x="5797" y="264"/>
                    </a:lnTo>
                    <a:lnTo>
                      <a:pt x="5797" y="251"/>
                    </a:lnTo>
                    <a:lnTo>
                      <a:pt x="5797" y="237"/>
                    </a:lnTo>
                    <a:lnTo>
                      <a:pt x="5796" y="225"/>
                    </a:lnTo>
                    <a:lnTo>
                      <a:pt x="5794" y="212"/>
                    </a:lnTo>
                    <a:lnTo>
                      <a:pt x="5792" y="200"/>
                    </a:lnTo>
                    <a:lnTo>
                      <a:pt x="5789" y="188"/>
                    </a:lnTo>
                    <a:lnTo>
                      <a:pt x="5786" y="176"/>
                    </a:lnTo>
                    <a:lnTo>
                      <a:pt x="5782" y="164"/>
                    </a:lnTo>
                    <a:lnTo>
                      <a:pt x="5777" y="153"/>
                    </a:lnTo>
                    <a:lnTo>
                      <a:pt x="5772" y="142"/>
                    </a:lnTo>
                    <a:lnTo>
                      <a:pt x="5767" y="131"/>
                    </a:lnTo>
                    <a:lnTo>
                      <a:pt x="5761" y="120"/>
                    </a:lnTo>
                    <a:lnTo>
                      <a:pt x="5754" y="110"/>
                    </a:lnTo>
                    <a:lnTo>
                      <a:pt x="5747" y="100"/>
                    </a:lnTo>
                    <a:lnTo>
                      <a:pt x="5740" y="91"/>
                    </a:lnTo>
                    <a:lnTo>
                      <a:pt x="5732" y="82"/>
                    </a:lnTo>
                    <a:lnTo>
                      <a:pt x="5723" y="73"/>
                    </a:lnTo>
                    <a:lnTo>
                      <a:pt x="5714" y="65"/>
                    </a:lnTo>
                    <a:lnTo>
                      <a:pt x="5705" y="57"/>
                    </a:lnTo>
                    <a:lnTo>
                      <a:pt x="5696" y="50"/>
                    </a:lnTo>
                    <a:lnTo>
                      <a:pt x="5686" y="43"/>
                    </a:lnTo>
                    <a:lnTo>
                      <a:pt x="5676" y="36"/>
                    </a:lnTo>
                    <a:lnTo>
                      <a:pt x="5665" y="30"/>
                    </a:lnTo>
                    <a:lnTo>
                      <a:pt x="5654" y="25"/>
                    </a:lnTo>
                    <a:lnTo>
                      <a:pt x="5643" y="20"/>
                    </a:lnTo>
                    <a:lnTo>
                      <a:pt x="5632" y="15"/>
                    </a:lnTo>
                    <a:lnTo>
                      <a:pt x="5620" y="11"/>
                    </a:lnTo>
                    <a:lnTo>
                      <a:pt x="5609" y="8"/>
                    </a:lnTo>
                    <a:lnTo>
                      <a:pt x="5595" y="5"/>
                    </a:lnTo>
                    <a:lnTo>
                      <a:pt x="5583" y="3"/>
                    </a:lnTo>
                    <a:lnTo>
                      <a:pt x="5571" y="1"/>
                    </a:lnTo>
                    <a:lnTo>
                      <a:pt x="5558" y="0"/>
                    </a:lnTo>
                    <a:lnTo>
                      <a:pt x="5545"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69" name="íšlïḑè">
                <a:extLst>
                  <a:ext uri="{FF2B5EF4-FFF2-40B4-BE49-F238E27FC236}">
                    <a16:creationId xmlns:a16="http://schemas.microsoft.com/office/drawing/2014/main" id="{090F86CD-72B0-4C6F-B5AE-EE8C0B3432D1}"/>
                  </a:ext>
                </a:extLst>
              </p:cNvPr>
              <p:cNvSpPr/>
              <p:nvPr/>
            </p:nvSpPr>
            <p:spPr bwMode="auto">
              <a:xfrm>
                <a:off x="3613150" y="3136900"/>
                <a:ext cx="692150" cy="601663"/>
              </a:xfrm>
              <a:custGeom>
                <a:avLst/>
                <a:gdLst>
                  <a:gd name="T0" fmla="*/ 7365 w 16132"/>
                  <a:gd name="T1" fmla="*/ 10992 h 14023"/>
                  <a:gd name="T2" fmla="*/ 6620 w 16132"/>
                  <a:gd name="T3" fmla="*/ 10910 h 14023"/>
                  <a:gd name="T4" fmla="*/ 6344 w 16132"/>
                  <a:gd name="T5" fmla="*/ 10917 h 14023"/>
                  <a:gd name="T6" fmla="*/ 6106 w 16132"/>
                  <a:gd name="T7" fmla="*/ 10988 h 14023"/>
                  <a:gd name="T8" fmla="*/ 5892 w 16132"/>
                  <a:gd name="T9" fmla="*/ 11114 h 14023"/>
                  <a:gd name="T10" fmla="*/ 5710 w 16132"/>
                  <a:gd name="T11" fmla="*/ 11296 h 14023"/>
                  <a:gd name="T12" fmla="*/ 5336 w 16132"/>
                  <a:gd name="T13" fmla="*/ 11674 h 14023"/>
                  <a:gd name="T14" fmla="*/ 4873 w 16132"/>
                  <a:gd name="T15" fmla="*/ 12065 h 14023"/>
                  <a:gd name="T16" fmla="*/ 4310 w 16132"/>
                  <a:gd name="T17" fmla="*/ 12459 h 14023"/>
                  <a:gd name="T18" fmla="*/ 4388 w 16132"/>
                  <a:gd name="T19" fmla="*/ 11971 h 14023"/>
                  <a:gd name="T20" fmla="*/ 4488 w 16132"/>
                  <a:gd name="T21" fmla="*/ 11553 h 14023"/>
                  <a:gd name="T22" fmla="*/ 4535 w 16132"/>
                  <a:gd name="T23" fmla="*/ 11121 h 14023"/>
                  <a:gd name="T24" fmla="*/ 4531 w 16132"/>
                  <a:gd name="T25" fmla="*/ 10842 h 14023"/>
                  <a:gd name="T26" fmla="*/ 4442 w 16132"/>
                  <a:gd name="T27" fmla="*/ 10547 h 14023"/>
                  <a:gd name="T28" fmla="*/ 4269 w 16132"/>
                  <a:gd name="T29" fmla="*/ 10296 h 14023"/>
                  <a:gd name="T30" fmla="*/ 4023 w 16132"/>
                  <a:gd name="T31" fmla="*/ 10106 h 14023"/>
                  <a:gd name="T32" fmla="*/ 2737 w 16132"/>
                  <a:gd name="T33" fmla="*/ 9277 h 14023"/>
                  <a:gd name="T34" fmla="*/ 1706 w 16132"/>
                  <a:gd name="T35" fmla="*/ 8163 h 14023"/>
                  <a:gd name="T36" fmla="*/ 1123 w 16132"/>
                  <a:gd name="T37" fmla="*/ 6901 h 14023"/>
                  <a:gd name="T38" fmla="*/ 1090 w 16132"/>
                  <a:gd name="T39" fmla="*/ 5248 h 14023"/>
                  <a:gd name="T40" fmla="*/ 2215 w 16132"/>
                  <a:gd name="T41" fmla="*/ 3211 h 14023"/>
                  <a:gd name="T42" fmla="*/ 4409 w 16132"/>
                  <a:gd name="T43" fmla="*/ 1728 h 14023"/>
                  <a:gd name="T44" fmla="*/ 7345 w 16132"/>
                  <a:gd name="T45" fmla="*/ 1028 h 14023"/>
                  <a:gd name="T46" fmla="*/ 10490 w 16132"/>
                  <a:gd name="T47" fmla="*/ 1306 h 14023"/>
                  <a:gd name="T48" fmla="*/ 13054 w 16132"/>
                  <a:gd name="T49" fmla="*/ 2470 h 14023"/>
                  <a:gd name="T50" fmla="*/ 14695 w 16132"/>
                  <a:gd name="T51" fmla="*/ 4290 h 14023"/>
                  <a:gd name="T52" fmla="*/ 15087 w 16132"/>
                  <a:gd name="T53" fmla="*/ 6521 h 14023"/>
                  <a:gd name="T54" fmla="*/ 14100 w 16132"/>
                  <a:gd name="T55" fmla="*/ 8605 h 14023"/>
                  <a:gd name="T56" fmla="*/ 12009 w 16132"/>
                  <a:gd name="T57" fmla="*/ 10162 h 14023"/>
                  <a:gd name="T58" fmla="*/ 9140 w 16132"/>
                  <a:gd name="T59" fmla="*/ 10960 h 14023"/>
                  <a:gd name="T60" fmla="*/ 6051 w 16132"/>
                  <a:gd name="T61" fmla="*/ 189 h 14023"/>
                  <a:gd name="T62" fmla="*/ 2935 w 16132"/>
                  <a:gd name="T63" fmla="*/ 1372 h 14023"/>
                  <a:gd name="T64" fmla="*/ 796 w 16132"/>
                  <a:gd name="T65" fmla="*/ 3405 h 14023"/>
                  <a:gd name="T66" fmla="*/ 0 w 16132"/>
                  <a:gd name="T67" fmla="*/ 6010 h 14023"/>
                  <a:gd name="T68" fmla="*/ 318 w 16132"/>
                  <a:gd name="T69" fmla="*/ 7685 h 14023"/>
                  <a:gd name="T70" fmla="*/ 1211 w 16132"/>
                  <a:gd name="T71" fmla="*/ 9177 h 14023"/>
                  <a:gd name="T72" fmla="*/ 2590 w 16132"/>
                  <a:gd name="T73" fmla="*/ 10421 h 14023"/>
                  <a:gd name="T74" fmla="*/ 3529 w 16132"/>
                  <a:gd name="T75" fmla="*/ 11018 h 14023"/>
                  <a:gd name="T76" fmla="*/ 3392 w 16132"/>
                  <a:gd name="T77" fmla="*/ 11780 h 14023"/>
                  <a:gd name="T78" fmla="*/ 3075 w 16132"/>
                  <a:gd name="T79" fmla="*/ 12505 h 14023"/>
                  <a:gd name="T80" fmla="*/ 2616 w 16132"/>
                  <a:gd name="T81" fmla="*/ 13290 h 14023"/>
                  <a:gd name="T82" fmla="*/ 2522 w 16132"/>
                  <a:gd name="T83" fmla="*/ 13545 h 14023"/>
                  <a:gd name="T84" fmla="*/ 2556 w 16132"/>
                  <a:gd name="T85" fmla="*/ 13746 h 14023"/>
                  <a:gd name="T86" fmla="*/ 2670 w 16132"/>
                  <a:gd name="T87" fmla="*/ 13905 h 14023"/>
                  <a:gd name="T88" fmla="*/ 2841 w 16132"/>
                  <a:gd name="T89" fmla="*/ 14003 h 14023"/>
                  <a:gd name="T90" fmla="*/ 3078 w 16132"/>
                  <a:gd name="T91" fmla="*/ 14016 h 14023"/>
                  <a:gd name="T92" fmla="*/ 3690 w 16132"/>
                  <a:gd name="T93" fmla="*/ 13870 h 14023"/>
                  <a:gd name="T94" fmla="*/ 4910 w 16132"/>
                  <a:gd name="T95" fmla="*/ 13267 h 14023"/>
                  <a:gd name="T96" fmla="*/ 5885 w 16132"/>
                  <a:gd name="T97" fmla="*/ 12528 h 14023"/>
                  <a:gd name="T98" fmla="*/ 6475 w 16132"/>
                  <a:gd name="T99" fmla="*/ 11947 h 14023"/>
                  <a:gd name="T100" fmla="*/ 7278 w 16132"/>
                  <a:gd name="T101" fmla="*/ 11990 h 14023"/>
                  <a:gd name="T102" fmla="*/ 8481 w 16132"/>
                  <a:gd name="T103" fmla="*/ 12012 h 14023"/>
                  <a:gd name="T104" fmla="*/ 11910 w 16132"/>
                  <a:gd name="T105" fmla="*/ 11295 h 14023"/>
                  <a:gd name="T106" fmla="*/ 14530 w 16132"/>
                  <a:gd name="T107" fmla="*/ 9606 h 14023"/>
                  <a:gd name="T108" fmla="*/ 15968 w 16132"/>
                  <a:gd name="T109" fmla="*/ 7221 h 14023"/>
                  <a:gd name="T110" fmla="*/ 15878 w 16132"/>
                  <a:gd name="T111" fmla="*/ 4508 h 14023"/>
                  <a:gd name="T112" fmla="*/ 14290 w 16132"/>
                  <a:gd name="T113" fmla="*/ 2188 h 14023"/>
                  <a:gd name="T114" fmla="*/ 11563 w 16132"/>
                  <a:gd name="T115" fmla="*/ 593 h 14023"/>
                  <a:gd name="T116" fmla="*/ 8066 w 16132"/>
                  <a:gd name="T117" fmla="*/ 0 h 14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32" h="14023">
                    <a:moveTo>
                      <a:pt x="8066" y="11018"/>
                    </a:moveTo>
                    <a:lnTo>
                      <a:pt x="7979" y="11018"/>
                    </a:lnTo>
                    <a:lnTo>
                      <a:pt x="7893" y="11016"/>
                    </a:lnTo>
                    <a:lnTo>
                      <a:pt x="7805" y="11014"/>
                    </a:lnTo>
                    <a:lnTo>
                      <a:pt x="7717" y="11012"/>
                    </a:lnTo>
                    <a:lnTo>
                      <a:pt x="7629" y="11008"/>
                    </a:lnTo>
                    <a:lnTo>
                      <a:pt x="7542" y="11003"/>
                    </a:lnTo>
                    <a:lnTo>
                      <a:pt x="7454" y="10998"/>
                    </a:lnTo>
                    <a:lnTo>
                      <a:pt x="7365" y="10992"/>
                    </a:lnTo>
                    <a:lnTo>
                      <a:pt x="7278" y="10985"/>
                    </a:lnTo>
                    <a:lnTo>
                      <a:pt x="7189" y="10978"/>
                    </a:lnTo>
                    <a:lnTo>
                      <a:pt x="7100" y="10969"/>
                    </a:lnTo>
                    <a:lnTo>
                      <a:pt x="7011" y="10960"/>
                    </a:lnTo>
                    <a:lnTo>
                      <a:pt x="6923" y="10950"/>
                    </a:lnTo>
                    <a:lnTo>
                      <a:pt x="6834" y="10939"/>
                    </a:lnTo>
                    <a:lnTo>
                      <a:pt x="6745" y="10927"/>
                    </a:lnTo>
                    <a:lnTo>
                      <a:pt x="6656" y="10914"/>
                    </a:lnTo>
                    <a:lnTo>
                      <a:pt x="6620" y="10910"/>
                    </a:lnTo>
                    <a:lnTo>
                      <a:pt x="6583" y="10906"/>
                    </a:lnTo>
                    <a:lnTo>
                      <a:pt x="6547" y="10904"/>
                    </a:lnTo>
                    <a:lnTo>
                      <a:pt x="6510" y="10903"/>
                    </a:lnTo>
                    <a:lnTo>
                      <a:pt x="6482" y="10904"/>
                    </a:lnTo>
                    <a:lnTo>
                      <a:pt x="6455" y="10905"/>
                    </a:lnTo>
                    <a:lnTo>
                      <a:pt x="6427" y="10907"/>
                    </a:lnTo>
                    <a:lnTo>
                      <a:pt x="6398" y="10910"/>
                    </a:lnTo>
                    <a:lnTo>
                      <a:pt x="6371" y="10913"/>
                    </a:lnTo>
                    <a:lnTo>
                      <a:pt x="6344" y="10917"/>
                    </a:lnTo>
                    <a:lnTo>
                      <a:pt x="6317" y="10922"/>
                    </a:lnTo>
                    <a:lnTo>
                      <a:pt x="6289" y="10928"/>
                    </a:lnTo>
                    <a:lnTo>
                      <a:pt x="6262" y="10934"/>
                    </a:lnTo>
                    <a:lnTo>
                      <a:pt x="6236" y="10941"/>
                    </a:lnTo>
                    <a:lnTo>
                      <a:pt x="6210" y="10949"/>
                    </a:lnTo>
                    <a:lnTo>
                      <a:pt x="6183" y="10958"/>
                    </a:lnTo>
                    <a:lnTo>
                      <a:pt x="6157" y="10967"/>
                    </a:lnTo>
                    <a:lnTo>
                      <a:pt x="6131" y="10977"/>
                    </a:lnTo>
                    <a:lnTo>
                      <a:pt x="6106" y="10988"/>
                    </a:lnTo>
                    <a:lnTo>
                      <a:pt x="6081" y="10999"/>
                    </a:lnTo>
                    <a:lnTo>
                      <a:pt x="6056" y="11011"/>
                    </a:lnTo>
                    <a:lnTo>
                      <a:pt x="6031" y="11024"/>
                    </a:lnTo>
                    <a:lnTo>
                      <a:pt x="6007" y="11037"/>
                    </a:lnTo>
                    <a:lnTo>
                      <a:pt x="5983" y="11051"/>
                    </a:lnTo>
                    <a:lnTo>
                      <a:pt x="5960" y="11066"/>
                    </a:lnTo>
                    <a:lnTo>
                      <a:pt x="5937" y="11081"/>
                    </a:lnTo>
                    <a:lnTo>
                      <a:pt x="5914" y="11097"/>
                    </a:lnTo>
                    <a:lnTo>
                      <a:pt x="5892" y="11114"/>
                    </a:lnTo>
                    <a:lnTo>
                      <a:pt x="5870" y="11131"/>
                    </a:lnTo>
                    <a:lnTo>
                      <a:pt x="5849" y="11149"/>
                    </a:lnTo>
                    <a:lnTo>
                      <a:pt x="5828" y="11167"/>
                    </a:lnTo>
                    <a:lnTo>
                      <a:pt x="5808" y="11187"/>
                    </a:lnTo>
                    <a:lnTo>
                      <a:pt x="5787" y="11206"/>
                    </a:lnTo>
                    <a:lnTo>
                      <a:pt x="5768" y="11227"/>
                    </a:lnTo>
                    <a:lnTo>
                      <a:pt x="5749" y="11248"/>
                    </a:lnTo>
                    <a:lnTo>
                      <a:pt x="5731" y="11269"/>
                    </a:lnTo>
                    <a:lnTo>
                      <a:pt x="5710" y="11296"/>
                    </a:lnTo>
                    <a:lnTo>
                      <a:pt x="5686" y="11323"/>
                    </a:lnTo>
                    <a:lnTo>
                      <a:pt x="5660" y="11352"/>
                    </a:lnTo>
                    <a:lnTo>
                      <a:pt x="5632" y="11382"/>
                    </a:lnTo>
                    <a:lnTo>
                      <a:pt x="5570" y="11448"/>
                    </a:lnTo>
                    <a:lnTo>
                      <a:pt x="5499" y="11518"/>
                    </a:lnTo>
                    <a:lnTo>
                      <a:pt x="5461" y="11556"/>
                    </a:lnTo>
                    <a:lnTo>
                      <a:pt x="5420" y="11594"/>
                    </a:lnTo>
                    <a:lnTo>
                      <a:pt x="5379" y="11633"/>
                    </a:lnTo>
                    <a:lnTo>
                      <a:pt x="5336" y="11674"/>
                    </a:lnTo>
                    <a:lnTo>
                      <a:pt x="5290" y="11715"/>
                    </a:lnTo>
                    <a:lnTo>
                      <a:pt x="5243" y="11757"/>
                    </a:lnTo>
                    <a:lnTo>
                      <a:pt x="5195" y="11799"/>
                    </a:lnTo>
                    <a:lnTo>
                      <a:pt x="5145" y="11842"/>
                    </a:lnTo>
                    <a:lnTo>
                      <a:pt x="5093" y="11886"/>
                    </a:lnTo>
                    <a:lnTo>
                      <a:pt x="5040" y="11931"/>
                    </a:lnTo>
                    <a:lnTo>
                      <a:pt x="4986" y="11975"/>
                    </a:lnTo>
                    <a:lnTo>
                      <a:pt x="4930" y="12020"/>
                    </a:lnTo>
                    <a:lnTo>
                      <a:pt x="4873" y="12065"/>
                    </a:lnTo>
                    <a:lnTo>
                      <a:pt x="4814" y="12109"/>
                    </a:lnTo>
                    <a:lnTo>
                      <a:pt x="4755" y="12154"/>
                    </a:lnTo>
                    <a:lnTo>
                      <a:pt x="4694" y="12199"/>
                    </a:lnTo>
                    <a:lnTo>
                      <a:pt x="4633" y="12243"/>
                    </a:lnTo>
                    <a:lnTo>
                      <a:pt x="4570" y="12287"/>
                    </a:lnTo>
                    <a:lnTo>
                      <a:pt x="4507" y="12331"/>
                    </a:lnTo>
                    <a:lnTo>
                      <a:pt x="4442" y="12374"/>
                    </a:lnTo>
                    <a:lnTo>
                      <a:pt x="4377" y="12417"/>
                    </a:lnTo>
                    <a:lnTo>
                      <a:pt x="4310" y="12459"/>
                    </a:lnTo>
                    <a:lnTo>
                      <a:pt x="4244" y="12501"/>
                    </a:lnTo>
                    <a:lnTo>
                      <a:pt x="4176" y="12542"/>
                    </a:lnTo>
                    <a:lnTo>
                      <a:pt x="4212" y="12456"/>
                    </a:lnTo>
                    <a:lnTo>
                      <a:pt x="4248" y="12371"/>
                    </a:lnTo>
                    <a:lnTo>
                      <a:pt x="4281" y="12284"/>
                    </a:lnTo>
                    <a:lnTo>
                      <a:pt x="4313" y="12196"/>
                    </a:lnTo>
                    <a:lnTo>
                      <a:pt x="4345" y="12107"/>
                    </a:lnTo>
                    <a:lnTo>
                      <a:pt x="4374" y="12017"/>
                    </a:lnTo>
                    <a:lnTo>
                      <a:pt x="4388" y="11971"/>
                    </a:lnTo>
                    <a:lnTo>
                      <a:pt x="4401" y="11926"/>
                    </a:lnTo>
                    <a:lnTo>
                      <a:pt x="4414" y="11879"/>
                    </a:lnTo>
                    <a:lnTo>
                      <a:pt x="4426" y="11833"/>
                    </a:lnTo>
                    <a:lnTo>
                      <a:pt x="4438" y="11787"/>
                    </a:lnTo>
                    <a:lnTo>
                      <a:pt x="4449" y="11740"/>
                    </a:lnTo>
                    <a:lnTo>
                      <a:pt x="4459" y="11694"/>
                    </a:lnTo>
                    <a:lnTo>
                      <a:pt x="4470" y="11647"/>
                    </a:lnTo>
                    <a:lnTo>
                      <a:pt x="4480" y="11600"/>
                    </a:lnTo>
                    <a:lnTo>
                      <a:pt x="4488" y="11553"/>
                    </a:lnTo>
                    <a:lnTo>
                      <a:pt x="4496" y="11506"/>
                    </a:lnTo>
                    <a:lnTo>
                      <a:pt x="4504" y="11458"/>
                    </a:lnTo>
                    <a:lnTo>
                      <a:pt x="4510" y="11411"/>
                    </a:lnTo>
                    <a:lnTo>
                      <a:pt x="4516" y="11363"/>
                    </a:lnTo>
                    <a:lnTo>
                      <a:pt x="4522" y="11315"/>
                    </a:lnTo>
                    <a:lnTo>
                      <a:pt x="4526" y="11266"/>
                    </a:lnTo>
                    <a:lnTo>
                      <a:pt x="4530" y="11218"/>
                    </a:lnTo>
                    <a:lnTo>
                      <a:pt x="4533" y="11170"/>
                    </a:lnTo>
                    <a:lnTo>
                      <a:pt x="4535" y="11121"/>
                    </a:lnTo>
                    <a:lnTo>
                      <a:pt x="4537" y="11073"/>
                    </a:lnTo>
                    <a:lnTo>
                      <a:pt x="4538" y="11049"/>
                    </a:lnTo>
                    <a:lnTo>
                      <a:pt x="4540" y="11025"/>
                    </a:lnTo>
                    <a:lnTo>
                      <a:pt x="4541" y="11002"/>
                    </a:lnTo>
                    <a:lnTo>
                      <a:pt x="4541" y="10981"/>
                    </a:lnTo>
                    <a:lnTo>
                      <a:pt x="4540" y="10946"/>
                    </a:lnTo>
                    <a:lnTo>
                      <a:pt x="4539" y="10911"/>
                    </a:lnTo>
                    <a:lnTo>
                      <a:pt x="4536" y="10876"/>
                    </a:lnTo>
                    <a:lnTo>
                      <a:pt x="4531" y="10842"/>
                    </a:lnTo>
                    <a:lnTo>
                      <a:pt x="4526" y="10808"/>
                    </a:lnTo>
                    <a:lnTo>
                      <a:pt x="4519" y="10774"/>
                    </a:lnTo>
                    <a:lnTo>
                      <a:pt x="4512" y="10741"/>
                    </a:lnTo>
                    <a:lnTo>
                      <a:pt x="4503" y="10707"/>
                    </a:lnTo>
                    <a:lnTo>
                      <a:pt x="4493" y="10675"/>
                    </a:lnTo>
                    <a:lnTo>
                      <a:pt x="4482" y="10641"/>
                    </a:lnTo>
                    <a:lnTo>
                      <a:pt x="4470" y="10610"/>
                    </a:lnTo>
                    <a:lnTo>
                      <a:pt x="4456" y="10578"/>
                    </a:lnTo>
                    <a:lnTo>
                      <a:pt x="4442" y="10547"/>
                    </a:lnTo>
                    <a:lnTo>
                      <a:pt x="4426" y="10517"/>
                    </a:lnTo>
                    <a:lnTo>
                      <a:pt x="4410" y="10487"/>
                    </a:lnTo>
                    <a:lnTo>
                      <a:pt x="4393" y="10458"/>
                    </a:lnTo>
                    <a:lnTo>
                      <a:pt x="4375" y="10429"/>
                    </a:lnTo>
                    <a:lnTo>
                      <a:pt x="4356" y="10401"/>
                    </a:lnTo>
                    <a:lnTo>
                      <a:pt x="4334" y="10374"/>
                    </a:lnTo>
                    <a:lnTo>
                      <a:pt x="4313" y="10347"/>
                    </a:lnTo>
                    <a:lnTo>
                      <a:pt x="4291" y="10321"/>
                    </a:lnTo>
                    <a:lnTo>
                      <a:pt x="4269" y="10296"/>
                    </a:lnTo>
                    <a:lnTo>
                      <a:pt x="4245" y="10271"/>
                    </a:lnTo>
                    <a:lnTo>
                      <a:pt x="4220" y="10248"/>
                    </a:lnTo>
                    <a:lnTo>
                      <a:pt x="4194" y="10225"/>
                    </a:lnTo>
                    <a:lnTo>
                      <a:pt x="4168" y="10203"/>
                    </a:lnTo>
                    <a:lnTo>
                      <a:pt x="4140" y="10182"/>
                    </a:lnTo>
                    <a:lnTo>
                      <a:pt x="4112" y="10161"/>
                    </a:lnTo>
                    <a:lnTo>
                      <a:pt x="4083" y="10142"/>
                    </a:lnTo>
                    <a:lnTo>
                      <a:pt x="4053" y="10123"/>
                    </a:lnTo>
                    <a:lnTo>
                      <a:pt x="4023" y="10106"/>
                    </a:lnTo>
                    <a:lnTo>
                      <a:pt x="3992" y="10089"/>
                    </a:lnTo>
                    <a:lnTo>
                      <a:pt x="3819" y="9998"/>
                    </a:lnTo>
                    <a:lnTo>
                      <a:pt x="3650" y="9904"/>
                    </a:lnTo>
                    <a:lnTo>
                      <a:pt x="3487" y="9807"/>
                    </a:lnTo>
                    <a:lnTo>
                      <a:pt x="3327" y="9707"/>
                    </a:lnTo>
                    <a:lnTo>
                      <a:pt x="3173" y="9604"/>
                    </a:lnTo>
                    <a:lnTo>
                      <a:pt x="3023" y="9499"/>
                    </a:lnTo>
                    <a:lnTo>
                      <a:pt x="2878" y="9389"/>
                    </a:lnTo>
                    <a:lnTo>
                      <a:pt x="2737" y="9277"/>
                    </a:lnTo>
                    <a:lnTo>
                      <a:pt x="2602" y="9163"/>
                    </a:lnTo>
                    <a:lnTo>
                      <a:pt x="2472" y="9046"/>
                    </a:lnTo>
                    <a:lnTo>
                      <a:pt x="2346" y="8927"/>
                    </a:lnTo>
                    <a:lnTo>
                      <a:pt x="2226" y="8805"/>
                    </a:lnTo>
                    <a:lnTo>
                      <a:pt x="2112" y="8681"/>
                    </a:lnTo>
                    <a:lnTo>
                      <a:pt x="2002" y="8555"/>
                    </a:lnTo>
                    <a:lnTo>
                      <a:pt x="1899" y="8427"/>
                    </a:lnTo>
                    <a:lnTo>
                      <a:pt x="1800" y="8297"/>
                    </a:lnTo>
                    <a:lnTo>
                      <a:pt x="1706" y="8163"/>
                    </a:lnTo>
                    <a:lnTo>
                      <a:pt x="1618" y="8030"/>
                    </a:lnTo>
                    <a:lnTo>
                      <a:pt x="1537" y="7894"/>
                    </a:lnTo>
                    <a:lnTo>
                      <a:pt x="1460" y="7757"/>
                    </a:lnTo>
                    <a:lnTo>
                      <a:pt x="1388" y="7617"/>
                    </a:lnTo>
                    <a:lnTo>
                      <a:pt x="1324" y="7476"/>
                    </a:lnTo>
                    <a:lnTo>
                      <a:pt x="1264" y="7335"/>
                    </a:lnTo>
                    <a:lnTo>
                      <a:pt x="1212" y="7192"/>
                    </a:lnTo>
                    <a:lnTo>
                      <a:pt x="1165" y="7047"/>
                    </a:lnTo>
                    <a:lnTo>
                      <a:pt x="1123" y="6901"/>
                    </a:lnTo>
                    <a:lnTo>
                      <a:pt x="1089" y="6755"/>
                    </a:lnTo>
                    <a:lnTo>
                      <a:pt x="1060" y="6608"/>
                    </a:lnTo>
                    <a:lnTo>
                      <a:pt x="1037" y="6459"/>
                    </a:lnTo>
                    <a:lnTo>
                      <a:pt x="1021" y="6309"/>
                    </a:lnTo>
                    <a:lnTo>
                      <a:pt x="1011" y="6160"/>
                    </a:lnTo>
                    <a:lnTo>
                      <a:pt x="1008" y="6010"/>
                    </a:lnTo>
                    <a:lnTo>
                      <a:pt x="1017" y="5752"/>
                    </a:lnTo>
                    <a:lnTo>
                      <a:pt x="1045" y="5498"/>
                    </a:lnTo>
                    <a:lnTo>
                      <a:pt x="1090" y="5248"/>
                    </a:lnTo>
                    <a:lnTo>
                      <a:pt x="1151" y="5002"/>
                    </a:lnTo>
                    <a:lnTo>
                      <a:pt x="1231" y="4760"/>
                    </a:lnTo>
                    <a:lnTo>
                      <a:pt x="1326" y="4522"/>
                    </a:lnTo>
                    <a:lnTo>
                      <a:pt x="1437" y="4290"/>
                    </a:lnTo>
                    <a:lnTo>
                      <a:pt x="1564" y="4063"/>
                    </a:lnTo>
                    <a:lnTo>
                      <a:pt x="1705" y="3840"/>
                    </a:lnTo>
                    <a:lnTo>
                      <a:pt x="1861" y="3625"/>
                    </a:lnTo>
                    <a:lnTo>
                      <a:pt x="2032" y="3415"/>
                    </a:lnTo>
                    <a:lnTo>
                      <a:pt x="2215" y="3211"/>
                    </a:lnTo>
                    <a:lnTo>
                      <a:pt x="2412" y="3015"/>
                    </a:lnTo>
                    <a:lnTo>
                      <a:pt x="2621" y="2826"/>
                    </a:lnTo>
                    <a:lnTo>
                      <a:pt x="2844" y="2644"/>
                    </a:lnTo>
                    <a:lnTo>
                      <a:pt x="3078" y="2470"/>
                    </a:lnTo>
                    <a:lnTo>
                      <a:pt x="3323" y="2304"/>
                    </a:lnTo>
                    <a:lnTo>
                      <a:pt x="3579" y="2147"/>
                    </a:lnTo>
                    <a:lnTo>
                      <a:pt x="3845" y="1998"/>
                    </a:lnTo>
                    <a:lnTo>
                      <a:pt x="4123" y="1858"/>
                    </a:lnTo>
                    <a:lnTo>
                      <a:pt x="4409" y="1728"/>
                    </a:lnTo>
                    <a:lnTo>
                      <a:pt x="4704" y="1607"/>
                    </a:lnTo>
                    <a:lnTo>
                      <a:pt x="5009" y="1496"/>
                    </a:lnTo>
                    <a:lnTo>
                      <a:pt x="5322" y="1395"/>
                    </a:lnTo>
                    <a:lnTo>
                      <a:pt x="5642" y="1306"/>
                    </a:lnTo>
                    <a:lnTo>
                      <a:pt x="5970" y="1227"/>
                    </a:lnTo>
                    <a:lnTo>
                      <a:pt x="6305" y="1160"/>
                    </a:lnTo>
                    <a:lnTo>
                      <a:pt x="6645" y="1104"/>
                    </a:lnTo>
                    <a:lnTo>
                      <a:pt x="6992" y="1060"/>
                    </a:lnTo>
                    <a:lnTo>
                      <a:pt x="7345" y="1028"/>
                    </a:lnTo>
                    <a:lnTo>
                      <a:pt x="7703" y="1008"/>
                    </a:lnTo>
                    <a:lnTo>
                      <a:pt x="8066" y="1002"/>
                    </a:lnTo>
                    <a:lnTo>
                      <a:pt x="8429" y="1008"/>
                    </a:lnTo>
                    <a:lnTo>
                      <a:pt x="8787" y="1028"/>
                    </a:lnTo>
                    <a:lnTo>
                      <a:pt x="9140" y="1060"/>
                    </a:lnTo>
                    <a:lnTo>
                      <a:pt x="9487" y="1104"/>
                    </a:lnTo>
                    <a:lnTo>
                      <a:pt x="9827" y="1160"/>
                    </a:lnTo>
                    <a:lnTo>
                      <a:pt x="10162" y="1227"/>
                    </a:lnTo>
                    <a:lnTo>
                      <a:pt x="10490" y="1306"/>
                    </a:lnTo>
                    <a:lnTo>
                      <a:pt x="10810" y="1395"/>
                    </a:lnTo>
                    <a:lnTo>
                      <a:pt x="11123" y="1496"/>
                    </a:lnTo>
                    <a:lnTo>
                      <a:pt x="11428" y="1607"/>
                    </a:lnTo>
                    <a:lnTo>
                      <a:pt x="11723" y="1728"/>
                    </a:lnTo>
                    <a:lnTo>
                      <a:pt x="12009" y="1858"/>
                    </a:lnTo>
                    <a:lnTo>
                      <a:pt x="12287" y="1998"/>
                    </a:lnTo>
                    <a:lnTo>
                      <a:pt x="12553" y="2147"/>
                    </a:lnTo>
                    <a:lnTo>
                      <a:pt x="12809" y="2304"/>
                    </a:lnTo>
                    <a:lnTo>
                      <a:pt x="13054" y="2470"/>
                    </a:lnTo>
                    <a:lnTo>
                      <a:pt x="13288" y="2644"/>
                    </a:lnTo>
                    <a:lnTo>
                      <a:pt x="13511" y="2826"/>
                    </a:lnTo>
                    <a:lnTo>
                      <a:pt x="13720" y="3015"/>
                    </a:lnTo>
                    <a:lnTo>
                      <a:pt x="13917" y="3211"/>
                    </a:lnTo>
                    <a:lnTo>
                      <a:pt x="14100" y="3415"/>
                    </a:lnTo>
                    <a:lnTo>
                      <a:pt x="14271" y="3625"/>
                    </a:lnTo>
                    <a:lnTo>
                      <a:pt x="14427" y="3840"/>
                    </a:lnTo>
                    <a:lnTo>
                      <a:pt x="14568" y="4063"/>
                    </a:lnTo>
                    <a:lnTo>
                      <a:pt x="14695" y="4290"/>
                    </a:lnTo>
                    <a:lnTo>
                      <a:pt x="14806" y="4522"/>
                    </a:lnTo>
                    <a:lnTo>
                      <a:pt x="14901" y="4760"/>
                    </a:lnTo>
                    <a:lnTo>
                      <a:pt x="14981" y="5002"/>
                    </a:lnTo>
                    <a:lnTo>
                      <a:pt x="15042" y="5248"/>
                    </a:lnTo>
                    <a:lnTo>
                      <a:pt x="15087" y="5498"/>
                    </a:lnTo>
                    <a:lnTo>
                      <a:pt x="15115" y="5752"/>
                    </a:lnTo>
                    <a:lnTo>
                      <a:pt x="15124" y="6010"/>
                    </a:lnTo>
                    <a:lnTo>
                      <a:pt x="15115" y="6267"/>
                    </a:lnTo>
                    <a:lnTo>
                      <a:pt x="15087" y="6521"/>
                    </a:lnTo>
                    <a:lnTo>
                      <a:pt x="15042" y="6771"/>
                    </a:lnTo>
                    <a:lnTo>
                      <a:pt x="14981" y="7018"/>
                    </a:lnTo>
                    <a:lnTo>
                      <a:pt x="14901" y="7260"/>
                    </a:lnTo>
                    <a:lnTo>
                      <a:pt x="14806" y="7497"/>
                    </a:lnTo>
                    <a:lnTo>
                      <a:pt x="14695" y="7730"/>
                    </a:lnTo>
                    <a:lnTo>
                      <a:pt x="14568" y="7957"/>
                    </a:lnTo>
                    <a:lnTo>
                      <a:pt x="14427" y="8179"/>
                    </a:lnTo>
                    <a:lnTo>
                      <a:pt x="14271" y="8395"/>
                    </a:lnTo>
                    <a:lnTo>
                      <a:pt x="14100" y="8605"/>
                    </a:lnTo>
                    <a:lnTo>
                      <a:pt x="13917" y="8807"/>
                    </a:lnTo>
                    <a:lnTo>
                      <a:pt x="13720" y="9005"/>
                    </a:lnTo>
                    <a:lnTo>
                      <a:pt x="13511" y="9194"/>
                    </a:lnTo>
                    <a:lnTo>
                      <a:pt x="13288" y="9375"/>
                    </a:lnTo>
                    <a:lnTo>
                      <a:pt x="13054" y="9550"/>
                    </a:lnTo>
                    <a:lnTo>
                      <a:pt x="12809" y="9715"/>
                    </a:lnTo>
                    <a:lnTo>
                      <a:pt x="12553" y="9873"/>
                    </a:lnTo>
                    <a:lnTo>
                      <a:pt x="12287" y="10021"/>
                    </a:lnTo>
                    <a:lnTo>
                      <a:pt x="12009" y="10162"/>
                    </a:lnTo>
                    <a:lnTo>
                      <a:pt x="11723" y="10292"/>
                    </a:lnTo>
                    <a:lnTo>
                      <a:pt x="11428" y="10413"/>
                    </a:lnTo>
                    <a:lnTo>
                      <a:pt x="11123" y="10523"/>
                    </a:lnTo>
                    <a:lnTo>
                      <a:pt x="10810" y="10623"/>
                    </a:lnTo>
                    <a:lnTo>
                      <a:pt x="10490" y="10714"/>
                    </a:lnTo>
                    <a:lnTo>
                      <a:pt x="10162" y="10793"/>
                    </a:lnTo>
                    <a:lnTo>
                      <a:pt x="9827" y="10860"/>
                    </a:lnTo>
                    <a:lnTo>
                      <a:pt x="9487" y="10916"/>
                    </a:lnTo>
                    <a:lnTo>
                      <a:pt x="9140" y="10960"/>
                    </a:lnTo>
                    <a:lnTo>
                      <a:pt x="8787" y="10992"/>
                    </a:lnTo>
                    <a:lnTo>
                      <a:pt x="8429" y="11011"/>
                    </a:lnTo>
                    <a:lnTo>
                      <a:pt x="8066" y="11018"/>
                    </a:lnTo>
                    <a:close/>
                    <a:moveTo>
                      <a:pt x="8066" y="0"/>
                    </a:moveTo>
                    <a:lnTo>
                      <a:pt x="7651" y="8"/>
                    </a:lnTo>
                    <a:lnTo>
                      <a:pt x="7241" y="31"/>
                    </a:lnTo>
                    <a:lnTo>
                      <a:pt x="6838" y="69"/>
                    </a:lnTo>
                    <a:lnTo>
                      <a:pt x="6441" y="122"/>
                    </a:lnTo>
                    <a:lnTo>
                      <a:pt x="6051" y="189"/>
                    </a:lnTo>
                    <a:lnTo>
                      <a:pt x="5667" y="270"/>
                    </a:lnTo>
                    <a:lnTo>
                      <a:pt x="5292" y="365"/>
                    </a:lnTo>
                    <a:lnTo>
                      <a:pt x="4926" y="473"/>
                    </a:lnTo>
                    <a:lnTo>
                      <a:pt x="4569" y="593"/>
                    </a:lnTo>
                    <a:lnTo>
                      <a:pt x="4222" y="725"/>
                    </a:lnTo>
                    <a:lnTo>
                      <a:pt x="3884" y="870"/>
                    </a:lnTo>
                    <a:lnTo>
                      <a:pt x="3556" y="1027"/>
                    </a:lnTo>
                    <a:lnTo>
                      <a:pt x="3240" y="1194"/>
                    </a:lnTo>
                    <a:lnTo>
                      <a:pt x="2935" y="1372"/>
                    </a:lnTo>
                    <a:lnTo>
                      <a:pt x="2643" y="1562"/>
                    </a:lnTo>
                    <a:lnTo>
                      <a:pt x="2362" y="1760"/>
                    </a:lnTo>
                    <a:lnTo>
                      <a:pt x="2095" y="1969"/>
                    </a:lnTo>
                    <a:lnTo>
                      <a:pt x="1842" y="2188"/>
                    </a:lnTo>
                    <a:lnTo>
                      <a:pt x="1602" y="2414"/>
                    </a:lnTo>
                    <a:lnTo>
                      <a:pt x="1377" y="2649"/>
                    </a:lnTo>
                    <a:lnTo>
                      <a:pt x="1168" y="2894"/>
                    </a:lnTo>
                    <a:lnTo>
                      <a:pt x="974" y="3145"/>
                    </a:lnTo>
                    <a:lnTo>
                      <a:pt x="796" y="3405"/>
                    </a:lnTo>
                    <a:lnTo>
                      <a:pt x="634" y="3671"/>
                    </a:lnTo>
                    <a:lnTo>
                      <a:pt x="489" y="3943"/>
                    </a:lnTo>
                    <a:lnTo>
                      <a:pt x="363" y="4223"/>
                    </a:lnTo>
                    <a:lnTo>
                      <a:pt x="254" y="4508"/>
                    </a:lnTo>
                    <a:lnTo>
                      <a:pt x="163" y="4799"/>
                    </a:lnTo>
                    <a:lnTo>
                      <a:pt x="93" y="5094"/>
                    </a:lnTo>
                    <a:lnTo>
                      <a:pt x="41" y="5396"/>
                    </a:lnTo>
                    <a:lnTo>
                      <a:pt x="10" y="5700"/>
                    </a:lnTo>
                    <a:lnTo>
                      <a:pt x="0" y="6010"/>
                    </a:lnTo>
                    <a:lnTo>
                      <a:pt x="4" y="6203"/>
                    </a:lnTo>
                    <a:lnTo>
                      <a:pt x="16" y="6394"/>
                    </a:lnTo>
                    <a:lnTo>
                      <a:pt x="36" y="6584"/>
                    </a:lnTo>
                    <a:lnTo>
                      <a:pt x="65" y="6772"/>
                    </a:lnTo>
                    <a:lnTo>
                      <a:pt x="100" y="6958"/>
                    </a:lnTo>
                    <a:lnTo>
                      <a:pt x="143" y="7144"/>
                    </a:lnTo>
                    <a:lnTo>
                      <a:pt x="195" y="7326"/>
                    </a:lnTo>
                    <a:lnTo>
                      <a:pt x="252" y="7506"/>
                    </a:lnTo>
                    <a:lnTo>
                      <a:pt x="318" y="7685"/>
                    </a:lnTo>
                    <a:lnTo>
                      <a:pt x="390" y="7861"/>
                    </a:lnTo>
                    <a:lnTo>
                      <a:pt x="470" y="8034"/>
                    </a:lnTo>
                    <a:lnTo>
                      <a:pt x="556" y="8205"/>
                    </a:lnTo>
                    <a:lnTo>
                      <a:pt x="648" y="8375"/>
                    </a:lnTo>
                    <a:lnTo>
                      <a:pt x="748" y="8541"/>
                    </a:lnTo>
                    <a:lnTo>
                      <a:pt x="855" y="8704"/>
                    </a:lnTo>
                    <a:lnTo>
                      <a:pt x="967" y="8865"/>
                    </a:lnTo>
                    <a:lnTo>
                      <a:pt x="1086" y="9023"/>
                    </a:lnTo>
                    <a:lnTo>
                      <a:pt x="1211" y="9177"/>
                    </a:lnTo>
                    <a:lnTo>
                      <a:pt x="1341" y="9329"/>
                    </a:lnTo>
                    <a:lnTo>
                      <a:pt x="1478" y="9478"/>
                    </a:lnTo>
                    <a:lnTo>
                      <a:pt x="1620" y="9623"/>
                    </a:lnTo>
                    <a:lnTo>
                      <a:pt x="1768" y="9765"/>
                    </a:lnTo>
                    <a:lnTo>
                      <a:pt x="1923" y="9903"/>
                    </a:lnTo>
                    <a:lnTo>
                      <a:pt x="2081" y="10038"/>
                    </a:lnTo>
                    <a:lnTo>
                      <a:pt x="2245" y="10170"/>
                    </a:lnTo>
                    <a:lnTo>
                      <a:pt x="2415" y="10298"/>
                    </a:lnTo>
                    <a:lnTo>
                      <a:pt x="2590" y="10421"/>
                    </a:lnTo>
                    <a:lnTo>
                      <a:pt x="2769" y="10541"/>
                    </a:lnTo>
                    <a:lnTo>
                      <a:pt x="2953" y="10657"/>
                    </a:lnTo>
                    <a:lnTo>
                      <a:pt x="3142" y="10770"/>
                    </a:lnTo>
                    <a:lnTo>
                      <a:pt x="3335" y="10878"/>
                    </a:lnTo>
                    <a:lnTo>
                      <a:pt x="3533" y="10981"/>
                    </a:lnTo>
                    <a:lnTo>
                      <a:pt x="3532" y="10990"/>
                    </a:lnTo>
                    <a:lnTo>
                      <a:pt x="3531" y="10999"/>
                    </a:lnTo>
                    <a:lnTo>
                      <a:pt x="3530" y="11008"/>
                    </a:lnTo>
                    <a:lnTo>
                      <a:pt x="3529" y="11018"/>
                    </a:lnTo>
                    <a:lnTo>
                      <a:pt x="3527" y="11102"/>
                    </a:lnTo>
                    <a:lnTo>
                      <a:pt x="3521" y="11187"/>
                    </a:lnTo>
                    <a:lnTo>
                      <a:pt x="3512" y="11271"/>
                    </a:lnTo>
                    <a:lnTo>
                      <a:pt x="3500" y="11357"/>
                    </a:lnTo>
                    <a:lnTo>
                      <a:pt x="3484" y="11442"/>
                    </a:lnTo>
                    <a:lnTo>
                      <a:pt x="3464" y="11527"/>
                    </a:lnTo>
                    <a:lnTo>
                      <a:pt x="3443" y="11612"/>
                    </a:lnTo>
                    <a:lnTo>
                      <a:pt x="3419" y="11696"/>
                    </a:lnTo>
                    <a:lnTo>
                      <a:pt x="3392" y="11780"/>
                    </a:lnTo>
                    <a:lnTo>
                      <a:pt x="3364" y="11863"/>
                    </a:lnTo>
                    <a:lnTo>
                      <a:pt x="3332" y="11947"/>
                    </a:lnTo>
                    <a:lnTo>
                      <a:pt x="3300" y="12030"/>
                    </a:lnTo>
                    <a:lnTo>
                      <a:pt x="3266" y="12111"/>
                    </a:lnTo>
                    <a:lnTo>
                      <a:pt x="3229" y="12192"/>
                    </a:lnTo>
                    <a:lnTo>
                      <a:pt x="3192" y="12271"/>
                    </a:lnTo>
                    <a:lnTo>
                      <a:pt x="3155" y="12350"/>
                    </a:lnTo>
                    <a:lnTo>
                      <a:pt x="3115" y="12428"/>
                    </a:lnTo>
                    <a:lnTo>
                      <a:pt x="3075" y="12505"/>
                    </a:lnTo>
                    <a:lnTo>
                      <a:pt x="3036" y="12580"/>
                    </a:lnTo>
                    <a:lnTo>
                      <a:pt x="2995" y="12653"/>
                    </a:lnTo>
                    <a:lnTo>
                      <a:pt x="2954" y="12726"/>
                    </a:lnTo>
                    <a:lnTo>
                      <a:pt x="2914" y="12796"/>
                    </a:lnTo>
                    <a:lnTo>
                      <a:pt x="2874" y="12864"/>
                    </a:lnTo>
                    <a:lnTo>
                      <a:pt x="2834" y="12931"/>
                    </a:lnTo>
                    <a:lnTo>
                      <a:pt x="2757" y="13059"/>
                    </a:lnTo>
                    <a:lnTo>
                      <a:pt x="2684" y="13180"/>
                    </a:lnTo>
                    <a:lnTo>
                      <a:pt x="2616" y="13290"/>
                    </a:lnTo>
                    <a:lnTo>
                      <a:pt x="2557" y="13390"/>
                    </a:lnTo>
                    <a:lnTo>
                      <a:pt x="2558" y="13390"/>
                    </a:lnTo>
                    <a:lnTo>
                      <a:pt x="2550" y="13411"/>
                    </a:lnTo>
                    <a:lnTo>
                      <a:pt x="2542" y="13432"/>
                    </a:lnTo>
                    <a:lnTo>
                      <a:pt x="2536" y="13454"/>
                    </a:lnTo>
                    <a:lnTo>
                      <a:pt x="2531" y="13476"/>
                    </a:lnTo>
                    <a:lnTo>
                      <a:pt x="2527" y="13499"/>
                    </a:lnTo>
                    <a:lnTo>
                      <a:pt x="2523" y="13522"/>
                    </a:lnTo>
                    <a:lnTo>
                      <a:pt x="2522" y="13545"/>
                    </a:lnTo>
                    <a:lnTo>
                      <a:pt x="2521" y="13569"/>
                    </a:lnTo>
                    <a:lnTo>
                      <a:pt x="2522" y="13592"/>
                    </a:lnTo>
                    <a:lnTo>
                      <a:pt x="2523" y="13615"/>
                    </a:lnTo>
                    <a:lnTo>
                      <a:pt x="2526" y="13638"/>
                    </a:lnTo>
                    <a:lnTo>
                      <a:pt x="2530" y="13660"/>
                    </a:lnTo>
                    <a:lnTo>
                      <a:pt x="2535" y="13682"/>
                    </a:lnTo>
                    <a:lnTo>
                      <a:pt x="2541" y="13704"/>
                    </a:lnTo>
                    <a:lnTo>
                      <a:pt x="2548" y="13726"/>
                    </a:lnTo>
                    <a:lnTo>
                      <a:pt x="2556" y="13746"/>
                    </a:lnTo>
                    <a:lnTo>
                      <a:pt x="2566" y="13766"/>
                    </a:lnTo>
                    <a:lnTo>
                      <a:pt x="2576" y="13786"/>
                    </a:lnTo>
                    <a:lnTo>
                      <a:pt x="2586" y="13805"/>
                    </a:lnTo>
                    <a:lnTo>
                      <a:pt x="2598" y="13823"/>
                    </a:lnTo>
                    <a:lnTo>
                      <a:pt x="2611" y="13841"/>
                    </a:lnTo>
                    <a:lnTo>
                      <a:pt x="2624" y="13858"/>
                    </a:lnTo>
                    <a:lnTo>
                      <a:pt x="2640" y="13875"/>
                    </a:lnTo>
                    <a:lnTo>
                      <a:pt x="2655" y="13890"/>
                    </a:lnTo>
                    <a:lnTo>
                      <a:pt x="2670" y="13905"/>
                    </a:lnTo>
                    <a:lnTo>
                      <a:pt x="2687" y="13920"/>
                    </a:lnTo>
                    <a:lnTo>
                      <a:pt x="2704" y="13933"/>
                    </a:lnTo>
                    <a:lnTo>
                      <a:pt x="2722" y="13946"/>
                    </a:lnTo>
                    <a:lnTo>
                      <a:pt x="2740" y="13958"/>
                    </a:lnTo>
                    <a:lnTo>
                      <a:pt x="2760" y="13968"/>
                    </a:lnTo>
                    <a:lnTo>
                      <a:pt x="2779" y="13978"/>
                    </a:lnTo>
                    <a:lnTo>
                      <a:pt x="2800" y="13987"/>
                    </a:lnTo>
                    <a:lnTo>
                      <a:pt x="2820" y="13996"/>
                    </a:lnTo>
                    <a:lnTo>
                      <a:pt x="2841" y="14003"/>
                    </a:lnTo>
                    <a:lnTo>
                      <a:pt x="2863" y="14009"/>
                    </a:lnTo>
                    <a:lnTo>
                      <a:pt x="2886" y="14014"/>
                    </a:lnTo>
                    <a:lnTo>
                      <a:pt x="2908" y="14018"/>
                    </a:lnTo>
                    <a:lnTo>
                      <a:pt x="2931" y="14021"/>
                    </a:lnTo>
                    <a:lnTo>
                      <a:pt x="2954" y="14022"/>
                    </a:lnTo>
                    <a:lnTo>
                      <a:pt x="2977" y="14023"/>
                    </a:lnTo>
                    <a:lnTo>
                      <a:pt x="3018" y="14021"/>
                    </a:lnTo>
                    <a:lnTo>
                      <a:pt x="3060" y="14017"/>
                    </a:lnTo>
                    <a:lnTo>
                      <a:pt x="3078" y="14016"/>
                    </a:lnTo>
                    <a:lnTo>
                      <a:pt x="3093" y="14015"/>
                    </a:lnTo>
                    <a:lnTo>
                      <a:pt x="3099" y="14015"/>
                    </a:lnTo>
                    <a:lnTo>
                      <a:pt x="3103" y="14015"/>
                    </a:lnTo>
                    <a:lnTo>
                      <a:pt x="3105" y="14016"/>
                    </a:lnTo>
                    <a:lnTo>
                      <a:pt x="3106" y="14016"/>
                    </a:lnTo>
                    <a:lnTo>
                      <a:pt x="3254" y="13989"/>
                    </a:lnTo>
                    <a:lnTo>
                      <a:pt x="3400" y="13955"/>
                    </a:lnTo>
                    <a:lnTo>
                      <a:pt x="3546" y="13915"/>
                    </a:lnTo>
                    <a:lnTo>
                      <a:pt x="3690" y="13870"/>
                    </a:lnTo>
                    <a:lnTo>
                      <a:pt x="3833" y="13819"/>
                    </a:lnTo>
                    <a:lnTo>
                      <a:pt x="3976" y="13763"/>
                    </a:lnTo>
                    <a:lnTo>
                      <a:pt x="4116" y="13701"/>
                    </a:lnTo>
                    <a:lnTo>
                      <a:pt x="4254" y="13637"/>
                    </a:lnTo>
                    <a:lnTo>
                      <a:pt x="4390" y="13569"/>
                    </a:lnTo>
                    <a:lnTo>
                      <a:pt x="4524" y="13497"/>
                    </a:lnTo>
                    <a:lnTo>
                      <a:pt x="4656" y="13423"/>
                    </a:lnTo>
                    <a:lnTo>
                      <a:pt x="4784" y="13346"/>
                    </a:lnTo>
                    <a:lnTo>
                      <a:pt x="4910" y="13267"/>
                    </a:lnTo>
                    <a:lnTo>
                      <a:pt x="5033" y="13186"/>
                    </a:lnTo>
                    <a:lnTo>
                      <a:pt x="5153" y="13104"/>
                    </a:lnTo>
                    <a:lnTo>
                      <a:pt x="5269" y="13021"/>
                    </a:lnTo>
                    <a:lnTo>
                      <a:pt x="5382" y="12938"/>
                    </a:lnTo>
                    <a:lnTo>
                      <a:pt x="5491" y="12854"/>
                    </a:lnTo>
                    <a:lnTo>
                      <a:pt x="5596" y="12771"/>
                    </a:lnTo>
                    <a:lnTo>
                      <a:pt x="5697" y="12689"/>
                    </a:lnTo>
                    <a:lnTo>
                      <a:pt x="5793" y="12608"/>
                    </a:lnTo>
                    <a:lnTo>
                      <a:pt x="5885" y="12528"/>
                    </a:lnTo>
                    <a:lnTo>
                      <a:pt x="5972" y="12450"/>
                    </a:lnTo>
                    <a:lnTo>
                      <a:pt x="6055" y="12375"/>
                    </a:lnTo>
                    <a:lnTo>
                      <a:pt x="6131" y="12302"/>
                    </a:lnTo>
                    <a:lnTo>
                      <a:pt x="6203" y="12233"/>
                    </a:lnTo>
                    <a:lnTo>
                      <a:pt x="6269" y="12167"/>
                    </a:lnTo>
                    <a:lnTo>
                      <a:pt x="6330" y="12105"/>
                    </a:lnTo>
                    <a:lnTo>
                      <a:pt x="6384" y="12048"/>
                    </a:lnTo>
                    <a:lnTo>
                      <a:pt x="6433" y="11995"/>
                    </a:lnTo>
                    <a:lnTo>
                      <a:pt x="6475" y="11947"/>
                    </a:lnTo>
                    <a:lnTo>
                      <a:pt x="6510" y="11906"/>
                    </a:lnTo>
                    <a:lnTo>
                      <a:pt x="6605" y="11919"/>
                    </a:lnTo>
                    <a:lnTo>
                      <a:pt x="6700" y="11932"/>
                    </a:lnTo>
                    <a:lnTo>
                      <a:pt x="6796" y="11943"/>
                    </a:lnTo>
                    <a:lnTo>
                      <a:pt x="6891" y="11954"/>
                    </a:lnTo>
                    <a:lnTo>
                      <a:pt x="6987" y="11965"/>
                    </a:lnTo>
                    <a:lnTo>
                      <a:pt x="7083" y="11974"/>
                    </a:lnTo>
                    <a:lnTo>
                      <a:pt x="7180" y="11983"/>
                    </a:lnTo>
                    <a:lnTo>
                      <a:pt x="7278" y="11990"/>
                    </a:lnTo>
                    <a:lnTo>
                      <a:pt x="7374" y="11997"/>
                    </a:lnTo>
                    <a:lnTo>
                      <a:pt x="7472" y="12003"/>
                    </a:lnTo>
                    <a:lnTo>
                      <a:pt x="7571" y="12008"/>
                    </a:lnTo>
                    <a:lnTo>
                      <a:pt x="7669" y="12012"/>
                    </a:lnTo>
                    <a:lnTo>
                      <a:pt x="7768" y="12016"/>
                    </a:lnTo>
                    <a:lnTo>
                      <a:pt x="7867" y="12018"/>
                    </a:lnTo>
                    <a:lnTo>
                      <a:pt x="7966" y="12019"/>
                    </a:lnTo>
                    <a:lnTo>
                      <a:pt x="8066" y="12020"/>
                    </a:lnTo>
                    <a:lnTo>
                      <a:pt x="8481" y="12012"/>
                    </a:lnTo>
                    <a:lnTo>
                      <a:pt x="8891" y="11989"/>
                    </a:lnTo>
                    <a:lnTo>
                      <a:pt x="9294" y="11951"/>
                    </a:lnTo>
                    <a:lnTo>
                      <a:pt x="9691" y="11898"/>
                    </a:lnTo>
                    <a:lnTo>
                      <a:pt x="10081" y="11830"/>
                    </a:lnTo>
                    <a:lnTo>
                      <a:pt x="10465" y="11749"/>
                    </a:lnTo>
                    <a:lnTo>
                      <a:pt x="10840" y="11655"/>
                    </a:lnTo>
                    <a:lnTo>
                      <a:pt x="11206" y="11547"/>
                    </a:lnTo>
                    <a:lnTo>
                      <a:pt x="11563" y="11427"/>
                    </a:lnTo>
                    <a:lnTo>
                      <a:pt x="11910" y="11295"/>
                    </a:lnTo>
                    <a:lnTo>
                      <a:pt x="12248" y="11149"/>
                    </a:lnTo>
                    <a:lnTo>
                      <a:pt x="12576" y="10993"/>
                    </a:lnTo>
                    <a:lnTo>
                      <a:pt x="12891" y="10826"/>
                    </a:lnTo>
                    <a:lnTo>
                      <a:pt x="13197" y="10647"/>
                    </a:lnTo>
                    <a:lnTo>
                      <a:pt x="13489" y="10458"/>
                    </a:lnTo>
                    <a:lnTo>
                      <a:pt x="13770" y="10260"/>
                    </a:lnTo>
                    <a:lnTo>
                      <a:pt x="14037" y="10050"/>
                    </a:lnTo>
                    <a:lnTo>
                      <a:pt x="14290" y="9832"/>
                    </a:lnTo>
                    <a:lnTo>
                      <a:pt x="14530" y="9606"/>
                    </a:lnTo>
                    <a:lnTo>
                      <a:pt x="14755" y="9370"/>
                    </a:lnTo>
                    <a:lnTo>
                      <a:pt x="14964" y="9126"/>
                    </a:lnTo>
                    <a:lnTo>
                      <a:pt x="15158" y="8875"/>
                    </a:lnTo>
                    <a:lnTo>
                      <a:pt x="15336" y="8615"/>
                    </a:lnTo>
                    <a:lnTo>
                      <a:pt x="15498" y="8349"/>
                    </a:lnTo>
                    <a:lnTo>
                      <a:pt x="15643" y="8076"/>
                    </a:lnTo>
                    <a:lnTo>
                      <a:pt x="15769" y="7797"/>
                    </a:lnTo>
                    <a:lnTo>
                      <a:pt x="15878" y="7511"/>
                    </a:lnTo>
                    <a:lnTo>
                      <a:pt x="15968" y="7221"/>
                    </a:lnTo>
                    <a:lnTo>
                      <a:pt x="16039" y="6925"/>
                    </a:lnTo>
                    <a:lnTo>
                      <a:pt x="16091" y="6624"/>
                    </a:lnTo>
                    <a:lnTo>
                      <a:pt x="16122" y="6319"/>
                    </a:lnTo>
                    <a:lnTo>
                      <a:pt x="16132" y="6010"/>
                    </a:lnTo>
                    <a:lnTo>
                      <a:pt x="16122" y="5700"/>
                    </a:lnTo>
                    <a:lnTo>
                      <a:pt x="16091" y="5396"/>
                    </a:lnTo>
                    <a:lnTo>
                      <a:pt x="16039" y="5094"/>
                    </a:lnTo>
                    <a:lnTo>
                      <a:pt x="15968" y="4799"/>
                    </a:lnTo>
                    <a:lnTo>
                      <a:pt x="15878" y="4508"/>
                    </a:lnTo>
                    <a:lnTo>
                      <a:pt x="15769" y="4223"/>
                    </a:lnTo>
                    <a:lnTo>
                      <a:pt x="15643" y="3943"/>
                    </a:lnTo>
                    <a:lnTo>
                      <a:pt x="15498" y="3671"/>
                    </a:lnTo>
                    <a:lnTo>
                      <a:pt x="15336" y="3405"/>
                    </a:lnTo>
                    <a:lnTo>
                      <a:pt x="15158" y="3145"/>
                    </a:lnTo>
                    <a:lnTo>
                      <a:pt x="14964" y="2894"/>
                    </a:lnTo>
                    <a:lnTo>
                      <a:pt x="14755" y="2649"/>
                    </a:lnTo>
                    <a:lnTo>
                      <a:pt x="14530" y="2414"/>
                    </a:lnTo>
                    <a:lnTo>
                      <a:pt x="14290" y="2188"/>
                    </a:lnTo>
                    <a:lnTo>
                      <a:pt x="14037" y="1969"/>
                    </a:lnTo>
                    <a:lnTo>
                      <a:pt x="13770" y="1760"/>
                    </a:lnTo>
                    <a:lnTo>
                      <a:pt x="13489" y="1562"/>
                    </a:lnTo>
                    <a:lnTo>
                      <a:pt x="13197" y="1372"/>
                    </a:lnTo>
                    <a:lnTo>
                      <a:pt x="12891" y="1194"/>
                    </a:lnTo>
                    <a:lnTo>
                      <a:pt x="12576" y="1027"/>
                    </a:lnTo>
                    <a:lnTo>
                      <a:pt x="12248" y="870"/>
                    </a:lnTo>
                    <a:lnTo>
                      <a:pt x="11910" y="725"/>
                    </a:lnTo>
                    <a:lnTo>
                      <a:pt x="11563" y="593"/>
                    </a:lnTo>
                    <a:lnTo>
                      <a:pt x="11206" y="473"/>
                    </a:lnTo>
                    <a:lnTo>
                      <a:pt x="10840" y="365"/>
                    </a:lnTo>
                    <a:lnTo>
                      <a:pt x="10465" y="270"/>
                    </a:lnTo>
                    <a:lnTo>
                      <a:pt x="10081" y="189"/>
                    </a:lnTo>
                    <a:lnTo>
                      <a:pt x="9691" y="122"/>
                    </a:lnTo>
                    <a:lnTo>
                      <a:pt x="9294" y="69"/>
                    </a:lnTo>
                    <a:lnTo>
                      <a:pt x="8891" y="31"/>
                    </a:lnTo>
                    <a:lnTo>
                      <a:pt x="8481" y="8"/>
                    </a:lnTo>
                    <a:lnTo>
                      <a:pt x="806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grpSp>
        <p:sp>
          <p:nvSpPr>
            <p:cNvPr id="58" name="iśļïdê">
              <a:extLst>
                <a:ext uri="{FF2B5EF4-FFF2-40B4-BE49-F238E27FC236}">
                  <a16:creationId xmlns:a16="http://schemas.microsoft.com/office/drawing/2014/main" id="{6BC3EC1C-F459-47FD-9F5C-8E24C058D0B5}"/>
                </a:ext>
              </a:extLst>
            </p:cNvPr>
            <p:cNvSpPr txBox="1"/>
            <p:nvPr/>
          </p:nvSpPr>
          <p:spPr>
            <a:xfrm>
              <a:off x="6542617" y="2326197"/>
              <a:ext cx="837476" cy="601499"/>
            </a:xfrm>
            <a:prstGeom prst="rect">
              <a:avLst/>
            </a:prstGeom>
          </p:spPr>
          <p:txBody>
            <a:bodyPr wrap="none" anchor="ctr" anchorCtr="0">
              <a:norm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原则一</a:t>
              </a:r>
              <a:endParaRPr lang="zh-CN" altLang="en-US" spc="-150" dirty="0">
                <a:solidFill>
                  <a:schemeClr val="bg1"/>
                </a:solidFill>
                <a:latin typeface="微软雅黑" panose="020B0503020204020204" pitchFamily="34" charset="-122"/>
                <a:ea typeface="微软雅黑" panose="020B0503020204020204" pitchFamily="34" charset="-122"/>
              </a:endParaRPr>
            </a:p>
          </p:txBody>
        </p:sp>
        <p:sp>
          <p:nvSpPr>
            <p:cNvPr id="59" name="ïṧ1îḑé">
              <a:extLst>
                <a:ext uri="{FF2B5EF4-FFF2-40B4-BE49-F238E27FC236}">
                  <a16:creationId xmlns:a16="http://schemas.microsoft.com/office/drawing/2014/main" id="{4944D55E-3B0B-47CC-A2D8-45018EBA9D88}"/>
                </a:ext>
              </a:extLst>
            </p:cNvPr>
            <p:cNvSpPr txBox="1"/>
            <p:nvPr/>
          </p:nvSpPr>
          <p:spPr>
            <a:xfrm>
              <a:off x="6385507" y="3415101"/>
              <a:ext cx="837476" cy="601499"/>
            </a:xfrm>
            <a:prstGeom prst="rect">
              <a:avLst/>
            </a:prstGeom>
          </p:spPr>
          <p:txBody>
            <a:bodyPr wrap="none" anchor="ctr" anchorCtr="0">
              <a:norm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原则二</a:t>
              </a:r>
              <a:endParaRPr lang="zh-CN" altLang="en-US" spc="-150" dirty="0">
                <a:solidFill>
                  <a:schemeClr val="bg1"/>
                </a:solidFill>
                <a:latin typeface="微软雅黑" panose="020B0503020204020204" pitchFamily="34" charset="-122"/>
                <a:ea typeface="微软雅黑" panose="020B0503020204020204" pitchFamily="34" charset="-122"/>
              </a:endParaRPr>
            </a:p>
          </p:txBody>
        </p:sp>
        <p:sp>
          <p:nvSpPr>
            <p:cNvPr id="60" name="iṣlíḍe">
              <a:extLst>
                <a:ext uri="{FF2B5EF4-FFF2-40B4-BE49-F238E27FC236}">
                  <a16:creationId xmlns:a16="http://schemas.microsoft.com/office/drawing/2014/main" id="{A7DF9393-807C-4D50-924A-EEB75882CEDC}"/>
                </a:ext>
              </a:extLst>
            </p:cNvPr>
            <p:cNvSpPr txBox="1"/>
            <p:nvPr/>
          </p:nvSpPr>
          <p:spPr>
            <a:xfrm>
              <a:off x="6211021" y="4285612"/>
              <a:ext cx="837476" cy="601499"/>
            </a:xfrm>
            <a:prstGeom prst="rect">
              <a:avLst/>
            </a:prstGeom>
          </p:spPr>
          <p:txBody>
            <a:bodyPr wrap="none" anchor="ctr" anchorCtr="0">
              <a:norm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原则三</a:t>
              </a:r>
              <a:endParaRPr lang="zh-CN" altLang="en-US" spc="-150" dirty="0">
                <a:solidFill>
                  <a:schemeClr val="bg1"/>
                </a:solidFill>
                <a:latin typeface="微软雅黑" panose="020B0503020204020204" pitchFamily="34" charset="-122"/>
                <a:ea typeface="微软雅黑" panose="020B0503020204020204" pitchFamily="34" charset="-122"/>
              </a:endParaRPr>
            </a:p>
          </p:txBody>
        </p:sp>
        <p:sp>
          <p:nvSpPr>
            <p:cNvPr id="61" name="iṩļiḍe">
              <a:extLst>
                <a:ext uri="{FF2B5EF4-FFF2-40B4-BE49-F238E27FC236}">
                  <a16:creationId xmlns:a16="http://schemas.microsoft.com/office/drawing/2014/main" id="{9EE65EBB-9621-4309-A496-A27783189E62}"/>
                </a:ext>
              </a:extLst>
            </p:cNvPr>
            <p:cNvSpPr txBox="1"/>
            <p:nvPr/>
          </p:nvSpPr>
          <p:spPr>
            <a:xfrm>
              <a:off x="8067863" y="3694657"/>
              <a:ext cx="3802026" cy="1773960"/>
            </a:xfrm>
            <a:prstGeom prst="rect">
              <a:avLst/>
            </a:prstGeom>
            <a:noFill/>
          </p:spPr>
          <p:txBody>
            <a:bodyPr wrap="square" lIns="90000" tIns="46800" rIns="90000" bIns="46800" rtlCol="0">
              <a:noAutofit/>
            </a:bodyPr>
            <a:lstStyle>
              <a:defPPr>
                <a:defRPr lang="zh-CN"/>
              </a:defPPr>
              <a:lvl1pPr algn="r">
                <a:lnSpc>
                  <a:spcPct val="130000"/>
                </a:lnSpc>
                <a:defRPr sz="2000">
                  <a:latin typeface="微软雅黑 Light" panose="020B0502040204020203" pitchFamily="34" charset="-122"/>
                  <a:ea typeface="微软雅黑 Light" panose="020B0502040204020203" pitchFamily="34" charset="-122"/>
                </a:defRPr>
              </a:lvl1pPr>
            </a:lstStyle>
            <a:p>
              <a:pPr algn="l"/>
              <a:r>
                <a:rPr lang="zh-CN" altLang="en-US" dirty="0"/>
                <a:t>坚持</a:t>
              </a:r>
              <a:r>
                <a:rPr lang="zh-CN" altLang="en-US" b="1" dirty="0">
                  <a:solidFill>
                    <a:srgbClr val="C00000"/>
                  </a:solidFill>
                </a:rPr>
                <a:t>数据分析与实际调研相结合</a:t>
              </a:r>
              <a:r>
                <a:rPr lang="zh-CN" altLang="en-US" dirty="0"/>
                <a:t>，基于学校平台数据分析，以轨迹变化为关注点，辅以实际调查研究，做出与事实相符的判断。 </a:t>
              </a:r>
            </a:p>
          </p:txBody>
        </p:sp>
        <p:sp>
          <p:nvSpPr>
            <p:cNvPr id="62" name="îṣ1íḋê">
              <a:extLst>
                <a:ext uri="{FF2B5EF4-FFF2-40B4-BE49-F238E27FC236}">
                  <a16:creationId xmlns:a16="http://schemas.microsoft.com/office/drawing/2014/main" id="{CF507642-F551-4DFC-8E3F-F215992B6DD1}"/>
                </a:ext>
              </a:extLst>
            </p:cNvPr>
            <p:cNvSpPr txBox="1"/>
            <p:nvPr/>
          </p:nvSpPr>
          <p:spPr>
            <a:xfrm>
              <a:off x="9178086" y="3203123"/>
              <a:ext cx="2294776" cy="430887"/>
            </a:xfrm>
            <a:prstGeom prst="rect">
              <a:avLst/>
            </a:prstGeom>
          </p:spPr>
          <p:txBody>
            <a:bodyPr wrap="square">
              <a:spAutoFit/>
            </a:bodyPr>
            <a:lstStyle>
              <a:defPPr>
                <a:defRPr lang="zh-CN"/>
              </a:defPPr>
              <a:lvl1pPr>
                <a:defRPr sz="2200">
                  <a:solidFill>
                    <a:srgbClr val="162F54"/>
                  </a:solidFill>
                  <a:latin typeface="微软雅黑" panose="020B0503020204020204" pitchFamily="34" charset="-122"/>
                  <a:ea typeface="微软雅黑" panose="020B0503020204020204" pitchFamily="34" charset="-122"/>
                </a:defRPr>
              </a:lvl1pPr>
            </a:lstStyle>
            <a:p>
              <a:r>
                <a:rPr lang="zh-CN" altLang="en-US" dirty="0"/>
                <a:t>关注诊改轨迹</a:t>
              </a:r>
              <a:endParaRPr lang="en-US" altLang="zh-CN" dirty="0"/>
            </a:p>
          </p:txBody>
        </p:sp>
        <p:grpSp>
          <p:nvGrpSpPr>
            <p:cNvPr id="63" name="i$ḷíḋè">
              <a:extLst>
                <a:ext uri="{FF2B5EF4-FFF2-40B4-BE49-F238E27FC236}">
                  <a16:creationId xmlns:a16="http://schemas.microsoft.com/office/drawing/2014/main" id="{E9D9AB11-59C6-47FF-87FF-658EC8082993}"/>
                </a:ext>
              </a:extLst>
            </p:cNvPr>
            <p:cNvGrpSpPr/>
            <p:nvPr/>
          </p:nvGrpSpPr>
          <p:grpSpPr>
            <a:xfrm flipH="1">
              <a:off x="7380093" y="2927964"/>
              <a:ext cx="2425974" cy="824343"/>
              <a:chOff x="3191581" y="1736196"/>
              <a:chExt cx="2425975" cy="824343"/>
            </a:xfrm>
          </p:grpSpPr>
          <p:grpSp>
            <p:nvGrpSpPr>
              <p:cNvPr id="64" name="íśļíḋe">
                <a:extLst>
                  <a:ext uri="{FF2B5EF4-FFF2-40B4-BE49-F238E27FC236}">
                    <a16:creationId xmlns:a16="http://schemas.microsoft.com/office/drawing/2014/main" id="{621B9D3C-8F82-402F-8D90-8E48C65C5D8E}"/>
                  </a:ext>
                </a:extLst>
              </p:cNvPr>
              <p:cNvGrpSpPr/>
              <p:nvPr/>
            </p:nvGrpSpPr>
            <p:grpSpPr>
              <a:xfrm>
                <a:off x="3382081" y="1832353"/>
                <a:ext cx="2235475" cy="728186"/>
                <a:chOff x="3382081" y="1832353"/>
                <a:chExt cx="2235475" cy="728186"/>
              </a:xfrm>
            </p:grpSpPr>
            <p:cxnSp>
              <p:nvCxnSpPr>
                <p:cNvPr id="66" name="直接连接符 65">
                  <a:extLst>
                    <a:ext uri="{FF2B5EF4-FFF2-40B4-BE49-F238E27FC236}">
                      <a16:creationId xmlns:a16="http://schemas.microsoft.com/office/drawing/2014/main" id="{733581DC-EE31-4A37-A65F-51DEFCA0279C}"/>
                    </a:ext>
                  </a:extLst>
                </p:cNvPr>
                <p:cNvCxnSpPr/>
                <p:nvPr/>
              </p:nvCxnSpPr>
              <p:spPr>
                <a:xfrm>
                  <a:off x="4482012" y="1832353"/>
                  <a:ext cx="1135544" cy="728186"/>
                </a:xfrm>
                <a:prstGeom prst="line">
                  <a:avLst/>
                </a:prstGeom>
                <a:ln w="12700">
                  <a:solidFill>
                    <a:schemeClr val="bg1">
                      <a:lumMod val="6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3D41C59E-73E3-4774-891D-CF68E5C03614}"/>
                    </a:ext>
                  </a:extLst>
                </p:cNvPr>
                <p:cNvCxnSpPr/>
                <p:nvPr/>
              </p:nvCxnSpPr>
              <p:spPr>
                <a:xfrm>
                  <a:off x="3382081" y="1832353"/>
                  <a:ext cx="10999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5" name="í$ļiďè">
                <a:extLst>
                  <a:ext uri="{FF2B5EF4-FFF2-40B4-BE49-F238E27FC236}">
                    <a16:creationId xmlns:a16="http://schemas.microsoft.com/office/drawing/2014/main" id="{9874C3D0-10EC-464A-8491-C03F36212F85}"/>
                  </a:ext>
                </a:extLst>
              </p:cNvPr>
              <p:cNvSpPr/>
              <p:nvPr/>
            </p:nvSpPr>
            <p:spPr>
              <a:xfrm>
                <a:off x="3191581" y="1736196"/>
                <a:ext cx="190500" cy="1905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50" name="îšļîďé">
              <a:extLst>
                <a:ext uri="{FF2B5EF4-FFF2-40B4-BE49-F238E27FC236}">
                  <a16:creationId xmlns:a16="http://schemas.microsoft.com/office/drawing/2014/main" id="{894DD4B0-D9D6-40A9-8523-4A1EB975AF23}"/>
                </a:ext>
              </a:extLst>
            </p:cNvPr>
            <p:cNvSpPr txBox="1"/>
            <p:nvPr/>
          </p:nvSpPr>
          <p:spPr>
            <a:xfrm>
              <a:off x="335688" y="2056068"/>
              <a:ext cx="4013699" cy="1717221"/>
            </a:xfrm>
            <a:prstGeom prst="rect">
              <a:avLst/>
            </a:prstGeom>
            <a:noFill/>
          </p:spPr>
          <p:txBody>
            <a:bodyPr wrap="square" lIns="90000" tIns="46800" rIns="90000" bIns="46800" rtlCol="0">
              <a:noAutofit/>
            </a:bodyPr>
            <a:lstStyle>
              <a:defPPr>
                <a:defRPr lang="zh-CN"/>
              </a:defPPr>
              <a:lvl1pPr algn="r">
                <a:lnSpc>
                  <a:spcPct val="130000"/>
                </a:lnSpc>
                <a:defRPr sz="2000">
                  <a:latin typeface="微软雅黑 Light" panose="020B0502040204020203" pitchFamily="34" charset="-122"/>
                  <a:ea typeface="微软雅黑 Light" panose="020B0502040204020203" pitchFamily="34" charset="-122"/>
                </a:defRPr>
              </a:lvl1pPr>
            </a:lstStyle>
            <a:p>
              <a:pPr algn="l"/>
              <a:r>
                <a:rPr lang="zh-CN" altLang="en-US" dirty="0"/>
                <a:t>坚持以学校诊改工作为基础，</a:t>
              </a:r>
              <a:r>
                <a:rPr lang="zh-CN" altLang="en-US" b="1" dirty="0">
                  <a:solidFill>
                    <a:srgbClr val="C00000"/>
                  </a:solidFill>
                </a:rPr>
                <a:t>聚焦学校、专业、课程、教师、学生不同层面</a:t>
              </a:r>
              <a:r>
                <a:rPr lang="zh-CN" altLang="en-US" dirty="0"/>
                <a:t>的目标与标准、监测与预警、诊断与改进的机制建设和运行情况。 </a:t>
              </a:r>
            </a:p>
          </p:txBody>
        </p:sp>
      </p:grpSp>
    </p:spTree>
    <p:extLst>
      <p:ext uri="{BB962C8B-B14F-4D97-AF65-F5344CB8AC3E}">
        <p14:creationId xmlns:p14="http://schemas.microsoft.com/office/powerpoint/2010/main" val="3716828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859561" y="3094943"/>
            <a:ext cx="10515600" cy="1239982"/>
          </a:xfrm>
        </p:spPr>
        <p:txBody>
          <a:bodyPr/>
          <a:lstStyle/>
          <a:p>
            <a:r>
              <a:rPr lang="zh-CN" altLang="en-US" dirty="0"/>
              <a:t>复核内容</a:t>
            </a:r>
          </a:p>
        </p:txBody>
      </p:sp>
      <p:sp>
        <p:nvSpPr>
          <p:cNvPr id="2" name="文本占位符 1"/>
          <p:cNvSpPr>
            <a:spLocks noGrp="1"/>
          </p:cNvSpPr>
          <p:nvPr>
            <p:ph type="body" idx="1"/>
          </p:nvPr>
        </p:nvSpPr>
        <p:spPr/>
        <p:txBody>
          <a:bodyPr/>
          <a:lstStyle/>
          <a:p>
            <a:endParaRPr lang="zh-CN" altLang="en-US" dirty="0"/>
          </a:p>
        </p:txBody>
      </p:sp>
      <p:sp>
        <p:nvSpPr>
          <p:cNvPr id="6" name="椭圆 5"/>
          <p:cNvSpPr/>
          <p:nvPr/>
        </p:nvSpPr>
        <p:spPr>
          <a:xfrm>
            <a:off x="5378099" y="1822136"/>
            <a:ext cx="1512000" cy="151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a:solidFill>
                  <a:srgbClr val="25477D"/>
                </a:solidFill>
                <a:latin typeface="微软雅黑" panose="020B0503020204020204" pitchFamily="34" charset="-122"/>
                <a:ea typeface="微软雅黑" panose="020B0503020204020204" pitchFamily="34" charset="-122"/>
              </a:rPr>
              <a:t>叁</a:t>
            </a:r>
          </a:p>
        </p:txBody>
      </p:sp>
    </p:spTree>
    <p:extLst>
      <p:ext uri="{BB962C8B-B14F-4D97-AF65-F5344CB8AC3E}">
        <p14:creationId xmlns:p14="http://schemas.microsoft.com/office/powerpoint/2010/main" val="2968709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584991" y="253558"/>
            <a:ext cx="9880450" cy="611419"/>
          </a:xfrm>
        </p:spPr>
        <p:txBody>
          <a:bodyPr/>
          <a:lstStyle/>
          <a:p>
            <a:r>
              <a:rPr lang="zh-CN" altLang="en-US" dirty="0"/>
              <a:t>三</a:t>
            </a:r>
            <a:r>
              <a:rPr lang="en-US" altLang="zh-CN" dirty="0"/>
              <a:t>. </a:t>
            </a:r>
            <a:r>
              <a:rPr lang="zh-CN" altLang="en-US" dirty="0"/>
              <a:t>复核内容</a:t>
            </a:r>
          </a:p>
        </p:txBody>
      </p:sp>
      <p:sp>
        <p:nvSpPr>
          <p:cNvPr id="6" name="矩形 5"/>
          <p:cNvSpPr/>
          <p:nvPr/>
        </p:nvSpPr>
        <p:spPr>
          <a:xfrm>
            <a:off x="1336720" y="1243916"/>
            <a:ext cx="5109091" cy="461665"/>
          </a:xfrm>
          <a:prstGeom prst="rect">
            <a:avLst/>
          </a:prstGeom>
        </p:spPr>
        <p:txBody>
          <a:bodyPr wrap="none">
            <a:spAutoFit/>
          </a:bodyPr>
          <a:lstStyle/>
          <a:p>
            <a:r>
              <a:rPr lang="zh-CN" altLang="en-US" sz="2400" b="1" dirty="0">
                <a:solidFill>
                  <a:srgbClr val="26477D"/>
                </a:solidFill>
                <a:latin typeface="微软雅黑" panose="020B0503020204020204" pitchFamily="34" charset="-122"/>
                <a:ea typeface="微软雅黑" panose="020B0503020204020204" pitchFamily="34" charset="-122"/>
              </a:rPr>
              <a:t>（一）内部质量保证体系建设与运行</a:t>
            </a:r>
          </a:p>
        </p:txBody>
      </p:sp>
      <p:sp>
        <p:nvSpPr>
          <p:cNvPr id="44" name="矩形 43">
            <a:extLst>
              <a:ext uri="{FF2B5EF4-FFF2-40B4-BE49-F238E27FC236}">
                <a16:creationId xmlns:a16="http://schemas.microsoft.com/office/drawing/2014/main" id="{62B61CD6-00BD-4F8D-B59F-E8337A46A2F0}"/>
              </a:ext>
            </a:extLst>
          </p:cNvPr>
          <p:cNvSpPr/>
          <p:nvPr/>
        </p:nvSpPr>
        <p:spPr>
          <a:xfrm>
            <a:off x="2130188" y="2084520"/>
            <a:ext cx="9010778" cy="1289264"/>
          </a:xfrm>
          <a:prstGeom prst="rect">
            <a:avLst/>
          </a:prstGeom>
        </p:spPr>
        <p:txBody>
          <a:bodyPr wrap="square">
            <a:spAutoFit/>
          </a:bodyPr>
          <a:lstStyle/>
          <a:p>
            <a:pPr>
              <a:lnSpc>
                <a:spcPct val="130000"/>
              </a:lnSpc>
            </a:pPr>
            <a:r>
              <a:rPr lang="zh-CN" altLang="en-US" sz="3600" b="1" baseline="30000" dirty="0">
                <a:solidFill>
                  <a:srgbClr val="1F4E79"/>
                </a:solidFill>
              </a:rPr>
              <a:t>复核目标链与标准链</a:t>
            </a:r>
            <a:r>
              <a:rPr lang="en-US" altLang="zh-CN" sz="3600" b="1" baseline="30000" dirty="0">
                <a:solidFill>
                  <a:srgbClr val="1F4E79"/>
                </a:solidFill>
              </a:rPr>
              <a:t>(</a:t>
            </a:r>
            <a:r>
              <a:rPr lang="zh-CN" altLang="en-US" sz="3600" b="1" baseline="30000" dirty="0">
                <a:solidFill>
                  <a:srgbClr val="1F4E79"/>
                </a:solidFill>
              </a:rPr>
              <a:t>简称</a:t>
            </a:r>
            <a:r>
              <a:rPr lang="zh-CN" altLang="en-US" sz="4000" b="1" baseline="30000" dirty="0">
                <a:solidFill>
                  <a:srgbClr val="FF0000"/>
                </a:solidFill>
              </a:rPr>
              <a:t>两链</a:t>
            </a:r>
            <a:r>
              <a:rPr lang="en-US" altLang="zh-CN" sz="3600" b="1" baseline="30000" dirty="0">
                <a:solidFill>
                  <a:srgbClr val="1F4E79"/>
                </a:solidFill>
              </a:rPr>
              <a:t>)</a:t>
            </a:r>
            <a:r>
              <a:rPr lang="zh-CN" altLang="en-US" sz="3600" b="1" baseline="30000" dirty="0">
                <a:solidFill>
                  <a:srgbClr val="1F4E79"/>
                </a:solidFill>
              </a:rPr>
              <a:t>的科学性、系统性、可行性，实施情况及成效。</a:t>
            </a:r>
            <a:endParaRPr lang="zh-CN" altLang="en-US" sz="3600" b="1" dirty="0">
              <a:solidFill>
                <a:srgbClr val="1F4E79"/>
              </a:solidFill>
            </a:endParaRPr>
          </a:p>
        </p:txBody>
      </p:sp>
      <p:sp>
        <p:nvSpPr>
          <p:cNvPr id="45" name="矩形 44">
            <a:extLst>
              <a:ext uri="{FF2B5EF4-FFF2-40B4-BE49-F238E27FC236}">
                <a16:creationId xmlns:a16="http://schemas.microsoft.com/office/drawing/2014/main" id="{405C7C79-CBEF-4ED4-BE29-6AA9071202B8}"/>
              </a:ext>
            </a:extLst>
          </p:cNvPr>
          <p:cNvSpPr/>
          <p:nvPr/>
        </p:nvSpPr>
        <p:spPr>
          <a:xfrm>
            <a:off x="2130187" y="3577689"/>
            <a:ext cx="8790059" cy="1068113"/>
          </a:xfrm>
          <a:prstGeom prst="rect">
            <a:avLst/>
          </a:prstGeom>
        </p:spPr>
        <p:txBody>
          <a:bodyPr wrap="square">
            <a:spAutoFit/>
          </a:bodyPr>
          <a:lstStyle/>
          <a:p>
            <a:pPr>
              <a:lnSpc>
                <a:spcPct val="130000"/>
              </a:lnSpc>
            </a:pPr>
            <a:r>
              <a:rPr lang="zh-CN" altLang="en-US" sz="3600" b="1" baseline="30000" dirty="0">
                <a:solidFill>
                  <a:srgbClr val="1F4E79"/>
                </a:solidFill>
              </a:rPr>
              <a:t>复核五个层面“</a:t>
            </a:r>
            <a:r>
              <a:rPr lang="en-US" altLang="zh-CN" sz="3600" b="1" baseline="30000" dirty="0">
                <a:solidFill>
                  <a:srgbClr val="1F4E79"/>
                </a:solidFill>
              </a:rPr>
              <a:t>8 </a:t>
            </a:r>
            <a:r>
              <a:rPr lang="zh-CN" altLang="en-US" sz="3600" b="1" baseline="30000" dirty="0">
                <a:solidFill>
                  <a:srgbClr val="1F4E79"/>
                </a:solidFill>
              </a:rPr>
              <a:t>字形质量改进</a:t>
            </a:r>
            <a:r>
              <a:rPr lang="zh-CN" altLang="en-US" sz="4000" b="1" baseline="30000" dirty="0">
                <a:solidFill>
                  <a:srgbClr val="FF0000"/>
                </a:solidFill>
              </a:rPr>
              <a:t>螺旋</a:t>
            </a:r>
            <a:r>
              <a:rPr lang="zh-CN" altLang="en-US" sz="3600" b="1" baseline="30000" dirty="0">
                <a:solidFill>
                  <a:srgbClr val="1F4E79"/>
                </a:solidFill>
              </a:rPr>
              <a:t>”</a:t>
            </a:r>
            <a:r>
              <a:rPr lang="en-US" altLang="zh-CN" sz="3600" b="1" baseline="30000" dirty="0">
                <a:solidFill>
                  <a:srgbClr val="1F4E79"/>
                </a:solidFill>
              </a:rPr>
              <a:t>(</a:t>
            </a:r>
            <a:r>
              <a:rPr lang="zh-CN" altLang="en-US" sz="3600" b="1" baseline="30000" dirty="0">
                <a:solidFill>
                  <a:srgbClr val="1F4E79"/>
                </a:solidFill>
              </a:rPr>
              <a:t>简称螺旋</a:t>
            </a:r>
            <a:r>
              <a:rPr lang="en-US" altLang="zh-CN" sz="3600" b="1" baseline="30000" dirty="0">
                <a:solidFill>
                  <a:srgbClr val="1F4E79"/>
                </a:solidFill>
              </a:rPr>
              <a:t>)</a:t>
            </a:r>
            <a:r>
              <a:rPr lang="zh-CN" altLang="en-US" sz="3600" b="1" baseline="30000" dirty="0">
                <a:solidFill>
                  <a:srgbClr val="1F4E79"/>
                </a:solidFill>
              </a:rPr>
              <a:t>建设的 科学性、覆盖面、可行性、实施情况及成效。</a:t>
            </a:r>
          </a:p>
        </p:txBody>
      </p:sp>
      <p:sp>
        <p:nvSpPr>
          <p:cNvPr id="58" name="矩形 57">
            <a:extLst>
              <a:ext uri="{FF2B5EF4-FFF2-40B4-BE49-F238E27FC236}">
                <a16:creationId xmlns:a16="http://schemas.microsoft.com/office/drawing/2014/main" id="{F4CEEFDB-C665-49A5-95E6-38FBC8C46D64}"/>
              </a:ext>
            </a:extLst>
          </p:cNvPr>
          <p:cNvSpPr/>
          <p:nvPr/>
        </p:nvSpPr>
        <p:spPr>
          <a:xfrm>
            <a:off x="2130187" y="5070857"/>
            <a:ext cx="9136903" cy="583814"/>
          </a:xfrm>
          <a:prstGeom prst="rect">
            <a:avLst/>
          </a:prstGeom>
        </p:spPr>
        <p:txBody>
          <a:bodyPr wrap="square">
            <a:spAutoFit/>
          </a:bodyPr>
          <a:lstStyle/>
          <a:p>
            <a:pPr>
              <a:lnSpc>
                <a:spcPct val="130000"/>
              </a:lnSpc>
            </a:pPr>
            <a:r>
              <a:rPr lang="zh-CN" altLang="zh-CN" sz="3600" b="1" baseline="30000" dirty="0">
                <a:solidFill>
                  <a:srgbClr val="1F4E79"/>
                </a:solidFill>
              </a:rPr>
              <a:t>复核学校质量文化与机制引擎（简称</a:t>
            </a:r>
            <a:r>
              <a:rPr lang="zh-CN" altLang="zh-CN" sz="4000" b="1" baseline="30000" dirty="0">
                <a:solidFill>
                  <a:srgbClr val="FF0000"/>
                </a:solidFill>
              </a:rPr>
              <a:t>引擎</a:t>
            </a:r>
            <a:r>
              <a:rPr lang="zh-CN" altLang="zh-CN" sz="3600" b="1" baseline="30000" dirty="0">
                <a:solidFill>
                  <a:srgbClr val="1F4E79"/>
                </a:solidFill>
              </a:rPr>
              <a:t>）驱动与运行情况及成效。</a:t>
            </a:r>
            <a:endParaRPr lang="zh-CN" altLang="en-US" sz="3600" b="1" baseline="30000" dirty="0">
              <a:solidFill>
                <a:srgbClr val="1F4E79"/>
              </a:solidFill>
            </a:endParaRPr>
          </a:p>
        </p:txBody>
      </p:sp>
    </p:spTree>
    <p:extLst>
      <p:ext uri="{BB962C8B-B14F-4D97-AF65-F5344CB8AC3E}">
        <p14:creationId xmlns:p14="http://schemas.microsoft.com/office/powerpoint/2010/main" val="1038634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en-US" altLang="zh-CN" dirty="0"/>
              <a:t>. </a:t>
            </a:r>
            <a:r>
              <a:rPr lang="zh-CN" altLang="en-US" dirty="0"/>
              <a:t>复核内容</a:t>
            </a:r>
          </a:p>
        </p:txBody>
      </p:sp>
      <p:sp>
        <p:nvSpPr>
          <p:cNvPr id="6" name="矩形 5"/>
          <p:cNvSpPr/>
          <p:nvPr/>
        </p:nvSpPr>
        <p:spPr>
          <a:xfrm>
            <a:off x="1473350" y="1168418"/>
            <a:ext cx="3265638" cy="461665"/>
          </a:xfrm>
          <a:prstGeom prst="rect">
            <a:avLst/>
          </a:prstGeom>
        </p:spPr>
        <p:txBody>
          <a:bodyPr wrap="none">
            <a:spAutoFit/>
          </a:bodyPr>
          <a:lstStyle/>
          <a:p>
            <a:r>
              <a:rPr lang="en-US" altLang="zh-CN" sz="2400" b="1" dirty="0">
                <a:solidFill>
                  <a:srgbClr val="26477D"/>
                </a:solidFill>
                <a:latin typeface="微软雅黑" panose="020B0503020204020204" pitchFamily="34" charset="-122"/>
                <a:ea typeface="微软雅黑" panose="020B0503020204020204" pitchFamily="34" charset="-122"/>
              </a:rPr>
              <a:t>3.1.1  </a:t>
            </a:r>
            <a:r>
              <a:rPr lang="zh-CN" altLang="en-US" sz="2400" b="1" dirty="0">
                <a:solidFill>
                  <a:srgbClr val="FF0000"/>
                </a:solidFill>
                <a:latin typeface="微软雅黑" panose="020B0503020204020204" pitchFamily="34" charset="-122"/>
                <a:ea typeface="微软雅黑" panose="020B0503020204020204" pitchFamily="34" charset="-122"/>
              </a:rPr>
              <a:t>两链</a:t>
            </a:r>
            <a:r>
              <a:rPr lang="zh-CN" altLang="en-US" sz="2400" b="1" dirty="0">
                <a:solidFill>
                  <a:srgbClr val="26477D"/>
                </a:solidFill>
                <a:latin typeface="微软雅黑" panose="020B0503020204020204" pitchFamily="34" charset="-122"/>
                <a:ea typeface="微软雅黑" panose="020B0503020204020204" pitchFamily="34" charset="-122"/>
              </a:rPr>
              <a:t>打造与实施</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grpSp>
        <p:nvGrpSpPr>
          <p:cNvPr id="34" name="组合 33"/>
          <p:cNvGrpSpPr/>
          <p:nvPr/>
        </p:nvGrpSpPr>
        <p:grpSpPr>
          <a:xfrm>
            <a:off x="578069" y="1630083"/>
            <a:ext cx="11161985" cy="5119353"/>
            <a:chOff x="714726" y="1828239"/>
            <a:chExt cx="10829973" cy="3131796"/>
          </a:xfrm>
        </p:grpSpPr>
        <p:sp>
          <p:nvSpPr>
            <p:cNvPr id="9" name="í$liḓê"/>
            <p:cNvSpPr/>
            <p:nvPr/>
          </p:nvSpPr>
          <p:spPr>
            <a:xfrm>
              <a:off x="2870791" y="1835646"/>
              <a:ext cx="2171496" cy="3124389"/>
            </a:xfrm>
            <a:custGeom>
              <a:avLst/>
              <a:gdLst>
                <a:gd name="connsiteX0" fmla="*/ 0 w 2316480"/>
                <a:gd name="connsiteY0" fmla="*/ 0 h 3510455"/>
                <a:gd name="connsiteX1" fmla="*/ 2316480 w 2316480"/>
                <a:gd name="connsiteY1" fmla="*/ 0 h 3510455"/>
                <a:gd name="connsiteX2" fmla="*/ 2316480 w 2316480"/>
                <a:gd name="connsiteY2" fmla="*/ 3510455 h 3510455"/>
                <a:gd name="connsiteX3" fmla="*/ 0 w 2316480"/>
                <a:gd name="connsiteY3" fmla="*/ 3510455 h 3510455"/>
              </a:gdLst>
              <a:ahLst/>
              <a:cxnLst>
                <a:cxn ang="0">
                  <a:pos x="connsiteX0" y="connsiteY0"/>
                </a:cxn>
                <a:cxn ang="0">
                  <a:pos x="connsiteX1" y="connsiteY1"/>
                </a:cxn>
                <a:cxn ang="0">
                  <a:pos x="connsiteX2" y="connsiteY2"/>
                </a:cxn>
                <a:cxn ang="0">
                  <a:pos x="connsiteX3" y="connsiteY3"/>
                </a:cxn>
              </a:cxnLst>
              <a:rect l="l" t="t" r="r" b="b"/>
              <a:pathLst>
                <a:path w="2316480" h="3510455">
                  <a:moveTo>
                    <a:pt x="0" y="0"/>
                  </a:moveTo>
                  <a:lnTo>
                    <a:pt x="2316480" y="0"/>
                  </a:lnTo>
                  <a:lnTo>
                    <a:pt x="2316480" y="3510455"/>
                  </a:lnTo>
                  <a:lnTo>
                    <a:pt x="0" y="3510455"/>
                  </a:lnTo>
                  <a:close/>
                </a:path>
              </a:pathLst>
            </a:custGeom>
            <a:solidFill>
              <a:srgbClr val="5C657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îšļíḑê"/>
            <p:cNvSpPr/>
            <p:nvPr/>
          </p:nvSpPr>
          <p:spPr>
            <a:xfrm>
              <a:off x="5042287" y="1828239"/>
              <a:ext cx="2171496" cy="3124389"/>
            </a:xfrm>
            <a:custGeom>
              <a:avLst/>
              <a:gdLst>
                <a:gd name="connsiteX0" fmla="*/ 0 w 2316480"/>
                <a:gd name="connsiteY0" fmla="*/ 0 h 3500377"/>
                <a:gd name="connsiteX1" fmla="*/ 2316480 w 2316480"/>
                <a:gd name="connsiteY1" fmla="*/ 0 h 3500377"/>
                <a:gd name="connsiteX2" fmla="*/ 2316480 w 2316480"/>
                <a:gd name="connsiteY2" fmla="*/ 3500377 h 3500377"/>
                <a:gd name="connsiteX3" fmla="*/ 0 w 2316480"/>
                <a:gd name="connsiteY3" fmla="*/ 3500377 h 3500377"/>
              </a:gdLst>
              <a:ahLst/>
              <a:cxnLst>
                <a:cxn ang="0">
                  <a:pos x="connsiteX0" y="connsiteY0"/>
                </a:cxn>
                <a:cxn ang="0">
                  <a:pos x="connsiteX1" y="connsiteY1"/>
                </a:cxn>
                <a:cxn ang="0">
                  <a:pos x="connsiteX2" y="connsiteY2"/>
                </a:cxn>
                <a:cxn ang="0">
                  <a:pos x="connsiteX3" y="connsiteY3"/>
                </a:cxn>
              </a:cxnLst>
              <a:rect l="l" t="t" r="r" b="b"/>
              <a:pathLst>
                <a:path w="2316480" h="3500377">
                  <a:moveTo>
                    <a:pt x="0" y="0"/>
                  </a:moveTo>
                  <a:lnTo>
                    <a:pt x="2316480" y="0"/>
                  </a:lnTo>
                  <a:lnTo>
                    <a:pt x="2316480" y="3500377"/>
                  </a:lnTo>
                  <a:lnTo>
                    <a:pt x="0" y="3500377"/>
                  </a:lnTo>
                  <a:close/>
                </a:path>
              </a:pathLst>
            </a:custGeom>
            <a:solidFill>
              <a:srgbClr val="637D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iSlîḍê"/>
            <p:cNvSpPr/>
            <p:nvPr/>
          </p:nvSpPr>
          <p:spPr>
            <a:xfrm>
              <a:off x="7213783" y="1828239"/>
              <a:ext cx="2171496" cy="3124389"/>
            </a:xfrm>
            <a:custGeom>
              <a:avLst/>
              <a:gdLst>
                <a:gd name="connsiteX0" fmla="*/ 0 w 2316480"/>
                <a:gd name="connsiteY0" fmla="*/ 0 h 3510455"/>
                <a:gd name="connsiteX1" fmla="*/ 2316480 w 2316480"/>
                <a:gd name="connsiteY1" fmla="*/ 0 h 3510455"/>
                <a:gd name="connsiteX2" fmla="*/ 2316480 w 2316480"/>
                <a:gd name="connsiteY2" fmla="*/ 3510455 h 3510455"/>
                <a:gd name="connsiteX3" fmla="*/ 0 w 2316480"/>
                <a:gd name="connsiteY3" fmla="*/ 3510455 h 3510455"/>
              </a:gdLst>
              <a:ahLst/>
              <a:cxnLst>
                <a:cxn ang="0">
                  <a:pos x="connsiteX0" y="connsiteY0"/>
                </a:cxn>
                <a:cxn ang="0">
                  <a:pos x="connsiteX1" y="connsiteY1"/>
                </a:cxn>
                <a:cxn ang="0">
                  <a:pos x="connsiteX2" y="connsiteY2"/>
                </a:cxn>
                <a:cxn ang="0">
                  <a:pos x="connsiteX3" y="connsiteY3"/>
                </a:cxn>
              </a:cxnLst>
              <a:rect l="l" t="t" r="r" b="b"/>
              <a:pathLst>
                <a:path w="2316480" h="3510455">
                  <a:moveTo>
                    <a:pt x="0" y="0"/>
                  </a:moveTo>
                  <a:lnTo>
                    <a:pt x="2316480" y="0"/>
                  </a:lnTo>
                  <a:lnTo>
                    <a:pt x="2316480" y="3510455"/>
                  </a:lnTo>
                  <a:lnTo>
                    <a:pt x="0" y="3510455"/>
                  </a:lnTo>
                  <a:close/>
                </a:path>
              </a:pathLst>
            </a:custGeom>
            <a:solidFill>
              <a:srgbClr val="004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iṥḷíḋê"/>
            <p:cNvSpPr/>
            <p:nvPr/>
          </p:nvSpPr>
          <p:spPr>
            <a:xfrm>
              <a:off x="9373203" y="1828239"/>
              <a:ext cx="2171496" cy="3124389"/>
            </a:xfrm>
            <a:custGeom>
              <a:avLst/>
              <a:gdLst>
                <a:gd name="connsiteX0" fmla="*/ 0 w 2316480"/>
                <a:gd name="connsiteY0" fmla="*/ 0 h 3510455"/>
                <a:gd name="connsiteX1" fmla="*/ 2316480 w 2316480"/>
                <a:gd name="connsiteY1" fmla="*/ 0 h 3510455"/>
                <a:gd name="connsiteX2" fmla="*/ 2316480 w 2316480"/>
                <a:gd name="connsiteY2" fmla="*/ 3510455 h 3510455"/>
                <a:gd name="connsiteX3" fmla="*/ 0 w 2316480"/>
                <a:gd name="connsiteY3" fmla="*/ 3510455 h 3510455"/>
              </a:gdLst>
              <a:ahLst/>
              <a:cxnLst>
                <a:cxn ang="0">
                  <a:pos x="connsiteX0" y="connsiteY0"/>
                </a:cxn>
                <a:cxn ang="0">
                  <a:pos x="connsiteX1" y="connsiteY1"/>
                </a:cxn>
                <a:cxn ang="0">
                  <a:pos x="connsiteX2" y="connsiteY2"/>
                </a:cxn>
                <a:cxn ang="0">
                  <a:pos x="connsiteX3" y="connsiteY3"/>
                </a:cxn>
              </a:cxnLst>
              <a:rect l="l" t="t" r="r" b="b"/>
              <a:pathLst>
                <a:path w="2316480" h="3510455">
                  <a:moveTo>
                    <a:pt x="0" y="0"/>
                  </a:moveTo>
                  <a:lnTo>
                    <a:pt x="2316480" y="0"/>
                  </a:lnTo>
                  <a:lnTo>
                    <a:pt x="2316480" y="3510455"/>
                  </a:lnTo>
                  <a:lnTo>
                    <a:pt x="0" y="3510455"/>
                  </a:lnTo>
                  <a:close/>
                </a:path>
              </a:pathLst>
            </a:custGeom>
            <a:solidFill>
              <a:srgbClr val="29536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îṩľídê"/>
            <p:cNvSpPr/>
            <p:nvPr/>
          </p:nvSpPr>
          <p:spPr>
            <a:xfrm>
              <a:off x="714726" y="1828239"/>
              <a:ext cx="2171496" cy="3124389"/>
            </a:xfrm>
            <a:custGeom>
              <a:avLst/>
              <a:gdLst>
                <a:gd name="connsiteX0" fmla="*/ 0 w 2316480"/>
                <a:gd name="connsiteY0" fmla="*/ 0 h 3510455"/>
                <a:gd name="connsiteX1" fmla="*/ 2316480 w 2316480"/>
                <a:gd name="connsiteY1" fmla="*/ 0 h 3510455"/>
                <a:gd name="connsiteX2" fmla="*/ 2316480 w 2316480"/>
                <a:gd name="connsiteY2" fmla="*/ 3510455 h 3510455"/>
                <a:gd name="connsiteX3" fmla="*/ 0 w 2316480"/>
                <a:gd name="connsiteY3" fmla="*/ 3510455 h 3510455"/>
              </a:gdLst>
              <a:ahLst/>
              <a:cxnLst>
                <a:cxn ang="0">
                  <a:pos x="connsiteX0" y="connsiteY0"/>
                </a:cxn>
                <a:cxn ang="0">
                  <a:pos x="connsiteX1" y="connsiteY1"/>
                </a:cxn>
                <a:cxn ang="0">
                  <a:pos x="connsiteX2" y="connsiteY2"/>
                </a:cxn>
                <a:cxn ang="0">
                  <a:pos x="connsiteX3" y="connsiteY3"/>
                </a:cxn>
              </a:cxnLst>
              <a:rect l="l" t="t" r="r" b="b"/>
              <a:pathLst>
                <a:path w="2316480" h="3510455">
                  <a:moveTo>
                    <a:pt x="0" y="0"/>
                  </a:moveTo>
                  <a:lnTo>
                    <a:pt x="2316480" y="0"/>
                  </a:lnTo>
                  <a:lnTo>
                    <a:pt x="2316480" y="3510455"/>
                  </a:lnTo>
                  <a:lnTo>
                    <a:pt x="0" y="3510455"/>
                  </a:lnTo>
                  <a:close/>
                </a:path>
              </a:pathLst>
            </a:custGeom>
            <a:solidFill>
              <a:srgbClr val="003F7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31" name="ïṥḷîḓè"/>
          <p:cNvSpPr txBox="1"/>
          <p:nvPr/>
        </p:nvSpPr>
        <p:spPr>
          <a:xfrm>
            <a:off x="1094796" y="2010997"/>
            <a:ext cx="1415772" cy="338554"/>
          </a:xfrm>
          <a:prstGeom prst="rect">
            <a:avLst/>
          </a:prstGeom>
          <a:noFill/>
        </p:spPr>
        <p:txBody>
          <a:bodyPr wrap="none">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学校层面</a:t>
            </a:r>
          </a:p>
        </p:txBody>
      </p:sp>
      <p:sp>
        <p:nvSpPr>
          <p:cNvPr id="32" name="îṩḷiḑè"/>
          <p:cNvSpPr/>
          <p:nvPr/>
        </p:nvSpPr>
        <p:spPr bwMode="auto">
          <a:xfrm>
            <a:off x="1497730" y="2496036"/>
            <a:ext cx="605491" cy="605491"/>
          </a:xfrm>
          <a:custGeom>
            <a:avLst/>
            <a:gdLst>
              <a:gd name="T0" fmla="*/ 39 w 176"/>
              <a:gd name="T1" fmla="*/ 119 h 176"/>
              <a:gd name="T2" fmla="*/ 43 w 176"/>
              <a:gd name="T3" fmla="*/ 115 h 176"/>
              <a:gd name="T4" fmla="*/ 44 w 176"/>
              <a:gd name="T5" fmla="*/ 112 h 176"/>
              <a:gd name="T6" fmla="*/ 40 w 176"/>
              <a:gd name="T7" fmla="*/ 108 h 176"/>
              <a:gd name="T8" fmla="*/ 37 w 176"/>
              <a:gd name="T9" fmla="*/ 109 h 176"/>
              <a:gd name="T10" fmla="*/ 33 w 176"/>
              <a:gd name="T11" fmla="*/ 113 h 176"/>
              <a:gd name="T12" fmla="*/ 32 w 176"/>
              <a:gd name="T13" fmla="*/ 116 h 176"/>
              <a:gd name="T14" fmla="*/ 36 w 176"/>
              <a:gd name="T15" fmla="*/ 120 h 176"/>
              <a:gd name="T16" fmla="*/ 39 w 176"/>
              <a:gd name="T17" fmla="*/ 119 h 176"/>
              <a:gd name="T18" fmla="*/ 64 w 176"/>
              <a:gd name="T19" fmla="*/ 116 h 176"/>
              <a:gd name="T20" fmla="*/ 60 w 176"/>
              <a:gd name="T21" fmla="*/ 112 h 176"/>
              <a:gd name="T22" fmla="*/ 57 w 176"/>
              <a:gd name="T23" fmla="*/ 113 h 176"/>
              <a:gd name="T24" fmla="*/ 17 w 176"/>
              <a:gd name="T25" fmla="*/ 153 h 176"/>
              <a:gd name="T26" fmla="*/ 16 w 176"/>
              <a:gd name="T27" fmla="*/ 156 h 176"/>
              <a:gd name="T28" fmla="*/ 20 w 176"/>
              <a:gd name="T29" fmla="*/ 160 h 176"/>
              <a:gd name="T30" fmla="*/ 23 w 176"/>
              <a:gd name="T31" fmla="*/ 159 h 176"/>
              <a:gd name="T32" fmla="*/ 63 w 176"/>
              <a:gd name="T33" fmla="*/ 119 h 176"/>
              <a:gd name="T34" fmla="*/ 64 w 176"/>
              <a:gd name="T35" fmla="*/ 116 h 176"/>
              <a:gd name="T36" fmla="*/ 64 w 176"/>
              <a:gd name="T37" fmla="*/ 132 h 176"/>
              <a:gd name="T38" fmla="*/ 61 w 176"/>
              <a:gd name="T39" fmla="*/ 133 h 176"/>
              <a:gd name="T40" fmla="*/ 49 w 176"/>
              <a:gd name="T41" fmla="*/ 145 h 176"/>
              <a:gd name="T42" fmla="*/ 48 w 176"/>
              <a:gd name="T43" fmla="*/ 148 h 176"/>
              <a:gd name="T44" fmla="*/ 52 w 176"/>
              <a:gd name="T45" fmla="*/ 152 h 176"/>
              <a:gd name="T46" fmla="*/ 55 w 176"/>
              <a:gd name="T47" fmla="*/ 151 h 176"/>
              <a:gd name="T48" fmla="*/ 67 w 176"/>
              <a:gd name="T49" fmla="*/ 139 h 176"/>
              <a:gd name="T50" fmla="*/ 68 w 176"/>
              <a:gd name="T51" fmla="*/ 136 h 176"/>
              <a:gd name="T52" fmla="*/ 64 w 176"/>
              <a:gd name="T53" fmla="*/ 132 h 176"/>
              <a:gd name="T54" fmla="*/ 176 w 176"/>
              <a:gd name="T55" fmla="*/ 4 h 176"/>
              <a:gd name="T56" fmla="*/ 172 w 176"/>
              <a:gd name="T57" fmla="*/ 0 h 176"/>
              <a:gd name="T58" fmla="*/ 170 w 176"/>
              <a:gd name="T59" fmla="*/ 0 h 176"/>
              <a:gd name="T60" fmla="*/ 170 w 176"/>
              <a:gd name="T61" fmla="*/ 0 h 176"/>
              <a:gd name="T62" fmla="*/ 2 w 176"/>
              <a:gd name="T63" fmla="*/ 72 h 176"/>
              <a:gd name="T64" fmla="*/ 2 w 176"/>
              <a:gd name="T65" fmla="*/ 72 h 176"/>
              <a:gd name="T66" fmla="*/ 2 w 176"/>
              <a:gd name="T67" fmla="*/ 72 h 176"/>
              <a:gd name="T68" fmla="*/ 2 w 176"/>
              <a:gd name="T69" fmla="*/ 72 h 176"/>
              <a:gd name="T70" fmla="*/ 0 w 176"/>
              <a:gd name="T71" fmla="*/ 76 h 176"/>
              <a:gd name="T72" fmla="*/ 3 w 176"/>
              <a:gd name="T73" fmla="*/ 80 h 176"/>
              <a:gd name="T74" fmla="*/ 3 w 176"/>
              <a:gd name="T75" fmla="*/ 80 h 176"/>
              <a:gd name="T76" fmla="*/ 69 w 176"/>
              <a:gd name="T77" fmla="*/ 107 h 176"/>
              <a:gd name="T78" fmla="*/ 96 w 176"/>
              <a:gd name="T79" fmla="*/ 173 h 176"/>
              <a:gd name="T80" fmla="*/ 96 w 176"/>
              <a:gd name="T81" fmla="*/ 173 h 176"/>
              <a:gd name="T82" fmla="*/ 100 w 176"/>
              <a:gd name="T83" fmla="*/ 176 h 176"/>
              <a:gd name="T84" fmla="*/ 104 w 176"/>
              <a:gd name="T85" fmla="*/ 174 h 176"/>
              <a:gd name="T86" fmla="*/ 104 w 176"/>
              <a:gd name="T87" fmla="*/ 174 h 176"/>
              <a:gd name="T88" fmla="*/ 104 w 176"/>
              <a:gd name="T89" fmla="*/ 174 h 176"/>
              <a:gd name="T90" fmla="*/ 104 w 176"/>
              <a:gd name="T91" fmla="*/ 174 h 176"/>
              <a:gd name="T92" fmla="*/ 176 w 176"/>
              <a:gd name="T93" fmla="*/ 6 h 176"/>
              <a:gd name="T94" fmla="*/ 176 w 176"/>
              <a:gd name="T95" fmla="*/ 6 h 176"/>
              <a:gd name="T96" fmla="*/ 176 w 176"/>
              <a:gd name="T97" fmla="*/ 4 h 176"/>
              <a:gd name="T98" fmla="*/ 14 w 176"/>
              <a:gd name="T99" fmla="*/ 76 h 176"/>
              <a:gd name="T100" fmla="*/ 154 w 176"/>
              <a:gd name="T101" fmla="*/ 16 h 176"/>
              <a:gd name="T102" fmla="*/ 71 w 176"/>
              <a:gd name="T103" fmla="*/ 99 h 176"/>
              <a:gd name="T104" fmla="*/ 14 w 176"/>
              <a:gd name="T105" fmla="*/ 76 h 176"/>
              <a:gd name="T106" fmla="*/ 100 w 176"/>
              <a:gd name="T107" fmla="*/ 162 h 176"/>
              <a:gd name="T108" fmla="*/ 77 w 176"/>
              <a:gd name="T109" fmla="*/ 105 h 176"/>
              <a:gd name="T110" fmla="*/ 160 w 176"/>
              <a:gd name="T111" fmla="*/ 22 h 176"/>
              <a:gd name="T112" fmla="*/ 100 w 176"/>
              <a:gd name="T113" fmla="*/ 1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76">
                <a:moveTo>
                  <a:pt x="39" y="119"/>
                </a:moveTo>
                <a:cubicBezTo>
                  <a:pt x="43" y="115"/>
                  <a:pt x="43" y="115"/>
                  <a:pt x="43" y="115"/>
                </a:cubicBezTo>
                <a:cubicBezTo>
                  <a:pt x="44" y="114"/>
                  <a:pt x="44" y="113"/>
                  <a:pt x="44" y="112"/>
                </a:cubicBezTo>
                <a:cubicBezTo>
                  <a:pt x="44" y="110"/>
                  <a:pt x="42" y="108"/>
                  <a:pt x="40" y="108"/>
                </a:cubicBezTo>
                <a:cubicBezTo>
                  <a:pt x="39" y="108"/>
                  <a:pt x="38" y="108"/>
                  <a:pt x="37" y="109"/>
                </a:cubicBezTo>
                <a:cubicBezTo>
                  <a:pt x="33" y="113"/>
                  <a:pt x="33" y="113"/>
                  <a:pt x="33" y="113"/>
                </a:cubicBezTo>
                <a:cubicBezTo>
                  <a:pt x="32" y="114"/>
                  <a:pt x="32" y="115"/>
                  <a:pt x="32" y="116"/>
                </a:cubicBezTo>
                <a:cubicBezTo>
                  <a:pt x="32" y="118"/>
                  <a:pt x="34" y="120"/>
                  <a:pt x="36" y="120"/>
                </a:cubicBezTo>
                <a:cubicBezTo>
                  <a:pt x="37" y="120"/>
                  <a:pt x="38" y="120"/>
                  <a:pt x="39" y="119"/>
                </a:cubicBezTo>
                <a:moveTo>
                  <a:pt x="64" y="116"/>
                </a:moveTo>
                <a:cubicBezTo>
                  <a:pt x="64" y="114"/>
                  <a:pt x="62" y="112"/>
                  <a:pt x="60" y="112"/>
                </a:cubicBezTo>
                <a:cubicBezTo>
                  <a:pt x="59" y="112"/>
                  <a:pt x="58" y="112"/>
                  <a:pt x="57" y="113"/>
                </a:cubicBezTo>
                <a:cubicBezTo>
                  <a:pt x="17" y="153"/>
                  <a:pt x="17" y="153"/>
                  <a:pt x="17" y="153"/>
                </a:cubicBezTo>
                <a:cubicBezTo>
                  <a:pt x="16" y="154"/>
                  <a:pt x="16" y="155"/>
                  <a:pt x="16" y="156"/>
                </a:cubicBezTo>
                <a:cubicBezTo>
                  <a:pt x="16" y="158"/>
                  <a:pt x="18" y="160"/>
                  <a:pt x="20" y="160"/>
                </a:cubicBezTo>
                <a:cubicBezTo>
                  <a:pt x="21" y="160"/>
                  <a:pt x="22" y="160"/>
                  <a:pt x="23" y="159"/>
                </a:cubicBezTo>
                <a:cubicBezTo>
                  <a:pt x="63" y="119"/>
                  <a:pt x="63" y="119"/>
                  <a:pt x="63" y="119"/>
                </a:cubicBezTo>
                <a:cubicBezTo>
                  <a:pt x="64" y="118"/>
                  <a:pt x="64" y="117"/>
                  <a:pt x="64" y="116"/>
                </a:cubicBezTo>
                <a:moveTo>
                  <a:pt x="64" y="132"/>
                </a:moveTo>
                <a:cubicBezTo>
                  <a:pt x="63" y="132"/>
                  <a:pt x="62" y="132"/>
                  <a:pt x="61" y="133"/>
                </a:cubicBezTo>
                <a:cubicBezTo>
                  <a:pt x="49" y="145"/>
                  <a:pt x="49" y="145"/>
                  <a:pt x="49" y="145"/>
                </a:cubicBezTo>
                <a:cubicBezTo>
                  <a:pt x="48" y="146"/>
                  <a:pt x="48" y="147"/>
                  <a:pt x="48" y="148"/>
                </a:cubicBezTo>
                <a:cubicBezTo>
                  <a:pt x="48" y="150"/>
                  <a:pt x="50" y="152"/>
                  <a:pt x="52" y="152"/>
                </a:cubicBezTo>
                <a:cubicBezTo>
                  <a:pt x="53" y="152"/>
                  <a:pt x="54" y="152"/>
                  <a:pt x="55" y="151"/>
                </a:cubicBezTo>
                <a:cubicBezTo>
                  <a:pt x="67" y="139"/>
                  <a:pt x="67" y="139"/>
                  <a:pt x="67" y="139"/>
                </a:cubicBezTo>
                <a:cubicBezTo>
                  <a:pt x="68" y="138"/>
                  <a:pt x="68" y="137"/>
                  <a:pt x="68" y="136"/>
                </a:cubicBezTo>
                <a:cubicBezTo>
                  <a:pt x="68" y="134"/>
                  <a:pt x="66" y="132"/>
                  <a:pt x="64" y="132"/>
                </a:cubicBezTo>
                <a:moveTo>
                  <a:pt x="176" y="4"/>
                </a:moveTo>
                <a:cubicBezTo>
                  <a:pt x="176" y="2"/>
                  <a:pt x="174" y="0"/>
                  <a:pt x="172" y="0"/>
                </a:cubicBezTo>
                <a:cubicBezTo>
                  <a:pt x="171" y="0"/>
                  <a:pt x="171" y="0"/>
                  <a:pt x="170" y="0"/>
                </a:cubicBezTo>
                <a:cubicBezTo>
                  <a:pt x="170" y="0"/>
                  <a:pt x="170" y="0"/>
                  <a:pt x="170" y="0"/>
                </a:cubicBezTo>
                <a:cubicBezTo>
                  <a:pt x="2" y="72"/>
                  <a:pt x="2" y="72"/>
                  <a:pt x="2" y="72"/>
                </a:cubicBezTo>
                <a:cubicBezTo>
                  <a:pt x="2" y="72"/>
                  <a:pt x="2" y="72"/>
                  <a:pt x="2" y="72"/>
                </a:cubicBezTo>
                <a:cubicBezTo>
                  <a:pt x="2" y="72"/>
                  <a:pt x="2" y="72"/>
                  <a:pt x="2" y="72"/>
                </a:cubicBezTo>
                <a:cubicBezTo>
                  <a:pt x="2" y="72"/>
                  <a:pt x="2" y="72"/>
                  <a:pt x="2" y="72"/>
                </a:cubicBezTo>
                <a:cubicBezTo>
                  <a:pt x="1" y="73"/>
                  <a:pt x="0" y="74"/>
                  <a:pt x="0" y="76"/>
                </a:cubicBezTo>
                <a:cubicBezTo>
                  <a:pt x="0" y="78"/>
                  <a:pt x="1" y="79"/>
                  <a:pt x="3" y="80"/>
                </a:cubicBezTo>
                <a:cubicBezTo>
                  <a:pt x="3" y="80"/>
                  <a:pt x="3" y="80"/>
                  <a:pt x="3" y="80"/>
                </a:cubicBezTo>
                <a:cubicBezTo>
                  <a:pt x="69" y="107"/>
                  <a:pt x="69" y="107"/>
                  <a:pt x="69" y="107"/>
                </a:cubicBezTo>
                <a:cubicBezTo>
                  <a:pt x="96" y="173"/>
                  <a:pt x="96" y="173"/>
                  <a:pt x="96" y="173"/>
                </a:cubicBezTo>
                <a:cubicBezTo>
                  <a:pt x="96" y="173"/>
                  <a:pt x="96" y="173"/>
                  <a:pt x="96" y="173"/>
                </a:cubicBezTo>
                <a:cubicBezTo>
                  <a:pt x="97" y="175"/>
                  <a:pt x="98" y="176"/>
                  <a:pt x="100" y="176"/>
                </a:cubicBezTo>
                <a:cubicBezTo>
                  <a:pt x="102" y="176"/>
                  <a:pt x="103" y="175"/>
                  <a:pt x="104" y="174"/>
                </a:cubicBezTo>
                <a:cubicBezTo>
                  <a:pt x="104" y="174"/>
                  <a:pt x="104" y="174"/>
                  <a:pt x="104" y="174"/>
                </a:cubicBezTo>
                <a:cubicBezTo>
                  <a:pt x="104" y="174"/>
                  <a:pt x="104" y="174"/>
                  <a:pt x="104" y="174"/>
                </a:cubicBezTo>
                <a:cubicBezTo>
                  <a:pt x="104" y="174"/>
                  <a:pt x="104" y="174"/>
                  <a:pt x="104" y="174"/>
                </a:cubicBezTo>
                <a:cubicBezTo>
                  <a:pt x="176" y="6"/>
                  <a:pt x="176" y="6"/>
                  <a:pt x="176" y="6"/>
                </a:cubicBezTo>
                <a:cubicBezTo>
                  <a:pt x="176" y="6"/>
                  <a:pt x="176" y="6"/>
                  <a:pt x="176" y="6"/>
                </a:cubicBezTo>
                <a:cubicBezTo>
                  <a:pt x="176" y="5"/>
                  <a:pt x="176" y="5"/>
                  <a:pt x="176" y="4"/>
                </a:cubicBezTo>
                <a:moveTo>
                  <a:pt x="14" y="76"/>
                </a:moveTo>
                <a:cubicBezTo>
                  <a:pt x="154" y="16"/>
                  <a:pt x="154" y="16"/>
                  <a:pt x="154" y="16"/>
                </a:cubicBezTo>
                <a:cubicBezTo>
                  <a:pt x="71" y="99"/>
                  <a:pt x="71" y="99"/>
                  <a:pt x="71" y="99"/>
                </a:cubicBezTo>
                <a:lnTo>
                  <a:pt x="14" y="76"/>
                </a:lnTo>
                <a:close/>
                <a:moveTo>
                  <a:pt x="100" y="162"/>
                </a:moveTo>
                <a:cubicBezTo>
                  <a:pt x="77" y="105"/>
                  <a:pt x="77" y="105"/>
                  <a:pt x="77" y="105"/>
                </a:cubicBezTo>
                <a:cubicBezTo>
                  <a:pt x="160" y="22"/>
                  <a:pt x="160" y="22"/>
                  <a:pt x="160" y="22"/>
                </a:cubicBezTo>
                <a:lnTo>
                  <a:pt x="100" y="162"/>
                </a:lnTo>
                <a:close/>
              </a:path>
            </a:pathLst>
          </a:custGeom>
          <a:solidFill>
            <a:schemeClr val="bg1"/>
          </a:solidFill>
          <a:ln>
            <a:noFill/>
          </a:ln>
        </p:spPr>
        <p:txBody>
          <a:bodyPr anchor="ctr"/>
          <a:lstStyle/>
          <a:p>
            <a:pPr algn="ctr"/>
            <a:endParaRPr/>
          </a:p>
        </p:txBody>
      </p:sp>
      <p:sp>
        <p:nvSpPr>
          <p:cNvPr id="33" name="ïṧļïḍe"/>
          <p:cNvSpPr txBox="1"/>
          <p:nvPr/>
        </p:nvSpPr>
        <p:spPr>
          <a:xfrm>
            <a:off x="709623" y="3176564"/>
            <a:ext cx="2095560" cy="2740473"/>
          </a:xfrm>
          <a:prstGeom prst="rect">
            <a:avLst/>
          </a:prstGeom>
          <a:noFill/>
        </p:spPr>
        <p:txBody>
          <a:bodyPr wrap="square">
            <a:noAutofit/>
          </a:bodyPr>
          <a:lstStyle/>
          <a:p>
            <a:r>
              <a:rPr lang="zh-CN" altLang="en-US" dirty="0">
                <a:solidFill>
                  <a:schemeClr val="bg1"/>
                </a:solidFill>
              </a:rPr>
              <a:t>学校发展规划是否成体系，学校发展目标是否传递至专业、课程、教师等层面，目标是否上下衔接成链。学校机构职责 是否明确，是否建立岗位工作标准，标准和制度执行是否有有效机制。</a:t>
            </a:r>
            <a:r>
              <a:rPr lang="zh-CN" altLang="en-US" dirty="0"/>
              <a:t> </a:t>
            </a:r>
          </a:p>
        </p:txBody>
      </p:sp>
      <p:sp>
        <p:nvSpPr>
          <p:cNvPr id="28" name="ïŝḻîḋé"/>
          <p:cNvSpPr txBox="1"/>
          <p:nvPr/>
        </p:nvSpPr>
        <p:spPr>
          <a:xfrm>
            <a:off x="3240564" y="2010998"/>
            <a:ext cx="1415772" cy="338554"/>
          </a:xfrm>
          <a:prstGeom prst="rect">
            <a:avLst/>
          </a:prstGeom>
          <a:noFill/>
        </p:spPr>
        <p:txBody>
          <a:bodyPr wrap="none">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专业层面</a:t>
            </a:r>
          </a:p>
        </p:txBody>
      </p:sp>
      <p:sp>
        <p:nvSpPr>
          <p:cNvPr id="29" name="íşḻiḍè"/>
          <p:cNvSpPr/>
          <p:nvPr/>
        </p:nvSpPr>
        <p:spPr bwMode="auto">
          <a:xfrm>
            <a:off x="3652250" y="2504049"/>
            <a:ext cx="592400" cy="589469"/>
          </a:xfrm>
          <a:custGeom>
            <a:avLst/>
            <a:gdLst>
              <a:gd name="T0" fmla="*/ 176 w 176"/>
              <a:gd name="T1" fmla="*/ 52 h 176"/>
              <a:gd name="T2" fmla="*/ 175 w 176"/>
              <a:gd name="T3" fmla="*/ 50 h 176"/>
              <a:gd name="T4" fmla="*/ 175 w 176"/>
              <a:gd name="T5" fmla="*/ 50 h 176"/>
              <a:gd name="T6" fmla="*/ 175 w 176"/>
              <a:gd name="T7" fmla="*/ 49 h 176"/>
              <a:gd name="T8" fmla="*/ 175 w 176"/>
              <a:gd name="T9" fmla="*/ 49 h 176"/>
              <a:gd name="T10" fmla="*/ 127 w 176"/>
              <a:gd name="T11" fmla="*/ 2 h 176"/>
              <a:gd name="T12" fmla="*/ 127 w 176"/>
              <a:gd name="T13" fmla="*/ 2 h 176"/>
              <a:gd name="T14" fmla="*/ 124 w 176"/>
              <a:gd name="T15" fmla="*/ 0 h 176"/>
              <a:gd name="T16" fmla="*/ 52 w 176"/>
              <a:gd name="T17" fmla="*/ 0 h 176"/>
              <a:gd name="T18" fmla="*/ 49 w 176"/>
              <a:gd name="T19" fmla="*/ 2 h 176"/>
              <a:gd name="T20" fmla="*/ 49 w 176"/>
              <a:gd name="T21" fmla="*/ 2 h 176"/>
              <a:gd name="T22" fmla="*/ 1 w 176"/>
              <a:gd name="T23" fmla="*/ 49 h 176"/>
              <a:gd name="T24" fmla="*/ 1 w 176"/>
              <a:gd name="T25" fmla="*/ 49 h 176"/>
              <a:gd name="T26" fmla="*/ 1 w 176"/>
              <a:gd name="T27" fmla="*/ 50 h 176"/>
              <a:gd name="T28" fmla="*/ 1 w 176"/>
              <a:gd name="T29" fmla="*/ 50 h 176"/>
              <a:gd name="T30" fmla="*/ 0 w 176"/>
              <a:gd name="T31" fmla="*/ 52 h 176"/>
              <a:gd name="T32" fmla="*/ 1 w 176"/>
              <a:gd name="T33" fmla="*/ 54 h 176"/>
              <a:gd name="T34" fmla="*/ 1 w 176"/>
              <a:gd name="T35" fmla="*/ 55 h 176"/>
              <a:gd name="T36" fmla="*/ 85 w 176"/>
              <a:gd name="T37" fmla="*/ 175 h 176"/>
              <a:gd name="T38" fmla="*/ 85 w 176"/>
              <a:gd name="T39" fmla="*/ 174 h 176"/>
              <a:gd name="T40" fmla="*/ 88 w 176"/>
              <a:gd name="T41" fmla="*/ 176 h 176"/>
              <a:gd name="T42" fmla="*/ 91 w 176"/>
              <a:gd name="T43" fmla="*/ 174 h 176"/>
              <a:gd name="T44" fmla="*/ 91 w 176"/>
              <a:gd name="T45" fmla="*/ 175 h 176"/>
              <a:gd name="T46" fmla="*/ 175 w 176"/>
              <a:gd name="T47" fmla="*/ 55 h 176"/>
              <a:gd name="T48" fmla="*/ 175 w 176"/>
              <a:gd name="T49" fmla="*/ 54 h 176"/>
              <a:gd name="T50" fmla="*/ 176 w 176"/>
              <a:gd name="T51" fmla="*/ 52 h 176"/>
              <a:gd name="T52" fmla="*/ 122 w 176"/>
              <a:gd name="T53" fmla="*/ 8 h 176"/>
              <a:gd name="T54" fmla="*/ 162 w 176"/>
              <a:gd name="T55" fmla="*/ 48 h 176"/>
              <a:gd name="T56" fmla="*/ 126 w 176"/>
              <a:gd name="T57" fmla="*/ 48 h 176"/>
              <a:gd name="T58" fmla="*/ 106 w 176"/>
              <a:gd name="T59" fmla="*/ 8 h 176"/>
              <a:gd name="T60" fmla="*/ 122 w 176"/>
              <a:gd name="T61" fmla="*/ 8 h 176"/>
              <a:gd name="T62" fmla="*/ 98 w 176"/>
              <a:gd name="T63" fmla="*/ 8 h 176"/>
              <a:gd name="T64" fmla="*/ 118 w 176"/>
              <a:gd name="T65" fmla="*/ 48 h 176"/>
              <a:gd name="T66" fmla="*/ 58 w 176"/>
              <a:gd name="T67" fmla="*/ 48 h 176"/>
              <a:gd name="T68" fmla="*/ 78 w 176"/>
              <a:gd name="T69" fmla="*/ 8 h 176"/>
              <a:gd name="T70" fmla="*/ 98 w 176"/>
              <a:gd name="T71" fmla="*/ 8 h 176"/>
              <a:gd name="T72" fmla="*/ 54 w 176"/>
              <a:gd name="T73" fmla="*/ 8 h 176"/>
              <a:gd name="T74" fmla="*/ 70 w 176"/>
              <a:gd name="T75" fmla="*/ 8 h 176"/>
              <a:gd name="T76" fmla="*/ 50 w 176"/>
              <a:gd name="T77" fmla="*/ 48 h 176"/>
              <a:gd name="T78" fmla="*/ 14 w 176"/>
              <a:gd name="T79" fmla="*/ 48 h 176"/>
              <a:gd name="T80" fmla="*/ 54 w 176"/>
              <a:gd name="T81" fmla="*/ 8 h 176"/>
              <a:gd name="T82" fmla="*/ 12 w 176"/>
              <a:gd name="T83" fmla="*/ 56 h 176"/>
              <a:gd name="T84" fmla="*/ 49 w 176"/>
              <a:gd name="T85" fmla="*/ 56 h 176"/>
              <a:gd name="T86" fmla="*/ 77 w 176"/>
              <a:gd name="T87" fmla="*/ 149 h 176"/>
              <a:gd name="T88" fmla="*/ 12 w 176"/>
              <a:gd name="T89" fmla="*/ 56 h 176"/>
              <a:gd name="T90" fmla="*/ 88 w 176"/>
              <a:gd name="T91" fmla="*/ 158 h 176"/>
              <a:gd name="T92" fmla="*/ 57 w 176"/>
              <a:gd name="T93" fmla="*/ 56 h 176"/>
              <a:gd name="T94" fmla="*/ 119 w 176"/>
              <a:gd name="T95" fmla="*/ 56 h 176"/>
              <a:gd name="T96" fmla="*/ 88 w 176"/>
              <a:gd name="T97" fmla="*/ 158 h 176"/>
              <a:gd name="T98" fmla="*/ 99 w 176"/>
              <a:gd name="T99" fmla="*/ 149 h 176"/>
              <a:gd name="T100" fmla="*/ 127 w 176"/>
              <a:gd name="T101" fmla="*/ 56 h 176"/>
              <a:gd name="T102" fmla="*/ 164 w 176"/>
              <a:gd name="T103" fmla="*/ 56 h 176"/>
              <a:gd name="T104" fmla="*/ 99 w 176"/>
              <a:gd name="T105" fmla="*/ 14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76">
                <a:moveTo>
                  <a:pt x="176" y="52"/>
                </a:moveTo>
                <a:cubicBezTo>
                  <a:pt x="176" y="51"/>
                  <a:pt x="176" y="50"/>
                  <a:pt x="175" y="50"/>
                </a:cubicBezTo>
                <a:cubicBezTo>
                  <a:pt x="175" y="50"/>
                  <a:pt x="175" y="50"/>
                  <a:pt x="175" y="50"/>
                </a:cubicBezTo>
                <a:cubicBezTo>
                  <a:pt x="175" y="49"/>
                  <a:pt x="175" y="49"/>
                  <a:pt x="175" y="49"/>
                </a:cubicBezTo>
                <a:cubicBezTo>
                  <a:pt x="175" y="49"/>
                  <a:pt x="175" y="49"/>
                  <a:pt x="175" y="49"/>
                </a:cubicBezTo>
                <a:cubicBezTo>
                  <a:pt x="127" y="2"/>
                  <a:pt x="127" y="2"/>
                  <a:pt x="127" y="2"/>
                </a:cubicBezTo>
                <a:cubicBezTo>
                  <a:pt x="127" y="2"/>
                  <a:pt x="127" y="2"/>
                  <a:pt x="127" y="2"/>
                </a:cubicBezTo>
                <a:cubicBezTo>
                  <a:pt x="126" y="1"/>
                  <a:pt x="125" y="0"/>
                  <a:pt x="124" y="0"/>
                </a:cubicBezTo>
                <a:cubicBezTo>
                  <a:pt x="52" y="0"/>
                  <a:pt x="52" y="0"/>
                  <a:pt x="52" y="0"/>
                </a:cubicBezTo>
                <a:cubicBezTo>
                  <a:pt x="51" y="0"/>
                  <a:pt x="50" y="1"/>
                  <a:pt x="49" y="2"/>
                </a:cubicBezTo>
                <a:cubicBezTo>
                  <a:pt x="49" y="2"/>
                  <a:pt x="49" y="2"/>
                  <a:pt x="49" y="2"/>
                </a:cubicBezTo>
                <a:cubicBezTo>
                  <a:pt x="1" y="49"/>
                  <a:pt x="1" y="49"/>
                  <a:pt x="1" y="49"/>
                </a:cubicBezTo>
                <a:cubicBezTo>
                  <a:pt x="1" y="49"/>
                  <a:pt x="1" y="49"/>
                  <a:pt x="1" y="49"/>
                </a:cubicBezTo>
                <a:cubicBezTo>
                  <a:pt x="1" y="50"/>
                  <a:pt x="1" y="50"/>
                  <a:pt x="1" y="50"/>
                </a:cubicBezTo>
                <a:cubicBezTo>
                  <a:pt x="1" y="50"/>
                  <a:pt x="1" y="50"/>
                  <a:pt x="1" y="50"/>
                </a:cubicBezTo>
                <a:cubicBezTo>
                  <a:pt x="0" y="50"/>
                  <a:pt x="0" y="51"/>
                  <a:pt x="0" y="52"/>
                </a:cubicBezTo>
                <a:cubicBezTo>
                  <a:pt x="0" y="53"/>
                  <a:pt x="0" y="54"/>
                  <a:pt x="1" y="54"/>
                </a:cubicBezTo>
                <a:cubicBezTo>
                  <a:pt x="1" y="55"/>
                  <a:pt x="1" y="55"/>
                  <a:pt x="1" y="55"/>
                </a:cubicBezTo>
                <a:cubicBezTo>
                  <a:pt x="85" y="175"/>
                  <a:pt x="85" y="175"/>
                  <a:pt x="85" y="175"/>
                </a:cubicBezTo>
                <a:cubicBezTo>
                  <a:pt x="85" y="174"/>
                  <a:pt x="85" y="174"/>
                  <a:pt x="85" y="174"/>
                </a:cubicBezTo>
                <a:cubicBezTo>
                  <a:pt x="86" y="175"/>
                  <a:pt x="87" y="176"/>
                  <a:pt x="88" y="176"/>
                </a:cubicBezTo>
                <a:cubicBezTo>
                  <a:pt x="89" y="176"/>
                  <a:pt x="90" y="175"/>
                  <a:pt x="91" y="174"/>
                </a:cubicBezTo>
                <a:cubicBezTo>
                  <a:pt x="91" y="175"/>
                  <a:pt x="91" y="175"/>
                  <a:pt x="91" y="175"/>
                </a:cubicBezTo>
                <a:cubicBezTo>
                  <a:pt x="175" y="55"/>
                  <a:pt x="175" y="55"/>
                  <a:pt x="175" y="55"/>
                </a:cubicBezTo>
                <a:cubicBezTo>
                  <a:pt x="175" y="54"/>
                  <a:pt x="175" y="54"/>
                  <a:pt x="175" y="54"/>
                </a:cubicBezTo>
                <a:cubicBezTo>
                  <a:pt x="176" y="54"/>
                  <a:pt x="176" y="53"/>
                  <a:pt x="176" y="52"/>
                </a:cubicBezTo>
                <a:moveTo>
                  <a:pt x="122" y="8"/>
                </a:moveTo>
                <a:cubicBezTo>
                  <a:pt x="162" y="48"/>
                  <a:pt x="162" y="48"/>
                  <a:pt x="162" y="48"/>
                </a:cubicBezTo>
                <a:cubicBezTo>
                  <a:pt x="126" y="48"/>
                  <a:pt x="126" y="48"/>
                  <a:pt x="126" y="48"/>
                </a:cubicBezTo>
                <a:cubicBezTo>
                  <a:pt x="106" y="8"/>
                  <a:pt x="106" y="8"/>
                  <a:pt x="106" y="8"/>
                </a:cubicBezTo>
                <a:lnTo>
                  <a:pt x="122" y="8"/>
                </a:lnTo>
                <a:close/>
                <a:moveTo>
                  <a:pt x="98" y="8"/>
                </a:moveTo>
                <a:cubicBezTo>
                  <a:pt x="118" y="48"/>
                  <a:pt x="118" y="48"/>
                  <a:pt x="118" y="48"/>
                </a:cubicBezTo>
                <a:cubicBezTo>
                  <a:pt x="58" y="48"/>
                  <a:pt x="58" y="48"/>
                  <a:pt x="58" y="48"/>
                </a:cubicBezTo>
                <a:cubicBezTo>
                  <a:pt x="78" y="8"/>
                  <a:pt x="78" y="8"/>
                  <a:pt x="78" y="8"/>
                </a:cubicBezTo>
                <a:lnTo>
                  <a:pt x="98" y="8"/>
                </a:lnTo>
                <a:close/>
                <a:moveTo>
                  <a:pt x="54" y="8"/>
                </a:moveTo>
                <a:cubicBezTo>
                  <a:pt x="70" y="8"/>
                  <a:pt x="70" y="8"/>
                  <a:pt x="70" y="8"/>
                </a:cubicBezTo>
                <a:cubicBezTo>
                  <a:pt x="50" y="48"/>
                  <a:pt x="50" y="48"/>
                  <a:pt x="50" y="48"/>
                </a:cubicBezTo>
                <a:cubicBezTo>
                  <a:pt x="14" y="48"/>
                  <a:pt x="14" y="48"/>
                  <a:pt x="14" y="48"/>
                </a:cubicBezTo>
                <a:lnTo>
                  <a:pt x="54" y="8"/>
                </a:lnTo>
                <a:close/>
                <a:moveTo>
                  <a:pt x="12" y="56"/>
                </a:moveTo>
                <a:cubicBezTo>
                  <a:pt x="49" y="56"/>
                  <a:pt x="49" y="56"/>
                  <a:pt x="49" y="56"/>
                </a:cubicBezTo>
                <a:cubicBezTo>
                  <a:pt x="77" y="149"/>
                  <a:pt x="77" y="149"/>
                  <a:pt x="77" y="149"/>
                </a:cubicBezTo>
                <a:lnTo>
                  <a:pt x="12" y="56"/>
                </a:lnTo>
                <a:close/>
                <a:moveTo>
                  <a:pt x="88" y="158"/>
                </a:moveTo>
                <a:cubicBezTo>
                  <a:pt x="57" y="56"/>
                  <a:pt x="57" y="56"/>
                  <a:pt x="57" y="56"/>
                </a:cubicBezTo>
                <a:cubicBezTo>
                  <a:pt x="119" y="56"/>
                  <a:pt x="119" y="56"/>
                  <a:pt x="119" y="56"/>
                </a:cubicBezTo>
                <a:lnTo>
                  <a:pt x="88" y="158"/>
                </a:lnTo>
                <a:close/>
                <a:moveTo>
                  <a:pt x="99" y="149"/>
                </a:moveTo>
                <a:cubicBezTo>
                  <a:pt x="127" y="56"/>
                  <a:pt x="127" y="56"/>
                  <a:pt x="127" y="56"/>
                </a:cubicBezTo>
                <a:cubicBezTo>
                  <a:pt x="164" y="56"/>
                  <a:pt x="164" y="56"/>
                  <a:pt x="164" y="56"/>
                </a:cubicBezTo>
                <a:lnTo>
                  <a:pt x="99" y="149"/>
                </a:lnTo>
                <a:close/>
              </a:path>
            </a:pathLst>
          </a:custGeom>
          <a:solidFill>
            <a:schemeClr val="bg1"/>
          </a:solidFill>
          <a:ln>
            <a:noFill/>
          </a:ln>
        </p:spPr>
        <p:txBody>
          <a:bodyPr anchor="ctr"/>
          <a:lstStyle/>
          <a:p>
            <a:pPr algn="ctr"/>
            <a:endParaRPr/>
          </a:p>
        </p:txBody>
      </p:sp>
      <p:sp>
        <p:nvSpPr>
          <p:cNvPr id="30" name="îṩḷîḑe"/>
          <p:cNvSpPr txBox="1"/>
          <p:nvPr/>
        </p:nvSpPr>
        <p:spPr>
          <a:xfrm>
            <a:off x="2947689" y="3253931"/>
            <a:ext cx="2089978" cy="2565103"/>
          </a:xfrm>
          <a:prstGeom prst="rect">
            <a:avLst/>
          </a:prstGeom>
          <a:noFill/>
        </p:spPr>
        <p:txBody>
          <a:bodyPr wrap="square">
            <a:noAutofit/>
          </a:bodyPr>
          <a:lstStyle>
            <a:defPPr>
              <a:defRPr lang="zh-CN"/>
            </a:defPPr>
            <a:lvl1pPr>
              <a:lnSpc>
                <a:spcPct val="120000"/>
              </a:lnSpc>
              <a:defRPr sz="1600">
                <a:solidFill>
                  <a:schemeClr val="bg1"/>
                </a:solidFill>
                <a:latin typeface="微软雅黑 Light" panose="020B0502040204020203" pitchFamily="34" charset="-122"/>
                <a:ea typeface="微软雅黑 Light" panose="020B0502040204020203" pitchFamily="34" charset="-122"/>
              </a:defRPr>
            </a:lvl1pPr>
          </a:lstStyle>
          <a:p>
            <a:r>
              <a:rPr lang="zh-CN" altLang="en-US" sz="2000" dirty="0"/>
              <a:t>专业建设规划目标、标准是否与学校规划契合，是否与自身基础适切。目标与标准是否明确、具体、可检测。 </a:t>
            </a:r>
          </a:p>
        </p:txBody>
      </p:sp>
      <p:sp>
        <p:nvSpPr>
          <p:cNvPr id="25" name="iṡlïďê"/>
          <p:cNvSpPr txBox="1"/>
          <p:nvPr/>
        </p:nvSpPr>
        <p:spPr>
          <a:xfrm>
            <a:off x="5420150" y="2010998"/>
            <a:ext cx="1415772" cy="338554"/>
          </a:xfrm>
          <a:prstGeom prst="rect">
            <a:avLst/>
          </a:prstGeom>
          <a:noFill/>
        </p:spPr>
        <p:txBody>
          <a:bodyPr wrap="none">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课程层面</a:t>
            </a:r>
          </a:p>
        </p:txBody>
      </p:sp>
      <p:sp>
        <p:nvSpPr>
          <p:cNvPr id="26" name="isḻíḍé"/>
          <p:cNvSpPr/>
          <p:nvPr/>
        </p:nvSpPr>
        <p:spPr bwMode="auto">
          <a:xfrm>
            <a:off x="5886789" y="2557519"/>
            <a:ext cx="482527" cy="482528"/>
          </a:xfrm>
          <a:custGeom>
            <a:avLst/>
            <a:gdLst>
              <a:gd name="T0" fmla="*/ 175 w 176"/>
              <a:gd name="T1" fmla="*/ 169 h 176"/>
              <a:gd name="T2" fmla="*/ 132 w 176"/>
              <a:gd name="T3" fmla="*/ 127 h 176"/>
              <a:gd name="T4" fmla="*/ 152 w 176"/>
              <a:gd name="T5" fmla="*/ 76 h 176"/>
              <a:gd name="T6" fmla="*/ 76 w 176"/>
              <a:gd name="T7" fmla="*/ 0 h 176"/>
              <a:gd name="T8" fmla="*/ 0 w 176"/>
              <a:gd name="T9" fmla="*/ 76 h 176"/>
              <a:gd name="T10" fmla="*/ 76 w 176"/>
              <a:gd name="T11" fmla="*/ 152 h 176"/>
              <a:gd name="T12" fmla="*/ 127 w 176"/>
              <a:gd name="T13" fmla="*/ 132 h 176"/>
              <a:gd name="T14" fmla="*/ 169 w 176"/>
              <a:gd name="T15" fmla="*/ 175 h 176"/>
              <a:gd name="T16" fmla="*/ 172 w 176"/>
              <a:gd name="T17" fmla="*/ 176 h 176"/>
              <a:gd name="T18" fmla="*/ 176 w 176"/>
              <a:gd name="T19" fmla="*/ 172 h 176"/>
              <a:gd name="T20" fmla="*/ 175 w 176"/>
              <a:gd name="T21" fmla="*/ 169 h 176"/>
              <a:gd name="T22" fmla="*/ 76 w 176"/>
              <a:gd name="T23" fmla="*/ 144 h 176"/>
              <a:gd name="T24" fmla="*/ 8 w 176"/>
              <a:gd name="T25" fmla="*/ 76 h 176"/>
              <a:gd name="T26" fmla="*/ 76 w 176"/>
              <a:gd name="T27" fmla="*/ 8 h 176"/>
              <a:gd name="T28" fmla="*/ 144 w 176"/>
              <a:gd name="T29" fmla="*/ 76 h 176"/>
              <a:gd name="T30" fmla="*/ 76 w 176"/>
              <a:gd name="T31" fmla="*/ 14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6" h="176">
                <a:moveTo>
                  <a:pt x="175" y="169"/>
                </a:moveTo>
                <a:cubicBezTo>
                  <a:pt x="132" y="127"/>
                  <a:pt x="132" y="127"/>
                  <a:pt x="132" y="127"/>
                </a:cubicBezTo>
                <a:cubicBezTo>
                  <a:pt x="145" y="113"/>
                  <a:pt x="152" y="96"/>
                  <a:pt x="152" y="76"/>
                </a:cubicBezTo>
                <a:cubicBezTo>
                  <a:pt x="152" y="34"/>
                  <a:pt x="118" y="0"/>
                  <a:pt x="76" y="0"/>
                </a:cubicBezTo>
                <a:cubicBezTo>
                  <a:pt x="34" y="0"/>
                  <a:pt x="0" y="34"/>
                  <a:pt x="0" y="76"/>
                </a:cubicBezTo>
                <a:cubicBezTo>
                  <a:pt x="0" y="118"/>
                  <a:pt x="34" y="152"/>
                  <a:pt x="76" y="152"/>
                </a:cubicBezTo>
                <a:cubicBezTo>
                  <a:pt x="96" y="152"/>
                  <a:pt x="113" y="145"/>
                  <a:pt x="127" y="132"/>
                </a:cubicBezTo>
                <a:cubicBezTo>
                  <a:pt x="169" y="175"/>
                  <a:pt x="169" y="175"/>
                  <a:pt x="169" y="175"/>
                </a:cubicBezTo>
                <a:cubicBezTo>
                  <a:pt x="170" y="176"/>
                  <a:pt x="171" y="176"/>
                  <a:pt x="172" y="176"/>
                </a:cubicBezTo>
                <a:cubicBezTo>
                  <a:pt x="174" y="176"/>
                  <a:pt x="176" y="174"/>
                  <a:pt x="176" y="172"/>
                </a:cubicBezTo>
                <a:cubicBezTo>
                  <a:pt x="176" y="171"/>
                  <a:pt x="176" y="170"/>
                  <a:pt x="175" y="169"/>
                </a:cubicBezTo>
                <a:moveTo>
                  <a:pt x="76" y="144"/>
                </a:moveTo>
                <a:cubicBezTo>
                  <a:pt x="38" y="144"/>
                  <a:pt x="8" y="114"/>
                  <a:pt x="8" y="76"/>
                </a:cubicBezTo>
                <a:cubicBezTo>
                  <a:pt x="8" y="38"/>
                  <a:pt x="38" y="8"/>
                  <a:pt x="76" y="8"/>
                </a:cubicBezTo>
                <a:cubicBezTo>
                  <a:pt x="114" y="8"/>
                  <a:pt x="144" y="38"/>
                  <a:pt x="144" y="76"/>
                </a:cubicBezTo>
                <a:cubicBezTo>
                  <a:pt x="144" y="114"/>
                  <a:pt x="114" y="144"/>
                  <a:pt x="76" y="144"/>
                </a:cubicBezTo>
              </a:path>
            </a:pathLst>
          </a:custGeom>
          <a:solidFill>
            <a:schemeClr val="bg1"/>
          </a:solidFill>
          <a:ln>
            <a:noFill/>
          </a:ln>
        </p:spPr>
        <p:txBody>
          <a:bodyPr anchor="ctr"/>
          <a:lstStyle/>
          <a:p>
            <a:pPr algn="ctr"/>
            <a:endParaRPr/>
          </a:p>
        </p:txBody>
      </p:sp>
      <p:sp>
        <p:nvSpPr>
          <p:cNvPr id="27" name="íṧ1iḋè"/>
          <p:cNvSpPr txBox="1"/>
          <p:nvPr/>
        </p:nvSpPr>
        <p:spPr>
          <a:xfrm>
            <a:off x="5156305" y="3264814"/>
            <a:ext cx="2044420" cy="3240000"/>
          </a:xfrm>
          <a:prstGeom prst="rect">
            <a:avLst/>
          </a:prstGeom>
          <a:noFill/>
        </p:spPr>
        <p:txBody>
          <a:bodyPr wrap="square">
            <a:noAutofit/>
          </a:bodyPr>
          <a:lstStyle>
            <a:defPPr>
              <a:defRPr lang="zh-CN"/>
            </a:defPPr>
            <a:lvl1pPr>
              <a:lnSpc>
                <a:spcPct val="120000"/>
              </a:lnSpc>
              <a:defRPr sz="1600">
                <a:solidFill>
                  <a:schemeClr val="bg1"/>
                </a:solidFill>
                <a:latin typeface="微软雅黑 Light" panose="020B0502040204020203" pitchFamily="34" charset="-122"/>
                <a:ea typeface="微软雅黑 Light" panose="020B0502040204020203" pitchFamily="34" charset="-122"/>
              </a:defRPr>
            </a:lvl1pPr>
          </a:lstStyle>
          <a:p>
            <a:r>
              <a:rPr lang="zh-CN" altLang="zh-CN" sz="2000" dirty="0"/>
              <a:t>课程建设规划目标、标准是否与专业建设规划契合，是否与自身基础适切。目标与标准是否明确、具体、可检测。</a:t>
            </a:r>
            <a:endParaRPr lang="zh-CN" altLang="en-US" sz="2000" dirty="0"/>
          </a:p>
        </p:txBody>
      </p:sp>
      <p:sp>
        <p:nvSpPr>
          <p:cNvPr id="22" name="ï$liḍê"/>
          <p:cNvSpPr txBox="1"/>
          <p:nvPr/>
        </p:nvSpPr>
        <p:spPr>
          <a:xfrm>
            <a:off x="7583528" y="2010998"/>
            <a:ext cx="1415772" cy="338554"/>
          </a:xfrm>
          <a:prstGeom prst="rect">
            <a:avLst/>
          </a:prstGeom>
          <a:noFill/>
        </p:spPr>
        <p:txBody>
          <a:bodyPr wrap="none">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教师层面</a:t>
            </a:r>
          </a:p>
        </p:txBody>
      </p:sp>
      <p:sp>
        <p:nvSpPr>
          <p:cNvPr id="23" name="îṥ1íḑe"/>
          <p:cNvSpPr/>
          <p:nvPr/>
        </p:nvSpPr>
        <p:spPr bwMode="auto">
          <a:xfrm>
            <a:off x="8041984" y="2549321"/>
            <a:ext cx="498921" cy="498921"/>
          </a:xfrm>
          <a:custGeom>
            <a:avLst/>
            <a:gdLst>
              <a:gd name="T0" fmla="*/ 44 w 176"/>
              <a:gd name="T1" fmla="*/ 132 h 176"/>
              <a:gd name="T2" fmla="*/ 78 w 176"/>
              <a:gd name="T3" fmla="*/ 126 h 176"/>
              <a:gd name="T4" fmla="*/ 170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4 w 176"/>
              <a:gd name="T23" fmla="*/ 28 h 176"/>
              <a:gd name="T24" fmla="*/ 159 w 176"/>
              <a:gd name="T25" fmla="*/ 34 h 176"/>
              <a:gd name="T26" fmla="*/ 142 w 176"/>
              <a:gd name="T27" fmla="*/ 17 h 176"/>
              <a:gd name="T28" fmla="*/ 148 w 176"/>
              <a:gd name="T29" fmla="*/ 12 h 176"/>
              <a:gd name="T30" fmla="*/ 137 w 176"/>
              <a:gd name="T31" fmla="*/ 22 h 176"/>
              <a:gd name="T32" fmla="*/ 154 w 176"/>
              <a:gd name="T33" fmla="*/ 39 h 176"/>
              <a:gd name="T34" fmla="*/ 80 w 176"/>
              <a:gd name="T35" fmla="*/ 113 h 176"/>
              <a:gd name="T36" fmla="*/ 80 w 176"/>
              <a:gd name="T37" fmla="*/ 96 h 176"/>
              <a:gd name="T38" fmla="*/ 63 w 176"/>
              <a:gd name="T39" fmla="*/ 96 h 176"/>
              <a:gd name="T40" fmla="*/ 137 w 176"/>
              <a:gd name="T41" fmla="*/ 22 h 176"/>
              <a:gd name="T42" fmla="*/ 57 w 176"/>
              <a:gd name="T43" fmla="*/ 104 h 176"/>
              <a:gd name="T44" fmla="*/ 72 w 176"/>
              <a:gd name="T45" fmla="*/ 104 h 176"/>
              <a:gd name="T46" fmla="*/ 72 w 176"/>
              <a:gd name="T47" fmla="*/ 119 h 176"/>
              <a:gd name="T48" fmla="*/ 54 w 176"/>
              <a:gd name="T49" fmla="*/ 122 h 176"/>
              <a:gd name="T50" fmla="*/ 57 w 176"/>
              <a:gd name="T51" fmla="*/ 104 h 176"/>
              <a:gd name="T52" fmla="*/ 172 w 176"/>
              <a:gd name="T53" fmla="*/ 60 h 176"/>
              <a:gd name="T54" fmla="*/ 168 w 176"/>
              <a:gd name="T55" fmla="*/ 64 h 176"/>
              <a:gd name="T56" fmla="*/ 168 w 176"/>
              <a:gd name="T57" fmla="*/ 152 h 176"/>
              <a:gd name="T58" fmla="*/ 152 w 176"/>
              <a:gd name="T59" fmla="*/ 168 h 176"/>
              <a:gd name="T60" fmla="*/ 24 w 176"/>
              <a:gd name="T61" fmla="*/ 168 h 176"/>
              <a:gd name="T62" fmla="*/ 8 w 176"/>
              <a:gd name="T63" fmla="*/ 152 h 176"/>
              <a:gd name="T64" fmla="*/ 8 w 176"/>
              <a:gd name="T65" fmla="*/ 24 h 176"/>
              <a:gd name="T66" fmla="*/ 24 w 176"/>
              <a:gd name="T67" fmla="*/ 8 h 176"/>
              <a:gd name="T68" fmla="*/ 112 w 176"/>
              <a:gd name="T69" fmla="*/ 8 h 176"/>
              <a:gd name="T70" fmla="*/ 116 w 176"/>
              <a:gd name="T71" fmla="*/ 4 h 176"/>
              <a:gd name="T72" fmla="*/ 112 w 176"/>
              <a:gd name="T73" fmla="*/ 0 h 176"/>
              <a:gd name="T74" fmla="*/ 24 w 176"/>
              <a:gd name="T75" fmla="*/ 0 h 176"/>
              <a:gd name="T76" fmla="*/ 0 w 176"/>
              <a:gd name="T77" fmla="*/ 24 h 176"/>
              <a:gd name="T78" fmla="*/ 0 w 176"/>
              <a:gd name="T79" fmla="*/ 152 h 176"/>
              <a:gd name="T80" fmla="*/ 24 w 176"/>
              <a:gd name="T81" fmla="*/ 176 h 176"/>
              <a:gd name="T82" fmla="*/ 152 w 176"/>
              <a:gd name="T83" fmla="*/ 176 h 176"/>
              <a:gd name="T84" fmla="*/ 176 w 176"/>
              <a:gd name="T85" fmla="*/ 152 h 176"/>
              <a:gd name="T86" fmla="*/ 176 w 176"/>
              <a:gd name="T87" fmla="*/ 64 h 176"/>
              <a:gd name="T88" fmla="*/ 172 w 176"/>
              <a:gd name="T89"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44" y="132"/>
                </a:moveTo>
                <a:cubicBezTo>
                  <a:pt x="78" y="126"/>
                  <a:pt x="78" y="126"/>
                  <a:pt x="78" y="126"/>
                </a:cubicBezTo>
                <a:cubicBezTo>
                  <a:pt x="170" y="34"/>
                  <a:pt x="170" y="34"/>
                  <a:pt x="170" y="34"/>
                </a:cubicBezTo>
                <a:cubicBezTo>
                  <a:pt x="174" y="31"/>
                  <a:pt x="176" y="26"/>
                  <a:pt x="176" y="20"/>
                </a:cubicBezTo>
                <a:cubicBezTo>
                  <a:pt x="176" y="9"/>
                  <a:pt x="167" y="0"/>
                  <a:pt x="156" y="0"/>
                </a:cubicBezTo>
                <a:cubicBezTo>
                  <a:pt x="150" y="0"/>
                  <a:pt x="145" y="2"/>
                  <a:pt x="142" y="6"/>
                </a:cubicBezTo>
                <a:cubicBezTo>
                  <a:pt x="50" y="98"/>
                  <a:pt x="50" y="98"/>
                  <a:pt x="50" y="98"/>
                </a:cubicBezTo>
                <a:lnTo>
                  <a:pt x="44" y="132"/>
                </a:lnTo>
                <a:close/>
                <a:moveTo>
                  <a:pt x="148" y="12"/>
                </a:moveTo>
                <a:cubicBezTo>
                  <a:pt x="150" y="9"/>
                  <a:pt x="153" y="8"/>
                  <a:pt x="156" y="8"/>
                </a:cubicBezTo>
                <a:cubicBezTo>
                  <a:pt x="163" y="8"/>
                  <a:pt x="168" y="13"/>
                  <a:pt x="168" y="20"/>
                </a:cubicBezTo>
                <a:cubicBezTo>
                  <a:pt x="168" y="23"/>
                  <a:pt x="167" y="26"/>
                  <a:pt x="164" y="28"/>
                </a:cubicBezTo>
                <a:cubicBezTo>
                  <a:pt x="159" y="34"/>
                  <a:pt x="159" y="34"/>
                  <a:pt x="159" y="34"/>
                </a:cubicBezTo>
                <a:cubicBezTo>
                  <a:pt x="142" y="17"/>
                  <a:pt x="142" y="17"/>
                  <a:pt x="142" y="17"/>
                </a:cubicBezTo>
                <a:lnTo>
                  <a:pt x="148" y="12"/>
                </a:lnTo>
                <a:close/>
                <a:moveTo>
                  <a:pt x="137" y="22"/>
                </a:moveTo>
                <a:cubicBezTo>
                  <a:pt x="154" y="39"/>
                  <a:pt x="154" y="39"/>
                  <a:pt x="154" y="39"/>
                </a:cubicBezTo>
                <a:cubicBezTo>
                  <a:pt x="80" y="113"/>
                  <a:pt x="80" y="113"/>
                  <a:pt x="80" y="113"/>
                </a:cubicBezTo>
                <a:cubicBezTo>
                  <a:pt x="80" y="96"/>
                  <a:pt x="80" y="96"/>
                  <a:pt x="80" y="96"/>
                </a:cubicBezTo>
                <a:cubicBezTo>
                  <a:pt x="63" y="96"/>
                  <a:pt x="63" y="96"/>
                  <a:pt x="63" y="96"/>
                </a:cubicBezTo>
                <a:lnTo>
                  <a:pt x="137" y="22"/>
                </a:lnTo>
                <a:close/>
                <a:moveTo>
                  <a:pt x="57" y="104"/>
                </a:moveTo>
                <a:cubicBezTo>
                  <a:pt x="72" y="104"/>
                  <a:pt x="72" y="104"/>
                  <a:pt x="72" y="104"/>
                </a:cubicBezTo>
                <a:cubicBezTo>
                  <a:pt x="72" y="119"/>
                  <a:pt x="72" y="119"/>
                  <a:pt x="72" y="119"/>
                </a:cubicBezTo>
                <a:cubicBezTo>
                  <a:pt x="54" y="122"/>
                  <a:pt x="54" y="122"/>
                  <a:pt x="54" y="122"/>
                </a:cubicBezTo>
                <a:lnTo>
                  <a:pt x="57"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5" y="168"/>
                  <a:pt x="8" y="161"/>
                  <a:pt x="8" y="152"/>
                </a:cubicBezTo>
                <a:cubicBezTo>
                  <a:pt x="8" y="24"/>
                  <a:pt x="8" y="24"/>
                  <a:pt x="8" y="24"/>
                </a:cubicBezTo>
                <a:cubicBezTo>
                  <a:pt x="8" y="15"/>
                  <a:pt x="15" y="8"/>
                  <a:pt x="24" y="8"/>
                </a:cubicBezTo>
                <a:cubicBezTo>
                  <a:pt x="112" y="8"/>
                  <a:pt x="112" y="8"/>
                  <a:pt x="112" y="8"/>
                </a:cubicBezTo>
                <a:cubicBezTo>
                  <a:pt x="114" y="8"/>
                  <a:pt x="116" y="6"/>
                  <a:pt x="116" y="4"/>
                </a:cubicBezTo>
                <a:cubicBezTo>
                  <a:pt x="116" y="2"/>
                  <a:pt x="114"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5" y="176"/>
                  <a:pt x="176" y="165"/>
                  <a:pt x="176" y="152"/>
                </a:cubicBezTo>
                <a:cubicBezTo>
                  <a:pt x="176" y="64"/>
                  <a:pt x="176" y="64"/>
                  <a:pt x="176" y="64"/>
                </a:cubicBezTo>
                <a:cubicBezTo>
                  <a:pt x="176" y="62"/>
                  <a:pt x="174" y="60"/>
                  <a:pt x="172" y="60"/>
                </a:cubicBezTo>
              </a:path>
            </a:pathLst>
          </a:custGeom>
          <a:solidFill>
            <a:schemeClr val="bg1"/>
          </a:solidFill>
          <a:ln>
            <a:noFill/>
          </a:ln>
        </p:spPr>
        <p:txBody>
          <a:bodyPr anchor="ctr"/>
          <a:lstStyle/>
          <a:p>
            <a:pPr algn="ctr"/>
            <a:endParaRPr/>
          </a:p>
        </p:txBody>
      </p:sp>
      <p:sp>
        <p:nvSpPr>
          <p:cNvPr id="24" name="í$lîḓê"/>
          <p:cNvSpPr txBox="1"/>
          <p:nvPr/>
        </p:nvSpPr>
        <p:spPr>
          <a:xfrm>
            <a:off x="7371083" y="3035746"/>
            <a:ext cx="2207070" cy="3240000"/>
          </a:xfrm>
          <a:prstGeom prst="rect">
            <a:avLst/>
          </a:prstGeom>
          <a:noFill/>
        </p:spPr>
        <p:txBody>
          <a:bodyPr wrap="square">
            <a:noAutofit/>
          </a:bodyPr>
          <a:lstStyle>
            <a:defPPr>
              <a:defRPr lang="zh-CN"/>
            </a:defPPr>
            <a:lvl1pPr>
              <a:lnSpc>
                <a:spcPct val="120000"/>
              </a:lnSpc>
              <a:defRPr sz="1600">
                <a:solidFill>
                  <a:schemeClr val="bg1"/>
                </a:solidFill>
                <a:latin typeface="微软雅黑 Light" panose="020B0502040204020203" pitchFamily="34" charset="-122"/>
                <a:ea typeface="微软雅黑 Light" panose="020B0502040204020203" pitchFamily="34" charset="-122"/>
              </a:defRPr>
            </a:lvl1pPr>
          </a:lstStyle>
          <a:p>
            <a:r>
              <a:rPr lang="zh-CN" altLang="zh-CN" sz="1800" dirty="0"/>
              <a:t>教师个人发展目标确定是否与学校师资队伍建设规划及专业建设规划等相关要求相适切，教师是否制定有个人发展计划及与之相应的目标与标准。目标与标准是否明确、具体、可检测，与自身基础适切。</a:t>
            </a:r>
            <a:r>
              <a:rPr lang="zh-CN" altLang="en-US" sz="1800" dirty="0"/>
              <a:t> </a:t>
            </a:r>
          </a:p>
        </p:txBody>
      </p:sp>
      <p:sp>
        <p:nvSpPr>
          <p:cNvPr id="19" name="ïsḷïḍe"/>
          <p:cNvSpPr txBox="1"/>
          <p:nvPr/>
        </p:nvSpPr>
        <p:spPr>
          <a:xfrm>
            <a:off x="9751065" y="2010998"/>
            <a:ext cx="1415772" cy="338554"/>
          </a:xfrm>
          <a:prstGeom prst="rect">
            <a:avLst/>
          </a:prstGeom>
          <a:noFill/>
        </p:spPr>
        <p:txBody>
          <a:bodyPr wrap="none">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学生层面</a:t>
            </a:r>
          </a:p>
        </p:txBody>
      </p:sp>
      <p:sp>
        <p:nvSpPr>
          <p:cNvPr id="20" name="ïṧľíďé"/>
          <p:cNvSpPr/>
          <p:nvPr/>
        </p:nvSpPr>
        <p:spPr bwMode="auto">
          <a:xfrm>
            <a:off x="10208264" y="2549321"/>
            <a:ext cx="501403" cy="498921"/>
          </a:xfrm>
          <a:custGeom>
            <a:avLst/>
            <a:gdLst>
              <a:gd name="T0" fmla="*/ 176 w 176"/>
              <a:gd name="T1" fmla="*/ 52 h 176"/>
              <a:gd name="T2" fmla="*/ 124 w 176"/>
              <a:gd name="T3" fmla="*/ 0 h 176"/>
              <a:gd name="T4" fmla="*/ 88 w 176"/>
              <a:gd name="T5" fmla="*/ 15 h 176"/>
              <a:gd name="T6" fmla="*/ 52 w 176"/>
              <a:gd name="T7" fmla="*/ 0 h 176"/>
              <a:gd name="T8" fmla="*/ 0 w 176"/>
              <a:gd name="T9" fmla="*/ 52 h 176"/>
              <a:gd name="T10" fmla="*/ 0 w 176"/>
              <a:gd name="T11" fmla="*/ 58 h 176"/>
              <a:gd name="T12" fmla="*/ 88 w 176"/>
              <a:gd name="T13" fmla="*/ 176 h 176"/>
              <a:gd name="T14" fmla="*/ 176 w 176"/>
              <a:gd name="T15" fmla="*/ 58 h 176"/>
              <a:gd name="T16" fmla="*/ 176 w 176"/>
              <a:gd name="T17" fmla="*/ 52 h 176"/>
              <a:gd name="T18" fmla="*/ 168 w 176"/>
              <a:gd name="T19" fmla="*/ 57 h 176"/>
              <a:gd name="T20" fmla="*/ 88 w 176"/>
              <a:gd name="T21" fmla="*/ 167 h 176"/>
              <a:gd name="T22" fmla="*/ 8 w 176"/>
              <a:gd name="T23" fmla="*/ 57 h 176"/>
              <a:gd name="T24" fmla="*/ 8 w 176"/>
              <a:gd name="T25" fmla="*/ 52 h 176"/>
              <a:gd name="T26" fmla="*/ 52 w 176"/>
              <a:gd name="T27" fmla="*/ 8 h 176"/>
              <a:gd name="T28" fmla="*/ 82 w 176"/>
              <a:gd name="T29" fmla="*/ 20 h 176"/>
              <a:gd name="T30" fmla="*/ 88 w 176"/>
              <a:gd name="T31" fmla="*/ 26 h 176"/>
              <a:gd name="T32" fmla="*/ 94 w 176"/>
              <a:gd name="T33" fmla="*/ 20 h 176"/>
              <a:gd name="T34" fmla="*/ 124 w 176"/>
              <a:gd name="T35" fmla="*/ 8 h 176"/>
              <a:gd name="T36" fmla="*/ 168 w 176"/>
              <a:gd name="T37" fmla="*/ 52 h 176"/>
              <a:gd name="T38" fmla="*/ 168 w 176"/>
              <a:gd name="T39" fmla="*/ 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6" h="176">
                <a:moveTo>
                  <a:pt x="176" y="52"/>
                </a:moveTo>
                <a:cubicBezTo>
                  <a:pt x="176" y="23"/>
                  <a:pt x="153" y="0"/>
                  <a:pt x="124" y="0"/>
                </a:cubicBezTo>
                <a:cubicBezTo>
                  <a:pt x="110" y="0"/>
                  <a:pt x="97" y="6"/>
                  <a:pt x="88" y="15"/>
                </a:cubicBezTo>
                <a:cubicBezTo>
                  <a:pt x="79" y="6"/>
                  <a:pt x="66" y="0"/>
                  <a:pt x="52" y="0"/>
                </a:cubicBezTo>
                <a:cubicBezTo>
                  <a:pt x="23" y="0"/>
                  <a:pt x="0" y="23"/>
                  <a:pt x="0" y="52"/>
                </a:cubicBezTo>
                <a:cubicBezTo>
                  <a:pt x="0" y="55"/>
                  <a:pt x="1" y="59"/>
                  <a:pt x="0" y="58"/>
                </a:cubicBezTo>
                <a:cubicBezTo>
                  <a:pt x="6" y="109"/>
                  <a:pt x="80" y="176"/>
                  <a:pt x="88" y="176"/>
                </a:cubicBezTo>
                <a:cubicBezTo>
                  <a:pt x="96" y="176"/>
                  <a:pt x="170" y="109"/>
                  <a:pt x="176" y="58"/>
                </a:cubicBezTo>
                <a:cubicBezTo>
                  <a:pt x="175" y="59"/>
                  <a:pt x="176" y="55"/>
                  <a:pt x="176" y="52"/>
                </a:cubicBezTo>
                <a:moveTo>
                  <a:pt x="168" y="57"/>
                </a:moveTo>
                <a:cubicBezTo>
                  <a:pt x="163" y="100"/>
                  <a:pt x="103" y="158"/>
                  <a:pt x="88" y="167"/>
                </a:cubicBezTo>
                <a:cubicBezTo>
                  <a:pt x="73" y="158"/>
                  <a:pt x="13" y="100"/>
                  <a:pt x="8" y="57"/>
                </a:cubicBezTo>
                <a:cubicBezTo>
                  <a:pt x="8" y="57"/>
                  <a:pt x="8" y="55"/>
                  <a:pt x="8" y="52"/>
                </a:cubicBezTo>
                <a:cubicBezTo>
                  <a:pt x="8" y="28"/>
                  <a:pt x="28" y="8"/>
                  <a:pt x="52" y="8"/>
                </a:cubicBezTo>
                <a:cubicBezTo>
                  <a:pt x="63" y="8"/>
                  <a:pt x="74" y="12"/>
                  <a:pt x="82" y="20"/>
                </a:cubicBezTo>
                <a:cubicBezTo>
                  <a:pt x="88" y="26"/>
                  <a:pt x="88" y="26"/>
                  <a:pt x="88" y="26"/>
                </a:cubicBezTo>
                <a:cubicBezTo>
                  <a:pt x="94" y="20"/>
                  <a:pt x="94" y="20"/>
                  <a:pt x="94" y="20"/>
                </a:cubicBezTo>
                <a:cubicBezTo>
                  <a:pt x="102" y="12"/>
                  <a:pt x="113" y="8"/>
                  <a:pt x="124" y="8"/>
                </a:cubicBezTo>
                <a:cubicBezTo>
                  <a:pt x="148" y="8"/>
                  <a:pt x="168" y="28"/>
                  <a:pt x="168" y="52"/>
                </a:cubicBezTo>
                <a:cubicBezTo>
                  <a:pt x="168" y="55"/>
                  <a:pt x="168" y="57"/>
                  <a:pt x="168" y="57"/>
                </a:cubicBezTo>
              </a:path>
            </a:pathLst>
          </a:custGeom>
          <a:solidFill>
            <a:schemeClr val="bg1"/>
          </a:solidFill>
          <a:ln>
            <a:noFill/>
          </a:ln>
        </p:spPr>
        <p:txBody>
          <a:bodyPr anchor="ctr"/>
          <a:lstStyle/>
          <a:p>
            <a:pPr algn="ctr"/>
            <a:endParaRPr/>
          </a:p>
        </p:txBody>
      </p:sp>
      <p:sp>
        <p:nvSpPr>
          <p:cNvPr id="21" name="iś1íḓè"/>
          <p:cNvSpPr txBox="1"/>
          <p:nvPr/>
        </p:nvSpPr>
        <p:spPr>
          <a:xfrm>
            <a:off x="9576657" y="2996427"/>
            <a:ext cx="2194928" cy="3240000"/>
          </a:xfrm>
          <a:prstGeom prst="rect">
            <a:avLst/>
          </a:prstGeom>
          <a:noFill/>
        </p:spPr>
        <p:txBody>
          <a:bodyPr wrap="square">
            <a:noAutofit/>
          </a:bodyPr>
          <a:lstStyle>
            <a:defPPr>
              <a:defRPr lang="zh-CN"/>
            </a:defPPr>
            <a:lvl1pPr>
              <a:lnSpc>
                <a:spcPct val="120000"/>
              </a:lnSpc>
              <a:defRPr sz="1600">
                <a:solidFill>
                  <a:schemeClr val="bg1"/>
                </a:solidFill>
                <a:latin typeface="微软雅黑 Light" panose="020B0502040204020203" pitchFamily="34" charset="-122"/>
                <a:ea typeface="微软雅黑 Light" panose="020B0502040204020203" pitchFamily="34" charset="-122"/>
              </a:defRPr>
            </a:lvl1pPr>
          </a:lstStyle>
          <a:p>
            <a:r>
              <a:rPr lang="zh-CN" altLang="zh-CN" sz="2000" dirty="0"/>
              <a:t>学生是否制定有个人发展计划，个人发展目标是否与学校人才培养方案及素质教育相关要求相适切。学校是否建立指导学生制定个人发展计划的制度。</a:t>
            </a:r>
            <a:endParaRPr lang="zh-CN" altLang="en-US" sz="2000" dirty="0"/>
          </a:p>
        </p:txBody>
      </p:sp>
      <p:sp>
        <p:nvSpPr>
          <p:cNvPr id="35" name="ïṥḷîḓè">
            <a:extLst>
              <a:ext uri="{FF2B5EF4-FFF2-40B4-BE49-F238E27FC236}">
                <a16:creationId xmlns:a16="http://schemas.microsoft.com/office/drawing/2014/main" id="{9EDE1581-3B0F-48DD-A47A-DCCB2F2856E4}"/>
              </a:ext>
            </a:extLst>
          </p:cNvPr>
          <p:cNvSpPr txBox="1"/>
          <p:nvPr/>
        </p:nvSpPr>
        <p:spPr>
          <a:xfrm>
            <a:off x="4473795" y="6410882"/>
            <a:ext cx="1415772" cy="338554"/>
          </a:xfrm>
          <a:prstGeom prst="rect">
            <a:avLst/>
          </a:prstGeom>
          <a:noFill/>
        </p:spPr>
        <p:txBody>
          <a:bodyPr wrap="none">
            <a:noAutofit/>
          </a:bodyPr>
          <a:lstStyle/>
          <a:p>
            <a:pPr algn="ct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4922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24889" y="2513011"/>
            <a:ext cx="7924801" cy="2582724"/>
          </a:xfrm>
          <a:prstGeom prst="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28" name="矩形 227"/>
          <p:cNvSpPr/>
          <p:nvPr/>
        </p:nvSpPr>
        <p:spPr>
          <a:xfrm>
            <a:off x="1504880" y="1201206"/>
            <a:ext cx="9880450" cy="1015663"/>
          </a:xfrm>
          <a:prstGeom prst="rect">
            <a:avLst/>
          </a:prstGeom>
        </p:spPr>
        <p:txBody>
          <a:bodyPr wrap="square">
            <a:spAutoFit/>
          </a:bodyPr>
          <a:lstStyle/>
          <a:p>
            <a:pPr lvl="0">
              <a:defRPr/>
            </a:pPr>
            <a:r>
              <a:rPr lang="zh-CN" altLang="en-US" sz="2000" dirty="0">
                <a:solidFill>
                  <a:srgbClr val="162F54"/>
                </a:solidFill>
                <a:latin typeface="微软雅黑" panose="020B0503020204020204" pitchFamily="34" charset="-122"/>
                <a:ea typeface="微软雅黑" panose="020B0503020204020204" pitchFamily="34" charset="-122"/>
              </a:rPr>
              <a:t>在全国职业院校推进教学工作诊断与改进制度建设，是教育部贯彻</a:t>
            </a:r>
            <a:r>
              <a:rPr lang="en-US" altLang="zh-CN" sz="2000" dirty="0">
                <a:solidFill>
                  <a:srgbClr val="162F54"/>
                </a:solidFill>
                <a:latin typeface="微软雅黑" panose="020B0503020204020204" pitchFamily="34" charset="-122"/>
                <a:ea typeface="微软雅黑" panose="020B0503020204020204" pitchFamily="34" charset="-122"/>
              </a:rPr>
              <a:t>《</a:t>
            </a:r>
            <a:r>
              <a:rPr lang="zh-CN" altLang="en-US" sz="2000" dirty="0">
                <a:solidFill>
                  <a:srgbClr val="162F54"/>
                </a:solidFill>
                <a:latin typeface="微软雅黑" panose="020B0503020204020204" pitchFamily="34" charset="-122"/>
                <a:ea typeface="微软雅黑" panose="020B0503020204020204" pitchFamily="34" charset="-122"/>
              </a:rPr>
              <a:t>国务院关于加快发展现代职业教育的决定</a:t>
            </a:r>
            <a:r>
              <a:rPr lang="en-US" altLang="zh-CN" sz="2000" dirty="0">
                <a:solidFill>
                  <a:srgbClr val="162F54"/>
                </a:solidFill>
                <a:latin typeface="微软雅黑" panose="020B0503020204020204" pitchFamily="34" charset="-122"/>
                <a:ea typeface="微软雅黑" panose="020B0503020204020204" pitchFamily="34" charset="-122"/>
              </a:rPr>
              <a:t>》</a:t>
            </a:r>
            <a:r>
              <a:rPr lang="zh-CN" altLang="en-US" sz="2000" dirty="0">
                <a:solidFill>
                  <a:srgbClr val="162F54"/>
                </a:solidFill>
                <a:latin typeface="微软雅黑" panose="020B0503020204020204" pitchFamily="34" charset="-122"/>
                <a:ea typeface="微软雅黑" panose="020B0503020204020204" pitchFamily="34" charset="-122"/>
              </a:rPr>
              <a:t>，建立常态化职业院校自主保证人才培养质量机制的一项创新</a:t>
            </a:r>
          </a:p>
          <a:p>
            <a:pPr lvl="0">
              <a:defRPr/>
            </a:pPr>
            <a:r>
              <a:rPr lang="zh-CN" altLang="en-US" sz="2000" dirty="0">
                <a:solidFill>
                  <a:srgbClr val="162F54"/>
                </a:solidFill>
                <a:latin typeface="微软雅黑" panose="020B0503020204020204" pitchFamily="34" charset="-122"/>
                <a:ea typeface="微软雅黑" panose="020B0503020204020204" pitchFamily="34" charset="-122"/>
              </a:rPr>
              <a:t>性工作。也是在职业教育战线反响巨大、备受关注的一项基础性、长远性工作。</a:t>
            </a:r>
            <a:endParaRPr kumimoji="0" lang="zh-CN" altLang="en-US" sz="2000" i="0" u="none" strike="noStrike" kern="1200" cap="none" spc="0" normalizeH="0" baseline="0" noProof="0" dirty="0">
              <a:ln>
                <a:noFill/>
              </a:ln>
              <a:solidFill>
                <a:srgbClr val="162F54"/>
              </a:solidFill>
              <a:effectLst/>
              <a:uLnTx/>
              <a:uFillTx/>
              <a:latin typeface="微软雅黑" panose="020B0503020204020204" pitchFamily="34" charset="-122"/>
              <a:ea typeface="微软雅黑" panose="020B0503020204020204" pitchFamily="34" charset="-122"/>
            </a:endParaRPr>
          </a:p>
        </p:txBody>
      </p:sp>
      <p:sp>
        <p:nvSpPr>
          <p:cNvPr id="4" name="矩形 3"/>
          <p:cNvSpPr/>
          <p:nvPr/>
        </p:nvSpPr>
        <p:spPr>
          <a:xfrm>
            <a:off x="4024889" y="2663568"/>
            <a:ext cx="7924801" cy="1938992"/>
          </a:xfrm>
          <a:prstGeom prst="rect">
            <a:avLst/>
          </a:prstGeom>
        </p:spPr>
        <p:txBody>
          <a:bodyPr wrap="square" anchor="ctr">
            <a:spAutoFit/>
          </a:bodyPr>
          <a:lstStyle/>
          <a:p>
            <a:pPr marL="342900" lvl="0" indent="-342900">
              <a:lnSpc>
                <a:spcPct val="150000"/>
              </a:lnSpc>
              <a:buFont typeface="Wingdings" panose="05000000000000000000" pitchFamily="2" charset="2"/>
              <a:buChar char="l"/>
              <a:defRPr/>
            </a:pPr>
            <a:r>
              <a:rPr lang="zh-CN" altLang="en-US" sz="2000" dirty="0">
                <a:solidFill>
                  <a:srgbClr val="FF0000"/>
                </a:solidFill>
                <a:latin typeface="微软雅黑" panose="020B0503020204020204" pitchFamily="34" charset="-122"/>
                <a:ea typeface="微软雅黑" panose="020B0503020204020204" pitchFamily="34" charset="-122"/>
              </a:rPr>
              <a:t>提高政治站位，从加快</a:t>
            </a:r>
            <a:r>
              <a:rPr lang="zh-CN" altLang="en-US" sz="2000" b="1" dirty="0">
                <a:solidFill>
                  <a:srgbClr val="FF0000"/>
                </a:solidFill>
                <a:latin typeface="微软雅黑" panose="020B0503020204020204" pitchFamily="34" charset="-122"/>
                <a:ea typeface="微软雅黑" panose="020B0503020204020204" pitchFamily="34" charset="-122"/>
                <a:hlinkClick r:id="rId3" action="ppaction://hlinkpres?slideindex=1&amp;slidetitle="/>
              </a:rPr>
              <a:t>教育评价制度改革</a:t>
            </a:r>
            <a:r>
              <a:rPr lang="zh-CN" altLang="en-US" sz="2000" dirty="0">
                <a:solidFill>
                  <a:srgbClr val="FF0000"/>
                </a:solidFill>
                <a:latin typeface="微软雅黑" panose="020B0503020204020204" pitchFamily="34" charset="-122"/>
                <a:ea typeface="微软雅黑" panose="020B0503020204020204" pitchFamily="34" charset="-122"/>
              </a:rPr>
              <a:t>的高度推进诊改制度建设</a:t>
            </a:r>
            <a:r>
              <a:rPr kumimoji="0" lang="zh-CN" altLang="en-US"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a:t>
            </a:r>
          </a:p>
          <a:p>
            <a:pPr marL="342900" lvl="0" indent="-342900">
              <a:lnSpc>
                <a:spcPct val="150000"/>
              </a:lnSpc>
              <a:buFont typeface="Wingdings" panose="05000000000000000000" pitchFamily="2" charset="2"/>
              <a:buChar char="l"/>
            </a:pPr>
            <a:r>
              <a:rPr lang="zh-CN" altLang="en-US" sz="2000" dirty="0">
                <a:solidFill>
                  <a:srgbClr val="162F54"/>
                </a:solidFill>
                <a:latin typeface="微软雅黑" panose="020B0503020204020204" pitchFamily="34" charset="-122"/>
                <a:ea typeface="微软雅黑" panose="020B0503020204020204" pitchFamily="34" charset="-122"/>
              </a:rPr>
              <a:t>党中央国务院对教育评价制度改革指明了方向 ；</a:t>
            </a:r>
          </a:p>
          <a:p>
            <a:pPr marL="342900" lvl="0" indent="-342900">
              <a:lnSpc>
                <a:spcPct val="150000"/>
              </a:lnSpc>
              <a:buFont typeface="Wingdings" panose="05000000000000000000" pitchFamily="2" charset="2"/>
              <a:buChar char="l"/>
            </a:pPr>
            <a:r>
              <a:rPr lang="zh-CN" altLang="en-US" sz="2000" dirty="0">
                <a:solidFill>
                  <a:srgbClr val="FF0000"/>
                </a:solidFill>
                <a:latin typeface="微软雅黑" panose="020B0503020204020204" pitchFamily="34" charset="-122"/>
                <a:ea typeface="微软雅黑" panose="020B0503020204020204" pitchFamily="34" charset="-122"/>
              </a:rPr>
              <a:t>教育管办评分离为教育评价制度改革明确了要求；</a:t>
            </a:r>
            <a:endParaRPr lang="en-US" altLang="zh-CN" sz="2000" dirty="0">
              <a:solidFill>
                <a:srgbClr val="FF0000"/>
              </a:solidFill>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pitchFamily="2" charset="2"/>
              <a:buChar char="l"/>
            </a:pPr>
            <a:r>
              <a:rPr lang="zh-CN" altLang="en-US" sz="2000" dirty="0">
                <a:solidFill>
                  <a:srgbClr val="162F54"/>
                </a:solidFill>
                <a:latin typeface="微软雅黑" panose="020B0503020204020204" pitchFamily="34" charset="-122"/>
                <a:ea typeface="微软雅黑" panose="020B0503020204020204" pitchFamily="34" charset="-122"/>
              </a:rPr>
              <a:t>诊改制度建设为职业教育评价制度改革探索了路径。</a:t>
            </a:r>
          </a:p>
        </p:txBody>
      </p:sp>
      <p:sp>
        <p:nvSpPr>
          <p:cNvPr id="8" name="矩形 7">
            <a:extLst>
              <a:ext uri="{FF2B5EF4-FFF2-40B4-BE49-F238E27FC236}">
                <a16:creationId xmlns:a16="http://schemas.microsoft.com/office/drawing/2014/main" id="{A3CF90F0-DFB4-4F58-923A-33BB9397E2DE}"/>
              </a:ext>
            </a:extLst>
          </p:cNvPr>
          <p:cNvSpPr/>
          <p:nvPr/>
        </p:nvSpPr>
        <p:spPr>
          <a:xfrm>
            <a:off x="4024889" y="5328259"/>
            <a:ext cx="8116187" cy="707886"/>
          </a:xfrm>
          <a:prstGeom prst="rect">
            <a:avLst/>
          </a:prstGeom>
        </p:spPr>
        <p:txBody>
          <a:bodyPr wrap="square">
            <a:spAutoFit/>
          </a:bodyPr>
          <a:lstStyle/>
          <a:p>
            <a:r>
              <a:rPr kumimoji="0" lang="en-US" altLang="zh-CN" sz="2000" b="1" i="0" u="none" strike="noStrike" kern="1200" cap="none" spc="0" normalizeH="0" baseline="0" noProof="0" dirty="0">
                <a:ln>
                  <a:noFill/>
                </a:ln>
                <a:solidFill>
                  <a:srgbClr val="162F54"/>
                </a:solidFill>
                <a:effectLst/>
                <a:uLnTx/>
                <a:uFillTx/>
                <a:latin typeface="微软雅黑" panose="020B0503020204020204" pitchFamily="34" charset="-122"/>
                <a:ea typeface="微软雅黑" panose="020B0503020204020204" pitchFamily="34" charset="-122"/>
                <a:cs typeface="+mn-cs"/>
              </a:rPr>
              <a:t>——</a:t>
            </a:r>
            <a:r>
              <a:rPr lang="zh-CN" altLang="en-US" sz="2000" dirty="0">
                <a:solidFill>
                  <a:srgbClr val="162F54"/>
                </a:solidFill>
                <a:latin typeface="微软雅黑" panose="020B0503020204020204" pitchFamily="34" charset="-122"/>
                <a:ea typeface="微软雅黑" panose="020B0503020204020204" pitchFamily="34" charset="-122"/>
              </a:rPr>
              <a:t> 全国诊改专委会</a:t>
            </a:r>
            <a:r>
              <a:rPr lang="en-US" altLang="zh-CN" sz="2000" dirty="0">
                <a:solidFill>
                  <a:srgbClr val="162F54"/>
                </a:solidFill>
                <a:latin typeface="微软雅黑" panose="020B0503020204020204" pitchFamily="34" charset="-122"/>
                <a:ea typeface="微软雅黑" panose="020B0503020204020204" pitchFamily="34" charset="-122"/>
              </a:rPr>
              <a:t>2019</a:t>
            </a:r>
            <a:r>
              <a:rPr lang="zh-CN" altLang="en-US" sz="2000" dirty="0">
                <a:solidFill>
                  <a:srgbClr val="162F54"/>
                </a:solidFill>
                <a:latin typeface="微软雅黑" panose="020B0503020204020204" pitchFamily="34" charset="-122"/>
                <a:ea typeface="微软雅黑" panose="020B0503020204020204" pitchFamily="34" charset="-122"/>
              </a:rPr>
              <a:t>年第一次全体会议暨诊改复核工作研讨培训    会（</a:t>
            </a:r>
            <a:r>
              <a:rPr lang="en-US" altLang="zh-CN" sz="2000" dirty="0">
                <a:solidFill>
                  <a:srgbClr val="162F54"/>
                </a:solidFill>
                <a:latin typeface="微软雅黑" panose="020B0503020204020204" pitchFamily="34" charset="-122"/>
                <a:ea typeface="微软雅黑" panose="020B0503020204020204" pitchFamily="34" charset="-122"/>
              </a:rPr>
              <a:t>2019</a:t>
            </a:r>
            <a:r>
              <a:rPr lang="zh-CN" altLang="en-US" sz="2000" dirty="0">
                <a:solidFill>
                  <a:srgbClr val="162F54"/>
                </a:solidFill>
                <a:latin typeface="微软雅黑" panose="020B0503020204020204" pitchFamily="34" charset="-122"/>
                <a:ea typeface="微软雅黑" panose="020B0503020204020204" pitchFamily="34" charset="-122"/>
              </a:rPr>
              <a:t>年</a:t>
            </a:r>
            <a:r>
              <a:rPr lang="en-US" altLang="zh-CN" sz="2000" dirty="0">
                <a:solidFill>
                  <a:srgbClr val="162F54"/>
                </a:solidFill>
                <a:latin typeface="微软雅黑" panose="020B0503020204020204" pitchFamily="34" charset="-122"/>
                <a:ea typeface="微软雅黑" panose="020B0503020204020204" pitchFamily="34" charset="-122"/>
              </a:rPr>
              <a:t>1</a:t>
            </a:r>
            <a:r>
              <a:rPr lang="zh-CN" altLang="en-US" sz="2000" dirty="0">
                <a:solidFill>
                  <a:srgbClr val="162F54"/>
                </a:solidFill>
                <a:latin typeface="微软雅黑" panose="020B0503020204020204" pitchFamily="34" charset="-122"/>
                <a:ea typeface="微软雅黑" panose="020B0503020204020204" pitchFamily="34" charset="-122"/>
              </a:rPr>
              <a:t>月</a:t>
            </a:r>
            <a:r>
              <a:rPr lang="en-US" altLang="zh-CN" sz="2000" dirty="0">
                <a:solidFill>
                  <a:srgbClr val="162F54"/>
                </a:solidFill>
                <a:latin typeface="微软雅黑" panose="020B0503020204020204" pitchFamily="34" charset="-122"/>
                <a:ea typeface="微软雅黑" panose="020B0503020204020204" pitchFamily="34" charset="-122"/>
              </a:rPr>
              <a:t>12</a:t>
            </a:r>
            <a:r>
              <a:rPr lang="zh-CN" altLang="en-US" sz="2000" dirty="0">
                <a:solidFill>
                  <a:srgbClr val="162F54"/>
                </a:solidFill>
                <a:latin typeface="微软雅黑" panose="020B0503020204020204" pitchFamily="34" charset="-122"/>
                <a:ea typeface="微软雅黑" panose="020B0503020204020204" pitchFamily="34" charset="-122"/>
              </a:rPr>
              <a:t>日，江苏常州）</a:t>
            </a:r>
            <a:endParaRPr kumimoji="0" lang="zh-CN" altLang="en-US" sz="2000" b="0" i="0" u="none" strike="noStrike" kern="1200" cap="none" spc="0" normalizeH="0" baseline="0" noProof="0" dirty="0">
              <a:ln>
                <a:noFill/>
              </a:ln>
              <a:solidFill>
                <a:srgbClr val="162F54"/>
              </a:solidFill>
              <a:effectLst/>
              <a:uLnTx/>
              <a:uFillTx/>
              <a:latin typeface="微软雅黑" panose="020B0503020204020204" pitchFamily="34" charset="-122"/>
              <a:ea typeface="微软雅黑" panose="020B0503020204020204" pitchFamily="34" charset="-122"/>
            </a:endParaRPr>
          </a:p>
        </p:txBody>
      </p:sp>
      <p:sp>
        <p:nvSpPr>
          <p:cNvPr id="10" name="标题 2">
            <a:extLst>
              <a:ext uri="{FF2B5EF4-FFF2-40B4-BE49-F238E27FC236}">
                <a16:creationId xmlns:a16="http://schemas.microsoft.com/office/drawing/2014/main" id="{ABA59D43-9EE5-41EA-907B-06D5DB5CFCAB}"/>
              </a:ext>
            </a:extLst>
          </p:cNvPr>
          <p:cNvSpPr>
            <a:spLocks noGrp="1"/>
          </p:cNvSpPr>
          <p:nvPr>
            <p:ph type="title"/>
          </p:nvPr>
        </p:nvSpPr>
        <p:spPr/>
        <p:txBody>
          <a:bodyPr/>
          <a:lstStyle/>
          <a:p>
            <a:r>
              <a:rPr lang="zh-CN" altLang="en-US" dirty="0"/>
              <a:t>诊改制度建设的推进</a:t>
            </a:r>
            <a:r>
              <a:rPr lang="en-US" altLang="zh-CN" dirty="0">
                <a:solidFill>
                  <a:schemeClr val="bg2">
                    <a:lumMod val="50000"/>
                  </a:schemeClr>
                </a:solidFill>
              </a:rPr>
              <a:t>——</a:t>
            </a:r>
            <a:r>
              <a:rPr lang="zh-CN" altLang="en-US" dirty="0">
                <a:solidFill>
                  <a:schemeClr val="bg1">
                    <a:lumMod val="85000"/>
                  </a:schemeClr>
                </a:solidFill>
                <a:hlinkClick r:id="rId4" action="ppaction://hlinkpres?slideindex=1&amp;slidetitle="/>
              </a:rPr>
              <a:t>领导讲话</a:t>
            </a:r>
            <a:endParaRPr lang="zh-CN" altLang="en-US" dirty="0">
              <a:solidFill>
                <a:schemeClr val="bg1">
                  <a:lumMod val="85000"/>
                </a:schemeClr>
              </a:solidFill>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1896" y="2513752"/>
            <a:ext cx="3684732" cy="2582724"/>
          </a:xfrm>
          <a:prstGeom prst="rect">
            <a:avLst/>
          </a:prstGeom>
        </p:spPr>
      </p:pic>
    </p:spTree>
    <p:extLst>
      <p:ext uri="{BB962C8B-B14F-4D97-AF65-F5344CB8AC3E}">
        <p14:creationId xmlns:p14="http://schemas.microsoft.com/office/powerpoint/2010/main" val="402609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250"/>
                                        <p:tgtEl>
                                          <p:spTgt spid="228"/>
                                        </p:tgtEl>
                                      </p:cBhvr>
                                    </p:animEffect>
                                    <p:anim calcmode="lin" valueType="num">
                                      <p:cBhvr>
                                        <p:cTn id="8" dur="250" fill="hold"/>
                                        <p:tgtEl>
                                          <p:spTgt spid="228"/>
                                        </p:tgtEl>
                                        <p:attrNameLst>
                                          <p:attrName>ppt_x</p:attrName>
                                        </p:attrNameLst>
                                      </p:cBhvr>
                                      <p:tavLst>
                                        <p:tav tm="0">
                                          <p:val>
                                            <p:strVal val="#ppt_x"/>
                                          </p:val>
                                        </p:tav>
                                        <p:tav tm="100000">
                                          <p:val>
                                            <p:strVal val="#ppt_x"/>
                                          </p:val>
                                        </p:tav>
                                      </p:tavLst>
                                    </p:anim>
                                    <p:anim calcmode="lin" valueType="num">
                                      <p:cBhvr>
                                        <p:cTn id="9" dur="250" fill="hold"/>
                                        <p:tgtEl>
                                          <p:spTgt spid="228"/>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250"/>
                                        <p:tgtEl>
                                          <p:spTgt spid="4"/>
                                        </p:tgtEl>
                                      </p:cBhvr>
                                    </p:animEffect>
                                  </p:childTnLst>
                                </p:cTn>
                              </p:par>
                            </p:childTnLst>
                          </p:cTn>
                        </p:par>
                        <p:par>
                          <p:cTn id="17" fill="hold">
                            <p:stCondLst>
                              <p:cond delay="75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anim calcmode="lin" valueType="num">
                                      <p:cBhvr>
                                        <p:cTn id="21" dur="250" fill="hold"/>
                                        <p:tgtEl>
                                          <p:spTgt spid="8"/>
                                        </p:tgtEl>
                                        <p:attrNameLst>
                                          <p:attrName>ppt_x</p:attrName>
                                        </p:attrNameLst>
                                      </p:cBhvr>
                                      <p:tavLst>
                                        <p:tav tm="0">
                                          <p:val>
                                            <p:strVal val="#ppt_x"/>
                                          </p:val>
                                        </p:tav>
                                        <p:tav tm="100000">
                                          <p:val>
                                            <p:strVal val="#ppt_x"/>
                                          </p:val>
                                        </p:tav>
                                      </p:tavLst>
                                    </p:anim>
                                    <p:anim calcmode="lin" valueType="num">
                                      <p:cBhvr>
                                        <p:cTn id="22"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8" grpId="0"/>
      <p:bldP spid="4"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en-US" altLang="zh-CN" dirty="0"/>
              <a:t>. </a:t>
            </a:r>
            <a:r>
              <a:rPr lang="zh-CN" altLang="en-US" dirty="0"/>
              <a:t>复核内容</a:t>
            </a:r>
          </a:p>
        </p:txBody>
      </p:sp>
      <p:sp>
        <p:nvSpPr>
          <p:cNvPr id="6" name="矩形 5"/>
          <p:cNvSpPr/>
          <p:nvPr/>
        </p:nvSpPr>
        <p:spPr>
          <a:xfrm>
            <a:off x="1473350" y="1149326"/>
            <a:ext cx="3265638" cy="461665"/>
          </a:xfrm>
          <a:prstGeom prst="rect">
            <a:avLst/>
          </a:prstGeom>
        </p:spPr>
        <p:txBody>
          <a:bodyPr wrap="none">
            <a:spAutoFit/>
          </a:bodyPr>
          <a:lstStyle/>
          <a:p>
            <a:r>
              <a:rPr lang="en-US" altLang="zh-CN" sz="2400" b="1" dirty="0">
                <a:solidFill>
                  <a:srgbClr val="26477D"/>
                </a:solidFill>
                <a:latin typeface="微软雅黑" panose="020B0503020204020204" pitchFamily="34" charset="-122"/>
                <a:ea typeface="微软雅黑" panose="020B0503020204020204" pitchFamily="34" charset="-122"/>
              </a:rPr>
              <a:t>3.1.2  </a:t>
            </a:r>
            <a:r>
              <a:rPr lang="zh-CN" altLang="en-US" sz="2400" b="1" dirty="0">
                <a:solidFill>
                  <a:srgbClr val="FF0000"/>
                </a:solidFill>
                <a:latin typeface="微软雅黑" panose="020B0503020204020204" pitchFamily="34" charset="-122"/>
                <a:ea typeface="微软雅黑" panose="020B0503020204020204" pitchFamily="34" charset="-122"/>
              </a:rPr>
              <a:t>螺旋</a:t>
            </a:r>
            <a:r>
              <a:rPr lang="zh-CN" altLang="en-US" sz="2400" b="1" dirty="0">
                <a:solidFill>
                  <a:srgbClr val="26477D"/>
                </a:solidFill>
                <a:latin typeface="微软雅黑" panose="020B0503020204020204" pitchFamily="34" charset="-122"/>
                <a:ea typeface="微软雅黑" panose="020B0503020204020204" pitchFamily="34" charset="-122"/>
              </a:rPr>
              <a:t>建立与运行</a:t>
            </a:r>
          </a:p>
        </p:txBody>
      </p:sp>
      <p:grpSp>
        <p:nvGrpSpPr>
          <p:cNvPr id="2" name="组合 1"/>
          <p:cNvGrpSpPr/>
          <p:nvPr>
            <p:custDataLst>
              <p:tags r:id="rId1"/>
            </p:custDataLst>
          </p:nvPr>
        </p:nvGrpSpPr>
        <p:grpSpPr>
          <a:xfrm>
            <a:off x="414788" y="1621501"/>
            <a:ext cx="11581904" cy="5012845"/>
            <a:chOff x="103806" y="2181137"/>
            <a:chExt cx="11935405" cy="4467898"/>
          </a:xfrm>
        </p:grpSpPr>
        <p:grpSp>
          <p:nvGrpSpPr>
            <p:cNvPr id="37" name="iS1íďe">
              <a:extLst>
                <a:ext uri="{FF2B5EF4-FFF2-40B4-BE49-F238E27FC236}">
                  <a16:creationId xmlns:a16="http://schemas.microsoft.com/office/drawing/2014/main" id="{EA044F0C-D1E2-498C-BC65-EF3D939B5F8D}"/>
                </a:ext>
              </a:extLst>
            </p:cNvPr>
            <p:cNvGrpSpPr/>
            <p:nvPr/>
          </p:nvGrpSpPr>
          <p:grpSpPr>
            <a:xfrm>
              <a:off x="6155987" y="3296473"/>
              <a:ext cx="1323109" cy="1072099"/>
              <a:chOff x="4919663" y="1693863"/>
              <a:chExt cx="1389062" cy="1125540"/>
            </a:xfrm>
          </p:grpSpPr>
          <p:sp>
            <p:nvSpPr>
              <p:cNvPr id="75" name="îSlïḍè">
                <a:extLst>
                  <a:ext uri="{FF2B5EF4-FFF2-40B4-BE49-F238E27FC236}">
                    <a16:creationId xmlns:a16="http://schemas.microsoft.com/office/drawing/2014/main" id="{9831A5D4-0ADE-44DF-B11D-4C1480FC474A}"/>
                  </a:ext>
                </a:extLst>
              </p:cNvPr>
              <p:cNvSpPr/>
              <p:nvPr/>
            </p:nvSpPr>
            <p:spPr bwMode="auto">
              <a:xfrm>
                <a:off x="4919663" y="2076451"/>
                <a:ext cx="996950" cy="742950"/>
              </a:xfrm>
              <a:custGeom>
                <a:avLst/>
                <a:gdLst>
                  <a:gd name="T0" fmla="*/ 0 w 423"/>
                  <a:gd name="T1" fmla="*/ 229 h 315"/>
                  <a:gd name="T2" fmla="*/ 0 w 423"/>
                  <a:gd name="T3" fmla="*/ 13 h 315"/>
                  <a:gd name="T4" fmla="*/ 423 w 423"/>
                  <a:gd name="T5" fmla="*/ 100 h 315"/>
                  <a:gd name="T6" fmla="*/ 423 w 423"/>
                  <a:gd name="T7" fmla="*/ 315 h 315"/>
                  <a:gd name="T8" fmla="*/ 0 w 423"/>
                  <a:gd name="T9" fmla="*/ 229 h 315"/>
                </a:gdLst>
                <a:ahLst/>
                <a:cxnLst>
                  <a:cxn ang="0">
                    <a:pos x="T0" y="T1"/>
                  </a:cxn>
                  <a:cxn ang="0">
                    <a:pos x="T2" y="T3"/>
                  </a:cxn>
                  <a:cxn ang="0">
                    <a:pos x="T4" y="T5"/>
                  </a:cxn>
                  <a:cxn ang="0">
                    <a:pos x="T6" y="T7"/>
                  </a:cxn>
                  <a:cxn ang="0">
                    <a:pos x="T8" y="T9"/>
                  </a:cxn>
                </a:cxnLst>
                <a:rect l="0" t="0" r="r" b="b"/>
                <a:pathLst>
                  <a:path w="423" h="315">
                    <a:moveTo>
                      <a:pt x="0" y="229"/>
                    </a:moveTo>
                    <a:cubicBezTo>
                      <a:pt x="0" y="13"/>
                      <a:pt x="0" y="13"/>
                      <a:pt x="0" y="13"/>
                    </a:cubicBezTo>
                    <a:cubicBezTo>
                      <a:pt x="0" y="13"/>
                      <a:pt x="244" y="0"/>
                      <a:pt x="423" y="100"/>
                    </a:cubicBezTo>
                    <a:cubicBezTo>
                      <a:pt x="423" y="315"/>
                      <a:pt x="423" y="315"/>
                      <a:pt x="423" y="315"/>
                    </a:cubicBezTo>
                    <a:cubicBezTo>
                      <a:pt x="423" y="315"/>
                      <a:pt x="255" y="219"/>
                      <a:pt x="0" y="229"/>
                    </a:cubicBezTo>
                    <a:close/>
                  </a:path>
                </a:pathLst>
              </a:custGeom>
              <a:solidFill>
                <a:schemeClr val="accent4">
                  <a:lumMod val="75000"/>
                </a:schemeClr>
              </a:solidFill>
              <a:ln>
                <a:noFill/>
              </a:ln>
            </p:spPr>
            <p:txBody>
              <a:bodyPr anchor="ctr"/>
              <a:lstStyle/>
              <a:p>
                <a:pPr algn="ctr"/>
                <a:endParaRPr/>
              </a:p>
            </p:txBody>
          </p:sp>
          <p:sp>
            <p:nvSpPr>
              <p:cNvPr id="76" name="iŝļïḍê">
                <a:extLst>
                  <a:ext uri="{FF2B5EF4-FFF2-40B4-BE49-F238E27FC236}">
                    <a16:creationId xmlns:a16="http://schemas.microsoft.com/office/drawing/2014/main" id="{73BFC967-064B-4428-A9AB-B897A757670B}"/>
                  </a:ext>
                </a:extLst>
              </p:cNvPr>
              <p:cNvSpPr/>
              <p:nvPr/>
            </p:nvSpPr>
            <p:spPr bwMode="auto">
              <a:xfrm>
                <a:off x="4919663" y="1693863"/>
                <a:ext cx="1384300" cy="617538"/>
              </a:xfrm>
              <a:custGeom>
                <a:avLst/>
                <a:gdLst>
                  <a:gd name="T0" fmla="*/ 0 w 587"/>
                  <a:gd name="T1" fmla="*/ 175 h 262"/>
                  <a:gd name="T2" fmla="*/ 0 w 587"/>
                  <a:gd name="T3" fmla="*/ 0 h 262"/>
                  <a:gd name="T4" fmla="*/ 587 w 587"/>
                  <a:gd name="T5" fmla="*/ 104 h 262"/>
                  <a:gd name="T6" fmla="*/ 423 w 587"/>
                  <a:gd name="T7" fmla="*/ 262 h 262"/>
                  <a:gd name="T8" fmla="*/ 0 w 587"/>
                  <a:gd name="T9" fmla="*/ 175 h 262"/>
                </a:gdLst>
                <a:ahLst/>
                <a:cxnLst>
                  <a:cxn ang="0">
                    <a:pos x="T0" y="T1"/>
                  </a:cxn>
                  <a:cxn ang="0">
                    <a:pos x="T2" y="T3"/>
                  </a:cxn>
                  <a:cxn ang="0">
                    <a:pos x="T4" y="T5"/>
                  </a:cxn>
                  <a:cxn ang="0">
                    <a:pos x="T6" y="T7"/>
                  </a:cxn>
                  <a:cxn ang="0">
                    <a:pos x="T8" y="T9"/>
                  </a:cxn>
                </a:cxnLst>
                <a:rect l="0" t="0" r="r" b="b"/>
                <a:pathLst>
                  <a:path w="587" h="262">
                    <a:moveTo>
                      <a:pt x="0" y="175"/>
                    </a:moveTo>
                    <a:cubicBezTo>
                      <a:pt x="0" y="0"/>
                      <a:pt x="0" y="0"/>
                      <a:pt x="0" y="0"/>
                    </a:cubicBezTo>
                    <a:cubicBezTo>
                      <a:pt x="0" y="0"/>
                      <a:pt x="367" y="7"/>
                      <a:pt x="587" y="104"/>
                    </a:cubicBezTo>
                    <a:cubicBezTo>
                      <a:pt x="423" y="262"/>
                      <a:pt x="423" y="262"/>
                      <a:pt x="423" y="262"/>
                    </a:cubicBezTo>
                    <a:cubicBezTo>
                      <a:pt x="423" y="262"/>
                      <a:pt x="269" y="168"/>
                      <a:pt x="0" y="175"/>
                    </a:cubicBezTo>
                    <a:close/>
                  </a:path>
                </a:pathLst>
              </a:custGeom>
              <a:solidFill>
                <a:schemeClr val="accent4">
                  <a:lumMod val="60000"/>
                  <a:lumOff val="40000"/>
                </a:schemeClr>
              </a:solidFill>
              <a:ln>
                <a:noFill/>
              </a:ln>
            </p:spPr>
            <p:txBody>
              <a:bodyPr anchor="ctr"/>
              <a:lstStyle/>
              <a:p>
                <a:pPr algn="ctr"/>
                <a:endParaRPr/>
              </a:p>
            </p:txBody>
          </p:sp>
          <p:sp>
            <p:nvSpPr>
              <p:cNvPr id="77" name="îṧļiďê">
                <a:extLst>
                  <a:ext uri="{FF2B5EF4-FFF2-40B4-BE49-F238E27FC236}">
                    <a16:creationId xmlns:a16="http://schemas.microsoft.com/office/drawing/2014/main" id="{585FF5DE-81CD-4333-8A2C-56DB2C37EEFD}"/>
                  </a:ext>
                </a:extLst>
              </p:cNvPr>
              <p:cNvSpPr/>
              <p:nvPr/>
            </p:nvSpPr>
            <p:spPr>
              <a:xfrm rot="16200000" flipH="1">
                <a:off x="5672930" y="2183608"/>
                <a:ext cx="879479" cy="392111"/>
              </a:xfrm>
              <a:custGeom>
                <a:avLst/>
                <a:gdLst>
                  <a:gd name="connsiteX0" fmla="*/ 0 w 660404"/>
                  <a:gd name="connsiteY0" fmla="*/ 388936 h 388936"/>
                  <a:gd name="connsiteX1" fmla="*/ 156453 w 660404"/>
                  <a:gd name="connsiteY1" fmla="*/ 0 h 388936"/>
                  <a:gd name="connsiteX2" fmla="*/ 660404 w 660404"/>
                  <a:gd name="connsiteY2" fmla="*/ 0 h 388936"/>
                  <a:gd name="connsiteX3" fmla="*/ 503951 w 660404"/>
                  <a:gd name="connsiteY3" fmla="*/ 388936 h 388936"/>
                  <a:gd name="connsiteX4" fmla="*/ 0 w 660404"/>
                  <a:gd name="connsiteY4" fmla="*/ 388936 h 388936"/>
                  <a:gd name="connsiteX0" fmla="*/ 0 w 879479"/>
                  <a:gd name="connsiteY0" fmla="*/ 392111 h 392111"/>
                  <a:gd name="connsiteX1" fmla="*/ 375528 w 879479"/>
                  <a:gd name="connsiteY1" fmla="*/ 0 h 392111"/>
                  <a:gd name="connsiteX2" fmla="*/ 879479 w 879479"/>
                  <a:gd name="connsiteY2" fmla="*/ 0 h 392111"/>
                  <a:gd name="connsiteX3" fmla="*/ 723026 w 879479"/>
                  <a:gd name="connsiteY3" fmla="*/ 388936 h 392111"/>
                  <a:gd name="connsiteX4" fmla="*/ 0 w 879479"/>
                  <a:gd name="connsiteY4" fmla="*/ 392111 h 392111"/>
                  <a:gd name="connsiteX0" fmla="*/ 0 w 879479"/>
                  <a:gd name="connsiteY0" fmla="*/ 392111 h 392111"/>
                  <a:gd name="connsiteX1" fmla="*/ 375528 w 879479"/>
                  <a:gd name="connsiteY1" fmla="*/ 0 h 392111"/>
                  <a:gd name="connsiteX2" fmla="*/ 879479 w 879479"/>
                  <a:gd name="connsiteY2" fmla="*/ 0 h 392111"/>
                  <a:gd name="connsiteX3" fmla="*/ 564276 w 879479"/>
                  <a:gd name="connsiteY3" fmla="*/ 382586 h 392111"/>
                  <a:gd name="connsiteX4" fmla="*/ 0 w 879479"/>
                  <a:gd name="connsiteY4" fmla="*/ 392111 h 392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479" h="392111">
                    <a:moveTo>
                      <a:pt x="0" y="392111"/>
                    </a:moveTo>
                    <a:lnTo>
                      <a:pt x="375528" y="0"/>
                    </a:lnTo>
                    <a:lnTo>
                      <a:pt x="879479" y="0"/>
                    </a:lnTo>
                    <a:lnTo>
                      <a:pt x="564276" y="382586"/>
                    </a:lnTo>
                    <a:lnTo>
                      <a:pt x="0" y="39211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8" name="íṧlíḍe">
              <a:extLst>
                <a:ext uri="{FF2B5EF4-FFF2-40B4-BE49-F238E27FC236}">
                  <a16:creationId xmlns:a16="http://schemas.microsoft.com/office/drawing/2014/main" id="{9C78AB3C-6CAD-4EB8-9958-BEB3C8E4F6B7}"/>
                </a:ext>
              </a:extLst>
            </p:cNvPr>
            <p:cNvGrpSpPr/>
            <p:nvPr/>
          </p:nvGrpSpPr>
          <p:grpSpPr>
            <a:xfrm>
              <a:off x="6540070" y="3467345"/>
              <a:ext cx="2372525" cy="2327163"/>
              <a:chOff x="5322888" y="1873251"/>
              <a:chExt cx="2490788" cy="2443162"/>
            </a:xfrm>
          </p:grpSpPr>
          <p:sp>
            <p:nvSpPr>
              <p:cNvPr id="71" name="iṥľíḋè">
                <a:extLst>
                  <a:ext uri="{FF2B5EF4-FFF2-40B4-BE49-F238E27FC236}">
                    <a16:creationId xmlns:a16="http://schemas.microsoft.com/office/drawing/2014/main" id="{37CECA45-314B-485C-9772-9B0AC38A56FE}"/>
                  </a:ext>
                </a:extLst>
              </p:cNvPr>
              <p:cNvSpPr/>
              <p:nvPr/>
            </p:nvSpPr>
            <p:spPr bwMode="auto">
              <a:xfrm>
                <a:off x="5322888" y="1873251"/>
                <a:ext cx="2490788" cy="1639888"/>
              </a:xfrm>
              <a:custGeom>
                <a:avLst/>
                <a:gdLst>
                  <a:gd name="T0" fmla="*/ 250 w 1057"/>
                  <a:gd name="T1" fmla="*/ 101 h 695"/>
                  <a:gd name="T2" fmla="*/ 473 w 1057"/>
                  <a:gd name="T3" fmla="*/ 0 h 695"/>
                  <a:gd name="T4" fmla="*/ 529 w 1057"/>
                  <a:gd name="T5" fmla="*/ 613 h 695"/>
                  <a:gd name="T6" fmla="*/ 598 w 1057"/>
                  <a:gd name="T7" fmla="*/ 652 h 695"/>
                  <a:gd name="T8" fmla="*/ 0 w 1057"/>
                  <a:gd name="T9" fmla="*/ 695 h 695"/>
                  <a:gd name="T10" fmla="*/ 196 w 1057"/>
                  <a:gd name="T11" fmla="*/ 444 h 695"/>
                  <a:gd name="T12" fmla="*/ 270 w 1057"/>
                  <a:gd name="T13" fmla="*/ 483 h 695"/>
                  <a:gd name="T14" fmla="*/ 250 w 1057"/>
                  <a:gd name="T15" fmla="*/ 101 h 6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7" h="695">
                    <a:moveTo>
                      <a:pt x="250" y="101"/>
                    </a:moveTo>
                    <a:cubicBezTo>
                      <a:pt x="473" y="0"/>
                      <a:pt x="473" y="0"/>
                      <a:pt x="473" y="0"/>
                    </a:cubicBezTo>
                    <a:cubicBezTo>
                      <a:pt x="473" y="0"/>
                      <a:pt x="1057" y="250"/>
                      <a:pt x="529" y="613"/>
                    </a:cubicBezTo>
                    <a:cubicBezTo>
                      <a:pt x="598" y="652"/>
                      <a:pt x="598" y="652"/>
                      <a:pt x="598" y="652"/>
                    </a:cubicBezTo>
                    <a:cubicBezTo>
                      <a:pt x="0" y="695"/>
                      <a:pt x="0" y="695"/>
                      <a:pt x="0" y="695"/>
                    </a:cubicBezTo>
                    <a:cubicBezTo>
                      <a:pt x="196" y="444"/>
                      <a:pt x="196" y="444"/>
                      <a:pt x="196" y="444"/>
                    </a:cubicBezTo>
                    <a:cubicBezTo>
                      <a:pt x="270" y="483"/>
                      <a:pt x="270" y="483"/>
                      <a:pt x="270" y="483"/>
                    </a:cubicBezTo>
                    <a:cubicBezTo>
                      <a:pt x="270" y="483"/>
                      <a:pt x="594" y="291"/>
                      <a:pt x="250" y="101"/>
                    </a:cubicBezTo>
                    <a:close/>
                  </a:path>
                </a:pathLst>
              </a:custGeom>
              <a:solidFill>
                <a:schemeClr val="accent5">
                  <a:lumMod val="60000"/>
                  <a:lumOff val="40000"/>
                </a:schemeClr>
              </a:solidFill>
              <a:ln>
                <a:noFill/>
              </a:ln>
            </p:spPr>
            <p:txBody>
              <a:bodyPr anchor="ctr"/>
              <a:lstStyle/>
              <a:p>
                <a:pPr algn="ctr"/>
                <a:endParaRPr/>
              </a:p>
            </p:txBody>
          </p:sp>
          <p:sp>
            <p:nvSpPr>
              <p:cNvPr id="72" name="ïsliḓê">
                <a:extLst>
                  <a:ext uri="{FF2B5EF4-FFF2-40B4-BE49-F238E27FC236}">
                    <a16:creationId xmlns:a16="http://schemas.microsoft.com/office/drawing/2014/main" id="{7ABEE85B-A7BC-4BB9-9941-202231F6C1C2}"/>
                  </a:ext>
                </a:extLst>
              </p:cNvPr>
              <p:cNvSpPr/>
              <p:nvPr/>
            </p:nvSpPr>
            <p:spPr bwMode="auto">
              <a:xfrm>
                <a:off x="5911851" y="2111376"/>
                <a:ext cx="719138" cy="812800"/>
              </a:xfrm>
              <a:custGeom>
                <a:avLst/>
                <a:gdLst>
                  <a:gd name="T0" fmla="*/ 71 w 305"/>
                  <a:gd name="T1" fmla="*/ 344 h 344"/>
                  <a:gd name="T2" fmla="*/ 2 w 305"/>
                  <a:gd name="T3" fmla="*/ 300 h 344"/>
                  <a:gd name="T4" fmla="*/ 0 w 305"/>
                  <a:gd name="T5" fmla="*/ 0 h 344"/>
                  <a:gd name="T6" fmla="*/ 71 w 305"/>
                  <a:gd name="T7" fmla="*/ 344 h 344"/>
                </a:gdLst>
                <a:ahLst/>
                <a:cxnLst>
                  <a:cxn ang="0">
                    <a:pos x="T0" y="T1"/>
                  </a:cxn>
                  <a:cxn ang="0">
                    <a:pos x="T2" y="T3"/>
                  </a:cxn>
                  <a:cxn ang="0">
                    <a:pos x="T4" y="T5"/>
                  </a:cxn>
                  <a:cxn ang="0">
                    <a:pos x="T6" y="T7"/>
                  </a:cxn>
                </a:cxnLst>
                <a:rect l="0" t="0" r="r" b="b"/>
                <a:pathLst>
                  <a:path w="305" h="344">
                    <a:moveTo>
                      <a:pt x="71" y="344"/>
                    </a:moveTo>
                    <a:cubicBezTo>
                      <a:pt x="71" y="344"/>
                      <a:pt x="60" y="327"/>
                      <a:pt x="2" y="300"/>
                    </a:cubicBezTo>
                    <a:cubicBezTo>
                      <a:pt x="0" y="0"/>
                      <a:pt x="0" y="0"/>
                      <a:pt x="0" y="0"/>
                    </a:cubicBezTo>
                    <a:cubicBezTo>
                      <a:pt x="0" y="0"/>
                      <a:pt x="305" y="139"/>
                      <a:pt x="71" y="344"/>
                    </a:cubicBezTo>
                    <a:close/>
                  </a:path>
                </a:pathLst>
              </a:custGeom>
              <a:solidFill>
                <a:schemeClr val="accent5">
                  <a:lumMod val="75000"/>
                </a:schemeClr>
              </a:solidFill>
              <a:ln>
                <a:noFill/>
              </a:ln>
            </p:spPr>
            <p:txBody>
              <a:bodyPr anchor="ctr"/>
              <a:lstStyle/>
              <a:p>
                <a:pPr algn="ctr"/>
                <a:endParaRPr/>
              </a:p>
            </p:txBody>
          </p:sp>
          <p:sp>
            <p:nvSpPr>
              <p:cNvPr id="73" name="í$ḷíḑê">
                <a:extLst>
                  <a:ext uri="{FF2B5EF4-FFF2-40B4-BE49-F238E27FC236}">
                    <a16:creationId xmlns:a16="http://schemas.microsoft.com/office/drawing/2014/main" id="{435B6B0F-644F-4E97-8410-820069C024D4}"/>
                  </a:ext>
                </a:extLst>
              </p:cNvPr>
              <p:cNvSpPr/>
              <p:nvPr/>
            </p:nvSpPr>
            <p:spPr bwMode="auto">
              <a:xfrm>
                <a:off x="6567488" y="2662238"/>
                <a:ext cx="527050" cy="1322388"/>
              </a:xfrm>
              <a:custGeom>
                <a:avLst/>
                <a:gdLst>
                  <a:gd name="T0" fmla="*/ 69 w 224"/>
                  <a:gd name="T1" fmla="*/ 317 h 561"/>
                  <a:gd name="T2" fmla="*/ 0 w 224"/>
                  <a:gd name="T3" fmla="*/ 279 h 561"/>
                  <a:gd name="T4" fmla="*/ 220 w 224"/>
                  <a:gd name="T5" fmla="*/ 0 h 561"/>
                  <a:gd name="T6" fmla="*/ 214 w 224"/>
                  <a:gd name="T7" fmla="*/ 285 h 561"/>
                  <a:gd name="T8" fmla="*/ 66 w 224"/>
                  <a:gd name="T9" fmla="*/ 561 h 561"/>
                  <a:gd name="T10" fmla="*/ 69 w 224"/>
                  <a:gd name="T11" fmla="*/ 317 h 561"/>
                </a:gdLst>
                <a:ahLst/>
                <a:cxnLst>
                  <a:cxn ang="0">
                    <a:pos x="T0" y="T1"/>
                  </a:cxn>
                  <a:cxn ang="0">
                    <a:pos x="T2" y="T3"/>
                  </a:cxn>
                  <a:cxn ang="0">
                    <a:pos x="T4" y="T5"/>
                  </a:cxn>
                  <a:cxn ang="0">
                    <a:pos x="T6" y="T7"/>
                  </a:cxn>
                  <a:cxn ang="0">
                    <a:pos x="T8" y="T9"/>
                  </a:cxn>
                  <a:cxn ang="0">
                    <a:pos x="T10" y="T11"/>
                  </a:cxn>
                </a:cxnLst>
                <a:rect l="0" t="0" r="r" b="b"/>
                <a:pathLst>
                  <a:path w="224" h="561">
                    <a:moveTo>
                      <a:pt x="69" y="317"/>
                    </a:moveTo>
                    <a:cubicBezTo>
                      <a:pt x="0" y="279"/>
                      <a:pt x="0" y="279"/>
                      <a:pt x="0" y="279"/>
                    </a:cubicBezTo>
                    <a:cubicBezTo>
                      <a:pt x="0" y="279"/>
                      <a:pt x="202" y="151"/>
                      <a:pt x="220" y="0"/>
                    </a:cubicBezTo>
                    <a:cubicBezTo>
                      <a:pt x="220" y="0"/>
                      <a:pt x="224" y="182"/>
                      <a:pt x="214" y="285"/>
                    </a:cubicBezTo>
                    <a:cubicBezTo>
                      <a:pt x="200" y="427"/>
                      <a:pt x="118" y="532"/>
                      <a:pt x="66" y="561"/>
                    </a:cubicBezTo>
                    <a:lnTo>
                      <a:pt x="69" y="317"/>
                    </a:lnTo>
                    <a:close/>
                  </a:path>
                </a:pathLst>
              </a:custGeom>
              <a:solidFill>
                <a:schemeClr val="accent5">
                  <a:lumMod val="75000"/>
                </a:schemeClr>
              </a:solidFill>
              <a:ln>
                <a:noFill/>
              </a:ln>
            </p:spPr>
            <p:txBody>
              <a:bodyPr anchor="ctr"/>
              <a:lstStyle/>
              <a:p>
                <a:pPr algn="ctr"/>
                <a:endParaRPr/>
              </a:p>
            </p:txBody>
          </p:sp>
          <p:sp>
            <p:nvSpPr>
              <p:cNvPr id="74" name="is1ïdè">
                <a:extLst>
                  <a:ext uri="{FF2B5EF4-FFF2-40B4-BE49-F238E27FC236}">
                    <a16:creationId xmlns:a16="http://schemas.microsoft.com/office/drawing/2014/main" id="{E7FD19F9-9C27-4ADD-A5CA-00D1F0F560F7}"/>
                  </a:ext>
                </a:extLst>
              </p:cNvPr>
              <p:cNvSpPr/>
              <p:nvPr/>
            </p:nvSpPr>
            <p:spPr bwMode="auto">
              <a:xfrm>
                <a:off x="5322888" y="3411538"/>
                <a:ext cx="1409700" cy="904875"/>
              </a:xfrm>
              <a:custGeom>
                <a:avLst/>
                <a:gdLst>
                  <a:gd name="T0" fmla="*/ 0 w 888"/>
                  <a:gd name="T1" fmla="*/ 64 h 570"/>
                  <a:gd name="T2" fmla="*/ 888 w 888"/>
                  <a:gd name="T3" fmla="*/ 0 h 570"/>
                  <a:gd name="T4" fmla="*/ 888 w 888"/>
                  <a:gd name="T5" fmla="*/ 503 h 570"/>
                  <a:gd name="T6" fmla="*/ 16 w 888"/>
                  <a:gd name="T7" fmla="*/ 570 h 570"/>
                  <a:gd name="T8" fmla="*/ 0 w 888"/>
                  <a:gd name="T9" fmla="*/ 64 h 570"/>
                </a:gdLst>
                <a:ahLst/>
                <a:cxnLst>
                  <a:cxn ang="0">
                    <a:pos x="T0" y="T1"/>
                  </a:cxn>
                  <a:cxn ang="0">
                    <a:pos x="T2" y="T3"/>
                  </a:cxn>
                  <a:cxn ang="0">
                    <a:pos x="T4" y="T5"/>
                  </a:cxn>
                  <a:cxn ang="0">
                    <a:pos x="T6" y="T7"/>
                  </a:cxn>
                  <a:cxn ang="0">
                    <a:pos x="T8" y="T9"/>
                  </a:cxn>
                </a:cxnLst>
                <a:rect l="0" t="0" r="r" b="b"/>
                <a:pathLst>
                  <a:path w="888" h="570">
                    <a:moveTo>
                      <a:pt x="0" y="64"/>
                    </a:moveTo>
                    <a:lnTo>
                      <a:pt x="888" y="0"/>
                    </a:lnTo>
                    <a:lnTo>
                      <a:pt x="888" y="503"/>
                    </a:lnTo>
                    <a:lnTo>
                      <a:pt x="16" y="570"/>
                    </a:lnTo>
                    <a:lnTo>
                      <a:pt x="0" y="64"/>
                    </a:lnTo>
                    <a:close/>
                  </a:path>
                </a:pathLst>
              </a:custGeom>
              <a:solidFill>
                <a:schemeClr val="accent5"/>
              </a:solidFill>
              <a:ln>
                <a:noFill/>
              </a:ln>
            </p:spPr>
            <p:txBody>
              <a:bodyPr anchor="ctr"/>
              <a:lstStyle/>
              <a:p>
                <a:pPr algn="ctr"/>
                <a:endParaRPr/>
              </a:p>
            </p:txBody>
          </p:sp>
        </p:grpSp>
        <p:grpSp>
          <p:nvGrpSpPr>
            <p:cNvPr id="39" name="ïṥļïḋê">
              <a:extLst>
                <a:ext uri="{FF2B5EF4-FFF2-40B4-BE49-F238E27FC236}">
                  <a16:creationId xmlns:a16="http://schemas.microsoft.com/office/drawing/2014/main" id="{28E2907C-05B5-4E8A-9608-C7AEB0FB4778}"/>
                </a:ext>
              </a:extLst>
            </p:cNvPr>
            <p:cNvGrpSpPr/>
            <p:nvPr/>
          </p:nvGrpSpPr>
          <p:grpSpPr>
            <a:xfrm>
              <a:off x="4649138" y="3408369"/>
              <a:ext cx="1508365" cy="963225"/>
              <a:chOff x="3058972" y="2082641"/>
              <a:chExt cx="1291060" cy="824456"/>
            </a:xfrm>
          </p:grpSpPr>
          <p:sp>
            <p:nvSpPr>
              <p:cNvPr id="68" name="îṡḻiḑê">
                <a:extLst>
                  <a:ext uri="{FF2B5EF4-FFF2-40B4-BE49-F238E27FC236}">
                    <a16:creationId xmlns:a16="http://schemas.microsoft.com/office/drawing/2014/main" id="{11E05E8B-7E50-4F88-901C-2B7C296C7436}"/>
                  </a:ext>
                </a:extLst>
              </p:cNvPr>
              <p:cNvSpPr/>
              <p:nvPr/>
            </p:nvSpPr>
            <p:spPr bwMode="auto">
              <a:xfrm>
                <a:off x="3528164" y="2421742"/>
                <a:ext cx="820573" cy="485355"/>
              </a:xfrm>
              <a:custGeom>
                <a:avLst/>
                <a:gdLst>
                  <a:gd name="T0" fmla="*/ 2 w 427"/>
                  <a:gd name="T1" fmla="*/ 252 h 252"/>
                  <a:gd name="T2" fmla="*/ 0 w 427"/>
                  <a:gd name="T3" fmla="*/ 91 h 252"/>
                  <a:gd name="T4" fmla="*/ 427 w 427"/>
                  <a:gd name="T5" fmla="*/ 6 h 252"/>
                  <a:gd name="T6" fmla="*/ 427 w 427"/>
                  <a:gd name="T7" fmla="*/ 165 h 252"/>
                  <a:gd name="T8" fmla="*/ 2 w 427"/>
                  <a:gd name="T9" fmla="*/ 252 h 252"/>
                </a:gdLst>
                <a:ahLst/>
                <a:cxnLst>
                  <a:cxn ang="0">
                    <a:pos x="T0" y="T1"/>
                  </a:cxn>
                  <a:cxn ang="0">
                    <a:pos x="T2" y="T3"/>
                  </a:cxn>
                  <a:cxn ang="0">
                    <a:pos x="T4" y="T5"/>
                  </a:cxn>
                  <a:cxn ang="0">
                    <a:pos x="T6" y="T7"/>
                  </a:cxn>
                  <a:cxn ang="0">
                    <a:pos x="T8" y="T9"/>
                  </a:cxn>
                </a:cxnLst>
                <a:rect l="0" t="0" r="r" b="b"/>
                <a:pathLst>
                  <a:path w="427" h="252">
                    <a:moveTo>
                      <a:pt x="2" y="252"/>
                    </a:moveTo>
                    <a:cubicBezTo>
                      <a:pt x="0" y="91"/>
                      <a:pt x="0" y="91"/>
                      <a:pt x="0" y="91"/>
                    </a:cubicBezTo>
                    <a:cubicBezTo>
                      <a:pt x="0" y="91"/>
                      <a:pt x="156" y="0"/>
                      <a:pt x="427" y="6"/>
                    </a:cubicBezTo>
                    <a:cubicBezTo>
                      <a:pt x="427" y="165"/>
                      <a:pt x="427" y="165"/>
                      <a:pt x="427" y="165"/>
                    </a:cubicBezTo>
                    <a:cubicBezTo>
                      <a:pt x="427" y="165"/>
                      <a:pt x="189" y="154"/>
                      <a:pt x="2" y="252"/>
                    </a:cubicBezTo>
                    <a:close/>
                  </a:path>
                </a:pathLst>
              </a:custGeom>
              <a:solidFill>
                <a:schemeClr val="accent3">
                  <a:lumMod val="75000"/>
                </a:schemeClr>
              </a:solidFill>
              <a:ln>
                <a:noFill/>
              </a:ln>
            </p:spPr>
            <p:txBody>
              <a:bodyPr anchor="ctr"/>
              <a:lstStyle/>
              <a:p>
                <a:pPr algn="ctr"/>
                <a:endParaRPr/>
              </a:p>
            </p:txBody>
          </p:sp>
          <p:sp>
            <p:nvSpPr>
              <p:cNvPr id="69" name="ïṩlïdé">
                <a:extLst>
                  <a:ext uri="{FF2B5EF4-FFF2-40B4-BE49-F238E27FC236}">
                    <a16:creationId xmlns:a16="http://schemas.microsoft.com/office/drawing/2014/main" id="{E1778BF0-2FCC-4379-BF03-B62C1BD4F247}"/>
                  </a:ext>
                </a:extLst>
              </p:cNvPr>
              <p:cNvSpPr/>
              <p:nvPr/>
            </p:nvSpPr>
            <p:spPr bwMode="auto">
              <a:xfrm>
                <a:off x="3068696" y="2082641"/>
                <a:ext cx="1281336" cy="513829"/>
              </a:xfrm>
              <a:custGeom>
                <a:avLst/>
                <a:gdLst>
                  <a:gd name="T0" fmla="*/ 667 w 667"/>
                  <a:gd name="T1" fmla="*/ 182 h 267"/>
                  <a:gd name="T2" fmla="*/ 666 w 667"/>
                  <a:gd name="T3" fmla="*/ 5 h 267"/>
                  <a:gd name="T4" fmla="*/ 0 w 667"/>
                  <a:gd name="T5" fmla="*/ 149 h 267"/>
                  <a:gd name="T6" fmla="*/ 241 w 667"/>
                  <a:gd name="T7" fmla="*/ 267 h 267"/>
                  <a:gd name="T8" fmla="*/ 667 w 667"/>
                  <a:gd name="T9" fmla="*/ 182 h 267"/>
                </a:gdLst>
                <a:ahLst/>
                <a:cxnLst>
                  <a:cxn ang="0">
                    <a:pos x="T0" y="T1"/>
                  </a:cxn>
                  <a:cxn ang="0">
                    <a:pos x="T2" y="T3"/>
                  </a:cxn>
                  <a:cxn ang="0">
                    <a:pos x="T4" y="T5"/>
                  </a:cxn>
                  <a:cxn ang="0">
                    <a:pos x="T6" y="T7"/>
                  </a:cxn>
                  <a:cxn ang="0">
                    <a:pos x="T8" y="T9"/>
                  </a:cxn>
                </a:cxnLst>
                <a:rect l="0" t="0" r="r" b="b"/>
                <a:pathLst>
                  <a:path w="667" h="267">
                    <a:moveTo>
                      <a:pt x="667" y="182"/>
                    </a:moveTo>
                    <a:cubicBezTo>
                      <a:pt x="666" y="5"/>
                      <a:pt x="666" y="5"/>
                      <a:pt x="666" y="5"/>
                    </a:cubicBezTo>
                    <a:cubicBezTo>
                      <a:pt x="666" y="5"/>
                      <a:pt x="265" y="0"/>
                      <a:pt x="0" y="149"/>
                    </a:cubicBezTo>
                    <a:cubicBezTo>
                      <a:pt x="241" y="267"/>
                      <a:pt x="241" y="267"/>
                      <a:pt x="241" y="267"/>
                    </a:cubicBezTo>
                    <a:cubicBezTo>
                      <a:pt x="241" y="267"/>
                      <a:pt x="394" y="176"/>
                      <a:pt x="667" y="182"/>
                    </a:cubicBezTo>
                    <a:close/>
                  </a:path>
                </a:pathLst>
              </a:custGeom>
              <a:solidFill>
                <a:schemeClr val="accent3">
                  <a:lumMod val="60000"/>
                  <a:lumOff val="40000"/>
                </a:schemeClr>
              </a:solidFill>
              <a:ln>
                <a:noFill/>
              </a:ln>
            </p:spPr>
            <p:txBody>
              <a:bodyPr anchor="ctr"/>
              <a:lstStyle/>
              <a:p>
                <a:pPr algn="ctr"/>
                <a:endParaRPr/>
              </a:p>
            </p:txBody>
          </p:sp>
          <p:sp>
            <p:nvSpPr>
              <p:cNvPr id="70" name="ïṡḷïḋè">
                <a:extLst>
                  <a:ext uri="{FF2B5EF4-FFF2-40B4-BE49-F238E27FC236}">
                    <a16:creationId xmlns:a16="http://schemas.microsoft.com/office/drawing/2014/main" id="{F5153DD3-9EB1-4285-ACCB-495A36058E18}"/>
                  </a:ext>
                </a:extLst>
              </p:cNvPr>
              <p:cNvSpPr/>
              <p:nvPr/>
            </p:nvSpPr>
            <p:spPr bwMode="auto">
              <a:xfrm>
                <a:off x="3058972" y="2368029"/>
                <a:ext cx="475038" cy="538404"/>
              </a:xfrm>
              <a:custGeom>
                <a:avLst/>
                <a:gdLst>
                  <a:gd name="T0" fmla="*/ 1 w 361"/>
                  <a:gd name="T1" fmla="*/ 0 h 263"/>
                  <a:gd name="T2" fmla="*/ 358 w 361"/>
                  <a:gd name="T3" fmla="*/ 175 h 263"/>
                  <a:gd name="T4" fmla="*/ 361 w 361"/>
                  <a:gd name="T5" fmla="*/ 263 h 263"/>
                  <a:gd name="T6" fmla="*/ 0 w 361"/>
                  <a:gd name="T7" fmla="*/ 79 h 263"/>
                  <a:gd name="T8" fmla="*/ 1 w 361"/>
                  <a:gd name="T9" fmla="*/ 0 h 263"/>
                  <a:gd name="connsiteX0" fmla="*/ 28 w 10042"/>
                  <a:gd name="connsiteY0" fmla="*/ 0 h 15646"/>
                  <a:gd name="connsiteX1" fmla="*/ 9917 w 10042"/>
                  <a:gd name="connsiteY1" fmla="*/ 6654 h 15646"/>
                  <a:gd name="connsiteX2" fmla="*/ 10042 w 10042"/>
                  <a:gd name="connsiteY2" fmla="*/ 15646 h 15646"/>
                  <a:gd name="connsiteX3" fmla="*/ 0 w 10042"/>
                  <a:gd name="connsiteY3" fmla="*/ 3004 h 15646"/>
                  <a:gd name="connsiteX4" fmla="*/ 28 w 10042"/>
                  <a:gd name="connsiteY4" fmla="*/ 0 h 15646"/>
                  <a:gd name="connsiteX0" fmla="*/ 153 w 10167"/>
                  <a:gd name="connsiteY0" fmla="*/ 0 h 15646"/>
                  <a:gd name="connsiteX1" fmla="*/ 10042 w 10167"/>
                  <a:gd name="connsiteY1" fmla="*/ 6654 h 15646"/>
                  <a:gd name="connsiteX2" fmla="*/ 10167 w 10167"/>
                  <a:gd name="connsiteY2" fmla="*/ 15646 h 15646"/>
                  <a:gd name="connsiteX3" fmla="*/ 0 w 10167"/>
                  <a:gd name="connsiteY3" fmla="*/ 10361 h 15646"/>
                  <a:gd name="connsiteX4" fmla="*/ 153 w 10167"/>
                  <a:gd name="connsiteY4" fmla="*/ 0 h 15646"/>
                  <a:gd name="connsiteX0" fmla="*/ 153 w 10167"/>
                  <a:gd name="connsiteY0" fmla="*/ 0 h 15646"/>
                  <a:gd name="connsiteX1" fmla="*/ 10042 w 10167"/>
                  <a:gd name="connsiteY1" fmla="*/ 6654 h 15646"/>
                  <a:gd name="connsiteX2" fmla="*/ 10167 w 10167"/>
                  <a:gd name="connsiteY2" fmla="*/ 15646 h 15646"/>
                  <a:gd name="connsiteX3" fmla="*/ 0 w 10167"/>
                  <a:gd name="connsiteY3" fmla="*/ 9049 h 15646"/>
                  <a:gd name="connsiteX4" fmla="*/ 153 w 10167"/>
                  <a:gd name="connsiteY4" fmla="*/ 0 h 15646"/>
                  <a:gd name="connsiteX0" fmla="*/ 153 w 10167"/>
                  <a:gd name="connsiteY0" fmla="*/ 0 h 14391"/>
                  <a:gd name="connsiteX1" fmla="*/ 10042 w 10167"/>
                  <a:gd name="connsiteY1" fmla="*/ 6654 h 14391"/>
                  <a:gd name="connsiteX2" fmla="*/ 10167 w 10167"/>
                  <a:gd name="connsiteY2" fmla="*/ 14391 h 14391"/>
                  <a:gd name="connsiteX3" fmla="*/ 0 w 10167"/>
                  <a:gd name="connsiteY3" fmla="*/ 9049 h 14391"/>
                  <a:gd name="connsiteX4" fmla="*/ 153 w 10167"/>
                  <a:gd name="connsiteY4" fmla="*/ 0 h 14391"/>
                  <a:gd name="connsiteX0" fmla="*/ 153 w 10167"/>
                  <a:gd name="connsiteY0" fmla="*/ 0 h 15817"/>
                  <a:gd name="connsiteX1" fmla="*/ 10042 w 10167"/>
                  <a:gd name="connsiteY1" fmla="*/ 6654 h 15817"/>
                  <a:gd name="connsiteX2" fmla="*/ 10167 w 10167"/>
                  <a:gd name="connsiteY2" fmla="*/ 15817 h 15817"/>
                  <a:gd name="connsiteX3" fmla="*/ 0 w 10167"/>
                  <a:gd name="connsiteY3" fmla="*/ 9049 h 15817"/>
                  <a:gd name="connsiteX4" fmla="*/ 153 w 10167"/>
                  <a:gd name="connsiteY4" fmla="*/ 0 h 15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7" h="15817">
                    <a:moveTo>
                      <a:pt x="153" y="0"/>
                    </a:moveTo>
                    <a:lnTo>
                      <a:pt x="10042" y="6654"/>
                    </a:lnTo>
                    <a:cubicBezTo>
                      <a:pt x="10084" y="9651"/>
                      <a:pt x="10125" y="12820"/>
                      <a:pt x="10167" y="15817"/>
                    </a:cubicBezTo>
                    <a:lnTo>
                      <a:pt x="0" y="9049"/>
                    </a:lnTo>
                    <a:cubicBezTo>
                      <a:pt x="9" y="8048"/>
                      <a:pt x="144" y="1001"/>
                      <a:pt x="153" y="0"/>
                    </a:cubicBezTo>
                    <a:close/>
                  </a:path>
                </a:pathLst>
              </a:custGeom>
              <a:solidFill>
                <a:schemeClr val="accent3"/>
              </a:solidFill>
              <a:ln>
                <a:noFill/>
              </a:ln>
            </p:spPr>
            <p:txBody>
              <a:bodyPr anchor="ctr"/>
              <a:lstStyle/>
              <a:p>
                <a:pPr algn="ctr"/>
                <a:endParaRPr/>
              </a:p>
            </p:txBody>
          </p:sp>
        </p:grpSp>
        <p:grpSp>
          <p:nvGrpSpPr>
            <p:cNvPr id="40" name="îšliḓê">
              <a:extLst>
                <a:ext uri="{FF2B5EF4-FFF2-40B4-BE49-F238E27FC236}">
                  <a16:creationId xmlns:a16="http://schemas.microsoft.com/office/drawing/2014/main" id="{C86C7819-2966-406D-A500-DC542684BAD2}"/>
                </a:ext>
              </a:extLst>
            </p:cNvPr>
            <p:cNvGrpSpPr/>
            <p:nvPr/>
          </p:nvGrpSpPr>
          <p:grpSpPr>
            <a:xfrm>
              <a:off x="4028431" y="3863526"/>
              <a:ext cx="1173410" cy="898204"/>
              <a:chOff x="2686051" y="2289176"/>
              <a:chExt cx="1231900" cy="942975"/>
            </a:xfrm>
          </p:grpSpPr>
          <p:sp>
            <p:nvSpPr>
              <p:cNvPr id="65" name="isḻïḍe">
                <a:extLst>
                  <a:ext uri="{FF2B5EF4-FFF2-40B4-BE49-F238E27FC236}">
                    <a16:creationId xmlns:a16="http://schemas.microsoft.com/office/drawing/2014/main" id="{ED76496D-512C-43D2-9734-4251481DE779}"/>
                  </a:ext>
                </a:extLst>
              </p:cNvPr>
              <p:cNvSpPr/>
              <p:nvPr/>
            </p:nvSpPr>
            <p:spPr bwMode="auto">
              <a:xfrm>
                <a:off x="2686051" y="3079751"/>
                <a:ext cx="804863" cy="152400"/>
              </a:xfrm>
              <a:prstGeom prst="rect">
                <a:avLst/>
              </a:prstGeom>
              <a:solidFill>
                <a:schemeClr val="accent2"/>
              </a:solidFill>
              <a:ln>
                <a:noFill/>
              </a:ln>
            </p:spPr>
            <p:txBody>
              <a:bodyPr anchor="ctr"/>
              <a:lstStyle/>
              <a:p>
                <a:pPr algn="ctr"/>
                <a:endParaRPr/>
              </a:p>
            </p:txBody>
          </p:sp>
          <p:sp>
            <p:nvSpPr>
              <p:cNvPr id="66" name="i$lïdê">
                <a:extLst>
                  <a:ext uri="{FF2B5EF4-FFF2-40B4-BE49-F238E27FC236}">
                    <a16:creationId xmlns:a16="http://schemas.microsoft.com/office/drawing/2014/main" id="{09420236-31FA-4FC2-904D-CA0B34D4E0CB}"/>
                  </a:ext>
                </a:extLst>
              </p:cNvPr>
              <p:cNvSpPr/>
              <p:nvPr/>
            </p:nvSpPr>
            <p:spPr bwMode="auto">
              <a:xfrm>
                <a:off x="3490913" y="2581276"/>
                <a:ext cx="427038" cy="650875"/>
              </a:xfrm>
              <a:custGeom>
                <a:avLst/>
                <a:gdLst>
                  <a:gd name="T0" fmla="*/ 0 w 181"/>
                  <a:gd name="T1" fmla="*/ 211 h 276"/>
                  <a:gd name="T2" fmla="*/ 181 w 181"/>
                  <a:gd name="T3" fmla="*/ 0 h 276"/>
                  <a:gd name="T4" fmla="*/ 181 w 181"/>
                  <a:gd name="T5" fmla="*/ 102 h 276"/>
                  <a:gd name="T6" fmla="*/ 0 w 181"/>
                  <a:gd name="T7" fmla="*/ 276 h 276"/>
                  <a:gd name="T8" fmla="*/ 0 w 181"/>
                  <a:gd name="T9" fmla="*/ 211 h 276"/>
                </a:gdLst>
                <a:ahLst/>
                <a:cxnLst>
                  <a:cxn ang="0">
                    <a:pos x="T0" y="T1"/>
                  </a:cxn>
                  <a:cxn ang="0">
                    <a:pos x="T2" y="T3"/>
                  </a:cxn>
                  <a:cxn ang="0">
                    <a:pos x="T4" y="T5"/>
                  </a:cxn>
                  <a:cxn ang="0">
                    <a:pos x="T6" y="T7"/>
                  </a:cxn>
                  <a:cxn ang="0">
                    <a:pos x="T8" y="T9"/>
                  </a:cxn>
                </a:cxnLst>
                <a:rect l="0" t="0" r="r" b="b"/>
                <a:pathLst>
                  <a:path w="181" h="276">
                    <a:moveTo>
                      <a:pt x="0" y="211"/>
                    </a:moveTo>
                    <a:cubicBezTo>
                      <a:pt x="0" y="211"/>
                      <a:pt x="7" y="70"/>
                      <a:pt x="181" y="0"/>
                    </a:cubicBezTo>
                    <a:cubicBezTo>
                      <a:pt x="181" y="102"/>
                      <a:pt x="181" y="102"/>
                      <a:pt x="181" y="102"/>
                    </a:cubicBezTo>
                    <a:cubicBezTo>
                      <a:pt x="181" y="102"/>
                      <a:pt x="79" y="138"/>
                      <a:pt x="0" y="276"/>
                    </a:cubicBezTo>
                    <a:lnTo>
                      <a:pt x="0" y="211"/>
                    </a:lnTo>
                    <a:close/>
                  </a:path>
                </a:pathLst>
              </a:custGeom>
              <a:solidFill>
                <a:schemeClr val="accent2">
                  <a:lumMod val="75000"/>
                </a:schemeClr>
              </a:solidFill>
              <a:ln>
                <a:noFill/>
              </a:ln>
            </p:spPr>
            <p:txBody>
              <a:bodyPr anchor="ctr"/>
              <a:lstStyle/>
              <a:p>
                <a:pPr algn="ctr"/>
                <a:endParaRPr/>
              </a:p>
            </p:txBody>
          </p:sp>
          <p:sp>
            <p:nvSpPr>
              <p:cNvPr id="67" name="î$ľiḓê">
                <a:extLst>
                  <a:ext uri="{FF2B5EF4-FFF2-40B4-BE49-F238E27FC236}">
                    <a16:creationId xmlns:a16="http://schemas.microsoft.com/office/drawing/2014/main" id="{88D0D0DB-7CA4-4254-B8C2-AA76C5C033E0}"/>
                  </a:ext>
                </a:extLst>
              </p:cNvPr>
              <p:cNvSpPr/>
              <p:nvPr/>
            </p:nvSpPr>
            <p:spPr bwMode="auto">
              <a:xfrm>
                <a:off x="2686051" y="2289176"/>
                <a:ext cx="1231900" cy="790575"/>
              </a:xfrm>
              <a:custGeom>
                <a:avLst/>
                <a:gdLst>
                  <a:gd name="T0" fmla="*/ 522 w 522"/>
                  <a:gd name="T1" fmla="*/ 124 h 335"/>
                  <a:gd name="T2" fmla="*/ 279 w 522"/>
                  <a:gd name="T3" fmla="*/ 0 h 335"/>
                  <a:gd name="T4" fmla="*/ 0 w 522"/>
                  <a:gd name="T5" fmla="*/ 335 h 335"/>
                  <a:gd name="T6" fmla="*/ 341 w 522"/>
                  <a:gd name="T7" fmla="*/ 335 h 335"/>
                  <a:gd name="T8" fmla="*/ 522 w 522"/>
                  <a:gd name="T9" fmla="*/ 124 h 335"/>
                </a:gdLst>
                <a:ahLst/>
                <a:cxnLst>
                  <a:cxn ang="0">
                    <a:pos x="T0" y="T1"/>
                  </a:cxn>
                  <a:cxn ang="0">
                    <a:pos x="T2" y="T3"/>
                  </a:cxn>
                  <a:cxn ang="0">
                    <a:pos x="T4" y="T5"/>
                  </a:cxn>
                  <a:cxn ang="0">
                    <a:pos x="T6" y="T7"/>
                  </a:cxn>
                  <a:cxn ang="0">
                    <a:pos x="T8" y="T9"/>
                  </a:cxn>
                </a:cxnLst>
                <a:rect l="0" t="0" r="r" b="b"/>
                <a:pathLst>
                  <a:path w="522" h="335">
                    <a:moveTo>
                      <a:pt x="522" y="124"/>
                    </a:moveTo>
                    <a:cubicBezTo>
                      <a:pt x="279" y="0"/>
                      <a:pt x="279" y="0"/>
                      <a:pt x="279" y="0"/>
                    </a:cubicBezTo>
                    <a:cubicBezTo>
                      <a:pt x="279" y="0"/>
                      <a:pt x="12" y="115"/>
                      <a:pt x="0" y="335"/>
                    </a:cubicBezTo>
                    <a:cubicBezTo>
                      <a:pt x="341" y="335"/>
                      <a:pt x="341" y="335"/>
                      <a:pt x="341" y="335"/>
                    </a:cubicBezTo>
                    <a:cubicBezTo>
                      <a:pt x="341" y="335"/>
                      <a:pt x="352" y="193"/>
                      <a:pt x="522" y="124"/>
                    </a:cubicBezTo>
                    <a:close/>
                  </a:path>
                </a:pathLst>
              </a:custGeom>
              <a:solidFill>
                <a:schemeClr val="accent2">
                  <a:lumMod val="60000"/>
                  <a:lumOff val="40000"/>
                </a:schemeClr>
              </a:solidFill>
              <a:ln>
                <a:noFill/>
              </a:ln>
            </p:spPr>
            <p:txBody>
              <a:bodyPr anchor="ctr"/>
              <a:lstStyle/>
              <a:p>
                <a:pPr algn="ctr"/>
                <a:endParaRPr/>
              </a:p>
            </p:txBody>
          </p:sp>
        </p:grpSp>
        <p:grpSp>
          <p:nvGrpSpPr>
            <p:cNvPr id="41" name="ïṥļíḓè">
              <a:extLst>
                <a:ext uri="{FF2B5EF4-FFF2-40B4-BE49-F238E27FC236}">
                  <a16:creationId xmlns:a16="http://schemas.microsoft.com/office/drawing/2014/main" id="{FB89DFF2-5F60-412B-ACCA-0917C379C477}"/>
                </a:ext>
              </a:extLst>
            </p:cNvPr>
            <p:cNvGrpSpPr/>
            <p:nvPr/>
          </p:nvGrpSpPr>
          <p:grpSpPr>
            <a:xfrm>
              <a:off x="3921069" y="4761726"/>
              <a:ext cx="1276235" cy="881571"/>
              <a:chOff x="2573338" y="3232151"/>
              <a:chExt cx="1339851" cy="925513"/>
            </a:xfrm>
          </p:grpSpPr>
          <p:sp>
            <p:nvSpPr>
              <p:cNvPr id="62" name="íṣľíḋè">
                <a:extLst>
                  <a:ext uri="{FF2B5EF4-FFF2-40B4-BE49-F238E27FC236}">
                    <a16:creationId xmlns:a16="http://schemas.microsoft.com/office/drawing/2014/main" id="{32FDD44F-E6FC-4B90-9A72-A184C4B228E3}"/>
                  </a:ext>
                </a:extLst>
              </p:cNvPr>
              <p:cNvSpPr/>
              <p:nvPr/>
            </p:nvSpPr>
            <p:spPr bwMode="auto">
              <a:xfrm>
                <a:off x="3340101" y="3740151"/>
                <a:ext cx="573088" cy="417513"/>
              </a:xfrm>
              <a:custGeom>
                <a:avLst/>
                <a:gdLst>
                  <a:gd name="T0" fmla="*/ 0 w 361"/>
                  <a:gd name="T1" fmla="*/ 183 h 263"/>
                  <a:gd name="T2" fmla="*/ 0 w 361"/>
                  <a:gd name="T3" fmla="*/ 263 h 263"/>
                  <a:gd name="T4" fmla="*/ 361 w 361"/>
                  <a:gd name="T5" fmla="*/ 82 h 263"/>
                  <a:gd name="T6" fmla="*/ 356 w 361"/>
                  <a:gd name="T7" fmla="*/ 0 h 263"/>
                  <a:gd name="T8" fmla="*/ 0 w 361"/>
                  <a:gd name="T9" fmla="*/ 183 h 263"/>
                </a:gdLst>
                <a:ahLst/>
                <a:cxnLst>
                  <a:cxn ang="0">
                    <a:pos x="T0" y="T1"/>
                  </a:cxn>
                  <a:cxn ang="0">
                    <a:pos x="T2" y="T3"/>
                  </a:cxn>
                  <a:cxn ang="0">
                    <a:pos x="T4" y="T5"/>
                  </a:cxn>
                  <a:cxn ang="0">
                    <a:pos x="T6" y="T7"/>
                  </a:cxn>
                  <a:cxn ang="0">
                    <a:pos x="T8" y="T9"/>
                  </a:cxn>
                </a:cxnLst>
                <a:rect l="0" t="0" r="r" b="b"/>
                <a:pathLst>
                  <a:path w="361" h="263">
                    <a:moveTo>
                      <a:pt x="0" y="183"/>
                    </a:moveTo>
                    <a:lnTo>
                      <a:pt x="0" y="263"/>
                    </a:lnTo>
                    <a:lnTo>
                      <a:pt x="361" y="82"/>
                    </a:lnTo>
                    <a:lnTo>
                      <a:pt x="356" y="0"/>
                    </a:lnTo>
                    <a:lnTo>
                      <a:pt x="0" y="183"/>
                    </a:lnTo>
                    <a:close/>
                  </a:path>
                </a:pathLst>
              </a:custGeom>
              <a:solidFill>
                <a:schemeClr val="accent1"/>
              </a:solidFill>
              <a:ln>
                <a:noFill/>
              </a:ln>
            </p:spPr>
            <p:txBody>
              <a:bodyPr anchor="ctr"/>
              <a:lstStyle/>
              <a:p>
                <a:pPr algn="ctr"/>
                <a:endParaRPr/>
              </a:p>
            </p:txBody>
          </p:sp>
          <p:sp>
            <p:nvSpPr>
              <p:cNvPr id="63" name="îṩ1íḍe">
                <a:extLst>
                  <a:ext uri="{FF2B5EF4-FFF2-40B4-BE49-F238E27FC236}">
                    <a16:creationId xmlns:a16="http://schemas.microsoft.com/office/drawing/2014/main" id="{F1FE1A78-0560-4A21-82F0-D06863D5750C}"/>
                  </a:ext>
                </a:extLst>
              </p:cNvPr>
              <p:cNvSpPr/>
              <p:nvPr/>
            </p:nvSpPr>
            <p:spPr bwMode="auto">
              <a:xfrm>
                <a:off x="2686051" y="3243928"/>
                <a:ext cx="1219200" cy="798513"/>
              </a:xfrm>
              <a:custGeom>
                <a:avLst/>
                <a:gdLst>
                  <a:gd name="T0" fmla="*/ 517 w 517"/>
                  <a:gd name="T1" fmla="*/ 215 h 338"/>
                  <a:gd name="T2" fmla="*/ 341 w 517"/>
                  <a:gd name="T3" fmla="*/ 0 h 338"/>
                  <a:gd name="T4" fmla="*/ 0 w 517"/>
                  <a:gd name="T5" fmla="*/ 0 h 338"/>
                  <a:gd name="T6" fmla="*/ 277 w 517"/>
                  <a:gd name="T7" fmla="*/ 338 h 338"/>
                  <a:gd name="T8" fmla="*/ 517 w 517"/>
                  <a:gd name="T9" fmla="*/ 215 h 338"/>
                </a:gdLst>
                <a:ahLst/>
                <a:cxnLst>
                  <a:cxn ang="0">
                    <a:pos x="T0" y="T1"/>
                  </a:cxn>
                  <a:cxn ang="0">
                    <a:pos x="T2" y="T3"/>
                  </a:cxn>
                  <a:cxn ang="0">
                    <a:pos x="T4" y="T5"/>
                  </a:cxn>
                  <a:cxn ang="0">
                    <a:pos x="T6" y="T7"/>
                  </a:cxn>
                  <a:cxn ang="0">
                    <a:pos x="T8" y="T9"/>
                  </a:cxn>
                </a:cxnLst>
                <a:rect l="0" t="0" r="r" b="b"/>
                <a:pathLst>
                  <a:path w="517" h="338">
                    <a:moveTo>
                      <a:pt x="517" y="215"/>
                    </a:moveTo>
                    <a:cubicBezTo>
                      <a:pt x="517" y="215"/>
                      <a:pt x="342" y="141"/>
                      <a:pt x="341" y="0"/>
                    </a:cubicBezTo>
                    <a:cubicBezTo>
                      <a:pt x="0" y="0"/>
                      <a:pt x="0" y="0"/>
                      <a:pt x="0" y="0"/>
                    </a:cubicBezTo>
                    <a:cubicBezTo>
                      <a:pt x="0" y="0"/>
                      <a:pt x="28" y="173"/>
                      <a:pt x="277" y="338"/>
                    </a:cubicBezTo>
                    <a:lnTo>
                      <a:pt x="517" y="215"/>
                    </a:lnTo>
                    <a:close/>
                  </a:path>
                </a:pathLst>
              </a:custGeom>
              <a:solidFill>
                <a:schemeClr val="accent1">
                  <a:lumMod val="60000"/>
                  <a:lumOff val="40000"/>
                </a:schemeClr>
              </a:solidFill>
              <a:ln>
                <a:noFill/>
              </a:ln>
            </p:spPr>
            <p:txBody>
              <a:bodyPr anchor="ctr"/>
              <a:lstStyle/>
              <a:p>
                <a:pPr algn="ctr"/>
                <a:endParaRPr/>
              </a:p>
            </p:txBody>
          </p:sp>
          <p:sp>
            <p:nvSpPr>
              <p:cNvPr id="64" name="i$ḻîḓê">
                <a:extLst>
                  <a:ext uri="{FF2B5EF4-FFF2-40B4-BE49-F238E27FC236}">
                    <a16:creationId xmlns:a16="http://schemas.microsoft.com/office/drawing/2014/main" id="{AF71AF70-FC9A-470D-8AF5-36AEC736F849}"/>
                  </a:ext>
                </a:extLst>
              </p:cNvPr>
              <p:cNvSpPr/>
              <p:nvPr/>
            </p:nvSpPr>
            <p:spPr bwMode="auto">
              <a:xfrm>
                <a:off x="2573338" y="3232151"/>
                <a:ext cx="766763" cy="925513"/>
              </a:xfrm>
              <a:custGeom>
                <a:avLst/>
                <a:gdLst>
                  <a:gd name="T0" fmla="*/ 325 w 325"/>
                  <a:gd name="T1" fmla="*/ 392 h 392"/>
                  <a:gd name="T2" fmla="*/ 325 w 325"/>
                  <a:gd name="T3" fmla="*/ 338 h 392"/>
                  <a:gd name="T4" fmla="*/ 48 w 325"/>
                  <a:gd name="T5" fmla="*/ 0 h 392"/>
                  <a:gd name="T6" fmla="*/ 325 w 325"/>
                  <a:gd name="T7" fmla="*/ 392 h 392"/>
                </a:gdLst>
                <a:ahLst/>
                <a:cxnLst>
                  <a:cxn ang="0">
                    <a:pos x="T0" y="T1"/>
                  </a:cxn>
                  <a:cxn ang="0">
                    <a:pos x="T2" y="T3"/>
                  </a:cxn>
                  <a:cxn ang="0">
                    <a:pos x="T4" y="T5"/>
                  </a:cxn>
                  <a:cxn ang="0">
                    <a:pos x="T6" y="T7"/>
                  </a:cxn>
                </a:cxnLst>
                <a:rect l="0" t="0" r="r" b="b"/>
                <a:pathLst>
                  <a:path w="325" h="392">
                    <a:moveTo>
                      <a:pt x="325" y="392"/>
                    </a:moveTo>
                    <a:cubicBezTo>
                      <a:pt x="325" y="338"/>
                      <a:pt x="325" y="338"/>
                      <a:pt x="325" y="338"/>
                    </a:cubicBezTo>
                    <a:cubicBezTo>
                      <a:pt x="325" y="338"/>
                      <a:pt x="103" y="205"/>
                      <a:pt x="48" y="0"/>
                    </a:cubicBezTo>
                    <a:cubicBezTo>
                      <a:pt x="48" y="0"/>
                      <a:pt x="0" y="215"/>
                      <a:pt x="325" y="392"/>
                    </a:cubicBezTo>
                    <a:close/>
                  </a:path>
                </a:pathLst>
              </a:custGeom>
              <a:solidFill>
                <a:schemeClr val="accent1">
                  <a:lumMod val="75000"/>
                </a:schemeClr>
              </a:solidFill>
              <a:ln>
                <a:noFill/>
              </a:ln>
            </p:spPr>
            <p:txBody>
              <a:bodyPr anchor="ctr"/>
              <a:lstStyle/>
              <a:p>
                <a:pPr algn="ctr"/>
                <a:endParaRPr/>
              </a:p>
            </p:txBody>
          </p:sp>
        </p:grpSp>
        <p:sp>
          <p:nvSpPr>
            <p:cNvPr id="48" name="ïṧļiďè">
              <a:extLst>
                <a:ext uri="{FF2B5EF4-FFF2-40B4-BE49-F238E27FC236}">
                  <a16:creationId xmlns:a16="http://schemas.microsoft.com/office/drawing/2014/main" id="{F77CECE5-9114-415F-920A-7FF1DECF6B54}"/>
                </a:ext>
              </a:extLst>
            </p:cNvPr>
            <p:cNvSpPr/>
            <p:nvPr/>
          </p:nvSpPr>
          <p:spPr bwMode="auto">
            <a:xfrm>
              <a:off x="4621806" y="2471356"/>
              <a:ext cx="594466" cy="59446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3"/>
            </a:solidFill>
            <a:ln>
              <a:noFill/>
            </a:ln>
          </p:spPr>
          <p:txBody>
            <a:bodyPr anchor="ctr"/>
            <a:lstStyle/>
            <a:p>
              <a:pPr algn="ctr"/>
              <a:endParaRPr/>
            </a:p>
          </p:txBody>
        </p:sp>
        <p:sp>
          <p:nvSpPr>
            <p:cNvPr id="49" name="ïSlíḋè">
              <a:extLst>
                <a:ext uri="{FF2B5EF4-FFF2-40B4-BE49-F238E27FC236}">
                  <a16:creationId xmlns:a16="http://schemas.microsoft.com/office/drawing/2014/main" id="{DCAF3D56-01C6-43E8-A402-AE3B25D05F92}"/>
                </a:ext>
              </a:extLst>
            </p:cNvPr>
            <p:cNvSpPr/>
            <p:nvPr/>
          </p:nvSpPr>
          <p:spPr bwMode="auto">
            <a:xfrm>
              <a:off x="3531346" y="5102912"/>
              <a:ext cx="594466" cy="59446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a:p>
          </p:txBody>
        </p:sp>
        <p:sp>
          <p:nvSpPr>
            <p:cNvPr id="50" name="îsḻíďe">
              <a:extLst>
                <a:ext uri="{FF2B5EF4-FFF2-40B4-BE49-F238E27FC236}">
                  <a16:creationId xmlns:a16="http://schemas.microsoft.com/office/drawing/2014/main" id="{E657DB3C-2CC4-41FF-A28D-77BEE5E5AD6B}"/>
                </a:ext>
              </a:extLst>
            </p:cNvPr>
            <p:cNvSpPr/>
            <p:nvPr/>
          </p:nvSpPr>
          <p:spPr bwMode="auto">
            <a:xfrm>
              <a:off x="3612968" y="3462058"/>
              <a:ext cx="594466" cy="59446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a:p>
          </p:txBody>
        </p:sp>
        <p:sp>
          <p:nvSpPr>
            <p:cNvPr id="51" name="iṧḷiḑe">
              <a:extLst>
                <a:ext uri="{FF2B5EF4-FFF2-40B4-BE49-F238E27FC236}">
                  <a16:creationId xmlns:a16="http://schemas.microsoft.com/office/drawing/2014/main" id="{EB382E9C-6062-4457-BC92-2E3C4DE49D0A}"/>
                </a:ext>
              </a:extLst>
            </p:cNvPr>
            <p:cNvSpPr/>
            <p:nvPr/>
          </p:nvSpPr>
          <p:spPr bwMode="auto">
            <a:xfrm>
              <a:off x="8334616" y="4028388"/>
              <a:ext cx="594466" cy="594466"/>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5"/>
            </a:solidFill>
            <a:ln>
              <a:noFill/>
            </a:ln>
          </p:spPr>
          <p:txBody>
            <a:bodyPr anchor="ctr"/>
            <a:lstStyle/>
            <a:p>
              <a:pPr algn="ctr"/>
              <a:endParaRPr/>
            </a:p>
          </p:txBody>
        </p:sp>
        <p:sp>
          <p:nvSpPr>
            <p:cNvPr id="52" name="îṩlíḑe">
              <a:extLst>
                <a:ext uri="{FF2B5EF4-FFF2-40B4-BE49-F238E27FC236}">
                  <a16:creationId xmlns:a16="http://schemas.microsoft.com/office/drawing/2014/main" id="{3189693C-FC2E-49F9-A225-BBF1DBCDD355}"/>
                </a:ext>
              </a:extLst>
            </p:cNvPr>
            <p:cNvSpPr txBox="1"/>
            <p:nvPr/>
          </p:nvSpPr>
          <p:spPr bwMode="auto">
            <a:xfrm>
              <a:off x="8687732" y="2767357"/>
              <a:ext cx="3351479" cy="1119334"/>
            </a:xfrm>
            <a:prstGeom prst="rect">
              <a:avLst/>
            </a:prstGeom>
            <a:noFill/>
          </p:spPr>
          <p:txBody>
            <a:bodyPr wrap="square" lIns="90000" tIns="46800" rIns="90000" bIns="46800">
              <a:spAutoFit/>
            </a:bodyPr>
            <a:lstStyle>
              <a:defPPr>
                <a:defRPr lang="zh-CN"/>
              </a:defPPr>
              <a:lvl1pPr>
                <a:lnSpc>
                  <a:spcPct val="130000"/>
                </a:lnSpc>
                <a:defRPr sz="2000">
                  <a:solidFill>
                    <a:schemeClr val="tx1">
                      <a:lumMod val="85000"/>
                      <a:lumOff val="15000"/>
                    </a:schemeClr>
                  </a:solidFill>
                  <a:effectLst/>
                  <a:latin typeface="微软雅黑" panose="020B0503020204020204" pitchFamily="34" charset="-122"/>
                  <a:ea typeface="微软雅黑" panose="020B0503020204020204" pitchFamily="34" charset="-122"/>
                </a:defRPr>
              </a:lvl1pPr>
            </a:lstStyle>
            <a:p>
              <a:r>
                <a:rPr lang="zh-CN" altLang="zh-CN" dirty="0"/>
                <a:t>学校是否引导学生进行自我诊改，周期是否合理，方法是否便捷可操作。</a:t>
              </a:r>
              <a:endParaRPr lang="zh-CN" altLang="en-US" sz="1600" u="sng" dirty="0">
                <a:solidFill>
                  <a:srgbClr val="FFC000"/>
                </a:solidFill>
              </a:endParaRPr>
            </a:p>
          </p:txBody>
        </p:sp>
        <p:sp>
          <p:nvSpPr>
            <p:cNvPr id="54" name="iṧḷîḓe">
              <a:extLst>
                <a:ext uri="{FF2B5EF4-FFF2-40B4-BE49-F238E27FC236}">
                  <a16:creationId xmlns:a16="http://schemas.microsoft.com/office/drawing/2014/main" id="{2AFF2515-5945-416B-B454-E5AA043DCB5C}"/>
                </a:ext>
              </a:extLst>
            </p:cNvPr>
            <p:cNvSpPr txBox="1"/>
            <p:nvPr/>
          </p:nvSpPr>
          <p:spPr bwMode="auto">
            <a:xfrm>
              <a:off x="5247253" y="2181137"/>
              <a:ext cx="3351479" cy="1124591"/>
            </a:xfrm>
            <a:prstGeom prst="rect">
              <a:avLst/>
            </a:prstGeom>
            <a:noFill/>
          </p:spPr>
          <p:txBody>
            <a:bodyPr wrap="square" lIns="90000" tIns="46800" rIns="90000" bIns="46800">
              <a:spAutoFit/>
            </a:bodyPr>
            <a:lstStyle/>
            <a:p>
              <a:pPr>
                <a:lnSpc>
                  <a:spcPct val="130000"/>
                </a:lnSpc>
              </a:pPr>
              <a:r>
                <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rPr>
                <a:t>是否建立教师个人发展自我诊改制度，周期是否合理，方法是否便捷可操作。</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iṥ1íḍê">
              <a:extLst>
                <a:ext uri="{FF2B5EF4-FFF2-40B4-BE49-F238E27FC236}">
                  <a16:creationId xmlns:a16="http://schemas.microsoft.com/office/drawing/2014/main" id="{357DA85E-BF63-4037-9E19-0AF5B3885E88}"/>
                </a:ext>
              </a:extLst>
            </p:cNvPr>
            <p:cNvSpPr txBox="1"/>
            <p:nvPr/>
          </p:nvSpPr>
          <p:spPr bwMode="auto">
            <a:xfrm>
              <a:off x="103806" y="4028438"/>
              <a:ext cx="3583797" cy="2620597"/>
            </a:xfrm>
            <a:prstGeom prst="rect">
              <a:avLst/>
            </a:prstGeom>
            <a:noFill/>
          </p:spPr>
          <p:txBody>
            <a:bodyPr wrap="square" lIns="90000" tIns="46800" rIns="90000" bIns="46800">
              <a:spAutoFit/>
            </a:bodyPr>
            <a:lstStyle>
              <a:defPPr>
                <a:defRPr lang="zh-CN"/>
              </a:defPPr>
              <a:lvl1pPr>
                <a:lnSpc>
                  <a:spcPct val="130000"/>
                </a:lnSpc>
                <a:defRPr sz="2000">
                  <a:solidFill>
                    <a:schemeClr val="tx1">
                      <a:lumMod val="85000"/>
                      <a:lumOff val="15000"/>
                    </a:schemeClr>
                  </a:solidFill>
                  <a:effectLst/>
                  <a:latin typeface="微软雅黑" panose="020B0503020204020204" pitchFamily="34" charset="-122"/>
                  <a:ea typeface="微软雅黑" panose="020B0503020204020204" pitchFamily="34" charset="-122"/>
                </a:defRPr>
              </a:lvl1pPr>
            </a:lstStyle>
            <a:p>
              <a:r>
                <a:rPr lang="zh-CN" altLang="en-US" sz="1800" dirty="0"/>
                <a:t>学校是否建有规划和年度目标任务分解、实施、诊断、改进的运行机制。实施过程是否有监测预警和改进机制，方法与手段是否便捷可操作。是否建立学校各组织机构履行职责的诊改制度，方法与手段是否可操作，是否有效运行。 </a:t>
              </a:r>
            </a:p>
          </p:txBody>
        </p:sp>
        <p:sp>
          <p:nvSpPr>
            <p:cNvPr id="60" name="íṣ1íḍê">
              <a:extLst>
                <a:ext uri="{FF2B5EF4-FFF2-40B4-BE49-F238E27FC236}">
                  <a16:creationId xmlns:a16="http://schemas.microsoft.com/office/drawing/2014/main" id="{596DB20F-F8CF-4CBE-8299-B7854E0AC208}"/>
                </a:ext>
              </a:extLst>
            </p:cNvPr>
            <p:cNvSpPr txBox="1"/>
            <p:nvPr/>
          </p:nvSpPr>
          <p:spPr bwMode="auto">
            <a:xfrm>
              <a:off x="129673" y="2208029"/>
              <a:ext cx="3688899" cy="1657741"/>
            </a:xfrm>
            <a:prstGeom prst="rect">
              <a:avLst/>
            </a:prstGeom>
            <a:noFill/>
          </p:spPr>
          <p:txBody>
            <a:bodyPr wrap="square" lIns="90000" tIns="46800" rIns="90000" bIns="46800">
              <a:spAutoFit/>
            </a:bodyPr>
            <a:lstStyle>
              <a:defPPr>
                <a:defRPr lang="zh-CN"/>
              </a:defPPr>
              <a:lvl1pPr>
                <a:lnSpc>
                  <a:spcPct val="130000"/>
                </a:lnSpc>
                <a:defRPr sz="2000">
                  <a:solidFill>
                    <a:schemeClr val="tx1">
                      <a:lumMod val="85000"/>
                      <a:lumOff val="15000"/>
                    </a:schemeClr>
                  </a:solidFill>
                  <a:effectLst/>
                  <a:latin typeface="微软雅黑" panose="020B0503020204020204" pitchFamily="34" charset="-122"/>
                  <a:ea typeface="微软雅黑" panose="020B0503020204020204" pitchFamily="34" charset="-122"/>
                </a:defRPr>
              </a:lvl1pPr>
            </a:lstStyle>
            <a:p>
              <a:r>
                <a:rPr lang="zh-CN" altLang="zh-CN" sz="1800" dirty="0"/>
                <a:t>是否建立专业、</a:t>
              </a:r>
              <a:r>
                <a:rPr lang="zh-CN" altLang="zh-CN" sz="1800" dirty="0">
                  <a:solidFill>
                    <a:srgbClr val="FF0000"/>
                  </a:solidFill>
                </a:rPr>
                <a:t>课程建设</a:t>
              </a:r>
              <a:r>
                <a:rPr lang="zh-CN" altLang="en-US" sz="1800" dirty="0">
                  <a:solidFill>
                    <a:srgbClr val="FF0000"/>
                  </a:solidFill>
                </a:rPr>
                <a:t>与课程教学</a:t>
              </a:r>
              <a:r>
                <a:rPr lang="zh-CN" altLang="zh-CN" sz="1800" dirty="0"/>
                <a:t>质量的诊改运行制度，诊改内容是否有助于目标达成，诊改周期是否合理，诊改方法与手段是否便捷可操作。</a:t>
              </a:r>
              <a:endParaRPr lang="zh-CN" altLang="en-US" sz="1800" dirty="0"/>
            </a:p>
          </p:txBody>
        </p:sp>
      </p:grpSp>
      <p:grpSp>
        <p:nvGrpSpPr>
          <p:cNvPr id="5" name="组合 4"/>
          <p:cNvGrpSpPr/>
          <p:nvPr/>
        </p:nvGrpSpPr>
        <p:grpSpPr>
          <a:xfrm>
            <a:off x="8125363" y="2572066"/>
            <a:ext cx="616207" cy="616207"/>
            <a:chOff x="7265250" y="2632630"/>
            <a:chExt cx="616207" cy="616207"/>
          </a:xfrm>
        </p:grpSpPr>
        <p:sp>
          <p:nvSpPr>
            <p:cNvPr id="3" name="椭圆 2"/>
            <p:cNvSpPr/>
            <p:nvPr/>
          </p:nvSpPr>
          <p:spPr>
            <a:xfrm>
              <a:off x="7265250" y="2632630"/>
              <a:ext cx="616207" cy="61620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acher-reading-a-book-sitting-behind-his-desk_42916"/>
            <p:cNvSpPr>
              <a:spLocks noChangeAspect="1"/>
            </p:cNvSpPr>
            <p:nvPr/>
          </p:nvSpPr>
          <p:spPr bwMode="auto">
            <a:xfrm>
              <a:off x="7387905" y="2688071"/>
              <a:ext cx="398157" cy="462973"/>
            </a:xfrm>
            <a:custGeom>
              <a:avLst/>
              <a:gdLst>
                <a:gd name="connsiteX0" fmla="*/ 193784 w 523934"/>
                <a:gd name="connsiteY0" fmla="*/ 190536 h 609225"/>
                <a:gd name="connsiteX1" fmla="*/ 193784 w 523934"/>
                <a:gd name="connsiteY1" fmla="*/ 227817 h 609225"/>
                <a:gd name="connsiteX2" fmla="*/ 205267 w 523934"/>
                <a:gd name="connsiteY2" fmla="*/ 227817 h 609225"/>
                <a:gd name="connsiteX3" fmla="*/ 205267 w 523934"/>
                <a:gd name="connsiteY3" fmla="*/ 273700 h 609225"/>
                <a:gd name="connsiteX4" fmla="*/ 193784 w 523934"/>
                <a:gd name="connsiteY4" fmla="*/ 273700 h 609225"/>
                <a:gd name="connsiteX5" fmla="*/ 193784 w 523934"/>
                <a:gd name="connsiteY5" fmla="*/ 283737 h 609225"/>
                <a:gd name="connsiteX6" fmla="*/ 256943 w 523934"/>
                <a:gd name="connsiteY6" fmla="*/ 295208 h 609225"/>
                <a:gd name="connsiteX7" fmla="*/ 320102 w 523934"/>
                <a:gd name="connsiteY7" fmla="*/ 283737 h 609225"/>
                <a:gd name="connsiteX8" fmla="*/ 320102 w 523934"/>
                <a:gd name="connsiteY8" fmla="*/ 273700 h 609225"/>
                <a:gd name="connsiteX9" fmla="*/ 308619 w 523934"/>
                <a:gd name="connsiteY9" fmla="*/ 273700 h 609225"/>
                <a:gd name="connsiteX10" fmla="*/ 308619 w 523934"/>
                <a:gd name="connsiteY10" fmla="*/ 227817 h 609225"/>
                <a:gd name="connsiteX11" fmla="*/ 320102 w 523934"/>
                <a:gd name="connsiteY11" fmla="*/ 227817 h 609225"/>
                <a:gd name="connsiteX12" fmla="*/ 320102 w 523934"/>
                <a:gd name="connsiteY12" fmla="*/ 190536 h 609225"/>
                <a:gd name="connsiteX13" fmla="*/ 256943 w 523934"/>
                <a:gd name="connsiteY13" fmla="*/ 202007 h 609225"/>
                <a:gd name="connsiteX14" fmla="*/ 175123 w 523934"/>
                <a:gd name="connsiteY14" fmla="*/ 167594 h 609225"/>
                <a:gd name="connsiteX15" fmla="*/ 256943 w 523934"/>
                <a:gd name="connsiteY15" fmla="*/ 181933 h 609225"/>
                <a:gd name="connsiteX16" fmla="*/ 340198 w 523934"/>
                <a:gd name="connsiteY16" fmla="*/ 167594 h 609225"/>
                <a:gd name="connsiteX17" fmla="*/ 340198 w 523934"/>
                <a:gd name="connsiteY17" fmla="*/ 184801 h 609225"/>
                <a:gd name="connsiteX18" fmla="*/ 384697 w 523934"/>
                <a:gd name="connsiteY18" fmla="*/ 190536 h 609225"/>
                <a:gd name="connsiteX19" fmla="*/ 394745 w 523934"/>
                <a:gd name="connsiteY19" fmla="*/ 227817 h 609225"/>
                <a:gd name="connsiteX20" fmla="*/ 409099 w 523934"/>
                <a:gd name="connsiteY20" fmla="*/ 273700 h 609225"/>
                <a:gd name="connsiteX21" fmla="*/ 348811 w 523934"/>
                <a:gd name="connsiteY21" fmla="*/ 273700 h 609225"/>
                <a:gd name="connsiteX22" fmla="*/ 350246 w 523934"/>
                <a:gd name="connsiteY22" fmla="*/ 308113 h 609225"/>
                <a:gd name="connsiteX23" fmla="*/ 523934 w 523934"/>
                <a:gd name="connsiteY23" fmla="*/ 308113 h 609225"/>
                <a:gd name="connsiteX24" fmla="*/ 523934 w 523934"/>
                <a:gd name="connsiteY24" fmla="*/ 376939 h 609225"/>
                <a:gd name="connsiteX25" fmla="*/ 482306 w 523934"/>
                <a:gd name="connsiteY25" fmla="*/ 376939 h 609225"/>
                <a:gd name="connsiteX26" fmla="*/ 482306 w 523934"/>
                <a:gd name="connsiteY26" fmla="*/ 609225 h 609225"/>
                <a:gd name="connsiteX27" fmla="*/ 41628 w 523934"/>
                <a:gd name="connsiteY27" fmla="*/ 609225 h 609225"/>
                <a:gd name="connsiteX28" fmla="*/ 41628 w 523934"/>
                <a:gd name="connsiteY28" fmla="*/ 376939 h 609225"/>
                <a:gd name="connsiteX29" fmla="*/ 0 w 523934"/>
                <a:gd name="connsiteY29" fmla="*/ 376939 h 609225"/>
                <a:gd name="connsiteX30" fmla="*/ 0 w 523934"/>
                <a:gd name="connsiteY30" fmla="*/ 308113 h 609225"/>
                <a:gd name="connsiteX31" fmla="*/ 170817 w 523934"/>
                <a:gd name="connsiteY31" fmla="*/ 308113 h 609225"/>
                <a:gd name="connsiteX32" fmla="*/ 170817 w 523934"/>
                <a:gd name="connsiteY32" fmla="*/ 273700 h 609225"/>
                <a:gd name="connsiteX33" fmla="*/ 99045 w 523934"/>
                <a:gd name="connsiteY33" fmla="*/ 273700 h 609225"/>
                <a:gd name="connsiteX34" fmla="*/ 104787 w 523934"/>
                <a:gd name="connsiteY34" fmla="*/ 262229 h 609225"/>
                <a:gd name="connsiteX35" fmla="*/ 103351 w 523934"/>
                <a:gd name="connsiteY35" fmla="*/ 262229 h 609225"/>
                <a:gd name="connsiteX36" fmla="*/ 139237 w 523934"/>
                <a:gd name="connsiteY36" fmla="*/ 190536 h 609225"/>
                <a:gd name="connsiteX37" fmla="*/ 175123 w 523934"/>
                <a:gd name="connsiteY37" fmla="*/ 186235 h 609225"/>
                <a:gd name="connsiteX38" fmla="*/ 261393 w 523934"/>
                <a:gd name="connsiteY38" fmla="*/ 0 h 609225"/>
                <a:gd name="connsiteX39" fmla="*/ 344616 w 523934"/>
                <a:gd name="connsiteY39" fmla="*/ 83108 h 609225"/>
                <a:gd name="connsiteX40" fmla="*/ 261393 w 523934"/>
                <a:gd name="connsiteY40" fmla="*/ 166216 h 609225"/>
                <a:gd name="connsiteX41" fmla="*/ 178170 w 523934"/>
                <a:gd name="connsiteY41" fmla="*/ 83108 h 609225"/>
                <a:gd name="connsiteX42" fmla="*/ 261393 w 523934"/>
                <a:gd name="connsiteY42" fmla="*/ 0 h 60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23934" h="609225">
                  <a:moveTo>
                    <a:pt x="193784" y="190536"/>
                  </a:moveTo>
                  <a:lnTo>
                    <a:pt x="193784" y="227817"/>
                  </a:lnTo>
                  <a:lnTo>
                    <a:pt x="205267" y="227817"/>
                  </a:lnTo>
                  <a:lnTo>
                    <a:pt x="205267" y="273700"/>
                  </a:lnTo>
                  <a:lnTo>
                    <a:pt x="193784" y="273700"/>
                  </a:lnTo>
                  <a:lnTo>
                    <a:pt x="193784" y="283737"/>
                  </a:lnTo>
                  <a:lnTo>
                    <a:pt x="256943" y="295208"/>
                  </a:lnTo>
                  <a:lnTo>
                    <a:pt x="320102" y="283737"/>
                  </a:lnTo>
                  <a:lnTo>
                    <a:pt x="320102" y="273700"/>
                  </a:lnTo>
                  <a:lnTo>
                    <a:pt x="308619" y="273700"/>
                  </a:lnTo>
                  <a:lnTo>
                    <a:pt x="308619" y="227817"/>
                  </a:lnTo>
                  <a:lnTo>
                    <a:pt x="320102" y="227817"/>
                  </a:lnTo>
                  <a:lnTo>
                    <a:pt x="320102" y="190536"/>
                  </a:lnTo>
                  <a:lnTo>
                    <a:pt x="256943" y="202007"/>
                  </a:lnTo>
                  <a:close/>
                  <a:moveTo>
                    <a:pt x="175123" y="167594"/>
                  </a:moveTo>
                  <a:lnTo>
                    <a:pt x="256943" y="181933"/>
                  </a:lnTo>
                  <a:lnTo>
                    <a:pt x="340198" y="167594"/>
                  </a:lnTo>
                  <a:lnTo>
                    <a:pt x="340198" y="184801"/>
                  </a:lnTo>
                  <a:lnTo>
                    <a:pt x="384697" y="190536"/>
                  </a:lnTo>
                  <a:lnTo>
                    <a:pt x="394745" y="227817"/>
                  </a:lnTo>
                  <a:lnTo>
                    <a:pt x="409099" y="273700"/>
                  </a:lnTo>
                  <a:lnTo>
                    <a:pt x="348811" y="273700"/>
                  </a:lnTo>
                  <a:lnTo>
                    <a:pt x="350246" y="308113"/>
                  </a:lnTo>
                  <a:lnTo>
                    <a:pt x="523934" y="308113"/>
                  </a:lnTo>
                  <a:lnTo>
                    <a:pt x="523934" y="376939"/>
                  </a:lnTo>
                  <a:lnTo>
                    <a:pt x="482306" y="376939"/>
                  </a:lnTo>
                  <a:lnTo>
                    <a:pt x="482306" y="609225"/>
                  </a:lnTo>
                  <a:lnTo>
                    <a:pt x="41628" y="609225"/>
                  </a:lnTo>
                  <a:lnTo>
                    <a:pt x="41628" y="376939"/>
                  </a:lnTo>
                  <a:lnTo>
                    <a:pt x="0" y="376939"/>
                  </a:lnTo>
                  <a:lnTo>
                    <a:pt x="0" y="308113"/>
                  </a:lnTo>
                  <a:lnTo>
                    <a:pt x="170817" y="308113"/>
                  </a:lnTo>
                  <a:lnTo>
                    <a:pt x="170817" y="273700"/>
                  </a:lnTo>
                  <a:lnTo>
                    <a:pt x="99045" y="273700"/>
                  </a:lnTo>
                  <a:lnTo>
                    <a:pt x="104787" y="262229"/>
                  </a:lnTo>
                  <a:lnTo>
                    <a:pt x="103351" y="262229"/>
                  </a:lnTo>
                  <a:lnTo>
                    <a:pt x="139237" y="190536"/>
                  </a:lnTo>
                  <a:lnTo>
                    <a:pt x="175123" y="186235"/>
                  </a:lnTo>
                  <a:close/>
                  <a:moveTo>
                    <a:pt x="261393" y="0"/>
                  </a:moveTo>
                  <a:cubicBezTo>
                    <a:pt x="307356" y="0"/>
                    <a:pt x="344616" y="37209"/>
                    <a:pt x="344616" y="83108"/>
                  </a:cubicBezTo>
                  <a:cubicBezTo>
                    <a:pt x="344616" y="129007"/>
                    <a:pt x="307356" y="166216"/>
                    <a:pt x="261393" y="166216"/>
                  </a:cubicBezTo>
                  <a:cubicBezTo>
                    <a:pt x="215430" y="166216"/>
                    <a:pt x="178170" y="129007"/>
                    <a:pt x="178170" y="83108"/>
                  </a:cubicBezTo>
                  <a:cubicBezTo>
                    <a:pt x="178170" y="37209"/>
                    <a:pt x="215430" y="0"/>
                    <a:pt x="261393" y="0"/>
                  </a:cubicBezTo>
                  <a:close/>
                </a:path>
              </a:pathLst>
            </a:custGeom>
            <a:solidFill>
              <a:schemeClr val="bg1"/>
            </a:solidFill>
            <a:ln>
              <a:noFill/>
            </a:ln>
          </p:spPr>
        </p:sp>
      </p:grpSp>
      <p:sp>
        <p:nvSpPr>
          <p:cNvPr id="42" name="ïṥḷîḓè"/>
          <p:cNvSpPr txBox="1"/>
          <p:nvPr/>
        </p:nvSpPr>
        <p:spPr>
          <a:xfrm>
            <a:off x="4500976" y="4596562"/>
            <a:ext cx="506955" cy="460390"/>
          </a:xfrm>
          <a:prstGeom prst="rect">
            <a:avLst/>
          </a:prstGeom>
          <a:noFill/>
        </p:spPr>
        <p:txBody>
          <a:bodyPr wrap="none">
            <a:noAutofit/>
          </a:bodyPr>
          <a:lstStyle/>
          <a:p>
            <a:pPr algn="ctr"/>
            <a:r>
              <a:rPr lang="en-US" altLang="zh-CN" sz="2800" b="1" dirty="0">
                <a:solidFill>
                  <a:srgbClr val="000000"/>
                </a:solidFill>
                <a:latin typeface="微软雅黑" panose="020B0503020204020204" pitchFamily="34" charset="-122"/>
                <a:ea typeface="微软雅黑" panose="020B0503020204020204" pitchFamily="34" charset="-122"/>
              </a:rPr>
              <a:t>1</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46" name="îṩlíḑe">
            <a:extLst>
              <a:ext uri="{FF2B5EF4-FFF2-40B4-BE49-F238E27FC236}">
                <a16:creationId xmlns:a16="http://schemas.microsoft.com/office/drawing/2014/main" id="{3189693C-FC2E-49F9-A225-BBF1DBCDD355}"/>
              </a:ext>
            </a:extLst>
          </p:cNvPr>
          <p:cNvSpPr txBox="1"/>
          <p:nvPr/>
        </p:nvSpPr>
        <p:spPr bwMode="auto">
          <a:xfrm>
            <a:off x="8455937" y="4362462"/>
            <a:ext cx="3495373" cy="1655967"/>
          </a:xfrm>
          <a:prstGeom prst="rect">
            <a:avLst/>
          </a:prstGeom>
          <a:noFill/>
        </p:spPr>
        <p:txBody>
          <a:bodyPr wrap="square" lIns="90000" tIns="46800" rIns="90000" bIns="46800">
            <a:spAutoFit/>
          </a:bodyPr>
          <a:lstStyle>
            <a:defPPr>
              <a:defRPr lang="zh-CN"/>
            </a:defPPr>
            <a:lvl1pPr>
              <a:lnSpc>
                <a:spcPct val="130000"/>
              </a:lnSpc>
              <a:defRPr sz="2000">
                <a:solidFill>
                  <a:schemeClr val="tx1">
                    <a:lumMod val="85000"/>
                    <a:lumOff val="15000"/>
                  </a:schemeClr>
                </a:solidFill>
                <a:effectLst/>
                <a:latin typeface="微软雅黑" panose="020B0503020204020204" pitchFamily="34" charset="-122"/>
                <a:ea typeface="微软雅黑" panose="020B0503020204020204" pitchFamily="34" charset="-122"/>
              </a:defRPr>
            </a:lvl1pPr>
          </a:lstStyle>
          <a:p>
            <a:r>
              <a:rPr lang="zh-CN" altLang="zh-CN" dirty="0"/>
              <a:t>五个层面的诊断结论是否依据数据和事实获得，自我诊断报告的陈述是否明确具体，改进措施是否有效。</a:t>
            </a:r>
            <a:endParaRPr lang="zh-CN" altLang="en-US" sz="1600" dirty="0"/>
          </a:p>
        </p:txBody>
      </p:sp>
      <p:sp>
        <p:nvSpPr>
          <p:cNvPr id="47" name="ïṥḷîḓè"/>
          <p:cNvSpPr txBox="1"/>
          <p:nvPr/>
        </p:nvSpPr>
        <p:spPr>
          <a:xfrm>
            <a:off x="4503551" y="3635625"/>
            <a:ext cx="506955" cy="460390"/>
          </a:xfrm>
          <a:prstGeom prst="rect">
            <a:avLst/>
          </a:prstGeom>
          <a:noFill/>
        </p:spPr>
        <p:txBody>
          <a:bodyPr wrap="none">
            <a:noAutofit/>
          </a:bodyPr>
          <a:lstStyle/>
          <a:p>
            <a:pPr algn="ctr"/>
            <a:r>
              <a:rPr lang="en-US" altLang="zh-CN" sz="2800" b="1" dirty="0">
                <a:solidFill>
                  <a:srgbClr val="000000"/>
                </a:solidFill>
                <a:latin typeface="微软雅黑" panose="020B0503020204020204" pitchFamily="34" charset="-122"/>
                <a:ea typeface="微软雅黑" panose="020B0503020204020204" pitchFamily="34" charset="-122"/>
              </a:rPr>
              <a:t>2</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53" name="ïṥḷîḓè"/>
          <p:cNvSpPr txBox="1"/>
          <p:nvPr/>
        </p:nvSpPr>
        <p:spPr>
          <a:xfrm>
            <a:off x="5384944" y="3080117"/>
            <a:ext cx="506955" cy="460390"/>
          </a:xfrm>
          <a:prstGeom prst="rect">
            <a:avLst/>
          </a:prstGeom>
          <a:noFill/>
        </p:spPr>
        <p:txBody>
          <a:bodyPr wrap="none">
            <a:noAutofit/>
          </a:bodyPr>
          <a:lstStyle/>
          <a:p>
            <a:pPr algn="ctr"/>
            <a:r>
              <a:rPr lang="en-US" altLang="zh-CN" sz="2800" b="1" dirty="0">
                <a:solidFill>
                  <a:srgbClr val="000000"/>
                </a:solidFill>
                <a:latin typeface="微软雅黑" panose="020B0503020204020204" pitchFamily="34" charset="-122"/>
                <a:ea typeface="微软雅黑" panose="020B0503020204020204" pitchFamily="34" charset="-122"/>
              </a:rPr>
              <a:t>3</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55" name="ïṥḷîḓè"/>
          <p:cNvSpPr txBox="1"/>
          <p:nvPr/>
        </p:nvSpPr>
        <p:spPr>
          <a:xfrm>
            <a:off x="6597234" y="2917325"/>
            <a:ext cx="506955" cy="460390"/>
          </a:xfrm>
          <a:prstGeom prst="rect">
            <a:avLst/>
          </a:prstGeom>
          <a:noFill/>
        </p:spPr>
        <p:txBody>
          <a:bodyPr wrap="none">
            <a:noAutofit/>
          </a:bodyPr>
          <a:lstStyle/>
          <a:p>
            <a:pPr algn="ctr"/>
            <a:r>
              <a:rPr lang="en-US" altLang="zh-CN" sz="2800" b="1" dirty="0">
                <a:solidFill>
                  <a:srgbClr val="000000"/>
                </a:solidFill>
                <a:latin typeface="微软雅黑" panose="020B0503020204020204" pitchFamily="34" charset="-122"/>
                <a:ea typeface="微软雅黑" panose="020B0503020204020204" pitchFamily="34" charset="-122"/>
              </a:rPr>
              <a:t>4</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57" name="ïṥḷîḓè"/>
          <p:cNvSpPr txBox="1"/>
          <p:nvPr/>
        </p:nvSpPr>
        <p:spPr>
          <a:xfrm>
            <a:off x="7655605" y="3648837"/>
            <a:ext cx="506955" cy="460390"/>
          </a:xfrm>
          <a:prstGeom prst="rect">
            <a:avLst/>
          </a:prstGeom>
          <a:noFill/>
        </p:spPr>
        <p:txBody>
          <a:bodyPr wrap="none">
            <a:noAutofit/>
          </a:bodyPr>
          <a:lstStyle/>
          <a:p>
            <a:pPr algn="ctr"/>
            <a:r>
              <a:rPr lang="en-US" altLang="zh-CN" sz="2800" b="1" dirty="0">
                <a:solidFill>
                  <a:srgbClr val="000000"/>
                </a:solidFill>
                <a:latin typeface="微软雅黑" panose="020B0503020204020204" pitchFamily="34" charset="-122"/>
                <a:ea typeface="微软雅黑" panose="020B0503020204020204" pitchFamily="34" charset="-122"/>
              </a:rPr>
              <a:t>5</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63673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三</a:t>
            </a:r>
            <a:r>
              <a:rPr lang="en-US" altLang="zh-CN" dirty="0"/>
              <a:t>. </a:t>
            </a:r>
            <a:r>
              <a:rPr lang="zh-CN" altLang="en-US" dirty="0"/>
              <a:t>复核内容</a:t>
            </a:r>
          </a:p>
        </p:txBody>
      </p:sp>
      <p:sp>
        <p:nvSpPr>
          <p:cNvPr id="6" name="矩形 5"/>
          <p:cNvSpPr/>
          <p:nvPr/>
        </p:nvSpPr>
        <p:spPr>
          <a:xfrm>
            <a:off x="1473350" y="1149326"/>
            <a:ext cx="3265638" cy="461665"/>
          </a:xfrm>
          <a:prstGeom prst="rect">
            <a:avLst/>
          </a:prstGeom>
        </p:spPr>
        <p:txBody>
          <a:bodyPr wrap="none">
            <a:spAutoFit/>
          </a:bodyPr>
          <a:lstStyle/>
          <a:p>
            <a:r>
              <a:rPr lang="en-US" altLang="zh-CN" sz="2400" b="1" dirty="0">
                <a:solidFill>
                  <a:srgbClr val="26477D"/>
                </a:solidFill>
                <a:latin typeface="微软雅黑" panose="020B0503020204020204" pitchFamily="34" charset="-122"/>
                <a:ea typeface="微软雅黑" panose="020B0503020204020204" pitchFamily="34" charset="-122"/>
              </a:rPr>
              <a:t>3.1.3  </a:t>
            </a:r>
            <a:r>
              <a:rPr lang="zh-CN" altLang="en-US" sz="2400" b="1" dirty="0">
                <a:solidFill>
                  <a:srgbClr val="FF0000"/>
                </a:solidFill>
                <a:latin typeface="微软雅黑" panose="020B0503020204020204" pitchFamily="34" charset="-122"/>
                <a:ea typeface="微软雅黑" panose="020B0503020204020204" pitchFamily="34" charset="-122"/>
              </a:rPr>
              <a:t>引擎</a:t>
            </a:r>
            <a:r>
              <a:rPr lang="zh-CN" altLang="en-US" sz="2400" b="1" dirty="0">
                <a:solidFill>
                  <a:srgbClr val="26477D"/>
                </a:solidFill>
                <a:latin typeface="微软雅黑" panose="020B0503020204020204" pitchFamily="34" charset="-122"/>
                <a:ea typeface="微软雅黑" panose="020B0503020204020204" pitchFamily="34" charset="-122"/>
              </a:rPr>
              <a:t>驱动与成效</a:t>
            </a:r>
          </a:p>
        </p:txBody>
      </p:sp>
      <p:sp>
        <p:nvSpPr>
          <p:cNvPr id="2" name="矩形 1">
            <a:extLst>
              <a:ext uri="{FF2B5EF4-FFF2-40B4-BE49-F238E27FC236}">
                <a16:creationId xmlns:a16="http://schemas.microsoft.com/office/drawing/2014/main" id="{8D12737F-392D-4C25-8237-EA479A300715}"/>
              </a:ext>
            </a:extLst>
          </p:cNvPr>
          <p:cNvSpPr/>
          <p:nvPr/>
        </p:nvSpPr>
        <p:spPr>
          <a:xfrm>
            <a:off x="1567940" y="1783773"/>
            <a:ext cx="9194650" cy="4413516"/>
          </a:xfrm>
          <a:prstGeom prst="rect">
            <a:avLst/>
          </a:prstGeom>
        </p:spPr>
        <p:txBody>
          <a:bodyPr wrap="square">
            <a:spAutoFit/>
          </a:bodyPr>
          <a:lstStyle/>
          <a:p>
            <a:pPr indent="406400" algn="just">
              <a:lnSpc>
                <a:spcPct val="130000"/>
              </a:lnSpc>
              <a:spcAft>
                <a:spcPts val="0"/>
              </a:spcAft>
            </a:pPr>
            <a:r>
              <a:rPr lang="zh-CN"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a:t>
            </a:r>
            <a:r>
              <a:rPr lang="zh-CN"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）学校领导是否重视诊改，扎实推进，师生员工普遍能接受</a:t>
            </a:r>
            <a:r>
              <a:rPr lang="zh-CN" altLang="zh-CN" sz="24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诊改理念</a:t>
            </a:r>
            <a:r>
              <a:rPr lang="zh-CN"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，并落实于自觉行动中。</a:t>
            </a:r>
            <a:endParaRPr lang="en-US"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406400" algn="just">
              <a:lnSpc>
                <a:spcPct val="130000"/>
              </a:lnSpc>
              <a:spcAft>
                <a:spcPts val="0"/>
              </a:spcAft>
            </a:pPr>
            <a:endParaRPr lang="zh-CN" altLang="zh-CN" sz="2400" dirty="0">
              <a:latin typeface="微软雅黑" panose="020B0503020204020204" pitchFamily="34" charset="-122"/>
              <a:ea typeface="微软雅黑" panose="020B0503020204020204" pitchFamily="34" charset="-122"/>
              <a:cs typeface="宋体" panose="02010600030101010101" pitchFamily="2" charset="-122"/>
            </a:endParaRPr>
          </a:p>
          <a:p>
            <a:pPr indent="406400" algn="just">
              <a:lnSpc>
                <a:spcPct val="130000"/>
              </a:lnSpc>
              <a:spcAft>
                <a:spcPts val="0"/>
              </a:spcAft>
            </a:pPr>
            <a:r>
              <a:rPr lang="zh-CN"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）学校是否建立与内部质量保证体系相适应的</a:t>
            </a:r>
            <a:r>
              <a:rPr lang="zh-CN" altLang="zh-CN" sz="24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考核激励制度</a:t>
            </a:r>
            <a:r>
              <a:rPr lang="zh-CN"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，将考核与自我诊改相结合，体现以外部监管为主向以自我诊改为主转变的走向。</a:t>
            </a:r>
            <a:endParaRPr lang="en-US"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406400" algn="just">
              <a:lnSpc>
                <a:spcPct val="130000"/>
              </a:lnSpc>
              <a:spcAft>
                <a:spcPts val="0"/>
              </a:spcAft>
            </a:pPr>
            <a:endParaRPr lang="zh-CN" altLang="zh-CN" sz="2400" dirty="0">
              <a:latin typeface="微软雅黑" panose="020B0503020204020204" pitchFamily="34" charset="-122"/>
              <a:ea typeface="微软雅黑" panose="020B0503020204020204" pitchFamily="34" charset="-122"/>
              <a:cs typeface="宋体" panose="02010600030101010101" pitchFamily="2" charset="-122"/>
            </a:endParaRPr>
          </a:p>
          <a:p>
            <a:pPr indent="406400" algn="just">
              <a:lnSpc>
                <a:spcPct val="130000"/>
              </a:lnSpc>
              <a:spcAft>
                <a:spcPts val="0"/>
              </a:spcAft>
            </a:pPr>
            <a:r>
              <a:rPr lang="zh-CN"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3</a:t>
            </a:r>
            <a:r>
              <a:rPr lang="zh-CN"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）各个</a:t>
            </a:r>
            <a:r>
              <a:rPr lang="zh-CN" altLang="zh-CN" sz="24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主体的自我诊改</a:t>
            </a:r>
            <a:r>
              <a:rPr lang="zh-CN"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是否逐渐趋向</a:t>
            </a:r>
            <a:r>
              <a:rPr lang="zh-CN" altLang="zh-CN" sz="24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常态化</a:t>
            </a:r>
            <a:r>
              <a:rPr lang="zh-CN"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。师生员工对学校诊改工作是否</a:t>
            </a:r>
            <a:r>
              <a:rPr lang="zh-CN" altLang="zh-CN" sz="24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满意</a:t>
            </a:r>
            <a:r>
              <a:rPr lang="zh-CN"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和</a:t>
            </a:r>
            <a:r>
              <a:rPr lang="zh-CN" altLang="zh-CN" sz="240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有获得感</a:t>
            </a:r>
            <a:r>
              <a:rPr lang="zh-CN" altLang="zh-CN" sz="2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zh-CN" sz="2400" dirty="0">
              <a:effectLst/>
              <a:latin typeface="微软雅黑" panose="020B0503020204020204" pitchFamily="34" charset="-122"/>
              <a:ea typeface="微软雅黑" panose="020B0503020204020204" pitchFamily="34" charset="-122"/>
              <a:cs typeface="宋体" panose="02010600030101010101" pitchFamily="2" charset="-122"/>
            </a:endParaRPr>
          </a:p>
        </p:txBody>
      </p:sp>
    </p:spTree>
    <p:extLst>
      <p:ext uri="{BB962C8B-B14F-4D97-AF65-F5344CB8AC3E}">
        <p14:creationId xmlns:p14="http://schemas.microsoft.com/office/powerpoint/2010/main" val="22738645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îṩḻîḋê"/>
          <p:cNvGrpSpPr/>
          <p:nvPr/>
        </p:nvGrpSpPr>
        <p:grpSpPr>
          <a:xfrm>
            <a:off x="3862512" y="2540145"/>
            <a:ext cx="4760838" cy="2902046"/>
            <a:chOff x="2968801" y="1760402"/>
            <a:chExt cx="6517509" cy="3972854"/>
          </a:xfrm>
        </p:grpSpPr>
        <p:grpSp>
          <p:nvGrpSpPr>
            <p:cNvPr id="148" name="ïṡlïḑe"/>
            <p:cNvGrpSpPr/>
            <p:nvPr/>
          </p:nvGrpSpPr>
          <p:grpSpPr>
            <a:xfrm>
              <a:off x="2968801" y="2330509"/>
              <a:ext cx="6517509" cy="3402747"/>
              <a:chOff x="2830788" y="3349605"/>
              <a:chExt cx="6243637" cy="3259760"/>
            </a:xfrm>
          </p:grpSpPr>
          <p:sp>
            <p:nvSpPr>
              <p:cNvPr id="223" name="işḻiḑê"/>
              <p:cNvSpPr/>
              <p:nvPr/>
            </p:nvSpPr>
            <p:spPr bwMode="auto">
              <a:xfrm>
                <a:off x="2867657" y="3624217"/>
                <a:ext cx="6173712" cy="2985148"/>
              </a:xfrm>
              <a:custGeom>
                <a:avLst/>
                <a:gdLst>
                  <a:gd name="T0" fmla="*/ 3030 w 3032"/>
                  <a:gd name="T1" fmla="*/ 502 h 1465"/>
                  <a:gd name="T2" fmla="*/ 3031 w 3032"/>
                  <a:gd name="T3" fmla="*/ 502 h 1465"/>
                  <a:gd name="T4" fmla="*/ 3031 w 3032"/>
                  <a:gd name="T5" fmla="*/ 366 h 1465"/>
                  <a:gd name="T6" fmla="*/ 2860 w 3032"/>
                  <a:gd name="T7" fmla="*/ 366 h 1465"/>
                  <a:gd name="T8" fmla="*/ 2860 w 3032"/>
                  <a:gd name="T9" fmla="*/ 388 h 1465"/>
                  <a:gd name="T10" fmla="*/ 2119 w 3032"/>
                  <a:gd name="T11" fmla="*/ 33 h 1465"/>
                  <a:gd name="T12" fmla="*/ 1866 w 3032"/>
                  <a:gd name="T13" fmla="*/ 33 h 1465"/>
                  <a:gd name="T14" fmla="*/ 170 w 3032"/>
                  <a:gd name="T15" fmla="*/ 844 h 1465"/>
                  <a:gd name="T16" fmla="*/ 170 w 3032"/>
                  <a:gd name="T17" fmla="*/ 824 h 1465"/>
                  <a:gd name="T18" fmla="*/ 0 w 3032"/>
                  <a:gd name="T19" fmla="*/ 824 h 1465"/>
                  <a:gd name="T20" fmla="*/ 0 w 3032"/>
                  <a:gd name="T21" fmla="*/ 961 h 1465"/>
                  <a:gd name="T22" fmla="*/ 52 w 3032"/>
                  <a:gd name="T23" fmla="*/ 1021 h 1465"/>
                  <a:gd name="T24" fmla="*/ 911 w 3032"/>
                  <a:gd name="T25" fmla="*/ 1432 h 1465"/>
                  <a:gd name="T26" fmla="*/ 1164 w 3032"/>
                  <a:gd name="T27" fmla="*/ 1432 h 1465"/>
                  <a:gd name="T28" fmla="*/ 2978 w 3032"/>
                  <a:gd name="T29" fmla="*/ 565 h 1465"/>
                  <a:gd name="T30" fmla="*/ 3030 w 3032"/>
                  <a:gd name="T31" fmla="*/ 502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2" h="1465">
                    <a:moveTo>
                      <a:pt x="3030" y="502"/>
                    </a:moveTo>
                    <a:cubicBezTo>
                      <a:pt x="3031" y="502"/>
                      <a:pt x="3031" y="502"/>
                      <a:pt x="3031" y="502"/>
                    </a:cubicBezTo>
                    <a:cubicBezTo>
                      <a:pt x="3031" y="366"/>
                      <a:pt x="3031" y="366"/>
                      <a:pt x="3031" y="366"/>
                    </a:cubicBezTo>
                    <a:cubicBezTo>
                      <a:pt x="2860" y="366"/>
                      <a:pt x="2860" y="366"/>
                      <a:pt x="2860" y="366"/>
                    </a:cubicBezTo>
                    <a:cubicBezTo>
                      <a:pt x="2860" y="388"/>
                      <a:pt x="2860" y="388"/>
                      <a:pt x="2860" y="388"/>
                    </a:cubicBezTo>
                    <a:cubicBezTo>
                      <a:pt x="2119" y="33"/>
                      <a:pt x="2119" y="33"/>
                      <a:pt x="2119" y="33"/>
                    </a:cubicBezTo>
                    <a:cubicBezTo>
                      <a:pt x="2049" y="0"/>
                      <a:pt x="1936" y="0"/>
                      <a:pt x="1866" y="33"/>
                    </a:cubicBezTo>
                    <a:cubicBezTo>
                      <a:pt x="170" y="844"/>
                      <a:pt x="170" y="844"/>
                      <a:pt x="170" y="844"/>
                    </a:cubicBezTo>
                    <a:cubicBezTo>
                      <a:pt x="170" y="824"/>
                      <a:pt x="170" y="824"/>
                      <a:pt x="170" y="824"/>
                    </a:cubicBezTo>
                    <a:cubicBezTo>
                      <a:pt x="0" y="824"/>
                      <a:pt x="0" y="824"/>
                      <a:pt x="0" y="824"/>
                    </a:cubicBezTo>
                    <a:cubicBezTo>
                      <a:pt x="0" y="961"/>
                      <a:pt x="0" y="961"/>
                      <a:pt x="0" y="961"/>
                    </a:cubicBezTo>
                    <a:cubicBezTo>
                      <a:pt x="0" y="983"/>
                      <a:pt x="17" y="1005"/>
                      <a:pt x="52" y="1021"/>
                    </a:cubicBezTo>
                    <a:cubicBezTo>
                      <a:pt x="911" y="1432"/>
                      <a:pt x="911" y="1432"/>
                      <a:pt x="911" y="1432"/>
                    </a:cubicBezTo>
                    <a:cubicBezTo>
                      <a:pt x="981" y="1465"/>
                      <a:pt x="1095" y="1465"/>
                      <a:pt x="1164" y="1432"/>
                    </a:cubicBezTo>
                    <a:cubicBezTo>
                      <a:pt x="2978" y="565"/>
                      <a:pt x="2978" y="565"/>
                      <a:pt x="2978" y="565"/>
                    </a:cubicBezTo>
                    <a:cubicBezTo>
                      <a:pt x="3014" y="548"/>
                      <a:pt x="3032" y="525"/>
                      <a:pt x="3030" y="502"/>
                    </a:cubicBezTo>
                  </a:path>
                </a:pathLst>
              </a:custGeom>
              <a:solidFill>
                <a:schemeClr val="tx1">
                  <a:lumMod val="20000"/>
                  <a:lumOff val="80000"/>
                </a:schemeClr>
              </a:solidFill>
              <a:ln>
                <a:noFill/>
              </a:ln>
            </p:spPr>
            <p:txBody>
              <a:bodyPr anchor="ctr"/>
              <a:lstStyle/>
              <a:p>
                <a:pPr algn="ctr"/>
                <a:endParaRPr/>
              </a:p>
            </p:txBody>
          </p:sp>
          <p:sp>
            <p:nvSpPr>
              <p:cNvPr id="224" name="ísḻíḍê"/>
              <p:cNvSpPr/>
              <p:nvPr/>
            </p:nvSpPr>
            <p:spPr bwMode="auto">
              <a:xfrm>
                <a:off x="5510810" y="4615876"/>
                <a:ext cx="3180936" cy="1795157"/>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close/>
                  </a:path>
                </a:pathLst>
              </a:custGeom>
              <a:solidFill>
                <a:schemeClr val="accent1"/>
              </a:solidFill>
              <a:ln>
                <a:noFill/>
              </a:ln>
            </p:spPr>
            <p:txBody>
              <a:bodyPr anchor="ctr"/>
              <a:lstStyle/>
              <a:p>
                <a:pPr algn="ctr"/>
                <a:endParaRPr/>
              </a:p>
            </p:txBody>
          </p:sp>
          <p:sp>
            <p:nvSpPr>
              <p:cNvPr id="225" name="ïSlíḍê"/>
              <p:cNvSpPr/>
              <p:nvPr/>
            </p:nvSpPr>
            <p:spPr bwMode="auto">
              <a:xfrm>
                <a:off x="5510810" y="4615876"/>
                <a:ext cx="3180936" cy="1795157"/>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26" name="íşḷïḓè"/>
              <p:cNvSpPr/>
              <p:nvPr/>
            </p:nvSpPr>
            <p:spPr bwMode="auto">
              <a:xfrm>
                <a:off x="2830788" y="3349605"/>
                <a:ext cx="6243637" cy="2986420"/>
              </a:xfrm>
              <a:custGeom>
                <a:avLst/>
                <a:gdLst>
                  <a:gd name="T0" fmla="*/ 2137 w 3066"/>
                  <a:gd name="T1" fmla="*/ 34 h 1466"/>
                  <a:gd name="T2" fmla="*/ 1884 w 3066"/>
                  <a:gd name="T3" fmla="*/ 34 h 1466"/>
                  <a:gd name="T4" fmla="*/ 70 w 3066"/>
                  <a:gd name="T5" fmla="*/ 901 h 1466"/>
                  <a:gd name="T6" fmla="*/ 70 w 3066"/>
                  <a:gd name="T7" fmla="*/ 1022 h 1466"/>
                  <a:gd name="T8" fmla="*/ 929 w 3066"/>
                  <a:gd name="T9" fmla="*/ 1432 h 1466"/>
                  <a:gd name="T10" fmla="*/ 1182 w 3066"/>
                  <a:gd name="T11" fmla="*/ 1432 h 1466"/>
                  <a:gd name="T12" fmla="*/ 2996 w 3066"/>
                  <a:gd name="T13" fmla="*/ 565 h 1466"/>
                  <a:gd name="T14" fmla="*/ 2996 w 3066"/>
                  <a:gd name="T15" fmla="*/ 444 h 1466"/>
                  <a:gd name="T16" fmla="*/ 2137 w 3066"/>
                  <a:gd name="T17" fmla="*/ 34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6" h="1466">
                    <a:moveTo>
                      <a:pt x="2137" y="34"/>
                    </a:moveTo>
                    <a:cubicBezTo>
                      <a:pt x="2067" y="0"/>
                      <a:pt x="1954" y="0"/>
                      <a:pt x="1884" y="34"/>
                    </a:cubicBezTo>
                    <a:cubicBezTo>
                      <a:pt x="70" y="901"/>
                      <a:pt x="70" y="901"/>
                      <a:pt x="70" y="901"/>
                    </a:cubicBezTo>
                    <a:cubicBezTo>
                      <a:pt x="0" y="934"/>
                      <a:pt x="0" y="988"/>
                      <a:pt x="70" y="1022"/>
                    </a:cubicBezTo>
                    <a:cubicBezTo>
                      <a:pt x="929" y="1432"/>
                      <a:pt x="929" y="1432"/>
                      <a:pt x="929" y="1432"/>
                    </a:cubicBezTo>
                    <a:cubicBezTo>
                      <a:pt x="999" y="1466"/>
                      <a:pt x="1113" y="1466"/>
                      <a:pt x="1182" y="1432"/>
                    </a:cubicBezTo>
                    <a:cubicBezTo>
                      <a:pt x="2996" y="565"/>
                      <a:pt x="2996" y="565"/>
                      <a:pt x="2996" y="565"/>
                    </a:cubicBezTo>
                    <a:cubicBezTo>
                      <a:pt x="3066" y="532"/>
                      <a:pt x="3066" y="478"/>
                      <a:pt x="2996" y="444"/>
                    </a:cubicBezTo>
                    <a:cubicBezTo>
                      <a:pt x="2137" y="34"/>
                      <a:pt x="2137" y="34"/>
                      <a:pt x="2137" y="34"/>
                    </a:cubicBezTo>
                  </a:path>
                </a:pathLst>
              </a:custGeom>
              <a:solidFill>
                <a:schemeClr val="tx1">
                  <a:lumMod val="60000"/>
                  <a:lumOff val="40000"/>
                </a:schemeClr>
              </a:solidFill>
              <a:ln>
                <a:noFill/>
              </a:ln>
            </p:spPr>
            <p:txBody>
              <a:bodyPr anchor="ctr"/>
              <a:lstStyle/>
              <a:p>
                <a:pPr algn="ctr"/>
                <a:endParaRPr/>
              </a:p>
            </p:txBody>
          </p:sp>
          <p:sp>
            <p:nvSpPr>
              <p:cNvPr id="227" name="i$ľîḋè"/>
              <p:cNvSpPr/>
              <p:nvPr/>
            </p:nvSpPr>
            <p:spPr bwMode="auto">
              <a:xfrm>
                <a:off x="3246521" y="3530137"/>
                <a:ext cx="5450310"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close/>
                  </a:path>
                </a:pathLst>
              </a:custGeom>
              <a:solidFill>
                <a:schemeClr val="accent1">
                  <a:lumMod val="20000"/>
                  <a:lumOff val="80000"/>
                </a:schemeClr>
              </a:solidFill>
              <a:ln>
                <a:noFill/>
              </a:ln>
            </p:spPr>
            <p:txBody>
              <a:bodyPr anchor="ctr"/>
              <a:lstStyle/>
              <a:p>
                <a:pPr algn="ctr"/>
                <a:endParaRPr/>
              </a:p>
            </p:txBody>
          </p:sp>
          <p:sp>
            <p:nvSpPr>
              <p:cNvPr id="228" name="iŝḻîďe"/>
              <p:cNvSpPr/>
              <p:nvPr/>
            </p:nvSpPr>
            <p:spPr bwMode="auto">
              <a:xfrm>
                <a:off x="3246521" y="3530137"/>
                <a:ext cx="5450310"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29" name="íṥļiḑe"/>
              <p:cNvSpPr/>
              <p:nvPr/>
            </p:nvSpPr>
            <p:spPr bwMode="auto">
              <a:xfrm>
                <a:off x="3461381" y="5761370"/>
                <a:ext cx="794599" cy="465317"/>
              </a:xfrm>
              <a:custGeom>
                <a:avLst/>
                <a:gdLst>
                  <a:gd name="T0" fmla="*/ 0 w 390"/>
                  <a:gd name="T1" fmla="*/ 21 h 228"/>
                  <a:gd name="T2" fmla="*/ 40 w 390"/>
                  <a:gd name="T3" fmla="*/ 69 h 228"/>
                  <a:gd name="T4" fmla="*/ 350 w 390"/>
                  <a:gd name="T5" fmla="*/ 218 h 228"/>
                  <a:gd name="T6" fmla="*/ 390 w 390"/>
                  <a:gd name="T7" fmla="*/ 207 h 228"/>
                  <a:gd name="T8" fmla="*/ 350 w 390"/>
                  <a:gd name="T9" fmla="*/ 159 h 228"/>
                  <a:gd name="T10" fmla="*/ 40 w 390"/>
                  <a:gd name="T11" fmla="*/ 10 h 228"/>
                  <a:gd name="T12" fmla="*/ 0 w 390"/>
                  <a:gd name="T13" fmla="*/ 21 h 228"/>
                </a:gdLst>
                <a:ahLst/>
                <a:cxnLst>
                  <a:cxn ang="0">
                    <a:pos x="T0" y="T1"/>
                  </a:cxn>
                  <a:cxn ang="0">
                    <a:pos x="T2" y="T3"/>
                  </a:cxn>
                  <a:cxn ang="0">
                    <a:pos x="T4" y="T5"/>
                  </a:cxn>
                  <a:cxn ang="0">
                    <a:pos x="T6" y="T7"/>
                  </a:cxn>
                  <a:cxn ang="0">
                    <a:pos x="T8" y="T9"/>
                  </a:cxn>
                  <a:cxn ang="0">
                    <a:pos x="T10" y="T11"/>
                  </a:cxn>
                  <a:cxn ang="0">
                    <a:pos x="T12" y="T13"/>
                  </a:cxn>
                </a:cxnLst>
                <a:rect l="0" t="0" r="r" b="b"/>
                <a:pathLst>
                  <a:path w="390" h="228">
                    <a:moveTo>
                      <a:pt x="0" y="21"/>
                    </a:moveTo>
                    <a:cubicBezTo>
                      <a:pt x="0" y="37"/>
                      <a:pt x="18" y="59"/>
                      <a:pt x="40" y="69"/>
                    </a:cubicBezTo>
                    <a:cubicBezTo>
                      <a:pt x="350" y="218"/>
                      <a:pt x="350" y="218"/>
                      <a:pt x="350" y="218"/>
                    </a:cubicBezTo>
                    <a:cubicBezTo>
                      <a:pt x="372" y="228"/>
                      <a:pt x="390" y="223"/>
                      <a:pt x="390" y="207"/>
                    </a:cubicBezTo>
                    <a:cubicBezTo>
                      <a:pt x="390" y="191"/>
                      <a:pt x="372" y="169"/>
                      <a:pt x="350" y="159"/>
                    </a:cubicBezTo>
                    <a:cubicBezTo>
                      <a:pt x="40" y="10"/>
                      <a:pt x="40" y="10"/>
                      <a:pt x="40" y="10"/>
                    </a:cubicBezTo>
                    <a:cubicBezTo>
                      <a:pt x="18" y="0"/>
                      <a:pt x="0" y="5"/>
                      <a:pt x="0" y="21"/>
                    </a:cubicBezTo>
                    <a:close/>
                  </a:path>
                </a:pathLst>
              </a:custGeom>
              <a:solidFill>
                <a:schemeClr val="tx1">
                  <a:lumMod val="60000"/>
                  <a:lumOff val="40000"/>
                </a:schemeClr>
              </a:solidFill>
              <a:ln>
                <a:noFill/>
              </a:ln>
            </p:spPr>
            <p:txBody>
              <a:bodyPr anchor="ctr"/>
              <a:lstStyle/>
              <a:p>
                <a:pPr algn="ctr"/>
                <a:endParaRPr/>
              </a:p>
            </p:txBody>
          </p:sp>
        </p:grpSp>
        <p:grpSp>
          <p:nvGrpSpPr>
            <p:cNvPr id="149" name="îS1iḑé"/>
            <p:cNvGrpSpPr/>
            <p:nvPr/>
          </p:nvGrpSpPr>
          <p:grpSpPr>
            <a:xfrm>
              <a:off x="2986053" y="2349088"/>
              <a:ext cx="5871199" cy="2103493"/>
              <a:chOff x="2847315" y="3367403"/>
              <a:chExt cx="5624486" cy="2015102"/>
            </a:xfrm>
          </p:grpSpPr>
          <p:sp>
            <p:nvSpPr>
              <p:cNvPr id="221" name="ïş1ïḓe"/>
              <p:cNvSpPr/>
              <p:nvPr/>
            </p:nvSpPr>
            <p:spPr bwMode="auto">
              <a:xfrm>
                <a:off x="2847315" y="3367403"/>
                <a:ext cx="5624486" cy="2015102"/>
              </a:xfrm>
              <a:custGeom>
                <a:avLst/>
                <a:gdLst>
                  <a:gd name="T0" fmla="*/ 2492 w 2762"/>
                  <a:gd name="T1" fmla="*/ 347 h 989"/>
                  <a:gd name="T2" fmla="*/ 2448 w 2762"/>
                  <a:gd name="T3" fmla="*/ 338 h 989"/>
                  <a:gd name="T4" fmla="*/ 2323 w 2762"/>
                  <a:gd name="T5" fmla="*/ 279 h 989"/>
                  <a:gd name="T6" fmla="*/ 2321 w 2762"/>
                  <a:gd name="T7" fmla="*/ 239 h 989"/>
                  <a:gd name="T8" fmla="*/ 2361 w 2762"/>
                  <a:gd name="T9" fmla="*/ 231 h 989"/>
                  <a:gd name="T10" fmla="*/ 2404 w 2762"/>
                  <a:gd name="T11" fmla="*/ 240 h 989"/>
                  <a:gd name="T12" fmla="*/ 2529 w 2762"/>
                  <a:gd name="T13" fmla="*/ 300 h 989"/>
                  <a:gd name="T14" fmla="*/ 2531 w 2762"/>
                  <a:gd name="T15" fmla="*/ 339 h 989"/>
                  <a:gd name="T16" fmla="*/ 2492 w 2762"/>
                  <a:gd name="T17" fmla="*/ 347 h 989"/>
                  <a:gd name="T18" fmla="*/ 2002 w 2762"/>
                  <a:gd name="T19" fmla="*/ 0 h 989"/>
                  <a:gd name="T20" fmla="*/ 1876 w 2762"/>
                  <a:gd name="T21" fmla="*/ 25 h 989"/>
                  <a:gd name="T22" fmla="*/ 62 w 2762"/>
                  <a:gd name="T23" fmla="*/ 892 h 989"/>
                  <a:gd name="T24" fmla="*/ 62 w 2762"/>
                  <a:gd name="T25" fmla="*/ 892 h 989"/>
                  <a:gd name="T26" fmla="*/ 62 w 2762"/>
                  <a:gd name="T27" fmla="*/ 892 h 989"/>
                  <a:gd name="T28" fmla="*/ 62 w 2762"/>
                  <a:gd name="T29" fmla="*/ 892 h 989"/>
                  <a:gd name="T30" fmla="*/ 61 w 2762"/>
                  <a:gd name="T31" fmla="*/ 892 h 989"/>
                  <a:gd name="T32" fmla="*/ 42 w 2762"/>
                  <a:gd name="T33" fmla="*/ 903 h 989"/>
                  <a:gd name="T34" fmla="*/ 42 w 2762"/>
                  <a:gd name="T35" fmla="*/ 903 h 989"/>
                  <a:gd name="T36" fmla="*/ 42 w 2762"/>
                  <a:gd name="T37" fmla="*/ 903 h 989"/>
                  <a:gd name="T38" fmla="*/ 42 w 2762"/>
                  <a:gd name="T39" fmla="*/ 903 h 989"/>
                  <a:gd name="T40" fmla="*/ 42 w 2762"/>
                  <a:gd name="T41" fmla="*/ 903 h 989"/>
                  <a:gd name="T42" fmla="*/ 42 w 2762"/>
                  <a:gd name="T43" fmla="*/ 903 h 989"/>
                  <a:gd name="T44" fmla="*/ 42 w 2762"/>
                  <a:gd name="T45" fmla="*/ 903 h 989"/>
                  <a:gd name="T46" fmla="*/ 42 w 2762"/>
                  <a:gd name="T47" fmla="*/ 903 h 989"/>
                  <a:gd name="T48" fmla="*/ 42 w 2762"/>
                  <a:gd name="T49" fmla="*/ 903 h 989"/>
                  <a:gd name="T50" fmla="*/ 42 w 2762"/>
                  <a:gd name="T51" fmla="*/ 903 h 989"/>
                  <a:gd name="T52" fmla="*/ 42 w 2762"/>
                  <a:gd name="T53" fmla="*/ 903 h 989"/>
                  <a:gd name="T54" fmla="*/ 27 w 2762"/>
                  <a:gd name="T55" fmla="*/ 989 h 989"/>
                  <a:gd name="T56" fmla="*/ 363 w 2762"/>
                  <a:gd name="T57" fmla="*/ 907 h 989"/>
                  <a:gd name="T58" fmla="*/ 196 w 2762"/>
                  <a:gd name="T59" fmla="*/ 828 h 989"/>
                  <a:gd name="T60" fmla="*/ 1760 w 2762"/>
                  <a:gd name="T61" fmla="*/ 80 h 989"/>
                  <a:gd name="T62" fmla="*/ 2440 w 2762"/>
                  <a:gd name="T63" fmla="*/ 405 h 989"/>
                  <a:gd name="T64" fmla="*/ 2762 w 2762"/>
                  <a:gd name="T65" fmla="*/ 327 h 989"/>
                  <a:gd name="T66" fmla="*/ 2129 w 2762"/>
                  <a:gd name="T67" fmla="*/ 25 h 989"/>
                  <a:gd name="T68" fmla="*/ 2002 w 2762"/>
                  <a:gd name="T69" fmla="*/ 0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62" h="989">
                    <a:moveTo>
                      <a:pt x="2492" y="347"/>
                    </a:moveTo>
                    <a:cubicBezTo>
                      <a:pt x="2476" y="347"/>
                      <a:pt x="2461" y="344"/>
                      <a:pt x="2448" y="338"/>
                    </a:cubicBezTo>
                    <a:cubicBezTo>
                      <a:pt x="2323" y="279"/>
                      <a:pt x="2323" y="279"/>
                      <a:pt x="2323" y="279"/>
                    </a:cubicBezTo>
                    <a:cubicBezTo>
                      <a:pt x="2300" y="267"/>
                      <a:pt x="2299" y="250"/>
                      <a:pt x="2321" y="239"/>
                    </a:cubicBezTo>
                    <a:cubicBezTo>
                      <a:pt x="2332" y="234"/>
                      <a:pt x="2346" y="231"/>
                      <a:pt x="2361" y="231"/>
                    </a:cubicBezTo>
                    <a:cubicBezTo>
                      <a:pt x="2376" y="231"/>
                      <a:pt x="2392" y="234"/>
                      <a:pt x="2404" y="240"/>
                    </a:cubicBezTo>
                    <a:cubicBezTo>
                      <a:pt x="2529" y="300"/>
                      <a:pt x="2529" y="300"/>
                      <a:pt x="2529" y="300"/>
                    </a:cubicBezTo>
                    <a:cubicBezTo>
                      <a:pt x="2553" y="311"/>
                      <a:pt x="2554" y="329"/>
                      <a:pt x="2531" y="339"/>
                    </a:cubicBezTo>
                    <a:cubicBezTo>
                      <a:pt x="2521" y="345"/>
                      <a:pt x="2506" y="347"/>
                      <a:pt x="2492" y="347"/>
                    </a:cubicBezTo>
                    <a:moveTo>
                      <a:pt x="2002" y="0"/>
                    </a:moveTo>
                    <a:cubicBezTo>
                      <a:pt x="1957" y="0"/>
                      <a:pt x="1911" y="8"/>
                      <a:pt x="1876" y="25"/>
                    </a:cubicBezTo>
                    <a:cubicBezTo>
                      <a:pt x="62" y="892"/>
                      <a:pt x="62" y="892"/>
                      <a:pt x="62" y="892"/>
                    </a:cubicBezTo>
                    <a:cubicBezTo>
                      <a:pt x="62" y="892"/>
                      <a:pt x="62" y="892"/>
                      <a:pt x="62" y="892"/>
                    </a:cubicBezTo>
                    <a:cubicBezTo>
                      <a:pt x="62" y="892"/>
                      <a:pt x="62" y="892"/>
                      <a:pt x="62" y="892"/>
                    </a:cubicBezTo>
                    <a:cubicBezTo>
                      <a:pt x="62" y="892"/>
                      <a:pt x="62" y="892"/>
                      <a:pt x="62" y="892"/>
                    </a:cubicBezTo>
                    <a:cubicBezTo>
                      <a:pt x="61" y="892"/>
                      <a:pt x="61" y="892"/>
                      <a:pt x="61" y="892"/>
                    </a:cubicBezTo>
                    <a:cubicBezTo>
                      <a:pt x="54" y="895"/>
                      <a:pt x="48" y="899"/>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42" y="903"/>
                      <a:pt x="42" y="903"/>
                      <a:pt x="42" y="903"/>
                    </a:cubicBezTo>
                    <a:cubicBezTo>
                      <a:pt x="5" y="928"/>
                      <a:pt x="0" y="961"/>
                      <a:pt x="27" y="989"/>
                    </a:cubicBezTo>
                    <a:cubicBezTo>
                      <a:pt x="363" y="907"/>
                      <a:pt x="363" y="907"/>
                      <a:pt x="363" y="907"/>
                    </a:cubicBezTo>
                    <a:cubicBezTo>
                      <a:pt x="196" y="828"/>
                      <a:pt x="196" y="828"/>
                      <a:pt x="196" y="828"/>
                    </a:cubicBezTo>
                    <a:cubicBezTo>
                      <a:pt x="1760" y="80"/>
                      <a:pt x="1760" y="80"/>
                      <a:pt x="1760" y="80"/>
                    </a:cubicBezTo>
                    <a:cubicBezTo>
                      <a:pt x="2440" y="405"/>
                      <a:pt x="2440" y="405"/>
                      <a:pt x="2440" y="405"/>
                    </a:cubicBezTo>
                    <a:cubicBezTo>
                      <a:pt x="2762" y="327"/>
                      <a:pt x="2762" y="327"/>
                      <a:pt x="2762" y="327"/>
                    </a:cubicBezTo>
                    <a:cubicBezTo>
                      <a:pt x="2129" y="25"/>
                      <a:pt x="2129" y="25"/>
                      <a:pt x="2129" y="25"/>
                    </a:cubicBezTo>
                    <a:cubicBezTo>
                      <a:pt x="2094" y="8"/>
                      <a:pt x="2048" y="0"/>
                      <a:pt x="2002" y="0"/>
                    </a:cubicBezTo>
                  </a:path>
                </a:pathLst>
              </a:custGeom>
              <a:solidFill>
                <a:schemeClr val="tx1">
                  <a:alpha val="5000"/>
                </a:schemeClr>
              </a:solidFill>
              <a:ln>
                <a:noFill/>
              </a:ln>
            </p:spPr>
            <p:txBody>
              <a:bodyPr anchor="ctr"/>
              <a:lstStyle/>
              <a:p>
                <a:pPr algn="ctr"/>
                <a:endParaRPr/>
              </a:p>
            </p:txBody>
          </p:sp>
          <p:sp>
            <p:nvSpPr>
              <p:cNvPr id="222" name="ïSľíḓe"/>
              <p:cNvSpPr/>
              <p:nvPr/>
            </p:nvSpPr>
            <p:spPr bwMode="auto">
              <a:xfrm>
                <a:off x="3246521" y="3530137"/>
                <a:ext cx="4569259" cy="1685820"/>
              </a:xfrm>
              <a:custGeom>
                <a:avLst/>
                <a:gdLst>
                  <a:gd name="T0" fmla="*/ 2505 w 3594"/>
                  <a:gd name="T1" fmla="*/ 0 h 1326"/>
                  <a:gd name="T2" fmla="*/ 0 w 3594"/>
                  <a:gd name="T3" fmla="*/ 1199 h 1326"/>
                  <a:gd name="T4" fmla="*/ 267 w 3594"/>
                  <a:gd name="T5" fmla="*/ 1326 h 1326"/>
                  <a:gd name="T6" fmla="*/ 3594 w 3594"/>
                  <a:gd name="T7" fmla="*/ 521 h 1326"/>
                  <a:gd name="T8" fmla="*/ 2505 w 3594"/>
                  <a:gd name="T9" fmla="*/ 0 h 1326"/>
                </a:gdLst>
                <a:ahLst/>
                <a:cxnLst>
                  <a:cxn ang="0">
                    <a:pos x="T0" y="T1"/>
                  </a:cxn>
                  <a:cxn ang="0">
                    <a:pos x="T2" y="T3"/>
                  </a:cxn>
                  <a:cxn ang="0">
                    <a:pos x="T4" y="T5"/>
                  </a:cxn>
                  <a:cxn ang="0">
                    <a:pos x="T6" y="T7"/>
                  </a:cxn>
                  <a:cxn ang="0">
                    <a:pos x="T8" y="T9"/>
                  </a:cxn>
                </a:cxnLst>
                <a:rect l="0" t="0" r="r" b="b"/>
                <a:pathLst>
                  <a:path w="3594" h="1326">
                    <a:moveTo>
                      <a:pt x="2505" y="0"/>
                    </a:moveTo>
                    <a:lnTo>
                      <a:pt x="0" y="1199"/>
                    </a:lnTo>
                    <a:lnTo>
                      <a:pt x="267" y="1326"/>
                    </a:lnTo>
                    <a:lnTo>
                      <a:pt x="3594" y="521"/>
                    </a:lnTo>
                    <a:lnTo>
                      <a:pt x="2505" y="0"/>
                    </a:lnTo>
                    <a:close/>
                  </a:path>
                </a:pathLst>
              </a:custGeom>
              <a:solidFill>
                <a:schemeClr val="bg1">
                  <a:alpha val="5000"/>
                </a:schemeClr>
              </a:solidFill>
              <a:ln>
                <a:noFill/>
              </a:ln>
            </p:spPr>
            <p:txBody>
              <a:bodyPr anchor="ctr"/>
              <a:lstStyle/>
              <a:p>
                <a:pPr algn="ctr"/>
                <a:endParaRPr/>
              </a:p>
            </p:txBody>
          </p:sp>
        </p:grpSp>
        <p:grpSp>
          <p:nvGrpSpPr>
            <p:cNvPr id="150" name="íṥḻíḋê"/>
            <p:cNvGrpSpPr/>
            <p:nvPr/>
          </p:nvGrpSpPr>
          <p:grpSpPr>
            <a:xfrm>
              <a:off x="3353056" y="2023173"/>
              <a:ext cx="5689385" cy="2767051"/>
              <a:chOff x="-257822" y="2402002"/>
              <a:chExt cx="5450311" cy="2650780"/>
            </a:xfrm>
          </p:grpSpPr>
          <p:sp>
            <p:nvSpPr>
              <p:cNvPr id="212" name="îṡlîdè"/>
              <p:cNvSpPr/>
              <p:nvPr/>
            </p:nvSpPr>
            <p:spPr bwMode="auto">
              <a:xfrm>
                <a:off x="4024110" y="3237284"/>
                <a:ext cx="518714" cy="249186"/>
              </a:xfrm>
              <a:custGeom>
                <a:avLst/>
                <a:gdLst>
                  <a:gd name="T0" fmla="*/ 105 w 255"/>
                  <a:gd name="T1" fmla="*/ 12 h 122"/>
                  <a:gd name="T2" fmla="*/ 22 w 255"/>
                  <a:gd name="T3" fmla="*/ 11 h 122"/>
                  <a:gd name="T4" fmla="*/ 24 w 255"/>
                  <a:gd name="T5" fmla="*/ 51 h 122"/>
                  <a:gd name="T6" fmla="*/ 149 w 255"/>
                  <a:gd name="T7" fmla="*/ 110 h 122"/>
                  <a:gd name="T8" fmla="*/ 232 w 255"/>
                  <a:gd name="T9" fmla="*/ 111 h 122"/>
                  <a:gd name="T10" fmla="*/ 230 w 255"/>
                  <a:gd name="T11" fmla="*/ 72 h 122"/>
                  <a:gd name="T12" fmla="*/ 105 w 255"/>
                  <a:gd name="T13" fmla="*/ 12 h 122"/>
                </a:gdLst>
                <a:ahLst/>
                <a:cxnLst>
                  <a:cxn ang="0">
                    <a:pos x="T0" y="T1"/>
                  </a:cxn>
                  <a:cxn ang="0">
                    <a:pos x="T2" y="T3"/>
                  </a:cxn>
                  <a:cxn ang="0">
                    <a:pos x="T4" y="T5"/>
                  </a:cxn>
                  <a:cxn ang="0">
                    <a:pos x="T6" y="T7"/>
                  </a:cxn>
                  <a:cxn ang="0">
                    <a:pos x="T8" y="T9"/>
                  </a:cxn>
                  <a:cxn ang="0">
                    <a:pos x="T10" y="T11"/>
                  </a:cxn>
                  <a:cxn ang="0">
                    <a:pos x="T12" y="T13"/>
                  </a:cxn>
                </a:cxnLst>
                <a:rect l="0" t="0" r="r" b="b"/>
                <a:pathLst>
                  <a:path w="255" h="122">
                    <a:moveTo>
                      <a:pt x="105" y="12"/>
                    </a:moveTo>
                    <a:cubicBezTo>
                      <a:pt x="82" y="1"/>
                      <a:pt x="45" y="0"/>
                      <a:pt x="22" y="11"/>
                    </a:cubicBezTo>
                    <a:cubicBezTo>
                      <a:pt x="0" y="22"/>
                      <a:pt x="1" y="39"/>
                      <a:pt x="24" y="51"/>
                    </a:cubicBezTo>
                    <a:cubicBezTo>
                      <a:pt x="149" y="110"/>
                      <a:pt x="149" y="110"/>
                      <a:pt x="149" y="110"/>
                    </a:cubicBezTo>
                    <a:cubicBezTo>
                      <a:pt x="173" y="122"/>
                      <a:pt x="210" y="122"/>
                      <a:pt x="232" y="111"/>
                    </a:cubicBezTo>
                    <a:cubicBezTo>
                      <a:pt x="255" y="101"/>
                      <a:pt x="254" y="83"/>
                      <a:pt x="230" y="72"/>
                    </a:cubicBezTo>
                    <a:cubicBezTo>
                      <a:pt x="105" y="12"/>
                      <a:pt x="105" y="12"/>
                      <a:pt x="105" y="12"/>
                    </a:cubicBezTo>
                  </a:path>
                </a:pathLst>
              </a:custGeom>
              <a:solidFill>
                <a:srgbClr val="313132"/>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13" name="íşḻîdé"/>
              <p:cNvSpPr/>
              <p:nvPr/>
            </p:nvSpPr>
            <p:spPr bwMode="auto">
              <a:xfrm>
                <a:off x="-257822" y="2935972"/>
                <a:ext cx="4569259" cy="1685820"/>
              </a:xfrm>
              <a:custGeom>
                <a:avLst/>
                <a:gdLst>
                  <a:gd name="T0" fmla="*/ 2505 w 3594"/>
                  <a:gd name="T1" fmla="*/ 0 h 1326"/>
                  <a:gd name="T2" fmla="*/ 0 w 3594"/>
                  <a:gd name="T3" fmla="*/ 1199 h 1326"/>
                  <a:gd name="T4" fmla="*/ 267 w 3594"/>
                  <a:gd name="T5" fmla="*/ 1326 h 1326"/>
                  <a:gd name="T6" fmla="*/ 3594 w 3594"/>
                  <a:gd name="T7" fmla="*/ 521 h 1326"/>
                  <a:gd name="T8" fmla="*/ 2505 w 3594"/>
                  <a:gd name="T9" fmla="*/ 0 h 1326"/>
                </a:gdLst>
                <a:ahLst/>
                <a:cxnLst>
                  <a:cxn ang="0">
                    <a:pos x="T0" y="T1"/>
                  </a:cxn>
                  <a:cxn ang="0">
                    <a:pos x="T2" y="T3"/>
                  </a:cxn>
                  <a:cxn ang="0">
                    <a:pos x="T4" y="T5"/>
                  </a:cxn>
                  <a:cxn ang="0">
                    <a:pos x="T6" y="T7"/>
                  </a:cxn>
                  <a:cxn ang="0">
                    <a:pos x="T8" y="T9"/>
                  </a:cxn>
                </a:cxnLst>
                <a:rect l="0" t="0" r="r" b="b"/>
                <a:pathLst>
                  <a:path w="3594" h="1326">
                    <a:moveTo>
                      <a:pt x="2505" y="0"/>
                    </a:moveTo>
                    <a:lnTo>
                      <a:pt x="0" y="1199"/>
                    </a:lnTo>
                    <a:lnTo>
                      <a:pt x="267" y="1326"/>
                    </a:lnTo>
                    <a:lnTo>
                      <a:pt x="3594" y="521"/>
                    </a:lnTo>
                    <a:lnTo>
                      <a:pt x="250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14" name="ïślïďê"/>
              <p:cNvSpPr/>
              <p:nvPr/>
            </p:nvSpPr>
            <p:spPr bwMode="auto">
              <a:xfrm>
                <a:off x="4024110" y="3243640"/>
                <a:ext cx="518714" cy="236473"/>
              </a:xfrm>
              <a:custGeom>
                <a:avLst/>
                <a:gdLst>
                  <a:gd name="T0" fmla="*/ 62 w 255"/>
                  <a:gd name="T1" fmla="*/ 0 h 116"/>
                  <a:gd name="T2" fmla="*/ 22 w 255"/>
                  <a:gd name="T3" fmla="*/ 8 h 116"/>
                  <a:gd name="T4" fmla="*/ 24 w 255"/>
                  <a:gd name="T5" fmla="*/ 48 h 116"/>
                  <a:gd name="T6" fmla="*/ 149 w 255"/>
                  <a:gd name="T7" fmla="*/ 107 h 116"/>
                  <a:gd name="T8" fmla="*/ 193 w 255"/>
                  <a:gd name="T9" fmla="*/ 116 h 116"/>
                  <a:gd name="T10" fmla="*/ 232 w 255"/>
                  <a:gd name="T11" fmla="*/ 108 h 116"/>
                  <a:gd name="T12" fmla="*/ 230 w 255"/>
                  <a:gd name="T13" fmla="*/ 69 h 116"/>
                  <a:gd name="T14" fmla="*/ 105 w 255"/>
                  <a:gd name="T15" fmla="*/ 9 h 116"/>
                  <a:gd name="T16" fmla="*/ 62 w 255"/>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16">
                    <a:moveTo>
                      <a:pt x="62" y="0"/>
                    </a:moveTo>
                    <a:cubicBezTo>
                      <a:pt x="47" y="0"/>
                      <a:pt x="33" y="3"/>
                      <a:pt x="22" y="8"/>
                    </a:cubicBezTo>
                    <a:cubicBezTo>
                      <a:pt x="0" y="19"/>
                      <a:pt x="1" y="36"/>
                      <a:pt x="24" y="48"/>
                    </a:cubicBezTo>
                    <a:cubicBezTo>
                      <a:pt x="149" y="107"/>
                      <a:pt x="149" y="107"/>
                      <a:pt x="149" y="107"/>
                    </a:cubicBezTo>
                    <a:cubicBezTo>
                      <a:pt x="162" y="113"/>
                      <a:pt x="177" y="116"/>
                      <a:pt x="193" y="116"/>
                    </a:cubicBezTo>
                    <a:cubicBezTo>
                      <a:pt x="207" y="116"/>
                      <a:pt x="222" y="114"/>
                      <a:pt x="232" y="108"/>
                    </a:cubicBezTo>
                    <a:cubicBezTo>
                      <a:pt x="255" y="98"/>
                      <a:pt x="254" y="80"/>
                      <a:pt x="230" y="69"/>
                    </a:cubicBezTo>
                    <a:cubicBezTo>
                      <a:pt x="105" y="9"/>
                      <a:pt x="105" y="9"/>
                      <a:pt x="105" y="9"/>
                    </a:cubicBezTo>
                    <a:cubicBezTo>
                      <a:pt x="93" y="3"/>
                      <a:pt x="77" y="0"/>
                      <a:pt x="62" y="0"/>
                    </a:cubicBezTo>
                  </a:path>
                </a:pathLst>
              </a:custGeom>
              <a:solidFill>
                <a:srgbClr val="464647"/>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15" name="isľîďê"/>
              <p:cNvSpPr/>
              <p:nvPr/>
            </p:nvSpPr>
            <p:spPr bwMode="auto">
              <a:xfrm>
                <a:off x="-257822" y="2447770"/>
                <a:ext cx="5450310" cy="2605012"/>
              </a:xfrm>
              <a:custGeom>
                <a:avLst/>
                <a:gdLst>
                  <a:gd name="T0" fmla="*/ 0 w 4287"/>
                  <a:gd name="T1" fmla="*/ 1197 h 2049"/>
                  <a:gd name="T2" fmla="*/ 1781 w 4287"/>
                  <a:gd name="T3" fmla="*/ 2049 h 2049"/>
                  <a:gd name="T4" fmla="*/ 4287 w 4287"/>
                  <a:gd name="T5" fmla="*/ 851 h 2049"/>
                  <a:gd name="T6" fmla="*/ 2505 w 4287"/>
                  <a:gd name="T7" fmla="*/ 0 h 2049"/>
                  <a:gd name="T8" fmla="*/ 0 w 4287"/>
                  <a:gd name="T9" fmla="*/ 1197 h 2049"/>
                </a:gdLst>
                <a:ahLst/>
                <a:cxnLst>
                  <a:cxn ang="0">
                    <a:pos x="T0" y="T1"/>
                  </a:cxn>
                  <a:cxn ang="0">
                    <a:pos x="T2" y="T3"/>
                  </a:cxn>
                  <a:cxn ang="0">
                    <a:pos x="T4" y="T5"/>
                  </a:cxn>
                  <a:cxn ang="0">
                    <a:pos x="T6" y="T7"/>
                  </a:cxn>
                  <a:cxn ang="0">
                    <a:pos x="T8" y="T9"/>
                  </a:cxn>
                </a:cxnLst>
                <a:rect l="0" t="0" r="r" b="b"/>
                <a:pathLst>
                  <a:path w="4287" h="2049">
                    <a:moveTo>
                      <a:pt x="0" y="1197"/>
                    </a:moveTo>
                    <a:lnTo>
                      <a:pt x="1781" y="2049"/>
                    </a:lnTo>
                    <a:lnTo>
                      <a:pt x="4287" y="851"/>
                    </a:lnTo>
                    <a:lnTo>
                      <a:pt x="2505" y="0"/>
                    </a:lnTo>
                    <a:lnTo>
                      <a:pt x="0" y="1197"/>
                    </a:lnTo>
                    <a:close/>
                  </a:path>
                </a:pathLst>
              </a:custGeom>
              <a:solidFill>
                <a:srgbClr val="40AB8D"/>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16" name="í$ľíḑe"/>
              <p:cNvSpPr/>
              <p:nvPr/>
            </p:nvSpPr>
            <p:spPr bwMode="auto">
              <a:xfrm>
                <a:off x="-257822" y="3926360"/>
                <a:ext cx="64840" cy="43226"/>
              </a:xfrm>
              <a:prstGeom prst="rect">
                <a:avLst/>
              </a:prstGeom>
              <a:solidFill>
                <a:srgbClr val="41A3A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a:p>
            </p:txBody>
          </p:sp>
          <p:sp>
            <p:nvSpPr>
              <p:cNvPr id="217" name="ïş1ïďè"/>
              <p:cNvSpPr/>
              <p:nvPr/>
            </p:nvSpPr>
            <p:spPr bwMode="auto">
              <a:xfrm>
                <a:off x="2006467" y="3483927"/>
                <a:ext cx="3186022" cy="1568855"/>
              </a:xfrm>
              <a:custGeom>
                <a:avLst/>
                <a:gdLst>
                  <a:gd name="T0" fmla="*/ 0 w 2506"/>
                  <a:gd name="T1" fmla="*/ 1199 h 1234"/>
                  <a:gd name="T2" fmla="*/ 0 w 2506"/>
                  <a:gd name="T3" fmla="*/ 1234 h 1234"/>
                  <a:gd name="T4" fmla="*/ 2506 w 2506"/>
                  <a:gd name="T5" fmla="*/ 36 h 1234"/>
                  <a:gd name="T6" fmla="*/ 2506 w 2506"/>
                  <a:gd name="T7" fmla="*/ 0 h 1234"/>
                  <a:gd name="T8" fmla="*/ 0 w 2506"/>
                  <a:gd name="T9" fmla="*/ 1199 h 1234"/>
                </a:gdLst>
                <a:ahLst/>
                <a:cxnLst>
                  <a:cxn ang="0">
                    <a:pos x="T0" y="T1"/>
                  </a:cxn>
                  <a:cxn ang="0">
                    <a:pos x="T2" y="T3"/>
                  </a:cxn>
                  <a:cxn ang="0">
                    <a:pos x="T4" y="T5"/>
                  </a:cxn>
                  <a:cxn ang="0">
                    <a:pos x="T6" y="T7"/>
                  </a:cxn>
                  <a:cxn ang="0">
                    <a:pos x="T8" y="T9"/>
                  </a:cxn>
                </a:cxnLst>
                <a:rect l="0" t="0" r="r" b="b"/>
                <a:pathLst>
                  <a:path w="2506" h="1234">
                    <a:moveTo>
                      <a:pt x="0" y="1199"/>
                    </a:moveTo>
                    <a:lnTo>
                      <a:pt x="0" y="1234"/>
                    </a:lnTo>
                    <a:lnTo>
                      <a:pt x="2506" y="36"/>
                    </a:lnTo>
                    <a:lnTo>
                      <a:pt x="2506" y="0"/>
                    </a:lnTo>
                    <a:lnTo>
                      <a:pt x="0" y="1199"/>
                    </a:lnTo>
                    <a:close/>
                  </a:path>
                </a:pathLst>
              </a:custGeom>
              <a:solidFill>
                <a:schemeClr val="accent2">
                  <a:lumMod val="75000"/>
                </a:schemeClr>
              </a:solidFill>
              <a:ln>
                <a:noFill/>
              </a:ln>
            </p:spPr>
            <p:txBody>
              <a:bodyPr anchor="ctr"/>
              <a:lstStyle/>
              <a:p>
                <a:pPr algn="ctr"/>
                <a:endParaRPr/>
              </a:p>
            </p:txBody>
          </p:sp>
          <p:sp>
            <p:nvSpPr>
              <p:cNvPr id="218" name="iŝļiḓé"/>
              <p:cNvSpPr/>
              <p:nvPr/>
            </p:nvSpPr>
            <p:spPr bwMode="auto">
              <a:xfrm>
                <a:off x="-257822" y="2402002"/>
                <a:ext cx="5450310" cy="2606283"/>
              </a:xfrm>
              <a:custGeom>
                <a:avLst/>
                <a:gdLst>
                  <a:gd name="T0" fmla="*/ 0 w 4287"/>
                  <a:gd name="T1" fmla="*/ 1197 h 2050"/>
                  <a:gd name="T2" fmla="*/ 1781 w 4287"/>
                  <a:gd name="T3" fmla="*/ 2050 h 2050"/>
                  <a:gd name="T4" fmla="*/ 4287 w 4287"/>
                  <a:gd name="T5" fmla="*/ 851 h 2050"/>
                  <a:gd name="T6" fmla="*/ 2505 w 4287"/>
                  <a:gd name="T7" fmla="*/ 0 h 2050"/>
                  <a:gd name="T8" fmla="*/ 0 w 4287"/>
                  <a:gd name="T9" fmla="*/ 1197 h 2050"/>
                </a:gdLst>
                <a:ahLst/>
                <a:cxnLst>
                  <a:cxn ang="0">
                    <a:pos x="T0" y="T1"/>
                  </a:cxn>
                  <a:cxn ang="0">
                    <a:pos x="T2" y="T3"/>
                  </a:cxn>
                  <a:cxn ang="0">
                    <a:pos x="T4" y="T5"/>
                  </a:cxn>
                  <a:cxn ang="0">
                    <a:pos x="T6" y="T7"/>
                  </a:cxn>
                  <a:cxn ang="0">
                    <a:pos x="T8" y="T9"/>
                  </a:cxn>
                </a:cxnLst>
                <a:rect l="0" t="0" r="r" b="b"/>
                <a:pathLst>
                  <a:path w="4287" h="2050">
                    <a:moveTo>
                      <a:pt x="0" y="1197"/>
                    </a:moveTo>
                    <a:lnTo>
                      <a:pt x="1781" y="2050"/>
                    </a:lnTo>
                    <a:lnTo>
                      <a:pt x="4287" y="851"/>
                    </a:lnTo>
                    <a:lnTo>
                      <a:pt x="2505" y="0"/>
                    </a:lnTo>
                    <a:lnTo>
                      <a:pt x="0" y="1197"/>
                    </a:lnTo>
                    <a:close/>
                  </a:path>
                </a:pathLst>
              </a:custGeom>
              <a:solidFill>
                <a:schemeClr val="accent2"/>
              </a:solidFill>
              <a:ln>
                <a:noFill/>
              </a:ln>
            </p:spPr>
            <p:txBody>
              <a:bodyPr anchor="ctr"/>
              <a:lstStyle/>
              <a:p>
                <a:pPr algn="ctr"/>
                <a:endParaRPr/>
              </a:p>
            </p:txBody>
          </p:sp>
          <p:sp>
            <p:nvSpPr>
              <p:cNvPr id="219" name="iṩḷíďè"/>
              <p:cNvSpPr/>
              <p:nvPr/>
            </p:nvSpPr>
            <p:spPr bwMode="auto">
              <a:xfrm>
                <a:off x="-257822" y="3594535"/>
                <a:ext cx="2958449" cy="1413750"/>
              </a:xfrm>
              <a:custGeom>
                <a:avLst/>
                <a:gdLst>
                  <a:gd name="T0" fmla="*/ 544 w 2327"/>
                  <a:gd name="T1" fmla="*/ 0 h 1112"/>
                  <a:gd name="T2" fmla="*/ 0 w 2327"/>
                  <a:gd name="T3" fmla="*/ 259 h 1112"/>
                  <a:gd name="T4" fmla="*/ 1781 w 2327"/>
                  <a:gd name="T5" fmla="*/ 1112 h 1112"/>
                  <a:gd name="T6" fmla="*/ 2327 w 2327"/>
                  <a:gd name="T7" fmla="*/ 851 h 1112"/>
                  <a:gd name="T8" fmla="*/ 544 w 2327"/>
                  <a:gd name="T9" fmla="*/ 0 h 1112"/>
                </a:gdLst>
                <a:ahLst/>
                <a:cxnLst>
                  <a:cxn ang="0">
                    <a:pos x="T0" y="T1"/>
                  </a:cxn>
                  <a:cxn ang="0">
                    <a:pos x="T2" y="T3"/>
                  </a:cxn>
                  <a:cxn ang="0">
                    <a:pos x="T4" y="T5"/>
                  </a:cxn>
                  <a:cxn ang="0">
                    <a:pos x="T6" y="T7"/>
                  </a:cxn>
                  <a:cxn ang="0">
                    <a:pos x="T8" y="T9"/>
                  </a:cxn>
                </a:cxnLst>
                <a:rect l="0" t="0" r="r" b="b"/>
                <a:pathLst>
                  <a:path w="2327" h="1112">
                    <a:moveTo>
                      <a:pt x="544" y="0"/>
                    </a:moveTo>
                    <a:lnTo>
                      <a:pt x="0" y="259"/>
                    </a:lnTo>
                    <a:lnTo>
                      <a:pt x="1781" y="1112"/>
                    </a:lnTo>
                    <a:lnTo>
                      <a:pt x="2327" y="851"/>
                    </a:lnTo>
                    <a:lnTo>
                      <a:pt x="544" y="0"/>
                    </a:lnTo>
                    <a:close/>
                  </a:path>
                </a:pathLst>
              </a:custGeom>
              <a:solidFill>
                <a:schemeClr val="accent4"/>
              </a:solidFill>
              <a:ln>
                <a:noFill/>
              </a:ln>
            </p:spPr>
            <p:txBody>
              <a:bodyPr anchor="ctr"/>
              <a:lstStyle/>
              <a:p>
                <a:pPr algn="ctr"/>
                <a:endParaRPr/>
              </a:p>
            </p:txBody>
          </p:sp>
          <p:sp>
            <p:nvSpPr>
              <p:cNvPr id="220" name="ïS1îdé"/>
              <p:cNvSpPr/>
              <p:nvPr/>
            </p:nvSpPr>
            <p:spPr bwMode="auto">
              <a:xfrm>
                <a:off x="433797" y="3262711"/>
                <a:ext cx="2958449" cy="1413750"/>
              </a:xfrm>
              <a:custGeom>
                <a:avLst/>
                <a:gdLst>
                  <a:gd name="T0" fmla="*/ 545 w 2327"/>
                  <a:gd name="T1" fmla="*/ 0 h 1112"/>
                  <a:gd name="T2" fmla="*/ 0 w 2327"/>
                  <a:gd name="T3" fmla="*/ 261 h 1112"/>
                  <a:gd name="T4" fmla="*/ 1783 w 2327"/>
                  <a:gd name="T5" fmla="*/ 1112 h 1112"/>
                  <a:gd name="T6" fmla="*/ 2327 w 2327"/>
                  <a:gd name="T7" fmla="*/ 852 h 1112"/>
                  <a:gd name="T8" fmla="*/ 545 w 2327"/>
                  <a:gd name="T9" fmla="*/ 0 h 1112"/>
                </a:gdLst>
                <a:ahLst/>
                <a:cxnLst>
                  <a:cxn ang="0">
                    <a:pos x="T0" y="T1"/>
                  </a:cxn>
                  <a:cxn ang="0">
                    <a:pos x="T2" y="T3"/>
                  </a:cxn>
                  <a:cxn ang="0">
                    <a:pos x="T4" y="T5"/>
                  </a:cxn>
                  <a:cxn ang="0">
                    <a:pos x="T6" y="T7"/>
                  </a:cxn>
                  <a:cxn ang="0">
                    <a:pos x="T8" y="T9"/>
                  </a:cxn>
                </a:cxnLst>
                <a:rect l="0" t="0" r="r" b="b"/>
                <a:pathLst>
                  <a:path w="2327" h="1112">
                    <a:moveTo>
                      <a:pt x="545" y="0"/>
                    </a:moveTo>
                    <a:lnTo>
                      <a:pt x="0" y="261"/>
                    </a:lnTo>
                    <a:lnTo>
                      <a:pt x="1783" y="1112"/>
                    </a:lnTo>
                    <a:lnTo>
                      <a:pt x="2327" y="852"/>
                    </a:lnTo>
                    <a:lnTo>
                      <a:pt x="545" y="0"/>
                    </a:lnTo>
                    <a:close/>
                  </a:path>
                </a:pathLst>
              </a:custGeom>
              <a:solidFill>
                <a:schemeClr val="accent3"/>
              </a:solidFill>
              <a:ln>
                <a:noFill/>
              </a:ln>
            </p:spPr>
            <p:txBody>
              <a:bodyPr anchor="ctr"/>
              <a:lstStyle/>
              <a:p>
                <a:pPr algn="ctr"/>
                <a:endParaRPr/>
              </a:p>
            </p:txBody>
          </p:sp>
        </p:grpSp>
        <p:grpSp>
          <p:nvGrpSpPr>
            <p:cNvPr id="151" name="íṥľïdè"/>
            <p:cNvGrpSpPr/>
            <p:nvPr/>
          </p:nvGrpSpPr>
          <p:grpSpPr>
            <a:xfrm>
              <a:off x="4874605" y="3567427"/>
              <a:ext cx="1382864" cy="1033168"/>
              <a:chOff x="3246521" y="3898830"/>
              <a:chExt cx="1324754" cy="989753"/>
            </a:xfrm>
          </p:grpSpPr>
          <p:sp>
            <p:nvSpPr>
              <p:cNvPr id="205" name="îsļíḋê"/>
              <p:cNvSpPr/>
              <p:nvPr/>
            </p:nvSpPr>
            <p:spPr bwMode="auto">
              <a:xfrm>
                <a:off x="3246521" y="4254175"/>
                <a:ext cx="1324754" cy="634408"/>
              </a:xfrm>
              <a:custGeom>
                <a:avLst/>
                <a:gdLst>
                  <a:gd name="T0" fmla="*/ 1042 w 1042"/>
                  <a:gd name="T1" fmla="*/ 239 h 499"/>
                  <a:gd name="T2" fmla="*/ 544 w 1042"/>
                  <a:gd name="T3" fmla="*/ 0 h 499"/>
                  <a:gd name="T4" fmla="*/ 0 w 1042"/>
                  <a:gd name="T5" fmla="*/ 260 h 499"/>
                  <a:gd name="T6" fmla="*/ 498 w 1042"/>
                  <a:gd name="T7" fmla="*/ 499 h 499"/>
                  <a:gd name="T8" fmla="*/ 1042 w 1042"/>
                  <a:gd name="T9" fmla="*/ 239 h 499"/>
                </a:gdLst>
                <a:ahLst/>
                <a:cxnLst>
                  <a:cxn ang="0">
                    <a:pos x="T0" y="T1"/>
                  </a:cxn>
                  <a:cxn ang="0">
                    <a:pos x="T2" y="T3"/>
                  </a:cxn>
                  <a:cxn ang="0">
                    <a:pos x="T4" y="T5"/>
                  </a:cxn>
                  <a:cxn ang="0">
                    <a:pos x="T6" y="T7"/>
                  </a:cxn>
                  <a:cxn ang="0">
                    <a:pos x="T8" y="T9"/>
                  </a:cxn>
                </a:cxnLst>
                <a:rect l="0" t="0" r="r" b="b"/>
                <a:pathLst>
                  <a:path w="1042" h="499">
                    <a:moveTo>
                      <a:pt x="1042" y="239"/>
                    </a:moveTo>
                    <a:lnTo>
                      <a:pt x="544" y="0"/>
                    </a:lnTo>
                    <a:lnTo>
                      <a:pt x="0" y="260"/>
                    </a:lnTo>
                    <a:lnTo>
                      <a:pt x="498" y="499"/>
                    </a:lnTo>
                    <a:lnTo>
                      <a:pt x="1042" y="239"/>
                    </a:lnTo>
                    <a:close/>
                  </a:path>
                </a:pathLst>
              </a:custGeom>
              <a:solidFill>
                <a:schemeClr val="tx1">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06" name="ïsľïḑe"/>
              <p:cNvSpPr/>
              <p:nvPr/>
            </p:nvSpPr>
            <p:spPr bwMode="auto">
              <a:xfrm>
                <a:off x="3246521" y="3898830"/>
                <a:ext cx="1324754" cy="634408"/>
              </a:xfrm>
              <a:custGeom>
                <a:avLst/>
                <a:gdLst>
                  <a:gd name="T0" fmla="*/ 1042 w 1042"/>
                  <a:gd name="T1" fmla="*/ 239 h 499"/>
                  <a:gd name="T2" fmla="*/ 544 w 1042"/>
                  <a:gd name="T3" fmla="*/ 0 h 499"/>
                  <a:gd name="T4" fmla="*/ 0 w 1042"/>
                  <a:gd name="T5" fmla="*/ 260 h 499"/>
                  <a:gd name="T6" fmla="*/ 498 w 1042"/>
                  <a:gd name="T7" fmla="*/ 499 h 499"/>
                  <a:gd name="T8" fmla="*/ 1042 w 1042"/>
                  <a:gd name="T9" fmla="*/ 239 h 499"/>
                </a:gdLst>
                <a:ahLst/>
                <a:cxnLst>
                  <a:cxn ang="0">
                    <a:pos x="T0" y="T1"/>
                  </a:cxn>
                  <a:cxn ang="0">
                    <a:pos x="T2" y="T3"/>
                  </a:cxn>
                  <a:cxn ang="0">
                    <a:pos x="T4" y="T5"/>
                  </a:cxn>
                  <a:cxn ang="0">
                    <a:pos x="T6" y="T7"/>
                  </a:cxn>
                  <a:cxn ang="0">
                    <a:pos x="T8" y="T9"/>
                  </a:cxn>
                </a:cxnLst>
                <a:rect l="0" t="0" r="r" b="b"/>
                <a:pathLst>
                  <a:path w="1042" h="499">
                    <a:moveTo>
                      <a:pt x="1042" y="239"/>
                    </a:moveTo>
                    <a:lnTo>
                      <a:pt x="544" y="0"/>
                    </a:lnTo>
                    <a:lnTo>
                      <a:pt x="0" y="260"/>
                    </a:lnTo>
                    <a:lnTo>
                      <a:pt x="498" y="499"/>
                    </a:lnTo>
                    <a:lnTo>
                      <a:pt x="1042" y="239"/>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07" name="î$ľïďè"/>
              <p:cNvSpPr/>
              <p:nvPr/>
            </p:nvSpPr>
            <p:spPr bwMode="auto">
              <a:xfrm>
                <a:off x="4121215" y="4210313"/>
                <a:ext cx="61025" cy="35598"/>
              </a:xfrm>
              <a:custGeom>
                <a:avLst/>
                <a:gdLst>
                  <a:gd name="T0" fmla="*/ 25 w 30"/>
                  <a:gd name="T1" fmla="*/ 14 h 17"/>
                  <a:gd name="T2" fmla="*/ 7 w 30"/>
                  <a:gd name="T3" fmla="*/ 14 h 17"/>
                  <a:gd name="T4" fmla="*/ 5 w 30"/>
                  <a:gd name="T5" fmla="*/ 3 h 17"/>
                  <a:gd name="T6" fmla="*/ 23 w 30"/>
                  <a:gd name="T7" fmla="*/ 3 h 17"/>
                  <a:gd name="T8" fmla="*/ 25 w 30"/>
                  <a:gd name="T9" fmla="*/ 14 h 17"/>
                </a:gdLst>
                <a:ahLst/>
                <a:cxnLst>
                  <a:cxn ang="0">
                    <a:pos x="T0" y="T1"/>
                  </a:cxn>
                  <a:cxn ang="0">
                    <a:pos x="T2" y="T3"/>
                  </a:cxn>
                  <a:cxn ang="0">
                    <a:pos x="T4" y="T5"/>
                  </a:cxn>
                  <a:cxn ang="0">
                    <a:pos x="T6" y="T7"/>
                  </a:cxn>
                  <a:cxn ang="0">
                    <a:pos x="T8" y="T9"/>
                  </a:cxn>
                </a:cxnLst>
                <a:rect l="0" t="0" r="r" b="b"/>
                <a:pathLst>
                  <a:path w="30" h="17">
                    <a:moveTo>
                      <a:pt x="25" y="14"/>
                    </a:moveTo>
                    <a:cubicBezTo>
                      <a:pt x="21" y="17"/>
                      <a:pt x="13" y="17"/>
                      <a:pt x="7" y="14"/>
                    </a:cubicBezTo>
                    <a:cubicBezTo>
                      <a:pt x="1" y="11"/>
                      <a:pt x="0" y="6"/>
                      <a:pt x="5" y="3"/>
                    </a:cubicBezTo>
                    <a:cubicBezTo>
                      <a:pt x="9" y="0"/>
                      <a:pt x="17" y="0"/>
                      <a:pt x="23" y="3"/>
                    </a:cubicBezTo>
                    <a:cubicBezTo>
                      <a:pt x="29" y="5"/>
                      <a:pt x="30" y="10"/>
                      <a:pt x="25"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08" name="íşľïḍè"/>
              <p:cNvSpPr/>
              <p:nvPr/>
            </p:nvSpPr>
            <p:spPr bwMode="auto">
              <a:xfrm>
                <a:off x="3856773" y="4090806"/>
                <a:ext cx="59754" cy="34327"/>
              </a:xfrm>
              <a:custGeom>
                <a:avLst/>
                <a:gdLst>
                  <a:gd name="T0" fmla="*/ 25 w 29"/>
                  <a:gd name="T1" fmla="*/ 14 h 17"/>
                  <a:gd name="T2" fmla="*/ 7 w 29"/>
                  <a:gd name="T3" fmla="*/ 14 h 17"/>
                  <a:gd name="T4" fmla="*/ 4 w 29"/>
                  <a:gd name="T5" fmla="*/ 3 h 17"/>
                  <a:gd name="T6" fmla="*/ 23 w 29"/>
                  <a:gd name="T7" fmla="*/ 3 h 17"/>
                  <a:gd name="T8" fmla="*/ 25 w 29"/>
                  <a:gd name="T9" fmla="*/ 14 h 17"/>
                </a:gdLst>
                <a:ahLst/>
                <a:cxnLst>
                  <a:cxn ang="0">
                    <a:pos x="T0" y="T1"/>
                  </a:cxn>
                  <a:cxn ang="0">
                    <a:pos x="T2" y="T3"/>
                  </a:cxn>
                  <a:cxn ang="0">
                    <a:pos x="T4" y="T5"/>
                  </a:cxn>
                  <a:cxn ang="0">
                    <a:pos x="T6" y="T7"/>
                  </a:cxn>
                  <a:cxn ang="0">
                    <a:pos x="T8" y="T9"/>
                  </a:cxn>
                </a:cxnLst>
                <a:rect l="0" t="0" r="r" b="b"/>
                <a:pathLst>
                  <a:path w="29" h="17">
                    <a:moveTo>
                      <a:pt x="25" y="14"/>
                    </a:moveTo>
                    <a:cubicBezTo>
                      <a:pt x="20" y="17"/>
                      <a:pt x="12" y="17"/>
                      <a:pt x="7" y="14"/>
                    </a:cubicBezTo>
                    <a:cubicBezTo>
                      <a:pt x="1" y="11"/>
                      <a:pt x="0" y="6"/>
                      <a:pt x="4" y="3"/>
                    </a:cubicBezTo>
                    <a:cubicBezTo>
                      <a:pt x="9" y="0"/>
                      <a:pt x="17" y="0"/>
                      <a:pt x="23" y="3"/>
                    </a:cubicBezTo>
                    <a:cubicBezTo>
                      <a:pt x="28" y="6"/>
                      <a:pt x="29" y="11"/>
                      <a:pt x="25"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09" name="ïšliḑè"/>
              <p:cNvSpPr/>
              <p:nvPr/>
            </p:nvSpPr>
            <p:spPr bwMode="auto">
              <a:xfrm>
                <a:off x="3944497" y="4212856"/>
                <a:ext cx="58482" cy="36870"/>
              </a:xfrm>
              <a:custGeom>
                <a:avLst/>
                <a:gdLst>
                  <a:gd name="T0" fmla="*/ 25 w 29"/>
                  <a:gd name="T1" fmla="*/ 14 h 18"/>
                  <a:gd name="T2" fmla="*/ 7 w 29"/>
                  <a:gd name="T3" fmla="*/ 15 h 18"/>
                  <a:gd name="T4" fmla="*/ 4 w 29"/>
                  <a:gd name="T5" fmla="*/ 3 h 18"/>
                  <a:gd name="T6" fmla="*/ 22 w 29"/>
                  <a:gd name="T7" fmla="*/ 3 h 18"/>
                  <a:gd name="T8" fmla="*/ 25 w 29"/>
                  <a:gd name="T9" fmla="*/ 14 h 18"/>
                </a:gdLst>
                <a:ahLst/>
                <a:cxnLst>
                  <a:cxn ang="0">
                    <a:pos x="T0" y="T1"/>
                  </a:cxn>
                  <a:cxn ang="0">
                    <a:pos x="T2" y="T3"/>
                  </a:cxn>
                  <a:cxn ang="0">
                    <a:pos x="T4" y="T5"/>
                  </a:cxn>
                  <a:cxn ang="0">
                    <a:pos x="T6" y="T7"/>
                  </a:cxn>
                  <a:cxn ang="0">
                    <a:pos x="T8" y="T9"/>
                  </a:cxn>
                </a:cxnLst>
                <a:rect l="0" t="0" r="r" b="b"/>
                <a:pathLst>
                  <a:path w="29" h="18">
                    <a:moveTo>
                      <a:pt x="25" y="14"/>
                    </a:moveTo>
                    <a:cubicBezTo>
                      <a:pt x="20" y="17"/>
                      <a:pt x="12" y="18"/>
                      <a:pt x="7" y="15"/>
                    </a:cubicBezTo>
                    <a:cubicBezTo>
                      <a:pt x="1" y="12"/>
                      <a:pt x="0" y="7"/>
                      <a:pt x="4" y="3"/>
                    </a:cubicBezTo>
                    <a:cubicBezTo>
                      <a:pt x="9" y="0"/>
                      <a:pt x="17" y="0"/>
                      <a:pt x="22" y="3"/>
                    </a:cubicBezTo>
                    <a:cubicBezTo>
                      <a:pt x="28" y="6"/>
                      <a:pt x="29" y="11"/>
                      <a:pt x="25"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10" name="iṩḷídê"/>
              <p:cNvSpPr/>
              <p:nvPr/>
            </p:nvSpPr>
            <p:spPr bwMode="auto">
              <a:xfrm>
                <a:off x="3649542" y="4039952"/>
                <a:ext cx="525071" cy="335638"/>
              </a:xfrm>
              <a:custGeom>
                <a:avLst/>
                <a:gdLst>
                  <a:gd name="T0" fmla="*/ 238 w 258"/>
                  <a:gd name="T1" fmla="*/ 103 h 165"/>
                  <a:gd name="T2" fmla="*/ 198 w 258"/>
                  <a:gd name="T3" fmla="*/ 111 h 165"/>
                  <a:gd name="T4" fmla="*/ 228 w 258"/>
                  <a:gd name="T5" fmla="*/ 93 h 165"/>
                  <a:gd name="T6" fmla="*/ 221 w 258"/>
                  <a:gd name="T7" fmla="*/ 86 h 165"/>
                  <a:gd name="T8" fmla="*/ 241 w 258"/>
                  <a:gd name="T9" fmla="*/ 81 h 165"/>
                  <a:gd name="T10" fmla="*/ 211 w 258"/>
                  <a:gd name="T11" fmla="*/ 28 h 165"/>
                  <a:gd name="T12" fmla="*/ 62 w 258"/>
                  <a:gd name="T13" fmla="*/ 137 h 165"/>
                  <a:gd name="T14" fmla="*/ 255 w 258"/>
                  <a:gd name="T15" fmla="*/ 103 h 165"/>
                  <a:gd name="T16" fmla="*/ 214 w 258"/>
                  <a:gd name="T17" fmla="*/ 84 h 165"/>
                  <a:gd name="T18" fmla="*/ 214 w 258"/>
                  <a:gd name="T19" fmla="*/ 43 h 165"/>
                  <a:gd name="T20" fmla="*/ 201 w 258"/>
                  <a:gd name="T21" fmla="*/ 35 h 165"/>
                  <a:gd name="T22" fmla="*/ 183 w 258"/>
                  <a:gd name="T23" fmla="*/ 72 h 165"/>
                  <a:gd name="T24" fmla="*/ 146 w 258"/>
                  <a:gd name="T25" fmla="*/ 53 h 165"/>
                  <a:gd name="T26" fmla="*/ 201 w 258"/>
                  <a:gd name="T27" fmla="*/ 35 h 165"/>
                  <a:gd name="T28" fmla="*/ 101 w 258"/>
                  <a:gd name="T29" fmla="*/ 25 h 165"/>
                  <a:gd name="T30" fmla="*/ 106 w 258"/>
                  <a:gd name="T31" fmla="*/ 20 h 165"/>
                  <a:gd name="T32" fmla="*/ 132 w 258"/>
                  <a:gd name="T33" fmla="*/ 27 h 165"/>
                  <a:gd name="T34" fmla="*/ 182 w 258"/>
                  <a:gd name="T35" fmla="*/ 27 h 165"/>
                  <a:gd name="T36" fmla="*/ 140 w 258"/>
                  <a:gd name="T37" fmla="*/ 49 h 165"/>
                  <a:gd name="T38" fmla="*/ 123 w 258"/>
                  <a:gd name="T39" fmla="*/ 45 h 165"/>
                  <a:gd name="T40" fmla="*/ 112 w 258"/>
                  <a:gd name="T41" fmla="*/ 67 h 165"/>
                  <a:gd name="T42" fmla="*/ 106 w 258"/>
                  <a:gd name="T43" fmla="*/ 43 h 165"/>
                  <a:gd name="T44" fmla="*/ 100 w 258"/>
                  <a:gd name="T45" fmla="*/ 39 h 165"/>
                  <a:gd name="T46" fmla="*/ 57 w 258"/>
                  <a:gd name="T47" fmla="*/ 37 h 165"/>
                  <a:gd name="T48" fmla="*/ 33 w 258"/>
                  <a:gd name="T49" fmla="*/ 70 h 165"/>
                  <a:gd name="T50" fmla="*/ 76 w 258"/>
                  <a:gd name="T51" fmla="*/ 54 h 165"/>
                  <a:gd name="T52" fmla="*/ 33 w 258"/>
                  <a:gd name="T53" fmla="*/ 70 h 165"/>
                  <a:gd name="T54" fmla="*/ 51 w 258"/>
                  <a:gd name="T55" fmla="*/ 80 h 165"/>
                  <a:gd name="T56" fmla="*/ 32 w 258"/>
                  <a:gd name="T57" fmla="*/ 76 h 165"/>
                  <a:gd name="T58" fmla="*/ 67 w 258"/>
                  <a:gd name="T59" fmla="*/ 127 h 165"/>
                  <a:gd name="T60" fmla="*/ 74 w 258"/>
                  <a:gd name="T61" fmla="*/ 100 h 165"/>
                  <a:gd name="T62" fmla="*/ 60 w 258"/>
                  <a:gd name="T63" fmla="*/ 122 h 165"/>
                  <a:gd name="T64" fmla="*/ 59 w 258"/>
                  <a:gd name="T65" fmla="*/ 82 h 165"/>
                  <a:gd name="T66" fmla="*/ 70 w 258"/>
                  <a:gd name="T67" fmla="*/ 84 h 165"/>
                  <a:gd name="T68" fmla="*/ 62 w 258"/>
                  <a:gd name="T69" fmla="*/ 78 h 165"/>
                  <a:gd name="T70" fmla="*/ 107 w 258"/>
                  <a:gd name="T71" fmla="*/ 70 h 165"/>
                  <a:gd name="T72" fmla="*/ 98 w 258"/>
                  <a:gd name="T73" fmla="*/ 83 h 165"/>
                  <a:gd name="T74" fmla="*/ 114 w 258"/>
                  <a:gd name="T75" fmla="*/ 74 h 165"/>
                  <a:gd name="T76" fmla="*/ 144 w 258"/>
                  <a:gd name="T77" fmla="*/ 86 h 165"/>
                  <a:gd name="T78" fmla="*/ 119 w 258"/>
                  <a:gd name="T79" fmla="*/ 70 h 165"/>
                  <a:gd name="T80" fmla="*/ 158 w 258"/>
                  <a:gd name="T81" fmla="*/ 67 h 165"/>
                  <a:gd name="T82" fmla="*/ 169 w 258"/>
                  <a:gd name="T83" fmla="*/ 84 h 165"/>
                  <a:gd name="T84" fmla="*/ 175 w 258"/>
                  <a:gd name="T85" fmla="*/ 88 h 165"/>
                  <a:gd name="T86" fmla="*/ 211 w 258"/>
                  <a:gd name="T87" fmla="*/ 88 h 165"/>
                  <a:gd name="T88" fmla="*/ 177 w 258"/>
                  <a:gd name="T89" fmla="*/ 100 h 165"/>
                  <a:gd name="T90" fmla="*/ 171 w 258"/>
                  <a:gd name="T91" fmla="*/ 104 h 165"/>
                  <a:gd name="T92" fmla="*/ 157 w 258"/>
                  <a:gd name="T93" fmla="*/ 128 h 165"/>
                  <a:gd name="T94" fmla="*/ 152 w 258"/>
                  <a:gd name="T95" fmla="*/ 105 h 165"/>
                  <a:gd name="T96" fmla="*/ 146 w 258"/>
                  <a:gd name="T97" fmla="*/ 101 h 165"/>
                  <a:gd name="T98" fmla="*/ 114 w 258"/>
                  <a:gd name="T99" fmla="*/ 100 h 165"/>
                  <a:gd name="T100" fmla="*/ 101 w 258"/>
                  <a:gd name="T101" fmla="*/ 100 h 165"/>
                  <a:gd name="T102" fmla="*/ 108 w 258"/>
                  <a:gd name="T103" fmla="*/ 103 h 165"/>
                  <a:gd name="T104" fmla="*/ 78 w 258"/>
                  <a:gd name="T105" fmla="*/ 133 h 165"/>
                  <a:gd name="T106" fmla="*/ 92 w 258"/>
                  <a:gd name="T107" fmla="*/ 138 h 165"/>
                  <a:gd name="T108" fmla="*/ 132 w 258"/>
                  <a:gd name="T109" fmla="*/ 117 h 165"/>
                  <a:gd name="T110" fmla="*/ 92 w 258"/>
                  <a:gd name="T111" fmla="*/ 138 h 165"/>
                  <a:gd name="T112" fmla="*/ 155 w 258"/>
                  <a:gd name="T113" fmla="*/ 134 h 165"/>
                  <a:gd name="T114" fmla="*/ 112 w 258"/>
                  <a:gd name="T115" fmla="*/ 144 h 165"/>
                  <a:gd name="T116" fmla="*/ 162 w 258"/>
                  <a:gd name="T117" fmla="*/ 132 h 165"/>
                  <a:gd name="T118" fmla="*/ 217 w 258"/>
                  <a:gd name="T119" fmla="*/ 12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 h="165">
                    <a:moveTo>
                      <a:pt x="255" y="103"/>
                    </a:moveTo>
                    <a:cubicBezTo>
                      <a:pt x="250" y="105"/>
                      <a:pt x="244" y="105"/>
                      <a:pt x="238" y="103"/>
                    </a:cubicBezTo>
                    <a:cubicBezTo>
                      <a:pt x="235" y="110"/>
                      <a:pt x="230" y="118"/>
                      <a:pt x="222" y="124"/>
                    </a:cubicBezTo>
                    <a:cubicBezTo>
                      <a:pt x="198" y="111"/>
                      <a:pt x="198" y="111"/>
                      <a:pt x="198" y="111"/>
                    </a:cubicBezTo>
                    <a:cubicBezTo>
                      <a:pt x="206" y="105"/>
                      <a:pt x="213" y="98"/>
                      <a:pt x="218" y="91"/>
                    </a:cubicBezTo>
                    <a:cubicBezTo>
                      <a:pt x="221" y="92"/>
                      <a:pt x="225" y="93"/>
                      <a:pt x="228" y="93"/>
                    </a:cubicBezTo>
                    <a:cubicBezTo>
                      <a:pt x="227" y="92"/>
                      <a:pt x="228" y="90"/>
                      <a:pt x="228" y="88"/>
                    </a:cubicBezTo>
                    <a:cubicBezTo>
                      <a:pt x="226" y="88"/>
                      <a:pt x="224" y="87"/>
                      <a:pt x="221" y="86"/>
                    </a:cubicBezTo>
                    <a:cubicBezTo>
                      <a:pt x="227" y="76"/>
                      <a:pt x="230" y="66"/>
                      <a:pt x="229" y="57"/>
                    </a:cubicBezTo>
                    <a:cubicBezTo>
                      <a:pt x="236" y="65"/>
                      <a:pt x="239" y="73"/>
                      <a:pt x="241" y="81"/>
                    </a:cubicBezTo>
                    <a:cubicBezTo>
                      <a:pt x="246" y="80"/>
                      <a:pt x="253" y="81"/>
                      <a:pt x="258" y="83"/>
                    </a:cubicBezTo>
                    <a:cubicBezTo>
                      <a:pt x="255" y="63"/>
                      <a:pt x="239" y="42"/>
                      <a:pt x="211" y="28"/>
                    </a:cubicBezTo>
                    <a:cubicBezTo>
                      <a:pt x="159" y="0"/>
                      <a:pt x="82" y="2"/>
                      <a:pt x="41" y="32"/>
                    </a:cubicBezTo>
                    <a:cubicBezTo>
                      <a:pt x="0" y="63"/>
                      <a:pt x="9" y="110"/>
                      <a:pt x="62" y="137"/>
                    </a:cubicBezTo>
                    <a:cubicBezTo>
                      <a:pt x="115" y="165"/>
                      <a:pt x="191" y="163"/>
                      <a:pt x="232" y="133"/>
                    </a:cubicBezTo>
                    <a:cubicBezTo>
                      <a:pt x="244" y="124"/>
                      <a:pt x="252" y="114"/>
                      <a:pt x="255" y="103"/>
                    </a:cubicBezTo>
                    <a:close/>
                    <a:moveTo>
                      <a:pt x="217" y="46"/>
                    </a:moveTo>
                    <a:cubicBezTo>
                      <a:pt x="224" y="56"/>
                      <a:pt x="222" y="70"/>
                      <a:pt x="214" y="84"/>
                    </a:cubicBezTo>
                    <a:cubicBezTo>
                      <a:pt x="206" y="81"/>
                      <a:pt x="198" y="78"/>
                      <a:pt x="190" y="75"/>
                    </a:cubicBezTo>
                    <a:cubicBezTo>
                      <a:pt x="202" y="63"/>
                      <a:pt x="211" y="52"/>
                      <a:pt x="214" y="43"/>
                    </a:cubicBezTo>
                    <a:cubicBezTo>
                      <a:pt x="215" y="44"/>
                      <a:pt x="216" y="45"/>
                      <a:pt x="217" y="46"/>
                    </a:cubicBezTo>
                    <a:close/>
                    <a:moveTo>
                      <a:pt x="201" y="35"/>
                    </a:moveTo>
                    <a:cubicBezTo>
                      <a:pt x="203" y="36"/>
                      <a:pt x="204" y="37"/>
                      <a:pt x="206" y="38"/>
                    </a:cubicBezTo>
                    <a:cubicBezTo>
                      <a:pt x="206" y="45"/>
                      <a:pt x="199" y="57"/>
                      <a:pt x="183" y="72"/>
                    </a:cubicBezTo>
                    <a:cubicBezTo>
                      <a:pt x="176" y="69"/>
                      <a:pt x="170" y="66"/>
                      <a:pt x="164" y="63"/>
                    </a:cubicBezTo>
                    <a:cubicBezTo>
                      <a:pt x="157" y="60"/>
                      <a:pt x="151" y="56"/>
                      <a:pt x="146" y="53"/>
                    </a:cubicBezTo>
                    <a:cubicBezTo>
                      <a:pt x="167" y="40"/>
                      <a:pt x="185" y="34"/>
                      <a:pt x="196" y="33"/>
                    </a:cubicBezTo>
                    <a:cubicBezTo>
                      <a:pt x="198" y="33"/>
                      <a:pt x="199" y="34"/>
                      <a:pt x="201" y="35"/>
                    </a:cubicBezTo>
                    <a:close/>
                    <a:moveTo>
                      <a:pt x="98" y="21"/>
                    </a:moveTo>
                    <a:cubicBezTo>
                      <a:pt x="99" y="23"/>
                      <a:pt x="100" y="24"/>
                      <a:pt x="101" y="25"/>
                    </a:cubicBezTo>
                    <a:cubicBezTo>
                      <a:pt x="103" y="24"/>
                      <a:pt x="106" y="23"/>
                      <a:pt x="108" y="23"/>
                    </a:cubicBezTo>
                    <a:cubicBezTo>
                      <a:pt x="107" y="22"/>
                      <a:pt x="107" y="21"/>
                      <a:pt x="106" y="20"/>
                    </a:cubicBezTo>
                    <a:cubicBezTo>
                      <a:pt x="124" y="17"/>
                      <a:pt x="143" y="18"/>
                      <a:pt x="162" y="22"/>
                    </a:cubicBezTo>
                    <a:cubicBezTo>
                      <a:pt x="152" y="22"/>
                      <a:pt x="142" y="24"/>
                      <a:pt x="132" y="27"/>
                    </a:cubicBezTo>
                    <a:cubicBezTo>
                      <a:pt x="133" y="28"/>
                      <a:pt x="135" y="30"/>
                      <a:pt x="135" y="31"/>
                    </a:cubicBezTo>
                    <a:cubicBezTo>
                      <a:pt x="152" y="27"/>
                      <a:pt x="168" y="25"/>
                      <a:pt x="182" y="27"/>
                    </a:cubicBezTo>
                    <a:cubicBezTo>
                      <a:pt x="184" y="28"/>
                      <a:pt x="185" y="28"/>
                      <a:pt x="187" y="29"/>
                    </a:cubicBezTo>
                    <a:cubicBezTo>
                      <a:pt x="173" y="32"/>
                      <a:pt x="157" y="39"/>
                      <a:pt x="140" y="49"/>
                    </a:cubicBezTo>
                    <a:cubicBezTo>
                      <a:pt x="136" y="47"/>
                      <a:pt x="133" y="45"/>
                      <a:pt x="130" y="42"/>
                    </a:cubicBezTo>
                    <a:cubicBezTo>
                      <a:pt x="128" y="44"/>
                      <a:pt x="126" y="44"/>
                      <a:pt x="123" y="45"/>
                    </a:cubicBezTo>
                    <a:cubicBezTo>
                      <a:pt x="127" y="47"/>
                      <a:pt x="130" y="50"/>
                      <a:pt x="134" y="52"/>
                    </a:cubicBezTo>
                    <a:cubicBezTo>
                      <a:pt x="127" y="57"/>
                      <a:pt x="119" y="62"/>
                      <a:pt x="112" y="67"/>
                    </a:cubicBezTo>
                    <a:cubicBezTo>
                      <a:pt x="87" y="54"/>
                      <a:pt x="87" y="54"/>
                      <a:pt x="87" y="54"/>
                    </a:cubicBezTo>
                    <a:cubicBezTo>
                      <a:pt x="93" y="50"/>
                      <a:pt x="99" y="46"/>
                      <a:pt x="106" y="43"/>
                    </a:cubicBezTo>
                    <a:cubicBezTo>
                      <a:pt x="105" y="42"/>
                      <a:pt x="105" y="42"/>
                      <a:pt x="105" y="42"/>
                    </a:cubicBezTo>
                    <a:cubicBezTo>
                      <a:pt x="103" y="41"/>
                      <a:pt x="101" y="40"/>
                      <a:pt x="100" y="39"/>
                    </a:cubicBezTo>
                    <a:cubicBezTo>
                      <a:pt x="93" y="42"/>
                      <a:pt x="87" y="46"/>
                      <a:pt x="81" y="50"/>
                    </a:cubicBezTo>
                    <a:cubicBezTo>
                      <a:pt x="57" y="37"/>
                      <a:pt x="57" y="37"/>
                      <a:pt x="57" y="37"/>
                    </a:cubicBezTo>
                    <a:cubicBezTo>
                      <a:pt x="68" y="30"/>
                      <a:pt x="82" y="24"/>
                      <a:pt x="98" y="21"/>
                    </a:cubicBezTo>
                    <a:close/>
                    <a:moveTo>
                      <a:pt x="33" y="70"/>
                    </a:moveTo>
                    <a:cubicBezTo>
                      <a:pt x="34" y="60"/>
                      <a:pt x="41" y="50"/>
                      <a:pt x="52" y="41"/>
                    </a:cubicBezTo>
                    <a:cubicBezTo>
                      <a:pt x="76" y="54"/>
                      <a:pt x="76" y="54"/>
                      <a:pt x="76" y="54"/>
                    </a:cubicBezTo>
                    <a:cubicBezTo>
                      <a:pt x="67" y="61"/>
                      <a:pt x="60" y="68"/>
                      <a:pt x="54" y="76"/>
                    </a:cubicBezTo>
                    <a:cubicBezTo>
                      <a:pt x="47" y="73"/>
                      <a:pt x="39" y="72"/>
                      <a:pt x="33" y="70"/>
                    </a:cubicBezTo>
                    <a:close/>
                    <a:moveTo>
                      <a:pt x="32" y="76"/>
                    </a:moveTo>
                    <a:cubicBezTo>
                      <a:pt x="38" y="77"/>
                      <a:pt x="45" y="78"/>
                      <a:pt x="51" y="80"/>
                    </a:cubicBezTo>
                    <a:cubicBezTo>
                      <a:pt x="46" y="90"/>
                      <a:pt x="43" y="99"/>
                      <a:pt x="44" y="108"/>
                    </a:cubicBezTo>
                    <a:cubicBezTo>
                      <a:pt x="36" y="98"/>
                      <a:pt x="31" y="87"/>
                      <a:pt x="32" y="76"/>
                    </a:cubicBezTo>
                    <a:close/>
                    <a:moveTo>
                      <a:pt x="72" y="130"/>
                    </a:moveTo>
                    <a:cubicBezTo>
                      <a:pt x="71" y="129"/>
                      <a:pt x="69" y="128"/>
                      <a:pt x="67" y="127"/>
                    </a:cubicBezTo>
                    <a:cubicBezTo>
                      <a:pt x="67" y="122"/>
                      <a:pt x="72" y="114"/>
                      <a:pt x="81" y="103"/>
                    </a:cubicBezTo>
                    <a:cubicBezTo>
                      <a:pt x="79" y="102"/>
                      <a:pt x="76" y="102"/>
                      <a:pt x="74" y="100"/>
                    </a:cubicBezTo>
                    <a:cubicBezTo>
                      <a:pt x="74" y="100"/>
                      <a:pt x="74" y="100"/>
                      <a:pt x="74" y="100"/>
                    </a:cubicBezTo>
                    <a:cubicBezTo>
                      <a:pt x="67" y="109"/>
                      <a:pt x="62" y="116"/>
                      <a:pt x="60" y="122"/>
                    </a:cubicBezTo>
                    <a:cubicBezTo>
                      <a:pt x="58" y="121"/>
                      <a:pt x="57" y="120"/>
                      <a:pt x="56" y="120"/>
                    </a:cubicBezTo>
                    <a:cubicBezTo>
                      <a:pt x="50" y="109"/>
                      <a:pt x="51" y="96"/>
                      <a:pt x="59" y="82"/>
                    </a:cubicBezTo>
                    <a:cubicBezTo>
                      <a:pt x="62" y="83"/>
                      <a:pt x="65" y="85"/>
                      <a:pt x="68" y="86"/>
                    </a:cubicBezTo>
                    <a:cubicBezTo>
                      <a:pt x="69" y="85"/>
                      <a:pt x="69" y="84"/>
                      <a:pt x="70" y="84"/>
                    </a:cubicBezTo>
                    <a:cubicBezTo>
                      <a:pt x="71" y="83"/>
                      <a:pt x="72" y="82"/>
                      <a:pt x="73" y="82"/>
                    </a:cubicBezTo>
                    <a:cubicBezTo>
                      <a:pt x="70" y="80"/>
                      <a:pt x="66" y="79"/>
                      <a:pt x="62" y="78"/>
                    </a:cubicBezTo>
                    <a:cubicBezTo>
                      <a:pt x="67" y="71"/>
                      <a:pt x="74" y="64"/>
                      <a:pt x="82" y="57"/>
                    </a:cubicBezTo>
                    <a:cubicBezTo>
                      <a:pt x="107" y="70"/>
                      <a:pt x="107" y="70"/>
                      <a:pt x="107" y="70"/>
                    </a:cubicBezTo>
                    <a:cubicBezTo>
                      <a:pt x="103" y="74"/>
                      <a:pt x="98" y="78"/>
                      <a:pt x="94" y="81"/>
                    </a:cubicBezTo>
                    <a:cubicBezTo>
                      <a:pt x="95" y="82"/>
                      <a:pt x="96" y="82"/>
                      <a:pt x="98" y="83"/>
                    </a:cubicBezTo>
                    <a:cubicBezTo>
                      <a:pt x="99" y="83"/>
                      <a:pt x="100" y="84"/>
                      <a:pt x="100" y="85"/>
                    </a:cubicBezTo>
                    <a:cubicBezTo>
                      <a:pt x="104" y="81"/>
                      <a:pt x="109" y="77"/>
                      <a:pt x="114" y="74"/>
                    </a:cubicBezTo>
                    <a:cubicBezTo>
                      <a:pt x="142" y="88"/>
                      <a:pt x="142" y="88"/>
                      <a:pt x="142" y="88"/>
                    </a:cubicBezTo>
                    <a:cubicBezTo>
                      <a:pt x="142" y="87"/>
                      <a:pt x="143" y="87"/>
                      <a:pt x="144" y="86"/>
                    </a:cubicBezTo>
                    <a:cubicBezTo>
                      <a:pt x="145" y="85"/>
                      <a:pt x="146" y="85"/>
                      <a:pt x="146" y="84"/>
                    </a:cubicBezTo>
                    <a:cubicBezTo>
                      <a:pt x="119" y="70"/>
                      <a:pt x="119" y="70"/>
                      <a:pt x="119" y="70"/>
                    </a:cubicBezTo>
                    <a:cubicBezTo>
                      <a:pt x="126" y="65"/>
                      <a:pt x="133" y="60"/>
                      <a:pt x="140" y="56"/>
                    </a:cubicBezTo>
                    <a:cubicBezTo>
                      <a:pt x="146" y="60"/>
                      <a:pt x="152" y="63"/>
                      <a:pt x="158" y="67"/>
                    </a:cubicBezTo>
                    <a:cubicBezTo>
                      <a:pt x="165" y="70"/>
                      <a:pt x="172" y="73"/>
                      <a:pt x="178" y="76"/>
                    </a:cubicBezTo>
                    <a:cubicBezTo>
                      <a:pt x="175" y="79"/>
                      <a:pt x="172" y="81"/>
                      <a:pt x="169" y="84"/>
                    </a:cubicBezTo>
                    <a:cubicBezTo>
                      <a:pt x="170" y="84"/>
                      <a:pt x="171" y="85"/>
                      <a:pt x="171" y="85"/>
                    </a:cubicBezTo>
                    <a:cubicBezTo>
                      <a:pt x="173" y="86"/>
                      <a:pt x="174" y="87"/>
                      <a:pt x="175" y="88"/>
                    </a:cubicBezTo>
                    <a:cubicBezTo>
                      <a:pt x="179" y="85"/>
                      <a:pt x="182" y="82"/>
                      <a:pt x="185" y="79"/>
                    </a:cubicBezTo>
                    <a:cubicBezTo>
                      <a:pt x="194" y="83"/>
                      <a:pt x="202" y="86"/>
                      <a:pt x="211" y="88"/>
                    </a:cubicBezTo>
                    <a:cubicBezTo>
                      <a:pt x="206" y="95"/>
                      <a:pt x="199" y="102"/>
                      <a:pt x="191" y="108"/>
                    </a:cubicBezTo>
                    <a:cubicBezTo>
                      <a:pt x="177" y="100"/>
                      <a:pt x="177" y="100"/>
                      <a:pt x="177" y="100"/>
                    </a:cubicBezTo>
                    <a:cubicBezTo>
                      <a:pt x="176" y="101"/>
                      <a:pt x="176" y="101"/>
                      <a:pt x="175" y="102"/>
                    </a:cubicBezTo>
                    <a:cubicBezTo>
                      <a:pt x="174" y="103"/>
                      <a:pt x="172" y="103"/>
                      <a:pt x="171" y="104"/>
                    </a:cubicBezTo>
                    <a:cubicBezTo>
                      <a:pt x="186" y="112"/>
                      <a:pt x="186" y="112"/>
                      <a:pt x="186" y="112"/>
                    </a:cubicBezTo>
                    <a:cubicBezTo>
                      <a:pt x="177" y="118"/>
                      <a:pt x="167" y="123"/>
                      <a:pt x="157" y="128"/>
                    </a:cubicBezTo>
                    <a:cubicBezTo>
                      <a:pt x="151" y="123"/>
                      <a:pt x="145" y="118"/>
                      <a:pt x="138" y="114"/>
                    </a:cubicBezTo>
                    <a:cubicBezTo>
                      <a:pt x="143" y="111"/>
                      <a:pt x="148" y="108"/>
                      <a:pt x="152" y="105"/>
                    </a:cubicBezTo>
                    <a:cubicBezTo>
                      <a:pt x="151" y="104"/>
                      <a:pt x="149" y="103"/>
                      <a:pt x="148" y="103"/>
                    </a:cubicBezTo>
                    <a:cubicBezTo>
                      <a:pt x="147" y="102"/>
                      <a:pt x="146" y="102"/>
                      <a:pt x="146" y="101"/>
                    </a:cubicBezTo>
                    <a:cubicBezTo>
                      <a:pt x="141" y="105"/>
                      <a:pt x="136" y="107"/>
                      <a:pt x="132" y="110"/>
                    </a:cubicBezTo>
                    <a:cubicBezTo>
                      <a:pt x="126" y="107"/>
                      <a:pt x="120" y="103"/>
                      <a:pt x="114" y="100"/>
                    </a:cubicBezTo>
                    <a:cubicBezTo>
                      <a:pt x="111" y="98"/>
                      <a:pt x="108" y="97"/>
                      <a:pt x="105" y="95"/>
                    </a:cubicBezTo>
                    <a:cubicBezTo>
                      <a:pt x="104" y="97"/>
                      <a:pt x="103" y="98"/>
                      <a:pt x="101" y="100"/>
                    </a:cubicBezTo>
                    <a:cubicBezTo>
                      <a:pt x="101" y="100"/>
                      <a:pt x="101" y="100"/>
                      <a:pt x="101" y="100"/>
                    </a:cubicBezTo>
                    <a:cubicBezTo>
                      <a:pt x="103" y="101"/>
                      <a:pt x="106" y="102"/>
                      <a:pt x="108" y="103"/>
                    </a:cubicBezTo>
                    <a:cubicBezTo>
                      <a:pt x="115" y="107"/>
                      <a:pt x="121" y="110"/>
                      <a:pt x="126" y="113"/>
                    </a:cubicBezTo>
                    <a:cubicBezTo>
                      <a:pt x="105" y="125"/>
                      <a:pt x="88" y="131"/>
                      <a:pt x="78" y="133"/>
                    </a:cubicBezTo>
                    <a:cubicBezTo>
                      <a:pt x="76" y="132"/>
                      <a:pt x="74" y="131"/>
                      <a:pt x="72" y="130"/>
                    </a:cubicBezTo>
                    <a:close/>
                    <a:moveTo>
                      <a:pt x="92" y="138"/>
                    </a:moveTo>
                    <a:cubicBezTo>
                      <a:pt x="90" y="138"/>
                      <a:pt x="88" y="137"/>
                      <a:pt x="87" y="136"/>
                    </a:cubicBezTo>
                    <a:cubicBezTo>
                      <a:pt x="100" y="134"/>
                      <a:pt x="116" y="126"/>
                      <a:pt x="132" y="117"/>
                    </a:cubicBezTo>
                    <a:cubicBezTo>
                      <a:pt x="139" y="122"/>
                      <a:pt x="145" y="126"/>
                      <a:pt x="150" y="130"/>
                    </a:cubicBezTo>
                    <a:cubicBezTo>
                      <a:pt x="130" y="137"/>
                      <a:pt x="109" y="140"/>
                      <a:pt x="92" y="138"/>
                    </a:cubicBezTo>
                    <a:close/>
                    <a:moveTo>
                      <a:pt x="112" y="144"/>
                    </a:moveTo>
                    <a:cubicBezTo>
                      <a:pt x="126" y="143"/>
                      <a:pt x="140" y="140"/>
                      <a:pt x="155" y="134"/>
                    </a:cubicBezTo>
                    <a:cubicBezTo>
                      <a:pt x="159" y="138"/>
                      <a:pt x="163" y="142"/>
                      <a:pt x="165" y="146"/>
                    </a:cubicBezTo>
                    <a:cubicBezTo>
                      <a:pt x="148" y="148"/>
                      <a:pt x="129" y="147"/>
                      <a:pt x="112" y="144"/>
                    </a:cubicBezTo>
                    <a:close/>
                    <a:moveTo>
                      <a:pt x="173" y="144"/>
                    </a:moveTo>
                    <a:cubicBezTo>
                      <a:pt x="170" y="140"/>
                      <a:pt x="166" y="136"/>
                      <a:pt x="162" y="132"/>
                    </a:cubicBezTo>
                    <a:cubicBezTo>
                      <a:pt x="172" y="127"/>
                      <a:pt x="183" y="122"/>
                      <a:pt x="193" y="115"/>
                    </a:cubicBezTo>
                    <a:cubicBezTo>
                      <a:pt x="217" y="128"/>
                      <a:pt x="217" y="128"/>
                      <a:pt x="217" y="128"/>
                    </a:cubicBezTo>
                    <a:cubicBezTo>
                      <a:pt x="205" y="136"/>
                      <a:pt x="190" y="141"/>
                      <a:pt x="173" y="1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11" name="ïṣľîḋé"/>
              <p:cNvSpPr/>
              <p:nvPr/>
            </p:nvSpPr>
            <p:spPr bwMode="auto">
              <a:xfrm>
                <a:off x="3793205" y="4209042"/>
                <a:ext cx="59754" cy="34327"/>
              </a:xfrm>
              <a:custGeom>
                <a:avLst/>
                <a:gdLst>
                  <a:gd name="T0" fmla="*/ 25 w 29"/>
                  <a:gd name="T1" fmla="*/ 14 h 17"/>
                  <a:gd name="T2" fmla="*/ 7 w 29"/>
                  <a:gd name="T3" fmla="*/ 14 h 17"/>
                  <a:gd name="T4" fmla="*/ 4 w 29"/>
                  <a:gd name="T5" fmla="*/ 3 h 17"/>
                  <a:gd name="T6" fmla="*/ 23 w 29"/>
                  <a:gd name="T7" fmla="*/ 3 h 17"/>
                  <a:gd name="T8" fmla="*/ 25 w 29"/>
                  <a:gd name="T9" fmla="*/ 14 h 17"/>
                </a:gdLst>
                <a:ahLst/>
                <a:cxnLst>
                  <a:cxn ang="0">
                    <a:pos x="T0" y="T1"/>
                  </a:cxn>
                  <a:cxn ang="0">
                    <a:pos x="T2" y="T3"/>
                  </a:cxn>
                  <a:cxn ang="0">
                    <a:pos x="T4" y="T5"/>
                  </a:cxn>
                  <a:cxn ang="0">
                    <a:pos x="T6" y="T7"/>
                  </a:cxn>
                  <a:cxn ang="0">
                    <a:pos x="T8" y="T9"/>
                  </a:cxn>
                </a:cxnLst>
                <a:rect l="0" t="0" r="r" b="b"/>
                <a:pathLst>
                  <a:path w="29" h="17">
                    <a:moveTo>
                      <a:pt x="25" y="14"/>
                    </a:moveTo>
                    <a:cubicBezTo>
                      <a:pt x="21" y="17"/>
                      <a:pt x="12" y="17"/>
                      <a:pt x="7" y="14"/>
                    </a:cubicBezTo>
                    <a:cubicBezTo>
                      <a:pt x="1" y="11"/>
                      <a:pt x="0" y="6"/>
                      <a:pt x="4" y="3"/>
                    </a:cubicBezTo>
                    <a:cubicBezTo>
                      <a:pt x="9" y="0"/>
                      <a:pt x="17" y="0"/>
                      <a:pt x="23" y="3"/>
                    </a:cubicBezTo>
                    <a:cubicBezTo>
                      <a:pt x="28" y="6"/>
                      <a:pt x="29" y="11"/>
                      <a:pt x="25"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grpSp>
        <p:grpSp>
          <p:nvGrpSpPr>
            <p:cNvPr id="152" name="ïšļíḋè"/>
            <p:cNvGrpSpPr/>
            <p:nvPr/>
          </p:nvGrpSpPr>
          <p:grpSpPr>
            <a:xfrm>
              <a:off x="6638997" y="2413365"/>
              <a:ext cx="356995" cy="205705"/>
              <a:chOff x="6394403" y="3369946"/>
              <a:chExt cx="341995" cy="197060"/>
            </a:xfrm>
          </p:grpSpPr>
          <p:sp>
            <p:nvSpPr>
              <p:cNvPr id="202" name="iṡḻîḓê"/>
              <p:cNvSpPr/>
              <p:nvPr/>
            </p:nvSpPr>
            <p:spPr bwMode="auto">
              <a:xfrm>
                <a:off x="6394403" y="3369946"/>
                <a:ext cx="81367" cy="55940"/>
              </a:xfrm>
              <a:custGeom>
                <a:avLst/>
                <a:gdLst>
                  <a:gd name="T0" fmla="*/ 35 w 40"/>
                  <a:gd name="T1" fmla="*/ 21 h 28"/>
                  <a:gd name="T2" fmla="*/ 11 w 40"/>
                  <a:gd name="T3" fmla="*/ 24 h 28"/>
                  <a:gd name="T4" fmla="*/ 6 w 40"/>
                  <a:gd name="T5" fmla="*/ 6 h 28"/>
                  <a:gd name="T6" fmla="*/ 30 w 40"/>
                  <a:gd name="T7" fmla="*/ 4 h 28"/>
                  <a:gd name="T8" fmla="*/ 35 w 40"/>
                  <a:gd name="T9" fmla="*/ 21 h 28"/>
                </a:gdLst>
                <a:ahLst/>
                <a:cxnLst>
                  <a:cxn ang="0">
                    <a:pos x="T0" y="T1"/>
                  </a:cxn>
                  <a:cxn ang="0">
                    <a:pos x="T2" y="T3"/>
                  </a:cxn>
                  <a:cxn ang="0">
                    <a:pos x="T4" y="T5"/>
                  </a:cxn>
                  <a:cxn ang="0">
                    <a:pos x="T6" y="T7"/>
                  </a:cxn>
                  <a:cxn ang="0">
                    <a:pos x="T8" y="T9"/>
                  </a:cxn>
                </a:cxnLst>
                <a:rect l="0" t="0" r="r" b="b"/>
                <a:pathLst>
                  <a:path w="40" h="28">
                    <a:moveTo>
                      <a:pt x="35" y="21"/>
                    </a:moveTo>
                    <a:cubicBezTo>
                      <a:pt x="30" y="27"/>
                      <a:pt x="19" y="28"/>
                      <a:pt x="11" y="24"/>
                    </a:cubicBezTo>
                    <a:cubicBezTo>
                      <a:pt x="3" y="20"/>
                      <a:pt x="0" y="12"/>
                      <a:pt x="6" y="6"/>
                    </a:cubicBezTo>
                    <a:cubicBezTo>
                      <a:pt x="11" y="1"/>
                      <a:pt x="22" y="0"/>
                      <a:pt x="30" y="4"/>
                    </a:cubicBezTo>
                    <a:cubicBezTo>
                      <a:pt x="38" y="8"/>
                      <a:pt x="40" y="16"/>
                      <a:pt x="35" y="2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03" name="is1ïde"/>
              <p:cNvSpPr/>
              <p:nvPr/>
            </p:nvSpPr>
            <p:spPr bwMode="auto">
              <a:xfrm>
                <a:off x="6522810" y="3434785"/>
                <a:ext cx="81367" cy="58482"/>
              </a:xfrm>
              <a:custGeom>
                <a:avLst/>
                <a:gdLst>
                  <a:gd name="T0" fmla="*/ 35 w 40"/>
                  <a:gd name="T1" fmla="*/ 22 h 29"/>
                  <a:gd name="T2" fmla="*/ 11 w 40"/>
                  <a:gd name="T3" fmla="*/ 25 h 29"/>
                  <a:gd name="T4" fmla="*/ 5 w 40"/>
                  <a:gd name="T5" fmla="*/ 7 h 29"/>
                  <a:gd name="T6" fmla="*/ 30 w 40"/>
                  <a:gd name="T7" fmla="*/ 4 h 29"/>
                  <a:gd name="T8" fmla="*/ 35 w 40"/>
                  <a:gd name="T9" fmla="*/ 22 h 29"/>
                </a:gdLst>
                <a:ahLst/>
                <a:cxnLst>
                  <a:cxn ang="0">
                    <a:pos x="T0" y="T1"/>
                  </a:cxn>
                  <a:cxn ang="0">
                    <a:pos x="T2" y="T3"/>
                  </a:cxn>
                  <a:cxn ang="0">
                    <a:pos x="T4" y="T5"/>
                  </a:cxn>
                  <a:cxn ang="0">
                    <a:pos x="T6" y="T7"/>
                  </a:cxn>
                  <a:cxn ang="0">
                    <a:pos x="T8" y="T9"/>
                  </a:cxn>
                </a:cxnLst>
                <a:rect l="0" t="0" r="r" b="b"/>
                <a:pathLst>
                  <a:path w="40" h="29">
                    <a:moveTo>
                      <a:pt x="35" y="22"/>
                    </a:moveTo>
                    <a:cubicBezTo>
                      <a:pt x="29" y="27"/>
                      <a:pt x="19" y="29"/>
                      <a:pt x="11" y="25"/>
                    </a:cubicBezTo>
                    <a:cubicBezTo>
                      <a:pt x="2" y="20"/>
                      <a:pt x="0" y="13"/>
                      <a:pt x="5" y="7"/>
                    </a:cubicBezTo>
                    <a:cubicBezTo>
                      <a:pt x="11" y="1"/>
                      <a:pt x="22" y="0"/>
                      <a:pt x="30" y="4"/>
                    </a:cubicBezTo>
                    <a:cubicBezTo>
                      <a:pt x="38" y="8"/>
                      <a:pt x="40" y="16"/>
                      <a:pt x="35" y="2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04" name="išḷiḍè"/>
              <p:cNvSpPr/>
              <p:nvPr/>
            </p:nvSpPr>
            <p:spPr bwMode="auto">
              <a:xfrm>
                <a:off x="6655031" y="3509795"/>
                <a:ext cx="81367" cy="57211"/>
              </a:xfrm>
              <a:custGeom>
                <a:avLst/>
                <a:gdLst>
                  <a:gd name="T0" fmla="*/ 35 w 40"/>
                  <a:gd name="T1" fmla="*/ 22 h 28"/>
                  <a:gd name="T2" fmla="*/ 11 w 40"/>
                  <a:gd name="T3" fmla="*/ 24 h 28"/>
                  <a:gd name="T4" fmla="*/ 6 w 40"/>
                  <a:gd name="T5" fmla="*/ 7 h 28"/>
                  <a:gd name="T6" fmla="*/ 30 w 40"/>
                  <a:gd name="T7" fmla="*/ 4 h 28"/>
                  <a:gd name="T8" fmla="*/ 35 w 40"/>
                  <a:gd name="T9" fmla="*/ 22 h 28"/>
                </a:gdLst>
                <a:ahLst/>
                <a:cxnLst>
                  <a:cxn ang="0">
                    <a:pos x="T0" y="T1"/>
                  </a:cxn>
                  <a:cxn ang="0">
                    <a:pos x="T2" y="T3"/>
                  </a:cxn>
                  <a:cxn ang="0">
                    <a:pos x="T4" y="T5"/>
                  </a:cxn>
                  <a:cxn ang="0">
                    <a:pos x="T6" y="T7"/>
                  </a:cxn>
                  <a:cxn ang="0">
                    <a:pos x="T8" y="T9"/>
                  </a:cxn>
                </a:cxnLst>
                <a:rect l="0" t="0" r="r" b="b"/>
                <a:pathLst>
                  <a:path w="40" h="28">
                    <a:moveTo>
                      <a:pt x="35" y="22"/>
                    </a:moveTo>
                    <a:cubicBezTo>
                      <a:pt x="30" y="27"/>
                      <a:pt x="19" y="28"/>
                      <a:pt x="11" y="24"/>
                    </a:cubicBezTo>
                    <a:cubicBezTo>
                      <a:pt x="3" y="20"/>
                      <a:pt x="0" y="12"/>
                      <a:pt x="6" y="7"/>
                    </a:cubicBezTo>
                    <a:cubicBezTo>
                      <a:pt x="11" y="1"/>
                      <a:pt x="22" y="0"/>
                      <a:pt x="30" y="4"/>
                    </a:cubicBezTo>
                    <a:cubicBezTo>
                      <a:pt x="38" y="8"/>
                      <a:pt x="40" y="16"/>
                      <a:pt x="35" y="2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grpSp>
        <p:grpSp>
          <p:nvGrpSpPr>
            <p:cNvPr id="153" name="isļïďé"/>
            <p:cNvGrpSpPr/>
            <p:nvPr/>
          </p:nvGrpSpPr>
          <p:grpSpPr>
            <a:xfrm>
              <a:off x="4075012" y="2393442"/>
              <a:ext cx="1385518" cy="1310680"/>
              <a:chOff x="3938140" y="3350876"/>
              <a:chExt cx="1327297" cy="1255604"/>
            </a:xfrm>
          </p:grpSpPr>
          <p:sp>
            <p:nvSpPr>
              <p:cNvPr id="191" name="îšļïḓe"/>
              <p:cNvSpPr/>
              <p:nvPr/>
            </p:nvSpPr>
            <p:spPr bwMode="auto">
              <a:xfrm>
                <a:off x="3938140" y="3972072"/>
                <a:ext cx="1327297" cy="634408"/>
              </a:xfrm>
              <a:custGeom>
                <a:avLst/>
                <a:gdLst>
                  <a:gd name="T0" fmla="*/ 1044 w 1044"/>
                  <a:gd name="T1" fmla="*/ 237 h 499"/>
                  <a:gd name="T2" fmla="*/ 545 w 1044"/>
                  <a:gd name="T3" fmla="*/ 0 h 499"/>
                  <a:gd name="T4" fmla="*/ 0 w 1044"/>
                  <a:gd name="T5" fmla="*/ 260 h 499"/>
                  <a:gd name="T6" fmla="*/ 498 w 1044"/>
                  <a:gd name="T7" fmla="*/ 499 h 499"/>
                  <a:gd name="T8" fmla="*/ 1044 w 1044"/>
                  <a:gd name="T9" fmla="*/ 237 h 499"/>
                </a:gdLst>
                <a:ahLst/>
                <a:cxnLst>
                  <a:cxn ang="0">
                    <a:pos x="T0" y="T1"/>
                  </a:cxn>
                  <a:cxn ang="0">
                    <a:pos x="T2" y="T3"/>
                  </a:cxn>
                  <a:cxn ang="0">
                    <a:pos x="T4" y="T5"/>
                  </a:cxn>
                  <a:cxn ang="0">
                    <a:pos x="T6" y="T7"/>
                  </a:cxn>
                  <a:cxn ang="0">
                    <a:pos x="T8" y="T9"/>
                  </a:cxn>
                </a:cxnLst>
                <a:rect l="0" t="0" r="r" b="b"/>
                <a:pathLst>
                  <a:path w="1044" h="499">
                    <a:moveTo>
                      <a:pt x="1044" y="237"/>
                    </a:moveTo>
                    <a:lnTo>
                      <a:pt x="545" y="0"/>
                    </a:lnTo>
                    <a:lnTo>
                      <a:pt x="0" y="260"/>
                    </a:lnTo>
                    <a:lnTo>
                      <a:pt x="498" y="499"/>
                    </a:lnTo>
                    <a:lnTo>
                      <a:pt x="1044" y="237"/>
                    </a:lnTo>
                    <a:close/>
                  </a:path>
                </a:pathLst>
              </a:custGeom>
              <a:solidFill>
                <a:schemeClr val="accent5">
                  <a:alpha val="2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92" name="í$1îḓè"/>
              <p:cNvSpPr/>
              <p:nvPr/>
            </p:nvSpPr>
            <p:spPr bwMode="auto">
              <a:xfrm>
                <a:off x="3938140" y="3350876"/>
                <a:ext cx="1327297" cy="634408"/>
              </a:xfrm>
              <a:custGeom>
                <a:avLst/>
                <a:gdLst>
                  <a:gd name="T0" fmla="*/ 1044 w 1044"/>
                  <a:gd name="T1" fmla="*/ 237 h 499"/>
                  <a:gd name="T2" fmla="*/ 545 w 1044"/>
                  <a:gd name="T3" fmla="*/ 0 h 499"/>
                  <a:gd name="T4" fmla="*/ 0 w 1044"/>
                  <a:gd name="T5" fmla="*/ 260 h 499"/>
                  <a:gd name="T6" fmla="*/ 498 w 1044"/>
                  <a:gd name="T7" fmla="*/ 499 h 499"/>
                  <a:gd name="T8" fmla="*/ 1044 w 1044"/>
                  <a:gd name="T9" fmla="*/ 237 h 499"/>
                </a:gdLst>
                <a:ahLst/>
                <a:cxnLst>
                  <a:cxn ang="0">
                    <a:pos x="T0" y="T1"/>
                  </a:cxn>
                  <a:cxn ang="0">
                    <a:pos x="T2" y="T3"/>
                  </a:cxn>
                  <a:cxn ang="0">
                    <a:pos x="T4" y="T5"/>
                  </a:cxn>
                  <a:cxn ang="0">
                    <a:pos x="T6" y="T7"/>
                  </a:cxn>
                  <a:cxn ang="0">
                    <a:pos x="T8" y="T9"/>
                  </a:cxn>
                </a:cxnLst>
                <a:rect l="0" t="0" r="r" b="b"/>
                <a:pathLst>
                  <a:path w="1044" h="499">
                    <a:moveTo>
                      <a:pt x="1044" y="237"/>
                    </a:moveTo>
                    <a:lnTo>
                      <a:pt x="545" y="0"/>
                    </a:lnTo>
                    <a:lnTo>
                      <a:pt x="0" y="260"/>
                    </a:lnTo>
                    <a:lnTo>
                      <a:pt x="498" y="499"/>
                    </a:lnTo>
                    <a:lnTo>
                      <a:pt x="1044" y="237"/>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93" name="ïṣļïḑe"/>
              <p:cNvSpPr/>
              <p:nvPr/>
            </p:nvSpPr>
            <p:spPr bwMode="auto">
              <a:xfrm>
                <a:off x="4475925" y="3491996"/>
                <a:ext cx="456418" cy="241558"/>
              </a:xfrm>
              <a:custGeom>
                <a:avLst/>
                <a:gdLst>
                  <a:gd name="T0" fmla="*/ 165 w 224"/>
                  <a:gd name="T1" fmla="*/ 110 h 119"/>
                  <a:gd name="T2" fmla="*/ 16 w 224"/>
                  <a:gd name="T3" fmla="*/ 29 h 119"/>
                  <a:gd name="T4" fmla="*/ 11 w 224"/>
                  <a:gd name="T5" fmla="*/ 5 h 119"/>
                  <a:gd name="T6" fmla="*/ 59 w 224"/>
                  <a:gd name="T7" fmla="*/ 10 h 119"/>
                  <a:gd name="T8" fmla="*/ 207 w 224"/>
                  <a:gd name="T9" fmla="*/ 90 h 119"/>
                  <a:gd name="T10" fmla="*/ 212 w 224"/>
                  <a:gd name="T11" fmla="*/ 114 h 119"/>
                  <a:gd name="T12" fmla="*/ 165 w 224"/>
                  <a:gd name="T13" fmla="*/ 110 h 119"/>
                  <a:gd name="T14" fmla="*/ 49 w 224"/>
                  <a:gd name="T15" fmla="*/ 14 h 119"/>
                  <a:gd name="T16" fmla="*/ 23 w 224"/>
                  <a:gd name="T17" fmla="*/ 12 h 119"/>
                  <a:gd name="T18" fmla="*/ 26 w 224"/>
                  <a:gd name="T19" fmla="*/ 25 h 119"/>
                  <a:gd name="T20" fmla="*/ 174 w 224"/>
                  <a:gd name="T21" fmla="*/ 105 h 119"/>
                  <a:gd name="T22" fmla="*/ 200 w 224"/>
                  <a:gd name="T23" fmla="*/ 108 h 119"/>
                  <a:gd name="T24" fmla="*/ 198 w 224"/>
                  <a:gd name="T25" fmla="*/ 94 h 119"/>
                  <a:gd name="T26" fmla="*/ 49 w 224"/>
                  <a:gd name="T27"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 h="119">
                    <a:moveTo>
                      <a:pt x="165" y="110"/>
                    </a:moveTo>
                    <a:cubicBezTo>
                      <a:pt x="16" y="29"/>
                      <a:pt x="16" y="29"/>
                      <a:pt x="16" y="29"/>
                    </a:cubicBezTo>
                    <a:cubicBezTo>
                      <a:pt x="2" y="21"/>
                      <a:pt x="0" y="11"/>
                      <a:pt x="11" y="5"/>
                    </a:cubicBezTo>
                    <a:cubicBezTo>
                      <a:pt x="23" y="0"/>
                      <a:pt x="44" y="2"/>
                      <a:pt x="59" y="10"/>
                    </a:cubicBezTo>
                    <a:cubicBezTo>
                      <a:pt x="207" y="90"/>
                      <a:pt x="207" y="90"/>
                      <a:pt x="207" y="90"/>
                    </a:cubicBezTo>
                    <a:cubicBezTo>
                      <a:pt x="222" y="98"/>
                      <a:pt x="224" y="109"/>
                      <a:pt x="212" y="114"/>
                    </a:cubicBezTo>
                    <a:cubicBezTo>
                      <a:pt x="200" y="119"/>
                      <a:pt x="179" y="117"/>
                      <a:pt x="165" y="110"/>
                    </a:cubicBezTo>
                    <a:close/>
                    <a:moveTo>
                      <a:pt x="49" y="14"/>
                    </a:moveTo>
                    <a:cubicBezTo>
                      <a:pt x="41" y="10"/>
                      <a:pt x="30" y="9"/>
                      <a:pt x="23" y="12"/>
                    </a:cubicBezTo>
                    <a:cubicBezTo>
                      <a:pt x="17" y="15"/>
                      <a:pt x="18" y="20"/>
                      <a:pt x="26" y="25"/>
                    </a:cubicBezTo>
                    <a:cubicBezTo>
                      <a:pt x="174" y="105"/>
                      <a:pt x="174" y="105"/>
                      <a:pt x="174" y="105"/>
                    </a:cubicBezTo>
                    <a:cubicBezTo>
                      <a:pt x="182" y="109"/>
                      <a:pt x="194" y="111"/>
                      <a:pt x="200" y="108"/>
                    </a:cubicBezTo>
                    <a:cubicBezTo>
                      <a:pt x="207" y="105"/>
                      <a:pt x="206" y="99"/>
                      <a:pt x="198" y="94"/>
                    </a:cubicBezTo>
                    <a:lnTo>
                      <a:pt x="49"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94" name="îś1ídè"/>
              <p:cNvSpPr/>
              <p:nvPr/>
            </p:nvSpPr>
            <p:spPr bwMode="auto">
              <a:xfrm>
                <a:off x="4739095" y="3631845"/>
                <a:ext cx="133493" cy="71196"/>
              </a:xfrm>
              <a:custGeom>
                <a:avLst/>
                <a:gdLst>
                  <a:gd name="T0" fmla="*/ 63 w 66"/>
                  <a:gd name="T1" fmla="*/ 34 h 35"/>
                  <a:gd name="T2" fmla="*/ 52 w 66"/>
                  <a:gd name="T3" fmla="*/ 33 h 35"/>
                  <a:gd name="T4" fmla="*/ 4 w 66"/>
                  <a:gd name="T5" fmla="*/ 8 h 35"/>
                  <a:gd name="T6" fmla="*/ 3 w 66"/>
                  <a:gd name="T7" fmla="*/ 2 h 35"/>
                  <a:gd name="T8" fmla="*/ 15 w 66"/>
                  <a:gd name="T9" fmla="*/ 3 h 35"/>
                  <a:gd name="T10" fmla="*/ 62 w 66"/>
                  <a:gd name="T11" fmla="*/ 28 h 35"/>
                  <a:gd name="T12" fmla="*/ 63 w 66"/>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66" h="35">
                    <a:moveTo>
                      <a:pt x="63" y="34"/>
                    </a:moveTo>
                    <a:cubicBezTo>
                      <a:pt x="60" y="35"/>
                      <a:pt x="55" y="35"/>
                      <a:pt x="52" y="33"/>
                    </a:cubicBezTo>
                    <a:cubicBezTo>
                      <a:pt x="4" y="8"/>
                      <a:pt x="4" y="8"/>
                      <a:pt x="4" y="8"/>
                    </a:cubicBezTo>
                    <a:cubicBezTo>
                      <a:pt x="1" y="6"/>
                      <a:pt x="0" y="3"/>
                      <a:pt x="3" y="2"/>
                    </a:cubicBezTo>
                    <a:cubicBezTo>
                      <a:pt x="6" y="0"/>
                      <a:pt x="11" y="1"/>
                      <a:pt x="15" y="3"/>
                    </a:cubicBezTo>
                    <a:cubicBezTo>
                      <a:pt x="62" y="28"/>
                      <a:pt x="62" y="28"/>
                      <a:pt x="62" y="28"/>
                    </a:cubicBezTo>
                    <a:cubicBezTo>
                      <a:pt x="66" y="30"/>
                      <a:pt x="66" y="33"/>
                      <a:pt x="63" y="3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95" name="í$lîḋè"/>
              <p:cNvSpPr/>
              <p:nvPr/>
            </p:nvSpPr>
            <p:spPr bwMode="auto">
              <a:xfrm>
                <a:off x="4543306" y="3526323"/>
                <a:ext cx="30513" cy="16528"/>
              </a:xfrm>
              <a:custGeom>
                <a:avLst/>
                <a:gdLst>
                  <a:gd name="T0" fmla="*/ 13 w 15"/>
                  <a:gd name="T1" fmla="*/ 7 h 8"/>
                  <a:gd name="T2" fmla="*/ 3 w 15"/>
                  <a:gd name="T3" fmla="*/ 6 h 8"/>
                  <a:gd name="T4" fmla="*/ 2 w 15"/>
                  <a:gd name="T5" fmla="*/ 1 h 8"/>
                  <a:gd name="T6" fmla="*/ 12 w 15"/>
                  <a:gd name="T7" fmla="*/ 2 h 8"/>
                  <a:gd name="T8" fmla="*/ 13 w 15"/>
                  <a:gd name="T9" fmla="*/ 7 h 8"/>
                </a:gdLst>
                <a:ahLst/>
                <a:cxnLst>
                  <a:cxn ang="0">
                    <a:pos x="T0" y="T1"/>
                  </a:cxn>
                  <a:cxn ang="0">
                    <a:pos x="T2" y="T3"/>
                  </a:cxn>
                  <a:cxn ang="0">
                    <a:pos x="T4" y="T5"/>
                  </a:cxn>
                  <a:cxn ang="0">
                    <a:pos x="T6" y="T7"/>
                  </a:cxn>
                  <a:cxn ang="0">
                    <a:pos x="T8" y="T9"/>
                  </a:cxn>
                </a:cxnLst>
                <a:rect l="0" t="0" r="r" b="b"/>
                <a:pathLst>
                  <a:path w="15" h="8">
                    <a:moveTo>
                      <a:pt x="13" y="7"/>
                    </a:moveTo>
                    <a:cubicBezTo>
                      <a:pt x="10" y="8"/>
                      <a:pt x="6" y="8"/>
                      <a:pt x="3" y="6"/>
                    </a:cubicBezTo>
                    <a:cubicBezTo>
                      <a:pt x="0" y="4"/>
                      <a:pt x="0" y="2"/>
                      <a:pt x="2" y="1"/>
                    </a:cubicBezTo>
                    <a:cubicBezTo>
                      <a:pt x="5" y="0"/>
                      <a:pt x="9" y="0"/>
                      <a:pt x="12" y="2"/>
                    </a:cubicBezTo>
                    <a:cubicBezTo>
                      <a:pt x="15" y="4"/>
                      <a:pt x="15" y="6"/>
                      <a:pt x="13"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96" name="išlïdè"/>
              <p:cNvSpPr/>
              <p:nvPr/>
            </p:nvSpPr>
            <p:spPr bwMode="auto">
              <a:xfrm>
                <a:off x="4381844" y="3533951"/>
                <a:ext cx="456418" cy="242830"/>
              </a:xfrm>
              <a:custGeom>
                <a:avLst/>
                <a:gdLst>
                  <a:gd name="T0" fmla="*/ 165 w 224"/>
                  <a:gd name="T1" fmla="*/ 110 h 119"/>
                  <a:gd name="T2" fmla="*/ 16 w 224"/>
                  <a:gd name="T3" fmla="*/ 29 h 119"/>
                  <a:gd name="T4" fmla="*/ 12 w 224"/>
                  <a:gd name="T5" fmla="*/ 5 h 119"/>
                  <a:gd name="T6" fmla="*/ 59 w 224"/>
                  <a:gd name="T7" fmla="*/ 10 h 119"/>
                  <a:gd name="T8" fmla="*/ 208 w 224"/>
                  <a:gd name="T9" fmla="*/ 90 h 119"/>
                  <a:gd name="T10" fmla="*/ 212 w 224"/>
                  <a:gd name="T11" fmla="*/ 114 h 119"/>
                  <a:gd name="T12" fmla="*/ 165 w 224"/>
                  <a:gd name="T13" fmla="*/ 110 h 119"/>
                  <a:gd name="T14" fmla="*/ 49 w 224"/>
                  <a:gd name="T15" fmla="*/ 14 h 119"/>
                  <a:gd name="T16" fmla="*/ 23 w 224"/>
                  <a:gd name="T17" fmla="*/ 12 h 119"/>
                  <a:gd name="T18" fmla="*/ 26 w 224"/>
                  <a:gd name="T19" fmla="*/ 25 h 119"/>
                  <a:gd name="T20" fmla="*/ 175 w 224"/>
                  <a:gd name="T21" fmla="*/ 105 h 119"/>
                  <a:gd name="T22" fmla="*/ 201 w 224"/>
                  <a:gd name="T23" fmla="*/ 108 h 119"/>
                  <a:gd name="T24" fmla="*/ 198 w 224"/>
                  <a:gd name="T25" fmla="*/ 94 h 119"/>
                  <a:gd name="T26" fmla="*/ 49 w 224"/>
                  <a:gd name="T27"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 h="119">
                    <a:moveTo>
                      <a:pt x="165" y="110"/>
                    </a:moveTo>
                    <a:cubicBezTo>
                      <a:pt x="16" y="29"/>
                      <a:pt x="16" y="29"/>
                      <a:pt x="16" y="29"/>
                    </a:cubicBezTo>
                    <a:cubicBezTo>
                      <a:pt x="2" y="21"/>
                      <a:pt x="0" y="11"/>
                      <a:pt x="12" y="5"/>
                    </a:cubicBezTo>
                    <a:cubicBezTo>
                      <a:pt x="23" y="0"/>
                      <a:pt x="45" y="2"/>
                      <a:pt x="59" y="10"/>
                    </a:cubicBezTo>
                    <a:cubicBezTo>
                      <a:pt x="208" y="90"/>
                      <a:pt x="208" y="90"/>
                      <a:pt x="208" y="90"/>
                    </a:cubicBezTo>
                    <a:cubicBezTo>
                      <a:pt x="222" y="98"/>
                      <a:pt x="224" y="108"/>
                      <a:pt x="212" y="114"/>
                    </a:cubicBezTo>
                    <a:cubicBezTo>
                      <a:pt x="201" y="119"/>
                      <a:pt x="179" y="117"/>
                      <a:pt x="165" y="110"/>
                    </a:cubicBezTo>
                    <a:close/>
                    <a:moveTo>
                      <a:pt x="49" y="14"/>
                    </a:moveTo>
                    <a:cubicBezTo>
                      <a:pt x="41" y="10"/>
                      <a:pt x="30" y="9"/>
                      <a:pt x="23" y="12"/>
                    </a:cubicBezTo>
                    <a:cubicBezTo>
                      <a:pt x="17" y="15"/>
                      <a:pt x="18" y="20"/>
                      <a:pt x="26" y="25"/>
                    </a:cubicBezTo>
                    <a:cubicBezTo>
                      <a:pt x="175" y="105"/>
                      <a:pt x="175" y="105"/>
                      <a:pt x="175" y="105"/>
                    </a:cubicBezTo>
                    <a:cubicBezTo>
                      <a:pt x="183" y="109"/>
                      <a:pt x="194" y="110"/>
                      <a:pt x="201" y="108"/>
                    </a:cubicBezTo>
                    <a:cubicBezTo>
                      <a:pt x="207" y="105"/>
                      <a:pt x="206" y="99"/>
                      <a:pt x="198" y="94"/>
                    </a:cubicBezTo>
                    <a:lnTo>
                      <a:pt x="49"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97" name="ïśļïḋé"/>
              <p:cNvSpPr/>
              <p:nvPr/>
            </p:nvSpPr>
            <p:spPr bwMode="auto">
              <a:xfrm>
                <a:off x="4647557" y="3675072"/>
                <a:ext cx="132221" cy="71196"/>
              </a:xfrm>
              <a:custGeom>
                <a:avLst/>
                <a:gdLst>
                  <a:gd name="T0" fmla="*/ 62 w 65"/>
                  <a:gd name="T1" fmla="*/ 34 h 35"/>
                  <a:gd name="T2" fmla="*/ 51 w 65"/>
                  <a:gd name="T3" fmla="*/ 33 h 35"/>
                  <a:gd name="T4" fmla="*/ 4 w 65"/>
                  <a:gd name="T5" fmla="*/ 7 h 35"/>
                  <a:gd name="T6" fmla="*/ 2 w 65"/>
                  <a:gd name="T7" fmla="*/ 2 h 35"/>
                  <a:gd name="T8" fmla="*/ 14 w 65"/>
                  <a:gd name="T9" fmla="*/ 3 h 35"/>
                  <a:gd name="T10" fmla="*/ 61 w 65"/>
                  <a:gd name="T11" fmla="*/ 28 h 35"/>
                  <a:gd name="T12" fmla="*/ 62 w 65"/>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65" h="35">
                    <a:moveTo>
                      <a:pt x="62" y="34"/>
                    </a:moveTo>
                    <a:cubicBezTo>
                      <a:pt x="60" y="35"/>
                      <a:pt x="54" y="35"/>
                      <a:pt x="51" y="33"/>
                    </a:cubicBezTo>
                    <a:cubicBezTo>
                      <a:pt x="4" y="7"/>
                      <a:pt x="4" y="7"/>
                      <a:pt x="4" y="7"/>
                    </a:cubicBezTo>
                    <a:cubicBezTo>
                      <a:pt x="0" y="6"/>
                      <a:pt x="0" y="3"/>
                      <a:pt x="2" y="2"/>
                    </a:cubicBezTo>
                    <a:cubicBezTo>
                      <a:pt x="5" y="0"/>
                      <a:pt x="11" y="1"/>
                      <a:pt x="14" y="3"/>
                    </a:cubicBezTo>
                    <a:cubicBezTo>
                      <a:pt x="61" y="28"/>
                      <a:pt x="61" y="28"/>
                      <a:pt x="61" y="28"/>
                    </a:cubicBezTo>
                    <a:cubicBezTo>
                      <a:pt x="65" y="30"/>
                      <a:pt x="65" y="33"/>
                      <a:pt x="62" y="3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98" name="îṡlïďè"/>
              <p:cNvSpPr/>
              <p:nvPr/>
            </p:nvSpPr>
            <p:spPr bwMode="auto">
              <a:xfrm>
                <a:off x="4449226" y="3569549"/>
                <a:ext cx="30513" cy="15256"/>
              </a:xfrm>
              <a:custGeom>
                <a:avLst/>
                <a:gdLst>
                  <a:gd name="T0" fmla="*/ 13 w 15"/>
                  <a:gd name="T1" fmla="*/ 7 h 8"/>
                  <a:gd name="T2" fmla="*/ 3 w 15"/>
                  <a:gd name="T3" fmla="*/ 6 h 8"/>
                  <a:gd name="T4" fmla="*/ 2 w 15"/>
                  <a:gd name="T5" fmla="*/ 1 h 8"/>
                  <a:gd name="T6" fmla="*/ 12 w 15"/>
                  <a:gd name="T7" fmla="*/ 2 h 8"/>
                  <a:gd name="T8" fmla="*/ 13 w 15"/>
                  <a:gd name="T9" fmla="*/ 7 h 8"/>
                </a:gdLst>
                <a:ahLst/>
                <a:cxnLst>
                  <a:cxn ang="0">
                    <a:pos x="T0" y="T1"/>
                  </a:cxn>
                  <a:cxn ang="0">
                    <a:pos x="T2" y="T3"/>
                  </a:cxn>
                  <a:cxn ang="0">
                    <a:pos x="T4" y="T5"/>
                  </a:cxn>
                  <a:cxn ang="0">
                    <a:pos x="T6" y="T7"/>
                  </a:cxn>
                  <a:cxn ang="0">
                    <a:pos x="T8" y="T9"/>
                  </a:cxn>
                </a:cxnLst>
                <a:rect l="0" t="0" r="r" b="b"/>
                <a:pathLst>
                  <a:path w="15" h="8">
                    <a:moveTo>
                      <a:pt x="13" y="7"/>
                    </a:moveTo>
                    <a:cubicBezTo>
                      <a:pt x="11" y="8"/>
                      <a:pt x="6" y="8"/>
                      <a:pt x="3" y="6"/>
                    </a:cubicBezTo>
                    <a:cubicBezTo>
                      <a:pt x="0" y="4"/>
                      <a:pt x="0" y="2"/>
                      <a:pt x="2" y="1"/>
                    </a:cubicBezTo>
                    <a:cubicBezTo>
                      <a:pt x="5" y="0"/>
                      <a:pt x="9" y="0"/>
                      <a:pt x="12" y="2"/>
                    </a:cubicBezTo>
                    <a:cubicBezTo>
                      <a:pt x="15" y="4"/>
                      <a:pt x="15" y="6"/>
                      <a:pt x="13"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99" name="îślîḍe"/>
              <p:cNvSpPr/>
              <p:nvPr/>
            </p:nvSpPr>
            <p:spPr bwMode="auto">
              <a:xfrm>
                <a:off x="4289035" y="3577177"/>
                <a:ext cx="457689" cy="242830"/>
              </a:xfrm>
              <a:custGeom>
                <a:avLst/>
                <a:gdLst>
                  <a:gd name="T0" fmla="*/ 165 w 225"/>
                  <a:gd name="T1" fmla="*/ 110 h 119"/>
                  <a:gd name="T2" fmla="*/ 17 w 225"/>
                  <a:gd name="T3" fmla="*/ 29 h 119"/>
                  <a:gd name="T4" fmla="*/ 12 w 225"/>
                  <a:gd name="T5" fmla="*/ 5 h 119"/>
                  <a:gd name="T6" fmla="*/ 59 w 225"/>
                  <a:gd name="T7" fmla="*/ 10 h 119"/>
                  <a:gd name="T8" fmla="*/ 208 w 225"/>
                  <a:gd name="T9" fmla="*/ 90 h 119"/>
                  <a:gd name="T10" fmla="*/ 213 w 225"/>
                  <a:gd name="T11" fmla="*/ 114 h 119"/>
                  <a:gd name="T12" fmla="*/ 165 w 225"/>
                  <a:gd name="T13" fmla="*/ 110 h 119"/>
                  <a:gd name="T14" fmla="*/ 50 w 225"/>
                  <a:gd name="T15" fmla="*/ 14 h 119"/>
                  <a:gd name="T16" fmla="*/ 24 w 225"/>
                  <a:gd name="T17" fmla="*/ 12 h 119"/>
                  <a:gd name="T18" fmla="*/ 26 w 225"/>
                  <a:gd name="T19" fmla="*/ 25 h 119"/>
                  <a:gd name="T20" fmla="*/ 175 w 225"/>
                  <a:gd name="T21" fmla="*/ 105 h 119"/>
                  <a:gd name="T22" fmla="*/ 201 w 225"/>
                  <a:gd name="T23" fmla="*/ 108 h 119"/>
                  <a:gd name="T24" fmla="*/ 198 w 225"/>
                  <a:gd name="T25" fmla="*/ 94 h 119"/>
                  <a:gd name="T26" fmla="*/ 50 w 225"/>
                  <a:gd name="T27"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5" h="119">
                    <a:moveTo>
                      <a:pt x="165" y="110"/>
                    </a:moveTo>
                    <a:cubicBezTo>
                      <a:pt x="17" y="29"/>
                      <a:pt x="17" y="29"/>
                      <a:pt x="17" y="29"/>
                    </a:cubicBezTo>
                    <a:cubicBezTo>
                      <a:pt x="2" y="21"/>
                      <a:pt x="0" y="11"/>
                      <a:pt x="12" y="5"/>
                    </a:cubicBezTo>
                    <a:cubicBezTo>
                      <a:pt x="24" y="0"/>
                      <a:pt x="45" y="2"/>
                      <a:pt x="59" y="10"/>
                    </a:cubicBezTo>
                    <a:cubicBezTo>
                      <a:pt x="208" y="90"/>
                      <a:pt x="208" y="90"/>
                      <a:pt x="208" y="90"/>
                    </a:cubicBezTo>
                    <a:cubicBezTo>
                      <a:pt x="222" y="98"/>
                      <a:pt x="225" y="108"/>
                      <a:pt x="213" y="114"/>
                    </a:cubicBezTo>
                    <a:cubicBezTo>
                      <a:pt x="201" y="119"/>
                      <a:pt x="180" y="117"/>
                      <a:pt x="165" y="110"/>
                    </a:cubicBezTo>
                    <a:close/>
                    <a:moveTo>
                      <a:pt x="50" y="14"/>
                    </a:moveTo>
                    <a:cubicBezTo>
                      <a:pt x="42" y="10"/>
                      <a:pt x="30" y="9"/>
                      <a:pt x="24" y="12"/>
                    </a:cubicBezTo>
                    <a:cubicBezTo>
                      <a:pt x="17" y="15"/>
                      <a:pt x="18" y="20"/>
                      <a:pt x="26" y="25"/>
                    </a:cubicBezTo>
                    <a:cubicBezTo>
                      <a:pt x="175" y="105"/>
                      <a:pt x="175" y="105"/>
                      <a:pt x="175" y="105"/>
                    </a:cubicBezTo>
                    <a:cubicBezTo>
                      <a:pt x="183" y="109"/>
                      <a:pt x="195" y="110"/>
                      <a:pt x="201" y="108"/>
                    </a:cubicBezTo>
                    <a:cubicBezTo>
                      <a:pt x="207" y="105"/>
                      <a:pt x="206" y="99"/>
                      <a:pt x="198" y="94"/>
                    </a:cubicBezTo>
                    <a:lnTo>
                      <a:pt x="50" y="1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00" name="ísḻiḑé"/>
              <p:cNvSpPr/>
              <p:nvPr/>
            </p:nvSpPr>
            <p:spPr bwMode="auto">
              <a:xfrm>
                <a:off x="4553477" y="3718298"/>
                <a:ext cx="134764" cy="71196"/>
              </a:xfrm>
              <a:custGeom>
                <a:avLst/>
                <a:gdLst>
                  <a:gd name="T0" fmla="*/ 63 w 66"/>
                  <a:gd name="T1" fmla="*/ 34 h 35"/>
                  <a:gd name="T2" fmla="*/ 51 w 66"/>
                  <a:gd name="T3" fmla="*/ 33 h 35"/>
                  <a:gd name="T4" fmla="*/ 4 w 66"/>
                  <a:gd name="T5" fmla="*/ 7 h 35"/>
                  <a:gd name="T6" fmla="*/ 3 w 66"/>
                  <a:gd name="T7" fmla="*/ 2 h 35"/>
                  <a:gd name="T8" fmla="*/ 14 w 66"/>
                  <a:gd name="T9" fmla="*/ 3 h 35"/>
                  <a:gd name="T10" fmla="*/ 62 w 66"/>
                  <a:gd name="T11" fmla="*/ 28 h 35"/>
                  <a:gd name="T12" fmla="*/ 63 w 66"/>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66" h="35">
                    <a:moveTo>
                      <a:pt x="63" y="34"/>
                    </a:moveTo>
                    <a:cubicBezTo>
                      <a:pt x="60" y="35"/>
                      <a:pt x="55" y="35"/>
                      <a:pt x="51" y="33"/>
                    </a:cubicBezTo>
                    <a:cubicBezTo>
                      <a:pt x="4" y="7"/>
                      <a:pt x="4" y="7"/>
                      <a:pt x="4" y="7"/>
                    </a:cubicBezTo>
                    <a:cubicBezTo>
                      <a:pt x="0" y="6"/>
                      <a:pt x="0" y="3"/>
                      <a:pt x="3" y="2"/>
                    </a:cubicBezTo>
                    <a:cubicBezTo>
                      <a:pt x="6" y="0"/>
                      <a:pt x="11" y="1"/>
                      <a:pt x="14" y="3"/>
                    </a:cubicBezTo>
                    <a:cubicBezTo>
                      <a:pt x="62" y="28"/>
                      <a:pt x="62" y="28"/>
                      <a:pt x="62" y="28"/>
                    </a:cubicBezTo>
                    <a:cubicBezTo>
                      <a:pt x="65" y="30"/>
                      <a:pt x="66" y="33"/>
                      <a:pt x="63" y="3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201" name="ïŝḻïḑê"/>
              <p:cNvSpPr/>
              <p:nvPr/>
            </p:nvSpPr>
            <p:spPr bwMode="auto">
              <a:xfrm>
                <a:off x="4355145" y="3611504"/>
                <a:ext cx="33055" cy="16528"/>
              </a:xfrm>
              <a:custGeom>
                <a:avLst/>
                <a:gdLst>
                  <a:gd name="T0" fmla="*/ 13 w 16"/>
                  <a:gd name="T1" fmla="*/ 7 h 8"/>
                  <a:gd name="T2" fmla="*/ 4 w 16"/>
                  <a:gd name="T3" fmla="*/ 6 h 8"/>
                  <a:gd name="T4" fmla="*/ 3 w 16"/>
                  <a:gd name="T5" fmla="*/ 1 h 8"/>
                  <a:gd name="T6" fmla="*/ 12 w 16"/>
                  <a:gd name="T7" fmla="*/ 2 h 8"/>
                  <a:gd name="T8" fmla="*/ 13 w 16"/>
                  <a:gd name="T9" fmla="*/ 7 h 8"/>
                </a:gdLst>
                <a:ahLst/>
                <a:cxnLst>
                  <a:cxn ang="0">
                    <a:pos x="T0" y="T1"/>
                  </a:cxn>
                  <a:cxn ang="0">
                    <a:pos x="T2" y="T3"/>
                  </a:cxn>
                  <a:cxn ang="0">
                    <a:pos x="T4" y="T5"/>
                  </a:cxn>
                  <a:cxn ang="0">
                    <a:pos x="T6" y="T7"/>
                  </a:cxn>
                  <a:cxn ang="0">
                    <a:pos x="T8" y="T9"/>
                  </a:cxn>
                </a:cxnLst>
                <a:rect l="0" t="0" r="r" b="b"/>
                <a:pathLst>
                  <a:path w="16" h="8">
                    <a:moveTo>
                      <a:pt x="13" y="7"/>
                    </a:moveTo>
                    <a:cubicBezTo>
                      <a:pt x="11" y="8"/>
                      <a:pt x="7" y="8"/>
                      <a:pt x="4" y="6"/>
                    </a:cubicBezTo>
                    <a:cubicBezTo>
                      <a:pt x="1" y="4"/>
                      <a:pt x="0" y="2"/>
                      <a:pt x="3" y="1"/>
                    </a:cubicBezTo>
                    <a:cubicBezTo>
                      <a:pt x="5" y="0"/>
                      <a:pt x="9" y="0"/>
                      <a:pt x="12" y="2"/>
                    </a:cubicBezTo>
                    <a:cubicBezTo>
                      <a:pt x="15" y="4"/>
                      <a:pt x="16" y="6"/>
                      <a:pt x="13" y="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grpSp>
        <p:grpSp>
          <p:nvGrpSpPr>
            <p:cNvPr id="154" name="ïṧḷïḋê"/>
            <p:cNvGrpSpPr/>
            <p:nvPr/>
          </p:nvGrpSpPr>
          <p:grpSpPr>
            <a:xfrm>
              <a:off x="6466490" y="1760402"/>
              <a:ext cx="2575949" cy="1230245"/>
              <a:chOff x="6229126" y="2744438"/>
              <a:chExt cx="2467705" cy="1178549"/>
            </a:xfrm>
          </p:grpSpPr>
          <p:sp>
            <p:nvSpPr>
              <p:cNvPr id="187" name="išļíďè"/>
              <p:cNvSpPr/>
              <p:nvPr/>
            </p:nvSpPr>
            <p:spPr bwMode="auto">
              <a:xfrm>
                <a:off x="6229126" y="2744438"/>
                <a:ext cx="2467705" cy="1178549"/>
              </a:xfrm>
              <a:custGeom>
                <a:avLst/>
                <a:gdLst>
                  <a:gd name="T0" fmla="*/ 0 w 1941"/>
                  <a:gd name="T1" fmla="*/ 75 h 927"/>
                  <a:gd name="T2" fmla="*/ 1781 w 1941"/>
                  <a:gd name="T3" fmla="*/ 927 h 927"/>
                  <a:gd name="T4" fmla="*/ 1941 w 1941"/>
                  <a:gd name="T5" fmla="*/ 851 h 927"/>
                  <a:gd name="T6" fmla="*/ 159 w 1941"/>
                  <a:gd name="T7" fmla="*/ 0 h 927"/>
                  <a:gd name="T8" fmla="*/ 0 w 1941"/>
                  <a:gd name="T9" fmla="*/ 75 h 927"/>
                </a:gdLst>
                <a:ahLst/>
                <a:cxnLst>
                  <a:cxn ang="0">
                    <a:pos x="T0" y="T1"/>
                  </a:cxn>
                  <a:cxn ang="0">
                    <a:pos x="T2" y="T3"/>
                  </a:cxn>
                  <a:cxn ang="0">
                    <a:pos x="T4" y="T5"/>
                  </a:cxn>
                  <a:cxn ang="0">
                    <a:pos x="T6" y="T7"/>
                  </a:cxn>
                  <a:cxn ang="0">
                    <a:pos x="T8" y="T9"/>
                  </a:cxn>
                </a:cxnLst>
                <a:rect l="0" t="0" r="r" b="b"/>
                <a:pathLst>
                  <a:path w="1941" h="927">
                    <a:moveTo>
                      <a:pt x="0" y="75"/>
                    </a:moveTo>
                    <a:lnTo>
                      <a:pt x="1781" y="927"/>
                    </a:lnTo>
                    <a:lnTo>
                      <a:pt x="1941" y="851"/>
                    </a:lnTo>
                    <a:lnTo>
                      <a:pt x="159" y="0"/>
                    </a:lnTo>
                    <a:lnTo>
                      <a:pt x="0" y="75"/>
                    </a:lnTo>
                    <a:close/>
                  </a:path>
                </a:pathLst>
              </a:custGeom>
              <a:solidFill>
                <a:srgbClr val="464749"/>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grpSp>
            <p:nvGrpSpPr>
              <p:cNvPr id="188" name="išḻiďe"/>
              <p:cNvGrpSpPr/>
              <p:nvPr/>
            </p:nvGrpSpPr>
            <p:grpSpPr>
              <a:xfrm>
                <a:off x="7957280" y="3557820"/>
                <a:ext cx="611144" cy="309227"/>
                <a:chOff x="7957280" y="3557820"/>
                <a:chExt cx="611144" cy="309227"/>
              </a:xfrm>
            </p:grpSpPr>
            <p:sp>
              <p:nvSpPr>
                <p:cNvPr id="189" name="íṧ1íḓé"/>
                <p:cNvSpPr/>
                <p:nvPr/>
              </p:nvSpPr>
              <p:spPr bwMode="auto">
                <a:xfrm>
                  <a:off x="8204816" y="3691600"/>
                  <a:ext cx="363608" cy="175447"/>
                </a:xfrm>
                <a:custGeom>
                  <a:avLst/>
                  <a:gdLst>
                    <a:gd name="T0" fmla="*/ 59 w 286"/>
                    <a:gd name="T1" fmla="*/ 0 h 138"/>
                    <a:gd name="T2" fmla="*/ 0 w 286"/>
                    <a:gd name="T3" fmla="*/ 29 h 138"/>
                    <a:gd name="T4" fmla="*/ 226 w 286"/>
                    <a:gd name="T5" fmla="*/ 138 h 138"/>
                    <a:gd name="T6" fmla="*/ 286 w 286"/>
                    <a:gd name="T7" fmla="*/ 109 h 138"/>
                    <a:gd name="T8" fmla="*/ 59 w 286"/>
                    <a:gd name="T9" fmla="*/ 0 h 138"/>
                  </a:gdLst>
                  <a:ahLst/>
                  <a:cxnLst>
                    <a:cxn ang="0">
                      <a:pos x="T0" y="T1"/>
                    </a:cxn>
                    <a:cxn ang="0">
                      <a:pos x="T2" y="T3"/>
                    </a:cxn>
                    <a:cxn ang="0">
                      <a:pos x="T4" y="T5"/>
                    </a:cxn>
                    <a:cxn ang="0">
                      <a:pos x="T6" y="T7"/>
                    </a:cxn>
                    <a:cxn ang="0">
                      <a:pos x="T8" y="T9"/>
                    </a:cxn>
                  </a:cxnLst>
                  <a:rect l="0" t="0" r="r" b="b"/>
                  <a:pathLst>
                    <a:path w="286" h="138">
                      <a:moveTo>
                        <a:pt x="59" y="0"/>
                      </a:moveTo>
                      <a:lnTo>
                        <a:pt x="0" y="29"/>
                      </a:lnTo>
                      <a:lnTo>
                        <a:pt x="226" y="138"/>
                      </a:lnTo>
                      <a:lnTo>
                        <a:pt x="286" y="109"/>
                      </a:lnTo>
                      <a:lnTo>
                        <a:pt x="5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90" name="iṥlïde"/>
                <p:cNvSpPr txBox="1"/>
                <p:nvPr/>
              </p:nvSpPr>
              <p:spPr>
                <a:xfrm rot="1811218">
                  <a:off x="7957280" y="3557820"/>
                  <a:ext cx="304365" cy="165849"/>
                </a:xfrm>
                <a:prstGeom prst="rect">
                  <a:avLst/>
                </a:prstGeom>
                <a:noFill/>
              </p:spPr>
              <p:txBody>
                <a:bodyPr wrap="none">
                  <a:normAutofit fontScale="47500" lnSpcReduction="20000"/>
                </a:bodyPr>
                <a:lstStyle/>
                <a:p>
                  <a:r>
                    <a:rPr lang="id-ID" sz="525" b="1">
                      <a:solidFill>
                        <a:schemeClr val="bg1"/>
                      </a:solidFill>
                    </a:rPr>
                    <a:t>80%</a:t>
                  </a:r>
                </a:p>
              </p:txBody>
            </p:sp>
          </p:grpSp>
        </p:grpSp>
        <p:grpSp>
          <p:nvGrpSpPr>
            <p:cNvPr id="155" name="ïṩlïdé"/>
            <p:cNvGrpSpPr/>
            <p:nvPr/>
          </p:nvGrpSpPr>
          <p:grpSpPr>
            <a:xfrm>
              <a:off x="5386211" y="1867898"/>
              <a:ext cx="1409407" cy="1238207"/>
              <a:chOff x="5194241" y="2847418"/>
              <a:chExt cx="1350182" cy="1186177"/>
            </a:xfrm>
          </p:grpSpPr>
          <p:sp>
            <p:nvSpPr>
              <p:cNvPr id="179" name="iśľiḑê"/>
              <p:cNvSpPr/>
              <p:nvPr/>
            </p:nvSpPr>
            <p:spPr bwMode="auto">
              <a:xfrm>
                <a:off x="5194241" y="3385203"/>
                <a:ext cx="1350182" cy="648392"/>
              </a:xfrm>
              <a:custGeom>
                <a:avLst/>
                <a:gdLst>
                  <a:gd name="T0" fmla="*/ 345 w 663"/>
                  <a:gd name="T1" fmla="*/ 9 h 318"/>
                  <a:gd name="T2" fmla="*/ 282 w 663"/>
                  <a:gd name="T3" fmla="*/ 9 h 318"/>
                  <a:gd name="T4" fmla="*/ 17 w 663"/>
                  <a:gd name="T5" fmla="*/ 135 h 318"/>
                  <a:gd name="T6" fmla="*/ 17 w 663"/>
                  <a:gd name="T7" fmla="*/ 165 h 318"/>
                  <a:gd name="T8" fmla="*/ 318 w 663"/>
                  <a:gd name="T9" fmla="*/ 309 h 318"/>
                  <a:gd name="T10" fmla="*/ 381 w 663"/>
                  <a:gd name="T11" fmla="*/ 309 h 318"/>
                  <a:gd name="T12" fmla="*/ 646 w 663"/>
                  <a:gd name="T13" fmla="*/ 183 h 318"/>
                  <a:gd name="T14" fmla="*/ 646 w 663"/>
                  <a:gd name="T15" fmla="*/ 153 h 318"/>
                  <a:gd name="T16" fmla="*/ 345 w 663"/>
                  <a:gd name="T17"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8">
                    <a:moveTo>
                      <a:pt x="345" y="9"/>
                    </a:moveTo>
                    <a:cubicBezTo>
                      <a:pt x="328" y="0"/>
                      <a:pt x="299" y="0"/>
                      <a:pt x="282" y="9"/>
                    </a:cubicBezTo>
                    <a:cubicBezTo>
                      <a:pt x="17" y="135"/>
                      <a:pt x="17" y="135"/>
                      <a:pt x="17" y="135"/>
                    </a:cubicBezTo>
                    <a:cubicBezTo>
                      <a:pt x="0" y="144"/>
                      <a:pt x="0" y="157"/>
                      <a:pt x="17" y="165"/>
                    </a:cubicBezTo>
                    <a:cubicBezTo>
                      <a:pt x="318" y="309"/>
                      <a:pt x="318" y="309"/>
                      <a:pt x="318" y="309"/>
                    </a:cubicBezTo>
                    <a:cubicBezTo>
                      <a:pt x="335" y="318"/>
                      <a:pt x="364" y="318"/>
                      <a:pt x="381" y="309"/>
                    </a:cubicBezTo>
                    <a:cubicBezTo>
                      <a:pt x="646" y="183"/>
                      <a:pt x="646" y="183"/>
                      <a:pt x="646" y="183"/>
                    </a:cubicBezTo>
                    <a:cubicBezTo>
                      <a:pt x="663" y="174"/>
                      <a:pt x="663" y="161"/>
                      <a:pt x="646" y="153"/>
                    </a:cubicBezTo>
                    <a:lnTo>
                      <a:pt x="345" y="9"/>
                    </a:lnTo>
                    <a:close/>
                  </a:path>
                </a:pathLst>
              </a:custGeom>
              <a:solidFill>
                <a:schemeClr val="tx1">
                  <a:alpha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80" name="îṧḷiďé"/>
              <p:cNvSpPr/>
              <p:nvPr/>
            </p:nvSpPr>
            <p:spPr bwMode="auto">
              <a:xfrm>
                <a:off x="5194241" y="2847418"/>
                <a:ext cx="1350182" cy="648392"/>
              </a:xfrm>
              <a:custGeom>
                <a:avLst/>
                <a:gdLst>
                  <a:gd name="T0" fmla="*/ 345 w 663"/>
                  <a:gd name="T1" fmla="*/ 9 h 318"/>
                  <a:gd name="T2" fmla="*/ 282 w 663"/>
                  <a:gd name="T3" fmla="*/ 9 h 318"/>
                  <a:gd name="T4" fmla="*/ 17 w 663"/>
                  <a:gd name="T5" fmla="*/ 135 h 318"/>
                  <a:gd name="T6" fmla="*/ 17 w 663"/>
                  <a:gd name="T7" fmla="*/ 165 h 318"/>
                  <a:gd name="T8" fmla="*/ 318 w 663"/>
                  <a:gd name="T9" fmla="*/ 309 h 318"/>
                  <a:gd name="T10" fmla="*/ 381 w 663"/>
                  <a:gd name="T11" fmla="*/ 309 h 318"/>
                  <a:gd name="T12" fmla="*/ 646 w 663"/>
                  <a:gd name="T13" fmla="*/ 183 h 318"/>
                  <a:gd name="T14" fmla="*/ 646 w 663"/>
                  <a:gd name="T15" fmla="*/ 153 h 318"/>
                  <a:gd name="T16" fmla="*/ 345 w 663"/>
                  <a:gd name="T17"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8">
                    <a:moveTo>
                      <a:pt x="345" y="9"/>
                    </a:moveTo>
                    <a:cubicBezTo>
                      <a:pt x="328" y="0"/>
                      <a:pt x="299" y="0"/>
                      <a:pt x="282" y="9"/>
                    </a:cubicBezTo>
                    <a:cubicBezTo>
                      <a:pt x="17" y="135"/>
                      <a:pt x="17" y="135"/>
                      <a:pt x="17" y="135"/>
                    </a:cubicBezTo>
                    <a:cubicBezTo>
                      <a:pt x="0" y="144"/>
                      <a:pt x="0" y="157"/>
                      <a:pt x="17" y="165"/>
                    </a:cubicBezTo>
                    <a:cubicBezTo>
                      <a:pt x="318" y="309"/>
                      <a:pt x="318" y="309"/>
                      <a:pt x="318" y="309"/>
                    </a:cubicBezTo>
                    <a:cubicBezTo>
                      <a:pt x="335" y="318"/>
                      <a:pt x="364" y="318"/>
                      <a:pt x="381" y="309"/>
                    </a:cubicBezTo>
                    <a:cubicBezTo>
                      <a:pt x="646" y="183"/>
                      <a:pt x="646" y="183"/>
                      <a:pt x="646" y="183"/>
                    </a:cubicBezTo>
                    <a:cubicBezTo>
                      <a:pt x="663" y="174"/>
                      <a:pt x="663" y="161"/>
                      <a:pt x="646" y="153"/>
                    </a:cubicBezTo>
                    <a:lnTo>
                      <a:pt x="345" y="9"/>
                    </a:lnTo>
                    <a:close/>
                  </a:path>
                </a:pathLst>
              </a:custGeom>
              <a:solidFill>
                <a:schemeClr val="accent6"/>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81" name="îşḷíḓe"/>
              <p:cNvSpPr/>
              <p:nvPr/>
            </p:nvSpPr>
            <p:spPr bwMode="auto">
              <a:xfrm>
                <a:off x="5813393" y="3153815"/>
                <a:ext cx="69925" cy="44498"/>
              </a:xfrm>
              <a:custGeom>
                <a:avLst/>
                <a:gdLst>
                  <a:gd name="T0" fmla="*/ 18 w 34"/>
                  <a:gd name="T1" fmla="*/ 9 h 22"/>
                  <a:gd name="T2" fmla="*/ 7 w 34"/>
                  <a:gd name="T3" fmla="*/ 0 h 22"/>
                  <a:gd name="T4" fmla="*/ 2 w 34"/>
                  <a:gd name="T5" fmla="*/ 5 h 22"/>
                  <a:gd name="T6" fmla="*/ 1 w 34"/>
                  <a:gd name="T7" fmla="*/ 12 h 22"/>
                  <a:gd name="T8" fmla="*/ 17 w 34"/>
                  <a:gd name="T9" fmla="*/ 20 h 22"/>
                  <a:gd name="T10" fmla="*/ 26 w 34"/>
                  <a:gd name="T11" fmla="*/ 19 h 22"/>
                  <a:gd name="T12" fmla="*/ 34 w 34"/>
                  <a:gd name="T13" fmla="*/ 14 h 22"/>
                  <a:gd name="T14" fmla="*/ 18 w 3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2">
                    <a:moveTo>
                      <a:pt x="18" y="9"/>
                    </a:moveTo>
                    <a:cubicBezTo>
                      <a:pt x="13" y="6"/>
                      <a:pt x="9" y="3"/>
                      <a:pt x="7" y="0"/>
                    </a:cubicBezTo>
                    <a:cubicBezTo>
                      <a:pt x="5" y="1"/>
                      <a:pt x="3" y="3"/>
                      <a:pt x="2" y="5"/>
                    </a:cubicBezTo>
                    <a:cubicBezTo>
                      <a:pt x="1" y="12"/>
                      <a:pt x="1" y="12"/>
                      <a:pt x="1" y="12"/>
                    </a:cubicBezTo>
                    <a:cubicBezTo>
                      <a:pt x="0" y="19"/>
                      <a:pt x="7" y="22"/>
                      <a:pt x="17" y="20"/>
                    </a:cubicBezTo>
                    <a:cubicBezTo>
                      <a:pt x="26" y="19"/>
                      <a:pt x="26" y="19"/>
                      <a:pt x="26" y="19"/>
                    </a:cubicBezTo>
                    <a:cubicBezTo>
                      <a:pt x="31" y="18"/>
                      <a:pt x="33" y="16"/>
                      <a:pt x="34" y="14"/>
                    </a:cubicBezTo>
                    <a:cubicBezTo>
                      <a:pt x="29" y="13"/>
                      <a:pt x="23" y="11"/>
                      <a:pt x="18"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82" name="ï$ľïḋé"/>
              <p:cNvSpPr/>
              <p:nvPr/>
            </p:nvSpPr>
            <p:spPr bwMode="auto">
              <a:xfrm>
                <a:off x="5664643" y="3181785"/>
                <a:ext cx="174176" cy="130950"/>
              </a:xfrm>
              <a:custGeom>
                <a:avLst/>
                <a:gdLst>
                  <a:gd name="T0" fmla="*/ 9 w 85"/>
                  <a:gd name="T1" fmla="*/ 55 h 64"/>
                  <a:gd name="T2" fmla="*/ 35 w 85"/>
                  <a:gd name="T3" fmla="*/ 24 h 64"/>
                  <a:gd name="T4" fmla="*/ 55 w 85"/>
                  <a:gd name="T5" fmla="*/ 13 h 64"/>
                  <a:gd name="T6" fmla="*/ 71 w 85"/>
                  <a:gd name="T7" fmla="*/ 21 h 64"/>
                  <a:gd name="T8" fmla="*/ 58 w 85"/>
                  <a:gd name="T9" fmla="*/ 37 h 64"/>
                  <a:gd name="T10" fmla="*/ 17 w 85"/>
                  <a:gd name="T11" fmla="*/ 60 h 64"/>
                  <a:gd name="T12" fmla="*/ 9 w 85"/>
                  <a:gd name="T13" fmla="*/ 55 h 64"/>
                </a:gdLst>
                <a:ahLst/>
                <a:cxnLst>
                  <a:cxn ang="0">
                    <a:pos x="T0" y="T1"/>
                  </a:cxn>
                  <a:cxn ang="0">
                    <a:pos x="T2" y="T3"/>
                  </a:cxn>
                  <a:cxn ang="0">
                    <a:pos x="T4" y="T5"/>
                  </a:cxn>
                  <a:cxn ang="0">
                    <a:pos x="T6" y="T7"/>
                  </a:cxn>
                  <a:cxn ang="0">
                    <a:pos x="T8" y="T9"/>
                  </a:cxn>
                  <a:cxn ang="0">
                    <a:pos x="T10" y="T11"/>
                  </a:cxn>
                  <a:cxn ang="0">
                    <a:pos x="T12" y="T13"/>
                  </a:cxn>
                </a:cxnLst>
                <a:rect l="0" t="0" r="r" b="b"/>
                <a:pathLst>
                  <a:path w="85" h="64">
                    <a:moveTo>
                      <a:pt x="9" y="55"/>
                    </a:moveTo>
                    <a:cubicBezTo>
                      <a:pt x="0" y="50"/>
                      <a:pt x="12" y="36"/>
                      <a:pt x="35" y="24"/>
                    </a:cubicBezTo>
                    <a:cubicBezTo>
                      <a:pt x="55" y="13"/>
                      <a:pt x="55" y="13"/>
                      <a:pt x="55" y="13"/>
                    </a:cubicBezTo>
                    <a:cubicBezTo>
                      <a:pt x="78" y="0"/>
                      <a:pt x="85" y="4"/>
                      <a:pt x="71" y="21"/>
                    </a:cubicBezTo>
                    <a:cubicBezTo>
                      <a:pt x="58" y="37"/>
                      <a:pt x="58" y="37"/>
                      <a:pt x="58" y="37"/>
                    </a:cubicBezTo>
                    <a:cubicBezTo>
                      <a:pt x="44" y="54"/>
                      <a:pt x="25" y="64"/>
                      <a:pt x="17" y="60"/>
                    </a:cubicBezTo>
                    <a:lnTo>
                      <a:pt x="9" y="5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83" name="işľide"/>
              <p:cNvSpPr/>
              <p:nvPr/>
            </p:nvSpPr>
            <p:spPr bwMode="auto">
              <a:xfrm>
                <a:off x="5815935" y="3043207"/>
                <a:ext cx="38141" cy="47041"/>
              </a:xfrm>
              <a:custGeom>
                <a:avLst/>
                <a:gdLst>
                  <a:gd name="T0" fmla="*/ 19 w 19"/>
                  <a:gd name="T1" fmla="*/ 5 h 23"/>
                  <a:gd name="T2" fmla="*/ 9 w 19"/>
                  <a:gd name="T3" fmla="*/ 1 h 23"/>
                  <a:gd name="T4" fmla="*/ 1 w 19"/>
                  <a:gd name="T5" fmla="*/ 11 h 23"/>
                  <a:gd name="T6" fmla="*/ 1 w 19"/>
                  <a:gd name="T7" fmla="*/ 17 h 23"/>
                  <a:gd name="T8" fmla="*/ 5 w 19"/>
                  <a:gd name="T9" fmla="*/ 21 h 23"/>
                  <a:gd name="T10" fmla="*/ 19 w 19"/>
                  <a:gd name="T11" fmla="*/ 5 h 23"/>
                </a:gdLst>
                <a:ahLst/>
                <a:cxnLst>
                  <a:cxn ang="0">
                    <a:pos x="T0" y="T1"/>
                  </a:cxn>
                  <a:cxn ang="0">
                    <a:pos x="T2" y="T3"/>
                  </a:cxn>
                  <a:cxn ang="0">
                    <a:pos x="T4" y="T5"/>
                  </a:cxn>
                  <a:cxn ang="0">
                    <a:pos x="T6" y="T7"/>
                  </a:cxn>
                  <a:cxn ang="0">
                    <a:pos x="T8" y="T9"/>
                  </a:cxn>
                  <a:cxn ang="0">
                    <a:pos x="T10" y="T11"/>
                  </a:cxn>
                </a:cxnLst>
                <a:rect l="0" t="0" r="r" b="b"/>
                <a:pathLst>
                  <a:path w="19" h="23">
                    <a:moveTo>
                      <a:pt x="19" y="5"/>
                    </a:moveTo>
                    <a:cubicBezTo>
                      <a:pt x="18" y="2"/>
                      <a:pt x="13" y="0"/>
                      <a:pt x="9" y="1"/>
                    </a:cubicBezTo>
                    <a:cubicBezTo>
                      <a:pt x="5" y="2"/>
                      <a:pt x="1" y="7"/>
                      <a:pt x="1" y="11"/>
                    </a:cubicBezTo>
                    <a:cubicBezTo>
                      <a:pt x="1" y="15"/>
                      <a:pt x="1" y="16"/>
                      <a:pt x="1" y="17"/>
                    </a:cubicBezTo>
                    <a:cubicBezTo>
                      <a:pt x="0" y="19"/>
                      <a:pt x="0" y="23"/>
                      <a:pt x="5" y="21"/>
                    </a:cubicBezTo>
                    <a:cubicBezTo>
                      <a:pt x="10" y="19"/>
                      <a:pt x="19" y="5"/>
                      <a:pt x="19"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84" name="iSļïḑè"/>
              <p:cNvSpPr/>
              <p:nvPr/>
            </p:nvSpPr>
            <p:spPr bwMode="auto">
              <a:xfrm>
                <a:off x="5978669" y="3147458"/>
                <a:ext cx="63568" cy="30513"/>
              </a:xfrm>
              <a:custGeom>
                <a:avLst/>
                <a:gdLst>
                  <a:gd name="T0" fmla="*/ 22 w 31"/>
                  <a:gd name="T1" fmla="*/ 0 h 15"/>
                  <a:gd name="T2" fmla="*/ 30 w 31"/>
                  <a:gd name="T3" fmla="*/ 6 h 15"/>
                  <a:gd name="T4" fmla="*/ 16 w 31"/>
                  <a:gd name="T5" fmla="*/ 13 h 15"/>
                  <a:gd name="T6" fmla="*/ 7 w 31"/>
                  <a:gd name="T7" fmla="*/ 14 h 15"/>
                  <a:gd name="T8" fmla="*/ 1 w 31"/>
                  <a:gd name="T9" fmla="*/ 12 h 15"/>
                  <a:gd name="T10" fmla="*/ 22 w 31"/>
                  <a:gd name="T11" fmla="*/ 0 h 15"/>
                </a:gdLst>
                <a:ahLst/>
                <a:cxnLst>
                  <a:cxn ang="0">
                    <a:pos x="T0" y="T1"/>
                  </a:cxn>
                  <a:cxn ang="0">
                    <a:pos x="T2" y="T3"/>
                  </a:cxn>
                  <a:cxn ang="0">
                    <a:pos x="T4" y="T5"/>
                  </a:cxn>
                  <a:cxn ang="0">
                    <a:pos x="T6" y="T7"/>
                  </a:cxn>
                  <a:cxn ang="0">
                    <a:pos x="T8" y="T9"/>
                  </a:cxn>
                  <a:cxn ang="0">
                    <a:pos x="T10" y="T11"/>
                  </a:cxn>
                </a:cxnLst>
                <a:rect l="0" t="0" r="r" b="b"/>
                <a:pathLst>
                  <a:path w="31" h="15">
                    <a:moveTo>
                      <a:pt x="22" y="0"/>
                    </a:moveTo>
                    <a:cubicBezTo>
                      <a:pt x="27" y="0"/>
                      <a:pt x="31" y="3"/>
                      <a:pt x="30" y="6"/>
                    </a:cubicBezTo>
                    <a:cubicBezTo>
                      <a:pt x="29" y="8"/>
                      <a:pt x="22" y="12"/>
                      <a:pt x="16" y="13"/>
                    </a:cubicBezTo>
                    <a:cubicBezTo>
                      <a:pt x="11" y="14"/>
                      <a:pt x="8" y="13"/>
                      <a:pt x="7" y="14"/>
                    </a:cubicBezTo>
                    <a:cubicBezTo>
                      <a:pt x="5" y="15"/>
                      <a:pt x="0" y="15"/>
                      <a:pt x="1" y="12"/>
                    </a:cubicBezTo>
                    <a:cubicBezTo>
                      <a:pt x="3" y="8"/>
                      <a:pt x="22" y="0"/>
                      <a:pt x="2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85" name="îşlîḓe"/>
              <p:cNvSpPr/>
              <p:nvPr/>
            </p:nvSpPr>
            <p:spPr bwMode="auto">
              <a:xfrm>
                <a:off x="5772709" y="3006337"/>
                <a:ext cx="310211" cy="208503"/>
              </a:xfrm>
              <a:custGeom>
                <a:avLst/>
                <a:gdLst>
                  <a:gd name="T0" fmla="*/ 34 w 152"/>
                  <a:gd name="T1" fmla="*/ 83 h 102"/>
                  <a:gd name="T2" fmla="*/ 51 w 152"/>
                  <a:gd name="T3" fmla="*/ 2 h 102"/>
                  <a:gd name="T4" fmla="*/ 54 w 152"/>
                  <a:gd name="T5" fmla="*/ 0 h 102"/>
                  <a:gd name="T6" fmla="*/ 152 w 152"/>
                  <a:gd name="T7" fmla="*/ 56 h 102"/>
                  <a:gd name="T8" fmla="*/ 150 w 152"/>
                  <a:gd name="T9" fmla="*/ 58 h 102"/>
                  <a:gd name="T10" fmla="*/ 34 w 152"/>
                  <a:gd name="T11" fmla="*/ 83 h 102"/>
                  <a:gd name="T12" fmla="*/ 55 w 152"/>
                  <a:gd name="T13" fmla="*/ 7 h 102"/>
                  <a:gd name="T14" fmla="*/ 38 w 152"/>
                  <a:gd name="T15" fmla="*/ 79 h 102"/>
                  <a:gd name="T16" fmla="*/ 141 w 152"/>
                  <a:gd name="T17" fmla="*/ 56 h 102"/>
                  <a:gd name="T18" fmla="*/ 55 w 152"/>
                  <a:gd name="T19"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02">
                    <a:moveTo>
                      <a:pt x="34" y="83"/>
                    </a:moveTo>
                    <a:cubicBezTo>
                      <a:pt x="0" y="64"/>
                      <a:pt x="24" y="24"/>
                      <a:pt x="51" y="2"/>
                    </a:cubicBezTo>
                    <a:cubicBezTo>
                      <a:pt x="54" y="0"/>
                      <a:pt x="54" y="0"/>
                      <a:pt x="54" y="0"/>
                    </a:cubicBezTo>
                    <a:cubicBezTo>
                      <a:pt x="152" y="56"/>
                      <a:pt x="152" y="56"/>
                      <a:pt x="152" y="56"/>
                    </a:cubicBezTo>
                    <a:cubicBezTo>
                      <a:pt x="150" y="58"/>
                      <a:pt x="150" y="58"/>
                      <a:pt x="150" y="58"/>
                    </a:cubicBezTo>
                    <a:cubicBezTo>
                      <a:pt x="123" y="79"/>
                      <a:pt x="67" y="102"/>
                      <a:pt x="34" y="83"/>
                    </a:cubicBezTo>
                    <a:close/>
                    <a:moveTo>
                      <a:pt x="55" y="7"/>
                    </a:moveTo>
                    <a:cubicBezTo>
                      <a:pt x="30" y="29"/>
                      <a:pt x="11" y="64"/>
                      <a:pt x="38" y="79"/>
                    </a:cubicBezTo>
                    <a:cubicBezTo>
                      <a:pt x="66" y="95"/>
                      <a:pt x="115" y="76"/>
                      <a:pt x="141" y="56"/>
                    </a:cubicBezTo>
                    <a:lnTo>
                      <a:pt x="55"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86" name="îṩḻîḑê"/>
              <p:cNvSpPr/>
              <p:nvPr/>
            </p:nvSpPr>
            <p:spPr bwMode="auto">
              <a:xfrm>
                <a:off x="5836277" y="2978368"/>
                <a:ext cx="288599" cy="169091"/>
              </a:xfrm>
              <a:custGeom>
                <a:avLst/>
                <a:gdLst>
                  <a:gd name="T0" fmla="*/ 30 w 142"/>
                  <a:gd name="T1" fmla="*/ 29 h 83"/>
                  <a:gd name="T2" fmla="*/ 44 w 142"/>
                  <a:gd name="T3" fmla="*/ 46 h 83"/>
                  <a:gd name="T4" fmla="*/ 40 w 142"/>
                  <a:gd name="T5" fmla="*/ 34 h 83"/>
                  <a:gd name="T6" fmla="*/ 74 w 142"/>
                  <a:gd name="T7" fmla="*/ 63 h 83"/>
                  <a:gd name="T8" fmla="*/ 63 w 142"/>
                  <a:gd name="T9" fmla="*/ 47 h 83"/>
                  <a:gd name="T10" fmla="*/ 109 w 142"/>
                  <a:gd name="T11" fmla="*/ 83 h 83"/>
                  <a:gd name="T12" fmla="*/ 127 w 142"/>
                  <a:gd name="T13" fmla="*/ 36 h 83"/>
                  <a:gd name="T14" fmla="*/ 45 w 142"/>
                  <a:gd name="T15" fmla="*/ 4 h 83"/>
                  <a:gd name="T16" fmla="*/ 0 w 142"/>
                  <a:gd name="T17" fmla="*/ 21 h 83"/>
                  <a:gd name="T18" fmla="*/ 30 w 142"/>
                  <a:gd name="T19" fmla="*/ 2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83">
                    <a:moveTo>
                      <a:pt x="30" y="29"/>
                    </a:moveTo>
                    <a:cubicBezTo>
                      <a:pt x="30" y="29"/>
                      <a:pt x="30" y="38"/>
                      <a:pt x="44" y="46"/>
                    </a:cubicBezTo>
                    <a:cubicBezTo>
                      <a:pt x="44" y="46"/>
                      <a:pt x="38" y="40"/>
                      <a:pt x="40" y="34"/>
                    </a:cubicBezTo>
                    <a:cubicBezTo>
                      <a:pt x="40" y="34"/>
                      <a:pt x="50" y="51"/>
                      <a:pt x="74" y="63"/>
                    </a:cubicBezTo>
                    <a:cubicBezTo>
                      <a:pt x="74" y="63"/>
                      <a:pt x="65" y="57"/>
                      <a:pt x="63" y="47"/>
                    </a:cubicBezTo>
                    <a:cubicBezTo>
                      <a:pt x="63" y="47"/>
                      <a:pt x="78" y="67"/>
                      <a:pt x="109" y="83"/>
                    </a:cubicBezTo>
                    <a:cubicBezTo>
                      <a:pt x="109" y="83"/>
                      <a:pt x="142" y="60"/>
                      <a:pt x="127" y="36"/>
                    </a:cubicBezTo>
                    <a:cubicBezTo>
                      <a:pt x="111" y="10"/>
                      <a:pt x="70" y="0"/>
                      <a:pt x="45" y="4"/>
                    </a:cubicBezTo>
                    <a:cubicBezTo>
                      <a:pt x="19" y="7"/>
                      <a:pt x="16" y="26"/>
                      <a:pt x="0" y="21"/>
                    </a:cubicBezTo>
                    <a:cubicBezTo>
                      <a:pt x="0" y="21"/>
                      <a:pt x="12" y="30"/>
                      <a:pt x="30" y="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grpSp>
        <p:grpSp>
          <p:nvGrpSpPr>
            <p:cNvPr id="156" name="íslïďé"/>
            <p:cNvGrpSpPr/>
            <p:nvPr/>
          </p:nvGrpSpPr>
          <p:grpSpPr>
            <a:xfrm>
              <a:off x="6939610" y="2565304"/>
              <a:ext cx="1409407" cy="1036485"/>
              <a:chOff x="6560951" y="3491996"/>
              <a:chExt cx="1350182" cy="992930"/>
            </a:xfrm>
          </p:grpSpPr>
          <p:sp>
            <p:nvSpPr>
              <p:cNvPr id="171" name="ïṧḷíďê"/>
              <p:cNvSpPr/>
              <p:nvPr/>
            </p:nvSpPr>
            <p:spPr bwMode="auto">
              <a:xfrm>
                <a:off x="6560951" y="3839076"/>
                <a:ext cx="1350182" cy="645850"/>
              </a:xfrm>
              <a:custGeom>
                <a:avLst/>
                <a:gdLst>
                  <a:gd name="T0" fmla="*/ 345 w 663"/>
                  <a:gd name="T1" fmla="*/ 8 h 317"/>
                  <a:gd name="T2" fmla="*/ 282 w 663"/>
                  <a:gd name="T3" fmla="*/ 8 h 317"/>
                  <a:gd name="T4" fmla="*/ 17 w 663"/>
                  <a:gd name="T5" fmla="*/ 135 h 317"/>
                  <a:gd name="T6" fmla="*/ 17 w 663"/>
                  <a:gd name="T7" fmla="*/ 165 h 317"/>
                  <a:gd name="T8" fmla="*/ 318 w 663"/>
                  <a:gd name="T9" fmla="*/ 309 h 317"/>
                  <a:gd name="T10" fmla="*/ 381 w 663"/>
                  <a:gd name="T11" fmla="*/ 309 h 317"/>
                  <a:gd name="T12" fmla="*/ 646 w 663"/>
                  <a:gd name="T13" fmla="*/ 182 h 317"/>
                  <a:gd name="T14" fmla="*/ 646 w 663"/>
                  <a:gd name="T15" fmla="*/ 152 h 317"/>
                  <a:gd name="T16" fmla="*/ 345 w 663"/>
                  <a:gd name="T17"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7">
                    <a:moveTo>
                      <a:pt x="345" y="8"/>
                    </a:moveTo>
                    <a:cubicBezTo>
                      <a:pt x="328" y="0"/>
                      <a:pt x="299" y="0"/>
                      <a:pt x="282" y="8"/>
                    </a:cubicBezTo>
                    <a:cubicBezTo>
                      <a:pt x="17" y="135"/>
                      <a:pt x="17" y="135"/>
                      <a:pt x="17" y="135"/>
                    </a:cubicBezTo>
                    <a:cubicBezTo>
                      <a:pt x="0" y="143"/>
                      <a:pt x="0" y="157"/>
                      <a:pt x="17" y="165"/>
                    </a:cubicBezTo>
                    <a:cubicBezTo>
                      <a:pt x="318" y="309"/>
                      <a:pt x="318" y="309"/>
                      <a:pt x="318" y="309"/>
                    </a:cubicBezTo>
                    <a:cubicBezTo>
                      <a:pt x="336" y="317"/>
                      <a:pt x="364" y="317"/>
                      <a:pt x="381" y="309"/>
                    </a:cubicBezTo>
                    <a:cubicBezTo>
                      <a:pt x="646" y="182"/>
                      <a:pt x="646" y="182"/>
                      <a:pt x="646" y="182"/>
                    </a:cubicBezTo>
                    <a:cubicBezTo>
                      <a:pt x="663" y="174"/>
                      <a:pt x="663" y="160"/>
                      <a:pt x="646" y="152"/>
                    </a:cubicBezTo>
                    <a:lnTo>
                      <a:pt x="345" y="8"/>
                    </a:lnTo>
                    <a:close/>
                  </a:path>
                </a:pathLst>
              </a:custGeom>
              <a:solidFill>
                <a:schemeClr val="tx1">
                  <a:alpha val="1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72" name="îṡ1îdé"/>
              <p:cNvSpPr/>
              <p:nvPr/>
            </p:nvSpPr>
            <p:spPr bwMode="auto">
              <a:xfrm>
                <a:off x="6560951" y="3491996"/>
                <a:ext cx="1350182" cy="645850"/>
              </a:xfrm>
              <a:custGeom>
                <a:avLst/>
                <a:gdLst>
                  <a:gd name="T0" fmla="*/ 345 w 663"/>
                  <a:gd name="T1" fmla="*/ 8 h 317"/>
                  <a:gd name="T2" fmla="*/ 282 w 663"/>
                  <a:gd name="T3" fmla="*/ 8 h 317"/>
                  <a:gd name="T4" fmla="*/ 17 w 663"/>
                  <a:gd name="T5" fmla="*/ 135 h 317"/>
                  <a:gd name="T6" fmla="*/ 17 w 663"/>
                  <a:gd name="T7" fmla="*/ 165 h 317"/>
                  <a:gd name="T8" fmla="*/ 318 w 663"/>
                  <a:gd name="T9" fmla="*/ 309 h 317"/>
                  <a:gd name="T10" fmla="*/ 381 w 663"/>
                  <a:gd name="T11" fmla="*/ 309 h 317"/>
                  <a:gd name="T12" fmla="*/ 646 w 663"/>
                  <a:gd name="T13" fmla="*/ 182 h 317"/>
                  <a:gd name="T14" fmla="*/ 646 w 663"/>
                  <a:gd name="T15" fmla="*/ 152 h 317"/>
                  <a:gd name="T16" fmla="*/ 345 w 663"/>
                  <a:gd name="T17"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7">
                    <a:moveTo>
                      <a:pt x="345" y="8"/>
                    </a:moveTo>
                    <a:cubicBezTo>
                      <a:pt x="328" y="0"/>
                      <a:pt x="299" y="0"/>
                      <a:pt x="282" y="8"/>
                    </a:cubicBezTo>
                    <a:cubicBezTo>
                      <a:pt x="17" y="135"/>
                      <a:pt x="17" y="135"/>
                      <a:pt x="17" y="135"/>
                    </a:cubicBezTo>
                    <a:cubicBezTo>
                      <a:pt x="0" y="143"/>
                      <a:pt x="0" y="157"/>
                      <a:pt x="17" y="165"/>
                    </a:cubicBezTo>
                    <a:cubicBezTo>
                      <a:pt x="318" y="309"/>
                      <a:pt x="318" y="309"/>
                      <a:pt x="318" y="309"/>
                    </a:cubicBezTo>
                    <a:cubicBezTo>
                      <a:pt x="336" y="317"/>
                      <a:pt x="364" y="317"/>
                      <a:pt x="381" y="309"/>
                    </a:cubicBezTo>
                    <a:cubicBezTo>
                      <a:pt x="646" y="182"/>
                      <a:pt x="646" y="182"/>
                      <a:pt x="646" y="182"/>
                    </a:cubicBezTo>
                    <a:cubicBezTo>
                      <a:pt x="663" y="174"/>
                      <a:pt x="663" y="160"/>
                      <a:pt x="646" y="152"/>
                    </a:cubicBezTo>
                    <a:lnTo>
                      <a:pt x="345" y="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73" name="îśḷîḓê"/>
              <p:cNvSpPr/>
              <p:nvPr/>
            </p:nvSpPr>
            <p:spPr bwMode="auto">
              <a:xfrm>
                <a:off x="7180102" y="3795851"/>
                <a:ext cx="69925" cy="45769"/>
              </a:xfrm>
              <a:custGeom>
                <a:avLst/>
                <a:gdLst>
                  <a:gd name="T0" fmla="*/ 18 w 34"/>
                  <a:gd name="T1" fmla="*/ 9 h 23"/>
                  <a:gd name="T2" fmla="*/ 7 w 34"/>
                  <a:gd name="T3" fmla="*/ 0 h 23"/>
                  <a:gd name="T4" fmla="*/ 3 w 34"/>
                  <a:gd name="T5" fmla="*/ 6 h 23"/>
                  <a:gd name="T6" fmla="*/ 1 w 34"/>
                  <a:gd name="T7" fmla="*/ 12 h 23"/>
                  <a:gd name="T8" fmla="*/ 17 w 34"/>
                  <a:gd name="T9" fmla="*/ 21 h 23"/>
                  <a:gd name="T10" fmla="*/ 26 w 34"/>
                  <a:gd name="T11" fmla="*/ 19 h 23"/>
                  <a:gd name="T12" fmla="*/ 34 w 34"/>
                  <a:gd name="T13" fmla="*/ 14 h 23"/>
                  <a:gd name="T14" fmla="*/ 18 w 34"/>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3">
                    <a:moveTo>
                      <a:pt x="18" y="9"/>
                    </a:moveTo>
                    <a:cubicBezTo>
                      <a:pt x="13" y="6"/>
                      <a:pt x="9" y="3"/>
                      <a:pt x="7" y="0"/>
                    </a:cubicBezTo>
                    <a:cubicBezTo>
                      <a:pt x="5" y="1"/>
                      <a:pt x="3" y="3"/>
                      <a:pt x="3" y="6"/>
                    </a:cubicBezTo>
                    <a:cubicBezTo>
                      <a:pt x="1" y="12"/>
                      <a:pt x="1" y="12"/>
                      <a:pt x="1" y="12"/>
                    </a:cubicBezTo>
                    <a:cubicBezTo>
                      <a:pt x="0" y="19"/>
                      <a:pt x="7" y="23"/>
                      <a:pt x="17" y="21"/>
                    </a:cubicBezTo>
                    <a:cubicBezTo>
                      <a:pt x="26" y="19"/>
                      <a:pt x="26" y="19"/>
                      <a:pt x="26" y="19"/>
                    </a:cubicBezTo>
                    <a:cubicBezTo>
                      <a:pt x="31" y="18"/>
                      <a:pt x="33" y="16"/>
                      <a:pt x="34" y="14"/>
                    </a:cubicBezTo>
                    <a:cubicBezTo>
                      <a:pt x="29" y="14"/>
                      <a:pt x="23" y="12"/>
                      <a:pt x="18" y="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74" name="ïšlîḓê"/>
              <p:cNvSpPr/>
              <p:nvPr/>
            </p:nvSpPr>
            <p:spPr bwMode="auto">
              <a:xfrm>
                <a:off x="7031353" y="3826363"/>
                <a:ext cx="172905" cy="129678"/>
              </a:xfrm>
              <a:custGeom>
                <a:avLst/>
                <a:gdLst>
                  <a:gd name="T0" fmla="*/ 9 w 85"/>
                  <a:gd name="T1" fmla="*/ 55 h 64"/>
                  <a:gd name="T2" fmla="*/ 35 w 85"/>
                  <a:gd name="T3" fmla="*/ 23 h 64"/>
                  <a:gd name="T4" fmla="*/ 56 w 85"/>
                  <a:gd name="T5" fmla="*/ 12 h 64"/>
                  <a:gd name="T6" fmla="*/ 71 w 85"/>
                  <a:gd name="T7" fmla="*/ 21 h 64"/>
                  <a:gd name="T8" fmla="*/ 58 w 85"/>
                  <a:gd name="T9" fmla="*/ 37 h 64"/>
                  <a:gd name="T10" fmla="*/ 17 w 85"/>
                  <a:gd name="T11" fmla="*/ 59 h 64"/>
                  <a:gd name="T12" fmla="*/ 9 w 85"/>
                  <a:gd name="T13" fmla="*/ 55 h 64"/>
                </a:gdLst>
                <a:ahLst/>
                <a:cxnLst>
                  <a:cxn ang="0">
                    <a:pos x="T0" y="T1"/>
                  </a:cxn>
                  <a:cxn ang="0">
                    <a:pos x="T2" y="T3"/>
                  </a:cxn>
                  <a:cxn ang="0">
                    <a:pos x="T4" y="T5"/>
                  </a:cxn>
                  <a:cxn ang="0">
                    <a:pos x="T6" y="T7"/>
                  </a:cxn>
                  <a:cxn ang="0">
                    <a:pos x="T8" y="T9"/>
                  </a:cxn>
                  <a:cxn ang="0">
                    <a:pos x="T10" y="T11"/>
                  </a:cxn>
                  <a:cxn ang="0">
                    <a:pos x="T12" y="T13"/>
                  </a:cxn>
                </a:cxnLst>
                <a:rect l="0" t="0" r="r" b="b"/>
                <a:pathLst>
                  <a:path w="85" h="64">
                    <a:moveTo>
                      <a:pt x="9" y="55"/>
                    </a:moveTo>
                    <a:cubicBezTo>
                      <a:pt x="0" y="50"/>
                      <a:pt x="12" y="36"/>
                      <a:pt x="35" y="23"/>
                    </a:cubicBezTo>
                    <a:cubicBezTo>
                      <a:pt x="56" y="12"/>
                      <a:pt x="56" y="12"/>
                      <a:pt x="56" y="12"/>
                    </a:cubicBezTo>
                    <a:cubicBezTo>
                      <a:pt x="78" y="0"/>
                      <a:pt x="85" y="4"/>
                      <a:pt x="71" y="21"/>
                    </a:cubicBezTo>
                    <a:cubicBezTo>
                      <a:pt x="58" y="37"/>
                      <a:pt x="58" y="37"/>
                      <a:pt x="58" y="37"/>
                    </a:cubicBezTo>
                    <a:cubicBezTo>
                      <a:pt x="44" y="54"/>
                      <a:pt x="26" y="64"/>
                      <a:pt x="17" y="59"/>
                    </a:cubicBezTo>
                    <a:lnTo>
                      <a:pt x="9" y="5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75" name="îṡļídê"/>
              <p:cNvSpPr/>
              <p:nvPr/>
            </p:nvSpPr>
            <p:spPr bwMode="auto">
              <a:xfrm>
                <a:off x="7182644" y="3685242"/>
                <a:ext cx="38141" cy="47041"/>
              </a:xfrm>
              <a:custGeom>
                <a:avLst/>
                <a:gdLst>
                  <a:gd name="T0" fmla="*/ 19 w 19"/>
                  <a:gd name="T1" fmla="*/ 5 h 23"/>
                  <a:gd name="T2" fmla="*/ 9 w 19"/>
                  <a:gd name="T3" fmla="*/ 1 h 23"/>
                  <a:gd name="T4" fmla="*/ 1 w 19"/>
                  <a:gd name="T5" fmla="*/ 12 h 23"/>
                  <a:gd name="T6" fmla="*/ 1 w 19"/>
                  <a:gd name="T7" fmla="*/ 18 h 23"/>
                  <a:gd name="T8" fmla="*/ 5 w 19"/>
                  <a:gd name="T9" fmla="*/ 22 h 23"/>
                  <a:gd name="T10" fmla="*/ 19 w 19"/>
                  <a:gd name="T11" fmla="*/ 5 h 23"/>
                </a:gdLst>
                <a:ahLst/>
                <a:cxnLst>
                  <a:cxn ang="0">
                    <a:pos x="T0" y="T1"/>
                  </a:cxn>
                  <a:cxn ang="0">
                    <a:pos x="T2" y="T3"/>
                  </a:cxn>
                  <a:cxn ang="0">
                    <a:pos x="T4" y="T5"/>
                  </a:cxn>
                  <a:cxn ang="0">
                    <a:pos x="T6" y="T7"/>
                  </a:cxn>
                  <a:cxn ang="0">
                    <a:pos x="T8" y="T9"/>
                  </a:cxn>
                  <a:cxn ang="0">
                    <a:pos x="T10" y="T11"/>
                  </a:cxn>
                </a:cxnLst>
                <a:rect l="0" t="0" r="r" b="b"/>
                <a:pathLst>
                  <a:path w="19" h="23">
                    <a:moveTo>
                      <a:pt x="19" y="5"/>
                    </a:moveTo>
                    <a:cubicBezTo>
                      <a:pt x="18" y="3"/>
                      <a:pt x="13" y="0"/>
                      <a:pt x="9" y="1"/>
                    </a:cubicBezTo>
                    <a:cubicBezTo>
                      <a:pt x="5" y="2"/>
                      <a:pt x="1" y="8"/>
                      <a:pt x="1" y="12"/>
                    </a:cubicBezTo>
                    <a:cubicBezTo>
                      <a:pt x="1" y="15"/>
                      <a:pt x="2" y="17"/>
                      <a:pt x="1" y="18"/>
                    </a:cubicBezTo>
                    <a:cubicBezTo>
                      <a:pt x="0" y="19"/>
                      <a:pt x="0" y="23"/>
                      <a:pt x="5" y="22"/>
                    </a:cubicBezTo>
                    <a:cubicBezTo>
                      <a:pt x="10" y="20"/>
                      <a:pt x="19" y="5"/>
                      <a:pt x="19" y="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76" name="ïṩlîḍè"/>
              <p:cNvSpPr/>
              <p:nvPr/>
            </p:nvSpPr>
            <p:spPr bwMode="auto">
              <a:xfrm>
                <a:off x="7345378" y="3789494"/>
                <a:ext cx="62297" cy="31784"/>
              </a:xfrm>
              <a:custGeom>
                <a:avLst/>
                <a:gdLst>
                  <a:gd name="T0" fmla="*/ 23 w 31"/>
                  <a:gd name="T1" fmla="*/ 0 h 16"/>
                  <a:gd name="T2" fmla="*/ 30 w 31"/>
                  <a:gd name="T3" fmla="*/ 7 h 16"/>
                  <a:gd name="T4" fmla="*/ 16 w 31"/>
                  <a:gd name="T5" fmla="*/ 13 h 16"/>
                  <a:gd name="T6" fmla="*/ 7 w 31"/>
                  <a:gd name="T7" fmla="*/ 15 h 16"/>
                  <a:gd name="T8" fmla="*/ 1 w 31"/>
                  <a:gd name="T9" fmla="*/ 13 h 16"/>
                  <a:gd name="T10" fmla="*/ 23 w 31"/>
                  <a:gd name="T11" fmla="*/ 0 h 16"/>
                </a:gdLst>
                <a:ahLst/>
                <a:cxnLst>
                  <a:cxn ang="0">
                    <a:pos x="T0" y="T1"/>
                  </a:cxn>
                  <a:cxn ang="0">
                    <a:pos x="T2" y="T3"/>
                  </a:cxn>
                  <a:cxn ang="0">
                    <a:pos x="T4" y="T5"/>
                  </a:cxn>
                  <a:cxn ang="0">
                    <a:pos x="T6" y="T7"/>
                  </a:cxn>
                  <a:cxn ang="0">
                    <a:pos x="T8" y="T9"/>
                  </a:cxn>
                  <a:cxn ang="0">
                    <a:pos x="T10" y="T11"/>
                  </a:cxn>
                </a:cxnLst>
                <a:rect l="0" t="0" r="r" b="b"/>
                <a:pathLst>
                  <a:path w="31" h="16">
                    <a:moveTo>
                      <a:pt x="23" y="0"/>
                    </a:moveTo>
                    <a:cubicBezTo>
                      <a:pt x="27" y="1"/>
                      <a:pt x="31" y="3"/>
                      <a:pt x="30" y="7"/>
                    </a:cubicBezTo>
                    <a:cubicBezTo>
                      <a:pt x="29" y="9"/>
                      <a:pt x="22" y="13"/>
                      <a:pt x="16" y="13"/>
                    </a:cubicBezTo>
                    <a:cubicBezTo>
                      <a:pt x="11" y="14"/>
                      <a:pt x="9" y="14"/>
                      <a:pt x="7" y="15"/>
                    </a:cubicBezTo>
                    <a:cubicBezTo>
                      <a:pt x="5" y="15"/>
                      <a:pt x="0" y="16"/>
                      <a:pt x="1" y="13"/>
                    </a:cubicBezTo>
                    <a:cubicBezTo>
                      <a:pt x="3" y="9"/>
                      <a:pt x="23" y="0"/>
                      <a:pt x="2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77" name="iş1îḋè"/>
              <p:cNvSpPr/>
              <p:nvPr/>
            </p:nvSpPr>
            <p:spPr bwMode="auto">
              <a:xfrm>
                <a:off x="7139418" y="3650916"/>
                <a:ext cx="308940" cy="207232"/>
              </a:xfrm>
              <a:custGeom>
                <a:avLst/>
                <a:gdLst>
                  <a:gd name="T0" fmla="*/ 34 w 152"/>
                  <a:gd name="T1" fmla="*/ 83 h 102"/>
                  <a:gd name="T2" fmla="*/ 51 w 152"/>
                  <a:gd name="T3" fmla="*/ 2 h 102"/>
                  <a:gd name="T4" fmla="*/ 54 w 152"/>
                  <a:gd name="T5" fmla="*/ 0 h 102"/>
                  <a:gd name="T6" fmla="*/ 152 w 152"/>
                  <a:gd name="T7" fmla="*/ 55 h 102"/>
                  <a:gd name="T8" fmla="*/ 150 w 152"/>
                  <a:gd name="T9" fmla="*/ 57 h 102"/>
                  <a:gd name="T10" fmla="*/ 34 w 152"/>
                  <a:gd name="T11" fmla="*/ 83 h 102"/>
                  <a:gd name="T12" fmla="*/ 55 w 152"/>
                  <a:gd name="T13" fmla="*/ 7 h 102"/>
                  <a:gd name="T14" fmla="*/ 39 w 152"/>
                  <a:gd name="T15" fmla="*/ 79 h 102"/>
                  <a:gd name="T16" fmla="*/ 141 w 152"/>
                  <a:gd name="T17" fmla="*/ 56 h 102"/>
                  <a:gd name="T18" fmla="*/ 55 w 152"/>
                  <a:gd name="T19"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02">
                    <a:moveTo>
                      <a:pt x="34" y="83"/>
                    </a:moveTo>
                    <a:cubicBezTo>
                      <a:pt x="0" y="64"/>
                      <a:pt x="24" y="23"/>
                      <a:pt x="51" y="2"/>
                    </a:cubicBezTo>
                    <a:cubicBezTo>
                      <a:pt x="54" y="0"/>
                      <a:pt x="54" y="0"/>
                      <a:pt x="54" y="0"/>
                    </a:cubicBezTo>
                    <a:cubicBezTo>
                      <a:pt x="152" y="55"/>
                      <a:pt x="152" y="55"/>
                      <a:pt x="152" y="55"/>
                    </a:cubicBezTo>
                    <a:cubicBezTo>
                      <a:pt x="150" y="57"/>
                      <a:pt x="150" y="57"/>
                      <a:pt x="150" y="57"/>
                    </a:cubicBezTo>
                    <a:cubicBezTo>
                      <a:pt x="123" y="79"/>
                      <a:pt x="68" y="102"/>
                      <a:pt x="34" y="83"/>
                    </a:cubicBezTo>
                    <a:close/>
                    <a:moveTo>
                      <a:pt x="55" y="7"/>
                    </a:moveTo>
                    <a:cubicBezTo>
                      <a:pt x="30" y="28"/>
                      <a:pt x="11" y="64"/>
                      <a:pt x="39" y="79"/>
                    </a:cubicBezTo>
                    <a:cubicBezTo>
                      <a:pt x="66" y="94"/>
                      <a:pt x="115" y="76"/>
                      <a:pt x="141" y="56"/>
                    </a:cubicBezTo>
                    <a:lnTo>
                      <a:pt x="55" y="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78" name="išḻîdè"/>
              <p:cNvSpPr/>
              <p:nvPr/>
            </p:nvSpPr>
            <p:spPr bwMode="auto">
              <a:xfrm>
                <a:off x="7202986" y="3621675"/>
                <a:ext cx="288599" cy="169091"/>
              </a:xfrm>
              <a:custGeom>
                <a:avLst/>
                <a:gdLst>
                  <a:gd name="T0" fmla="*/ 31 w 142"/>
                  <a:gd name="T1" fmla="*/ 28 h 83"/>
                  <a:gd name="T2" fmla="*/ 44 w 142"/>
                  <a:gd name="T3" fmla="*/ 46 h 83"/>
                  <a:gd name="T4" fmla="*/ 41 w 142"/>
                  <a:gd name="T5" fmla="*/ 34 h 83"/>
                  <a:gd name="T6" fmla="*/ 75 w 142"/>
                  <a:gd name="T7" fmla="*/ 63 h 83"/>
                  <a:gd name="T8" fmla="*/ 63 w 142"/>
                  <a:gd name="T9" fmla="*/ 47 h 83"/>
                  <a:gd name="T10" fmla="*/ 110 w 142"/>
                  <a:gd name="T11" fmla="*/ 83 h 83"/>
                  <a:gd name="T12" fmla="*/ 127 w 142"/>
                  <a:gd name="T13" fmla="*/ 35 h 83"/>
                  <a:gd name="T14" fmla="*/ 45 w 142"/>
                  <a:gd name="T15" fmla="*/ 3 h 83"/>
                  <a:gd name="T16" fmla="*/ 0 w 142"/>
                  <a:gd name="T17" fmla="*/ 20 h 83"/>
                  <a:gd name="T18" fmla="*/ 31 w 142"/>
                  <a:gd name="T19" fmla="*/ 2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83">
                    <a:moveTo>
                      <a:pt x="31" y="28"/>
                    </a:moveTo>
                    <a:cubicBezTo>
                      <a:pt x="31" y="28"/>
                      <a:pt x="30" y="38"/>
                      <a:pt x="44" y="46"/>
                    </a:cubicBezTo>
                    <a:cubicBezTo>
                      <a:pt x="44" y="46"/>
                      <a:pt x="38" y="40"/>
                      <a:pt x="41" y="34"/>
                    </a:cubicBezTo>
                    <a:cubicBezTo>
                      <a:pt x="41" y="34"/>
                      <a:pt x="50" y="50"/>
                      <a:pt x="75" y="63"/>
                    </a:cubicBezTo>
                    <a:cubicBezTo>
                      <a:pt x="75" y="63"/>
                      <a:pt x="65" y="57"/>
                      <a:pt x="63" y="47"/>
                    </a:cubicBezTo>
                    <a:cubicBezTo>
                      <a:pt x="63" y="47"/>
                      <a:pt x="78" y="66"/>
                      <a:pt x="110" y="83"/>
                    </a:cubicBezTo>
                    <a:cubicBezTo>
                      <a:pt x="110" y="83"/>
                      <a:pt x="142" y="59"/>
                      <a:pt x="127" y="35"/>
                    </a:cubicBezTo>
                    <a:cubicBezTo>
                      <a:pt x="111" y="9"/>
                      <a:pt x="70" y="0"/>
                      <a:pt x="45" y="3"/>
                    </a:cubicBezTo>
                    <a:cubicBezTo>
                      <a:pt x="19" y="7"/>
                      <a:pt x="16" y="26"/>
                      <a:pt x="0" y="20"/>
                    </a:cubicBezTo>
                    <a:cubicBezTo>
                      <a:pt x="0" y="20"/>
                      <a:pt x="12" y="30"/>
                      <a:pt x="31"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grpSp>
        <p:grpSp>
          <p:nvGrpSpPr>
            <p:cNvPr id="157" name="íSḷîďé"/>
            <p:cNvGrpSpPr/>
            <p:nvPr/>
          </p:nvGrpSpPr>
          <p:grpSpPr>
            <a:xfrm>
              <a:off x="6638997" y="2883644"/>
              <a:ext cx="356995" cy="205705"/>
              <a:chOff x="6394403" y="3369946"/>
              <a:chExt cx="341995" cy="197060"/>
            </a:xfrm>
            <a:solidFill>
              <a:schemeClr val="tx1">
                <a:alpha val="20000"/>
              </a:schemeClr>
            </a:solidFill>
          </p:grpSpPr>
          <p:sp>
            <p:nvSpPr>
              <p:cNvPr id="168" name="íşļïḑê"/>
              <p:cNvSpPr/>
              <p:nvPr/>
            </p:nvSpPr>
            <p:spPr bwMode="auto">
              <a:xfrm>
                <a:off x="6394403" y="3369946"/>
                <a:ext cx="81367" cy="55940"/>
              </a:xfrm>
              <a:custGeom>
                <a:avLst/>
                <a:gdLst>
                  <a:gd name="T0" fmla="*/ 35 w 40"/>
                  <a:gd name="T1" fmla="*/ 21 h 28"/>
                  <a:gd name="T2" fmla="*/ 11 w 40"/>
                  <a:gd name="T3" fmla="*/ 24 h 28"/>
                  <a:gd name="T4" fmla="*/ 6 w 40"/>
                  <a:gd name="T5" fmla="*/ 6 h 28"/>
                  <a:gd name="T6" fmla="*/ 30 w 40"/>
                  <a:gd name="T7" fmla="*/ 4 h 28"/>
                  <a:gd name="T8" fmla="*/ 35 w 40"/>
                  <a:gd name="T9" fmla="*/ 21 h 28"/>
                </a:gdLst>
                <a:ahLst/>
                <a:cxnLst>
                  <a:cxn ang="0">
                    <a:pos x="T0" y="T1"/>
                  </a:cxn>
                  <a:cxn ang="0">
                    <a:pos x="T2" y="T3"/>
                  </a:cxn>
                  <a:cxn ang="0">
                    <a:pos x="T4" y="T5"/>
                  </a:cxn>
                  <a:cxn ang="0">
                    <a:pos x="T6" y="T7"/>
                  </a:cxn>
                  <a:cxn ang="0">
                    <a:pos x="T8" y="T9"/>
                  </a:cxn>
                </a:cxnLst>
                <a:rect l="0" t="0" r="r" b="b"/>
                <a:pathLst>
                  <a:path w="40" h="28">
                    <a:moveTo>
                      <a:pt x="35" y="21"/>
                    </a:moveTo>
                    <a:cubicBezTo>
                      <a:pt x="30" y="27"/>
                      <a:pt x="19" y="28"/>
                      <a:pt x="11" y="24"/>
                    </a:cubicBezTo>
                    <a:cubicBezTo>
                      <a:pt x="3" y="20"/>
                      <a:pt x="0" y="12"/>
                      <a:pt x="6" y="6"/>
                    </a:cubicBezTo>
                    <a:cubicBezTo>
                      <a:pt x="11" y="1"/>
                      <a:pt x="22" y="0"/>
                      <a:pt x="30" y="4"/>
                    </a:cubicBezTo>
                    <a:cubicBezTo>
                      <a:pt x="38" y="8"/>
                      <a:pt x="40" y="16"/>
                      <a:pt x="35"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69" name="íśḻïḑè"/>
              <p:cNvSpPr/>
              <p:nvPr/>
            </p:nvSpPr>
            <p:spPr bwMode="auto">
              <a:xfrm>
                <a:off x="6522810" y="3434785"/>
                <a:ext cx="81367" cy="58482"/>
              </a:xfrm>
              <a:custGeom>
                <a:avLst/>
                <a:gdLst>
                  <a:gd name="T0" fmla="*/ 35 w 40"/>
                  <a:gd name="T1" fmla="*/ 22 h 29"/>
                  <a:gd name="T2" fmla="*/ 11 w 40"/>
                  <a:gd name="T3" fmla="*/ 25 h 29"/>
                  <a:gd name="T4" fmla="*/ 5 w 40"/>
                  <a:gd name="T5" fmla="*/ 7 h 29"/>
                  <a:gd name="T6" fmla="*/ 30 w 40"/>
                  <a:gd name="T7" fmla="*/ 4 h 29"/>
                  <a:gd name="T8" fmla="*/ 35 w 40"/>
                  <a:gd name="T9" fmla="*/ 22 h 29"/>
                </a:gdLst>
                <a:ahLst/>
                <a:cxnLst>
                  <a:cxn ang="0">
                    <a:pos x="T0" y="T1"/>
                  </a:cxn>
                  <a:cxn ang="0">
                    <a:pos x="T2" y="T3"/>
                  </a:cxn>
                  <a:cxn ang="0">
                    <a:pos x="T4" y="T5"/>
                  </a:cxn>
                  <a:cxn ang="0">
                    <a:pos x="T6" y="T7"/>
                  </a:cxn>
                  <a:cxn ang="0">
                    <a:pos x="T8" y="T9"/>
                  </a:cxn>
                </a:cxnLst>
                <a:rect l="0" t="0" r="r" b="b"/>
                <a:pathLst>
                  <a:path w="40" h="29">
                    <a:moveTo>
                      <a:pt x="35" y="22"/>
                    </a:moveTo>
                    <a:cubicBezTo>
                      <a:pt x="29" y="27"/>
                      <a:pt x="19" y="29"/>
                      <a:pt x="11" y="25"/>
                    </a:cubicBezTo>
                    <a:cubicBezTo>
                      <a:pt x="2" y="20"/>
                      <a:pt x="0" y="13"/>
                      <a:pt x="5" y="7"/>
                    </a:cubicBezTo>
                    <a:cubicBezTo>
                      <a:pt x="11" y="1"/>
                      <a:pt x="22" y="0"/>
                      <a:pt x="30" y="4"/>
                    </a:cubicBezTo>
                    <a:cubicBezTo>
                      <a:pt x="38" y="8"/>
                      <a:pt x="40" y="16"/>
                      <a:pt x="35"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70" name="íṡliďé"/>
              <p:cNvSpPr/>
              <p:nvPr/>
            </p:nvSpPr>
            <p:spPr bwMode="auto">
              <a:xfrm>
                <a:off x="6655031" y="3509795"/>
                <a:ext cx="81367" cy="57211"/>
              </a:xfrm>
              <a:custGeom>
                <a:avLst/>
                <a:gdLst>
                  <a:gd name="T0" fmla="*/ 35 w 40"/>
                  <a:gd name="T1" fmla="*/ 22 h 28"/>
                  <a:gd name="T2" fmla="*/ 11 w 40"/>
                  <a:gd name="T3" fmla="*/ 24 h 28"/>
                  <a:gd name="T4" fmla="*/ 6 w 40"/>
                  <a:gd name="T5" fmla="*/ 7 h 28"/>
                  <a:gd name="T6" fmla="*/ 30 w 40"/>
                  <a:gd name="T7" fmla="*/ 4 h 28"/>
                  <a:gd name="T8" fmla="*/ 35 w 40"/>
                  <a:gd name="T9" fmla="*/ 22 h 28"/>
                </a:gdLst>
                <a:ahLst/>
                <a:cxnLst>
                  <a:cxn ang="0">
                    <a:pos x="T0" y="T1"/>
                  </a:cxn>
                  <a:cxn ang="0">
                    <a:pos x="T2" y="T3"/>
                  </a:cxn>
                  <a:cxn ang="0">
                    <a:pos x="T4" y="T5"/>
                  </a:cxn>
                  <a:cxn ang="0">
                    <a:pos x="T6" y="T7"/>
                  </a:cxn>
                  <a:cxn ang="0">
                    <a:pos x="T8" y="T9"/>
                  </a:cxn>
                </a:cxnLst>
                <a:rect l="0" t="0" r="r" b="b"/>
                <a:pathLst>
                  <a:path w="40" h="28">
                    <a:moveTo>
                      <a:pt x="35" y="22"/>
                    </a:moveTo>
                    <a:cubicBezTo>
                      <a:pt x="30" y="27"/>
                      <a:pt x="19" y="28"/>
                      <a:pt x="11" y="24"/>
                    </a:cubicBezTo>
                    <a:cubicBezTo>
                      <a:pt x="3" y="20"/>
                      <a:pt x="0" y="12"/>
                      <a:pt x="6" y="7"/>
                    </a:cubicBezTo>
                    <a:cubicBezTo>
                      <a:pt x="11" y="1"/>
                      <a:pt x="22" y="0"/>
                      <a:pt x="30" y="4"/>
                    </a:cubicBezTo>
                    <a:cubicBezTo>
                      <a:pt x="38" y="8"/>
                      <a:pt x="40" y="16"/>
                      <a:pt x="35"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grpSp>
        <p:grpSp>
          <p:nvGrpSpPr>
            <p:cNvPr id="158" name="iṩļíḍè"/>
            <p:cNvGrpSpPr/>
            <p:nvPr/>
          </p:nvGrpSpPr>
          <p:grpSpPr>
            <a:xfrm>
              <a:off x="5445932" y="2658866"/>
              <a:ext cx="1635017" cy="781677"/>
              <a:chOff x="5251453" y="3605147"/>
              <a:chExt cx="1566312" cy="748830"/>
            </a:xfrm>
          </p:grpSpPr>
          <p:sp>
            <p:nvSpPr>
              <p:cNvPr id="166" name="íšḻíḍê"/>
              <p:cNvSpPr/>
              <p:nvPr/>
            </p:nvSpPr>
            <p:spPr bwMode="auto">
              <a:xfrm>
                <a:off x="5251453" y="3605147"/>
                <a:ext cx="1566312" cy="748830"/>
              </a:xfrm>
              <a:custGeom>
                <a:avLst/>
                <a:gdLst>
                  <a:gd name="T0" fmla="*/ 742 w 769"/>
                  <a:gd name="T1" fmla="*/ 354 h 367"/>
                  <a:gd name="T2" fmla="*/ 741 w 769"/>
                  <a:gd name="T3" fmla="*/ 306 h 367"/>
                  <a:gd name="T4" fmla="*/ 129 w 769"/>
                  <a:gd name="T5" fmla="*/ 14 h 367"/>
                  <a:gd name="T6" fmla="*/ 28 w 769"/>
                  <a:gd name="T7" fmla="*/ 13 h 367"/>
                  <a:gd name="T8" fmla="*/ 29 w 769"/>
                  <a:gd name="T9" fmla="*/ 61 h 367"/>
                  <a:gd name="T10" fmla="*/ 641 w 769"/>
                  <a:gd name="T11" fmla="*/ 354 h 367"/>
                  <a:gd name="T12" fmla="*/ 742 w 769"/>
                  <a:gd name="T13" fmla="*/ 354 h 367"/>
                </a:gdLst>
                <a:ahLst/>
                <a:cxnLst>
                  <a:cxn ang="0">
                    <a:pos x="T0" y="T1"/>
                  </a:cxn>
                  <a:cxn ang="0">
                    <a:pos x="T2" y="T3"/>
                  </a:cxn>
                  <a:cxn ang="0">
                    <a:pos x="T4" y="T5"/>
                  </a:cxn>
                  <a:cxn ang="0">
                    <a:pos x="T6" y="T7"/>
                  </a:cxn>
                  <a:cxn ang="0">
                    <a:pos x="T8" y="T9"/>
                  </a:cxn>
                  <a:cxn ang="0">
                    <a:pos x="T10" y="T11"/>
                  </a:cxn>
                  <a:cxn ang="0">
                    <a:pos x="T12" y="T13"/>
                  </a:cxn>
                </a:cxnLst>
                <a:rect l="0" t="0" r="r" b="b"/>
                <a:pathLst>
                  <a:path w="769" h="367">
                    <a:moveTo>
                      <a:pt x="742" y="354"/>
                    </a:moveTo>
                    <a:cubicBezTo>
                      <a:pt x="769" y="341"/>
                      <a:pt x="769" y="320"/>
                      <a:pt x="741" y="306"/>
                    </a:cubicBezTo>
                    <a:cubicBezTo>
                      <a:pt x="129" y="14"/>
                      <a:pt x="129" y="14"/>
                      <a:pt x="129" y="14"/>
                    </a:cubicBezTo>
                    <a:cubicBezTo>
                      <a:pt x="100" y="0"/>
                      <a:pt x="55" y="0"/>
                      <a:pt x="28" y="13"/>
                    </a:cubicBezTo>
                    <a:cubicBezTo>
                      <a:pt x="0" y="26"/>
                      <a:pt x="1" y="48"/>
                      <a:pt x="29" y="61"/>
                    </a:cubicBezTo>
                    <a:cubicBezTo>
                      <a:pt x="641" y="354"/>
                      <a:pt x="641" y="354"/>
                      <a:pt x="641" y="354"/>
                    </a:cubicBezTo>
                    <a:cubicBezTo>
                      <a:pt x="669" y="367"/>
                      <a:pt x="715" y="367"/>
                      <a:pt x="742" y="35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67" name="ï$ļiḋê"/>
              <p:cNvSpPr/>
              <p:nvPr/>
            </p:nvSpPr>
            <p:spPr bwMode="auto">
              <a:xfrm>
                <a:off x="5386217" y="3657273"/>
                <a:ext cx="912835" cy="450061"/>
              </a:xfrm>
              <a:custGeom>
                <a:avLst/>
                <a:gdLst>
                  <a:gd name="T0" fmla="*/ 441 w 448"/>
                  <a:gd name="T1" fmla="*/ 221 h 221"/>
                  <a:gd name="T2" fmla="*/ 438 w 448"/>
                  <a:gd name="T3" fmla="*/ 220 h 221"/>
                  <a:gd name="T4" fmla="*/ 4 w 448"/>
                  <a:gd name="T5" fmla="*/ 13 h 221"/>
                  <a:gd name="T6" fmla="*/ 1 w 448"/>
                  <a:gd name="T7" fmla="*/ 5 h 221"/>
                  <a:gd name="T8" fmla="*/ 9 w 448"/>
                  <a:gd name="T9" fmla="*/ 2 h 221"/>
                  <a:gd name="T10" fmla="*/ 444 w 448"/>
                  <a:gd name="T11" fmla="*/ 209 h 221"/>
                  <a:gd name="T12" fmla="*/ 446 w 448"/>
                  <a:gd name="T13" fmla="*/ 217 h 221"/>
                  <a:gd name="T14" fmla="*/ 441 w 448"/>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221">
                    <a:moveTo>
                      <a:pt x="441" y="221"/>
                    </a:moveTo>
                    <a:cubicBezTo>
                      <a:pt x="440" y="221"/>
                      <a:pt x="439" y="221"/>
                      <a:pt x="438" y="220"/>
                    </a:cubicBezTo>
                    <a:cubicBezTo>
                      <a:pt x="4" y="13"/>
                      <a:pt x="4" y="13"/>
                      <a:pt x="4" y="13"/>
                    </a:cubicBezTo>
                    <a:cubicBezTo>
                      <a:pt x="1" y="11"/>
                      <a:pt x="0" y="8"/>
                      <a:pt x="1" y="5"/>
                    </a:cubicBezTo>
                    <a:cubicBezTo>
                      <a:pt x="3" y="2"/>
                      <a:pt x="6" y="0"/>
                      <a:pt x="9" y="2"/>
                    </a:cubicBezTo>
                    <a:cubicBezTo>
                      <a:pt x="444" y="209"/>
                      <a:pt x="444" y="209"/>
                      <a:pt x="444" y="209"/>
                    </a:cubicBezTo>
                    <a:cubicBezTo>
                      <a:pt x="447" y="211"/>
                      <a:pt x="448" y="214"/>
                      <a:pt x="446" y="217"/>
                    </a:cubicBezTo>
                    <a:cubicBezTo>
                      <a:pt x="445" y="220"/>
                      <a:pt x="443" y="221"/>
                      <a:pt x="441" y="221"/>
                    </a:cubicBezTo>
                    <a:close/>
                  </a:path>
                </a:pathLst>
              </a:custGeom>
              <a:solidFill>
                <a:schemeClr val="accent2"/>
              </a:solidFill>
              <a:ln>
                <a:noFill/>
              </a:ln>
            </p:spPr>
            <p:txBody>
              <a:bodyPr anchor="ctr"/>
              <a:lstStyle/>
              <a:p>
                <a:pPr algn="ctr"/>
                <a:endParaRPr/>
              </a:p>
            </p:txBody>
          </p:sp>
        </p:grpSp>
        <p:grpSp>
          <p:nvGrpSpPr>
            <p:cNvPr id="159" name="íṣľîḓe"/>
            <p:cNvGrpSpPr/>
            <p:nvPr/>
          </p:nvGrpSpPr>
          <p:grpSpPr>
            <a:xfrm>
              <a:off x="5445932" y="3185216"/>
              <a:ext cx="1635017" cy="781677"/>
              <a:chOff x="5251453" y="3605147"/>
              <a:chExt cx="1566312" cy="748830"/>
            </a:xfrm>
            <a:solidFill>
              <a:schemeClr val="tx1">
                <a:alpha val="10000"/>
              </a:schemeClr>
            </a:solidFill>
          </p:grpSpPr>
          <p:sp>
            <p:nvSpPr>
              <p:cNvPr id="164" name="ïSľiďe"/>
              <p:cNvSpPr/>
              <p:nvPr/>
            </p:nvSpPr>
            <p:spPr bwMode="auto">
              <a:xfrm>
                <a:off x="5251453" y="3605147"/>
                <a:ext cx="1566312" cy="748830"/>
              </a:xfrm>
              <a:custGeom>
                <a:avLst/>
                <a:gdLst>
                  <a:gd name="T0" fmla="*/ 742 w 769"/>
                  <a:gd name="T1" fmla="*/ 354 h 367"/>
                  <a:gd name="T2" fmla="*/ 741 w 769"/>
                  <a:gd name="T3" fmla="*/ 306 h 367"/>
                  <a:gd name="T4" fmla="*/ 129 w 769"/>
                  <a:gd name="T5" fmla="*/ 14 h 367"/>
                  <a:gd name="T6" fmla="*/ 28 w 769"/>
                  <a:gd name="T7" fmla="*/ 13 h 367"/>
                  <a:gd name="T8" fmla="*/ 29 w 769"/>
                  <a:gd name="T9" fmla="*/ 61 h 367"/>
                  <a:gd name="T10" fmla="*/ 641 w 769"/>
                  <a:gd name="T11" fmla="*/ 354 h 367"/>
                  <a:gd name="T12" fmla="*/ 742 w 769"/>
                  <a:gd name="T13" fmla="*/ 354 h 367"/>
                </a:gdLst>
                <a:ahLst/>
                <a:cxnLst>
                  <a:cxn ang="0">
                    <a:pos x="T0" y="T1"/>
                  </a:cxn>
                  <a:cxn ang="0">
                    <a:pos x="T2" y="T3"/>
                  </a:cxn>
                  <a:cxn ang="0">
                    <a:pos x="T4" y="T5"/>
                  </a:cxn>
                  <a:cxn ang="0">
                    <a:pos x="T6" y="T7"/>
                  </a:cxn>
                  <a:cxn ang="0">
                    <a:pos x="T8" y="T9"/>
                  </a:cxn>
                  <a:cxn ang="0">
                    <a:pos x="T10" y="T11"/>
                  </a:cxn>
                  <a:cxn ang="0">
                    <a:pos x="T12" y="T13"/>
                  </a:cxn>
                </a:cxnLst>
                <a:rect l="0" t="0" r="r" b="b"/>
                <a:pathLst>
                  <a:path w="769" h="367">
                    <a:moveTo>
                      <a:pt x="742" y="354"/>
                    </a:moveTo>
                    <a:cubicBezTo>
                      <a:pt x="769" y="341"/>
                      <a:pt x="769" y="320"/>
                      <a:pt x="741" y="306"/>
                    </a:cubicBezTo>
                    <a:cubicBezTo>
                      <a:pt x="129" y="14"/>
                      <a:pt x="129" y="14"/>
                      <a:pt x="129" y="14"/>
                    </a:cubicBezTo>
                    <a:cubicBezTo>
                      <a:pt x="100" y="0"/>
                      <a:pt x="55" y="0"/>
                      <a:pt x="28" y="13"/>
                    </a:cubicBezTo>
                    <a:cubicBezTo>
                      <a:pt x="0" y="26"/>
                      <a:pt x="1" y="48"/>
                      <a:pt x="29" y="61"/>
                    </a:cubicBezTo>
                    <a:cubicBezTo>
                      <a:pt x="641" y="354"/>
                      <a:pt x="641" y="354"/>
                      <a:pt x="641" y="354"/>
                    </a:cubicBezTo>
                    <a:cubicBezTo>
                      <a:pt x="669" y="367"/>
                      <a:pt x="715" y="367"/>
                      <a:pt x="742" y="3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endParaRPr/>
              </a:p>
            </p:txBody>
          </p:sp>
          <p:sp>
            <p:nvSpPr>
              <p:cNvPr id="165" name="işḻíḋe"/>
              <p:cNvSpPr/>
              <p:nvPr/>
            </p:nvSpPr>
            <p:spPr bwMode="auto">
              <a:xfrm>
                <a:off x="5386217" y="3657273"/>
                <a:ext cx="912835" cy="450061"/>
              </a:xfrm>
              <a:custGeom>
                <a:avLst/>
                <a:gdLst>
                  <a:gd name="T0" fmla="*/ 441 w 448"/>
                  <a:gd name="T1" fmla="*/ 221 h 221"/>
                  <a:gd name="T2" fmla="*/ 438 w 448"/>
                  <a:gd name="T3" fmla="*/ 220 h 221"/>
                  <a:gd name="T4" fmla="*/ 4 w 448"/>
                  <a:gd name="T5" fmla="*/ 13 h 221"/>
                  <a:gd name="T6" fmla="*/ 1 w 448"/>
                  <a:gd name="T7" fmla="*/ 5 h 221"/>
                  <a:gd name="T8" fmla="*/ 9 w 448"/>
                  <a:gd name="T9" fmla="*/ 2 h 221"/>
                  <a:gd name="T10" fmla="*/ 444 w 448"/>
                  <a:gd name="T11" fmla="*/ 209 h 221"/>
                  <a:gd name="T12" fmla="*/ 446 w 448"/>
                  <a:gd name="T13" fmla="*/ 217 h 221"/>
                  <a:gd name="T14" fmla="*/ 441 w 448"/>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221">
                    <a:moveTo>
                      <a:pt x="441" y="221"/>
                    </a:moveTo>
                    <a:cubicBezTo>
                      <a:pt x="440" y="221"/>
                      <a:pt x="439" y="221"/>
                      <a:pt x="438" y="220"/>
                    </a:cubicBezTo>
                    <a:cubicBezTo>
                      <a:pt x="4" y="13"/>
                      <a:pt x="4" y="13"/>
                      <a:pt x="4" y="13"/>
                    </a:cubicBezTo>
                    <a:cubicBezTo>
                      <a:pt x="1" y="11"/>
                      <a:pt x="0" y="8"/>
                      <a:pt x="1" y="5"/>
                    </a:cubicBezTo>
                    <a:cubicBezTo>
                      <a:pt x="3" y="2"/>
                      <a:pt x="6" y="0"/>
                      <a:pt x="9" y="2"/>
                    </a:cubicBezTo>
                    <a:cubicBezTo>
                      <a:pt x="444" y="209"/>
                      <a:pt x="444" y="209"/>
                      <a:pt x="444" y="209"/>
                    </a:cubicBezTo>
                    <a:cubicBezTo>
                      <a:pt x="447" y="211"/>
                      <a:pt x="448" y="214"/>
                      <a:pt x="446" y="217"/>
                    </a:cubicBezTo>
                    <a:cubicBezTo>
                      <a:pt x="445" y="220"/>
                      <a:pt x="443" y="221"/>
                      <a:pt x="441" y="221"/>
                    </a:cubicBezTo>
                    <a:close/>
                  </a:path>
                </a:pathLst>
              </a:custGeom>
              <a:grpFill/>
              <a:ln>
                <a:noFill/>
              </a:ln>
            </p:spPr>
            <p:txBody>
              <a:bodyPr anchor="ctr"/>
              <a:lstStyle/>
              <a:p>
                <a:pPr algn="ctr"/>
                <a:endParaRPr/>
              </a:p>
            </p:txBody>
          </p:sp>
        </p:grpSp>
        <p:cxnSp>
          <p:nvCxnSpPr>
            <p:cNvPr id="160" name="直接连接符 159"/>
            <p:cNvCxnSpPr/>
            <p:nvPr/>
          </p:nvCxnSpPr>
          <p:spPr>
            <a:xfrm flipH="1" flipV="1">
              <a:off x="3958320" y="2084777"/>
              <a:ext cx="531014" cy="335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flipV="1">
              <a:off x="8005938" y="2072859"/>
              <a:ext cx="519810" cy="3300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a:off x="8629382" y="4227833"/>
              <a:ext cx="545043" cy="211941"/>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4" name="标题 3"/>
          <p:cNvSpPr>
            <a:spLocks noGrp="1"/>
          </p:cNvSpPr>
          <p:nvPr>
            <p:ph type="title"/>
          </p:nvPr>
        </p:nvSpPr>
        <p:spPr/>
        <p:txBody>
          <a:bodyPr/>
          <a:lstStyle/>
          <a:p>
            <a:r>
              <a:rPr lang="zh-CN" altLang="en-US" dirty="0"/>
              <a:t>三</a:t>
            </a:r>
            <a:r>
              <a:rPr lang="en-US" altLang="zh-CN" dirty="0"/>
              <a:t>. </a:t>
            </a:r>
            <a:r>
              <a:rPr lang="zh-CN" altLang="en-US" dirty="0"/>
              <a:t>复核内容</a:t>
            </a:r>
          </a:p>
        </p:txBody>
      </p:sp>
      <p:sp>
        <p:nvSpPr>
          <p:cNvPr id="6" name="矩形 5"/>
          <p:cNvSpPr/>
          <p:nvPr/>
        </p:nvSpPr>
        <p:spPr>
          <a:xfrm>
            <a:off x="1076676" y="1131788"/>
            <a:ext cx="3262432" cy="461665"/>
          </a:xfrm>
          <a:prstGeom prst="rect">
            <a:avLst/>
          </a:prstGeom>
        </p:spPr>
        <p:txBody>
          <a:bodyPr wrap="none">
            <a:spAutoFit/>
          </a:bodyPr>
          <a:lstStyle/>
          <a:p>
            <a:r>
              <a:rPr lang="zh-CN" altLang="en-US" sz="2400" b="1" dirty="0">
                <a:solidFill>
                  <a:srgbClr val="26477D"/>
                </a:solidFill>
                <a:latin typeface="微软雅黑" panose="020B0503020204020204" pitchFamily="34" charset="-122"/>
                <a:ea typeface="微软雅黑" panose="020B0503020204020204" pitchFamily="34" charset="-122"/>
              </a:rPr>
              <a:t>（二）</a:t>
            </a:r>
            <a:r>
              <a:rPr lang="zh-CN" altLang="en-US" sz="2400" b="1" dirty="0">
                <a:solidFill>
                  <a:srgbClr val="FF0000"/>
                </a:solidFill>
                <a:latin typeface="微软雅黑" panose="020B0503020204020204" pitchFamily="34" charset="-122"/>
                <a:ea typeface="微软雅黑" panose="020B0503020204020204" pitchFamily="34" charset="-122"/>
              </a:rPr>
              <a:t>平台</a:t>
            </a:r>
            <a:r>
              <a:rPr lang="zh-CN" altLang="en-US" sz="2400" b="1" dirty="0">
                <a:solidFill>
                  <a:srgbClr val="26477D"/>
                </a:solidFill>
                <a:latin typeface="微软雅黑" panose="020B0503020204020204" pitchFamily="34" charset="-122"/>
                <a:ea typeface="微软雅黑" panose="020B0503020204020204" pitchFamily="34" charset="-122"/>
              </a:rPr>
              <a:t>建设与应用</a:t>
            </a:r>
          </a:p>
        </p:txBody>
      </p:sp>
      <p:cxnSp>
        <p:nvCxnSpPr>
          <p:cNvPr id="135" name="直接连接符 134"/>
          <p:cNvCxnSpPr>
            <a:cxnSpLocks/>
          </p:cNvCxnSpPr>
          <p:nvPr/>
        </p:nvCxnSpPr>
        <p:spPr>
          <a:xfrm flipH="1">
            <a:off x="3902836" y="2773075"/>
            <a:ext cx="683629" cy="30752"/>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a:xfrm flipV="1">
            <a:off x="7916367" y="2760105"/>
            <a:ext cx="1097325" cy="5912"/>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139" name="直接连接符 138"/>
          <p:cNvCxnSpPr/>
          <p:nvPr/>
        </p:nvCxnSpPr>
        <p:spPr>
          <a:xfrm>
            <a:off x="8375602" y="4497342"/>
            <a:ext cx="684635" cy="0"/>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sp>
        <p:nvSpPr>
          <p:cNvPr id="142" name="íşľîdè">
            <a:extLst>
              <a:ext uri="{FF2B5EF4-FFF2-40B4-BE49-F238E27FC236}">
                <a16:creationId xmlns:a16="http://schemas.microsoft.com/office/drawing/2014/main" id="{39340196-E1AA-4B49-976A-BF366BB2B662}"/>
              </a:ext>
            </a:extLst>
          </p:cNvPr>
          <p:cNvSpPr/>
          <p:nvPr/>
        </p:nvSpPr>
        <p:spPr bwMode="auto">
          <a:xfrm>
            <a:off x="9006767" y="4719405"/>
            <a:ext cx="2563212" cy="1107996"/>
          </a:xfrm>
          <a:prstGeom prst="rect">
            <a:avLst/>
          </a:prstGeom>
          <a:noFill/>
        </p:spPr>
        <p:txBody>
          <a:bodyPr wrap="square" lIns="91440" tIns="45720" rIns="91440" bIns="45720">
            <a:spAutoFit/>
          </a:bodyPr>
          <a:lstStyle/>
          <a:p>
            <a:pPr>
              <a:lnSpc>
                <a:spcPct val="110000"/>
              </a:lnSpc>
            </a:pPr>
            <a:r>
              <a:rPr lang="zh-CN" altLang="zh-CN" sz="2000" dirty="0">
                <a:latin typeface="微软雅黑" panose="020B0503020204020204" pitchFamily="34" charset="-122"/>
                <a:ea typeface="微软雅黑" panose="020B0503020204020204" pitchFamily="34" charset="-122"/>
              </a:rPr>
              <a:t>学校在数据分析、应用方面开展了哪些工作，取得了哪些成效。</a:t>
            </a:r>
            <a:endParaRPr lang="zh-CN" altLang="en-US" sz="2000" dirty="0">
              <a:latin typeface="微软雅黑" panose="020B0503020204020204" pitchFamily="34" charset="-122"/>
              <a:ea typeface="微软雅黑" panose="020B0503020204020204" pitchFamily="34" charset="-122"/>
            </a:endParaRPr>
          </a:p>
        </p:txBody>
      </p:sp>
      <p:sp>
        <p:nvSpPr>
          <p:cNvPr id="144" name="iśľiďê">
            <a:extLst>
              <a:ext uri="{FF2B5EF4-FFF2-40B4-BE49-F238E27FC236}">
                <a16:creationId xmlns:a16="http://schemas.microsoft.com/office/drawing/2014/main" id="{39340196-E1AA-4B49-976A-BF366BB2B662}"/>
              </a:ext>
            </a:extLst>
          </p:cNvPr>
          <p:cNvSpPr/>
          <p:nvPr/>
        </p:nvSpPr>
        <p:spPr bwMode="auto">
          <a:xfrm>
            <a:off x="9076070" y="2305086"/>
            <a:ext cx="2289908" cy="1107996"/>
          </a:xfrm>
          <a:prstGeom prst="rect">
            <a:avLst/>
          </a:prstGeom>
          <a:noFill/>
        </p:spPr>
        <p:txBody>
          <a:bodyPr wrap="square" lIns="91440" tIns="45720" rIns="91440" bIns="45720">
            <a:spAutoFit/>
          </a:bodyPr>
          <a:lstStyle/>
          <a:p>
            <a:pPr>
              <a:lnSpc>
                <a:spcPct val="110000"/>
              </a:lnSpc>
            </a:pPr>
            <a:r>
              <a:rPr lang="zh-CN" altLang="zh-CN" sz="2000" dirty="0">
                <a:latin typeface="微软雅黑" panose="020B0503020204020204" pitchFamily="34" charset="-122"/>
                <a:ea typeface="微软雅黑" panose="020B0503020204020204" pitchFamily="34" charset="-122"/>
              </a:rPr>
              <a:t>学校是否按照顶层设计蓝图，扎实推进平台建设。</a:t>
            </a:r>
          </a:p>
        </p:txBody>
      </p:sp>
      <p:sp>
        <p:nvSpPr>
          <p:cNvPr id="147" name="ïṣḷiḑê">
            <a:extLst>
              <a:ext uri="{FF2B5EF4-FFF2-40B4-BE49-F238E27FC236}">
                <a16:creationId xmlns:a16="http://schemas.microsoft.com/office/drawing/2014/main" id="{4D5C24C6-4DD0-4193-AD42-019C1134797B}"/>
              </a:ext>
            </a:extLst>
          </p:cNvPr>
          <p:cNvSpPr txBox="1"/>
          <p:nvPr/>
        </p:nvSpPr>
        <p:spPr bwMode="auto">
          <a:xfrm>
            <a:off x="667377" y="2395873"/>
            <a:ext cx="3158686" cy="3816429"/>
          </a:xfrm>
          <a:prstGeom prst="rect">
            <a:avLst/>
          </a:prstGeom>
          <a:noFill/>
        </p:spPr>
        <p:txBody>
          <a:bodyPr wrap="square" lIns="91440" tIns="45720" rIns="91440" bIns="45720">
            <a:spAutoFit/>
          </a:bodyPr>
          <a:lstStyle>
            <a:defPPr>
              <a:defRPr lang="zh-CN"/>
            </a:defPPr>
            <a:lvl1pPr>
              <a:defRPr sz="2000" b="1">
                <a:latin typeface="微软雅黑" panose="020B0503020204020204" pitchFamily="34" charset="-122"/>
                <a:ea typeface="微软雅黑" panose="020B0503020204020204" pitchFamily="34" charset="-122"/>
              </a:defRPr>
            </a:lvl1pPr>
          </a:lstStyle>
          <a:p>
            <a:pPr>
              <a:lnSpc>
                <a:spcPct val="110000"/>
              </a:lnSpc>
            </a:pPr>
            <a:r>
              <a:rPr lang="zh-CN" altLang="zh-CN" b="0" dirty="0"/>
              <a:t>学校是否按智能化要求对平台建设进行顶层设计，平台</a:t>
            </a:r>
            <a:r>
              <a:rPr lang="zh-CN" altLang="en-US" b="0" dirty="0">
                <a:solidFill>
                  <a:srgbClr val="FF0000"/>
                </a:solidFill>
              </a:rPr>
              <a:t>架构</a:t>
            </a:r>
            <a:r>
              <a:rPr lang="zh-CN" altLang="zh-CN" b="0" dirty="0"/>
              <a:t>是否具有实时、常态化支撑学校诊改工作的功能：</a:t>
            </a:r>
          </a:p>
          <a:p>
            <a:pPr>
              <a:lnSpc>
                <a:spcPct val="110000"/>
              </a:lnSpc>
            </a:pPr>
            <a:r>
              <a:rPr lang="zh-CN" altLang="zh-CN" b="0" dirty="0"/>
              <a:t>（</a:t>
            </a:r>
            <a:r>
              <a:rPr lang="en-US" altLang="zh-CN" b="0" dirty="0"/>
              <a:t>1</a:t>
            </a:r>
            <a:r>
              <a:rPr lang="zh-CN" altLang="zh-CN" b="0" dirty="0"/>
              <a:t>）能够实现数据的源头、即时采集。</a:t>
            </a:r>
          </a:p>
          <a:p>
            <a:pPr>
              <a:lnSpc>
                <a:spcPct val="110000"/>
              </a:lnSpc>
            </a:pPr>
            <a:r>
              <a:rPr lang="zh-CN" altLang="zh-CN" b="0" dirty="0"/>
              <a:t>（</a:t>
            </a:r>
            <a:r>
              <a:rPr lang="en-US" altLang="zh-CN" b="0" dirty="0"/>
              <a:t>2</a:t>
            </a:r>
            <a:r>
              <a:rPr lang="zh-CN" altLang="zh-CN" b="0" dirty="0"/>
              <a:t>）能够消除信息孤岛，实现数据的实时开放共享。</a:t>
            </a:r>
          </a:p>
          <a:p>
            <a:pPr>
              <a:lnSpc>
                <a:spcPct val="110000"/>
              </a:lnSpc>
            </a:pPr>
            <a:r>
              <a:rPr lang="zh-CN" altLang="zh-CN" b="0" dirty="0"/>
              <a:t>（</a:t>
            </a:r>
            <a:r>
              <a:rPr lang="en-US" altLang="zh-CN" b="0" dirty="0"/>
              <a:t>3</a:t>
            </a:r>
            <a:r>
              <a:rPr lang="zh-CN" altLang="zh-CN" b="0" dirty="0"/>
              <a:t>）能够进行数据分析，并实时展现分析结果。</a:t>
            </a:r>
          </a:p>
        </p:txBody>
      </p:sp>
      <p:sp>
        <p:nvSpPr>
          <p:cNvPr id="2" name="矩形 1"/>
          <p:cNvSpPr/>
          <p:nvPr/>
        </p:nvSpPr>
        <p:spPr>
          <a:xfrm>
            <a:off x="4620363" y="1268560"/>
            <a:ext cx="6949616" cy="707886"/>
          </a:xfrm>
          <a:prstGeom prst="rect">
            <a:avLst/>
          </a:prstGeom>
        </p:spPr>
        <p:txBody>
          <a:bodyPr wrap="square">
            <a:spAutoFit/>
          </a:bodyPr>
          <a:lstStyle/>
          <a:p>
            <a:r>
              <a:rPr lang="zh-CN" altLang="zh-CN" sz="2000" dirty="0"/>
              <a:t>复核学校平台对内部质量保证体系运行的支撑情况，重点复核平台的顶层设计、建设、应用及成效。</a:t>
            </a:r>
            <a:endParaRPr lang="zh-CN" altLang="en-US" sz="2000" dirty="0">
              <a:solidFill>
                <a:srgbClr val="800000"/>
              </a:solidFill>
            </a:endParaRPr>
          </a:p>
        </p:txBody>
      </p:sp>
      <p:sp>
        <p:nvSpPr>
          <p:cNvPr id="108" name="ïṥḷîḓè"/>
          <p:cNvSpPr txBox="1"/>
          <p:nvPr/>
        </p:nvSpPr>
        <p:spPr>
          <a:xfrm>
            <a:off x="3857706" y="2287775"/>
            <a:ext cx="506955" cy="460390"/>
          </a:xfrm>
          <a:prstGeom prst="rect">
            <a:avLst/>
          </a:prstGeom>
          <a:noFill/>
        </p:spPr>
        <p:txBody>
          <a:bodyPr wrap="none">
            <a:noAutofit/>
          </a:bodyPr>
          <a:lstStyle/>
          <a:p>
            <a:pPr algn="ctr"/>
            <a:r>
              <a:rPr lang="en-US" altLang="zh-CN" sz="2800" b="1" dirty="0">
                <a:solidFill>
                  <a:srgbClr val="000000"/>
                </a:solidFill>
                <a:latin typeface="微软雅黑" panose="020B0503020204020204" pitchFamily="34" charset="-122"/>
                <a:ea typeface="微软雅黑" panose="020B0503020204020204" pitchFamily="34" charset="-122"/>
              </a:rPr>
              <a:t>1</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110" name="ïṥḷîḓè"/>
          <p:cNvSpPr txBox="1"/>
          <p:nvPr/>
        </p:nvSpPr>
        <p:spPr>
          <a:xfrm>
            <a:off x="8641649" y="2228466"/>
            <a:ext cx="506955" cy="460390"/>
          </a:xfrm>
          <a:prstGeom prst="rect">
            <a:avLst/>
          </a:prstGeom>
          <a:noFill/>
        </p:spPr>
        <p:txBody>
          <a:bodyPr wrap="none">
            <a:noAutofit/>
          </a:bodyPr>
          <a:lstStyle/>
          <a:p>
            <a:pPr algn="ctr"/>
            <a:r>
              <a:rPr lang="en-US" altLang="zh-CN" sz="2800" b="1" dirty="0">
                <a:solidFill>
                  <a:srgbClr val="000000"/>
                </a:solidFill>
                <a:latin typeface="微软雅黑" panose="020B0503020204020204" pitchFamily="34" charset="-122"/>
                <a:ea typeface="微软雅黑" panose="020B0503020204020204" pitchFamily="34" charset="-122"/>
              </a:rPr>
              <a:t>2</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111" name="ïṥḷîḓè"/>
          <p:cNvSpPr txBox="1"/>
          <p:nvPr/>
        </p:nvSpPr>
        <p:spPr>
          <a:xfrm>
            <a:off x="8560364" y="4659878"/>
            <a:ext cx="506955" cy="460390"/>
          </a:xfrm>
          <a:prstGeom prst="rect">
            <a:avLst/>
          </a:prstGeom>
          <a:noFill/>
        </p:spPr>
        <p:txBody>
          <a:bodyPr wrap="none">
            <a:noAutofit/>
          </a:bodyPr>
          <a:lstStyle/>
          <a:p>
            <a:pPr algn="ctr"/>
            <a:r>
              <a:rPr lang="en-US" altLang="zh-CN" sz="2800" b="1" dirty="0">
                <a:solidFill>
                  <a:srgbClr val="000000"/>
                </a:solidFill>
                <a:latin typeface="微软雅黑" panose="020B0503020204020204" pitchFamily="34" charset="-122"/>
                <a:ea typeface="微软雅黑" panose="020B0503020204020204" pitchFamily="34" charset="-122"/>
              </a:rPr>
              <a:t>3</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68325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复核程序</a:t>
            </a:r>
          </a:p>
        </p:txBody>
      </p:sp>
      <p:sp>
        <p:nvSpPr>
          <p:cNvPr id="2" name="文本占位符 1"/>
          <p:cNvSpPr>
            <a:spLocks noGrp="1"/>
          </p:cNvSpPr>
          <p:nvPr>
            <p:ph type="body" idx="1"/>
          </p:nvPr>
        </p:nvSpPr>
        <p:spPr/>
        <p:txBody>
          <a:bodyPr/>
          <a:lstStyle/>
          <a:p>
            <a:endParaRPr lang="zh-CN" altLang="en-US"/>
          </a:p>
        </p:txBody>
      </p:sp>
      <p:sp>
        <p:nvSpPr>
          <p:cNvPr id="6" name="椭圆 5"/>
          <p:cNvSpPr/>
          <p:nvPr/>
        </p:nvSpPr>
        <p:spPr>
          <a:xfrm>
            <a:off x="5378099" y="1822136"/>
            <a:ext cx="1512000" cy="151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a:solidFill>
                  <a:srgbClr val="25477D"/>
                </a:solidFill>
                <a:latin typeface="微软雅黑" panose="020B0503020204020204" pitchFamily="34" charset="-122"/>
                <a:ea typeface="微软雅黑" panose="020B0503020204020204" pitchFamily="34" charset="-122"/>
              </a:rPr>
              <a:t>肆</a:t>
            </a:r>
          </a:p>
        </p:txBody>
      </p:sp>
    </p:spTree>
    <p:extLst>
      <p:ext uri="{BB962C8B-B14F-4D97-AF65-F5344CB8AC3E}">
        <p14:creationId xmlns:p14="http://schemas.microsoft.com/office/powerpoint/2010/main" val="6494781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四</a:t>
            </a:r>
            <a:r>
              <a:rPr lang="en-US" altLang="zh-CN" dirty="0"/>
              <a:t>. </a:t>
            </a:r>
            <a:r>
              <a:rPr lang="zh-CN" altLang="en-US" dirty="0"/>
              <a:t>复核程序</a:t>
            </a:r>
          </a:p>
        </p:txBody>
      </p:sp>
      <p:sp>
        <p:nvSpPr>
          <p:cNvPr id="107" name="îsļïḍé"/>
          <p:cNvSpPr txBox="1"/>
          <p:nvPr/>
        </p:nvSpPr>
        <p:spPr bwMode="auto">
          <a:xfrm>
            <a:off x="971204" y="3684520"/>
            <a:ext cx="1822063" cy="393614"/>
          </a:xfrm>
          <a:prstGeom prst="rect">
            <a:avLst/>
          </a:prstGeom>
          <a:noFill/>
        </p:spPr>
        <p:txBody>
          <a:bodyPr wrap="none" lIns="90000" tIns="46800" rIns="90000" bIns="46800" anchor="b" anchorCtr="0">
            <a:normAutofit lnSpcReduction="10000"/>
          </a:bodyPr>
          <a:lstStyle/>
          <a:p>
            <a:pPr algn="r"/>
            <a:r>
              <a:rPr lang="zh-CN"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一）</a:t>
            </a:r>
            <a:r>
              <a:rPr lang="en-US" altLang="zh-CN" sz="2000" b="1" dirty="0">
                <a:latin typeface="微软雅黑" panose="020B0503020204020204" pitchFamily="34" charset="-122"/>
                <a:ea typeface="微软雅黑" panose="020B0503020204020204" pitchFamily="34" charset="-122"/>
              </a:rPr>
              <a:t> </a:t>
            </a:r>
            <a:r>
              <a:rPr lang="zh-CN" altLang="en-US" sz="2000" b="1" dirty="0">
                <a:effectLst/>
                <a:latin typeface="微软雅黑" panose="020B0503020204020204" pitchFamily="34" charset="-122"/>
                <a:ea typeface="微软雅黑" panose="020B0503020204020204" pitchFamily="34" charset="-122"/>
              </a:rPr>
              <a:t>学校自我诊断</a:t>
            </a:r>
          </a:p>
        </p:txBody>
      </p:sp>
      <p:sp>
        <p:nvSpPr>
          <p:cNvPr id="108" name="îṥ1ïḍé"/>
          <p:cNvSpPr txBox="1"/>
          <p:nvPr/>
        </p:nvSpPr>
        <p:spPr bwMode="auto">
          <a:xfrm>
            <a:off x="194461" y="4150265"/>
            <a:ext cx="2895872" cy="1933927"/>
          </a:xfrm>
          <a:prstGeom prst="rect">
            <a:avLst/>
          </a:prstGeom>
          <a:noFill/>
        </p:spPr>
        <p:txBody>
          <a:bodyPr wrap="square" lIns="90000" tIns="46800" rIns="90000" bIns="46800" anchor="t" anchorCtr="0">
            <a:noAutofit/>
          </a:bodyPr>
          <a:lstStyle>
            <a:defPPr>
              <a:defRPr lang="zh-CN"/>
            </a:defPPr>
            <a:lvl1pPr>
              <a:lnSpc>
                <a:spcPct val="130000"/>
              </a:lnSpc>
              <a:defRPr sz="1600">
                <a:latin typeface="微软雅黑 Light" panose="020B0502040204020203" pitchFamily="34" charset="-122"/>
                <a:ea typeface="微软雅黑 Light" panose="020B0502040204020203" pitchFamily="34" charset="-122"/>
              </a:defRPr>
            </a:lvl1pPr>
          </a:lstStyle>
          <a:p>
            <a:r>
              <a:rPr lang="zh-CN" altLang="en-US" dirty="0"/>
              <a:t>学校按照</a:t>
            </a:r>
            <a:r>
              <a:rPr lang="zh-CN" altLang="en-US" b="1" dirty="0">
                <a:solidFill>
                  <a:srgbClr val="FF0000"/>
                </a:solidFill>
              </a:rPr>
              <a:t>审核通过后公布的实施方案，</a:t>
            </a:r>
            <a:r>
              <a:rPr lang="zh-CN" altLang="en-US" dirty="0"/>
              <a:t>建立了内部质量保证 体系及诊改制度，并至少在三个以上层面开展了诊改工作的前提下，依据本指引明确的复核内容，逐项诊断，撰写学校内部质量保证体系自我诊断报告</a:t>
            </a:r>
            <a:r>
              <a:rPr lang="en-US" altLang="zh-CN" dirty="0"/>
              <a:t>(</a:t>
            </a:r>
            <a:r>
              <a:rPr lang="zh-CN" altLang="en-US" dirty="0"/>
              <a:t>见附件</a:t>
            </a:r>
            <a:r>
              <a:rPr lang="en-US" altLang="zh-CN" dirty="0"/>
              <a:t>)</a:t>
            </a:r>
            <a:r>
              <a:rPr lang="zh-CN" altLang="en-US" dirty="0"/>
              <a:t>。 </a:t>
            </a:r>
          </a:p>
        </p:txBody>
      </p:sp>
      <p:sp>
        <p:nvSpPr>
          <p:cNvPr id="105" name="isḷïḋè"/>
          <p:cNvSpPr txBox="1"/>
          <p:nvPr/>
        </p:nvSpPr>
        <p:spPr bwMode="auto">
          <a:xfrm>
            <a:off x="9633974" y="2351135"/>
            <a:ext cx="2093576" cy="393614"/>
          </a:xfrm>
          <a:prstGeom prst="rect">
            <a:avLst/>
          </a:prstGeom>
          <a:noFill/>
        </p:spPr>
        <p:txBody>
          <a:bodyPr wrap="none" lIns="90000" tIns="46800" rIns="90000" bIns="46800" anchor="b" anchorCtr="0">
            <a:noAutofit/>
          </a:bodyPr>
          <a:lstStyle/>
          <a:p>
            <a:r>
              <a:rPr lang="zh-CN"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五）</a:t>
            </a:r>
            <a:r>
              <a:rPr lang="zh-CN" altLang="en-US" sz="2000" b="1" dirty="0">
                <a:effectLst/>
                <a:latin typeface="微软雅黑" panose="020B0503020204020204" pitchFamily="34" charset="-122"/>
                <a:ea typeface="微软雅黑" panose="020B0503020204020204" pitchFamily="34" charset="-122"/>
              </a:rPr>
              <a:t>公布复核结论</a:t>
            </a:r>
          </a:p>
        </p:txBody>
      </p:sp>
      <p:sp>
        <p:nvSpPr>
          <p:cNvPr id="103" name="išľíḋe"/>
          <p:cNvSpPr txBox="1"/>
          <p:nvPr/>
        </p:nvSpPr>
        <p:spPr bwMode="auto">
          <a:xfrm>
            <a:off x="8114763" y="3934075"/>
            <a:ext cx="1934423" cy="393614"/>
          </a:xfrm>
          <a:prstGeom prst="rect">
            <a:avLst/>
          </a:prstGeom>
          <a:noFill/>
        </p:spPr>
        <p:txBody>
          <a:bodyPr wrap="none" lIns="90000" tIns="46800" rIns="90000" bIns="46800" anchor="b" anchorCtr="0">
            <a:noAutofit/>
          </a:bodyPr>
          <a:lstStyle/>
          <a:p>
            <a:r>
              <a:rPr lang="zh-CN"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四）</a:t>
            </a:r>
            <a:r>
              <a:rPr lang="en-US" altLang="zh-CN" sz="2000" b="1" dirty="0">
                <a:latin typeface="微软雅黑" panose="020B0503020204020204" pitchFamily="34" charset="-122"/>
                <a:ea typeface="微软雅黑" panose="020B0503020204020204" pitchFamily="34" charset="-122"/>
              </a:rPr>
              <a:t> </a:t>
            </a:r>
            <a:r>
              <a:rPr lang="zh-CN" altLang="en-US" sz="2000" b="1" dirty="0">
                <a:effectLst/>
                <a:latin typeface="微软雅黑" panose="020B0503020204020204" pitchFamily="34" charset="-122"/>
                <a:ea typeface="微软雅黑" panose="020B0503020204020204" pitchFamily="34" charset="-122"/>
              </a:rPr>
              <a:t>专家组复核</a:t>
            </a:r>
          </a:p>
        </p:txBody>
      </p:sp>
      <p:sp>
        <p:nvSpPr>
          <p:cNvPr id="104" name="ïṡļîḋé"/>
          <p:cNvSpPr txBox="1"/>
          <p:nvPr/>
        </p:nvSpPr>
        <p:spPr bwMode="auto">
          <a:xfrm>
            <a:off x="8025841" y="4395113"/>
            <a:ext cx="3308165" cy="789517"/>
          </a:xfrm>
          <a:prstGeom prst="rect">
            <a:avLst/>
          </a:prstGeom>
          <a:noFill/>
        </p:spPr>
        <p:txBody>
          <a:bodyPr wrap="square" lIns="90000" tIns="46800" rIns="90000" bIns="46800" anchor="t" anchorCtr="0">
            <a:noAutofit/>
          </a:bodyPr>
          <a:lstStyle/>
          <a:p>
            <a:pPr>
              <a:lnSpc>
                <a:spcPct val="120000"/>
              </a:lnSpc>
            </a:pPr>
            <a:r>
              <a:rPr lang="zh-CN" altLang="en-US" sz="1600" b="1" dirty="0">
                <a:solidFill>
                  <a:srgbClr val="FF0000"/>
                </a:solidFill>
                <a:latin typeface="微软雅黑 Light" panose="020B0502040204020203" pitchFamily="34" charset="-122"/>
                <a:ea typeface="微软雅黑 Light" panose="020B0502040204020203" pitchFamily="34" charset="-122"/>
              </a:rPr>
              <a:t>网上复核：</a:t>
            </a:r>
            <a:r>
              <a:rPr lang="zh-CN" altLang="en-US" sz="1600" dirty="0"/>
              <a:t>申请复核的学校按照工作计划，提前两周在学校相关网站或平台公布有关</a:t>
            </a:r>
            <a:r>
              <a:rPr lang="zh-CN" altLang="en-US" sz="1600" b="1" dirty="0">
                <a:solidFill>
                  <a:srgbClr val="C00000"/>
                </a:solidFill>
              </a:rPr>
              <a:t>材料和信息</a:t>
            </a:r>
            <a:endParaRPr lang="en-US" altLang="zh-CN" sz="1600" b="1" dirty="0">
              <a:solidFill>
                <a:srgbClr val="C00000"/>
              </a:solidFill>
            </a:endParaRPr>
          </a:p>
          <a:p>
            <a:pPr>
              <a:lnSpc>
                <a:spcPct val="120000"/>
              </a:lnSpc>
            </a:pPr>
            <a:r>
              <a:rPr lang="zh-CN" altLang="en-US" sz="1600" b="1" dirty="0">
                <a:solidFill>
                  <a:srgbClr val="C00000"/>
                </a:solidFill>
              </a:rPr>
              <a:t> </a:t>
            </a:r>
            <a:endParaRPr lang="en-US" altLang="zh-CN" sz="1600" dirty="0">
              <a:latin typeface="微软雅黑 Light" panose="020B0502040204020203" pitchFamily="34" charset="-122"/>
              <a:ea typeface="微软雅黑 Light" panose="020B0502040204020203" pitchFamily="34" charset="-122"/>
            </a:endParaRPr>
          </a:p>
          <a:p>
            <a:pPr>
              <a:lnSpc>
                <a:spcPct val="120000"/>
              </a:lnSpc>
            </a:pPr>
            <a:r>
              <a:rPr lang="zh-CN" altLang="en-US" sz="1600" b="1" dirty="0">
                <a:solidFill>
                  <a:srgbClr val="FF0000"/>
                </a:solidFill>
                <a:latin typeface="微软雅黑 Light" panose="020B0502040204020203" pitchFamily="34" charset="-122"/>
                <a:ea typeface="微软雅黑 Light" panose="020B0502040204020203" pitchFamily="34" charset="-122"/>
              </a:rPr>
              <a:t>现场复核：</a:t>
            </a:r>
            <a:r>
              <a:rPr lang="zh-CN" altLang="en-US" sz="1600" dirty="0"/>
              <a:t>专家组进校进行现场复核。进校工作时间</a:t>
            </a:r>
            <a:r>
              <a:rPr lang="en-US" altLang="zh-CN" sz="1600" dirty="0"/>
              <a:t>2-</a:t>
            </a:r>
            <a:r>
              <a:rPr lang="zh-CN" altLang="en-US" sz="1600" dirty="0"/>
              <a:t> </a:t>
            </a:r>
            <a:r>
              <a:rPr lang="en-US" altLang="zh-CN" sz="1600" dirty="0"/>
              <a:t>3 </a:t>
            </a:r>
            <a:r>
              <a:rPr lang="zh-CN" altLang="en-US" sz="1600" dirty="0"/>
              <a:t>天。</a:t>
            </a:r>
            <a:endParaRPr lang="zh-CN" altLang="en-US" sz="1600" dirty="0">
              <a:latin typeface="微软雅黑 Light" panose="020B0502040204020203" pitchFamily="34" charset="-122"/>
              <a:ea typeface="微软雅黑 Light" panose="020B0502040204020203" pitchFamily="34" charset="-122"/>
            </a:endParaRPr>
          </a:p>
        </p:txBody>
      </p:sp>
      <p:sp>
        <p:nvSpPr>
          <p:cNvPr id="101" name="íṥḷïḓe"/>
          <p:cNvSpPr txBox="1"/>
          <p:nvPr/>
        </p:nvSpPr>
        <p:spPr bwMode="auto">
          <a:xfrm>
            <a:off x="3442346" y="1111760"/>
            <a:ext cx="1746781" cy="393614"/>
          </a:xfrm>
          <a:prstGeom prst="rect">
            <a:avLst/>
          </a:prstGeom>
          <a:noFill/>
        </p:spPr>
        <p:txBody>
          <a:bodyPr wrap="none" lIns="90000" tIns="46800" rIns="90000" bIns="46800" anchor="b" anchorCtr="0">
            <a:noAutofit/>
          </a:bodyPr>
          <a:lstStyle/>
          <a:p>
            <a:pPr algn="r"/>
            <a:r>
              <a:rPr lang="zh-CN"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三）专</a:t>
            </a:r>
            <a:r>
              <a:rPr lang="zh-CN" altLang="en-US" sz="2000" b="1" dirty="0">
                <a:effectLst/>
                <a:latin typeface="微软雅黑" panose="020B0503020204020204" pitchFamily="34" charset="-122"/>
                <a:ea typeface="微软雅黑" panose="020B0503020204020204" pitchFamily="34" charset="-122"/>
              </a:rPr>
              <a:t>委会制定计划</a:t>
            </a:r>
          </a:p>
        </p:txBody>
      </p:sp>
      <p:sp>
        <p:nvSpPr>
          <p:cNvPr id="102" name="ïśľíḓé"/>
          <p:cNvSpPr txBox="1"/>
          <p:nvPr/>
        </p:nvSpPr>
        <p:spPr bwMode="auto">
          <a:xfrm>
            <a:off x="2810582" y="1500677"/>
            <a:ext cx="3934529" cy="1315086"/>
          </a:xfrm>
          <a:prstGeom prst="rect">
            <a:avLst/>
          </a:prstGeom>
          <a:noFill/>
        </p:spPr>
        <p:txBody>
          <a:bodyPr wrap="square" lIns="90000" tIns="46800" rIns="90000" bIns="46800" anchor="t" anchorCtr="0">
            <a:noAutofit/>
          </a:bodyPr>
          <a:lstStyle>
            <a:defPPr>
              <a:defRPr lang="zh-CN"/>
            </a:defPPr>
            <a:lvl1pPr>
              <a:lnSpc>
                <a:spcPct val="130000"/>
              </a:lnSpc>
              <a:defRPr sz="1600">
                <a:latin typeface="微软雅黑 Light" panose="020B0502040204020203" pitchFamily="34" charset="-122"/>
                <a:ea typeface="微软雅黑 Light" panose="020B0502040204020203" pitchFamily="34" charset="-122"/>
              </a:defRPr>
            </a:lvl1pPr>
          </a:lstStyle>
          <a:p>
            <a:r>
              <a:rPr lang="zh-CN" altLang="en-US" dirty="0"/>
              <a:t>全国诊改专委会根据全国试点院校申请，与省级教育行政部门协商</a:t>
            </a:r>
            <a:r>
              <a:rPr lang="en-US" altLang="zh-CN" dirty="0"/>
              <a:t>(</a:t>
            </a:r>
            <a:r>
              <a:rPr lang="zh-CN" altLang="en-US" dirty="0"/>
              <a:t>省级诊改专委会根据省级试点院校申请，报省级教育行政部门批准</a:t>
            </a:r>
            <a:r>
              <a:rPr lang="en-US" altLang="zh-CN" dirty="0"/>
              <a:t>)</a:t>
            </a:r>
            <a:r>
              <a:rPr lang="zh-CN" altLang="en-US" dirty="0"/>
              <a:t>，制定复核工作计划</a:t>
            </a:r>
            <a:r>
              <a:rPr lang="en-US" altLang="zh-CN" dirty="0"/>
              <a:t>,</a:t>
            </a:r>
            <a:r>
              <a:rPr lang="zh-CN" altLang="en-US" dirty="0"/>
              <a:t>邀请和培训复核专家。 </a:t>
            </a:r>
          </a:p>
        </p:txBody>
      </p:sp>
      <p:sp>
        <p:nvSpPr>
          <p:cNvPr id="99" name="íṡḻîḍê"/>
          <p:cNvSpPr txBox="1"/>
          <p:nvPr/>
        </p:nvSpPr>
        <p:spPr bwMode="auto">
          <a:xfrm>
            <a:off x="4072095" y="4486138"/>
            <a:ext cx="1866616" cy="393614"/>
          </a:xfrm>
          <a:prstGeom prst="rect">
            <a:avLst/>
          </a:prstGeom>
          <a:noFill/>
        </p:spPr>
        <p:txBody>
          <a:bodyPr wrap="none" lIns="90000" tIns="46800" rIns="90000" bIns="46800" anchor="b" anchorCtr="0">
            <a:noAutofit/>
          </a:bodyPr>
          <a:lstStyle/>
          <a:p>
            <a:r>
              <a:rPr lang="zh-CN" altLang="en-US" sz="2000" b="1" dirty="0">
                <a:latin typeface="微软雅黑" panose="020B0503020204020204" pitchFamily="34" charset="-122"/>
                <a:ea typeface="微软雅黑" panose="020B0503020204020204" pitchFamily="34" charset="-122"/>
              </a:rPr>
              <a:t>（二）</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学校</a:t>
            </a:r>
            <a:r>
              <a:rPr lang="zh-CN" altLang="en-US" sz="2000" b="1" dirty="0">
                <a:effectLst/>
                <a:latin typeface="微软雅黑" panose="020B0503020204020204" pitchFamily="34" charset="-122"/>
                <a:ea typeface="微软雅黑" panose="020B0503020204020204" pitchFamily="34" charset="-122"/>
              </a:rPr>
              <a:t>申请复核</a:t>
            </a:r>
          </a:p>
        </p:txBody>
      </p:sp>
      <p:sp>
        <p:nvSpPr>
          <p:cNvPr id="100" name="íśḻîḓé"/>
          <p:cNvSpPr txBox="1"/>
          <p:nvPr/>
        </p:nvSpPr>
        <p:spPr bwMode="auto">
          <a:xfrm>
            <a:off x="3653092" y="4865641"/>
            <a:ext cx="3778521" cy="1322653"/>
          </a:xfrm>
          <a:prstGeom prst="rect">
            <a:avLst/>
          </a:prstGeom>
          <a:noFill/>
        </p:spPr>
        <p:txBody>
          <a:bodyPr wrap="square" lIns="90000" tIns="46800" rIns="90000" bIns="46800" anchor="t" anchorCtr="0">
            <a:noAutofit/>
          </a:bodyPr>
          <a:lstStyle>
            <a:defPPr>
              <a:defRPr lang="zh-CN"/>
            </a:defPPr>
            <a:lvl1pPr algn="r">
              <a:lnSpc>
                <a:spcPct val="130000"/>
              </a:lnSpc>
              <a:defRPr sz="1600">
                <a:latin typeface="微软雅黑 Light" panose="020B0502040204020203" pitchFamily="34" charset="-122"/>
                <a:ea typeface="微软雅黑 Light" panose="020B0502040204020203" pitchFamily="34" charset="-122"/>
              </a:defRPr>
            </a:lvl1pPr>
          </a:lstStyle>
          <a:p>
            <a:pPr algn="l"/>
            <a:r>
              <a:rPr lang="zh-CN" altLang="zh-CN" dirty="0"/>
              <a:t>全国诊改试点高职院校在达成实施方案目标任务和内部质量保证体系自我诊断的基础上，向全国诊改专委会（省级试点院校向省级诊改专委会）提出复核申请，并提供相关网站网址和学校平台登录账号。</a:t>
            </a:r>
            <a:endParaRPr lang="zh-CN" altLang="en-US" dirty="0"/>
          </a:p>
        </p:txBody>
      </p:sp>
      <p:sp>
        <p:nvSpPr>
          <p:cNvPr id="72" name="íṡlïdê"/>
          <p:cNvSpPr/>
          <p:nvPr/>
        </p:nvSpPr>
        <p:spPr>
          <a:xfrm>
            <a:off x="3419201" y="3769081"/>
            <a:ext cx="1457344" cy="7196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4" name="ïṥḻiḑê"/>
          <p:cNvSpPr/>
          <p:nvPr/>
        </p:nvSpPr>
        <p:spPr>
          <a:xfrm rot="5400000">
            <a:off x="4176657" y="3788812"/>
            <a:ext cx="1051359" cy="348415"/>
          </a:xfrm>
          <a:prstGeom prst="parallelogram">
            <a:avLst>
              <a:gd name="adj" fmla="val 104466"/>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7" name="îŝḻîḋê"/>
          <p:cNvSpPr/>
          <p:nvPr/>
        </p:nvSpPr>
        <p:spPr>
          <a:xfrm>
            <a:off x="4528131" y="3437342"/>
            <a:ext cx="1457344" cy="719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8" name="îšlîďê"/>
          <p:cNvSpPr/>
          <p:nvPr/>
        </p:nvSpPr>
        <p:spPr>
          <a:xfrm rot="5400000">
            <a:off x="5285586" y="3457072"/>
            <a:ext cx="1051359" cy="348415"/>
          </a:xfrm>
          <a:prstGeom prst="parallelogram">
            <a:avLst>
              <a:gd name="adj" fmla="val 105939"/>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9" name="í$ḻïḋê"/>
          <p:cNvSpPr/>
          <p:nvPr/>
        </p:nvSpPr>
        <p:spPr>
          <a:xfrm>
            <a:off x="5637060" y="3105601"/>
            <a:ext cx="1457344" cy="7196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0" name="ïŝḻiḑè"/>
          <p:cNvSpPr/>
          <p:nvPr/>
        </p:nvSpPr>
        <p:spPr>
          <a:xfrm rot="5400000">
            <a:off x="6394515" y="3125331"/>
            <a:ext cx="1051359" cy="348415"/>
          </a:xfrm>
          <a:prstGeom prst="parallelogram">
            <a:avLst>
              <a:gd name="adj" fmla="val 105939"/>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1" name="ïslíḋe"/>
          <p:cNvSpPr/>
          <p:nvPr/>
        </p:nvSpPr>
        <p:spPr>
          <a:xfrm>
            <a:off x="6745988" y="2773861"/>
            <a:ext cx="1457344" cy="7196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2" name="ï$ḻiḓê"/>
          <p:cNvSpPr/>
          <p:nvPr/>
        </p:nvSpPr>
        <p:spPr>
          <a:xfrm rot="5400000">
            <a:off x="7503446" y="2794800"/>
            <a:ext cx="1051359" cy="348415"/>
          </a:xfrm>
          <a:prstGeom prst="parallelogram">
            <a:avLst>
              <a:gd name="adj" fmla="val 106676"/>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3" name="ïṧ1ïdê"/>
          <p:cNvSpPr/>
          <p:nvPr/>
        </p:nvSpPr>
        <p:spPr>
          <a:xfrm rot="5400000">
            <a:off x="8252119" y="1901789"/>
            <a:ext cx="984648" cy="1779058"/>
          </a:xfrm>
          <a:custGeom>
            <a:avLst/>
            <a:gdLst>
              <a:gd name="connsiteX0" fmla="*/ 0 w 1019112"/>
              <a:gd name="connsiteY0" fmla="*/ 298436 h 1650344"/>
              <a:gd name="connsiteX1" fmla="*/ 509556 w 1019112"/>
              <a:gd name="connsiteY1" fmla="*/ 0 h 1650344"/>
              <a:gd name="connsiteX2" fmla="*/ 1019112 w 1019112"/>
              <a:gd name="connsiteY2" fmla="*/ 298436 h 1650344"/>
              <a:gd name="connsiteX3" fmla="*/ 887593 w 1019112"/>
              <a:gd name="connsiteY3" fmla="*/ 298436 h 1650344"/>
              <a:gd name="connsiteX4" fmla="*/ 887593 w 1019112"/>
              <a:gd name="connsiteY4" fmla="*/ 1650344 h 1650344"/>
              <a:gd name="connsiteX5" fmla="*/ 147853 w 1019112"/>
              <a:gd name="connsiteY5" fmla="*/ 1650344 h 1650344"/>
              <a:gd name="connsiteX6" fmla="*/ 147853 w 1019112"/>
              <a:gd name="connsiteY6" fmla="*/ 298436 h 1650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112" h="1650344">
                <a:moveTo>
                  <a:pt x="0" y="298436"/>
                </a:moveTo>
                <a:lnTo>
                  <a:pt x="509556" y="0"/>
                </a:lnTo>
                <a:lnTo>
                  <a:pt x="1019112" y="298436"/>
                </a:lnTo>
                <a:lnTo>
                  <a:pt x="887593" y="298436"/>
                </a:lnTo>
                <a:lnTo>
                  <a:pt x="887593" y="1650344"/>
                </a:lnTo>
                <a:lnTo>
                  <a:pt x="147853" y="1650344"/>
                </a:lnTo>
                <a:lnTo>
                  <a:pt x="147853" y="29843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8" name="iśľidè"/>
          <p:cNvSpPr/>
          <p:nvPr/>
        </p:nvSpPr>
        <p:spPr bwMode="auto">
          <a:xfrm>
            <a:off x="7059175" y="2825343"/>
            <a:ext cx="584706" cy="584706"/>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bg1"/>
          </a:solidFill>
          <a:ln>
            <a:noFill/>
          </a:ln>
        </p:spPr>
        <p:txBody>
          <a:bodyPr anchor="ctr"/>
          <a:lstStyle/>
          <a:p>
            <a:pPr algn="ctr"/>
            <a:endParaRPr/>
          </a:p>
        </p:txBody>
      </p:sp>
      <p:cxnSp>
        <p:nvCxnSpPr>
          <p:cNvPr id="5" name="肘形连接符 4"/>
          <p:cNvCxnSpPr>
            <a:stCxn id="72" idx="0"/>
            <a:endCxn id="107" idx="0"/>
          </p:cNvCxnSpPr>
          <p:nvPr/>
        </p:nvCxnSpPr>
        <p:spPr>
          <a:xfrm rot="16200000" flipV="1">
            <a:off x="2972775" y="2593982"/>
            <a:ext cx="84561" cy="2265637"/>
          </a:xfrm>
          <a:prstGeom prst="bentConnector3">
            <a:avLst>
              <a:gd name="adj1" fmla="val 37033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肘形连接符 12"/>
          <p:cNvCxnSpPr>
            <a:stCxn id="87" idx="2"/>
            <a:endCxn id="99" idx="0"/>
          </p:cNvCxnSpPr>
          <p:nvPr/>
        </p:nvCxnSpPr>
        <p:spPr>
          <a:xfrm rot="5400000">
            <a:off x="4966515" y="4195849"/>
            <a:ext cx="329177" cy="251400"/>
          </a:xfrm>
          <a:prstGeom prst="bentConnector3">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肘形连接符 14"/>
          <p:cNvCxnSpPr/>
          <p:nvPr/>
        </p:nvCxnSpPr>
        <p:spPr>
          <a:xfrm rot="10800000">
            <a:off x="2602633" y="1473911"/>
            <a:ext cx="3731747" cy="2133448"/>
          </a:xfrm>
          <a:prstGeom prst="bentConnector3">
            <a:avLst>
              <a:gd name="adj1" fmla="val -38229"/>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肘形连接符 19"/>
          <p:cNvCxnSpPr>
            <a:stCxn id="91" idx="2"/>
            <a:endCxn id="103" idx="0"/>
          </p:cNvCxnSpPr>
          <p:nvPr/>
        </p:nvCxnSpPr>
        <p:spPr>
          <a:xfrm rot="16200000" flipH="1">
            <a:off x="8058020" y="2910119"/>
            <a:ext cx="440595" cy="1607315"/>
          </a:xfrm>
          <a:prstGeom prst="bentConnector3">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9" name="observation-tool_18366"/>
          <p:cNvSpPr>
            <a:spLocks noChangeAspect="1"/>
          </p:cNvSpPr>
          <p:nvPr/>
        </p:nvSpPr>
        <p:spPr bwMode="auto">
          <a:xfrm>
            <a:off x="3791550" y="3916864"/>
            <a:ext cx="468696" cy="468000"/>
          </a:xfrm>
          <a:custGeom>
            <a:avLst/>
            <a:gdLst>
              <a:gd name="T0" fmla="*/ 2078 w 5401"/>
              <a:gd name="T1" fmla="*/ 4156 h 5401"/>
              <a:gd name="T2" fmla="*/ 2959 w 5401"/>
              <a:gd name="T3" fmla="*/ 3957 h 5401"/>
              <a:gd name="T4" fmla="*/ 4127 w 5401"/>
              <a:gd name="T5" fmla="*/ 5126 h 5401"/>
              <a:gd name="T6" fmla="*/ 5125 w 5401"/>
              <a:gd name="T7" fmla="*/ 5126 h 5401"/>
              <a:gd name="T8" fmla="*/ 5125 w 5401"/>
              <a:gd name="T9" fmla="*/ 4127 h 5401"/>
              <a:gd name="T10" fmla="*/ 3958 w 5401"/>
              <a:gd name="T11" fmla="*/ 2959 h 5401"/>
              <a:gd name="T12" fmla="*/ 4156 w 5401"/>
              <a:gd name="T13" fmla="*/ 2078 h 5401"/>
              <a:gd name="T14" fmla="*/ 2078 w 5401"/>
              <a:gd name="T15" fmla="*/ 0 h 5401"/>
              <a:gd name="T16" fmla="*/ 0 w 5401"/>
              <a:gd name="T17" fmla="*/ 2078 h 5401"/>
              <a:gd name="T18" fmla="*/ 2078 w 5401"/>
              <a:gd name="T19" fmla="*/ 4156 h 5401"/>
              <a:gd name="T20" fmla="*/ 2078 w 5401"/>
              <a:gd name="T21" fmla="*/ 606 h 5401"/>
              <a:gd name="T22" fmla="*/ 3551 w 5401"/>
              <a:gd name="T23" fmla="*/ 2078 h 5401"/>
              <a:gd name="T24" fmla="*/ 2078 w 5401"/>
              <a:gd name="T25" fmla="*/ 3551 h 5401"/>
              <a:gd name="T26" fmla="*/ 606 w 5401"/>
              <a:gd name="T27" fmla="*/ 2078 h 5401"/>
              <a:gd name="T28" fmla="*/ 2078 w 5401"/>
              <a:gd name="T29" fmla="*/ 606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01" h="5401">
                <a:moveTo>
                  <a:pt x="2078" y="4156"/>
                </a:moveTo>
                <a:cubicBezTo>
                  <a:pt x="2393" y="4156"/>
                  <a:pt x="2691" y="4084"/>
                  <a:pt x="2959" y="3957"/>
                </a:cubicBezTo>
                <a:lnTo>
                  <a:pt x="4127" y="5126"/>
                </a:lnTo>
                <a:cubicBezTo>
                  <a:pt x="4403" y="5401"/>
                  <a:pt x="4850" y="5401"/>
                  <a:pt x="5125" y="5126"/>
                </a:cubicBezTo>
                <a:cubicBezTo>
                  <a:pt x="5401" y="4850"/>
                  <a:pt x="5401" y="4403"/>
                  <a:pt x="5125" y="4127"/>
                </a:cubicBezTo>
                <a:lnTo>
                  <a:pt x="3958" y="2959"/>
                </a:lnTo>
                <a:cubicBezTo>
                  <a:pt x="4084" y="2691"/>
                  <a:pt x="4156" y="2393"/>
                  <a:pt x="4156" y="2078"/>
                </a:cubicBezTo>
                <a:cubicBezTo>
                  <a:pt x="4156" y="932"/>
                  <a:pt x="3224" y="0"/>
                  <a:pt x="2078" y="0"/>
                </a:cubicBezTo>
                <a:cubicBezTo>
                  <a:pt x="933" y="0"/>
                  <a:pt x="0" y="932"/>
                  <a:pt x="0" y="2078"/>
                </a:cubicBezTo>
                <a:cubicBezTo>
                  <a:pt x="0" y="3224"/>
                  <a:pt x="933" y="4156"/>
                  <a:pt x="2078" y="4156"/>
                </a:cubicBezTo>
                <a:close/>
                <a:moveTo>
                  <a:pt x="2078" y="606"/>
                </a:moveTo>
                <a:cubicBezTo>
                  <a:pt x="2890" y="606"/>
                  <a:pt x="3551" y="1266"/>
                  <a:pt x="3551" y="2078"/>
                </a:cubicBezTo>
                <a:cubicBezTo>
                  <a:pt x="3551" y="2891"/>
                  <a:pt x="2890" y="3551"/>
                  <a:pt x="2078" y="3551"/>
                </a:cubicBezTo>
                <a:cubicBezTo>
                  <a:pt x="1266" y="3551"/>
                  <a:pt x="606" y="2891"/>
                  <a:pt x="606" y="2078"/>
                </a:cubicBezTo>
                <a:cubicBezTo>
                  <a:pt x="606" y="1266"/>
                  <a:pt x="1266" y="606"/>
                  <a:pt x="2078" y="606"/>
                </a:cubicBezTo>
                <a:close/>
              </a:path>
            </a:pathLst>
          </a:custGeom>
          <a:solidFill>
            <a:schemeClr val="bg1"/>
          </a:solidFill>
          <a:ln>
            <a:noFill/>
          </a:ln>
        </p:spPr>
      </p:sp>
      <p:sp>
        <p:nvSpPr>
          <p:cNvPr id="111" name="folders_329407"/>
          <p:cNvSpPr>
            <a:spLocks noChangeAspect="1"/>
          </p:cNvSpPr>
          <p:nvPr/>
        </p:nvSpPr>
        <p:spPr bwMode="auto">
          <a:xfrm>
            <a:off x="4925511" y="3560232"/>
            <a:ext cx="505497" cy="432000"/>
          </a:xfrm>
          <a:custGeom>
            <a:avLst/>
            <a:gdLst>
              <a:gd name="connsiteX0" fmla="*/ 364917 w 607639"/>
              <a:gd name="connsiteY0" fmla="*/ 223040 h 519291"/>
              <a:gd name="connsiteX1" fmla="*/ 364917 w 607639"/>
              <a:gd name="connsiteY1" fmla="*/ 379448 h 519291"/>
              <a:gd name="connsiteX2" fmla="*/ 364917 w 607639"/>
              <a:gd name="connsiteY2" fmla="*/ 379536 h 519291"/>
              <a:gd name="connsiteX3" fmla="*/ 475640 w 607639"/>
              <a:gd name="connsiteY3" fmla="*/ 379536 h 519291"/>
              <a:gd name="connsiteX4" fmla="*/ 475640 w 607639"/>
              <a:gd name="connsiteY4" fmla="*/ 271651 h 519291"/>
              <a:gd name="connsiteX5" fmla="*/ 425530 w 607639"/>
              <a:gd name="connsiteY5" fmla="*/ 271651 h 519291"/>
              <a:gd name="connsiteX6" fmla="*/ 425530 w 607639"/>
              <a:gd name="connsiteY6" fmla="*/ 223040 h 519291"/>
              <a:gd name="connsiteX7" fmla="*/ 131910 w 607639"/>
              <a:gd name="connsiteY7" fmla="*/ 223040 h 519291"/>
              <a:gd name="connsiteX8" fmla="*/ 131910 w 607639"/>
              <a:gd name="connsiteY8" fmla="*/ 379448 h 519291"/>
              <a:gd name="connsiteX9" fmla="*/ 131910 w 607639"/>
              <a:gd name="connsiteY9" fmla="*/ 379536 h 519291"/>
              <a:gd name="connsiteX10" fmla="*/ 242633 w 607639"/>
              <a:gd name="connsiteY10" fmla="*/ 379536 h 519291"/>
              <a:gd name="connsiteX11" fmla="*/ 242633 w 607639"/>
              <a:gd name="connsiteY11" fmla="*/ 271651 h 519291"/>
              <a:gd name="connsiteX12" fmla="*/ 192523 w 607639"/>
              <a:gd name="connsiteY12" fmla="*/ 271651 h 519291"/>
              <a:gd name="connsiteX13" fmla="*/ 192523 w 607639"/>
              <a:gd name="connsiteY13" fmla="*/ 223040 h 519291"/>
              <a:gd name="connsiteX14" fmla="*/ 327000 w 607639"/>
              <a:gd name="connsiteY14" fmla="*/ 185093 h 519291"/>
              <a:gd name="connsiteX15" fmla="*/ 456682 w 607639"/>
              <a:gd name="connsiteY15" fmla="*/ 185182 h 519291"/>
              <a:gd name="connsiteX16" fmla="*/ 513646 w 607639"/>
              <a:gd name="connsiteY16" fmla="*/ 241613 h 519291"/>
              <a:gd name="connsiteX17" fmla="*/ 513646 w 607639"/>
              <a:gd name="connsiteY17" fmla="*/ 417394 h 519291"/>
              <a:gd name="connsiteX18" fmla="*/ 327000 w 607639"/>
              <a:gd name="connsiteY18" fmla="*/ 417394 h 519291"/>
              <a:gd name="connsiteX19" fmla="*/ 93993 w 607639"/>
              <a:gd name="connsiteY19" fmla="*/ 185093 h 519291"/>
              <a:gd name="connsiteX20" fmla="*/ 223675 w 607639"/>
              <a:gd name="connsiteY20" fmla="*/ 185182 h 519291"/>
              <a:gd name="connsiteX21" fmla="*/ 280639 w 607639"/>
              <a:gd name="connsiteY21" fmla="*/ 241613 h 519291"/>
              <a:gd name="connsiteX22" fmla="*/ 280639 w 607639"/>
              <a:gd name="connsiteY22" fmla="*/ 417394 h 519291"/>
              <a:gd name="connsiteX23" fmla="*/ 93993 w 607639"/>
              <a:gd name="connsiteY23" fmla="*/ 417394 h 519291"/>
              <a:gd name="connsiteX24" fmla="*/ 38005 w 607639"/>
              <a:gd name="connsiteY24" fmla="*/ 122290 h 519291"/>
              <a:gd name="connsiteX25" fmla="*/ 38005 w 607639"/>
              <a:gd name="connsiteY25" fmla="*/ 145398 h 519291"/>
              <a:gd name="connsiteX26" fmla="*/ 38005 w 607639"/>
              <a:gd name="connsiteY26" fmla="*/ 481342 h 519291"/>
              <a:gd name="connsiteX27" fmla="*/ 569634 w 607639"/>
              <a:gd name="connsiteY27" fmla="*/ 481342 h 519291"/>
              <a:gd name="connsiteX28" fmla="*/ 569634 w 607639"/>
              <a:gd name="connsiteY28" fmla="*/ 122290 h 519291"/>
              <a:gd name="connsiteX29" fmla="*/ 38005 w 607639"/>
              <a:gd name="connsiteY29" fmla="*/ 37860 h 519291"/>
              <a:gd name="connsiteX30" fmla="*/ 38005 w 607639"/>
              <a:gd name="connsiteY30" fmla="*/ 84430 h 519291"/>
              <a:gd name="connsiteX31" fmla="*/ 270309 w 607639"/>
              <a:gd name="connsiteY31" fmla="*/ 84430 h 519291"/>
              <a:gd name="connsiteX32" fmla="*/ 222869 w 607639"/>
              <a:gd name="connsiteY32" fmla="*/ 37860 h 519291"/>
              <a:gd name="connsiteX33" fmla="*/ 0 w 607639"/>
              <a:gd name="connsiteY33" fmla="*/ 0 h 519291"/>
              <a:gd name="connsiteX34" fmla="*/ 238356 w 607639"/>
              <a:gd name="connsiteY34" fmla="*/ 0 h 519291"/>
              <a:gd name="connsiteX35" fmla="*/ 324513 w 607639"/>
              <a:gd name="connsiteY35" fmla="*/ 84430 h 519291"/>
              <a:gd name="connsiteX36" fmla="*/ 588592 w 607639"/>
              <a:gd name="connsiteY36" fmla="*/ 84430 h 519291"/>
              <a:gd name="connsiteX37" fmla="*/ 607639 w 607639"/>
              <a:gd name="connsiteY37" fmla="*/ 103360 h 519291"/>
              <a:gd name="connsiteX38" fmla="*/ 607639 w 607639"/>
              <a:gd name="connsiteY38" fmla="*/ 500361 h 519291"/>
              <a:gd name="connsiteX39" fmla="*/ 588592 w 607639"/>
              <a:gd name="connsiteY39" fmla="*/ 519291 h 519291"/>
              <a:gd name="connsiteX40" fmla="*/ 18958 w 607639"/>
              <a:gd name="connsiteY40" fmla="*/ 519291 h 519291"/>
              <a:gd name="connsiteX41" fmla="*/ 0 w 607639"/>
              <a:gd name="connsiteY41" fmla="*/ 500361 h 519291"/>
              <a:gd name="connsiteX42" fmla="*/ 0 w 607639"/>
              <a:gd name="connsiteY42" fmla="*/ 145398 h 519291"/>
              <a:gd name="connsiteX43" fmla="*/ 0 w 607639"/>
              <a:gd name="connsiteY43" fmla="*/ 103360 h 519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7639" h="519291">
                <a:moveTo>
                  <a:pt x="364917" y="223040"/>
                </a:moveTo>
                <a:lnTo>
                  <a:pt x="364917" y="379448"/>
                </a:lnTo>
                <a:lnTo>
                  <a:pt x="364917" y="379536"/>
                </a:lnTo>
                <a:lnTo>
                  <a:pt x="475640" y="379536"/>
                </a:lnTo>
                <a:lnTo>
                  <a:pt x="475640" y="271651"/>
                </a:lnTo>
                <a:lnTo>
                  <a:pt x="425530" y="271651"/>
                </a:lnTo>
                <a:lnTo>
                  <a:pt x="425530" y="223040"/>
                </a:lnTo>
                <a:close/>
                <a:moveTo>
                  <a:pt x="131910" y="223040"/>
                </a:moveTo>
                <a:lnTo>
                  <a:pt x="131910" y="379448"/>
                </a:lnTo>
                <a:lnTo>
                  <a:pt x="131910" y="379536"/>
                </a:lnTo>
                <a:lnTo>
                  <a:pt x="242633" y="379536"/>
                </a:lnTo>
                <a:lnTo>
                  <a:pt x="242633" y="271651"/>
                </a:lnTo>
                <a:lnTo>
                  <a:pt x="192523" y="271651"/>
                </a:lnTo>
                <a:lnTo>
                  <a:pt x="192523" y="223040"/>
                </a:lnTo>
                <a:close/>
                <a:moveTo>
                  <a:pt x="327000" y="185093"/>
                </a:moveTo>
                <a:lnTo>
                  <a:pt x="456682" y="185182"/>
                </a:lnTo>
                <a:lnTo>
                  <a:pt x="513646" y="241613"/>
                </a:lnTo>
                <a:lnTo>
                  <a:pt x="513646" y="417394"/>
                </a:lnTo>
                <a:lnTo>
                  <a:pt x="327000" y="417394"/>
                </a:lnTo>
                <a:close/>
                <a:moveTo>
                  <a:pt x="93993" y="185093"/>
                </a:moveTo>
                <a:lnTo>
                  <a:pt x="223675" y="185182"/>
                </a:lnTo>
                <a:lnTo>
                  <a:pt x="280639" y="241613"/>
                </a:lnTo>
                <a:lnTo>
                  <a:pt x="280639" y="417394"/>
                </a:lnTo>
                <a:lnTo>
                  <a:pt x="93993" y="417394"/>
                </a:lnTo>
                <a:close/>
                <a:moveTo>
                  <a:pt x="38005" y="122290"/>
                </a:moveTo>
                <a:lnTo>
                  <a:pt x="38005" y="145398"/>
                </a:lnTo>
                <a:lnTo>
                  <a:pt x="38005" y="481342"/>
                </a:lnTo>
                <a:lnTo>
                  <a:pt x="569634" y="481342"/>
                </a:lnTo>
                <a:lnTo>
                  <a:pt x="569634" y="122290"/>
                </a:lnTo>
                <a:close/>
                <a:moveTo>
                  <a:pt x="38005" y="37860"/>
                </a:moveTo>
                <a:lnTo>
                  <a:pt x="38005" y="84430"/>
                </a:lnTo>
                <a:lnTo>
                  <a:pt x="270309" y="84430"/>
                </a:lnTo>
                <a:lnTo>
                  <a:pt x="222869" y="37860"/>
                </a:lnTo>
                <a:close/>
                <a:moveTo>
                  <a:pt x="0" y="0"/>
                </a:moveTo>
                <a:lnTo>
                  <a:pt x="238356" y="0"/>
                </a:lnTo>
                <a:lnTo>
                  <a:pt x="324513" y="84430"/>
                </a:lnTo>
                <a:lnTo>
                  <a:pt x="588592" y="84430"/>
                </a:lnTo>
                <a:cubicBezTo>
                  <a:pt x="599094" y="84430"/>
                  <a:pt x="607639" y="92962"/>
                  <a:pt x="607639" y="103360"/>
                </a:cubicBezTo>
                <a:lnTo>
                  <a:pt x="607639" y="500361"/>
                </a:lnTo>
                <a:cubicBezTo>
                  <a:pt x="607639" y="510759"/>
                  <a:pt x="599094" y="519291"/>
                  <a:pt x="588592" y="519291"/>
                </a:cubicBezTo>
                <a:lnTo>
                  <a:pt x="18958" y="519291"/>
                </a:lnTo>
                <a:cubicBezTo>
                  <a:pt x="8545" y="519291"/>
                  <a:pt x="0" y="510759"/>
                  <a:pt x="0" y="500361"/>
                </a:cubicBezTo>
                <a:lnTo>
                  <a:pt x="0" y="145398"/>
                </a:lnTo>
                <a:lnTo>
                  <a:pt x="0" y="103360"/>
                </a:lnTo>
                <a:close/>
              </a:path>
            </a:pathLst>
          </a:custGeom>
          <a:solidFill>
            <a:schemeClr val="bg1"/>
          </a:solidFill>
          <a:ln>
            <a:noFill/>
          </a:ln>
        </p:spPr>
      </p:sp>
      <p:sp>
        <p:nvSpPr>
          <p:cNvPr id="112" name="spring-wall-calendar-square-shape-number-5_30291"/>
          <p:cNvSpPr>
            <a:spLocks noChangeAspect="1"/>
          </p:cNvSpPr>
          <p:nvPr/>
        </p:nvSpPr>
        <p:spPr bwMode="auto">
          <a:xfrm>
            <a:off x="6088305" y="3209384"/>
            <a:ext cx="437760" cy="468000"/>
          </a:xfrm>
          <a:custGeom>
            <a:avLst/>
            <a:gdLst>
              <a:gd name="connsiteX0" fmla="*/ 233587 w 567981"/>
              <a:gd name="connsiteY0" fmla="*/ 252907 h 607216"/>
              <a:gd name="connsiteX1" fmla="*/ 360260 w 567981"/>
              <a:gd name="connsiteY1" fmla="*/ 252907 h 607216"/>
              <a:gd name="connsiteX2" fmla="*/ 378735 w 567981"/>
              <a:gd name="connsiteY2" fmla="*/ 271347 h 607216"/>
              <a:gd name="connsiteX3" fmla="*/ 378735 w 567981"/>
              <a:gd name="connsiteY3" fmla="*/ 294966 h 607216"/>
              <a:gd name="connsiteX4" fmla="*/ 360260 w 567981"/>
              <a:gd name="connsiteY4" fmla="*/ 313407 h 607216"/>
              <a:gd name="connsiteX5" fmla="*/ 271677 w 567981"/>
              <a:gd name="connsiteY5" fmla="*/ 313407 h 607216"/>
              <a:gd name="connsiteX6" fmla="*/ 267248 w 567981"/>
              <a:gd name="connsiteY6" fmla="*/ 317196 h 607216"/>
              <a:gd name="connsiteX7" fmla="*/ 262060 w 567981"/>
              <a:gd name="connsiteY7" fmla="*/ 348772 h 607216"/>
              <a:gd name="connsiteX8" fmla="*/ 267754 w 567981"/>
              <a:gd name="connsiteY8" fmla="*/ 346246 h 607216"/>
              <a:gd name="connsiteX9" fmla="*/ 298505 w 567981"/>
              <a:gd name="connsiteY9" fmla="*/ 341447 h 607216"/>
              <a:gd name="connsiteX10" fmla="*/ 361905 w 567981"/>
              <a:gd name="connsiteY10" fmla="*/ 365823 h 607216"/>
              <a:gd name="connsiteX11" fmla="*/ 389239 w 567981"/>
              <a:gd name="connsiteY11" fmla="*/ 436807 h 607216"/>
              <a:gd name="connsiteX12" fmla="*/ 363550 w 567981"/>
              <a:gd name="connsiteY12" fmla="*/ 508042 h 607216"/>
              <a:gd name="connsiteX13" fmla="*/ 286104 w 567981"/>
              <a:gd name="connsiteY13" fmla="*/ 540250 h 607216"/>
              <a:gd name="connsiteX14" fmla="*/ 218022 w 567981"/>
              <a:gd name="connsiteY14" fmla="*/ 517894 h 607216"/>
              <a:gd name="connsiteX15" fmla="*/ 189169 w 567981"/>
              <a:gd name="connsiteY15" fmla="*/ 465351 h 607216"/>
              <a:gd name="connsiteX16" fmla="*/ 192839 w 567981"/>
              <a:gd name="connsiteY16" fmla="*/ 451837 h 607216"/>
              <a:gd name="connsiteX17" fmla="*/ 206253 w 567981"/>
              <a:gd name="connsiteY17" fmla="*/ 445774 h 607216"/>
              <a:gd name="connsiteX18" fmla="*/ 237889 w 567981"/>
              <a:gd name="connsiteY18" fmla="*/ 445774 h 607216"/>
              <a:gd name="connsiteX19" fmla="*/ 258390 w 567981"/>
              <a:gd name="connsiteY19" fmla="*/ 461310 h 607216"/>
              <a:gd name="connsiteX20" fmla="*/ 266109 w 567981"/>
              <a:gd name="connsiteY20" fmla="*/ 474698 h 607216"/>
              <a:gd name="connsiteX21" fmla="*/ 286230 w 567981"/>
              <a:gd name="connsiteY21" fmla="*/ 481518 h 607216"/>
              <a:gd name="connsiteX22" fmla="*/ 309768 w 567981"/>
              <a:gd name="connsiteY22" fmla="*/ 471035 h 607216"/>
              <a:gd name="connsiteX23" fmla="*/ 318499 w 567981"/>
              <a:gd name="connsiteY23" fmla="*/ 440975 h 607216"/>
              <a:gd name="connsiteX24" fmla="*/ 310147 w 567981"/>
              <a:gd name="connsiteY24" fmla="*/ 410788 h 607216"/>
              <a:gd name="connsiteX25" fmla="*/ 286736 w 567981"/>
              <a:gd name="connsiteY25" fmla="*/ 400052 h 607216"/>
              <a:gd name="connsiteX26" fmla="*/ 272690 w 567981"/>
              <a:gd name="connsiteY26" fmla="*/ 402073 h 607216"/>
              <a:gd name="connsiteX27" fmla="*/ 263199 w 567981"/>
              <a:gd name="connsiteY27" fmla="*/ 408009 h 607216"/>
              <a:gd name="connsiteX28" fmla="*/ 241559 w 567981"/>
              <a:gd name="connsiteY28" fmla="*/ 418492 h 607216"/>
              <a:gd name="connsiteX29" fmla="*/ 214352 w 567981"/>
              <a:gd name="connsiteY29" fmla="*/ 417229 h 607216"/>
              <a:gd name="connsiteX30" fmla="*/ 201571 w 567981"/>
              <a:gd name="connsiteY30" fmla="*/ 411040 h 607216"/>
              <a:gd name="connsiteX31" fmla="*/ 197648 w 567981"/>
              <a:gd name="connsiteY31" fmla="*/ 397399 h 607216"/>
              <a:gd name="connsiteX32" fmla="*/ 213846 w 567981"/>
              <a:gd name="connsiteY32" fmla="*/ 270211 h 607216"/>
              <a:gd name="connsiteX33" fmla="*/ 233587 w 567981"/>
              <a:gd name="connsiteY33" fmla="*/ 252907 h 607216"/>
              <a:gd name="connsiteX34" fmla="*/ 42007 w 567981"/>
              <a:gd name="connsiteY34" fmla="*/ 219404 h 607216"/>
              <a:gd name="connsiteX35" fmla="*/ 42007 w 567981"/>
              <a:gd name="connsiteY35" fmla="*/ 510705 h 607216"/>
              <a:gd name="connsiteX36" fmla="*/ 96667 w 567981"/>
              <a:gd name="connsiteY36" fmla="*/ 565277 h 607216"/>
              <a:gd name="connsiteX37" fmla="*/ 471314 w 567981"/>
              <a:gd name="connsiteY37" fmla="*/ 565277 h 607216"/>
              <a:gd name="connsiteX38" fmla="*/ 525974 w 567981"/>
              <a:gd name="connsiteY38" fmla="*/ 510705 h 607216"/>
              <a:gd name="connsiteX39" fmla="*/ 525974 w 567981"/>
              <a:gd name="connsiteY39" fmla="*/ 219404 h 607216"/>
              <a:gd name="connsiteX40" fmla="*/ 203835 w 567981"/>
              <a:gd name="connsiteY40" fmla="*/ 40152 h 607216"/>
              <a:gd name="connsiteX41" fmla="*/ 362247 w 567981"/>
              <a:gd name="connsiteY41" fmla="*/ 40152 h 607216"/>
              <a:gd name="connsiteX42" fmla="*/ 362247 w 567981"/>
              <a:gd name="connsiteY42" fmla="*/ 61122 h 607216"/>
              <a:gd name="connsiteX43" fmla="*/ 362247 w 567981"/>
              <a:gd name="connsiteY43" fmla="*/ 82091 h 607216"/>
              <a:gd name="connsiteX44" fmla="*/ 362247 w 567981"/>
              <a:gd name="connsiteY44" fmla="*/ 94345 h 607216"/>
              <a:gd name="connsiteX45" fmla="*/ 418173 w 567981"/>
              <a:gd name="connsiteY45" fmla="*/ 150179 h 607216"/>
              <a:gd name="connsiteX46" fmla="*/ 474098 w 567981"/>
              <a:gd name="connsiteY46" fmla="*/ 94345 h 607216"/>
              <a:gd name="connsiteX47" fmla="*/ 474098 w 567981"/>
              <a:gd name="connsiteY47" fmla="*/ 82470 h 607216"/>
              <a:gd name="connsiteX48" fmla="*/ 474098 w 567981"/>
              <a:gd name="connsiteY48" fmla="*/ 82344 h 607216"/>
              <a:gd name="connsiteX49" fmla="*/ 474098 w 567981"/>
              <a:gd name="connsiteY49" fmla="*/ 61248 h 607216"/>
              <a:gd name="connsiteX50" fmla="*/ 474098 w 567981"/>
              <a:gd name="connsiteY50" fmla="*/ 40278 h 607216"/>
              <a:gd name="connsiteX51" fmla="*/ 567981 w 567981"/>
              <a:gd name="connsiteY51" fmla="*/ 127568 h 607216"/>
              <a:gd name="connsiteX52" fmla="*/ 567981 w 567981"/>
              <a:gd name="connsiteY52" fmla="*/ 136663 h 607216"/>
              <a:gd name="connsiteX53" fmla="*/ 567981 w 567981"/>
              <a:gd name="connsiteY53" fmla="*/ 219404 h 607216"/>
              <a:gd name="connsiteX54" fmla="*/ 567981 w 567981"/>
              <a:gd name="connsiteY54" fmla="*/ 510705 h 607216"/>
              <a:gd name="connsiteX55" fmla="*/ 471314 w 567981"/>
              <a:gd name="connsiteY55" fmla="*/ 607216 h 607216"/>
              <a:gd name="connsiteX56" fmla="*/ 96667 w 567981"/>
              <a:gd name="connsiteY56" fmla="*/ 607216 h 607216"/>
              <a:gd name="connsiteX57" fmla="*/ 0 w 567981"/>
              <a:gd name="connsiteY57" fmla="*/ 510705 h 607216"/>
              <a:gd name="connsiteX58" fmla="*/ 0 w 567981"/>
              <a:gd name="connsiteY58" fmla="*/ 219404 h 607216"/>
              <a:gd name="connsiteX59" fmla="*/ 0 w 567981"/>
              <a:gd name="connsiteY59" fmla="*/ 136663 h 607216"/>
              <a:gd name="connsiteX60" fmla="*/ 0 w 567981"/>
              <a:gd name="connsiteY60" fmla="*/ 127568 h 607216"/>
              <a:gd name="connsiteX61" fmla="*/ 92112 w 567981"/>
              <a:gd name="connsiteY61" fmla="*/ 40278 h 607216"/>
              <a:gd name="connsiteX62" fmla="*/ 92112 w 567981"/>
              <a:gd name="connsiteY62" fmla="*/ 40405 h 607216"/>
              <a:gd name="connsiteX63" fmla="*/ 92112 w 567981"/>
              <a:gd name="connsiteY63" fmla="*/ 61374 h 607216"/>
              <a:gd name="connsiteX64" fmla="*/ 92112 w 567981"/>
              <a:gd name="connsiteY64" fmla="*/ 82470 h 607216"/>
              <a:gd name="connsiteX65" fmla="*/ 92112 w 567981"/>
              <a:gd name="connsiteY65" fmla="*/ 82597 h 607216"/>
              <a:gd name="connsiteX66" fmla="*/ 92112 w 567981"/>
              <a:gd name="connsiteY66" fmla="*/ 94345 h 607216"/>
              <a:gd name="connsiteX67" fmla="*/ 148037 w 567981"/>
              <a:gd name="connsiteY67" fmla="*/ 150179 h 607216"/>
              <a:gd name="connsiteX68" fmla="*/ 203835 w 567981"/>
              <a:gd name="connsiteY68" fmla="*/ 94345 h 607216"/>
              <a:gd name="connsiteX69" fmla="*/ 203835 w 567981"/>
              <a:gd name="connsiteY69" fmla="*/ 82091 h 607216"/>
              <a:gd name="connsiteX70" fmla="*/ 203835 w 567981"/>
              <a:gd name="connsiteY70" fmla="*/ 61122 h 607216"/>
              <a:gd name="connsiteX71" fmla="*/ 418171 w 567981"/>
              <a:gd name="connsiteY71" fmla="*/ 0 h 607216"/>
              <a:gd name="connsiteX72" fmla="*/ 442445 w 567981"/>
              <a:gd name="connsiteY72" fmla="*/ 24258 h 607216"/>
              <a:gd name="connsiteX73" fmla="*/ 442445 w 567981"/>
              <a:gd name="connsiteY73" fmla="*/ 40177 h 607216"/>
              <a:gd name="connsiteX74" fmla="*/ 442445 w 567981"/>
              <a:gd name="connsiteY74" fmla="*/ 61150 h 607216"/>
              <a:gd name="connsiteX75" fmla="*/ 442445 w 567981"/>
              <a:gd name="connsiteY75" fmla="*/ 82123 h 607216"/>
              <a:gd name="connsiteX76" fmla="*/ 442445 w 567981"/>
              <a:gd name="connsiteY76" fmla="*/ 94378 h 607216"/>
              <a:gd name="connsiteX77" fmla="*/ 418171 w 567981"/>
              <a:gd name="connsiteY77" fmla="*/ 118762 h 607216"/>
              <a:gd name="connsiteX78" fmla="*/ 393896 w 567981"/>
              <a:gd name="connsiteY78" fmla="*/ 94378 h 607216"/>
              <a:gd name="connsiteX79" fmla="*/ 393896 w 567981"/>
              <a:gd name="connsiteY79" fmla="*/ 82123 h 607216"/>
              <a:gd name="connsiteX80" fmla="*/ 393896 w 567981"/>
              <a:gd name="connsiteY80" fmla="*/ 61150 h 607216"/>
              <a:gd name="connsiteX81" fmla="*/ 393896 w 567981"/>
              <a:gd name="connsiteY81" fmla="*/ 40177 h 607216"/>
              <a:gd name="connsiteX82" fmla="*/ 393896 w 567981"/>
              <a:gd name="connsiteY82" fmla="*/ 24258 h 607216"/>
              <a:gd name="connsiteX83" fmla="*/ 418171 w 567981"/>
              <a:gd name="connsiteY83" fmla="*/ 0 h 607216"/>
              <a:gd name="connsiteX84" fmla="*/ 148046 w 567981"/>
              <a:gd name="connsiteY84" fmla="*/ 0 h 607216"/>
              <a:gd name="connsiteX85" fmla="*/ 172321 w 567981"/>
              <a:gd name="connsiteY85" fmla="*/ 24258 h 607216"/>
              <a:gd name="connsiteX86" fmla="*/ 172321 w 567981"/>
              <a:gd name="connsiteY86" fmla="*/ 40177 h 607216"/>
              <a:gd name="connsiteX87" fmla="*/ 172321 w 567981"/>
              <a:gd name="connsiteY87" fmla="*/ 61150 h 607216"/>
              <a:gd name="connsiteX88" fmla="*/ 172321 w 567981"/>
              <a:gd name="connsiteY88" fmla="*/ 82123 h 607216"/>
              <a:gd name="connsiteX89" fmla="*/ 172321 w 567981"/>
              <a:gd name="connsiteY89" fmla="*/ 94378 h 607216"/>
              <a:gd name="connsiteX90" fmla="*/ 148046 w 567981"/>
              <a:gd name="connsiteY90" fmla="*/ 118762 h 607216"/>
              <a:gd name="connsiteX91" fmla="*/ 123772 w 567981"/>
              <a:gd name="connsiteY91" fmla="*/ 94378 h 607216"/>
              <a:gd name="connsiteX92" fmla="*/ 123772 w 567981"/>
              <a:gd name="connsiteY92" fmla="*/ 82123 h 607216"/>
              <a:gd name="connsiteX93" fmla="*/ 123772 w 567981"/>
              <a:gd name="connsiteY93" fmla="*/ 61150 h 607216"/>
              <a:gd name="connsiteX94" fmla="*/ 123772 w 567981"/>
              <a:gd name="connsiteY94" fmla="*/ 40177 h 607216"/>
              <a:gd name="connsiteX95" fmla="*/ 123772 w 567981"/>
              <a:gd name="connsiteY95" fmla="*/ 24258 h 607216"/>
              <a:gd name="connsiteX96" fmla="*/ 148046 w 567981"/>
              <a:gd name="connsiteY96" fmla="*/ 0 h 6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67981" h="607216">
                <a:moveTo>
                  <a:pt x="233587" y="252907"/>
                </a:moveTo>
                <a:lnTo>
                  <a:pt x="360260" y="252907"/>
                </a:lnTo>
                <a:cubicBezTo>
                  <a:pt x="370383" y="252907"/>
                  <a:pt x="378735" y="261117"/>
                  <a:pt x="378735" y="271347"/>
                </a:cubicBezTo>
                <a:lnTo>
                  <a:pt x="378735" y="294966"/>
                </a:lnTo>
                <a:cubicBezTo>
                  <a:pt x="378735" y="305197"/>
                  <a:pt x="370383" y="313407"/>
                  <a:pt x="360260" y="313407"/>
                </a:cubicBezTo>
                <a:lnTo>
                  <a:pt x="271677" y="313407"/>
                </a:lnTo>
                <a:cubicBezTo>
                  <a:pt x="269652" y="313407"/>
                  <a:pt x="267501" y="315175"/>
                  <a:pt x="267248" y="317196"/>
                </a:cubicBezTo>
                <a:lnTo>
                  <a:pt x="262060" y="348772"/>
                </a:lnTo>
                <a:cubicBezTo>
                  <a:pt x="264084" y="347762"/>
                  <a:pt x="265983" y="346878"/>
                  <a:pt x="267754" y="346246"/>
                </a:cubicBezTo>
                <a:cubicBezTo>
                  <a:pt x="276233" y="343088"/>
                  <a:pt x="286610" y="341447"/>
                  <a:pt x="298505" y="341447"/>
                </a:cubicBezTo>
                <a:cubicBezTo>
                  <a:pt x="322549" y="341447"/>
                  <a:pt x="343935" y="349656"/>
                  <a:pt x="361905" y="365823"/>
                </a:cubicBezTo>
                <a:cubicBezTo>
                  <a:pt x="380001" y="382243"/>
                  <a:pt x="389239" y="406114"/>
                  <a:pt x="389239" y="436807"/>
                </a:cubicBezTo>
                <a:cubicBezTo>
                  <a:pt x="389239" y="463204"/>
                  <a:pt x="380634" y="487202"/>
                  <a:pt x="363550" y="508042"/>
                </a:cubicBezTo>
                <a:cubicBezTo>
                  <a:pt x="346213" y="529388"/>
                  <a:pt x="320018" y="540250"/>
                  <a:pt x="286104" y="540250"/>
                </a:cubicBezTo>
                <a:cubicBezTo>
                  <a:pt x="258770" y="540250"/>
                  <a:pt x="235865" y="532672"/>
                  <a:pt x="218022" y="517894"/>
                </a:cubicBezTo>
                <a:cubicBezTo>
                  <a:pt x="202583" y="504885"/>
                  <a:pt x="192839" y="487202"/>
                  <a:pt x="189169" y="465351"/>
                </a:cubicBezTo>
                <a:cubicBezTo>
                  <a:pt x="188410" y="460425"/>
                  <a:pt x="189675" y="455500"/>
                  <a:pt x="192839" y="451837"/>
                </a:cubicBezTo>
                <a:cubicBezTo>
                  <a:pt x="196129" y="447921"/>
                  <a:pt x="201064" y="445774"/>
                  <a:pt x="206253" y="445774"/>
                </a:cubicBezTo>
                <a:lnTo>
                  <a:pt x="237889" y="445774"/>
                </a:lnTo>
                <a:cubicBezTo>
                  <a:pt x="246748" y="445774"/>
                  <a:pt x="255353" y="452216"/>
                  <a:pt x="258390" y="461310"/>
                </a:cubicBezTo>
                <a:cubicBezTo>
                  <a:pt x="260288" y="466741"/>
                  <a:pt x="262946" y="471288"/>
                  <a:pt x="266109" y="474698"/>
                </a:cubicBezTo>
                <a:cubicBezTo>
                  <a:pt x="270538" y="479371"/>
                  <a:pt x="277119" y="481518"/>
                  <a:pt x="286230" y="481518"/>
                </a:cubicBezTo>
                <a:cubicBezTo>
                  <a:pt x="296733" y="481518"/>
                  <a:pt x="304453" y="478108"/>
                  <a:pt x="309768" y="471035"/>
                </a:cubicBezTo>
                <a:cubicBezTo>
                  <a:pt x="315462" y="463204"/>
                  <a:pt x="318499" y="453100"/>
                  <a:pt x="318499" y="440975"/>
                </a:cubicBezTo>
                <a:cubicBezTo>
                  <a:pt x="318499" y="428976"/>
                  <a:pt x="315715" y="418871"/>
                  <a:pt x="310147" y="410788"/>
                </a:cubicBezTo>
                <a:cubicBezTo>
                  <a:pt x="305339" y="403588"/>
                  <a:pt x="297619" y="400052"/>
                  <a:pt x="286736" y="400052"/>
                </a:cubicBezTo>
                <a:cubicBezTo>
                  <a:pt x="281295" y="400052"/>
                  <a:pt x="276613" y="400810"/>
                  <a:pt x="272690" y="402073"/>
                </a:cubicBezTo>
                <a:cubicBezTo>
                  <a:pt x="269020" y="403336"/>
                  <a:pt x="265856" y="405357"/>
                  <a:pt x="263199" y="408009"/>
                </a:cubicBezTo>
                <a:cubicBezTo>
                  <a:pt x="258263" y="413061"/>
                  <a:pt x="250038" y="418492"/>
                  <a:pt x="241559" y="418492"/>
                </a:cubicBezTo>
                <a:lnTo>
                  <a:pt x="214352" y="417229"/>
                </a:lnTo>
                <a:cubicBezTo>
                  <a:pt x="209290" y="416977"/>
                  <a:pt x="204734" y="414830"/>
                  <a:pt x="201571" y="411040"/>
                </a:cubicBezTo>
                <a:cubicBezTo>
                  <a:pt x="198407" y="407251"/>
                  <a:pt x="197015" y="402452"/>
                  <a:pt x="197648" y="397399"/>
                </a:cubicBezTo>
                <a:lnTo>
                  <a:pt x="213846" y="270211"/>
                </a:lnTo>
                <a:cubicBezTo>
                  <a:pt x="215111" y="260485"/>
                  <a:pt x="223716" y="252907"/>
                  <a:pt x="233587" y="252907"/>
                </a:cubicBezTo>
                <a:close/>
                <a:moveTo>
                  <a:pt x="42007" y="219404"/>
                </a:moveTo>
                <a:lnTo>
                  <a:pt x="42007" y="510705"/>
                </a:lnTo>
                <a:cubicBezTo>
                  <a:pt x="42007" y="540770"/>
                  <a:pt x="66553" y="565277"/>
                  <a:pt x="96667" y="565277"/>
                </a:cubicBezTo>
                <a:lnTo>
                  <a:pt x="471314" y="565277"/>
                </a:lnTo>
                <a:cubicBezTo>
                  <a:pt x="501428" y="565277"/>
                  <a:pt x="525974" y="540770"/>
                  <a:pt x="525974" y="510705"/>
                </a:cubicBezTo>
                <a:lnTo>
                  <a:pt x="525974" y="219404"/>
                </a:lnTo>
                <a:close/>
                <a:moveTo>
                  <a:pt x="203835" y="40152"/>
                </a:moveTo>
                <a:lnTo>
                  <a:pt x="362247" y="40152"/>
                </a:lnTo>
                <a:lnTo>
                  <a:pt x="362247" y="61122"/>
                </a:lnTo>
                <a:lnTo>
                  <a:pt x="362247" y="82091"/>
                </a:lnTo>
                <a:lnTo>
                  <a:pt x="362247" y="94345"/>
                </a:lnTo>
                <a:cubicBezTo>
                  <a:pt x="362247" y="125167"/>
                  <a:pt x="387426" y="150179"/>
                  <a:pt x="418173" y="150179"/>
                </a:cubicBezTo>
                <a:cubicBezTo>
                  <a:pt x="449046" y="150179"/>
                  <a:pt x="474098" y="125167"/>
                  <a:pt x="474098" y="94345"/>
                </a:cubicBezTo>
                <a:lnTo>
                  <a:pt x="474098" y="82470"/>
                </a:lnTo>
                <a:lnTo>
                  <a:pt x="474098" y="82344"/>
                </a:lnTo>
                <a:lnTo>
                  <a:pt x="474098" y="61248"/>
                </a:lnTo>
                <a:lnTo>
                  <a:pt x="474098" y="40278"/>
                </a:lnTo>
                <a:cubicBezTo>
                  <a:pt x="526101" y="41542"/>
                  <a:pt x="567981" y="80196"/>
                  <a:pt x="567981" y="127568"/>
                </a:cubicBezTo>
                <a:lnTo>
                  <a:pt x="567981" y="136663"/>
                </a:lnTo>
                <a:lnTo>
                  <a:pt x="567981" y="219404"/>
                </a:lnTo>
                <a:lnTo>
                  <a:pt x="567981" y="510705"/>
                </a:lnTo>
                <a:cubicBezTo>
                  <a:pt x="567981" y="563887"/>
                  <a:pt x="524582" y="607216"/>
                  <a:pt x="471314" y="607216"/>
                </a:cubicBezTo>
                <a:lnTo>
                  <a:pt x="96667" y="607216"/>
                </a:lnTo>
                <a:cubicBezTo>
                  <a:pt x="43399" y="607216"/>
                  <a:pt x="0" y="563887"/>
                  <a:pt x="0" y="510705"/>
                </a:cubicBezTo>
                <a:lnTo>
                  <a:pt x="0" y="219404"/>
                </a:lnTo>
                <a:lnTo>
                  <a:pt x="0" y="136663"/>
                </a:lnTo>
                <a:lnTo>
                  <a:pt x="0" y="127568"/>
                </a:lnTo>
                <a:cubicBezTo>
                  <a:pt x="0" y="80702"/>
                  <a:pt x="40995" y="42552"/>
                  <a:pt x="92112" y="40278"/>
                </a:cubicBezTo>
                <a:lnTo>
                  <a:pt x="92112" y="40405"/>
                </a:lnTo>
                <a:lnTo>
                  <a:pt x="92112" y="61374"/>
                </a:lnTo>
                <a:lnTo>
                  <a:pt x="92112" y="82470"/>
                </a:lnTo>
                <a:lnTo>
                  <a:pt x="92112" y="82597"/>
                </a:lnTo>
                <a:lnTo>
                  <a:pt x="92112" y="94345"/>
                </a:lnTo>
                <a:cubicBezTo>
                  <a:pt x="92112" y="125167"/>
                  <a:pt x="117164" y="150179"/>
                  <a:pt x="148037" y="150179"/>
                </a:cubicBezTo>
                <a:cubicBezTo>
                  <a:pt x="178783" y="150179"/>
                  <a:pt x="203835" y="125167"/>
                  <a:pt x="203835" y="94345"/>
                </a:cubicBezTo>
                <a:lnTo>
                  <a:pt x="203835" y="82091"/>
                </a:lnTo>
                <a:lnTo>
                  <a:pt x="203835" y="61122"/>
                </a:lnTo>
                <a:close/>
                <a:moveTo>
                  <a:pt x="418171" y="0"/>
                </a:moveTo>
                <a:cubicBezTo>
                  <a:pt x="431572" y="0"/>
                  <a:pt x="442445" y="10865"/>
                  <a:pt x="442445" y="24258"/>
                </a:cubicBezTo>
                <a:lnTo>
                  <a:pt x="442445" y="40177"/>
                </a:lnTo>
                <a:lnTo>
                  <a:pt x="442445" y="61150"/>
                </a:lnTo>
                <a:lnTo>
                  <a:pt x="442445" y="82123"/>
                </a:lnTo>
                <a:lnTo>
                  <a:pt x="442445" y="94378"/>
                </a:lnTo>
                <a:cubicBezTo>
                  <a:pt x="442445" y="107897"/>
                  <a:pt x="431572" y="118762"/>
                  <a:pt x="418171" y="118762"/>
                </a:cubicBezTo>
                <a:cubicBezTo>
                  <a:pt x="404769" y="118762"/>
                  <a:pt x="393896" y="107897"/>
                  <a:pt x="393896" y="94378"/>
                </a:cubicBezTo>
                <a:lnTo>
                  <a:pt x="393896" y="82123"/>
                </a:lnTo>
                <a:lnTo>
                  <a:pt x="393896" y="61150"/>
                </a:lnTo>
                <a:lnTo>
                  <a:pt x="393896" y="40177"/>
                </a:lnTo>
                <a:lnTo>
                  <a:pt x="393896" y="24258"/>
                </a:lnTo>
                <a:cubicBezTo>
                  <a:pt x="393896" y="10865"/>
                  <a:pt x="404769" y="0"/>
                  <a:pt x="418171" y="0"/>
                </a:cubicBezTo>
                <a:close/>
                <a:moveTo>
                  <a:pt x="148046" y="0"/>
                </a:moveTo>
                <a:cubicBezTo>
                  <a:pt x="161448" y="0"/>
                  <a:pt x="172321" y="10865"/>
                  <a:pt x="172321" y="24258"/>
                </a:cubicBezTo>
                <a:lnTo>
                  <a:pt x="172321" y="40177"/>
                </a:lnTo>
                <a:lnTo>
                  <a:pt x="172321" y="61150"/>
                </a:lnTo>
                <a:lnTo>
                  <a:pt x="172321" y="82123"/>
                </a:lnTo>
                <a:lnTo>
                  <a:pt x="172321" y="94378"/>
                </a:lnTo>
                <a:cubicBezTo>
                  <a:pt x="172321" y="107897"/>
                  <a:pt x="161448" y="118762"/>
                  <a:pt x="148046" y="118762"/>
                </a:cubicBezTo>
                <a:cubicBezTo>
                  <a:pt x="134645" y="118762"/>
                  <a:pt x="123772" y="107897"/>
                  <a:pt x="123772" y="94378"/>
                </a:cubicBezTo>
                <a:lnTo>
                  <a:pt x="123772" y="82123"/>
                </a:lnTo>
                <a:lnTo>
                  <a:pt x="123772" y="61150"/>
                </a:lnTo>
                <a:lnTo>
                  <a:pt x="123772" y="40177"/>
                </a:lnTo>
                <a:lnTo>
                  <a:pt x="123772" y="24258"/>
                </a:lnTo>
                <a:cubicBezTo>
                  <a:pt x="123772" y="10865"/>
                  <a:pt x="134645" y="0"/>
                  <a:pt x="148046" y="0"/>
                </a:cubicBezTo>
                <a:close/>
              </a:path>
            </a:pathLst>
          </a:custGeom>
          <a:solidFill>
            <a:schemeClr val="bg1"/>
          </a:solidFill>
          <a:ln>
            <a:noFill/>
          </a:ln>
        </p:spPr>
      </p:sp>
      <p:sp>
        <p:nvSpPr>
          <p:cNvPr id="113" name="trophy-with-a-star_53290"/>
          <p:cNvSpPr>
            <a:spLocks noChangeAspect="1"/>
          </p:cNvSpPr>
          <p:nvPr/>
        </p:nvSpPr>
        <p:spPr bwMode="auto">
          <a:xfrm>
            <a:off x="8414365" y="2575859"/>
            <a:ext cx="409742" cy="396000"/>
          </a:xfrm>
          <a:custGeom>
            <a:avLst/>
            <a:gdLst>
              <a:gd name="T0" fmla="*/ 12442 w 12675"/>
              <a:gd name="T1" fmla="*/ 1346 h 12270"/>
              <a:gd name="T2" fmla="*/ 10562 w 12675"/>
              <a:gd name="T3" fmla="*/ 462 h 12270"/>
              <a:gd name="T4" fmla="*/ 10690 w 12675"/>
              <a:gd name="T5" fmla="*/ 67 h 12270"/>
              <a:gd name="T6" fmla="*/ 10524 w 12675"/>
              <a:gd name="T7" fmla="*/ 0 h 12270"/>
              <a:gd name="T8" fmla="*/ 2066 w 12675"/>
              <a:gd name="T9" fmla="*/ 20 h 12270"/>
              <a:gd name="T10" fmla="*/ 1984 w 12675"/>
              <a:gd name="T11" fmla="*/ 324 h 12270"/>
              <a:gd name="T12" fmla="*/ 1915 w 12675"/>
              <a:gd name="T13" fmla="*/ 1346 h 12270"/>
              <a:gd name="T14" fmla="*/ 72 w 12675"/>
              <a:gd name="T15" fmla="*/ 1419 h 12270"/>
              <a:gd name="T16" fmla="*/ 1252 w 12675"/>
              <a:gd name="T17" fmla="*/ 4694 h 12270"/>
              <a:gd name="T18" fmla="*/ 4475 w 12675"/>
              <a:gd name="T19" fmla="*/ 7263 h 12270"/>
              <a:gd name="T20" fmla="*/ 5035 w 12675"/>
              <a:gd name="T21" fmla="*/ 8222 h 12270"/>
              <a:gd name="T22" fmla="*/ 5411 w 12675"/>
              <a:gd name="T23" fmla="*/ 10926 h 12270"/>
              <a:gd name="T24" fmla="*/ 4708 w 12675"/>
              <a:gd name="T25" fmla="*/ 10998 h 12270"/>
              <a:gd name="T26" fmla="*/ 3796 w 12675"/>
              <a:gd name="T27" fmla="*/ 11646 h 12270"/>
              <a:gd name="T28" fmla="*/ 3946 w 12675"/>
              <a:gd name="T29" fmla="*/ 12270 h 12270"/>
              <a:gd name="T30" fmla="*/ 8882 w 12675"/>
              <a:gd name="T31" fmla="*/ 12120 h 12270"/>
              <a:gd name="T32" fmla="*/ 8754 w 12675"/>
              <a:gd name="T33" fmla="*/ 11428 h 12270"/>
              <a:gd name="T34" fmla="*/ 7687 w 12675"/>
              <a:gd name="T35" fmla="*/ 10926 h 12270"/>
              <a:gd name="T36" fmla="*/ 7710 w 12675"/>
              <a:gd name="T37" fmla="*/ 8434 h 12270"/>
              <a:gd name="T38" fmla="*/ 7535 w 12675"/>
              <a:gd name="T39" fmla="*/ 8095 h 12270"/>
              <a:gd name="T40" fmla="*/ 7994 w 12675"/>
              <a:gd name="T41" fmla="*/ 7356 h 12270"/>
              <a:gd name="T42" fmla="*/ 8450 w 12675"/>
              <a:gd name="T43" fmla="*/ 6615 h 12270"/>
              <a:gd name="T44" fmla="*/ 12674 w 12675"/>
              <a:gd name="T45" fmla="*/ 1578 h 12270"/>
              <a:gd name="T46" fmla="*/ 2707 w 12675"/>
              <a:gd name="T47" fmla="*/ 5324 h 12270"/>
              <a:gd name="T48" fmla="*/ 1762 w 12675"/>
              <a:gd name="T49" fmla="*/ 4519 h 12270"/>
              <a:gd name="T50" fmla="*/ 1510 w 12675"/>
              <a:gd name="T51" fmla="*/ 4230 h 12270"/>
              <a:gd name="T52" fmla="*/ 1450 w 12675"/>
              <a:gd name="T53" fmla="*/ 4154 h 12270"/>
              <a:gd name="T54" fmla="*/ 807 w 12675"/>
              <a:gd name="T55" fmla="*/ 3075 h 12270"/>
              <a:gd name="T56" fmla="*/ 767 w 12675"/>
              <a:gd name="T57" fmla="*/ 2982 h 12270"/>
              <a:gd name="T58" fmla="*/ 567 w 12675"/>
              <a:gd name="T59" fmla="*/ 2403 h 12270"/>
              <a:gd name="T60" fmla="*/ 434 w 12675"/>
              <a:gd name="T61" fmla="*/ 1792 h 12270"/>
              <a:gd name="T62" fmla="*/ 3334 w 12675"/>
              <a:gd name="T63" fmla="*/ 5682 h 12270"/>
              <a:gd name="T64" fmla="*/ 8411 w 12675"/>
              <a:gd name="T65" fmla="*/ 2599 h 12270"/>
              <a:gd name="T66" fmla="*/ 7658 w 12675"/>
              <a:gd name="T67" fmla="*/ 4920 h 12270"/>
              <a:gd name="T68" fmla="*/ 6342 w 12675"/>
              <a:gd name="T69" fmla="*/ 4103 h 12270"/>
              <a:gd name="T70" fmla="*/ 5024 w 12675"/>
              <a:gd name="T71" fmla="*/ 4922 h 12270"/>
              <a:gd name="T72" fmla="*/ 4271 w 12675"/>
              <a:gd name="T73" fmla="*/ 2600 h 12270"/>
              <a:gd name="T74" fmla="*/ 5818 w 12675"/>
              <a:gd name="T75" fmla="*/ 2487 h 12270"/>
              <a:gd name="T76" fmla="*/ 6403 w 12675"/>
              <a:gd name="T77" fmla="*/ 1052 h 12270"/>
              <a:gd name="T78" fmla="*/ 8379 w 12675"/>
              <a:gd name="T79" fmla="*/ 2487 h 12270"/>
              <a:gd name="T80" fmla="*/ 12106 w 12675"/>
              <a:gd name="T81" fmla="*/ 1904 h 12270"/>
              <a:gd name="T82" fmla="*/ 11830 w 12675"/>
              <a:gd name="T83" fmla="*/ 2884 h 12270"/>
              <a:gd name="T84" fmla="*/ 11775 w 12675"/>
              <a:gd name="T85" fmla="*/ 3019 h 12270"/>
              <a:gd name="T86" fmla="*/ 11638 w 12675"/>
              <a:gd name="T87" fmla="*/ 3312 h 12270"/>
              <a:gd name="T88" fmla="*/ 11086 w 12675"/>
              <a:gd name="T89" fmla="*/ 4183 h 12270"/>
              <a:gd name="T90" fmla="*/ 10971 w 12675"/>
              <a:gd name="T91" fmla="*/ 4323 h 12270"/>
              <a:gd name="T92" fmla="*/ 10434 w 12675"/>
              <a:gd name="T93" fmla="*/ 4874 h 12270"/>
              <a:gd name="T94" fmla="*/ 9226 w 12675"/>
              <a:gd name="T95" fmla="*/ 5683 h 12270"/>
              <a:gd name="T96" fmla="*/ 12123 w 12675"/>
              <a:gd name="T97" fmla="*/ 1792 h 12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75" h="12270">
                <a:moveTo>
                  <a:pt x="12618" y="1434"/>
                </a:moveTo>
                <a:cubicBezTo>
                  <a:pt x="12583" y="1382"/>
                  <a:pt x="12524" y="1346"/>
                  <a:pt x="12442" y="1346"/>
                </a:cubicBezTo>
                <a:lnTo>
                  <a:pt x="10759" y="1346"/>
                </a:lnTo>
                <a:cubicBezTo>
                  <a:pt x="10694" y="904"/>
                  <a:pt x="10600" y="583"/>
                  <a:pt x="10562" y="462"/>
                </a:cubicBezTo>
                <a:cubicBezTo>
                  <a:pt x="10604" y="415"/>
                  <a:pt x="10647" y="370"/>
                  <a:pt x="10690" y="324"/>
                </a:cubicBezTo>
                <a:cubicBezTo>
                  <a:pt x="10758" y="252"/>
                  <a:pt x="10762" y="139"/>
                  <a:pt x="10690" y="67"/>
                </a:cubicBezTo>
                <a:cubicBezTo>
                  <a:pt x="10667" y="44"/>
                  <a:pt x="10639" y="30"/>
                  <a:pt x="10608" y="20"/>
                </a:cubicBezTo>
                <a:cubicBezTo>
                  <a:pt x="10584" y="8"/>
                  <a:pt x="10556" y="0"/>
                  <a:pt x="10524" y="0"/>
                </a:cubicBezTo>
                <a:lnTo>
                  <a:pt x="2150" y="0"/>
                </a:lnTo>
                <a:cubicBezTo>
                  <a:pt x="2116" y="0"/>
                  <a:pt x="2088" y="7"/>
                  <a:pt x="2066" y="20"/>
                </a:cubicBezTo>
                <a:cubicBezTo>
                  <a:pt x="2035" y="28"/>
                  <a:pt x="2007" y="44"/>
                  <a:pt x="1984" y="67"/>
                </a:cubicBezTo>
                <a:cubicBezTo>
                  <a:pt x="1912" y="139"/>
                  <a:pt x="1916" y="252"/>
                  <a:pt x="1984" y="324"/>
                </a:cubicBezTo>
                <a:cubicBezTo>
                  <a:pt x="2027" y="370"/>
                  <a:pt x="2070" y="416"/>
                  <a:pt x="2112" y="462"/>
                </a:cubicBezTo>
                <a:cubicBezTo>
                  <a:pt x="2074" y="583"/>
                  <a:pt x="1982" y="903"/>
                  <a:pt x="1915" y="1346"/>
                </a:cubicBezTo>
                <a:lnTo>
                  <a:pt x="238" y="1346"/>
                </a:lnTo>
                <a:cubicBezTo>
                  <a:pt x="163" y="1346"/>
                  <a:pt x="108" y="1375"/>
                  <a:pt x="72" y="1419"/>
                </a:cubicBezTo>
                <a:cubicBezTo>
                  <a:pt x="28" y="1460"/>
                  <a:pt x="0" y="1516"/>
                  <a:pt x="4" y="1578"/>
                </a:cubicBezTo>
                <a:cubicBezTo>
                  <a:pt x="90" y="2720"/>
                  <a:pt x="530" y="3806"/>
                  <a:pt x="1252" y="4694"/>
                </a:cubicBezTo>
                <a:cubicBezTo>
                  <a:pt x="2012" y="5627"/>
                  <a:pt x="3068" y="6306"/>
                  <a:pt x="4228" y="6615"/>
                </a:cubicBezTo>
                <a:cubicBezTo>
                  <a:pt x="4174" y="6815"/>
                  <a:pt x="4150" y="7131"/>
                  <a:pt x="4475" y="7263"/>
                </a:cubicBezTo>
                <a:cubicBezTo>
                  <a:pt x="4696" y="7354"/>
                  <a:pt x="4940" y="7460"/>
                  <a:pt x="5102" y="7643"/>
                </a:cubicBezTo>
                <a:cubicBezTo>
                  <a:pt x="5274" y="7838"/>
                  <a:pt x="5211" y="8054"/>
                  <a:pt x="5035" y="8222"/>
                </a:cubicBezTo>
                <a:cubicBezTo>
                  <a:pt x="4968" y="8286"/>
                  <a:pt x="4947" y="8343"/>
                  <a:pt x="4968" y="8434"/>
                </a:cubicBezTo>
                <a:lnTo>
                  <a:pt x="5411" y="10926"/>
                </a:lnTo>
                <a:lnTo>
                  <a:pt x="4988" y="10926"/>
                </a:lnTo>
                <a:cubicBezTo>
                  <a:pt x="4907" y="10926"/>
                  <a:pt x="4780" y="10958"/>
                  <a:pt x="4708" y="10998"/>
                </a:cubicBezTo>
                <a:lnTo>
                  <a:pt x="3927" y="11426"/>
                </a:lnTo>
                <a:cubicBezTo>
                  <a:pt x="3855" y="11466"/>
                  <a:pt x="3796" y="11564"/>
                  <a:pt x="3796" y="11646"/>
                </a:cubicBezTo>
                <a:lnTo>
                  <a:pt x="3796" y="12120"/>
                </a:lnTo>
                <a:cubicBezTo>
                  <a:pt x="3796" y="12203"/>
                  <a:pt x="3863" y="12270"/>
                  <a:pt x="3946" y="12270"/>
                </a:cubicBezTo>
                <a:lnTo>
                  <a:pt x="8732" y="12270"/>
                </a:lnTo>
                <a:cubicBezTo>
                  <a:pt x="8815" y="12270"/>
                  <a:pt x="8882" y="12203"/>
                  <a:pt x="8882" y="12120"/>
                </a:cubicBezTo>
                <a:lnTo>
                  <a:pt x="8880" y="11640"/>
                </a:lnTo>
                <a:cubicBezTo>
                  <a:pt x="8880" y="11552"/>
                  <a:pt x="8831" y="11471"/>
                  <a:pt x="8754" y="11428"/>
                </a:cubicBezTo>
                <a:cubicBezTo>
                  <a:pt x="8555" y="11319"/>
                  <a:pt x="8168" y="11108"/>
                  <a:pt x="7967" y="10998"/>
                </a:cubicBezTo>
                <a:cubicBezTo>
                  <a:pt x="7895" y="10958"/>
                  <a:pt x="7770" y="10926"/>
                  <a:pt x="7687" y="10926"/>
                </a:cubicBezTo>
                <a:lnTo>
                  <a:pt x="7267" y="10926"/>
                </a:lnTo>
                <a:cubicBezTo>
                  <a:pt x="7267" y="10926"/>
                  <a:pt x="7708" y="8444"/>
                  <a:pt x="7710" y="8434"/>
                </a:cubicBezTo>
                <a:cubicBezTo>
                  <a:pt x="7722" y="8367"/>
                  <a:pt x="7726" y="8307"/>
                  <a:pt x="7679" y="8254"/>
                </a:cubicBezTo>
                <a:cubicBezTo>
                  <a:pt x="7631" y="8199"/>
                  <a:pt x="7575" y="8156"/>
                  <a:pt x="7535" y="8095"/>
                </a:cubicBezTo>
                <a:cubicBezTo>
                  <a:pt x="7478" y="8006"/>
                  <a:pt x="7450" y="7902"/>
                  <a:pt x="7483" y="7799"/>
                </a:cubicBezTo>
                <a:cubicBezTo>
                  <a:pt x="7552" y="7582"/>
                  <a:pt x="7804" y="7448"/>
                  <a:pt x="7994" y="7356"/>
                </a:cubicBezTo>
                <a:cubicBezTo>
                  <a:pt x="8062" y="7323"/>
                  <a:pt x="8132" y="7292"/>
                  <a:pt x="8203" y="7263"/>
                </a:cubicBezTo>
                <a:cubicBezTo>
                  <a:pt x="8527" y="7131"/>
                  <a:pt x="8503" y="6815"/>
                  <a:pt x="8450" y="6615"/>
                </a:cubicBezTo>
                <a:cubicBezTo>
                  <a:pt x="9610" y="6304"/>
                  <a:pt x="10666" y="5627"/>
                  <a:pt x="11426" y="4694"/>
                </a:cubicBezTo>
                <a:cubicBezTo>
                  <a:pt x="12148" y="3806"/>
                  <a:pt x="12588" y="2720"/>
                  <a:pt x="12674" y="1578"/>
                </a:cubicBezTo>
                <a:cubicBezTo>
                  <a:pt x="12675" y="1524"/>
                  <a:pt x="12652" y="1474"/>
                  <a:pt x="12618" y="1434"/>
                </a:cubicBezTo>
                <a:close/>
                <a:moveTo>
                  <a:pt x="2707" y="5324"/>
                </a:moveTo>
                <a:cubicBezTo>
                  <a:pt x="2474" y="5170"/>
                  <a:pt x="2331" y="5059"/>
                  <a:pt x="2124" y="4874"/>
                </a:cubicBezTo>
                <a:cubicBezTo>
                  <a:pt x="1999" y="4760"/>
                  <a:pt x="1878" y="4643"/>
                  <a:pt x="1762" y="4519"/>
                </a:cubicBezTo>
                <a:cubicBezTo>
                  <a:pt x="1702" y="4455"/>
                  <a:pt x="1643" y="4390"/>
                  <a:pt x="1587" y="4323"/>
                </a:cubicBezTo>
                <a:cubicBezTo>
                  <a:pt x="1560" y="4292"/>
                  <a:pt x="1535" y="4262"/>
                  <a:pt x="1510" y="4230"/>
                </a:cubicBezTo>
                <a:cubicBezTo>
                  <a:pt x="1496" y="4214"/>
                  <a:pt x="1484" y="4198"/>
                  <a:pt x="1472" y="4183"/>
                </a:cubicBezTo>
                <a:cubicBezTo>
                  <a:pt x="1471" y="4180"/>
                  <a:pt x="1455" y="4160"/>
                  <a:pt x="1450" y="4154"/>
                </a:cubicBezTo>
                <a:cubicBezTo>
                  <a:pt x="1248" y="3890"/>
                  <a:pt x="1070" y="3608"/>
                  <a:pt x="920" y="3312"/>
                </a:cubicBezTo>
                <a:cubicBezTo>
                  <a:pt x="880" y="3234"/>
                  <a:pt x="843" y="3155"/>
                  <a:pt x="807" y="3075"/>
                </a:cubicBezTo>
                <a:lnTo>
                  <a:pt x="783" y="3019"/>
                </a:lnTo>
                <a:cubicBezTo>
                  <a:pt x="782" y="3016"/>
                  <a:pt x="770" y="2986"/>
                  <a:pt x="767" y="2982"/>
                </a:cubicBezTo>
                <a:cubicBezTo>
                  <a:pt x="754" y="2950"/>
                  <a:pt x="740" y="2918"/>
                  <a:pt x="728" y="2884"/>
                </a:cubicBezTo>
                <a:cubicBezTo>
                  <a:pt x="667" y="2726"/>
                  <a:pt x="612" y="2566"/>
                  <a:pt x="567" y="2403"/>
                </a:cubicBezTo>
                <a:cubicBezTo>
                  <a:pt x="522" y="2239"/>
                  <a:pt x="482" y="2072"/>
                  <a:pt x="452" y="1904"/>
                </a:cubicBezTo>
                <a:cubicBezTo>
                  <a:pt x="446" y="1867"/>
                  <a:pt x="440" y="1830"/>
                  <a:pt x="434" y="1792"/>
                </a:cubicBezTo>
                <a:lnTo>
                  <a:pt x="1796" y="1792"/>
                </a:lnTo>
                <a:cubicBezTo>
                  <a:pt x="1732" y="2943"/>
                  <a:pt x="1959" y="4515"/>
                  <a:pt x="3334" y="5682"/>
                </a:cubicBezTo>
                <a:cubicBezTo>
                  <a:pt x="3116" y="5576"/>
                  <a:pt x="2907" y="5458"/>
                  <a:pt x="2707" y="5324"/>
                </a:cubicBezTo>
                <a:close/>
                <a:moveTo>
                  <a:pt x="8411" y="2599"/>
                </a:moveTo>
                <a:lnTo>
                  <a:pt x="7191" y="3486"/>
                </a:lnTo>
                <a:lnTo>
                  <a:pt x="7658" y="4920"/>
                </a:lnTo>
                <a:cubicBezTo>
                  <a:pt x="7691" y="5022"/>
                  <a:pt x="7647" y="5052"/>
                  <a:pt x="7562" y="4990"/>
                </a:cubicBezTo>
                <a:lnTo>
                  <a:pt x="6342" y="4103"/>
                </a:lnTo>
                <a:lnTo>
                  <a:pt x="5120" y="4991"/>
                </a:lnTo>
                <a:cubicBezTo>
                  <a:pt x="5035" y="5054"/>
                  <a:pt x="4991" y="5022"/>
                  <a:pt x="5024" y="4922"/>
                </a:cubicBezTo>
                <a:lnTo>
                  <a:pt x="5491" y="3487"/>
                </a:lnTo>
                <a:lnTo>
                  <a:pt x="4271" y="2600"/>
                </a:lnTo>
                <a:cubicBezTo>
                  <a:pt x="4186" y="2538"/>
                  <a:pt x="4202" y="2487"/>
                  <a:pt x="4308" y="2487"/>
                </a:cubicBezTo>
                <a:lnTo>
                  <a:pt x="5818" y="2487"/>
                </a:lnTo>
                <a:lnTo>
                  <a:pt x="6284" y="1052"/>
                </a:lnTo>
                <a:cubicBezTo>
                  <a:pt x="6318" y="951"/>
                  <a:pt x="6370" y="951"/>
                  <a:pt x="6403" y="1052"/>
                </a:cubicBezTo>
                <a:lnTo>
                  <a:pt x="6870" y="2487"/>
                </a:lnTo>
                <a:lnTo>
                  <a:pt x="8379" y="2487"/>
                </a:lnTo>
                <a:cubicBezTo>
                  <a:pt x="8480" y="2486"/>
                  <a:pt x="8498" y="2536"/>
                  <a:pt x="8411" y="2599"/>
                </a:cubicBezTo>
                <a:close/>
                <a:moveTo>
                  <a:pt x="12106" y="1904"/>
                </a:moveTo>
                <a:cubicBezTo>
                  <a:pt x="12076" y="2072"/>
                  <a:pt x="12038" y="2239"/>
                  <a:pt x="11991" y="2403"/>
                </a:cubicBezTo>
                <a:cubicBezTo>
                  <a:pt x="11946" y="2566"/>
                  <a:pt x="11891" y="2727"/>
                  <a:pt x="11830" y="2884"/>
                </a:cubicBezTo>
                <a:cubicBezTo>
                  <a:pt x="11818" y="2916"/>
                  <a:pt x="11804" y="2950"/>
                  <a:pt x="11791" y="2982"/>
                </a:cubicBezTo>
                <a:cubicBezTo>
                  <a:pt x="11790" y="2986"/>
                  <a:pt x="11776" y="3016"/>
                  <a:pt x="11775" y="3019"/>
                </a:cubicBezTo>
                <a:cubicBezTo>
                  <a:pt x="11767" y="3038"/>
                  <a:pt x="11759" y="3056"/>
                  <a:pt x="11751" y="3075"/>
                </a:cubicBezTo>
                <a:cubicBezTo>
                  <a:pt x="11715" y="3155"/>
                  <a:pt x="11678" y="3234"/>
                  <a:pt x="11638" y="3312"/>
                </a:cubicBezTo>
                <a:cubicBezTo>
                  <a:pt x="11488" y="3608"/>
                  <a:pt x="11310" y="3890"/>
                  <a:pt x="11108" y="4154"/>
                </a:cubicBezTo>
                <a:cubicBezTo>
                  <a:pt x="11103" y="4160"/>
                  <a:pt x="11087" y="4182"/>
                  <a:pt x="11086" y="4183"/>
                </a:cubicBezTo>
                <a:cubicBezTo>
                  <a:pt x="11074" y="4199"/>
                  <a:pt x="11060" y="4215"/>
                  <a:pt x="11048" y="4230"/>
                </a:cubicBezTo>
                <a:cubicBezTo>
                  <a:pt x="11023" y="4262"/>
                  <a:pt x="10998" y="4292"/>
                  <a:pt x="10971" y="4323"/>
                </a:cubicBezTo>
                <a:cubicBezTo>
                  <a:pt x="10915" y="4390"/>
                  <a:pt x="10856" y="4455"/>
                  <a:pt x="10796" y="4519"/>
                </a:cubicBezTo>
                <a:cubicBezTo>
                  <a:pt x="10682" y="4643"/>
                  <a:pt x="10560" y="4760"/>
                  <a:pt x="10434" y="4874"/>
                </a:cubicBezTo>
                <a:cubicBezTo>
                  <a:pt x="10227" y="5059"/>
                  <a:pt x="10083" y="5168"/>
                  <a:pt x="9851" y="5324"/>
                </a:cubicBezTo>
                <a:cubicBezTo>
                  <a:pt x="9651" y="5458"/>
                  <a:pt x="9442" y="5576"/>
                  <a:pt x="9226" y="5683"/>
                </a:cubicBezTo>
                <a:cubicBezTo>
                  <a:pt x="10599" y="4515"/>
                  <a:pt x="10826" y="2943"/>
                  <a:pt x="10760" y="1792"/>
                </a:cubicBezTo>
                <a:lnTo>
                  <a:pt x="12123" y="1792"/>
                </a:lnTo>
                <a:cubicBezTo>
                  <a:pt x="12118" y="1830"/>
                  <a:pt x="12111" y="1867"/>
                  <a:pt x="12106" y="1904"/>
                </a:cubicBezTo>
                <a:close/>
              </a:path>
            </a:pathLst>
          </a:custGeom>
          <a:solidFill>
            <a:schemeClr val="bg1"/>
          </a:solidFill>
          <a:ln>
            <a:noFill/>
          </a:ln>
        </p:spPr>
      </p:sp>
      <p:sp>
        <p:nvSpPr>
          <p:cNvPr id="33" name="ïṡļîḋé"/>
          <p:cNvSpPr txBox="1"/>
          <p:nvPr/>
        </p:nvSpPr>
        <p:spPr bwMode="auto">
          <a:xfrm>
            <a:off x="10128158" y="2887012"/>
            <a:ext cx="1865901" cy="789517"/>
          </a:xfrm>
          <a:prstGeom prst="rect">
            <a:avLst/>
          </a:prstGeom>
          <a:noFill/>
        </p:spPr>
        <p:txBody>
          <a:bodyPr wrap="square" lIns="90000" tIns="46800" rIns="90000" bIns="46800" anchor="t" anchorCtr="0">
            <a:noAutofit/>
          </a:bodyPr>
          <a:lstStyle/>
          <a:p>
            <a:pPr>
              <a:lnSpc>
                <a:spcPct val="120000"/>
              </a:lnSpc>
            </a:pPr>
            <a:r>
              <a:rPr lang="zh-CN" altLang="en-US" sz="1600" b="1" dirty="0">
                <a:solidFill>
                  <a:srgbClr val="FF0000"/>
                </a:solidFill>
                <a:latin typeface="微软雅黑 Light" panose="020B0502040204020203" pitchFamily="34" charset="-122"/>
                <a:ea typeface="微软雅黑 Light" panose="020B0502040204020203" pitchFamily="34" charset="-122"/>
              </a:rPr>
              <a:t>有效</a:t>
            </a:r>
            <a:endParaRPr lang="en-US" altLang="zh-CN" sz="1600" b="1" dirty="0">
              <a:solidFill>
                <a:srgbClr val="FF0000"/>
              </a:solidFill>
              <a:latin typeface="微软雅黑 Light" panose="020B0502040204020203" pitchFamily="34" charset="-122"/>
              <a:ea typeface="微软雅黑 Light" panose="020B0502040204020203" pitchFamily="34" charset="-122"/>
            </a:endParaRPr>
          </a:p>
          <a:p>
            <a:pPr>
              <a:lnSpc>
                <a:spcPct val="120000"/>
              </a:lnSpc>
            </a:pPr>
            <a:r>
              <a:rPr lang="zh-CN" altLang="en-US" sz="1600" b="1" dirty="0">
                <a:solidFill>
                  <a:srgbClr val="FF0000"/>
                </a:solidFill>
                <a:latin typeface="微软雅黑 Light" panose="020B0502040204020203" pitchFamily="34" charset="-122"/>
                <a:ea typeface="微软雅黑 Light" panose="020B0502040204020203" pitchFamily="34" charset="-122"/>
              </a:rPr>
              <a:t>待改进</a:t>
            </a:r>
          </a:p>
        </p:txBody>
      </p:sp>
    </p:spTree>
    <p:extLst>
      <p:ext uri="{BB962C8B-B14F-4D97-AF65-F5344CB8AC3E}">
        <p14:creationId xmlns:p14="http://schemas.microsoft.com/office/powerpoint/2010/main" val="2318142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结论形成</a:t>
            </a:r>
          </a:p>
        </p:txBody>
      </p:sp>
      <p:grpSp>
        <p:nvGrpSpPr>
          <p:cNvPr id="27" name="ïṡļiḍé">
            <a:extLst>
              <a:ext uri="{FF2B5EF4-FFF2-40B4-BE49-F238E27FC236}">
                <a16:creationId xmlns:a16="http://schemas.microsoft.com/office/drawing/2014/main" id="{BC9DE894-F68E-4242-9C2D-C8BE1D1383B6}"/>
              </a:ext>
            </a:extLst>
          </p:cNvPr>
          <p:cNvGrpSpPr/>
          <p:nvPr/>
        </p:nvGrpSpPr>
        <p:grpSpPr>
          <a:xfrm>
            <a:off x="582418" y="1275426"/>
            <a:ext cx="4168258" cy="1689438"/>
            <a:chOff x="7655735" y="3429000"/>
            <a:chExt cx="4168258" cy="1689438"/>
          </a:xfrm>
        </p:grpSpPr>
        <p:sp>
          <p:nvSpPr>
            <p:cNvPr id="42" name="íśļîḍê">
              <a:extLst>
                <a:ext uri="{FF2B5EF4-FFF2-40B4-BE49-F238E27FC236}">
                  <a16:creationId xmlns:a16="http://schemas.microsoft.com/office/drawing/2014/main" id="{58040EE1-403C-4D16-805A-67E382AFAE09}"/>
                </a:ext>
              </a:extLst>
            </p:cNvPr>
            <p:cNvSpPr/>
            <p:nvPr/>
          </p:nvSpPr>
          <p:spPr>
            <a:xfrm>
              <a:off x="7655735" y="3786725"/>
              <a:ext cx="4168258" cy="1331713"/>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150000"/>
                </a:lnSpc>
                <a:spcBef>
                  <a:spcPct val="0"/>
                </a:spcBef>
              </a:pPr>
              <a:r>
                <a:rPr lang="zh-CN" altLang="zh-CN" dirty="0"/>
                <a:t>专家组在现场复核报告基础上形成复核结论，经教育部（省级试点院校复核结论由省级诊改专委会报请省教育行政部门）审定后，通过职业教育诊改网或省级教育行政部门指定的网站向社会公布。</a:t>
              </a:r>
              <a:r>
                <a:rPr lang="zh-CN" altLang="zh-CN" sz="2000" dirty="0">
                  <a:solidFill>
                    <a:srgbClr val="FF0000"/>
                  </a:solidFill>
                </a:rPr>
                <a:t>复核结论分为</a:t>
              </a:r>
              <a:r>
                <a:rPr lang="en-US" altLang="zh-CN" sz="2000" dirty="0">
                  <a:solidFill>
                    <a:srgbClr val="FF0000"/>
                  </a:solidFill>
                </a:rPr>
                <a:t>2</a:t>
              </a:r>
              <a:r>
                <a:rPr lang="zh-CN" altLang="zh-CN" sz="2000" dirty="0">
                  <a:solidFill>
                    <a:srgbClr val="FF0000"/>
                  </a:solidFill>
                </a:rPr>
                <a:t>种</a:t>
              </a:r>
              <a:r>
                <a:rPr lang="zh-CN" altLang="zh-CN" dirty="0"/>
                <a:t>。</a:t>
              </a:r>
              <a:endParaRPr lang="en-US" altLang="zh-CN" dirty="0">
                <a:latin typeface="微软雅黑"/>
                <a:ea typeface="微软雅黑"/>
                <a:cs typeface="微软雅黑"/>
              </a:endParaRPr>
            </a:p>
          </p:txBody>
        </p:sp>
        <p:sp>
          <p:nvSpPr>
            <p:cNvPr id="43" name="íṩļiḓè">
              <a:extLst>
                <a:ext uri="{FF2B5EF4-FFF2-40B4-BE49-F238E27FC236}">
                  <a16:creationId xmlns:a16="http://schemas.microsoft.com/office/drawing/2014/main" id="{C0DB57A8-7D5A-46AC-9674-8E4020F4DC34}"/>
                </a:ext>
              </a:extLst>
            </p:cNvPr>
            <p:cNvSpPr txBox="1"/>
            <p:nvPr/>
          </p:nvSpPr>
          <p:spPr bwMode="auto">
            <a:xfrm>
              <a:off x="7655735" y="3429000"/>
              <a:ext cx="3864753" cy="44180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r" eaLnBrk="1" hangingPunct="1">
                <a:lnSpc>
                  <a:spcPct val="100000"/>
                </a:lnSpc>
                <a:spcBef>
                  <a:spcPct val="0"/>
                </a:spcBef>
              </a:pPr>
              <a:r>
                <a:rPr lang="zh-CN" altLang="en-US" sz="2400" b="1" dirty="0">
                  <a:solidFill>
                    <a:srgbClr val="22487F"/>
                  </a:solidFill>
                  <a:latin typeface="微软雅黑" panose="020B0503020204020204" pitchFamily="34" charset="-122"/>
                  <a:ea typeface="微软雅黑" panose="020B0503020204020204" pitchFamily="34" charset="-122"/>
                </a:rPr>
                <a:t>结论</a:t>
              </a:r>
              <a:endParaRPr lang="en-US" altLang="zh-CN" sz="2400" b="1" dirty="0">
                <a:solidFill>
                  <a:srgbClr val="22487F"/>
                </a:solidFill>
                <a:latin typeface="微软雅黑" panose="020B0503020204020204" pitchFamily="34" charset="-122"/>
                <a:ea typeface="微软雅黑" panose="020B0503020204020204" pitchFamily="34" charset="-122"/>
              </a:endParaRPr>
            </a:p>
          </p:txBody>
        </p:sp>
      </p:grpSp>
      <p:sp>
        <p:nvSpPr>
          <p:cNvPr id="39" name="îṣḷíḓè">
            <a:extLst>
              <a:ext uri="{FF2B5EF4-FFF2-40B4-BE49-F238E27FC236}">
                <a16:creationId xmlns:a16="http://schemas.microsoft.com/office/drawing/2014/main" id="{138C9BF3-E4D9-493B-AF68-5FDA23015541}"/>
              </a:ext>
            </a:extLst>
          </p:cNvPr>
          <p:cNvSpPr txBox="1"/>
          <p:nvPr/>
        </p:nvSpPr>
        <p:spPr bwMode="auto">
          <a:xfrm>
            <a:off x="5650272" y="4880631"/>
            <a:ext cx="4035424" cy="41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ctr">
            <a:noAutofit/>
          </a:bodyPr>
          <a:lstStyle>
            <a:defPPr>
              <a:defRPr lang="zh-CN"/>
            </a:defPPr>
            <a:lvl1pPr defTabSz="914377">
              <a:spcBef>
                <a:spcPct val="0"/>
              </a:spcBef>
              <a:defRPr sz="2000" b="1">
                <a:latin typeface="微软雅黑" panose="020B0503020204020204" pitchFamily="34" charset="-122"/>
                <a:ea typeface="微软雅黑" panose="020B0503020204020204"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r>
              <a:rPr lang="zh-CN" altLang="en-US" sz="2800" dirty="0"/>
              <a:t>待改进</a:t>
            </a:r>
            <a:endParaRPr lang="en-US" altLang="zh-CN" sz="2800" dirty="0"/>
          </a:p>
        </p:txBody>
      </p:sp>
      <p:sp>
        <p:nvSpPr>
          <p:cNvPr id="36" name="ï$lîḓe">
            <a:extLst>
              <a:ext uri="{FF2B5EF4-FFF2-40B4-BE49-F238E27FC236}">
                <a16:creationId xmlns:a16="http://schemas.microsoft.com/office/drawing/2014/main" id="{43D1CF3A-53DA-4618-B1BC-906EB392FBEE}"/>
              </a:ext>
            </a:extLst>
          </p:cNvPr>
          <p:cNvSpPr/>
          <p:nvPr/>
        </p:nvSpPr>
        <p:spPr bwMode="auto">
          <a:xfrm>
            <a:off x="6929806" y="5014339"/>
            <a:ext cx="5868000" cy="534634"/>
          </a:xfrm>
          <a:prstGeom prst="rect">
            <a:avLst/>
          </a:prstGeom>
        </p:spPr>
        <p:txBody>
          <a:bodyPr wrap="square">
            <a:spAutoFit/>
          </a:bodyPr>
          <a:lstStyle/>
          <a:p>
            <a:pPr>
              <a:lnSpc>
                <a:spcPct val="130000"/>
              </a:lnSpc>
            </a:pPr>
            <a:r>
              <a:rPr lang="zh-CN" altLang="en-US" sz="2400" b="1" dirty="0">
                <a:solidFill>
                  <a:prstClr val="black"/>
                </a:solidFill>
                <a:latin typeface="+mn-ea"/>
                <a:cs typeface="微软雅黑"/>
              </a:rPr>
              <a:t>尚未同时达到上述“有效”结论要求。 </a:t>
            </a:r>
          </a:p>
        </p:txBody>
      </p:sp>
      <p:sp>
        <p:nvSpPr>
          <p:cNvPr id="37" name="íślîḍè">
            <a:extLst>
              <a:ext uri="{FF2B5EF4-FFF2-40B4-BE49-F238E27FC236}">
                <a16:creationId xmlns:a16="http://schemas.microsoft.com/office/drawing/2014/main" id="{A34974BB-8B6D-46D3-993F-36C359440FBE}"/>
              </a:ext>
            </a:extLst>
          </p:cNvPr>
          <p:cNvSpPr txBox="1"/>
          <p:nvPr/>
        </p:nvSpPr>
        <p:spPr bwMode="auto">
          <a:xfrm>
            <a:off x="5650272" y="1337757"/>
            <a:ext cx="4035424" cy="4128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anchor="ctr">
            <a:noAutofit/>
          </a:bodyPr>
          <a:lstStyle>
            <a:defPPr>
              <a:defRPr lang="zh-CN"/>
            </a:defPPr>
            <a:lvl1pPr defTabSz="914377">
              <a:spcBef>
                <a:spcPct val="0"/>
              </a:spcBef>
              <a:defRPr sz="2000" b="1">
                <a:latin typeface="微软雅黑" panose="020B0503020204020204" pitchFamily="34" charset="-122"/>
                <a:ea typeface="微软雅黑" panose="020B0503020204020204"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r>
              <a:rPr lang="zh-CN" altLang="en-US" sz="2800" dirty="0"/>
              <a:t>有效</a:t>
            </a:r>
            <a:endParaRPr lang="en-US" altLang="zh-CN" sz="2800" dirty="0"/>
          </a:p>
        </p:txBody>
      </p:sp>
      <p:cxnSp>
        <p:nvCxnSpPr>
          <p:cNvPr id="35" name="直接连接符 34">
            <a:extLst>
              <a:ext uri="{FF2B5EF4-FFF2-40B4-BE49-F238E27FC236}">
                <a16:creationId xmlns:a16="http://schemas.microsoft.com/office/drawing/2014/main" id="{C20497B1-88C5-4886-8A04-CC1D01C8EEBD}"/>
              </a:ext>
            </a:extLst>
          </p:cNvPr>
          <p:cNvCxnSpPr>
            <a:cxnSpLocks/>
          </p:cNvCxnSpPr>
          <p:nvPr/>
        </p:nvCxnSpPr>
        <p:spPr>
          <a:xfrm>
            <a:off x="6771210" y="5139399"/>
            <a:ext cx="396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9" name="alarm_159440"/>
          <p:cNvSpPr>
            <a:spLocks noChangeAspect="1"/>
          </p:cNvSpPr>
          <p:nvPr/>
        </p:nvSpPr>
        <p:spPr bwMode="auto">
          <a:xfrm>
            <a:off x="4988672" y="4833662"/>
            <a:ext cx="609685" cy="608693"/>
          </a:xfrm>
          <a:custGeom>
            <a:avLst/>
            <a:gdLst>
              <a:gd name="connsiteX0" fmla="*/ 282801 w 565545"/>
              <a:gd name="connsiteY0" fmla="*/ 369903 h 564625"/>
              <a:gd name="connsiteX1" fmla="*/ 328752 w 565545"/>
              <a:gd name="connsiteY1" fmla="*/ 417146 h 564625"/>
              <a:gd name="connsiteX2" fmla="*/ 282801 w 565545"/>
              <a:gd name="connsiteY2" fmla="*/ 464390 h 564625"/>
              <a:gd name="connsiteX3" fmla="*/ 281365 w 565545"/>
              <a:gd name="connsiteY3" fmla="*/ 464390 h 564625"/>
              <a:gd name="connsiteX4" fmla="*/ 235414 w 565545"/>
              <a:gd name="connsiteY4" fmla="*/ 417146 h 564625"/>
              <a:gd name="connsiteX5" fmla="*/ 282801 w 565545"/>
              <a:gd name="connsiteY5" fmla="*/ 369903 h 564625"/>
              <a:gd name="connsiteX6" fmla="*/ 241161 w 565545"/>
              <a:gd name="connsiteY6" fmla="*/ 107591 h 564625"/>
              <a:gd name="connsiteX7" fmla="*/ 324383 w 565545"/>
              <a:gd name="connsiteY7" fmla="*/ 107591 h 564625"/>
              <a:gd name="connsiteX8" fmla="*/ 312904 w 565545"/>
              <a:gd name="connsiteY8" fmla="*/ 342545 h 564625"/>
              <a:gd name="connsiteX9" fmla="*/ 252640 w 565545"/>
              <a:gd name="connsiteY9" fmla="*/ 342545 h 564625"/>
              <a:gd name="connsiteX10" fmla="*/ 282773 w 565545"/>
              <a:gd name="connsiteY10" fmla="*/ 45858 h 564625"/>
              <a:gd name="connsiteX11" fmla="*/ 45933 w 565545"/>
              <a:gd name="connsiteY11" fmla="*/ 282312 h 564625"/>
              <a:gd name="connsiteX12" fmla="*/ 282773 w 565545"/>
              <a:gd name="connsiteY12" fmla="*/ 518767 h 564625"/>
              <a:gd name="connsiteX13" fmla="*/ 519612 w 565545"/>
              <a:gd name="connsiteY13" fmla="*/ 282312 h 564625"/>
              <a:gd name="connsiteX14" fmla="*/ 282773 w 565545"/>
              <a:gd name="connsiteY14" fmla="*/ 45858 h 564625"/>
              <a:gd name="connsiteX15" fmla="*/ 282773 w 565545"/>
              <a:gd name="connsiteY15" fmla="*/ 0 h 564625"/>
              <a:gd name="connsiteX16" fmla="*/ 565545 w 565545"/>
              <a:gd name="connsiteY16" fmla="*/ 282312 h 564625"/>
              <a:gd name="connsiteX17" fmla="*/ 282773 w 565545"/>
              <a:gd name="connsiteY17" fmla="*/ 564625 h 564625"/>
              <a:gd name="connsiteX18" fmla="*/ 0 w 565545"/>
              <a:gd name="connsiteY18" fmla="*/ 282312 h 564625"/>
              <a:gd name="connsiteX19" fmla="*/ 282773 w 565545"/>
              <a:gd name="connsiteY19" fmla="*/ 0 h 564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545" h="564625">
                <a:moveTo>
                  <a:pt x="282801" y="369903"/>
                </a:moveTo>
                <a:cubicBezTo>
                  <a:pt x="310084" y="369903"/>
                  <a:pt x="328752" y="388514"/>
                  <a:pt x="328752" y="417146"/>
                </a:cubicBezTo>
                <a:cubicBezTo>
                  <a:pt x="328752" y="444347"/>
                  <a:pt x="311520" y="464390"/>
                  <a:pt x="282801" y="464390"/>
                </a:cubicBezTo>
                <a:lnTo>
                  <a:pt x="281365" y="464390"/>
                </a:lnTo>
                <a:cubicBezTo>
                  <a:pt x="254082" y="464390"/>
                  <a:pt x="235414" y="444347"/>
                  <a:pt x="235414" y="417146"/>
                </a:cubicBezTo>
                <a:cubicBezTo>
                  <a:pt x="235414" y="388514"/>
                  <a:pt x="255518" y="369903"/>
                  <a:pt x="282801" y="369903"/>
                </a:cubicBezTo>
                <a:close/>
                <a:moveTo>
                  <a:pt x="241161" y="107591"/>
                </a:moveTo>
                <a:lnTo>
                  <a:pt x="324383" y="107591"/>
                </a:lnTo>
                <a:lnTo>
                  <a:pt x="312904" y="342545"/>
                </a:lnTo>
                <a:lnTo>
                  <a:pt x="252640" y="342545"/>
                </a:lnTo>
                <a:close/>
                <a:moveTo>
                  <a:pt x="282773" y="45858"/>
                </a:moveTo>
                <a:cubicBezTo>
                  <a:pt x="152152" y="45858"/>
                  <a:pt x="45933" y="151904"/>
                  <a:pt x="45933" y="282312"/>
                </a:cubicBezTo>
                <a:cubicBezTo>
                  <a:pt x="45933" y="412721"/>
                  <a:pt x="152152" y="518767"/>
                  <a:pt x="282773" y="518767"/>
                </a:cubicBezTo>
                <a:cubicBezTo>
                  <a:pt x="413393" y="518767"/>
                  <a:pt x="519612" y="412721"/>
                  <a:pt x="519612" y="282312"/>
                </a:cubicBezTo>
                <a:cubicBezTo>
                  <a:pt x="519612" y="151904"/>
                  <a:pt x="413393" y="45858"/>
                  <a:pt x="282773" y="45858"/>
                </a:cubicBezTo>
                <a:close/>
                <a:moveTo>
                  <a:pt x="282773" y="0"/>
                </a:moveTo>
                <a:cubicBezTo>
                  <a:pt x="439230" y="0"/>
                  <a:pt x="565545" y="126109"/>
                  <a:pt x="565545" y="282312"/>
                </a:cubicBezTo>
                <a:cubicBezTo>
                  <a:pt x="565545" y="438516"/>
                  <a:pt x="439230" y="564625"/>
                  <a:pt x="282773" y="564625"/>
                </a:cubicBezTo>
                <a:cubicBezTo>
                  <a:pt x="126315" y="564625"/>
                  <a:pt x="0" y="438516"/>
                  <a:pt x="0" y="282312"/>
                </a:cubicBezTo>
                <a:cubicBezTo>
                  <a:pt x="0" y="126109"/>
                  <a:pt x="126315" y="0"/>
                  <a:pt x="282773" y="0"/>
                </a:cubicBezTo>
                <a:close/>
              </a:path>
            </a:pathLst>
          </a:custGeom>
          <a:solidFill>
            <a:srgbClr val="FFC000"/>
          </a:solidFill>
          <a:ln>
            <a:noFill/>
          </a:ln>
        </p:spPr>
        <p:txBody>
          <a:bodyPr/>
          <a:lstStyle/>
          <a:p>
            <a:endParaRPr lang="zh-CN" altLang="en-US"/>
          </a:p>
        </p:txBody>
      </p:sp>
      <p:sp>
        <p:nvSpPr>
          <p:cNvPr id="51" name="medal-of-award_49824"/>
          <p:cNvSpPr>
            <a:spLocks noChangeAspect="1"/>
          </p:cNvSpPr>
          <p:nvPr/>
        </p:nvSpPr>
        <p:spPr bwMode="auto">
          <a:xfrm>
            <a:off x="5047005" y="1270396"/>
            <a:ext cx="554346" cy="609684"/>
          </a:xfrm>
          <a:custGeom>
            <a:avLst/>
            <a:gdLst>
              <a:gd name="connsiteX0" fmla="*/ 458312 w 547887"/>
              <a:gd name="connsiteY0" fmla="*/ 414273 h 602581"/>
              <a:gd name="connsiteX1" fmla="*/ 543041 w 547887"/>
              <a:gd name="connsiteY1" fmla="*/ 498842 h 602581"/>
              <a:gd name="connsiteX2" fmla="*/ 547349 w 547887"/>
              <a:gd name="connsiteY2" fmla="*/ 514609 h 602581"/>
              <a:gd name="connsiteX3" fmla="*/ 534424 w 547887"/>
              <a:gd name="connsiteY3" fmla="*/ 526076 h 602581"/>
              <a:gd name="connsiteX4" fmla="*/ 481289 w 547887"/>
              <a:gd name="connsiteY4" fmla="*/ 536109 h 602581"/>
              <a:gd name="connsiteX5" fmla="*/ 471236 w 547887"/>
              <a:gd name="connsiteY5" fmla="*/ 589144 h 602581"/>
              <a:gd name="connsiteX6" fmla="*/ 459748 w 547887"/>
              <a:gd name="connsiteY6" fmla="*/ 602044 h 602581"/>
              <a:gd name="connsiteX7" fmla="*/ 443951 w 547887"/>
              <a:gd name="connsiteY7" fmla="*/ 597744 h 602581"/>
              <a:gd name="connsiteX8" fmla="*/ 333372 w 547887"/>
              <a:gd name="connsiteY8" fmla="*/ 487375 h 602581"/>
              <a:gd name="connsiteX9" fmla="*/ 341989 w 547887"/>
              <a:gd name="connsiteY9" fmla="*/ 480208 h 602581"/>
              <a:gd name="connsiteX10" fmla="*/ 347733 w 547887"/>
              <a:gd name="connsiteY10" fmla="*/ 477341 h 602581"/>
              <a:gd name="connsiteX11" fmla="*/ 396560 w 547887"/>
              <a:gd name="connsiteY11" fmla="*/ 484508 h 602581"/>
              <a:gd name="connsiteX12" fmla="*/ 433898 w 547887"/>
              <a:gd name="connsiteY12" fmla="*/ 475908 h 602581"/>
              <a:gd name="connsiteX13" fmla="*/ 454003 w 547887"/>
              <a:gd name="connsiteY13" fmla="*/ 442941 h 602581"/>
              <a:gd name="connsiteX14" fmla="*/ 88068 w 547887"/>
              <a:gd name="connsiteY14" fmla="*/ 414273 h 602581"/>
              <a:gd name="connsiteX15" fmla="*/ 92373 w 547887"/>
              <a:gd name="connsiteY15" fmla="*/ 442941 h 602581"/>
              <a:gd name="connsiteX16" fmla="*/ 112462 w 547887"/>
              <a:gd name="connsiteY16" fmla="*/ 475908 h 602581"/>
              <a:gd name="connsiteX17" fmla="*/ 149770 w 547887"/>
              <a:gd name="connsiteY17" fmla="*/ 484508 h 602581"/>
              <a:gd name="connsiteX18" fmla="*/ 198558 w 547887"/>
              <a:gd name="connsiteY18" fmla="*/ 477341 h 602581"/>
              <a:gd name="connsiteX19" fmla="*/ 205732 w 547887"/>
              <a:gd name="connsiteY19" fmla="*/ 480208 h 602581"/>
              <a:gd name="connsiteX20" fmla="*/ 212907 w 547887"/>
              <a:gd name="connsiteY20" fmla="*/ 487375 h 602581"/>
              <a:gd name="connsiteX21" fmla="*/ 103853 w 547887"/>
              <a:gd name="connsiteY21" fmla="*/ 597744 h 602581"/>
              <a:gd name="connsiteX22" fmla="*/ 86633 w 547887"/>
              <a:gd name="connsiteY22" fmla="*/ 602044 h 602581"/>
              <a:gd name="connsiteX23" fmla="*/ 76589 w 547887"/>
              <a:gd name="connsiteY23" fmla="*/ 589144 h 602581"/>
              <a:gd name="connsiteX24" fmla="*/ 66545 w 547887"/>
              <a:gd name="connsiteY24" fmla="*/ 536109 h 602581"/>
              <a:gd name="connsiteX25" fmla="*/ 12017 w 547887"/>
              <a:gd name="connsiteY25" fmla="*/ 526076 h 602581"/>
              <a:gd name="connsiteX26" fmla="*/ 538 w 547887"/>
              <a:gd name="connsiteY26" fmla="*/ 514609 h 602581"/>
              <a:gd name="connsiteX27" fmla="*/ 4843 w 547887"/>
              <a:gd name="connsiteY27" fmla="*/ 498842 h 602581"/>
              <a:gd name="connsiteX28" fmla="*/ 273945 w 547887"/>
              <a:gd name="connsiteY28" fmla="*/ 94487 h 602581"/>
              <a:gd name="connsiteX29" fmla="*/ 428321 w 547887"/>
              <a:gd name="connsiteY29" fmla="*/ 249322 h 602581"/>
              <a:gd name="connsiteX30" fmla="*/ 273945 w 547887"/>
              <a:gd name="connsiteY30" fmla="*/ 404157 h 602581"/>
              <a:gd name="connsiteX31" fmla="*/ 119569 w 547887"/>
              <a:gd name="connsiteY31" fmla="*/ 249322 h 602581"/>
              <a:gd name="connsiteX32" fmla="*/ 273945 w 547887"/>
              <a:gd name="connsiteY32" fmla="*/ 94487 h 602581"/>
              <a:gd name="connsiteX33" fmla="*/ 273254 w 547887"/>
              <a:gd name="connsiteY33" fmla="*/ 68790 h 602581"/>
              <a:gd name="connsiteX34" fmla="*/ 92381 w 547887"/>
              <a:gd name="connsiteY34" fmla="*/ 249364 h 602581"/>
              <a:gd name="connsiteX35" fmla="*/ 273254 w 547887"/>
              <a:gd name="connsiteY35" fmla="*/ 431371 h 602581"/>
              <a:gd name="connsiteX36" fmla="*/ 454127 w 547887"/>
              <a:gd name="connsiteY36" fmla="*/ 249364 h 602581"/>
              <a:gd name="connsiteX37" fmla="*/ 273254 w 547887"/>
              <a:gd name="connsiteY37" fmla="*/ 68790 h 602581"/>
              <a:gd name="connsiteX38" fmla="*/ 273254 w 547887"/>
              <a:gd name="connsiteY38" fmla="*/ 0 h 602581"/>
              <a:gd name="connsiteX39" fmla="*/ 293351 w 547887"/>
              <a:gd name="connsiteY39" fmla="*/ 8599 h 602581"/>
              <a:gd name="connsiteX40" fmla="*/ 327803 w 547887"/>
              <a:gd name="connsiteY40" fmla="*/ 42994 h 602581"/>
              <a:gd name="connsiteX41" fmla="*/ 353642 w 547887"/>
              <a:gd name="connsiteY41" fmla="*/ 51592 h 602581"/>
              <a:gd name="connsiteX42" fmla="*/ 399578 w 547887"/>
              <a:gd name="connsiteY42" fmla="*/ 42994 h 602581"/>
              <a:gd name="connsiteX43" fmla="*/ 422546 w 547887"/>
              <a:gd name="connsiteY43" fmla="*/ 48726 h 602581"/>
              <a:gd name="connsiteX44" fmla="*/ 434030 w 547887"/>
              <a:gd name="connsiteY44" fmla="*/ 68790 h 602581"/>
              <a:gd name="connsiteX45" fmla="*/ 441207 w 547887"/>
              <a:gd name="connsiteY45" fmla="*/ 114650 h 602581"/>
              <a:gd name="connsiteX46" fmla="*/ 456998 w 547887"/>
              <a:gd name="connsiteY46" fmla="*/ 137580 h 602581"/>
              <a:gd name="connsiteX47" fmla="*/ 500063 w 547887"/>
              <a:gd name="connsiteY47" fmla="*/ 157644 h 602581"/>
              <a:gd name="connsiteX48" fmla="*/ 514418 w 547887"/>
              <a:gd name="connsiteY48" fmla="*/ 174841 h 602581"/>
              <a:gd name="connsiteX49" fmla="*/ 512983 w 547887"/>
              <a:gd name="connsiteY49" fmla="*/ 197771 h 602581"/>
              <a:gd name="connsiteX50" fmla="*/ 491450 w 547887"/>
              <a:gd name="connsiteY50" fmla="*/ 240765 h 602581"/>
              <a:gd name="connsiteX51" fmla="*/ 491450 w 547887"/>
              <a:gd name="connsiteY51" fmla="*/ 267994 h 602581"/>
              <a:gd name="connsiteX52" fmla="*/ 512983 w 547887"/>
              <a:gd name="connsiteY52" fmla="*/ 309555 h 602581"/>
              <a:gd name="connsiteX53" fmla="*/ 514418 w 547887"/>
              <a:gd name="connsiteY53" fmla="*/ 332485 h 602581"/>
              <a:gd name="connsiteX54" fmla="*/ 500063 w 547887"/>
              <a:gd name="connsiteY54" fmla="*/ 349683 h 602581"/>
              <a:gd name="connsiteX55" fmla="*/ 456998 w 547887"/>
              <a:gd name="connsiteY55" fmla="*/ 371180 h 602581"/>
              <a:gd name="connsiteX56" fmla="*/ 441207 w 547887"/>
              <a:gd name="connsiteY56" fmla="*/ 392676 h 602581"/>
              <a:gd name="connsiteX57" fmla="*/ 434030 w 547887"/>
              <a:gd name="connsiteY57" fmla="*/ 439970 h 602581"/>
              <a:gd name="connsiteX58" fmla="*/ 422546 w 547887"/>
              <a:gd name="connsiteY58" fmla="*/ 460034 h 602581"/>
              <a:gd name="connsiteX59" fmla="*/ 399578 w 547887"/>
              <a:gd name="connsiteY59" fmla="*/ 464333 h 602581"/>
              <a:gd name="connsiteX60" fmla="*/ 352207 w 547887"/>
              <a:gd name="connsiteY60" fmla="*/ 457168 h 602581"/>
              <a:gd name="connsiteX61" fmla="*/ 327803 w 547887"/>
              <a:gd name="connsiteY61" fmla="*/ 465766 h 602581"/>
              <a:gd name="connsiteX62" fmla="*/ 293351 w 547887"/>
              <a:gd name="connsiteY62" fmla="*/ 500161 h 602581"/>
              <a:gd name="connsiteX63" fmla="*/ 273254 w 547887"/>
              <a:gd name="connsiteY63" fmla="*/ 508760 h 602581"/>
              <a:gd name="connsiteX64" fmla="*/ 253157 w 547887"/>
              <a:gd name="connsiteY64" fmla="*/ 500161 h 602581"/>
              <a:gd name="connsiteX65" fmla="*/ 220141 w 547887"/>
              <a:gd name="connsiteY65" fmla="*/ 465766 h 602581"/>
              <a:gd name="connsiteX66" fmla="*/ 194301 w 547887"/>
              <a:gd name="connsiteY66" fmla="*/ 457168 h 602581"/>
              <a:gd name="connsiteX67" fmla="*/ 146930 w 547887"/>
              <a:gd name="connsiteY67" fmla="*/ 464333 h 602581"/>
              <a:gd name="connsiteX68" fmla="*/ 125397 w 547887"/>
              <a:gd name="connsiteY68" fmla="*/ 460034 h 602581"/>
              <a:gd name="connsiteX69" fmla="*/ 112478 w 547887"/>
              <a:gd name="connsiteY69" fmla="*/ 439970 h 602581"/>
              <a:gd name="connsiteX70" fmla="*/ 105301 w 547887"/>
              <a:gd name="connsiteY70" fmla="*/ 392676 h 602581"/>
              <a:gd name="connsiteX71" fmla="*/ 89510 w 547887"/>
              <a:gd name="connsiteY71" fmla="*/ 371180 h 602581"/>
              <a:gd name="connsiteX72" fmla="*/ 47881 w 547887"/>
              <a:gd name="connsiteY72" fmla="*/ 349683 h 602581"/>
              <a:gd name="connsiteX73" fmla="*/ 32090 w 547887"/>
              <a:gd name="connsiteY73" fmla="*/ 332485 h 602581"/>
              <a:gd name="connsiteX74" fmla="*/ 33525 w 547887"/>
              <a:gd name="connsiteY74" fmla="*/ 309555 h 602581"/>
              <a:gd name="connsiteX75" fmla="*/ 56493 w 547887"/>
              <a:gd name="connsiteY75" fmla="*/ 267994 h 602581"/>
              <a:gd name="connsiteX76" fmla="*/ 56493 w 547887"/>
              <a:gd name="connsiteY76" fmla="*/ 240765 h 602581"/>
              <a:gd name="connsiteX77" fmla="*/ 33525 w 547887"/>
              <a:gd name="connsiteY77" fmla="*/ 197771 h 602581"/>
              <a:gd name="connsiteX78" fmla="*/ 32090 w 547887"/>
              <a:gd name="connsiteY78" fmla="*/ 176274 h 602581"/>
              <a:gd name="connsiteX79" fmla="*/ 47881 w 547887"/>
              <a:gd name="connsiteY79" fmla="*/ 157644 h 602581"/>
              <a:gd name="connsiteX80" fmla="*/ 89510 w 547887"/>
              <a:gd name="connsiteY80" fmla="*/ 137580 h 602581"/>
              <a:gd name="connsiteX81" fmla="*/ 105301 w 547887"/>
              <a:gd name="connsiteY81" fmla="*/ 114650 h 602581"/>
              <a:gd name="connsiteX82" fmla="*/ 112478 w 547887"/>
              <a:gd name="connsiteY82" fmla="*/ 68790 h 602581"/>
              <a:gd name="connsiteX83" fmla="*/ 125397 w 547887"/>
              <a:gd name="connsiteY83" fmla="*/ 48726 h 602581"/>
              <a:gd name="connsiteX84" fmla="*/ 146930 w 547887"/>
              <a:gd name="connsiteY84" fmla="*/ 42994 h 602581"/>
              <a:gd name="connsiteX85" fmla="*/ 194301 w 547887"/>
              <a:gd name="connsiteY85" fmla="*/ 51592 h 602581"/>
              <a:gd name="connsiteX86" fmla="*/ 220141 w 547887"/>
              <a:gd name="connsiteY86" fmla="*/ 42994 h 602581"/>
              <a:gd name="connsiteX87" fmla="*/ 253157 w 547887"/>
              <a:gd name="connsiteY87" fmla="*/ 8599 h 602581"/>
              <a:gd name="connsiteX88" fmla="*/ 273254 w 547887"/>
              <a:gd name="connsiteY88" fmla="*/ 0 h 60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547887" h="602581">
                <a:moveTo>
                  <a:pt x="458312" y="414273"/>
                </a:moveTo>
                <a:lnTo>
                  <a:pt x="543041" y="498842"/>
                </a:lnTo>
                <a:cubicBezTo>
                  <a:pt x="547349" y="503142"/>
                  <a:pt x="548785" y="508875"/>
                  <a:pt x="547349" y="514609"/>
                </a:cubicBezTo>
                <a:cubicBezTo>
                  <a:pt x="544477" y="520342"/>
                  <a:pt x="540168" y="524642"/>
                  <a:pt x="534424" y="526076"/>
                </a:cubicBezTo>
                <a:lnTo>
                  <a:pt x="481289" y="536109"/>
                </a:lnTo>
                <a:lnTo>
                  <a:pt x="471236" y="589144"/>
                </a:lnTo>
                <a:cubicBezTo>
                  <a:pt x="469800" y="594877"/>
                  <a:pt x="465492" y="600611"/>
                  <a:pt x="459748" y="602044"/>
                </a:cubicBezTo>
                <a:cubicBezTo>
                  <a:pt x="454003" y="603477"/>
                  <a:pt x="448259" y="602044"/>
                  <a:pt x="443951" y="597744"/>
                </a:cubicBezTo>
                <a:lnTo>
                  <a:pt x="333372" y="487375"/>
                </a:lnTo>
                <a:lnTo>
                  <a:pt x="341989" y="480208"/>
                </a:lnTo>
                <a:cubicBezTo>
                  <a:pt x="343425" y="477341"/>
                  <a:pt x="344861" y="477341"/>
                  <a:pt x="347733" y="477341"/>
                </a:cubicBezTo>
                <a:lnTo>
                  <a:pt x="396560" y="484508"/>
                </a:lnTo>
                <a:cubicBezTo>
                  <a:pt x="409485" y="487375"/>
                  <a:pt x="423845" y="484508"/>
                  <a:pt x="433898" y="475908"/>
                </a:cubicBezTo>
                <a:cubicBezTo>
                  <a:pt x="445387" y="468741"/>
                  <a:pt x="452567" y="455841"/>
                  <a:pt x="454003" y="442941"/>
                </a:cubicBezTo>
                <a:close/>
                <a:moveTo>
                  <a:pt x="88068" y="414273"/>
                </a:moveTo>
                <a:lnTo>
                  <a:pt x="92373" y="442941"/>
                </a:lnTo>
                <a:cubicBezTo>
                  <a:pt x="95243" y="455841"/>
                  <a:pt x="102418" y="468741"/>
                  <a:pt x="112462" y="475908"/>
                </a:cubicBezTo>
                <a:cubicBezTo>
                  <a:pt x="123942" y="484508"/>
                  <a:pt x="136856" y="487375"/>
                  <a:pt x="149770" y="484508"/>
                </a:cubicBezTo>
                <a:lnTo>
                  <a:pt x="198558" y="477341"/>
                </a:lnTo>
                <a:cubicBezTo>
                  <a:pt x="201428" y="477341"/>
                  <a:pt x="204297" y="477341"/>
                  <a:pt x="205732" y="480208"/>
                </a:cubicBezTo>
                <a:lnTo>
                  <a:pt x="212907" y="487375"/>
                </a:lnTo>
                <a:lnTo>
                  <a:pt x="103853" y="597744"/>
                </a:lnTo>
                <a:cubicBezTo>
                  <a:pt x="99548" y="602044"/>
                  <a:pt x="92373" y="603477"/>
                  <a:pt x="86633" y="602044"/>
                </a:cubicBezTo>
                <a:cubicBezTo>
                  <a:pt x="82329" y="600611"/>
                  <a:pt x="78024" y="594877"/>
                  <a:pt x="76589" y="589144"/>
                </a:cubicBezTo>
                <a:lnTo>
                  <a:pt x="66545" y="536109"/>
                </a:lnTo>
                <a:lnTo>
                  <a:pt x="12017" y="526076"/>
                </a:lnTo>
                <a:cubicBezTo>
                  <a:pt x="6278" y="524642"/>
                  <a:pt x="1973" y="520342"/>
                  <a:pt x="538" y="514609"/>
                </a:cubicBezTo>
                <a:cubicBezTo>
                  <a:pt x="-897" y="508875"/>
                  <a:pt x="538" y="503142"/>
                  <a:pt x="4843" y="498842"/>
                </a:cubicBezTo>
                <a:close/>
                <a:moveTo>
                  <a:pt x="273945" y="94487"/>
                </a:moveTo>
                <a:cubicBezTo>
                  <a:pt x="359205" y="94487"/>
                  <a:pt x="428321" y="163809"/>
                  <a:pt x="428321" y="249322"/>
                </a:cubicBezTo>
                <a:cubicBezTo>
                  <a:pt x="428321" y="334835"/>
                  <a:pt x="359205" y="404157"/>
                  <a:pt x="273945" y="404157"/>
                </a:cubicBezTo>
                <a:cubicBezTo>
                  <a:pt x="188685" y="404157"/>
                  <a:pt x="119569" y="334835"/>
                  <a:pt x="119569" y="249322"/>
                </a:cubicBezTo>
                <a:cubicBezTo>
                  <a:pt x="119569" y="163809"/>
                  <a:pt x="188685" y="94487"/>
                  <a:pt x="273945" y="94487"/>
                </a:cubicBezTo>
                <a:close/>
                <a:moveTo>
                  <a:pt x="273254" y="68790"/>
                </a:moveTo>
                <a:cubicBezTo>
                  <a:pt x="174205" y="68790"/>
                  <a:pt x="92381" y="150478"/>
                  <a:pt x="92381" y="249364"/>
                </a:cubicBezTo>
                <a:cubicBezTo>
                  <a:pt x="92381" y="349683"/>
                  <a:pt x="174205" y="429938"/>
                  <a:pt x="273254" y="431371"/>
                </a:cubicBezTo>
                <a:cubicBezTo>
                  <a:pt x="373739" y="429938"/>
                  <a:pt x="454127" y="349683"/>
                  <a:pt x="454127" y="249364"/>
                </a:cubicBezTo>
                <a:cubicBezTo>
                  <a:pt x="454127" y="150478"/>
                  <a:pt x="373739" y="68790"/>
                  <a:pt x="273254" y="68790"/>
                </a:cubicBezTo>
                <a:close/>
                <a:moveTo>
                  <a:pt x="273254" y="0"/>
                </a:moveTo>
                <a:cubicBezTo>
                  <a:pt x="281867" y="0"/>
                  <a:pt x="289045" y="2866"/>
                  <a:pt x="293351" y="8599"/>
                </a:cubicBezTo>
                <a:lnTo>
                  <a:pt x="327803" y="42994"/>
                </a:lnTo>
                <a:cubicBezTo>
                  <a:pt x="333545" y="48726"/>
                  <a:pt x="343593" y="53025"/>
                  <a:pt x="353642" y="51592"/>
                </a:cubicBezTo>
                <a:lnTo>
                  <a:pt x="399578" y="42994"/>
                </a:lnTo>
                <a:cubicBezTo>
                  <a:pt x="408191" y="41560"/>
                  <a:pt x="415369" y="44427"/>
                  <a:pt x="422546" y="48726"/>
                </a:cubicBezTo>
                <a:cubicBezTo>
                  <a:pt x="428288" y="53025"/>
                  <a:pt x="432595" y="60191"/>
                  <a:pt x="434030" y="68790"/>
                </a:cubicBezTo>
                <a:lnTo>
                  <a:pt x="441207" y="114650"/>
                </a:lnTo>
                <a:cubicBezTo>
                  <a:pt x="442643" y="124682"/>
                  <a:pt x="448385" y="133281"/>
                  <a:pt x="456998" y="137580"/>
                </a:cubicBezTo>
                <a:lnTo>
                  <a:pt x="500063" y="157644"/>
                </a:lnTo>
                <a:cubicBezTo>
                  <a:pt x="507241" y="161943"/>
                  <a:pt x="512983" y="167676"/>
                  <a:pt x="514418" y="174841"/>
                </a:cubicBezTo>
                <a:cubicBezTo>
                  <a:pt x="517289" y="183440"/>
                  <a:pt x="517289" y="192039"/>
                  <a:pt x="512983" y="197771"/>
                </a:cubicBezTo>
                <a:lnTo>
                  <a:pt x="491450" y="240765"/>
                </a:lnTo>
                <a:cubicBezTo>
                  <a:pt x="487143" y="249364"/>
                  <a:pt x="487143" y="259396"/>
                  <a:pt x="491450" y="267994"/>
                </a:cubicBezTo>
                <a:lnTo>
                  <a:pt x="512983" y="309555"/>
                </a:lnTo>
                <a:cubicBezTo>
                  <a:pt x="515853" y="316721"/>
                  <a:pt x="517289" y="325320"/>
                  <a:pt x="514418" y="332485"/>
                </a:cubicBezTo>
                <a:cubicBezTo>
                  <a:pt x="512983" y="339651"/>
                  <a:pt x="507241" y="346816"/>
                  <a:pt x="500063" y="349683"/>
                </a:cubicBezTo>
                <a:lnTo>
                  <a:pt x="456998" y="371180"/>
                </a:lnTo>
                <a:cubicBezTo>
                  <a:pt x="448385" y="375479"/>
                  <a:pt x="442643" y="384078"/>
                  <a:pt x="441207" y="392676"/>
                </a:cubicBezTo>
                <a:lnTo>
                  <a:pt x="434030" y="439970"/>
                </a:lnTo>
                <a:cubicBezTo>
                  <a:pt x="432595" y="448569"/>
                  <a:pt x="428288" y="455735"/>
                  <a:pt x="422546" y="460034"/>
                </a:cubicBezTo>
                <a:cubicBezTo>
                  <a:pt x="415369" y="464333"/>
                  <a:pt x="408191" y="465766"/>
                  <a:pt x="399578" y="464333"/>
                </a:cubicBezTo>
                <a:lnTo>
                  <a:pt x="352207" y="457168"/>
                </a:lnTo>
                <a:cubicBezTo>
                  <a:pt x="343593" y="455735"/>
                  <a:pt x="333545" y="458601"/>
                  <a:pt x="327803" y="465766"/>
                </a:cubicBezTo>
                <a:lnTo>
                  <a:pt x="293351" y="500161"/>
                </a:lnTo>
                <a:cubicBezTo>
                  <a:pt x="289045" y="504461"/>
                  <a:pt x="281867" y="507327"/>
                  <a:pt x="273254" y="508760"/>
                </a:cubicBezTo>
                <a:cubicBezTo>
                  <a:pt x="266077" y="507327"/>
                  <a:pt x="258899" y="504461"/>
                  <a:pt x="253157" y="500161"/>
                </a:cubicBezTo>
                <a:lnTo>
                  <a:pt x="220141" y="465766"/>
                </a:lnTo>
                <a:cubicBezTo>
                  <a:pt x="212963" y="458601"/>
                  <a:pt x="202915" y="455735"/>
                  <a:pt x="194301" y="457168"/>
                </a:cubicBezTo>
                <a:lnTo>
                  <a:pt x="146930" y="464333"/>
                </a:lnTo>
                <a:cubicBezTo>
                  <a:pt x="139753" y="465766"/>
                  <a:pt x="131139" y="464333"/>
                  <a:pt x="125397" y="460034"/>
                </a:cubicBezTo>
                <a:cubicBezTo>
                  <a:pt x="118220" y="455735"/>
                  <a:pt x="113913" y="448569"/>
                  <a:pt x="112478" y="439970"/>
                </a:cubicBezTo>
                <a:lnTo>
                  <a:pt x="105301" y="392676"/>
                </a:lnTo>
                <a:cubicBezTo>
                  <a:pt x="103865" y="384078"/>
                  <a:pt x="98123" y="375479"/>
                  <a:pt x="89510" y="371180"/>
                </a:cubicBezTo>
                <a:lnTo>
                  <a:pt x="47881" y="349683"/>
                </a:lnTo>
                <a:cubicBezTo>
                  <a:pt x="40703" y="346816"/>
                  <a:pt x="34961" y="339651"/>
                  <a:pt x="32090" y="332485"/>
                </a:cubicBezTo>
                <a:cubicBezTo>
                  <a:pt x="29219" y="325320"/>
                  <a:pt x="30655" y="316721"/>
                  <a:pt x="33525" y="309555"/>
                </a:cubicBezTo>
                <a:lnTo>
                  <a:pt x="56493" y="267994"/>
                </a:lnTo>
                <a:cubicBezTo>
                  <a:pt x="60800" y="259396"/>
                  <a:pt x="60800" y="249364"/>
                  <a:pt x="56493" y="240765"/>
                </a:cubicBezTo>
                <a:lnTo>
                  <a:pt x="33525" y="197771"/>
                </a:lnTo>
                <a:cubicBezTo>
                  <a:pt x="30655" y="192039"/>
                  <a:pt x="29219" y="183440"/>
                  <a:pt x="32090" y="176274"/>
                </a:cubicBezTo>
                <a:cubicBezTo>
                  <a:pt x="34961" y="167676"/>
                  <a:pt x="40703" y="161943"/>
                  <a:pt x="47881" y="157644"/>
                </a:cubicBezTo>
                <a:lnTo>
                  <a:pt x="89510" y="137580"/>
                </a:lnTo>
                <a:cubicBezTo>
                  <a:pt x="98123" y="133281"/>
                  <a:pt x="103865" y="124682"/>
                  <a:pt x="105301" y="114650"/>
                </a:cubicBezTo>
                <a:lnTo>
                  <a:pt x="112478" y="68790"/>
                </a:lnTo>
                <a:cubicBezTo>
                  <a:pt x="113913" y="60191"/>
                  <a:pt x="118220" y="53025"/>
                  <a:pt x="125397" y="48726"/>
                </a:cubicBezTo>
                <a:cubicBezTo>
                  <a:pt x="131139" y="44427"/>
                  <a:pt x="139753" y="41560"/>
                  <a:pt x="146930" y="42994"/>
                </a:cubicBezTo>
                <a:lnTo>
                  <a:pt x="194301" y="51592"/>
                </a:lnTo>
                <a:cubicBezTo>
                  <a:pt x="202915" y="53025"/>
                  <a:pt x="212963" y="48726"/>
                  <a:pt x="220141" y="42994"/>
                </a:cubicBezTo>
                <a:lnTo>
                  <a:pt x="253157" y="8599"/>
                </a:lnTo>
                <a:cubicBezTo>
                  <a:pt x="258899" y="2866"/>
                  <a:pt x="266077" y="0"/>
                  <a:pt x="273254" y="0"/>
                </a:cubicBezTo>
                <a:close/>
              </a:path>
            </a:pathLst>
          </a:custGeom>
          <a:solidFill>
            <a:srgbClr val="00B050"/>
          </a:solidFill>
          <a:ln>
            <a:noFill/>
          </a:ln>
        </p:spPr>
      </p:sp>
      <p:cxnSp>
        <p:nvCxnSpPr>
          <p:cNvPr id="20" name="直接连接符 19">
            <a:extLst>
              <a:ext uri="{FF2B5EF4-FFF2-40B4-BE49-F238E27FC236}">
                <a16:creationId xmlns:a16="http://schemas.microsoft.com/office/drawing/2014/main" id="{64AF6CE2-AB73-4A77-93B7-F5DF25175591}"/>
              </a:ext>
            </a:extLst>
          </p:cNvPr>
          <p:cNvCxnSpPr>
            <a:cxnSpLocks/>
          </p:cNvCxnSpPr>
          <p:nvPr/>
        </p:nvCxnSpPr>
        <p:spPr>
          <a:xfrm>
            <a:off x="6755531" y="1757747"/>
            <a:ext cx="396000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5486104" y="1982041"/>
            <a:ext cx="6466409" cy="1494896"/>
          </a:xfrm>
          <a:prstGeom prst="rect">
            <a:avLst/>
          </a:prstGeom>
        </p:spPr>
        <p:txBody>
          <a:bodyPr wrap="square">
            <a:spAutoFit/>
          </a:bodyPr>
          <a:lstStyle/>
          <a:p>
            <a:pPr>
              <a:lnSpc>
                <a:spcPct val="130000"/>
              </a:lnSpc>
            </a:pPr>
            <a:r>
              <a:rPr lang="en-US" altLang="zh-CN" sz="2400" b="1" dirty="0">
                <a:solidFill>
                  <a:prstClr val="black"/>
                </a:solidFill>
                <a:latin typeface="+mn-ea"/>
              </a:rPr>
              <a:t>1.</a:t>
            </a:r>
            <a:r>
              <a:rPr lang="zh-CN" altLang="zh-CN" sz="2400" b="1" dirty="0">
                <a:solidFill>
                  <a:prstClr val="black"/>
                </a:solidFill>
                <a:latin typeface="+mn-ea"/>
              </a:rPr>
              <a:t>内部质量保证体系基本形成，至少有</a:t>
            </a:r>
            <a:r>
              <a:rPr lang="zh-CN" altLang="zh-CN" sz="2400" b="1" dirty="0">
                <a:solidFill>
                  <a:srgbClr val="C00000"/>
                </a:solidFill>
                <a:latin typeface="+mn-ea"/>
              </a:rPr>
              <a:t>包括专业和课程层面在内的三个层面</a:t>
            </a:r>
            <a:r>
              <a:rPr lang="zh-CN" altLang="zh-CN" sz="2400" b="1" dirty="0">
                <a:solidFill>
                  <a:prstClr val="black"/>
                </a:solidFill>
                <a:latin typeface="+mn-ea"/>
              </a:rPr>
              <a:t>的“</a:t>
            </a:r>
            <a:r>
              <a:rPr lang="en-US" altLang="zh-CN" sz="2400" b="1" dirty="0">
                <a:solidFill>
                  <a:prstClr val="black"/>
                </a:solidFill>
                <a:latin typeface="+mn-ea"/>
              </a:rPr>
              <a:t>8</a:t>
            </a:r>
            <a:r>
              <a:rPr lang="zh-CN" altLang="zh-CN" sz="2400" b="1" dirty="0">
                <a:solidFill>
                  <a:prstClr val="black"/>
                </a:solidFill>
                <a:latin typeface="+mn-ea"/>
              </a:rPr>
              <a:t>字形质量改进螺旋”已经建立并运行有效。</a:t>
            </a:r>
            <a:endParaRPr lang="en-US" altLang="zh-CN" sz="2400" b="1" dirty="0">
              <a:solidFill>
                <a:prstClr val="black"/>
              </a:solidFill>
              <a:latin typeface="+mn-ea"/>
            </a:endParaRPr>
          </a:p>
        </p:txBody>
      </p:sp>
      <p:sp>
        <p:nvSpPr>
          <p:cNvPr id="3" name="矩形 2"/>
          <p:cNvSpPr/>
          <p:nvPr/>
        </p:nvSpPr>
        <p:spPr>
          <a:xfrm>
            <a:off x="6822195" y="1471632"/>
            <a:ext cx="4373313" cy="420628"/>
          </a:xfrm>
          <a:prstGeom prst="rect">
            <a:avLst/>
          </a:prstGeom>
        </p:spPr>
        <p:txBody>
          <a:bodyPr wrap="none">
            <a:spAutoFit/>
          </a:bodyPr>
          <a:lstStyle/>
          <a:p>
            <a:r>
              <a:rPr lang="zh-CN" altLang="en-US" sz="2800" baseline="30000" dirty="0">
                <a:latin typeface="微软雅黑"/>
                <a:ea typeface="微软雅黑"/>
                <a:cs typeface="微软雅黑"/>
              </a:rPr>
              <a:t>在</a:t>
            </a:r>
            <a:r>
              <a:rPr lang="zh-CN" altLang="en-US" sz="2800" baseline="30000" dirty="0">
                <a:solidFill>
                  <a:srgbClr val="FF0000"/>
                </a:solidFill>
                <a:latin typeface="微软雅黑"/>
                <a:ea typeface="微软雅黑"/>
                <a:cs typeface="微软雅黑"/>
              </a:rPr>
              <a:t>体系</a:t>
            </a:r>
            <a:r>
              <a:rPr lang="zh-CN" altLang="en-US" sz="2800" baseline="30000" dirty="0">
                <a:latin typeface="微软雅黑"/>
                <a:ea typeface="微软雅黑"/>
                <a:cs typeface="微软雅黑"/>
              </a:rPr>
              <a:t>和</a:t>
            </a:r>
            <a:r>
              <a:rPr lang="zh-CN" altLang="en-US" sz="2800" baseline="30000" dirty="0">
                <a:solidFill>
                  <a:srgbClr val="FF0000"/>
                </a:solidFill>
                <a:latin typeface="微软雅黑"/>
                <a:ea typeface="微软雅黑"/>
                <a:cs typeface="微软雅黑"/>
              </a:rPr>
              <a:t>平台</a:t>
            </a:r>
            <a:r>
              <a:rPr lang="zh-CN" altLang="en-US" sz="2800" baseline="30000" dirty="0">
                <a:latin typeface="微软雅黑"/>
                <a:ea typeface="微软雅黑"/>
                <a:cs typeface="微软雅黑"/>
              </a:rPr>
              <a:t>建设上同时达到以下</a:t>
            </a:r>
            <a:r>
              <a:rPr lang="zh-CN" altLang="en-US" sz="3200" baseline="30000" dirty="0">
                <a:latin typeface="微软雅黑"/>
                <a:ea typeface="微软雅黑"/>
                <a:cs typeface="微软雅黑"/>
                <a:hlinkClick r:id="rId3" action="ppaction://hlinkpres?slideindex=1&amp;slidetitle="/>
              </a:rPr>
              <a:t>要求</a:t>
            </a:r>
            <a:r>
              <a:rPr lang="en-US" altLang="zh-CN" sz="2800" baseline="30000" dirty="0">
                <a:latin typeface="微软雅黑"/>
                <a:ea typeface="微软雅黑"/>
                <a:cs typeface="微软雅黑"/>
              </a:rPr>
              <a:t>:</a:t>
            </a:r>
          </a:p>
        </p:txBody>
      </p:sp>
      <p:sp>
        <p:nvSpPr>
          <p:cNvPr id="5" name="矩形 4"/>
          <p:cNvSpPr/>
          <p:nvPr/>
        </p:nvSpPr>
        <p:spPr>
          <a:xfrm>
            <a:off x="5530487" y="3477015"/>
            <a:ext cx="6055929" cy="1014765"/>
          </a:xfrm>
          <a:prstGeom prst="rect">
            <a:avLst/>
          </a:prstGeom>
        </p:spPr>
        <p:txBody>
          <a:bodyPr wrap="square">
            <a:spAutoFit/>
          </a:bodyPr>
          <a:lstStyle/>
          <a:p>
            <a:pPr lvl="0">
              <a:lnSpc>
                <a:spcPct val="130000"/>
              </a:lnSpc>
            </a:pPr>
            <a:r>
              <a:rPr lang="en-US" altLang="zh-CN" sz="2400" b="1" dirty="0">
                <a:solidFill>
                  <a:prstClr val="black"/>
                </a:solidFill>
                <a:latin typeface="+mn-ea"/>
                <a:cs typeface="微软雅黑"/>
              </a:rPr>
              <a:t>2.</a:t>
            </a:r>
            <a:r>
              <a:rPr lang="zh-CN" altLang="zh-CN" sz="2400" b="1" dirty="0"/>
              <a:t>平台建设</a:t>
            </a:r>
            <a:r>
              <a:rPr lang="zh-CN" altLang="zh-CN" sz="2400" b="1" dirty="0">
                <a:solidFill>
                  <a:srgbClr val="C00000"/>
                </a:solidFill>
              </a:rPr>
              <a:t>顶层设计先进、可行</a:t>
            </a:r>
            <a:r>
              <a:rPr lang="zh-CN" altLang="zh-CN" sz="2400" b="1" dirty="0"/>
              <a:t>，并正按规划要求和实际节点</a:t>
            </a:r>
            <a:r>
              <a:rPr lang="zh-CN" altLang="zh-CN" sz="2400" b="1" dirty="0">
                <a:solidFill>
                  <a:srgbClr val="C00000"/>
                </a:solidFill>
              </a:rPr>
              <a:t>扎实推进</a:t>
            </a:r>
            <a:r>
              <a:rPr lang="zh-CN" altLang="zh-CN" sz="2400" b="1" dirty="0"/>
              <a:t>。</a:t>
            </a:r>
            <a:endParaRPr lang="zh-CN" altLang="en-US" sz="2400" b="1" dirty="0">
              <a:latin typeface="+mn-ea"/>
              <a:cs typeface="微软雅黑"/>
            </a:endParaRPr>
          </a:p>
        </p:txBody>
      </p:sp>
      <p:pic>
        <p:nvPicPr>
          <p:cNvPr id="6" name="图片 5"/>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9657" b="95494" l="2600" r="98600">
                        <a14:foregroundMark x1="16400" y1="63090" x2="84800" y2="42918"/>
                      </a14:backgroundRemoval>
                    </a14:imgEffect>
                  </a14:imgLayer>
                </a14:imgProps>
              </a:ext>
              <a:ext uri="{28A0092B-C50C-407E-A947-70E740481C1C}">
                <a14:useLocalDpi xmlns:a14="http://schemas.microsoft.com/office/drawing/2010/main" val="0"/>
              </a:ext>
            </a:extLst>
          </a:blip>
          <a:stretch>
            <a:fillRect/>
          </a:stretch>
        </p:blipFill>
        <p:spPr>
          <a:xfrm>
            <a:off x="1089060" y="3484759"/>
            <a:ext cx="3957946" cy="3452069"/>
          </a:xfrm>
          <a:prstGeom prst="rect">
            <a:avLst/>
          </a:prstGeom>
        </p:spPr>
      </p:pic>
      <p:sp>
        <p:nvSpPr>
          <p:cNvPr id="17" name="标题 3">
            <a:extLst>
              <a:ext uri="{FF2B5EF4-FFF2-40B4-BE49-F238E27FC236}">
                <a16:creationId xmlns:a16="http://schemas.microsoft.com/office/drawing/2014/main" id="{D4A8A911-BBF2-46C1-8230-6442E53018CF}"/>
              </a:ext>
            </a:extLst>
          </p:cNvPr>
          <p:cNvSpPr txBox="1">
            <a:spLocks/>
          </p:cNvSpPr>
          <p:nvPr/>
        </p:nvSpPr>
        <p:spPr>
          <a:xfrm>
            <a:off x="6145183" y="5751656"/>
            <a:ext cx="5594866" cy="6114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rgbClr val="25477D"/>
                </a:solidFill>
                <a:latin typeface="微软雅黑" panose="020B0503020204020204" pitchFamily="34" charset="-122"/>
                <a:ea typeface="微软雅黑" panose="020B0503020204020204" pitchFamily="34" charset="-122"/>
                <a:cs typeface="+mj-cs"/>
              </a:defRPr>
            </a:lvl1pPr>
          </a:lstStyle>
          <a:p>
            <a:r>
              <a:rPr lang="zh-CN" altLang="zh-CN" sz="2000" b="0" dirty="0"/>
              <a:t>结论为待改进的学校，须在完成待改进的任务后申请再复核。</a:t>
            </a:r>
            <a:endParaRPr lang="zh-CN" altLang="en-US" sz="2000" b="0" dirty="0"/>
          </a:p>
        </p:txBody>
      </p:sp>
    </p:spTree>
    <p:extLst>
      <p:ext uri="{BB962C8B-B14F-4D97-AF65-F5344CB8AC3E}">
        <p14:creationId xmlns:p14="http://schemas.microsoft.com/office/powerpoint/2010/main" val="42606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6*min(max(#ppt_w*#ppt_h,.3),1)-7.4)/-.7*#ppt_w"/>
                                          </p:val>
                                        </p:tav>
                                        <p:tav tm="100000">
                                          <p:val>
                                            <p:strVal val="#ppt_w"/>
                                          </p:val>
                                        </p:tav>
                                      </p:tavLst>
                                    </p:anim>
                                    <p:anim calcmode="lin" valueType="num">
                                      <p:cBhvr>
                                        <p:cTn id="8" dur="500" fill="hold"/>
                                        <p:tgtEl>
                                          <p:spTgt spid="6"/>
                                        </p:tgtEl>
                                        <p:attrNameLst>
                                          <p:attrName>ppt_h</p:attrName>
                                        </p:attrNameLst>
                                      </p:cBhvr>
                                      <p:tavLst>
                                        <p:tav tm="0">
                                          <p:val>
                                            <p:strVal val="(6*min(max(#ppt_w*#ppt_h,.3),1)-7.4)/-.7*#ppt_h"/>
                                          </p:val>
                                        </p:tav>
                                        <p:tav tm="100000">
                                          <p:val>
                                            <p:strVal val="#ppt_h"/>
                                          </p:val>
                                        </p:tav>
                                      </p:tavLst>
                                    </p:anim>
                                    <p:anim calcmode="lin" valueType="num">
                                      <p:cBhvr>
                                        <p:cTn id="9" dur="500" fill="hold"/>
                                        <p:tgtEl>
                                          <p:spTgt spid="6"/>
                                        </p:tgtEl>
                                        <p:attrNameLst>
                                          <p:attrName>ppt_x</p:attrName>
                                        </p:attrNameLst>
                                      </p:cBhvr>
                                      <p:tavLst>
                                        <p:tav tm="0">
                                          <p:val>
                                            <p:fltVal val="0.5"/>
                                          </p:val>
                                        </p:tav>
                                        <p:tav tm="100000">
                                          <p:val>
                                            <p:strVal val="#ppt_x"/>
                                          </p:val>
                                        </p:tav>
                                      </p:tavLst>
                                    </p:anim>
                                    <p:anim calcmode="lin" valueType="num">
                                      <p:cBhvr>
                                        <p:cTn id="10" dur="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常州工程职业技术学院的案例</a:t>
            </a:r>
          </a:p>
        </p:txBody>
      </p:sp>
      <p:pic>
        <p:nvPicPr>
          <p:cNvPr id="27" name="图片 26">
            <a:extLst>
              <a:ext uri="{FF2B5EF4-FFF2-40B4-BE49-F238E27FC236}">
                <a16:creationId xmlns:a16="http://schemas.microsoft.com/office/drawing/2014/main" id="{44BD0574-1B83-470B-984D-B0D50BE81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5690" y="1161800"/>
            <a:ext cx="4766015" cy="3073256"/>
          </a:xfrm>
          <a:prstGeom prst="rect">
            <a:avLst/>
          </a:prstGeom>
          <a:effectLst>
            <a:outerShdw blurRad="50800" dist="38100" dir="5400000" algn="t" rotWithShape="0">
              <a:prstClr val="black">
                <a:alpha val="40000"/>
              </a:prstClr>
            </a:outerShdw>
          </a:effectLst>
        </p:spPr>
      </p:pic>
      <p:sp>
        <p:nvSpPr>
          <p:cNvPr id="28" name="矩形 27">
            <a:extLst>
              <a:ext uri="{FF2B5EF4-FFF2-40B4-BE49-F238E27FC236}">
                <a16:creationId xmlns:a16="http://schemas.microsoft.com/office/drawing/2014/main" id="{01781AA6-C413-48C3-B8F6-347E70D42CAF}"/>
              </a:ext>
            </a:extLst>
          </p:cNvPr>
          <p:cNvSpPr/>
          <p:nvPr/>
        </p:nvSpPr>
        <p:spPr>
          <a:xfrm>
            <a:off x="1371380" y="1732057"/>
            <a:ext cx="5794998" cy="3654334"/>
          </a:xfrm>
          <a:prstGeom prst="rect">
            <a:avLst/>
          </a:prstGeom>
        </p:spPr>
        <p:txBody>
          <a:bodyPr wrap="square">
            <a:spAutoFit/>
          </a:bodyPr>
          <a:lstStyle/>
          <a:p>
            <a:pPr marL="285750" indent="-285750">
              <a:lnSpc>
                <a:spcPct val="130000"/>
              </a:lnSpc>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总论</a:t>
            </a:r>
          </a:p>
          <a:p>
            <a:pPr marL="285750" indent="-285750">
              <a:lnSpc>
                <a:spcPct val="130000"/>
              </a:lnSpc>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内部质量保证</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体系建立与运行实施方案</a:t>
            </a:r>
          </a:p>
          <a:p>
            <a:pPr marL="285750" indent="-285750">
              <a:lnSpc>
                <a:spcPct val="130000"/>
              </a:lnSpc>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学院</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机构设置与工作标准编制</a:t>
            </a:r>
          </a:p>
          <a:p>
            <a:pPr marL="285750" indent="-285750">
              <a:lnSpc>
                <a:spcPct val="130000"/>
              </a:lnSpc>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学院</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发展规划编制与实施</a:t>
            </a:r>
          </a:p>
          <a:p>
            <a:pPr marL="285750" indent="-285750">
              <a:lnSpc>
                <a:spcPct val="130000"/>
              </a:lnSpc>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学院</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部门绩效考核</a:t>
            </a:r>
          </a:p>
          <a:p>
            <a:pPr marL="285750" indent="-285750">
              <a:lnSpc>
                <a:spcPct val="130000"/>
              </a:lnSpc>
              <a:buFont typeface="Arial" panose="020B0604020202020204"/>
              <a:buChar char="•"/>
            </a:pP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专业与课程标准编制</a:t>
            </a:r>
          </a:p>
          <a:p>
            <a:pPr marL="285750" indent="-285750">
              <a:lnSpc>
                <a:spcPct val="130000"/>
              </a:lnSpc>
              <a:buFont typeface="Arial" panose="020B0604020202020204"/>
              <a:buChar char="•"/>
            </a:pP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教师与学生发展标准设计</a:t>
            </a:r>
          </a:p>
          <a:p>
            <a:pPr marL="285750" indent="-285750">
              <a:lnSpc>
                <a:spcPct val="130000"/>
              </a:lnSpc>
              <a:buFont typeface="Arial" panose="020B0604020202020204"/>
              <a:buChar char="•"/>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学院</a:t>
            </a: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内部控制制度设计</a:t>
            </a:r>
          </a:p>
          <a:p>
            <a:pPr marL="285750" indent="-285750">
              <a:lnSpc>
                <a:spcPct val="130000"/>
              </a:lnSpc>
              <a:buFont typeface="Arial" panose="020B0604020202020204"/>
              <a:buChar char="•"/>
            </a:pP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教育信息化建设 </a:t>
            </a:r>
          </a:p>
        </p:txBody>
      </p:sp>
      <p:sp>
        <p:nvSpPr>
          <p:cNvPr id="29" name="矩形 28">
            <a:extLst>
              <a:ext uri="{FF2B5EF4-FFF2-40B4-BE49-F238E27FC236}">
                <a16:creationId xmlns:a16="http://schemas.microsoft.com/office/drawing/2014/main" id="{A5C46CB9-DF72-4312-BD08-281402FBD5B8}"/>
              </a:ext>
            </a:extLst>
          </p:cNvPr>
          <p:cNvSpPr/>
          <p:nvPr/>
        </p:nvSpPr>
        <p:spPr>
          <a:xfrm>
            <a:off x="1371380" y="1177470"/>
            <a:ext cx="4320540" cy="369332"/>
          </a:xfrm>
          <a:prstGeom prst="rect">
            <a:avLst/>
          </a:prstGeom>
          <a:noFill/>
        </p:spPr>
        <p:txBody>
          <a:bodyPr vert="horz" wrap="square" lIns="0" tIns="0" rIns="0" bIns="0" rtlCol="0" anchor="ctr">
            <a:spAutoFit/>
          </a:bodyPr>
          <a:lstStyle/>
          <a:p>
            <a:pPr marL="285750" indent="-285750">
              <a:spcBef>
                <a:spcPct val="0"/>
              </a:spcBef>
              <a:buFont typeface="Wingdings" panose="05000000000000000000" pitchFamily="2" charset="2"/>
              <a:buChar char="n"/>
            </a:pPr>
            <a:r>
              <a:rPr lang="zh-CN" altLang="en-US" sz="2400" b="1" dirty="0">
                <a:ln w="18415" cmpd="sng">
                  <a:noFill/>
                  <a:prstDash val="solid"/>
                </a:ln>
                <a:solidFill>
                  <a:srgbClr val="C00000"/>
                </a:solidFill>
                <a:latin typeface="微软雅黑" panose="020B0503020204020204" pitchFamily="34" charset="-122"/>
                <a:ea typeface="微软雅黑" panose="020B0503020204020204" pitchFamily="34" charset="-122"/>
                <a:cs typeface="+mj-cs"/>
              </a:rPr>
              <a:t>主要内容</a:t>
            </a:r>
          </a:p>
        </p:txBody>
      </p:sp>
      <p:sp>
        <p:nvSpPr>
          <p:cNvPr id="30" name="矩形 29">
            <a:extLst>
              <a:ext uri="{FF2B5EF4-FFF2-40B4-BE49-F238E27FC236}">
                <a16:creationId xmlns:a16="http://schemas.microsoft.com/office/drawing/2014/main" id="{D6A208B4-4EB8-4198-AA91-71C8330C6F82}"/>
              </a:ext>
            </a:extLst>
          </p:cNvPr>
          <p:cNvSpPr/>
          <p:nvPr/>
        </p:nvSpPr>
        <p:spPr>
          <a:xfrm>
            <a:off x="7575871" y="4321956"/>
            <a:ext cx="2616608" cy="369332"/>
          </a:xfrm>
          <a:prstGeom prst="rect">
            <a:avLst/>
          </a:prstGeom>
          <a:noFill/>
        </p:spPr>
        <p:txBody>
          <a:bodyPr vert="horz" wrap="square" lIns="0" tIns="0" rIns="0" bIns="0" rtlCol="0" anchor="ctr">
            <a:spAutoFit/>
          </a:bodyPr>
          <a:lstStyle/>
          <a:p>
            <a:pPr marL="285750" indent="-285750">
              <a:spcBef>
                <a:spcPct val="0"/>
              </a:spcBef>
              <a:buFont typeface="Wingdings" panose="05000000000000000000" pitchFamily="2" charset="2"/>
              <a:buChar char="n"/>
            </a:pPr>
            <a:r>
              <a:rPr lang="zh-CN" altLang="en-US" sz="2400" b="1" dirty="0">
                <a:ln w="18415" cmpd="sng">
                  <a:noFill/>
                  <a:prstDash val="solid"/>
                </a:ln>
                <a:solidFill>
                  <a:srgbClr val="C00000"/>
                </a:solidFill>
                <a:latin typeface="微软雅黑" panose="020B0503020204020204" pitchFamily="34" charset="-122"/>
                <a:ea typeface="微软雅黑" panose="020B0503020204020204" pitchFamily="34" charset="-122"/>
                <a:cs typeface="+mj-cs"/>
              </a:rPr>
              <a:t>特色</a:t>
            </a:r>
          </a:p>
        </p:txBody>
      </p:sp>
      <p:sp>
        <p:nvSpPr>
          <p:cNvPr id="31" name="矩形 30">
            <a:extLst>
              <a:ext uri="{FF2B5EF4-FFF2-40B4-BE49-F238E27FC236}">
                <a16:creationId xmlns:a16="http://schemas.microsoft.com/office/drawing/2014/main" id="{49E0A392-65AF-4140-9ED6-8DAA70379D60}"/>
              </a:ext>
            </a:extLst>
          </p:cNvPr>
          <p:cNvSpPr/>
          <p:nvPr/>
        </p:nvSpPr>
        <p:spPr>
          <a:xfrm>
            <a:off x="7616898" y="4668497"/>
            <a:ext cx="3479321" cy="892552"/>
          </a:xfrm>
          <a:prstGeom prst="rect">
            <a:avLst/>
          </a:prstGeom>
        </p:spPr>
        <p:txBody>
          <a:bodyPr wrap="square">
            <a:spAutoFit/>
          </a:bodyPr>
          <a:lstStyle/>
          <a:p>
            <a:pPr marL="285750" indent="-285750">
              <a:lnSpc>
                <a:spcPct val="130000"/>
              </a:lnSpc>
              <a:buFont typeface="Arial" panose="020B0604020202020204"/>
              <a:buChar char="•"/>
            </a:pP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体系完整、实例支撑</a:t>
            </a:r>
          </a:p>
          <a:p>
            <a:pPr marL="285750" indent="-285750">
              <a:lnSpc>
                <a:spcPct val="130000"/>
              </a:lnSpc>
              <a:buFont typeface="Arial" panose="020B0604020202020204"/>
              <a:buChar char="•"/>
            </a:pPr>
            <a:r>
              <a:rPr lang="zh-CN" altLang="zh-CN" sz="2000" dirty="0">
                <a:latin typeface="微软雅黑" panose="020B0503020204020204" pitchFamily="34" charset="-122"/>
                <a:ea typeface="微软雅黑" panose="020B0503020204020204" pitchFamily="34" charset="-122"/>
                <a:cs typeface="微软雅黑" panose="020B0503020204020204" pitchFamily="34" charset="-122"/>
              </a:rPr>
              <a:t>问题导向、实用可学 </a:t>
            </a:r>
          </a:p>
        </p:txBody>
      </p:sp>
      <p:cxnSp>
        <p:nvCxnSpPr>
          <p:cNvPr id="32" name="直接连接符 31">
            <a:extLst>
              <a:ext uri="{FF2B5EF4-FFF2-40B4-BE49-F238E27FC236}">
                <a16:creationId xmlns:a16="http://schemas.microsoft.com/office/drawing/2014/main" id="{E0150B00-12F6-48D9-B2E9-D3A0CEE307FC}"/>
              </a:ext>
            </a:extLst>
          </p:cNvPr>
          <p:cNvCxnSpPr/>
          <p:nvPr/>
        </p:nvCxnSpPr>
        <p:spPr>
          <a:xfrm>
            <a:off x="11181708" y="3243521"/>
            <a:ext cx="0" cy="4573411"/>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3" name="矩形 32">
            <a:extLst>
              <a:ext uri="{FF2B5EF4-FFF2-40B4-BE49-F238E27FC236}">
                <a16:creationId xmlns:a16="http://schemas.microsoft.com/office/drawing/2014/main" id="{477E0B69-BC6F-4BF8-8BA1-7E36A9F3746E}"/>
              </a:ext>
            </a:extLst>
          </p:cNvPr>
          <p:cNvSpPr/>
          <p:nvPr/>
        </p:nvSpPr>
        <p:spPr>
          <a:xfrm>
            <a:off x="1390218" y="5891608"/>
            <a:ext cx="10517530" cy="369332"/>
          </a:xfrm>
          <a:prstGeom prst="rect">
            <a:avLst/>
          </a:prstGeom>
          <a:noFill/>
        </p:spPr>
        <p:txBody>
          <a:bodyPr vert="horz" wrap="square" lIns="0" tIns="0" rIns="0" bIns="0" rtlCol="0" anchor="ctr">
            <a:spAutoFit/>
          </a:bodyPr>
          <a:lstStyle/>
          <a:p>
            <a:pPr marL="285750" indent="-285750">
              <a:spcBef>
                <a:spcPct val="0"/>
              </a:spcBef>
              <a:buFont typeface="Wingdings" panose="05000000000000000000" pitchFamily="2" charset="2"/>
              <a:buChar char="n"/>
            </a:pPr>
            <a:r>
              <a:rPr lang="en-US" altLang="zh-CN" sz="2400" b="1" dirty="0">
                <a:ln w="18415" cmpd="sng">
                  <a:noFill/>
                  <a:prstDash val="solid"/>
                </a:ln>
                <a:solidFill>
                  <a:srgbClr val="C00000"/>
                </a:solidFill>
                <a:latin typeface="微软雅黑" panose="020B0503020204020204" pitchFamily="34" charset="-122"/>
                <a:ea typeface="微软雅黑" panose="020B0503020204020204" pitchFamily="34" charset="-122"/>
                <a:cs typeface="+mj-cs"/>
              </a:rPr>
              <a:t>《</a:t>
            </a:r>
            <a:r>
              <a:rPr lang="zh-CN" altLang="en-US" sz="2400" b="1" dirty="0">
                <a:ln w="18415" cmpd="sng">
                  <a:noFill/>
                  <a:prstDash val="solid"/>
                </a:ln>
                <a:solidFill>
                  <a:srgbClr val="C00000"/>
                </a:solidFill>
                <a:latin typeface="微软雅黑" panose="020B0503020204020204" pitchFamily="34" charset="-122"/>
                <a:ea typeface="微软雅黑" panose="020B0503020204020204" pitchFamily="34" charset="-122"/>
                <a:cs typeface="+mj-cs"/>
              </a:rPr>
              <a:t>高职院校内部质量保证体系的研究与实践</a:t>
            </a:r>
            <a:r>
              <a:rPr lang="en-US" altLang="zh-CN" sz="2400" b="1" dirty="0">
                <a:ln w="18415" cmpd="sng">
                  <a:noFill/>
                  <a:prstDash val="solid"/>
                </a:ln>
                <a:solidFill>
                  <a:srgbClr val="C00000"/>
                </a:solidFill>
                <a:latin typeface="微软雅黑" panose="020B0503020204020204" pitchFamily="34" charset="-122"/>
                <a:ea typeface="微软雅黑" panose="020B0503020204020204" pitchFamily="34" charset="-122"/>
                <a:cs typeface="+mj-cs"/>
              </a:rPr>
              <a:t>》</a:t>
            </a:r>
            <a:r>
              <a:rPr lang="zh-CN" altLang="en-US" sz="2400" b="1" dirty="0">
                <a:ln w="18415" cmpd="sng">
                  <a:noFill/>
                  <a:prstDash val="solid"/>
                </a:ln>
                <a:solidFill>
                  <a:srgbClr val="C00000"/>
                </a:solidFill>
                <a:latin typeface="微软雅黑" panose="020B0503020204020204" pitchFamily="34" charset="-122"/>
                <a:ea typeface="微软雅黑" panose="020B0503020204020204" pitchFamily="34" charset="-122"/>
                <a:cs typeface="+mj-cs"/>
              </a:rPr>
              <a:t>获国家教学成果一等奖</a:t>
            </a:r>
          </a:p>
        </p:txBody>
      </p:sp>
    </p:spTree>
    <p:extLst>
      <p:ext uri="{BB962C8B-B14F-4D97-AF65-F5344CB8AC3E}">
        <p14:creationId xmlns:p14="http://schemas.microsoft.com/office/powerpoint/2010/main" val="266284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KSO_Shape"/>
          <p:cNvSpPr/>
          <p:nvPr/>
        </p:nvSpPr>
        <p:spPr>
          <a:xfrm>
            <a:off x="974922" y="4506058"/>
            <a:ext cx="1657351" cy="1428751"/>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620">
              <a:solidFill>
                <a:srgbClr val="FFFFFF"/>
              </a:solidFill>
            </a:endParaRPr>
          </a:p>
        </p:txBody>
      </p:sp>
      <p:sp>
        <p:nvSpPr>
          <p:cNvPr id="16" name="矩形 15"/>
          <p:cNvSpPr/>
          <p:nvPr/>
        </p:nvSpPr>
        <p:spPr>
          <a:xfrm>
            <a:off x="6956525" y="-13142"/>
            <a:ext cx="5235475" cy="3587260"/>
          </a:xfrm>
          <a:prstGeom prst="rect">
            <a:avLst/>
          </a:prstGeom>
          <a:solidFill>
            <a:srgbClr val="039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3" name="矩形 12"/>
          <p:cNvSpPr/>
          <p:nvPr/>
        </p:nvSpPr>
        <p:spPr>
          <a:xfrm>
            <a:off x="-4635" y="3574117"/>
            <a:ext cx="4720569" cy="3283883"/>
          </a:xfrm>
          <a:prstGeom prst="rect">
            <a:avLst/>
          </a:prstGeom>
          <a:solidFill>
            <a:srgbClr val="039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pic>
        <p:nvPicPr>
          <p:cNvPr id="4" name="图片 3" descr="职业教育诊改网 - Internet Explorer">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13091" t="8432" r="14227"/>
          <a:stretch/>
        </p:blipFill>
        <p:spPr>
          <a:xfrm>
            <a:off x="2" y="0"/>
            <a:ext cx="6956525" cy="3574117"/>
          </a:xfrm>
          <a:prstGeom prst="rect">
            <a:avLst/>
          </a:prstGeom>
          <a:ln>
            <a:noFill/>
          </a:ln>
          <a:effectLst>
            <a:outerShdw blurRad="50800" dist="38100" dir="2700000" algn="tl" rotWithShape="0">
              <a:prstClr val="black">
                <a:alpha val="40000"/>
              </a:prstClr>
            </a:outerShdw>
          </a:effectLst>
        </p:spPr>
      </p:pic>
      <p:pic>
        <p:nvPicPr>
          <p:cNvPr id="5" name="图片 4" descr="职业教育诊改网 - Internet Explorer">
            <a:hlinkClick r:id="rId3"/>
          </p:cNvPr>
          <p:cNvPicPr>
            <a:picLocks noChangeAspect="1"/>
          </p:cNvPicPr>
          <p:nvPr/>
        </p:nvPicPr>
        <p:blipFill rotWithShape="1">
          <a:blip r:embed="rId5" cstate="print">
            <a:extLst>
              <a:ext uri="{28A0092B-C50C-407E-A947-70E740481C1C}">
                <a14:useLocalDpi xmlns:a14="http://schemas.microsoft.com/office/drawing/2010/main" val="0"/>
              </a:ext>
            </a:extLst>
          </a:blip>
          <a:srcRect l="12546" t="12702" r="13682" b="1707"/>
          <a:stretch/>
        </p:blipFill>
        <p:spPr>
          <a:xfrm>
            <a:off x="4715933" y="3589220"/>
            <a:ext cx="7476067" cy="3305955"/>
          </a:xfrm>
          <a:prstGeom prst="rect">
            <a:avLst/>
          </a:prstGeom>
          <a:effectLst>
            <a:outerShdw blurRad="50800" dist="38100" dir="13500000" algn="br" rotWithShape="0">
              <a:prstClr val="black">
                <a:alpha val="40000"/>
              </a:prstClr>
            </a:outerShdw>
          </a:effectLst>
        </p:spPr>
      </p:pic>
      <p:sp>
        <p:nvSpPr>
          <p:cNvPr id="6" name="文本框 5"/>
          <p:cNvSpPr txBox="1"/>
          <p:nvPr/>
        </p:nvSpPr>
        <p:spPr>
          <a:xfrm>
            <a:off x="7462327" y="1130874"/>
            <a:ext cx="3741730" cy="701731"/>
          </a:xfrm>
          <a:prstGeom prst="rect">
            <a:avLst/>
          </a:prstGeom>
          <a:noFill/>
        </p:spPr>
        <p:txBody>
          <a:bodyPr wrap="none" rtlCol="0">
            <a:spAutoFit/>
          </a:bodyPr>
          <a:lstStyle/>
          <a:p>
            <a:r>
              <a:rPr lang="zh-CN" altLang="en-US" sz="396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职业教育诊改网</a:t>
            </a:r>
            <a:endParaRPr lang="en-US" altLang="zh-CN" sz="3960" b="1" dirty="0">
              <a:solidFill>
                <a:srgbClr val="FFFF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7488756" y="1763224"/>
            <a:ext cx="3881191" cy="757130"/>
          </a:xfrm>
          <a:prstGeom prst="rect">
            <a:avLst/>
          </a:prstGeom>
          <a:noFill/>
        </p:spPr>
        <p:txBody>
          <a:bodyPr wrap="none" rtlCol="0">
            <a:spAutoFit/>
          </a:bodyPr>
          <a:lstStyle/>
          <a:p>
            <a:r>
              <a:rPr lang="en-US" altLang="zh-CN" sz="4320" dirty="0"/>
              <a:t>www.zyjyzg.org</a:t>
            </a:r>
            <a:endParaRPr lang="zh-CN" altLang="en-US" sz="4320" dirty="0"/>
          </a:p>
        </p:txBody>
      </p:sp>
      <p:cxnSp>
        <p:nvCxnSpPr>
          <p:cNvPr id="9" name="直接连接符 8"/>
          <p:cNvCxnSpPr/>
          <p:nvPr/>
        </p:nvCxnSpPr>
        <p:spPr>
          <a:xfrm>
            <a:off x="7430671" y="949571"/>
            <a:ext cx="0" cy="167928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09107" y="1780487"/>
            <a:ext cx="394071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30829" y="4132685"/>
            <a:ext cx="3403600" cy="1005788"/>
          </a:xfrm>
          <a:prstGeom prst="rect">
            <a:avLst/>
          </a:prstGeom>
          <a:noFill/>
        </p:spPr>
        <p:txBody>
          <a:bodyPr wrap="square" rtlCol="0">
            <a:spAutoFit/>
          </a:bodyPr>
          <a:lstStyle/>
          <a:p>
            <a:pPr marL="308603" indent="-308603">
              <a:lnSpc>
                <a:spcPct val="13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试点院校的实施方案修改后已经上网展示。</a:t>
            </a:r>
            <a:endParaRPr lang="en-US"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28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37"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900" decel="100000" fill="hold"/>
                                        <p:tgtEl>
                                          <p:spTgt spid="1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t>几点体会</a:t>
            </a:r>
          </a:p>
        </p:txBody>
      </p:sp>
      <p:sp>
        <p:nvSpPr>
          <p:cNvPr id="23" name="标题 3">
            <a:extLst>
              <a:ext uri="{FF2B5EF4-FFF2-40B4-BE49-F238E27FC236}">
                <a16:creationId xmlns:a16="http://schemas.microsoft.com/office/drawing/2014/main" id="{815E0C19-93E3-4BC7-912B-31445D2FB7A7}"/>
              </a:ext>
            </a:extLst>
          </p:cNvPr>
          <p:cNvSpPr txBox="1">
            <a:spLocks/>
          </p:cNvSpPr>
          <p:nvPr/>
        </p:nvSpPr>
        <p:spPr>
          <a:xfrm>
            <a:off x="1299180" y="1267234"/>
            <a:ext cx="10261450" cy="5029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25477D"/>
                </a:solidFill>
                <a:latin typeface="微软雅黑" panose="020B0503020204020204" pitchFamily="34" charset="-122"/>
                <a:ea typeface="微软雅黑" panose="020B0503020204020204" pitchFamily="34" charset="-122"/>
                <a:cs typeface="+mj-cs"/>
              </a:defRPr>
            </a:lvl1pPr>
          </a:lstStyle>
          <a:p>
            <a:pPr>
              <a:lnSpc>
                <a:spcPct val="120000"/>
              </a:lnSpc>
              <a:spcBef>
                <a:spcPts val="1200"/>
              </a:spcBef>
            </a:pPr>
            <a:r>
              <a:rPr lang="en-US" altLang="zh-CN" dirty="0"/>
              <a:t>1.</a:t>
            </a:r>
            <a:r>
              <a:rPr lang="zh-CN" altLang="en-US" dirty="0"/>
              <a:t>高水平的高职教育需要</a:t>
            </a:r>
            <a:r>
              <a:rPr lang="zh-CN" altLang="en-US" dirty="0">
                <a:solidFill>
                  <a:srgbClr val="FF0000"/>
                </a:solidFill>
              </a:rPr>
              <a:t>探索</a:t>
            </a:r>
            <a:r>
              <a:rPr lang="zh-CN" altLang="en-US" dirty="0"/>
              <a:t>完善的内部质量保证体系！</a:t>
            </a:r>
            <a:endParaRPr lang="en-US" altLang="zh-CN" dirty="0"/>
          </a:p>
          <a:p>
            <a:pPr>
              <a:lnSpc>
                <a:spcPct val="120000"/>
              </a:lnSpc>
              <a:spcBef>
                <a:spcPts val="1200"/>
              </a:spcBef>
            </a:pPr>
            <a:r>
              <a:rPr lang="en-US" altLang="zh-CN" dirty="0"/>
              <a:t>2.</a:t>
            </a:r>
            <a:r>
              <a:rPr lang="zh-CN" altLang="en-US" dirty="0"/>
              <a:t>诊改制度建设是一个</a:t>
            </a:r>
            <a:r>
              <a:rPr lang="zh-CN" altLang="en-US" dirty="0">
                <a:solidFill>
                  <a:srgbClr val="FF0000"/>
                </a:solidFill>
              </a:rPr>
              <a:t>过程</a:t>
            </a:r>
            <a:r>
              <a:rPr lang="zh-CN" altLang="en-US" dirty="0"/>
              <a:t>（不是一个项目），应该伴随学校的存在而存在，质量提升永远在路上！</a:t>
            </a:r>
            <a:endParaRPr lang="en-US" altLang="zh-CN" dirty="0"/>
          </a:p>
          <a:p>
            <a:pPr>
              <a:lnSpc>
                <a:spcPct val="120000"/>
              </a:lnSpc>
              <a:spcBef>
                <a:spcPts val="1200"/>
              </a:spcBef>
            </a:pPr>
            <a:r>
              <a:rPr lang="en-US" altLang="zh-CN" dirty="0"/>
              <a:t>3.</a:t>
            </a:r>
            <a:r>
              <a:rPr lang="zh-CN" altLang="en-US" dirty="0"/>
              <a:t>诊改制度建立与运行，将改变学校的治理形态、教学形态，必将</a:t>
            </a:r>
            <a:r>
              <a:rPr lang="zh-CN" altLang="en-US" dirty="0">
                <a:solidFill>
                  <a:srgbClr val="FF0000"/>
                </a:solidFill>
              </a:rPr>
              <a:t>提升</a:t>
            </a:r>
            <a:r>
              <a:rPr lang="zh-CN" altLang="en-US" dirty="0"/>
              <a:t>学校的</a:t>
            </a:r>
            <a:r>
              <a:rPr lang="zh-CN" altLang="en-US" dirty="0">
                <a:hlinkClick r:id="rId3" action="ppaction://hlinkpres?slideindex=1&amp;slidetitle="/>
              </a:rPr>
              <a:t>办学水平</a:t>
            </a:r>
            <a:r>
              <a:rPr lang="zh-CN" altLang="en-US" dirty="0"/>
              <a:t>和人才培养质量！</a:t>
            </a:r>
            <a:endParaRPr lang="en-US" altLang="zh-CN" dirty="0"/>
          </a:p>
          <a:p>
            <a:pPr>
              <a:lnSpc>
                <a:spcPct val="120000"/>
              </a:lnSpc>
              <a:spcBef>
                <a:spcPts val="1200"/>
              </a:spcBef>
            </a:pPr>
            <a:endParaRPr lang="zh-CN" altLang="en-US" dirty="0"/>
          </a:p>
        </p:txBody>
      </p:sp>
    </p:spTree>
    <p:extLst>
      <p:ext uri="{BB962C8B-B14F-4D97-AF65-F5344CB8AC3E}">
        <p14:creationId xmlns:p14="http://schemas.microsoft.com/office/powerpoint/2010/main" val="3451764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9"/>
          <p:cNvSpPr>
            <a:spLocks noGrp="1"/>
          </p:cNvSpPr>
          <p:nvPr>
            <p:ph type="ctrTitle"/>
          </p:nvPr>
        </p:nvSpPr>
        <p:spPr/>
        <p:txBody>
          <a:bodyPr>
            <a:normAutofit/>
          </a:bodyPr>
          <a:lstStyle/>
          <a:p>
            <a:r>
              <a:rPr lang="zh-CN" altLang="en-US" sz="4000" dirty="0"/>
              <a:t>谢谢，敬请指正！</a:t>
            </a:r>
          </a:p>
        </p:txBody>
      </p:sp>
      <p:sp>
        <p:nvSpPr>
          <p:cNvPr id="21" name="副标题 20"/>
          <p:cNvSpPr>
            <a:spLocks noGrp="1"/>
          </p:cNvSpPr>
          <p:nvPr>
            <p:ph type="subTitle" idx="1"/>
          </p:nvPr>
        </p:nvSpPr>
        <p:spPr>
          <a:xfrm>
            <a:off x="2212955" y="4287925"/>
            <a:ext cx="10142805" cy="1019799"/>
          </a:xfrm>
        </p:spPr>
        <p:txBody>
          <a:bodyPr>
            <a:normAutofit/>
          </a:bodyPr>
          <a:lstStyle/>
          <a:p>
            <a:r>
              <a:rPr lang="en-US" altLang="zh-CN" dirty="0">
                <a:solidFill>
                  <a:schemeClr val="tx1">
                    <a:lumMod val="75000"/>
                    <a:lumOff val="25000"/>
                  </a:schemeClr>
                </a:solidFill>
              </a:rPr>
              <a:t>hzyuan1958@163.com</a:t>
            </a:r>
          </a:p>
          <a:p>
            <a:r>
              <a:rPr lang="en-US" altLang="zh-CN" dirty="0">
                <a:solidFill>
                  <a:schemeClr val="tx1">
                    <a:lumMod val="75000"/>
                    <a:lumOff val="25000"/>
                  </a:schemeClr>
                </a:solidFill>
              </a:rPr>
              <a:t>               13685268118</a:t>
            </a:r>
            <a:endParaRPr lang="zh-CN" altLang="en-US" dirty="0">
              <a:solidFill>
                <a:schemeClr val="tx1">
                  <a:lumMod val="75000"/>
                  <a:lumOff val="25000"/>
                </a:schemeClr>
              </a:solidFill>
            </a:endParaRPr>
          </a:p>
        </p:txBody>
      </p:sp>
    </p:spTree>
    <p:extLst>
      <p:ext uri="{BB962C8B-B14F-4D97-AF65-F5344CB8AC3E}">
        <p14:creationId xmlns:p14="http://schemas.microsoft.com/office/powerpoint/2010/main" val="415283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024889" y="1858421"/>
            <a:ext cx="7924801" cy="3834809"/>
          </a:xfrm>
          <a:prstGeom prst="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28" name="矩形 227"/>
          <p:cNvSpPr/>
          <p:nvPr/>
        </p:nvSpPr>
        <p:spPr>
          <a:xfrm>
            <a:off x="2069240" y="1037262"/>
            <a:ext cx="988045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162F54"/>
                </a:solidFill>
                <a:effectLst/>
                <a:uLnTx/>
                <a:uFillTx/>
                <a:latin typeface="微软雅黑" panose="020B0503020204020204" pitchFamily="34" charset="-122"/>
                <a:ea typeface="微软雅黑" panose="020B0503020204020204" pitchFamily="34" charset="-122"/>
              </a:rPr>
              <a:t>谢俐副司长提出</a:t>
            </a:r>
            <a:r>
              <a:rPr lang="zh-CN" altLang="en-US" sz="2000" b="1" dirty="0">
                <a:solidFill>
                  <a:srgbClr val="162F54"/>
                </a:solidFill>
                <a:latin typeface="微软雅黑" panose="020B0503020204020204" pitchFamily="34" charset="-122"/>
                <a:ea typeface="微软雅黑" panose="020B0503020204020204" pitchFamily="34" charset="-122"/>
              </a:rPr>
              <a:t>：</a:t>
            </a:r>
            <a:endParaRPr lang="en-US" altLang="zh-CN" sz="2000" b="1" dirty="0">
              <a:solidFill>
                <a:srgbClr val="162F54"/>
              </a:solidFill>
              <a:latin typeface="微软雅黑" panose="020B0503020204020204" pitchFamily="34" charset="-122"/>
              <a:ea typeface="微软雅黑" panose="020B0503020204020204" pitchFamily="34" charset="-122"/>
            </a:endParaRPr>
          </a:p>
          <a:p>
            <a:pPr lvl="0">
              <a:defRPr/>
            </a:pPr>
            <a:r>
              <a:rPr lang="zh-CN" altLang="en-US" sz="2000" dirty="0">
                <a:solidFill>
                  <a:srgbClr val="FF0000"/>
                </a:solidFill>
                <a:latin typeface="微软雅黑" panose="020B0503020204020204" pitchFamily="34" charset="-122"/>
                <a:ea typeface="微软雅黑" panose="020B0503020204020204" pitchFamily="34" charset="-122"/>
              </a:rPr>
              <a:t>                         把握全局，按新时代职业教育的</a:t>
            </a:r>
            <a:r>
              <a:rPr lang="zh-CN" altLang="en-US" sz="3200" b="1" dirty="0">
                <a:solidFill>
                  <a:srgbClr val="FF0000"/>
                </a:solidFill>
                <a:latin typeface="微软雅黑" panose="020B0503020204020204" pitchFamily="34" charset="-122"/>
                <a:ea typeface="微软雅黑" panose="020B0503020204020204" pitchFamily="34" charset="-122"/>
              </a:rPr>
              <a:t>新要求</a:t>
            </a:r>
            <a:r>
              <a:rPr lang="zh-CN" altLang="en-US" sz="2000" dirty="0">
                <a:solidFill>
                  <a:srgbClr val="FF0000"/>
                </a:solidFill>
                <a:latin typeface="微软雅黑" panose="020B0503020204020204" pitchFamily="34" charset="-122"/>
                <a:ea typeface="微软雅黑" panose="020B0503020204020204" pitchFamily="34" charset="-122"/>
              </a:rPr>
              <a:t>系统推进诊改工作。</a:t>
            </a:r>
            <a:endParaRPr kumimoji="0" lang="zh-CN" altLang="en-US" sz="200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sp>
        <p:nvSpPr>
          <p:cNvPr id="4" name="矩形 3"/>
          <p:cNvSpPr/>
          <p:nvPr/>
        </p:nvSpPr>
        <p:spPr>
          <a:xfrm>
            <a:off x="4161414" y="1894152"/>
            <a:ext cx="7651751" cy="3785652"/>
          </a:xfrm>
          <a:prstGeom prst="rect">
            <a:avLst/>
          </a:prstGeom>
        </p:spPr>
        <p:txBody>
          <a:bodyPr wrap="square" anchor="ctr">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l"/>
              <a:tabLst/>
              <a:defRPr/>
            </a:pPr>
            <a:r>
              <a:rPr lang="zh-CN" altLang="en-US" sz="2000" dirty="0">
                <a:solidFill>
                  <a:srgbClr val="162F54"/>
                </a:solidFill>
                <a:latin typeface="微软雅黑" panose="020B0503020204020204" pitchFamily="34" charset="-122"/>
                <a:ea typeface="微软雅黑" panose="020B0503020204020204" pitchFamily="34" charset="-122"/>
              </a:rPr>
              <a:t>一个</a:t>
            </a:r>
            <a:r>
              <a:rPr lang="zh-CN" altLang="en-US" sz="2000" b="1" dirty="0">
                <a:solidFill>
                  <a:srgbClr val="162F54"/>
                </a:solidFill>
                <a:latin typeface="微软雅黑" panose="020B0503020204020204" pitchFamily="34" charset="-122"/>
                <a:ea typeface="微软雅黑" panose="020B0503020204020204" pitchFamily="34" charset="-122"/>
              </a:rPr>
              <a:t>核心</a:t>
            </a:r>
            <a:r>
              <a:rPr lang="zh-CN" altLang="en-US" sz="2000" dirty="0">
                <a:solidFill>
                  <a:srgbClr val="162F54"/>
                </a:solidFill>
                <a:latin typeface="微软雅黑" panose="020B0503020204020204" pitchFamily="34" charset="-122"/>
                <a:ea typeface="微软雅黑" panose="020B0503020204020204" pitchFamily="34" charset="-122"/>
              </a:rPr>
              <a:t>，即持续提高质量</a:t>
            </a:r>
            <a:r>
              <a:rPr kumimoji="0" lang="zh-CN" altLang="en-US" sz="2000" b="0" i="0" u="none" strike="noStrike" kern="1200" cap="none" spc="0" normalizeH="0" baseline="0" noProof="0" dirty="0">
                <a:ln>
                  <a:noFill/>
                </a:ln>
                <a:solidFill>
                  <a:srgbClr val="162F54"/>
                </a:solidFill>
                <a:effectLst/>
                <a:uLnTx/>
                <a:uFillTx/>
                <a:latin typeface="微软雅黑" panose="020B0503020204020204" pitchFamily="34" charset="-122"/>
                <a:ea typeface="微软雅黑" panose="020B0503020204020204" pitchFamily="34" charset="-122"/>
                <a:cs typeface="+mn-cs"/>
              </a:rPr>
              <a:t>；</a:t>
            </a:r>
          </a:p>
          <a:p>
            <a:pPr marL="342900" lvl="0" indent="-342900">
              <a:lnSpc>
                <a:spcPct val="150000"/>
              </a:lnSpc>
              <a:buFont typeface="Wingdings" panose="05000000000000000000" pitchFamily="2" charset="2"/>
              <a:buChar char="l"/>
            </a:pPr>
            <a:r>
              <a:rPr lang="zh-CN" altLang="en-US" sz="2000" dirty="0">
                <a:solidFill>
                  <a:srgbClr val="162F54"/>
                </a:solidFill>
                <a:latin typeface="微软雅黑" panose="020B0503020204020204" pitchFamily="34" charset="-122"/>
                <a:ea typeface="微软雅黑" panose="020B0503020204020204" pitchFamily="34" charset="-122"/>
              </a:rPr>
              <a:t>两个</a:t>
            </a:r>
            <a:r>
              <a:rPr lang="zh-CN" altLang="en-US" sz="2000" b="1" dirty="0">
                <a:solidFill>
                  <a:srgbClr val="162F54"/>
                </a:solidFill>
                <a:latin typeface="微软雅黑" panose="020B0503020204020204" pitchFamily="34" charset="-122"/>
                <a:ea typeface="微软雅黑" panose="020B0503020204020204" pitchFamily="34" charset="-122"/>
              </a:rPr>
              <a:t>主体</a:t>
            </a:r>
            <a:r>
              <a:rPr lang="zh-CN" altLang="en-US" sz="2000" dirty="0">
                <a:solidFill>
                  <a:srgbClr val="162F54"/>
                </a:solidFill>
                <a:latin typeface="微软雅黑" panose="020B0503020204020204" pitchFamily="34" charset="-122"/>
                <a:ea typeface="微软雅黑" panose="020B0503020204020204" pitchFamily="34" charset="-122"/>
              </a:rPr>
              <a:t>，</a:t>
            </a:r>
            <a:r>
              <a:rPr lang="zh-CN" altLang="zh-CN" sz="2000" dirty="0">
                <a:solidFill>
                  <a:srgbClr val="162F54"/>
                </a:solidFill>
                <a:latin typeface="微软雅黑" panose="020B0503020204020204" pitchFamily="34" charset="-122"/>
                <a:ea typeface="微软雅黑" panose="020B0503020204020204" pitchFamily="34" charset="-122"/>
              </a:rPr>
              <a:t>即学校和省级教育行政部门</a:t>
            </a:r>
            <a:r>
              <a:rPr lang="zh-CN" altLang="en-US" sz="2000" dirty="0">
                <a:solidFill>
                  <a:srgbClr val="162F54"/>
                </a:solidFill>
                <a:latin typeface="微软雅黑" panose="020B0503020204020204" pitchFamily="34" charset="-122"/>
                <a:ea typeface="微软雅黑" panose="020B0503020204020204" pitchFamily="34" charset="-122"/>
              </a:rPr>
              <a:t>；</a:t>
            </a:r>
          </a:p>
          <a:p>
            <a:pPr marL="342900" lvl="0" indent="-342900">
              <a:lnSpc>
                <a:spcPct val="150000"/>
              </a:lnSpc>
              <a:buFont typeface="Wingdings" panose="05000000000000000000" pitchFamily="2" charset="2"/>
              <a:buChar char="l"/>
            </a:pPr>
            <a:r>
              <a:rPr lang="zh-CN" altLang="zh-CN" sz="2000" dirty="0">
                <a:solidFill>
                  <a:srgbClr val="162F54"/>
                </a:solidFill>
                <a:latin typeface="微软雅黑" panose="020B0503020204020204" pitchFamily="34" charset="-122"/>
                <a:ea typeface="微软雅黑" panose="020B0503020204020204" pitchFamily="34" charset="-122"/>
              </a:rPr>
              <a:t>三个</a:t>
            </a:r>
            <a:r>
              <a:rPr lang="zh-CN" altLang="zh-CN" sz="2000" b="1" dirty="0">
                <a:solidFill>
                  <a:srgbClr val="162F54"/>
                </a:solidFill>
                <a:latin typeface="微软雅黑" panose="020B0503020204020204" pitchFamily="34" charset="-122"/>
                <a:ea typeface="微软雅黑" panose="020B0503020204020204" pitchFamily="34" charset="-122"/>
              </a:rPr>
              <a:t>过程</a:t>
            </a:r>
            <a:r>
              <a:rPr lang="zh-CN" altLang="zh-CN" sz="2000" dirty="0">
                <a:solidFill>
                  <a:srgbClr val="162F54"/>
                </a:solidFill>
                <a:latin typeface="微软雅黑" panose="020B0503020204020204" pitchFamily="34" charset="-122"/>
                <a:ea typeface="微软雅黑" panose="020B0503020204020204" pitchFamily="34" charset="-122"/>
              </a:rPr>
              <a:t>，即事前、事中、事后</a:t>
            </a:r>
            <a:r>
              <a:rPr lang="zh-CN" altLang="en-US" sz="2000" dirty="0">
                <a:solidFill>
                  <a:srgbClr val="162F54"/>
                </a:solidFill>
                <a:latin typeface="微软雅黑" panose="020B0503020204020204" pitchFamily="34" charset="-122"/>
                <a:ea typeface="微软雅黑" panose="020B0503020204020204" pitchFamily="34" charset="-122"/>
              </a:rPr>
              <a:t>；</a:t>
            </a:r>
          </a:p>
          <a:p>
            <a:pPr marL="342900" lvl="0" indent="-342900">
              <a:lnSpc>
                <a:spcPct val="150000"/>
              </a:lnSpc>
              <a:buFont typeface="Wingdings" panose="05000000000000000000" pitchFamily="2" charset="2"/>
              <a:buChar char="l"/>
            </a:pPr>
            <a:r>
              <a:rPr lang="zh-CN" altLang="zh-CN" sz="2000" dirty="0">
                <a:solidFill>
                  <a:srgbClr val="162F54"/>
                </a:solidFill>
                <a:latin typeface="微软雅黑" panose="020B0503020204020204" pitchFamily="34" charset="-122"/>
                <a:ea typeface="微软雅黑" panose="020B0503020204020204" pitchFamily="34" charset="-122"/>
              </a:rPr>
              <a:t>四个</a:t>
            </a:r>
            <a:r>
              <a:rPr lang="zh-CN" altLang="zh-CN" sz="2000" b="1" dirty="0">
                <a:solidFill>
                  <a:srgbClr val="162F54"/>
                </a:solidFill>
                <a:latin typeface="微软雅黑" panose="020B0503020204020204" pitchFamily="34" charset="-122"/>
                <a:ea typeface="微软雅黑" panose="020B0503020204020204" pitchFamily="34" charset="-122"/>
              </a:rPr>
              <a:t>阶段</a:t>
            </a:r>
            <a:r>
              <a:rPr lang="zh-CN" altLang="zh-CN" sz="2000" dirty="0">
                <a:solidFill>
                  <a:srgbClr val="162F54"/>
                </a:solidFill>
                <a:latin typeface="微软雅黑" panose="020B0503020204020204" pitchFamily="34" charset="-122"/>
                <a:ea typeface="微软雅黑" panose="020B0503020204020204" pitchFamily="34" charset="-122"/>
              </a:rPr>
              <a:t>，即制度、机制、能力、文化</a:t>
            </a:r>
            <a:r>
              <a:rPr lang="zh-CN" altLang="en-US" sz="2000" dirty="0">
                <a:solidFill>
                  <a:srgbClr val="162F54"/>
                </a:solidFill>
                <a:latin typeface="微软雅黑" panose="020B0503020204020204" pitchFamily="34" charset="-122"/>
                <a:ea typeface="微软雅黑" panose="020B0503020204020204" pitchFamily="34" charset="-122"/>
              </a:rPr>
              <a:t>；</a:t>
            </a:r>
            <a:endParaRPr lang="en-US" altLang="zh-CN" sz="2000" dirty="0">
              <a:solidFill>
                <a:srgbClr val="162F54"/>
              </a:solidFill>
              <a:latin typeface="微软雅黑" panose="020B0503020204020204" pitchFamily="34" charset="-122"/>
              <a:ea typeface="微软雅黑" panose="020B0503020204020204" pitchFamily="34" charset="-122"/>
            </a:endParaRPr>
          </a:p>
          <a:p>
            <a:pPr marL="342900" lvl="0" indent="-342900">
              <a:lnSpc>
                <a:spcPct val="150000"/>
              </a:lnSpc>
              <a:buFont typeface="Wingdings" panose="05000000000000000000" pitchFamily="2" charset="2"/>
              <a:buChar char="l"/>
            </a:pPr>
            <a:r>
              <a:rPr lang="zh-CN" altLang="zh-CN" sz="2000" dirty="0">
                <a:solidFill>
                  <a:srgbClr val="162F54"/>
                </a:solidFill>
                <a:latin typeface="微软雅黑" panose="020B0503020204020204" pitchFamily="34" charset="-122"/>
                <a:ea typeface="微软雅黑" panose="020B0503020204020204" pitchFamily="34" charset="-122"/>
              </a:rPr>
              <a:t>五个</a:t>
            </a:r>
            <a:r>
              <a:rPr lang="zh-CN" altLang="zh-CN" sz="2000" b="1" dirty="0">
                <a:solidFill>
                  <a:srgbClr val="162F54"/>
                </a:solidFill>
                <a:latin typeface="微软雅黑" panose="020B0503020204020204" pitchFamily="34" charset="-122"/>
                <a:ea typeface="微软雅黑" panose="020B0503020204020204" pitchFamily="34" charset="-122"/>
              </a:rPr>
              <a:t>转变</a:t>
            </a:r>
            <a:r>
              <a:rPr lang="zh-CN" altLang="zh-CN" sz="2000" dirty="0">
                <a:solidFill>
                  <a:srgbClr val="162F54"/>
                </a:solidFill>
                <a:latin typeface="微软雅黑" panose="020B0503020204020204" pitchFamily="34" charset="-122"/>
                <a:ea typeface="微软雅黑" panose="020B0503020204020204" pitchFamily="34" charset="-122"/>
              </a:rPr>
              <a:t>的主攻方向，即管理变治理、被动变主动、零散变系统、主观变客观、一时变日常</a:t>
            </a:r>
            <a:r>
              <a:rPr lang="zh-CN" altLang="en-US" sz="2000" dirty="0">
                <a:solidFill>
                  <a:srgbClr val="162F54"/>
                </a:solidFill>
                <a:latin typeface="微软雅黑" panose="020B0503020204020204" pitchFamily="34" charset="-122"/>
                <a:ea typeface="微软雅黑" panose="020B0503020204020204" pitchFamily="34" charset="-122"/>
              </a:rPr>
              <a:t>；</a:t>
            </a:r>
            <a:endParaRPr lang="en-US" altLang="zh-CN" sz="2000" dirty="0">
              <a:solidFill>
                <a:srgbClr val="162F54"/>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l"/>
            </a:pPr>
            <a:r>
              <a:rPr lang="zh-CN" altLang="zh-CN" sz="2000" dirty="0">
                <a:solidFill>
                  <a:srgbClr val="162F54"/>
                </a:solidFill>
                <a:latin typeface="微软雅黑" panose="020B0503020204020204" pitchFamily="34" charset="-122"/>
                <a:ea typeface="微软雅黑" panose="020B0503020204020204" pitchFamily="34" charset="-122"/>
              </a:rPr>
              <a:t>六个化的</a:t>
            </a:r>
            <a:r>
              <a:rPr lang="zh-CN" altLang="zh-CN" sz="2000" b="1" dirty="0">
                <a:solidFill>
                  <a:srgbClr val="162F54"/>
                </a:solidFill>
                <a:latin typeface="微软雅黑" panose="020B0503020204020204" pitchFamily="34" charset="-122"/>
                <a:ea typeface="微软雅黑" panose="020B0503020204020204" pitchFamily="34" charset="-122"/>
              </a:rPr>
              <a:t>目标</a:t>
            </a:r>
            <a:r>
              <a:rPr lang="zh-CN" altLang="zh-CN" sz="2000" dirty="0">
                <a:solidFill>
                  <a:srgbClr val="162F54"/>
                </a:solidFill>
                <a:latin typeface="微软雅黑" panose="020B0503020204020204" pitchFamily="34" charset="-122"/>
                <a:ea typeface="微软雅黑" panose="020B0503020204020204" pitchFamily="34" charset="-122"/>
              </a:rPr>
              <a:t>，即治理体系最优化，管理工作标准化，教学秩序正规化，实现手段信息化，质量保障可控化，治理能力现代化</a:t>
            </a:r>
            <a:r>
              <a:rPr lang="zh-CN" altLang="en-US" sz="2000" dirty="0">
                <a:solidFill>
                  <a:srgbClr val="162F54"/>
                </a:solidFill>
                <a:latin typeface="微软雅黑" panose="020B0503020204020204" pitchFamily="34" charset="-122"/>
                <a:ea typeface="微软雅黑" panose="020B0503020204020204" pitchFamily="34" charset="-122"/>
              </a:rPr>
              <a:t>。</a:t>
            </a:r>
          </a:p>
        </p:txBody>
      </p:sp>
      <p:sp>
        <p:nvSpPr>
          <p:cNvPr id="8" name="矩形 7">
            <a:extLst>
              <a:ext uri="{FF2B5EF4-FFF2-40B4-BE49-F238E27FC236}">
                <a16:creationId xmlns:a16="http://schemas.microsoft.com/office/drawing/2014/main" id="{A3CF90F0-DFB4-4F58-923A-33BB9397E2DE}"/>
              </a:ext>
            </a:extLst>
          </p:cNvPr>
          <p:cNvSpPr/>
          <p:nvPr/>
        </p:nvSpPr>
        <p:spPr>
          <a:xfrm>
            <a:off x="3833503" y="5773579"/>
            <a:ext cx="8116187" cy="646331"/>
          </a:xfrm>
          <a:prstGeom prst="rect">
            <a:avLst/>
          </a:prstGeom>
        </p:spPr>
        <p:txBody>
          <a:bodyPr wrap="square">
            <a:spAutoFit/>
          </a:bodyPr>
          <a:lstStyle/>
          <a:p>
            <a:r>
              <a:rPr kumimoji="0" lang="en-US" altLang="zh-CN" b="1" i="0" u="none" strike="noStrike" kern="1200" cap="none" spc="0" normalizeH="0" baseline="0" noProof="0" dirty="0">
                <a:ln>
                  <a:noFill/>
                </a:ln>
                <a:solidFill>
                  <a:srgbClr val="162F54"/>
                </a:solidFill>
                <a:effectLst/>
                <a:uLnTx/>
                <a:uFillTx/>
                <a:latin typeface="微软雅黑" panose="020B0503020204020204" pitchFamily="34" charset="-122"/>
                <a:ea typeface="微软雅黑" panose="020B0503020204020204" pitchFamily="34" charset="-122"/>
              </a:rPr>
              <a:t>——</a:t>
            </a:r>
            <a:r>
              <a:rPr lang="zh-CN" altLang="en-US" dirty="0">
                <a:solidFill>
                  <a:srgbClr val="162F54"/>
                </a:solidFill>
                <a:latin typeface="微软雅黑" panose="020B0503020204020204" pitchFamily="34" charset="-122"/>
                <a:ea typeface="微软雅黑" panose="020B0503020204020204" pitchFamily="34" charset="-122"/>
              </a:rPr>
              <a:t> 全国诊改专委会</a:t>
            </a:r>
            <a:r>
              <a:rPr lang="en-US" altLang="zh-CN" dirty="0">
                <a:solidFill>
                  <a:srgbClr val="162F54"/>
                </a:solidFill>
                <a:latin typeface="微软雅黑" panose="020B0503020204020204" pitchFamily="34" charset="-122"/>
                <a:ea typeface="微软雅黑" panose="020B0503020204020204" pitchFamily="34" charset="-122"/>
              </a:rPr>
              <a:t>2019</a:t>
            </a:r>
            <a:r>
              <a:rPr lang="zh-CN" altLang="en-US" dirty="0">
                <a:solidFill>
                  <a:srgbClr val="162F54"/>
                </a:solidFill>
                <a:latin typeface="微软雅黑" panose="020B0503020204020204" pitchFamily="34" charset="-122"/>
                <a:ea typeface="微软雅黑" panose="020B0503020204020204" pitchFamily="34" charset="-122"/>
              </a:rPr>
              <a:t>年第一次全体会议暨诊改复核工作研讨培训    会（</a:t>
            </a:r>
            <a:r>
              <a:rPr lang="en-US" altLang="zh-CN" dirty="0">
                <a:solidFill>
                  <a:srgbClr val="162F54"/>
                </a:solidFill>
                <a:latin typeface="微软雅黑" panose="020B0503020204020204" pitchFamily="34" charset="-122"/>
                <a:ea typeface="微软雅黑" panose="020B0503020204020204" pitchFamily="34" charset="-122"/>
              </a:rPr>
              <a:t>2019</a:t>
            </a:r>
            <a:r>
              <a:rPr lang="zh-CN" altLang="en-US" dirty="0">
                <a:solidFill>
                  <a:srgbClr val="162F54"/>
                </a:solidFill>
                <a:latin typeface="微软雅黑" panose="020B0503020204020204" pitchFamily="34" charset="-122"/>
                <a:ea typeface="微软雅黑" panose="020B0503020204020204" pitchFamily="34" charset="-122"/>
              </a:rPr>
              <a:t>年</a:t>
            </a:r>
            <a:r>
              <a:rPr lang="en-US" altLang="zh-CN" dirty="0">
                <a:solidFill>
                  <a:srgbClr val="162F54"/>
                </a:solidFill>
                <a:latin typeface="微软雅黑" panose="020B0503020204020204" pitchFamily="34" charset="-122"/>
                <a:ea typeface="微软雅黑" panose="020B0503020204020204" pitchFamily="34" charset="-122"/>
              </a:rPr>
              <a:t>1</a:t>
            </a:r>
            <a:r>
              <a:rPr lang="zh-CN" altLang="en-US" dirty="0">
                <a:solidFill>
                  <a:srgbClr val="162F54"/>
                </a:solidFill>
                <a:latin typeface="微软雅黑" panose="020B0503020204020204" pitchFamily="34" charset="-122"/>
                <a:ea typeface="微软雅黑" panose="020B0503020204020204" pitchFamily="34" charset="-122"/>
              </a:rPr>
              <a:t>月</a:t>
            </a:r>
            <a:r>
              <a:rPr lang="en-US" altLang="zh-CN" dirty="0">
                <a:solidFill>
                  <a:srgbClr val="162F54"/>
                </a:solidFill>
                <a:latin typeface="微软雅黑" panose="020B0503020204020204" pitchFamily="34" charset="-122"/>
                <a:ea typeface="微软雅黑" panose="020B0503020204020204" pitchFamily="34" charset="-122"/>
              </a:rPr>
              <a:t>12</a:t>
            </a:r>
            <a:r>
              <a:rPr lang="zh-CN" altLang="en-US" dirty="0">
                <a:solidFill>
                  <a:srgbClr val="162F54"/>
                </a:solidFill>
                <a:latin typeface="微软雅黑" panose="020B0503020204020204" pitchFamily="34" charset="-122"/>
                <a:ea typeface="微软雅黑" panose="020B0503020204020204" pitchFamily="34" charset="-122"/>
              </a:rPr>
              <a:t>日，江苏常州）</a:t>
            </a:r>
            <a:endParaRPr kumimoji="0" lang="zh-CN" altLang="en-US" b="0" i="0" u="none" strike="noStrike" kern="1200" cap="none" spc="0" normalizeH="0" baseline="0" noProof="0" dirty="0">
              <a:ln>
                <a:noFill/>
              </a:ln>
              <a:solidFill>
                <a:srgbClr val="162F54"/>
              </a:solidFill>
              <a:effectLst/>
              <a:uLnTx/>
              <a:uFillTx/>
              <a:latin typeface="微软雅黑" panose="020B0503020204020204" pitchFamily="34" charset="-122"/>
              <a:ea typeface="微软雅黑" panose="020B0503020204020204" pitchFamily="34" charset="-122"/>
            </a:endParaRPr>
          </a:p>
        </p:txBody>
      </p:sp>
      <p:sp>
        <p:nvSpPr>
          <p:cNvPr id="10" name="标题 2">
            <a:extLst>
              <a:ext uri="{FF2B5EF4-FFF2-40B4-BE49-F238E27FC236}">
                <a16:creationId xmlns:a16="http://schemas.microsoft.com/office/drawing/2014/main" id="{ABA59D43-9EE5-41EA-907B-06D5DB5CFCAB}"/>
              </a:ext>
            </a:extLst>
          </p:cNvPr>
          <p:cNvSpPr>
            <a:spLocks noGrp="1"/>
          </p:cNvSpPr>
          <p:nvPr>
            <p:ph type="title"/>
          </p:nvPr>
        </p:nvSpPr>
        <p:spPr>
          <a:xfrm>
            <a:off x="1155775" y="438090"/>
            <a:ext cx="9880450" cy="611419"/>
          </a:xfrm>
        </p:spPr>
        <p:txBody>
          <a:bodyPr/>
          <a:lstStyle/>
          <a:p>
            <a:r>
              <a:rPr lang="zh-CN" altLang="en-US" dirty="0"/>
              <a:t>诊改制度建设的推进</a:t>
            </a:r>
            <a:r>
              <a:rPr lang="en-US" altLang="zh-CN" dirty="0">
                <a:solidFill>
                  <a:schemeClr val="bg2">
                    <a:lumMod val="50000"/>
                  </a:schemeClr>
                </a:solidFill>
              </a:rPr>
              <a:t>——</a:t>
            </a:r>
            <a:r>
              <a:rPr lang="zh-CN" altLang="en-US" dirty="0">
                <a:solidFill>
                  <a:schemeClr val="bg2">
                    <a:lumMod val="50000"/>
                  </a:schemeClr>
                </a:solidFill>
              </a:rPr>
              <a:t>领导讲话</a:t>
            </a: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96" y="2513752"/>
            <a:ext cx="3684732" cy="2582724"/>
          </a:xfrm>
          <a:prstGeom prst="rect">
            <a:avLst/>
          </a:prstGeom>
        </p:spPr>
      </p:pic>
    </p:spTree>
    <p:extLst>
      <p:ext uri="{BB962C8B-B14F-4D97-AF65-F5344CB8AC3E}">
        <p14:creationId xmlns:p14="http://schemas.microsoft.com/office/powerpoint/2010/main" val="233827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250"/>
                                        <p:tgtEl>
                                          <p:spTgt spid="228"/>
                                        </p:tgtEl>
                                      </p:cBhvr>
                                    </p:animEffect>
                                    <p:anim calcmode="lin" valueType="num">
                                      <p:cBhvr>
                                        <p:cTn id="8" dur="250" fill="hold"/>
                                        <p:tgtEl>
                                          <p:spTgt spid="228"/>
                                        </p:tgtEl>
                                        <p:attrNameLst>
                                          <p:attrName>ppt_x</p:attrName>
                                        </p:attrNameLst>
                                      </p:cBhvr>
                                      <p:tavLst>
                                        <p:tav tm="0">
                                          <p:val>
                                            <p:strVal val="#ppt_x"/>
                                          </p:val>
                                        </p:tav>
                                        <p:tav tm="100000">
                                          <p:val>
                                            <p:strVal val="#ppt_x"/>
                                          </p:val>
                                        </p:tav>
                                      </p:tavLst>
                                    </p:anim>
                                    <p:anim calcmode="lin" valueType="num">
                                      <p:cBhvr>
                                        <p:cTn id="9" dur="250" fill="hold"/>
                                        <p:tgtEl>
                                          <p:spTgt spid="228"/>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25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250"/>
                                        <p:tgtEl>
                                          <p:spTgt spid="4"/>
                                        </p:tgtEl>
                                      </p:cBhvr>
                                    </p:animEffect>
                                  </p:childTnLst>
                                </p:cTn>
                              </p:par>
                            </p:childTnLst>
                          </p:cTn>
                        </p:par>
                        <p:par>
                          <p:cTn id="17" fill="hold">
                            <p:stCondLst>
                              <p:cond delay="750"/>
                            </p:stCondLst>
                            <p:childTnLst>
                              <p:par>
                                <p:cTn id="18" presetID="4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50"/>
                                        <p:tgtEl>
                                          <p:spTgt spid="8"/>
                                        </p:tgtEl>
                                      </p:cBhvr>
                                    </p:animEffect>
                                    <p:anim calcmode="lin" valueType="num">
                                      <p:cBhvr>
                                        <p:cTn id="21" dur="250" fill="hold"/>
                                        <p:tgtEl>
                                          <p:spTgt spid="8"/>
                                        </p:tgtEl>
                                        <p:attrNameLst>
                                          <p:attrName>ppt_x</p:attrName>
                                        </p:attrNameLst>
                                      </p:cBhvr>
                                      <p:tavLst>
                                        <p:tav tm="0">
                                          <p:val>
                                            <p:strVal val="#ppt_x"/>
                                          </p:val>
                                        </p:tav>
                                        <p:tav tm="100000">
                                          <p:val>
                                            <p:strVal val="#ppt_x"/>
                                          </p:val>
                                        </p:tav>
                                      </p:tavLst>
                                    </p:anim>
                                    <p:anim calcmode="lin" valueType="num">
                                      <p:cBhvr>
                                        <p:cTn id="22" dur="25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8"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60F303B-B0EA-4993-9487-45B7D5C7846F}"/>
              </a:ext>
            </a:extLst>
          </p:cNvPr>
          <p:cNvSpPr>
            <a:spLocks noGrp="1"/>
          </p:cNvSpPr>
          <p:nvPr>
            <p:ph type="title"/>
          </p:nvPr>
        </p:nvSpPr>
        <p:spPr/>
        <p:txBody>
          <a:bodyPr/>
          <a:lstStyle/>
          <a:p>
            <a:r>
              <a:rPr lang="zh-CN" altLang="en-US" dirty="0"/>
              <a:t>职业教育质量提升新要求</a:t>
            </a:r>
          </a:p>
        </p:txBody>
      </p:sp>
      <p:pic>
        <p:nvPicPr>
          <p:cNvPr id="6" name="图片 5">
            <a:extLst>
              <a:ext uri="{FF2B5EF4-FFF2-40B4-BE49-F238E27FC236}">
                <a16:creationId xmlns:a16="http://schemas.microsoft.com/office/drawing/2014/main" id="{BF45BA50-93DC-41FB-8706-8EF972212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575" y="0"/>
            <a:ext cx="5649386" cy="2188201"/>
          </a:xfrm>
          <a:prstGeom prst="rect">
            <a:avLst/>
          </a:prstGeom>
        </p:spPr>
      </p:pic>
      <p:sp>
        <p:nvSpPr>
          <p:cNvPr id="7" name="矩形 6">
            <a:extLst>
              <a:ext uri="{FF2B5EF4-FFF2-40B4-BE49-F238E27FC236}">
                <a16:creationId xmlns:a16="http://schemas.microsoft.com/office/drawing/2014/main" id="{EA24EEAF-542C-43FB-AE24-E8C6DC26A080}"/>
              </a:ext>
            </a:extLst>
          </p:cNvPr>
          <p:cNvSpPr/>
          <p:nvPr/>
        </p:nvSpPr>
        <p:spPr>
          <a:xfrm>
            <a:off x="600698" y="1341976"/>
            <a:ext cx="5304802" cy="5078313"/>
          </a:xfrm>
          <a:prstGeom prst="rect">
            <a:avLst/>
          </a:prstGeom>
        </p:spPr>
        <p:txBody>
          <a:bodyPr wrap="square">
            <a:spAutoFit/>
          </a:bodyPr>
          <a:lstStyle/>
          <a:p>
            <a:pPr>
              <a:lnSpc>
                <a:spcPct val="150000"/>
              </a:lnSpc>
            </a:pPr>
            <a:r>
              <a:rPr lang="zh-CN" altLang="en-US" sz="2400" b="1" dirty="0">
                <a:solidFill>
                  <a:srgbClr val="162F54"/>
                </a:solidFill>
                <a:latin typeface="微软雅黑 Light" panose="020B0502040204020203" pitchFamily="34" charset="-122"/>
                <a:ea typeface="微软雅黑 Light" panose="020B0502040204020203" pitchFamily="34" charset="-122"/>
              </a:rPr>
              <a:t>（一）健全国家职业教育制度框架。</a:t>
            </a:r>
            <a:endParaRPr lang="en-US" altLang="zh-CN" sz="2400" b="1" dirty="0">
              <a:solidFill>
                <a:srgbClr val="162F54"/>
              </a:solidFill>
              <a:latin typeface="微软雅黑 Light" panose="020B0502040204020203" pitchFamily="34" charset="-122"/>
              <a:ea typeface="微软雅黑 Light" panose="020B0502040204020203" pitchFamily="34" charset="-122"/>
            </a:endParaRPr>
          </a:p>
          <a:p>
            <a:pPr>
              <a:lnSpc>
                <a:spcPct val="150000"/>
              </a:lnSpc>
            </a:pPr>
            <a:r>
              <a:rPr lang="zh-CN" altLang="en-US" sz="2400" dirty="0">
                <a:solidFill>
                  <a:srgbClr val="162F54"/>
                </a:solidFill>
                <a:latin typeface="微软雅黑 Light" panose="020B0502040204020203" pitchFamily="34" charset="-122"/>
                <a:ea typeface="微软雅黑 Light" panose="020B0502040204020203" pitchFamily="34" charset="-122"/>
              </a:rPr>
              <a:t>把握好正确的改革方向，按照“管好两端、规范中间、书证融通、办学多元”的原则，严把</a:t>
            </a:r>
            <a:r>
              <a:rPr lang="zh-CN" altLang="en-US" sz="2400" b="1" dirty="0">
                <a:solidFill>
                  <a:srgbClr val="FF0000"/>
                </a:solidFill>
                <a:latin typeface="微软雅黑 Light" panose="020B0502040204020203" pitchFamily="34" charset="-122"/>
                <a:ea typeface="微软雅黑 Light" panose="020B0502040204020203" pitchFamily="34" charset="-122"/>
              </a:rPr>
              <a:t>教学标准和毕业学生质量标准两个关口</a:t>
            </a:r>
            <a:r>
              <a:rPr lang="zh-CN" altLang="en-US" sz="2400" b="1" dirty="0">
                <a:solidFill>
                  <a:srgbClr val="162F54"/>
                </a:solidFill>
                <a:latin typeface="微软雅黑 Light" panose="020B0502040204020203" pitchFamily="34" charset="-122"/>
                <a:ea typeface="微软雅黑 Light" panose="020B0502040204020203" pitchFamily="34" charset="-122"/>
              </a:rPr>
              <a:t>。</a:t>
            </a:r>
            <a:r>
              <a:rPr lang="zh-CN" altLang="en-US" sz="2400" dirty="0">
                <a:solidFill>
                  <a:srgbClr val="162F54"/>
                </a:solidFill>
                <a:latin typeface="微软雅黑 Light" panose="020B0502040204020203" pitchFamily="34" charset="-122"/>
                <a:ea typeface="微软雅黑 Light" panose="020B0502040204020203" pitchFamily="34" charset="-122"/>
              </a:rPr>
              <a:t>将标准化建设作为统领职业教育发展的突破口，完善职业教育体系，为服务现代制造业、现代服务业、现代农业发展和职业教育现代化提供制度保障与人才支持。</a:t>
            </a:r>
            <a:endParaRPr lang="zh-CN" altLang="en-US" sz="2400" b="1" dirty="0">
              <a:solidFill>
                <a:srgbClr val="162F54"/>
              </a:solidFill>
              <a:latin typeface="微软雅黑 Light" panose="020B0502040204020203" pitchFamily="34" charset="-122"/>
              <a:ea typeface="微软雅黑 Light" panose="020B0502040204020203" pitchFamily="34" charset="-122"/>
            </a:endParaRPr>
          </a:p>
        </p:txBody>
      </p:sp>
      <p:sp>
        <p:nvSpPr>
          <p:cNvPr id="2" name="矩形 1"/>
          <p:cNvSpPr/>
          <p:nvPr/>
        </p:nvSpPr>
        <p:spPr>
          <a:xfrm>
            <a:off x="6096000" y="2764483"/>
            <a:ext cx="5797550" cy="3416320"/>
          </a:xfrm>
          <a:prstGeom prst="rect">
            <a:avLst/>
          </a:prstGeom>
        </p:spPr>
        <p:txBody>
          <a:bodyPr wrap="square">
            <a:spAutoFit/>
          </a:bodyPr>
          <a:lstStyle/>
          <a:p>
            <a:pPr>
              <a:lnSpc>
                <a:spcPct val="150000"/>
              </a:lnSpc>
            </a:pPr>
            <a:r>
              <a:rPr lang="zh-CN" altLang="en-US" sz="2400" b="1" dirty="0">
                <a:solidFill>
                  <a:srgbClr val="FF0000"/>
                </a:solidFill>
                <a:latin typeface="微软雅黑 Light" panose="020B0502040204020203" pitchFamily="34" charset="-122"/>
                <a:ea typeface="微软雅黑 Light" panose="020B0502040204020203" pitchFamily="34" charset="-122"/>
              </a:rPr>
              <a:t>建立健全学校设置、师资队伍、教学教材、信息化建设、安全设施等办学标准，</a:t>
            </a:r>
            <a:r>
              <a:rPr lang="zh-CN" altLang="en-US" sz="2400" dirty="0">
                <a:solidFill>
                  <a:srgbClr val="162F54"/>
                </a:solidFill>
                <a:latin typeface="微软雅黑 Light" panose="020B0502040204020203" pitchFamily="34" charset="-122"/>
                <a:ea typeface="微软雅黑 Light" panose="020B0502040204020203" pitchFamily="34" charset="-122"/>
              </a:rPr>
              <a:t>引领职业教育服务发展、促进就业创业。落实好立德树人根本任务，健全德技并修、工学结合的育人机制，</a:t>
            </a:r>
            <a:r>
              <a:rPr lang="zh-CN" altLang="en-US" sz="2400" b="1" dirty="0">
                <a:solidFill>
                  <a:srgbClr val="FF0000"/>
                </a:solidFill>
                <a:latin typeface="微软雅黑 Light" panose="020B0502040204020203" pitchFamily="34" charset="-122"/>
                <a:ea typeface="微软雅黑 Light" panose="020B0502040204020203" pitchFamily="34" charset="-122"/>
              </a:rPr>
              <a:t>完善评价机制，规范人才培养全过程。</a:t>
            </a:r>
          </a:p>
        </p:txBody>
      </p:sp>
    </p:spTree>
    <p:extLst>
      <p:ext uri="{BB962C8B-B14F-4D97-AF65-F5344CB8AC3E}">
        <p14:creationId xmlns:p14="http://schemas.microsoft.com/office/powerpoint/2010/main" val="4108895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60F303B-B0EA-4993-9487-45B7D5C7846F}"/>
              </a:ext>
            </a:extLst>
          </p:cNvPr>
          <p:cNvSpPr>
            <a:spLocks noGrp="1"/>
          </p:cNvSpPr>
          <p:nvPr>
            <p:ph type="title"/>
          </p:nvPr>
        </p:nvSpPr>
        <p:spPr/>
        <p:txBody>
          <a:bodyPr/>
          <a:lstStyle/>
          <a:p>
            <a:r>
              <a:rPr lang="zh-CN" altLang="en-US" dirty="0"/>
              <a:t>职业教育质量提升新要求</a:t>
            </a:r>
          </a:p>
        </p:txBody>
      </p:sp>
      <p:pic>
        <p:nvPicPr>
          <p:cNvPr id="6" name="图片 5">
            <a:extLst>
              <a:ext uri="{FF2B5EF4-FFF2-40B4-BE49-F238E27FC236}">
                <a16:creationId xmlns:a16="http://schemas.microsoft.com/office/drawing/2014/main" id="{BF45BA50-93DC-41FB-8706-8EF972212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513" y="0"/>
            <a:ext cx="5365821" cy="2078367"/>
          </a:xfrm>
          <a:prstGeom prst="rect">
            <a:avLst/>
          </a:prstGeom>
        </p:spPr>
      </p:pic>
      <p:sp>
        <p:nvSpPr>
          <p:cNvPr id="7" name="矩形 6">
            <a:extLst>
              <a:ext uri="{FF2B5EF4-FFF2-40B4-BE49-F238E27FC236}">
                <a16:creationId xmlns:a16="http://schemas.microsoft.com/office/drawing/2014/main" id="{EA24EEAF-542C-43FB-AE24-E8C6DC26A080}"/>
              </a:ext>
            </a:extLst>
          </p:cNvPr>
          <p:cNvSpPr/>
          <p:nvPr/>
        </p:nvSpPr>
        <p:spPr>
          <a:xfrm>
            <a:off x="615949" y="1549216"/>
            <a:ext cx="5169949" cy="4893647"/>
          </a:xfrm>
          <a:prstGeom prst="rect">
            <a:avLst/>
          </a:prstGeom>
        </p:spPr>
        <p:txBody>
          <a:bodyPr wrap="square">
            <a:spAutoFit/>
          </a:bodyPr>
          <a:lstStyle/>
          <a:p>
            <a:r>
              <a:rPr lang="zh-CN" altLang="en-US" sz="2400" b="1" dirty="0">
                <a:solidFill>
                  <a:srgbClr val="162F54"/>
                </a:solidFill>
                <a:latin typeface="微软雅黑 Light" panose="020B0502040204020203" pitchFamily="34" charset="-122"/>
                <a:ea typeface="微软雅黑 Light" panose="020B0502040204020203" pitchFamily="34" charset="-122"/>
              </a:rPr>
              <a:t>（五）完善教育教学相关标准。</a:t>
            </a:r>
            <a:endParaRPr lang="zh-CN" altLang="en-US" sz="2400" dirty="0">
              <a:solidFill>
                <a:srgbClr val="162F54"/>
              </a:solidFill>
              <a:latin typeface="微软雅黑 Light" panose="020B0502040204020203" pitchFamily="34" charset="-122"/>
              <a:ea typeface="微软雅黑 Light" panose="020B0502040204020203" pitchFamily="34" charset="-122"/>
            </a:endParaRPr>
          </a:p>
          <a:p>
            <a:pPr>
              <a:lnSpc>
                <a:spcPct val="150000"/>
              </a:lnSpc>
            </a:pPr>
            <a:r>
              <a:rPr lang="zh-CN" altLang="en-US" sz="2400" b="1" dirty="0">
                <a:solidFill>
                  <a:srgbClr val="FF0000"/>
                </a:solidFill>
                <a:latin typeface="微软雅黑 Light" panose="020B0502040204020203" pitchFamily="34" charset="-122"/>
                <a:ea typeface="微软雅黑 Light" panose="020B0502040204020203" pitchFamily="34" charset="-122"/>
              </a:rPr>
              <a:t>发挥标准在职业教育质量提升中的基础性作用</a:t>
            </a:r>
            <a:r>
              <a:rPr lang="zh-CN" altLang="en-US" sz="2400" dirty="0">
                <a:solidFill>
                  <a:srgbClr val="162F54"/>
                </a:solidFill>
                <a:latin typeface="微软雅黑 Light" panose="020B0502040204020203" pitchFamily="34" charset="-122"/>
                <a:ea typeface="微软雅黑 Light" panose="020B0502040204020203" pitchFamily="34" charset="-122"/>
              </a:rPr>
              <a:t>。按照专业设置与产业需求对接、课程内容与职业标准对接、教学过程与生产过程对接的要求，完善中等、高等职业学校设置标准，规范职业院校设置；</a:t>
            </a:r>
            <a:r>
              <a:rPr lang="zh-CN" altLang="en-US" sz="2400" b="1" dirty="0">
                <a:solidFill>
                  <a:srgbClr val="FF0000"/>
                </a:solidFill>
                <a:latin typeface="微软雅黑 Light" panose="020B0502040204020203" pitchFamily="34" charset="-122"/>
                <a:ea typeface="微软雅黑 Light" panose="020B0502040204020203" pitchFamily="34" charset="-122"/>
              </a:rPr>
              <a:t>实施教师和校长专业标准，提升职业院校教学管理和教学实践能力。</a:t>
            </a:r>
            <a:endParaRPr lang="zh-CN" altLang="en-US" sz="2400" dirty="0">
              <a:solidFill>
                <a:srgbClr val="FF0000"/>
              </a:solidFill>
              <a:latin typeface="微软雅黑 Light" panose="020B0502040204020203" pitchFamily="34" charset="-122"/>
              <a:ea typeface="微软雅黑 Light" panose="020B0502040204020203" pitchFamily="34" charset="-122"/>
            </a:endParaRPr>
          </a:p>
        </p:txBody>
      </p:sp>
      <p:sp>
        <p:nvSpPr>
          <p:cNvPr id="2" name="矩形 1"/>
          <p:cNvSpPr/>
          <p:nvPr/>
        </p:nvSpPr>
        <p:spPr>
          <a:xfrm>
            <a:off x="6304036" y="2385457"/>
            <a:ext cx="5633586" cy="3970318"/>
          </a:xfrm>
          <a:prstGeom prst="rect">
            <a:avLst/>
          </a:prstGeom>
        </p:spPr>
        <p:txBody>
          <a:bodyPr wrap="square">
            <a:spAutoFit/>
          </a:bodyPr>
          <a:lstStyle/>
          <a:p>
            <a:pPr>
              <a:lnSpc>
                <a:spcPct val="150000"/>
              </a:lnSpc>
            </a:pPr>
            <a:r>
              <a:rPr lang="zh-CN" altLang="en-US" sz="2400" b="1" dirty="0">
                <a:solidFill>
                  <a:srgbClr val="FF0000"/>
                </a:solidFill>
                <a:latin typeface="微软雅黑 Light" panose="020B0502040204020203" pitchFamily="34" charset="-122"/>
                <a:ea typeface="微软雅黑 Light" panose="020B0502040204020203" pitchFamily="34" charset="-122"/>
              </a:rPr>
              <a:t>持续更新并推进专业目录、专业教学标准、课程标准、顶岗实习标准、实训条件建设标准（仪器设备配备规范）建设和在职业院校落地实施。</a:t>
            </a:r>
            <a:r>
              <a:rPr lang="zh-CN" altLang="en-US" sz="2400" dirty="0">
                <a:solidFill>
                  <a:srgbClr val="162F54"/>
                </a:solidFill>
                <a:latin typeface="微软雅黑 Light" panose="020B0502040204020203" pitchFamily="34" charset="-122"/>
                <a:ea typeface="微软雅黑 Light" panose="020B0502040204020203" pitchFamily="34" charset="-122"/>
              </a:rPr>
              <a:t>巩固和发展国务院教育行政部门联合行业制定国家教学标准、职业院校依据标准自主制订人才培养方案的工作格局。</a:t>
            </a:r>
          </a:p>
        </p:txBody>
      </p:sp>
    </p:spTree>
    <p:extLst>
      <p:ext uri="{BB962C8B-B14F-4D97-AF65-F5344CB8AC3E}">
        <p14:creationId xmlns:p14="http://schemas.microsoft.com/office/powerpoint/2010/main" val="363337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E60F303B-B0EA-4993-9487-45B7D5C7846F}"/>
              </a:ext>
            </a:extLst>
          </p:cNvPr>
          <p:cNvSpPr>
            <a:spLocks noGrp="1"/>
          </p:cNvSpPr>
          <p:nvPr>
            <p:ph type="title"/>
          </p:nvPr>
        </p:nvSpPr>
        <p:spPr/>
        <p:txBody>
          <a:bodyPr/>
          <a:lstStyle/>
          <a:p>
            <a:r>
              <a:rPr lang="zh-CN" altLang="en-US" dirty="0"/>
              <a:t>职业教育质量提升新要求</a:t>
            </a:r>
          </a:p>
        </p:txBody>
      </p:sp>
      <p:sp>
        <p:nvSpPr>
          <p:cNvPr id="7" name="矩形 6">
            <a:extLst>
              <a:ext uri="{FF2B5EF4-FFF2-40B4-BE49-F238E27FC236}">
                <a16:creationId xmlns:a16="http://schemas.microsoft.com/office/drawing/2014/main" id="{EA24EEAF-542C-43FB-AE24-E8C6DC26A080}"/>
              </a:ext>
            </a:extLst>
          </p:cNvPr>
          <p:cNvSpPr/>
          <p:nvPr/>
        </p:nvSpPr>
        <p:spPr>
          <a:xfrm>
            <a:off x="759631" y="1369861"/>
            <a:ext cx="5183570" cy="4801314"/>
          </a:xfrm>
          <a:prstGeom prst="rect">
            <a:avLst/>
          </a:prstGeom>
        </p:spPr>
        <p:txBody>
          <a:bodyPr wrap="square">
            <a:spAutoFit/>
          </a:bodyPr>
          <a:lstStyle/>
          <a:p>
            <a:pPr>
              <a:lnSpc>
                <a:spcPct val="150000"/>
              </a:lnSpc>
            </a:pPr>
            <a:r>
              <a:rPr lang="zh-CN" altLang="en-US" sz="2400" b="1" dirty="0">
                <a:solidFill>
                  <a:srgbClr val="162F54"/>
                </a:solidFill>
                <a:latin typeface="微软雅黑 Light" panose="020B0502040204020203" pitchFamily="34" charset="-122"/>
                <a:ea typeface="微软雅黑 Light" panose="020B0502040204020203" pitchFamily="34" charset="-122"/>
              </a:rPr>
              <a:t>（十七）建立健全职业教育质量评价和督导评估制度。</a:t>
            </a:r>
            <a:endParaRPr lang="zh-CN" altLang="en-US" sz="2400" dirty="0">
              <a:solidFill>
                <a:srgbClr val="162F54"/>
              </a:solidFill>
              <a:latin typeface="微软雅黑 Light" panose="020B0502040204020203" pitchFamily="34" charset="-122"/>
              <a:ea typeface="微软雅黑 Light" panose="020B0502040204020203" pitchFamily="34" charset="-122"/>
            </a:endParaRPr>
          </a:p>
          <a:p>
            <a:pPr>
              <a:lnSpc>
                <a:spcPct val="150000"/>
              </a:lnSpc>
            </a:pPr>
            <a:r>
              <a:rPr lang="zh-CN" altLang="en-US" sz="2400" b="1" dirty="0">
                <a:solidFill>
                  <a:srgbClr val="FF0000"/>
                </a:solidFill>
                <a:latin typeface="微软雅黑 Light" panose="020B0502040204020203" pitchFamily="34" charset="-122"/>
                <a:ea typeface="微软雅黑 Light" panose="020B0502040204020203" pitchFamily="34" charset="-122"/>
              </a:rPr>
              <a:t>以学习者的职业道德、技术技能水平和就业质量，以及产教融合、校企合作水平为核心，建立职业教育质量评价体系。</a:t>
            </a:r>
            <a:r>
              <a:rPr lang="zh-CN" altLang="en-US" sz="2000" dirty="0">
                <a:solidFill>
                  <a:srgbClr val="162F54"/>
                </a:solidFill>
                <a:latin typeface="微软雅黑 Light" panose="020B0502040204020203" pitchFamily="34" charset="-122"/>
                <a:ea typeface="微软雅黑 Light" panose="020B0502040204020203" pitchFamily="34" charset="-122"/>
              </a:rPr>
              <a:t>定期对职业技能等级证书有关工作进行“双随机、一公开”的抽查和监督，从</a:t>
            </a:r>
            <a:r>
              <a:rPr lang="en-US" altLang="zh-CN" sz="2000" dirty="0">
                <a:solidFill>
                  <a:srgbClr val="162F54"/>
                </a:solidFill>
                <a:latin typeface="微软雅黑 Light" panose="020B0502040204020203" pitchFamily="34" charset="-122"/>
                <a:ea typeface="微软雅黑 Light" panose="020B0502040204020203" pitchFamily="34" charset="-122"/>
              </a:rPr>
              <a:t>2019</a:t>
            </a:r>
            <a:r>
              <a:rPr lang="zh-CN" altLang="en-US" sz="2000" dirty="0">
                <a:solidFill>
                  <a:srgbClr val="162F54"/>
                </a:solidFill>
                <a:latin typeface="微软雅黑 Light" panose="020B0502040204020203" pitchFamily="34" charset="-122"/>
                <a:ea typeface="微软雅黑 Light" panose="020B0502040204020203" pitchFamily="34" charset="-122"/>
              </a:rPr>
              <a:t>年起，对培训评价组织行为和职业院校培训质量进行监测和评估。</a:t>
            </a:r>
          </a:p>
        </p:txBody>
      </p:sp>
      <p:sp>
        <p:nvSpPr>
          <p:cNvPr id="2" name="矩形 1"/>
          <p:cNvSpPr/>
          <p:nvPr/>
        </p:nvSpPr>
        <p:spPr>
          <a:xfrm>
            <a:off x="6248800" y="2104245"/>
            <a:ext cx="5637709" cy="4194931"/>
          </a:xfrm>
          <a:prstGeom prst="rect">
            <a:avLst/>
          </a:prstGeom>
        </p:spPr>
        <p:txBody>
          <a:bodyPr wrap="square">
            <a:spAutoFit/>
          </a:bodyPr>
          <a:lstStyle/>
          <a:p>
            <a:pPr>
              <a:lnSpc>
                <a:spcPct val="150000"/>
              </a:lnSpc>
            </a:pPr>
            <a:r>
              <a:rPr lang="zh-CN" altLang="en-US" sz="2000" dirty="0">
                <a:solidFill>
                  <a:srgbClr val="FF0000"/>
                </a:solidFill>
                <a:latin typeface="微软雅黑 Light" panose="020B0502040204020203" pitchFamily="34" charset="-122"/>
                <a:ea typeface="微软雅黑 Light" panose="020B0502040204020203" pitchFamily="34" charset="-122"/>
              </a:rPr>
              <a:t>实施职业教育质量年度报告制度，报告向社会公开。</a:t>
            </a:r>
            <a:r>
              <a:rPr lang="zh-CN" altLang="en-US" sz="2400" b="1" dirty="0">
                <a:solidFill>
                  <a:srgbClr val="162F54"/>
                </a:solidFill>
                <a:latin typeface="微软雅黑 Light" panose="020B0502040204020203" pitchFamily="34" charset="-122"/>
                <a:ea typeface="微软雅黑 Light" panose="020B0502040204020203" pitchFamily="34" charset="-122"/>
              </a:rPr>
              <a:t>完善政府、行业、企业、</a:t>
            </a:r>
            <a:r>
              <a:rPr lang="zh-CN" altLang="en-US" sz="2400" b="1" dirty="0">
                <a:solidFill>
                  <a:srgbClr val="C00000"/>
                </a:solidFill>
                <a:latin typeface="微软雅黑 Light" panose="020B0502040204020203" pitchFamily="34" charset="-122"/>
                <a:ea typeface="微软雅黑 Light" panose="020B0502040204020203" pitchFamily="34" charset="-122"/>
              </a:rPr>
              <a:t>职业院校</a:t>
            </a:r>
            <a:r>
              <a:rPr lang="zh-CN" altLang="en-US" sz="2400" b="1" dirty="0">
                <a:solidFill>
                  <a:srgbClr val="162F54"/>
                </a:solidFill>
                <a:latin typeface="微软雅黑 Light" panose="020B0502040204020203" pitchFamily="34" charset="-122"/>
                <a:ea typeface="微软雅黑 Light" panose="020B0502040204020203" pitchFamily="34" charset="-122"/>
              </a:rPr>
              <a:t>等共同参与的质量评价机制，积极支持第三方机构开展评估，将考核结果作为政策支持、绩效考核、表彰奖励的重要依据。</a:t>
            </a:r>
            <a:r>
              <a:rPr lang="zh-CN" altLang="en-US" sz="2000" dirty="0">
                <a:solidFill>
                  <a:srgbClr val="162F54"/>
                </a:solidFill>
                <a:latin typeface="微软雅黑 Light" panose="020B0502040204020203" pitchFamily="34" charset="-122"/>
                <a:ea typeface="微软雅黑 Light" panose="020B0502040204020203" pitchFamily="34" charset="-122"/>
              </a:rPr>
              <a:t>完善职业教育督导评估办法，建立职业教育定期督导评估和专项督导评估制度，落实督导报告、公报、约谈、限期整改、奖惩等制度。</a:t>
            </a:r>
          </a:p>
        </p:txBody>
      </p:sp>
      <p:pic>
        <p:nvPicPr>
          <p:cNvPr id="5" name="图片 4">
            <a:extLst>
              <a:ext uri="{FF2B5EF4-FFF2-40B4-BE49-F238E27FC236}">
                <a16:creationId xmlns:a16="http://schemas.microsoft.com/office/drawing/2014/main" id="{0FBA8F05-64EE-44A1-99E2-B2D86E3240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431" y="0"/>
            <a:ext cx="5365821" cy="2078367"/>
          </a:xfrm>
          <a:prstGeom prst="rect">
            <a:avLst/>
          </a:prstGeom>
        </p:spPr>
      </p:pic>
    </p:spTree>
    <p:extLst>
      <p:ext uri="{BB962C8B-B14F-4D97-AF65-F5344CB8AC3E}">
        <p14:creationId xmlns:p14="http://schemas.microsoft.com/office/powerpoint/2010/main" val="2810092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DIAGRAM" val="93d4b7e9-f33a-4049-b239-bc41c9de9fcb"/>
</p:tagLst>
</file>

<file path=ppt/tags/tag2.xml><?xml version="1.0" encoding="utf-8"?>
<p:tagLst xmlns:a="http://schemas.openxmlformats.org/drawingml/2006/main" xmlns:r="http://schemas.openxmlformats.org/officeDocument/2006/relationships" xmlns:p="http://schemas.openxmlformats.org/presentationml/2006/main">
  <p:tag name="ISLIDE.DIAGRAM" val="fe864229-d9d3-4288-94fc-f468bafd874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6775</Words>
  <Application>Microsoft Office PowerPoint</Application>
  <PresentationFormat>宽屏</PresentationFormat>
  <Paragraphs>856</Paragraphs>
  <Slides>59</Slides>
  <Notes>22</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59</vt:i4>
      </vt:variant>
    </vt:vector>
  </HeadingPairs>
  <TitlesOfParts>
    <vt:vector size="74" baseType="lpstr">
      <vt:lpstr>KaiTi</vt:lpstr>
      <vt:lpstr>等线</vt:lpstr>
      <vt:lpstr>等线 Light</vt:lpstr>
      <vt:lpstr>方正大标宋简体</vt:lpstr>
      <vt:lpstr>宋体</vt:lpstr>
      <vt:lpstr>Microsoft YaHei</vt:lpstr>
      <vt:lpstr>Microsoft YaHei</vt:lpstr>
      <vt:lpstr>微软雅黑 Light</vt:lpstr>
      <vt:lpstr>Arial</vt:lpstr>
      <vt:lpstr>Arial Rounded MT Bold</vt:lpstr>
      <vt:lpstr>Calibri</vt:lpstr>
      <vt:lpstr>Eras Demi ITC</vt:lpstr>
      <vt:lpstr>Eras Medium ITC</vt:lpstr>
      <vt:lpstr>Wingdings</vt:lpstr>
      <vt:lpstr>Office 主题​​</vt:lpstr>
      <vt:lpstr>职业教育评价制度改革与诊改制度建设</vt:lpstr>
      <vt:lpstr>第一部分</vt:lpstr>
      <vt:lpstr>诊改制度建设的背景——不忘初衷</vt:lpstr>
      <vt:lpstr>诊改制度建设的推进——试点先行</vt:lpstr>
      <vt:lpstr>诊改制度建设的推进——领导讲话</vt:lpstr>
      <vt:lpstr>诊改制度建设的推进——领导讲话</vt:lpstr>
      <vt:lpstr>职业教育质量提升新要求</vt:lpstr>
      <vt:lpstr>职业教育质量提升新要求</vt:lpstr>
      <vt:lpstr>职业教育质量提升新要求</vt:lpstr>
      <vt:lpstr>PowerPoint 演示文稿</vt:lpstr>
      <vt:lpstr>美国大学的教学质量保障系统</vt:lpstr>
      <vt:lpstr>质量保障制度建设“三重奏”</vt:lpstr>
      <vt:lpstr>第二部分</vt:lpstr>
      <vt:lpstr>理解文件，纠正偏差，提高认识</vt:lpstr>
      <vt:lpstr>诊改制度建设的文件</vt:lpstr>
      <vt:lpstr>诊改制度建设任务（2号文）</vt:lpstr>
      <vt:lpstr>诊改的内涵（2号文）</vt:lpstr>
      <vt:lpstr>高职诊改的任务（168号文）</vt:lpstr>
      <vt:lpstr>高职诊改的任务（168号文）</vt:lpstr>
      <vt:lpstr>关于诊改制度的认识偏差</vt:lpstr>
      <vt:lpstr>关于诊改的起点</vt:lpstr>
      <vt:lpstr>对高职诊改制度建设的认识</vt:lpstr>
      <vt:lpstr>理念先行，实践引领，构建体系</vt:lpstr>
      <vt:lpstr>试点阶段的理论研究成果</vt:lpstr>
      <vt:lpstr>试点阶段的理论研究成果</vt:lpstr>
      <vt:lpstr>内部质量保证体系架构</vt:lpstr>
      <vt:lpstr>内部质量保证体系架构</vt:lpstr>
      <vt:lpstr>内部质量保证体系架构</vt:lpstr>
      <vt:lpstr>内部质量保证体系架构</vt:lpstr>
      <vt:lpstr>内部质量保证体系架构</vt:lpstr>
      <vt:lpstr>PowerPoint 演示文稿</vt:lpstr>
      <vt:lpstr>杨应崧教授关于“55821”的解读</vt:lpstr>
      <vt:lpstr>杨应崧教授关于“55821”的解读</vt:lpstr>
      <vt:lpstr>杨应崧教授关于“55821”的解读</vt:lpstr>
      <vt:lpstr>PowerPoint 演示文稿</vt:lpstr>
      <vt:lpstr>PowerPoint 演示文稿</vt:lpstr>
      <vt:lpstr>PowerPoint 演示文稿</vt:lpstr>
      <vt:lpstr>PowerPoint 演示文稿</vt:lpstr>
      <vt:lpstr>PowerPoint 演示文稿</vt:lpstr>
      <vt:lpstr>PowerPoint 演示文稿</vt:lpstr>
      <vt:lpstr>杨应崧教授关于“55821”的解读</vt:lpstr>
      <vt:lpstr>第三部分</vt:lpstr>
      <vt:lpstr>复核目的</vt:lpstr>
      <vt:lpstr>一. 复核目的</vt:lpstr>
      <vt:lpstr>基本原则</vt:lpstr>
      <vt:lpstr>二. 基本原则</vt:lpstr>
      <vt:lpstr>复核内容</vt:lpstr>
      <vt:lpstr>三. 复核内容</vt:lpstr>
      <vt:lpstr>三. 复核内容</vt:lpstr>
      <vt:lpstr>三. 复核内容</vt:lpstr>
      <vt:lpstr>三. 复核内容</vt:lpstr>
      <vt:lpstr>三. 复核内容</vt:lpstr>
      <vt:lpstr>复核程序</vt:lpstr>
      <vt:lpstr>四. 复核程序</vt:lpstr>
      <vt:lpstr>结论形成</vt:lpstr>
      <vt:lpstr>常州工程职业技术学院的案例</vt:lpstr>
      <vt:lpstr>PowerPoint 演示文稿</vt:lpstr>
      <vt:lpstr>几点体会</vt:lpstr>
      <vt:lpstr>谢谢，敬请指正！</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 旭海</dc:creator>
  <cp:lastModifiedBy>袁 洪志</cp:lastModifiedBy>
  <cp:revision>405</cp:revision>
  <dcterms:created xsi:type="dcterms:W3CDTF">2018-07-28T09:18:13Z</dcterms:created>
  <dcterms:modified xsi:type="dcterms:W3CDTF">2019-09-18T03:10:10Z</dcterms:modified>
</cp:coreProperties>
</file>