
<file path=[Content_Types].xml><?xml version="1.0" encoding="utf-8"?>
<Types xmlns="http://schemas.openxmlformats.org/package/2006/content-types">
  <Override PartName="/ppt/slides/slide6.xml" ContentType="application/vnd.openxmlformats-officedocument.presentationml.slide+xml"/>
  <Override PartName="/ppt/tags/tag6.xml" ContentType="application/vnd.openxmlformats-officedocument.presentationml.tags+xml"/>
  <Override PartName="/ppt/tags/tag8.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diagrams/layout1.xml" ContentType="application/vnd.openxmlformats-officedocument.drawingml.diagramLayout+xml"/>
  <Override PartName="/ppt/tags/tag12.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10.xml" ContentType="application/vnd.openxmlformats-officedocument.presentationml.tags+xml"/>
  <Override PartName="/ppt/diagrams/data1.xml" ContentType="application/vnd.openxmlformats-officedocument.drawingml.diagramData+xml"/>
  <Override PartName="/ppt/tags/tag11.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ags/tag5.xml" ContentType="application/vnd.openxmlformats-officedocument.presentationml.tag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26"/>
  </p:notesMasterIdLst>
  <p:sldIdLst>
    <p:sldId id="386" r:id="rId2"/>
    <p:sldId id="387" r:id="rId3"/>
    <p:sldId id="495" r:id="rId4"/>
    <p:sldId id="594" r:id="rId5"/>
    <p:sldId id="591" r:id="rId6"/>
    <p:sldId id="592" r:id="rId7"/>
    <p:sldId id="586" r:id="rId8"/>
    <p:sldId id="569" r:id="rId9"/>
    <p:sldId id="570" r:id="rId10"/>
    <p:sldId id="544" r:id="rId11"/>
    <p:sldId id="571" r:id="rId12"/>
    <p:sldId id="572" r:id="rId13"/>
    <p:sldId id="587" r:id="rId14"/>
    <p:sldId id="588" r:id="rId15"/>
    <p:sldId id="578" r:id="rId16"/>
    <p:sldId id="576" r:id="rId17"/>
    <p:sldId id="577" r:id="rId18"/>
    <p:sldId id="579" r:id="rId19"/>
    <p:sldId id="590" r:id="rId20"/>
    <p:sldId id="556" r:id="rId21"/>
    <p:sldId id="582" r:id="rId22"/>
    <p:sldId id="584" r:id="rId23"/>
    <p:sldId id="589" r:id="rId24"/>
    <p:sldId id="565" r:id="rId25"/>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205"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8DCA"/>
    <a:srgbClr val="00FFFF"/>
    <a:srgbClr val="82C1EA"/>
    <a:srgbClr val="336699"/>
    <a:srgbClr val="595959"/>
    <a:srgbClr val="0099CC"/>
    <a:srgbClr val="ED7D31"/>
    <a:srgbClr val="3B4449"/>
    <a:srgbClr val="9ACCE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502" autoAdjust="0"/>
    <p:restoredTop sz="94671" autoAdjust="0"/>
  </p:normalViewPr>
  <p:slideViewPr>
    <p:cSldViewPr snapToGrid="0">
      <p:cViewPr>
        <p:scale>
          <a:sx n="75" d="100"/>
          <a:sy n="75" d="100"/>
        </p:scale>
        <p:origin x="-510" y="-240"/>
      </p:cViewPr>
      <p:guideLst>
        <p:guide orient="horz" pos="2205"/>
        <p:guide pos="3817"/>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222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749000-A4F8-4C0F-9614-78A7163B5827}"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zh-CN" altLang="en-US"/>
        </a:p>
      </dgm:t>
    </dgm:pt>
    <dgm:pt modelId="{C855641E-D2E0-47EF-A2CC-2086809B03D3}">
      <dgm:prSet phldrT="[文本]" custT="1"/>
      <dgm:spPr/>
      <dgm:t>
        <a:bodyPr/>
        <a:lstStyle/>
        <a:p>
          <a:r>
            <a:rPr lang="zh-CN" altLang="en-US" sz="2000" dirty="0" smtClean="0">
              <a:latin typeface="楷体" panose="02010609060101010101" pitchFamily="49" charset="-122"/>
              <a:ea typeface="楷体" panose="02010609060101010101" pitchFamily="49" charset="-122"/>
            </a:rPr>
            <a:t>省专业评估</a:t>
          </a:r>
          <a:endParaRPr lang="en-US" altLang="zh-CN" sz="2000" dirty="0" smtClean="0">
            <a:latin typeface="楷体" panose="02010609060101010101" pitchFamily="49" charset="-122"/>
            <a:ea typeface="楷体" panose="02010609060101010101" pitchFamily="49" charset="-122"/>
          </a:endParaRPr>
        </a:p>
        <a:p>
          <a:r>
            <a:rPr lang="zh-CN" altLang="en-US" sz="2000" dirty="0" smtClean="0">
              <a:latin typeface="楷体" panose="02010609060101010101" pitchFamily="49" charset="-122"/>
              <a:ea typeface="楷体" panose="02010609060101010101" pitchFamily="49" charset="-122"/>
            </a:rPr>
            <a:t>专家指导委员会</a:t>
          </a:r>
          <a:endParaRPr lang="zh-CN" altLang="en-US" sz="2000" dirty="0">
            <a:latin typeface="楷体" panose="02010609060101010101" pitchFamily="49" charset="-122"/>
            <a:ea typeface="楷体" panose="02010609060101010101" pitchFamily="49" charset="-122"/>
          </a:endParaRPr>
        </a:p>
      </dgm:t>
    </dgm:pt>
    <dgm:pt modelId="{763DF8CD-F151-4FAA-B556-3A08B9721DBB}" type="parTrans" cxnId="{A2C4266B-BABE-4A0D-9D9F-A0820B356B76}">
      <dgm:prSet/>
      <dgm:spPr/>
      <dgm:t>
        <a:bodyPr/>
        <a:lstStyle/>
        <a:p>
          <a:endParaRPr lang="zh-CN" altLang="en-US" sz="1800">
            <a:latin typeface="楷体" panose="02010609060101010101" pitchFamily="49" charset="-122"/>
            <a:ea typeface="楷体" panose="02010609060101010101" pitchFamily="49" charset="-122"/>
          </a:endParaRPr>
        </a:p>
      </dgm:t>
    </dgm:pt>
    <dgm:pt modelId="{42D5BC9B-815A-488A-BC6B-C33D34A1B1FC}" type="sibTrans" cxnId="{A2C4266B-BABE-4A0D-9D9F-A0820B356B76}">
      <dgm:prSet/>
      <dgm:spPr/>
      <dgm:t>
        <a:bodyPr/>
        <a:lstStyle/>
        <a:p>
          <a:endParaRPr lang="zh-CN" altLang="en-US" sz="1800">
            <a:latin typeface="楷体" panose="02010609060101010101" pitchFamily="49" charset="-122"/>
            <a:ea typeface="楷体" panose="02010609060101010101" pitchFamily="49" charset="-122"/>
          </a:endParaRPr>
        </a:p>
      </dgm:t>
    </dgm:pt>
    <dgm:pt modelId="{F51028C8-A848-4BD2-B140-FCA1CEF24491}">
      <dgm:prSet phldrT="[文本]" custT="1"/>
      <dgm:spPr/>
      <dgm:t>
        <a:bodyPr/>
        <a:lstStyle/>
        <a:p>
          <a:pPr algn="l"/>
          <a:r>
            <a:rPr lang="en-US" altLang="en-US" sz="1800" dirty="0" smtClean="0">
              <a:latin typeface="楷体" panose="02010609060101010101" pitchFamily="49" charset="-122"/>
              <a:ea typeface="楷体" panose="02010609060101010101" pitchFamily="49" charset="-122"/>
            </a:rPr>
            <a:t>1.</a:t>
          </a:r>
          <a:r>
            <a:rPr lang="zh-CN" altLang="en-US" sz="1800" dirty="0" smtClean="0">
              <a:latin typeface="楷体" panose="02010609060101010101" pitchFamily="49" charset="-122"/>
              <a:ea typeface="楷体" panose="02010609060101010101" pitchFamily="49" charset="-122"/>
            </a:rPr>
            <a:t>组织制定通用指标体系和实施程序</a:t>
          </a:r>
          <a:endParaRPr lang="zh-CN" altLang="en-US" sz="1800" dirty="0">
            <a:latin typeface="楷体" panose="02010609060101010101" pitchFamily="49" charset="-122"/>
            <a:ea typeface="楷体" panose="02010609060101010101" pitchFamily="49" charset="-122"/>
          </a:endParaRPr>
        </a:p>
      </dgm:t>
    </dgm:pt>
    <dgm:pt modelId="{F4EEDAAE-C529-48FD-B440-1199D2E71126}" type="parTrans" cxnId="{03A2263D-72E6-464D-A5B3-849DD30674B0}">
      <dgm:prSet/>
      <dgm:spPr/>
      <dgm:t>
        <a:bodyPr/>
        <a:lstStyle/>
        <a:p>
          <a:endParaRPr lang="zh-CN" altLang="en-US" sz="1800">
            <a:latin typeface="楷体" panose="02010609060101010101" pitchFamily="49" charset="-122"/>
            <a:ea typeface="楷体" panose="02010609060101010101" pitchFamily="49" charset="-122"/>
          </a:endParaRPr>
        </a:p>
      </dgm:t>
    </dgm:pt>
    <dgm:pt modelId="{5AFBCCF6-1DFE-47BC-9340-0C8F4EB22BB7}" type="sibTrans" cxnId="{03A2263D-72E6-464D-A5B3-849DD30674B0}">
      <dgm:prSet/>
      <dgm:spPr/>
      <dgm:t>
        <a:bodyPr/>
        <a:lstStyle/>
        <a:p>
          <a:endParaRPr lang="zh-CN" altLang="en-US" sz="1800">
            <a:latin typeface="楷体" panose="02010609060101010101" pitchFamily="49" charset="-122"/>
            <a:ea typeface="楷体" panose="02010609060101010101" pitchFamily="49" charset="-122"/>
          </a:endParaRPr>
        </a:p>
      </dgm:t>
    </dgm:pt>
    <dgm:pt modelId="{6139AD2A-05FC-4E7A-BF78-B47ABA6B3B6F}">
      <dgm:prSet phldrT="[文本]" custT="1"/>
      <dgm:spPr/>
      <dgm:t>
        <a:bodyPr/>
        <a:lstStyle/>
        <a:p>
          <a:pPr algn="l"/>
          <a:r>
            <a:rPr lang="en-US" altLang="en-US" sz="1800" dirty="0" smtClean="0">
              <a:latin typeface="楷体" panose="02010609060101010101" pitchFamily="49" charset="-122"/>
              <a:ea typeface="楷体" panose="02010609060101010101" pitchFamily="49" charset="-122"/>
            </a:rPr>
            <a:t>2.</a:t>
          </a:r>
          <a:r>
            <a:rPr lang="zh-CN" altLang="en-US" sz="1800" dirty="0" smtClean="0">
              <a:latin typeface="楷体" panose="02010609060101010101" pitchFamily="49" charset="-122"/>
              <a:ea typeface="楷体" panose="02010609060101010101" pitchFamily="49" charset="-122"/>
            </a:rPr>
            <a:t>指导各教指委分别制定相关专业评估指标体系和评审方案</a:t>
          </a:r>
          <a:endParaRPr lang="zh-CN" altLang="en-US" sz="1800" dirty="0">
            <a:latin typeface="楷体" panose="02010609060101010101" pitchFamily="49" charset="-122"/>
            <a:ea typeface="楷体" panose="02010609060101010101" pitchFamily="49" charset="-122"/>
          </a:endParaRPr>
        </a:p>
      </dgm:t>
    </dgm:pt>
    <dgm:pt modelId="{83A447CA-9327-4B6A-82FD-A9BFF8C371F1}" type="parTrans" cxnId="{B3D0C06E-787F-4F10-A040-2D01B2535AA8}">
      <dgm:prSet/>
      <dgm:spPr/>
      <dgm:t>
        <a:bodyPr/>
        <a:lstStyle/>
        <a:p>
          <a:endParaRPr lang="zh-CN" altLang="en-US" sz="1800">
            <a:latin typeface="楷体" panose="02010609060101010101" pitchFamily="49" charset="-122"/>
            <a:ea typeface="楷体" panose="02010609060101010101" pitchFamily="49" charset="-122"/>
          </a:endParaRPr>
        </a:p>
      </dgm:t>
    </dgm:pt>
    <dgm:pt modelId="{5787C6E7-2782-4F25-9001-19D689C591D7}" type="sibTrans" cxnId="{B3D0C06E-787F-4F10-A040-2D01B2535AA8}">
      <dgm:prSet/>
      <dgm:spPr/>
      <dgm:t>
        <a:bodyPr/>
        <a:lstStyle/>
        <a:p>
          <a:endParaRPr lang="zh-CN" altLang="en-US" sz="1800">
            <a:latin typeface="楷体" panose="02010609060101010101" pitchFamily="49" charset="-122"/>
            <a:ea typeface="楷体" panose="02010609060101010101" pitchFamily="49" charset="-122"/>
          </a:endParaRPr>
        </a:p>
      </dgm:t>
    </dgm:pt>
    <dgm:pt modelId="{4444C97A-8413-47A6-A885-93A7DC8E91C2}">
      <dgm:prSet phldrT="[文本]" custT="1"/>
      <dgm:spPr/>
      <dgm:t>
        <a:bodyPr/>
        <a:lstStyle/>
        <a:p>
          <a:r>
            <a:rPr lang="zh-CN" altLang="en-US" sz="2000" dirty="0" smtClean="0">
              <a:latin typeface="楷体" panose="02010609060101010101" pitchFamily="49" charset="-122"/>
              <a:ea typeface="楷体" panose="02010609060101010101" pitchFamily="49" charset="-122"/>
            </a:rPr>
            <a:t>专业教学</a:t>
          </a:r>
          <a:endParaRPr lang="en-US" altLang="zh-CN" sz="2000" dirty="0" smtClean="0">
            <a:latin typeface="楷体" panose="02010609060101010101" pitchFamily="49" charset="-122"/>
            <a:ea typeface="楷体" panose="02010609060101010101" pitchFamily="49" charset="-122"/>
          </a:endParaRPr>
        </a:p>
        <a:p>
          <a:r>
            <a:rPr lang="zh-CN" altLang="en-US" sz="2000" dirty="0" smtClean="0">
              <a:latin typeface="楷体" panose="02010609060101010101" pitchFamily="49" charset="-122"/>
              <a:ea typeface="楷体" panose="02010609060101010101" pitchFamily="49" charset="-122"/>
            </a:rPr>
            <a:t>指导委员会</a:t>
          </a:r>
          <a:endParaRPr lang="zh-CN" altLang="en-US" sz="2000" dirty="0">
            <a:latin typeface="楷体" panose="02010609060101010101" pitchFamily="49" charset="-122"/>
            <a:ea typeface="楷体" panose="02010609060101010101" pitchFamily="49" charset="-122"/>
          </a:endParaRPr>
        </a:p>
      </dgm:t>
    </dgm:pt>
    <dgm:pt modelId="{1474394C-2890-4C94-A558-26BE9223B5BB}" type="parTrans" cxnId="{5FAC23C2-E4CE-41A8-9573-B7A0F7C3CA44}">
      <dgm:prSet/>
      <dgm:spPr/>
      <dgm:t>
        <a:bodyPr/>
        <a:lstStyle/>
        <a:p>
          <a:endParaRPr lang="zh-CN" altLang="en-US" sz="1800">
            <a:latin typeface="楷体" panose="02010609060101010101" pitchFamily="49" charset="-122"/>
            <a:ea typeface="楷体" panose="02010609060101010101" pitchFamily="49" charset="-122"/>
          </a:endParaRPr>
        </a:p>
      </dgm:t>
    </dgm:pt>
    <dgm:pt modelId="{7FAF733F-6643-41C6-A7BB-7F7A24912B95}" type="sibTrans" cxnId="{5FAC23C2-E4CE-41A8-9573-B7A0F7C3CA44}">
      <dgm:prSet/>
      <dgm:spPr/>
      <dgm:t>
        <a:bodyPr/>
        <a:lstStyle/>
        <a:p>
          <a:endParaRPr lang="zh-CN" altLang="en-US" sz="1800">
            <a:latin typeface="楷体" panose="02010609060101010101" pitchFamily="49" charset="-122"/>
            <a:ea typeface="楷体" panose="02010609060101010101" pitchFamily="49" charset="-122"/>
          </a:endParaRPr>
        </a:p>
      </dgm:t>
    </dgm:pt>
    <dgm:pt modelId="{3A48CAC9-463B-410D-9982-F23E8A1ED4F0}">
      <dgm:prSet phldrT="[文本]" custT="1"/>
      <dgm:spPr/>
      <dgm:t>
        <a:bodyPr/>
        <a:lstStyle/>
        <a:p>
          <a:pPr algn="l"/>
          <a:r>
            <a:rPr lang="en-US" altLang="en-US" sz="1800" dirty="0" smtClean="0">
              <a:latin typeface="楷体" panose="02010609060101010101" pitchFamily="49" charset="-122"/>
              <a:ea typeface="楷体" panose="02010609060101010101" pitchFamily="49" charset="-122"/>
            </a:rPr>
            <a:t>1.</a:t>
          </a:r>
          <a:r>
            <a:rPr lang="zh-CN" altLang="en-US" sz="1800" dirty="0" smtClean="0">
              <a:latin typeface="楷体" panose="02010609060101010101" pitchFamily="49" charset="-122"/>
              <a:ea typeface="楷体" panose="02010609060101010101" pitchFamily="49" charset="-122"/>
            </a:rPr>
            <a:t>制定本专业类相关专业指标体系和评审方案</a:t>
          </a:r>
          <a:endParaRPr lang="zh-CN" altLang="en-US" sz="1800" dirty="0">
            <a:latin typeface="楷体" panose="02010609060101010101" pitchFamily="49" charset="-122"/>
            <a:ea typeface="楷体" panose="02010609060101010101" pitchFamily="49" charset="-122"/>
          </a:endParaRPr>
        </a:p>
      </dgm:t>
    </dgm:pt>
    <dgm:pt modelId="{B6B3C97E-0676-486E-8E7F-47B7E387F027}" type="parTrans" cxnId="{AD7230DC-DE2F-47D6-B8C9-8BEC22514EB3}">
      <dgm:prSet/>
      <dgm:spPr/>
      <dgm:t>
        <a:bodyPr/>
        <a:lstStyle/>
        <a:p>
          <a:endParaRPr lang="zh-CN" altLang="en-US" sz="1800">
            <a:latin typeface="楷体" panose="02010609060101010101" pitchFamily="49" charset="-122"/>
            <a:ea typeface="楷体" panose="02010609060101010101" pitchFamily="49" charset="-122"/>
          </a:endParaRPr>
        </a:p>
      </dgm:t>
    </dgm:pt>
    <dgm:pt modelId="{AFCABD67-1907-4FAD-BE7F-EAAE3A0EEF70}" type="sibTrans" cxnId="{AD7230DC-DE2F-47D6-B8C9-8BEC22514EB3}">
      <dgm:prSet/>
      <dgm:spPr/>
      <dgm:t>
        <a:bodyPr/>
        <a:lstStyle/>
        <a:p>
          <a:endParaRPr lang="zh-CN" altLang="en-US" sz="1800">
            <a:latin typeface="楷体" panose="02010609060101010101" pitchFamily="49" charset="-122"/>
            <a:ea typeface="楷体" panose="02010609060101010101" pitchFamily="49" charset="-122"/>
          </a:endParaRPr>
        </a:p>
      </dgm:t>
    </dgm:pt>
    <dgm:pt modelId="{0107EA63-4EBA-4A91-92A9-A0171A65EF6A}">
      <dgm:prSet phldrT="[文本]" custT="1"/>
      <dgm:spPr/>
      <dgm:t>
        <a:bodyPr/>
        <a:lstStyle/>
        <a:p>
          <a:pPr algn="l"/>
          <a:r>
            <a:rPr lang="en-US" altLang="en-US" sz="1800" dirty="0" smtClean="0">
              <a:latin typeface="楷体" panose="02010609060101010101" pitchFamily="49" charset="-122"/>
              <a:ea typeface="楷体" panose="02010609060101010101" pitchFamily="49" charset="-122"/>
            </a:rPr>
            <a:t>2.</a:t>
          </a:r>
          <a:r>
            <a:rPr lang="zh-CN" altLang="en-US" sz="1800" dirty="0" smtClean="0">
              <a:latin typeface="楷体" panose="02010609060101010101" pitchFamily="49" charset="-122"/>
              <a:ea typeface="楷体" panose="02010609060101010101" pitchFamily="49" charset="-122"/>
            </a:rPr>
            <a:t>依据专家库分专业组建评审专家组</a:t>
          </a:r>
          <a:endParaRPr lang="zh-CN" altLang="en-US" sz="1800" dirty="0">
            <a:latin typeface="楷体" panose="02010609060101010101" pitchFamily="49" charset="-122"/>
            <a:ea typeface="楷体" panose="02010609060101010101" pitchFamily="49" charset="-122"/>
          </a:endParaRPr>
        </a:p>
      </dgm:t>
    </dgm:pt>
    <dgm:pt modelId="{DBA3D805-9DE9-4269-937D-BB375A724802}" type="parTrans" cxnId="{D035E17E-D205-4273-B267-658DC15B61F1}">
      <dgm:prSet/>
      <dgm:spPr/>
      <dgm:t>
        <a:bodyPr/>
        <a:lstStyle/>
        <a:p>
          <a:endParaRPr lang="zh-CN" altLang="en-US" sz="1800">
            <a:latin typeface="楷体" panose="02010609060101010101" pitchFamily="49" charset="-122"/>
            <a:ea typeface="楷体" panose="02010609060101010101" pitchFamily="49" charset="-122"/>
          </a:endParaRPr>
        </a:p>
      </dgm:t>
    </dgm:pt>
    <dgm:pt modelId="{3617F5D8-D3F6-453C-9050-CA6FB4674148}" type="sibTrans" cxnId="{D035E17E-D205-4273-B267-658DC15B61F1}">
      <dgm:prSet/>
      <dgm:spPr/>
      <dgm:t>
        <a:bodyPr/>
        <a:lstStyle/>
        <a:p>
          <a:endParaRPr lang="zh-CN" altLang="en-US" sz="1800">
            <a:latin typeface="楷体" panose="02010609060101010101" pitchFamily="49" charset="-122"/>
            <a:ea typeface="楷体" panose="02010609060101010101" pitchFamily="49" charset="-122"/>
          </a:endParaRPr>
        </a:p>
      </dgm:t>
    </dgm:pt>
    <dgm:pt modelId="{34A751B6-4E73-40F5-965D-B7FA4C39A8E2}">
      <dgm:prSet phldrT="[文本]" custT="1"/>
      <dgm:spPr/>
      <dgm:t>
        <a:bodyPr/>
        <a:lstStyle/>
        <a:p>
          <a:pPr algn="l"/>
          <a:r>
            <a:rPr lang="en-US" altLang="en-US" sz="1800" dirty="0" smtClean="0">
              <a:latin typeface="楷体" panose="02010609060101010101" pitchFamily="49" charset="-122"/>
              <a:ea typeface="楷体" panose="02010609060101010101" pitchFamily="49" charset="-122"/>
            </a:rPr>
            <a:t>3.</a:t>
          </a:r>
          <a:r>
            <a:rPr lang="zh-CN" altLang="en-US" sz="1800" dirty="0" smtClean="0">
              <a:latin typeface="楷体" panose="02010609060101010101" pitchFamily="49" charset="-122"/>
              <a:ea typeface="楷体" panose="02010609060101010101" pitchFamily="49" charset="-122"/>
            </a:rPr>
            <a:t>组织相关专业定性指标评审和定量数据核查</a:t>
          </a:r>
          <a:endParaRPr lang="zh-CN" altLang="en-US" sz="1800" dirty="0">
            <a:latin typeface="楷体" panose="02010609060101010101" pitchFamily="49" charset="-122"/>
            <a:ea typeface="楷体" panose="02010609060101010101" pitchFamily="49" charset="-122"/>
          </a:endParaRPr>
        </a:p>
      </dgm:t>
    </dgm:pt>
    <dgm:pt modelId="{16C13E70-2A94-4CFD-8631-D81C3E95DDD6}" type="parTrans" cxnId="{708A802B-BC7B-496E-8BBA-D14EE0F8D650}">
      <dgm:prSet/>
      <dgm:spPr/>
      <dgm:t>
        <a:bodyPr/>
        <a:lstStyle/>
        <a:p>
          <a:endParaRPr lang="zh-CN" altLang="en-US" sz="1800">
            <a:latin typeface="楷体" panose="02010609060101010101" pitchFamily="49" charset="-122"/>
            <a:ea typeface="楷体" panose="02010609060101010101" pitchFamily="49" charset="-122"/>
          </a:endParaRPr>
        </a:p>
      </dgm:t>
    </dgm:pt>
    <dgm:pt modelId="{65FD7A14-7749-43CE-91FF-45B7F93D6236}" type="sibTrans" cxnId="{708A802B-BC7B-496E-8BBA-D14EE0F8D650}">
      <dgm:prSet/>
      <dgm:spPr/>
      <dgm:t>
        <a:bodyPr/>
        <a:lstStyle/>
        <a:p>
          <a:endParaRPr lang="zh-CN" altLang="en-US" sz="1800">
            <a:latin typeface="楷体" panose="02010609060101010101" pitchFamily="49" charset="-122"/>
            <a:ea typeface="楷体" panose="02010609060101010101" pitchFamily="49" charset="-122"/>
          </a:endParaRPr>
        </a:p>
      </dgm:t>
    </dgm:pt>
    <dgm:pt modelId="{628CF394-4940-47F3-A9D3-3D3017E9919A}">
      <dgm:prSet phldrT="[文本]" custT="1"/>
      <dgm:spPr/>
      <dgm:t>
        <a:bodyPr/>
        <a:lstStyle/>
        <a:p>
          <a:r>
            <a:rPr lang="zh-CN" altLang="en-US" sz="2000" dirty="0" smtClean="0">
              <a:latin typeface="楷体" panose="02010609060101010101" pitchFamily="49" charset="-122"/>
              <a:ea typeface="楷体" panose="02010609060101010101" pitchFamily="49" charset="-122"/>
            </a:rPr>
            <a:t>专业评估</a:t>
          </a:r>
          <a:endParaRPr lang="en-US" altLang="zh-CN" sz="2000" dirty="0" smtClean="0">
            <a:latin typeface="楷体" panose="02010609060101010101" pitchFamily="49" charset="-122"/>
            <a:ea typeface="楷体" panose="02010609060101010101" pitchFamily="49" charset="-122"/>
          </a:endParaRPr>
        </a:p>
        <a:p>
          <a:r>
            <a:rPr lang="zh-CN" altLang="en-US" sz="2000" dirty="0" smtClean="0">
              <a:latin typeface="楷体" panose="02010609060101010101" pitchFamily="49" charset="-122"/>
              <a:ea typeface="楷体" panose="02010609060101010101" pitchFamily="49" charset="-122"/>
            </a:rPr>
            <a:t>评审专家组</a:t>
          </a:r>
          <a:endParaRPr lang="zh-CN" altLang="en-US" sz="2000" dirty="0">
            <a:latin typeface="楷体" panose="02010609060101010101" pitchFamily="49" charset="-122"/>
            <a:ea typeface="楷体" panose="02010609060101010101" pitchFamily="49" charset="-122"/>
          </a:endParaRPr>
        </a:p>
      </dgm:t>
    </dgm:pt>
    <dgm:pt modelId="{823351A3-3D61-46A4-8FB8-F76B84C636F5}" type="parTrans" cxnId="{57B2BE2A-F645-4719-B90A-6D764BDAFD9A}">
      <dgm:prSet/>
      <dgm:spPr/>
      <dgm:t>
        <a:bodyPr/>
        <a:lstStyle/>
        <a:p>
          <a:endParaRPr lang="zh-CN" altLang="en-US" sz="1800">
            <a:latin typeface="楷体" panose="02010609060101010101" pitchFamily="49" charset="-122"/>
            <a:ea typeface="楷体" panose="02010609060101010101" pitchFamily="49" charset="-122"/>
          </a:endParaRPr>
        </a:p>
      </dgm:t>
    </dgm:pt>
    <dgm:pt modelId="{C268531D-80E3-454D-B2DE-90109546A1B0}" type="sibTrans" cxnId="{57B2BE2A-F645-4719-B90A-6D764BDAFD9A}">
      <dgm:prSet/>
      <dgm:spPr/>
      <dgm:t>
        <a:bodyPr/>
        <a:lstStyle/>
        <a:p>
          <a:endParaRPr lang="zh-CN" altLang="en-US" sz="1800">
            <a:latin typeface="楷体" panose="02010609060101010101" pitchFamily="49" charset="-122"/>
            <a:ea typeface="楷体" panose="02010609060101010101" pitchFamily="49" charset="-122"/>
          </a:endParaRPr>
        </a:p>
      </dgm:t>
    </dgm:pt>
    <dgm:pt modelId="{07BB33C5-C465-4FAA-9F81-A94B5E6366B4}">
      <dgm:prSet phldrT="[文本]" custT="1"/>
      <dgm:spPr/>
      <dgm:t>
        <a:bodyPr/>
        <a:lstStyle/>
        <a:p>
          <a:pPr algn="l"/>
          <a:r>
            <a:rPr lang="en-US" altLang="en-US" sz="1800" dirty="0" smtClean="0">
              <a:latin typeface="楷体" panose="02010609060101010101" pitchFamily="49" charset="-122"/>
              <a:ea typeface="楷体" panose="02010609060101010101" pitchFamily="49" charset="-122"/>
            </a:rPr>
            <a:t>1.</a:t>
          </a:r>
          <a:r>
            <a:rPr lang="zh-CN" altLang="en-US" sz="1800" dirty="0" smtClean="0">
              <a:latin typeface="楷体" panose="02010609060101010101" pitchFamily="49" charset="-122"/>
              <a:ea typeface="楷体" panose="02010609060101010101" pitchFamily="49" charset="-122"/>
            </a:rPr>
            <a:t>定量数据核查</a:t>
          </a:r>
          <a:endParaRPr lang="zh-CN" altLang="en-US" sz="1800" dirty="0">
            <a:latin typeface="楷体" panose="02010609060101010101" pitchFamily="49" charset="-122"/>
            <a:ea typeface="楷体" panose="02010609060101010101" pitchFamily="49" charset="-122"/>
          </a:endParaRPr>
        </a:p>
      </dgm:t>
    </dgm:pt>
    <dgm:pt modelId="{693DD683-82A6-4472-9540-6698BD77599C}" type="parTrans" cxnId="{18EB49AB-D8C9-4B4C-9E20-4F04A25D79D2}">
      <dgm:prSet/>
      <dgm:spPr/>
      <dgm:t>
        <a:bodyPr/>
        <a:lstStyle/>
        <a:p>
          <a:endParaRPr lang="zh-CN" altLang="en-US" sz="1800">
            <a:latin typeface="楷体" panose="02010609060101010101" pitchFamily="49" charset="-122"/>
            <a:ea typeface="楷体" panose="02010609060101010101" pitchFamily="49" charset="-122"/>
          </a:endParaRPr>
        </a:p>
      </dgm:t>
    </dgm:pt>
    <dgm:pt modelId="{59DA4BB7-7F18-4A39-9290-C28324F15841}" type="sibTrans" cxnId="{18EB49AB-D8C9-4B4C-9E20-4F04A25D79D2}">
      <dgm:prSet/>
      <dgm:spPr/>
      <dgm:t>
        <a:bodyPr/>
        <a:lstStyle/>
        <a:p>
          <a:endParaRPr lang="zh-CN" altLang="en-US" sz="1800">
            <a:latin typeface="楷体" panose="02010609060101010101" pitchFamily="49" charset="-122"/>
            <a:ea typeface="楷体" panose="02010609060101010101" pitchFamily="49" charset="-122"/>
          </a:endParaRPr>
        </a:p>
      </dgm:t>
    </dgm:pt>
    <dgm:pt modelId="{417A1FF0-300F-4DBB-8C86-37C065D13E69}">
      <dgm:prSet phldrT="[文本]" custT="1"/>
      <dgm:spPr/>
      <dgm:t>
        <a:bodyPr/>
        <a:lstStyle/>
        <a:p>
          <a:pPr algn="l"/>
          <a:r>
            <a:rPr lang="en-US" altLang="en-US" sz="1800" dirty="0" smtClean="0">
              <a:latin typeface="楷体" panose="02010609060101010101" pitchFamily="49" charset="-122"/>
              <a:ea typeface="楷体" panose="02010609060101010101" pitchFamily="49" charset="-122"/>
            </a:rPr>
            <a:t>2.</a:t>
          </a:r>
          <a:r>
            <a:rPr lang="zh-CN" altLang="en-US" sz="1800" dirty="0" smtClean="0">
              <a:latin typeface="楷体" panose="02010609060101010101" pitchFamily="49" charset="-122"/>
              <a:ea typeface="楷体" panose="02010609060101010101" pitchFamily="49" charset="-122"/>
            </a:rPr>
            <a:t>定性指标评审</a:t>
          </a:r>
          <a:endParaRPr lang="zh-CN" altLang="en-US" sz="1800" dirty="0">
            <a:latin typeface="楷体" panose="02010609060101010101" pitchFamily="49" charset="-122"/>
            <a:ea typeface="楷体" panose="02010609060101010101" pitchFamily="49" charset="-122"/>
          </a:endParaRPr>
        </a:p>
      </dgm:t>
    </dgm:pt>
    <dgm:pt modelId="{1AA97542-17E8-46C3-A7C9-6615F85C85D2}" type="parTrans" cxnId="{C413A45A-55BD-4E7B-BCCE-1D4250B71592}">
      <dgm:prSet/>
      <dgm:spPr/>
      <dgm:t>
        <a:bodyPr/>
        <a:lstStyle/>
        <a:p>
          <a:endParaRPr lang="zh-CN" altLang="en-US" sz="1800">
            <a:latin typeface="楷体" panose="02010609060101010101" pitchFamily="49" charset="-122"/>
            <a:ea typeface="楷体" panose="02010609060101010101" pitchFamily="49" charset="-122"/>
          </a:endParaRPr>
        </a:p>
      </dgm:t>
    </dgm:pt>
    <dgm:pt modelId="{0BDF63B8-E7A2-4955-A7EA-73F10249D691}" type="sibTrans" cxnId="{C413A45A-55BD-4E7B-BCCE-1D4250B71592}">
      <dgm:prSet/>
      <dgm:spPr/>
      <dgm:t>
        <a:bodyPr/>
        <a:lstStyle/>
        <a:p>
          <a:endParaRPr lang="zh-CN" altLang="en-US" sz="1800">
            <a:latin typeface="楷体" panose="02010609060101010101" pitchFamily="49" charset="-122"/>
            <a:ea typeface="楷体" panose="02010609060101010101" pitchFamily="49" charset="-122"/>
          </a:endParaRPr>
        </a:p>
      </dgm:t>
    </dgm:pt>
    <dgm:pt modelId="{090546C9-13C8-4517-8B65-CCD32688DB2F}">
      <dgm:prSet phldrT="[文本]" custT="1"/>
      <dgm:spPr/>
      <dgm:t>
        <a:bodyPr/>
        <a:lstStyle/>
        <a:p>
          <a:r>
            <a:rPr lang="zh-CN" altLang="en-US" sz="2000" dirty="0" smtClean="0">
              <a:latin typeface="楷体" panose="02010609060101010101" pitchFamily="49" charset="-122"/>
              <a:ea typeface="楷体" panose="02010609060101010101" pitchFamily="49" charset="-122"/>
            </a:rPr>
            <a:t>平台技术</a:t>
          </a:r>
          <a:endParaRPr lang="en-US" altLang="zh-CN" sz="2000" dirty="0" smtClean="0">
            <a:latin typeface="楷体" panose="02010609060101010101" pitchFamily="49" charset="-122"/>
            <a:ea typeface="楷体" panose="02010609060101010101" pitchFamily="49" charset="-122"/>
          </a:endParaRPr>
        </a:p>
        <a:p>
          <a:r>
            <a:rPr lang="zh-CN" altLang="en-US" sz="2000" dirty="0" smtClean="0">
              <a:latin typeface="楷体" panose="02010609060101010101" pitchFamily="49" charset="-122"/>
              <a:ea typeface="楷体" panose="02010609060101010101" pitchFamily="49" charset="-122"/>
            </a:rPr>
            <a:t>支持专家组</a:t>
          </a:r>
          <a:endParaRPr lang="zh-CN" altLang="en-US" sz="2000" dirty="0">
            <a:latin typeface="楷体" panose="02010609060101010101" pitchFamily="49" charset="-122"/>
            <a:ea typeface="楷体" panose="02010609060101010101" pitchFamily="49" charset="-122"/>
          </a:endParaRPr>
        </a:p>
      </dgm:t>
    </dgm:pt>
    <dgm:pt modelId="{883547DF-A019-42F7-B4C0-CE7C53A6B7F3}" type="parTrans" cxnId="{610097D8-3144-4283-A483-B7359C2850F7}">
      <dgm:prSet/>
      <dgm:spPr/>
      <dgm:t>
        <a:bodyPr/>
        <a:lstStyle/>
        <a:p>
          <a:endParaRPr lang="zh-CN" altLang="en-US" sz="1800">
            <a:latin typeface="楷体" panose="02010609060101010101" pitchFamily="49" charset="-122"/>
            <a:ea typeface="楷体" panose="02010609060101010101" pitchFamily="49" charset="-122"/>
          </a:endParaRPr>
        </a:p>
      </dgm:t>
    </dgm:pt>
    <dgm:pt modelId="{E615D6E1-5A79-4DAD-9BAA-5A25CA2D4BD0}" type="sibTrans" cxnId="{610097D8-3144-4283-A483-B7359C2850F7}">
      <dgm:prSet/>
      <dgm:spPr/>
      <dgm:t>
        <a:bodyPr/>
        <a:lstStyle/>
        <a:p>
          <a:endParaRPr lang="zh-CN" altLang="en-US" sz="1800">
            <a:latin typeface="楷体" panose="02010609060101010101" pitchFamily="49" charset="-122"/>
            <a:ea typeface="楷体" panose="02010609060101010101" pitchFamily="49" charset="-122"/>
          </a:endParaRPr>
        </a:p>
      </dgm:t>
    </dgm:pt>
    <dgm:pt modelId="{1553AE6E-F799-4E96-BE3A-8A7CC110D7CB}">
      <dgm:prSet phldrT="[文本]" custT="1"/>
      <dgm:spPr/>
      <dgm:t>
        <a:bodyPr/>
        <a:lstStyle/>
        <a:p>
          <a:pPr algn="l"/>
          <a:r>
            <a:rPr lang="en-US" altLang="en-US" sz="1800" dirty="0" smtClean="0">
              <a:latin typeface="楷体" panose="02010609060101010101" pitchFamily="49" charset="-122"/>
              <a:ea typeface="楷体" panose="02010609060101010101" pitchFamily="49" charset="-122"/>
            </a:rPr>
            <a:t>1.</a:t>
          </a:r>
          <a:r>
            <a:rPr lang="zh-CN" altLang="en-US" sz="1800" dirty="0" smtClean="0">
              <a:latin typeface="楷体" panose="02010609060101010101" pitchFamily="49" charset="-122"/>
              <a:ea typeface="楷体" panose="02010609060101010101" pitchFamily="49" charset="-122"/>
            </a:rPr>
            <a:t>系统平台开发和建设</a:t>
          </a:r>
          <a:endParaRPr lang="zh-CN" altLang="en-US" sz="1800" dirty="0">
            <a:latin typeface="楷体" panose="02010609060101010101" pitchFamily="49" charset="-122"/>
            <a:ea typeface="楷体" panose="02010609060101010101" pitchFamily="49" charset="-122"/>
          </a:endParaRPr>
        </a:p>
      </dgm:t>
    </dgm:pt>
    <dgm:pt modelId="{4FA73040-5DB8-4C62-8582-B3C812B8F74D}" type="parTrans" cxnId="{7373D7E9-CC09-47E7-8CFD-FB5C3DBACFB9}">
      <dgm:prSet/>
      <dgm:spPr/>
      <dgm:t>
        <a:bodyPr/>
        <a:lstStyle/>
        <a:p>
          <a:endParaRPr lang="zh-CN" altLang="en-US" sz="1800">
            <a:latin typeface="楷体" panose="02010609060101010101" pitchFamily="49" charset="-122"/>
            <a:ea typeface="楷体" panose="02010609060101010101" pitchFamily="49" charset="-122"/>
          </a:endParaRPr>
        </a:p>
      </dgm:t>
    </dgm:pt>
    <dgm:pt modelId="{29CE41EF-8541-432F-B1FF-459A9D13B7C8}" type="sibTrans" cxnId="{7373D7E9-CC09-47E7-8CFD-FB5C3DBACFB9}">
      <dgm:prSet/>
      <dgm:spPr/>
      <dgm:t>
        <a:bodyPr/>
        <a:lstStyle/>
        <a:p>
          <a:endParaRPr lang="zh-CN" altLang="en-US" sz="1800">
            <a:latin typeface="楷体" panose="02010609060101010101" pitchFamily="49" charset="-122"/>
            <a:ea typeface="楷体" panose="02010609060101010101" pitchFamily="49" charset="-122"/>
          </a:endParaRPr>
        </a:p>
      </dgm:t>
    </dgm:pt>
    <dgm:pt modelId="{5F58985D-96CD-49A7-93CA-9EAC2C8ECF92}">
      <dgm:prSet phldrT="[文本]" custT="1"/>
      <dgm:spPr/>
      <dgm:t>
        <a:bodyPr/>
        <a:lstStyle/>
        <a:p>
          <a:pPr algn="l"/>
          <a:r>
            <a:rPr lang="en-US" altLang="en-US" sz="1800" dirty="0" smtClean="0">
              <a:latin typeface="楷体" panose="02010609060101010101" pitchFamily="49" charset="-122"/>
              <a:ea typeface="楷体" panose="02010609060101010101" pitchFamily="49" charset="-122"/>
            </a:rPr>
            <a:t>2.</a:t>
          </a:r>
          <a:r>
            <a:rPr lang="zh-CN" altLang="en-US" sz="1800" dirty="0" smtClean="0">
              <a:latin typeface="楷体" panose="02010609060101010101" pitchFamily="49" charset="-122"/>
              <a:ea typeface="楷体" panose="02010609060101010101" pitchFamily="49" charset="-122"/>
            </a:rPr>
            <a:t>系统平台运行维护</a:t>
          </a:r>
          <a:endParaRPr lang="zh-CN" altLang="en-US" sz="1800" dirty="0">
            <a:latin typeface="楷体" panose="02010609060101010101" pitchFamily="49" charset="-122"/>
            <a:ea typeface="楷体" panose="02010609060101010101" pitchFamily="49" charset="-122"/>
          </a:endParaRPr>
        </a:p>
      </dgm:t>
    </dgm:pt>
    <dgm:pt modelId="{BCA3F3AE-1908-4EB1-A09A-3A5E9BCF98AE}" type="parTrans" cxnId="{712753D4-94B1-4206-8DBC-4FB8786DDB9C}">
      <dgm:prSet/>
      <dgm:spPr/>
      <dgm:t>
        <a:bodyPr/>
        <a:lstStyle/>
        <a:p>
          <a:endParaRPr lang="zh-CN" altLang="en-US" sz="1800">
            <a:latin typeface="楷体" panose="02010609060101010101" pitchFamily="49" charset="-122"/>
            <a:ea typeface="楷体" panose="02010609060101010101" pitchFamily="49" charset="-122"/>
          </a:endParaRPr>
        </a:p>
      </dgm:t>
    </dgm:pt>
    <dgm:pt modelId="{BD4BBFDC-19F7-43EA-92D9-D006C9FEBA05}" type="sibTrans" cxnId="{712753D4-94B1-4206-8DBC-4FB8786DDB9C}">
      <dgm:prSet/>
      <dgm:spPr/>
      <dgm:t>
        <a:bodyPr/>
        <a:lstStyle/>
        <a:p>
          <a:endParaRPr lang="zh-CN" altLang="en-US" sz="1800">
            <a:latin typeface="楷体" panose="02010609060101010101" pitchFamily="49" charset="-122"/>
            <a:ea typeface="楷体" panose="02010609060101010101" pitchFamily="49" charset="-122"/>
          </a:endParaRPr>
        </a:p>
      </dgm:t>
    </dgm:pt>
    <dgm:pt modelId="{74A4172F-AC9E-4C93-8EC0-75EB70F1E961}" type="pres">
      <dgm:prSet presAssocID="{79749000-A4F8-4C0F-9614-78A7163B5827}" presName="diagram" presStyleCnt="0">
        <dgm:presLayoutVars>
          <dgm:chPref val="1"/>
          <dgm:dir/>
          <dgm:animOne val="branch"/>
          <dgm:animLvl val="lvl"/>
          <dgm:resizeHandles/>
        </dgm:presLayoutVars>
      </dgm:prSet>
      <dgm:spPr/>
      <dgm:t>
        <a:bodyPr/>
        <a:lstStyle/>
        <a:p>
          <a:endParaRPr lang="zh-CN" altLang="en-US"/>
        </a:p>
      </dgm:t>
    </dgm:pt>
    <dgm:pt modelId="{6B26C7D1-5ABE-448C-A582-1BDA2F0EBFBE}" type="pres">
      <dgm:prSet presAssocID="{C855641E-D2E0-47EF-A2CC-2086809B03D3}" presName="root" presStyleCnt="0"/>
      <dgm:spPr/>
      <dgm:t>
        <a:bodyPr/>
        <a:lstStyle/>
        <a:p>
          <a:endParaRPr lang="zh-CN" altLang="en-US"/>
        </a:p>
      </dgm:t>
    </dgm:pt>
    <dgm:pt modelId="{C5BCD388-CFFF-4B84-8611-DA1497B13BE9}" type="pres">
      <dgm:prSet presAssocID="{C855641E-D2E0-47EF-A2CC-2086809B03D3}" presName="rootComposite" presStyleCnt="0"/>
      <dgm:spPr/>
      <dgm:t>
        <a:bodyPr/>
        <a:lstStyle/>
        <a:p>
          <a:endParaRPr lang="zh-CN" altLang="en-US"/>
        </a:p>
      </dgm:t>
    </dgm:pt>
    <dgm:pt modelId="{86B83F94-3064-430B-B786-C3DC6DC74B49}" type="pres">
      <dgm:prSet presAssocID="{C855641E-D2E0-47EF-A2CC-2086809B03D3}" presName="rootText" presStyleLbl="node1" presStyleIdx="0" presStyleCnt="4"/>
      <dgm:spPr/>
      <dgm:t>
        <a:bodyPr/>
        <a:lstStyle/>
        <a:p>
          <a:endParaRPr lang="zh-CN" altLang="en-US"/>
        </a:p>
      </dgm:t>
    </dgm:pt>
    <dgm:pt modelId="{1D7B7ACD-EB7F-4C5A-B875-D4E464A75CCB}" type="pres">
      <dgm:prSet presAssocID="{C855641E-D2E0-47EF-A2CC-2086809B03D3}" presName="rootConnector" presStyleLbl="node1" presStyleIdx="0" presStyleCnt="4"/>
      <dgm:spPr/>
      <dgm:t>
        <a:bodyPr/>
        <a:lstStyle/>
        <a:p>
          <a:endParaRPr lang="zh-CN" altLang="en-US"/>
        </a:p>
      </dgm:t>
    </dgm:pt>
    <dgm:pt modelId="{AFDB4831-0641-4ED9-BD13-0290829138BE}" type="pres">
      <dgm:prSet presAssocID="{C855641E-D2E0-47EF-A2CC-2086809B03D3}" presName="childShape" presStyleCnt="0"/>
      <dgm:spPr/>
      <dgm:t>
        <a:bodyPr/>
        <a:lstStyle/>
        <a:p>
          <a:endParaRPr lang="zh-CN" altLang="en-US"/>
        </a:p>
      </dgm:t>
    </dgm:pt>
    <dgm:pt modelId="{3A0897CC-453E-4EE6-A86E-B53C350BFECC}" type="pres">
      <dgm:prSet presAssocID="{F4EEDAAE-C529-48FD-B440-1199D2E71126}" presName="Name13" presStyleLbl="parChTrans1D2" presStyleIdx="0" presStyleCnt="9"/>
      <dgm:spPr/>
      <dgm:t>
        <a:bodyPr/>
        <a:lstStyle/>
        <a:p>
          <a:endParaRPr lang="zh-CN" altLang="en-US"/>
        </a:p>
      </dgm:t>
    </dgm:pt>
    <dgm:pt modelId="{E2290C51-B961-4B2F-93BD-22459DFCCC7E}" type="pres">
      <dgm:prSet presAssocID="{F51028C8-A848-4BD2-B140-FCA1CEF24491}" presName="childText" presStyleLbl="bgAcc1" presStyleIdx="0" presStyleCnt="9" custScaleX="134176">
        <dgm:presLayoutVars>
          <dgm:bulletEnabled val="1"/>
        </dgm:presLayoutVars>
      </dgm:prSet>
      <dgm:spPr/>
      <dgm:t>
        <a:bodyPr/>
        <a:lstStyle/>
        <a:p>
          <a:endParaRPr lang="zh-CN" altLang="en-US"/>
        </a:p>
      </dgm:t>
    </dgm:pt>
    <dgm:pt modelId="{16723080-2994-4EDE-AECD-6ECE0FEC3A23}" type="pres">
      <dgm:prSet presAssocID="{83A447CA-9327-4B6A-82FD-A9BFF8C371F1}" presName="Name13" presStyleLbl="parChTrans1D2" presStyleIdx="1" presStyleCnt="9"/>
      <dgm:spPr/>
      <dgm:t>
        <a:bodyPr/>
        <a:lstStyle/>
        <a:p>
          <a:endParaRPr lang="zh-CN" altLang="en-US"/>
        </a:p>
      </dgm:t>
    </dgm:pt>
    <dgm:pt modelId="{FEE9AE1D-D0F5-49CB-83C6-B4C34BD8F090}" type="pres">
      <dgm:prSet presAssocID="{6139AD2A-05FC-4E7A-BF78-B47ABA6B3B6F}" presName="childText" presStyleLbl="bgAcc1" presStyleIdx="1" presStyleCnt="9" custScaleX="134176" custScaleY="121097">
        <dgm:presLayoutVars>
          <dgm:bulletEnabled val="1"/>
        </dgm:presLayoutVars>
      </dgm:prSet>
      <dgm:spPr/>
      <dgm:t>
        <a:bodyPr/>
        <a:lstStyle/>
        <a:p>
          <a:endParaRPr lang="zh-CN" altLang="en-US"/>
        </a:p>
      </dgm:t>
    </dgm:pt>
    <dgm:pt modelId="{C3C37961-E974-4E37-ABCD-73F679E71C7A}" type="pres">
      <dgm:prSet presAssocID="{4444C97A-8413-47A6-A885-93A7DC8E91C2}" presName="root" presStyleCnt="0"/>
      <dgm:spPr/>
      <dgm:t>
        <a:bodyPr/>
        <a:lstStyle/>
        <a:p>
          <a:endParaRPr lang="zh-CN" altLang="en-US"/>
        </a:p>
      </dgm:t>
    </dgm:pt>
    <dgm:pt modelId="{BA045E86-453A-4E43-9054-59679CCDF03D}" type="pres">
      <dgm:prSet presAssocID="{4444C97A-8413-47A6-A885-93A7DC8E91C2}" presName="rootComposite" presStyleCnt="0"/>
      <dgm:spPr/>
      <dgm:t>
        <a:bodyPr/>
        <a:lstStyle/>
        <a:p>
          <a:endParaRPr lang="zh-CN" altLang="en-US"/>
        </a:p>
      </dgm:t>
    </dgm:pt>
    <dgm:pt modelId="{24DDDFF5-B141-4007-B074-7740FD2161A1}" type="pres">
      <dgm:prSet presAssocID="{4444C97A-8413-47A6-A885-93A7DC8E91C2}" presName="rootText" presStyleLbl="node1" presStyleIdx="1" presStyleCnt="4"/>
      <dgm:spPr/>
      <dgm:t>
        <a:bodyPr/>
        <a:lstStyle/>
        <a:p>
          <a:endParaRPr lang="zh-CN" altLang="en-US"/>
        </a:p>
      </dgm:t>
    </dgm:pt>
    <dgm:pt modelId="{89661AB5-ACE2-4085-BEF3-7ED783BBCD25}" type="pres">
      <dgm:prSet presAssocID="{4444C97A-8413-47A6-A885-93A7DC8E91C2}" presName="rootConnector" presStyleLbl="node1" presStyleIdx="1" presStyleCnt="4"/>
      <dgm:spPr/>
      <dgm:t>
        <a:bodyPr/>
        <a:lstStyle/>
        <a:p>
          <a:endParaRPr lang="zh-CN" altLang="en-US"/>
        </a:p>
      </dgm:t>
    </dgm:pt>
    <dgm:pt modelId="{735EC58D-2EB2-41E0-8672-5FCCCAD6D277}" type="pres">
      <dgm:prSet presAssocID="{4444C97A-8413-47A6-A885-93A7DC8E91C2}" presName="childShape" presStyleCnt="0"/>
      <dgm:spPr/>
      <dgm:t>
        <a:bodyPr/>
        <a:lstStyle/>
        <a:p>
          <a:endParaRPr lang="zh-CN" altLang="en-US"/>
        </a:p>
      </dgm:t>
    </dgm:pt>
    <dgm:pt modelId="{7BAA822C-71A3-4A77-8A1C-C9ABC450F97A}" type="pres">
      <dgm:prSet presAssocID="{B6B3C97E-0676-486E-8E7F-47B7E387F027}" presName="Name13" presStyleLbl="parChTrans1D2" presStyleIdx="2" presStyleCnt="9"/>
      <dgm:spPr/>
      <dgm:t>
        <a:bodyPr/>
        <a:lstStyle/>
        <a:p>
          <a:endParaRPr lang="zh-CN" altLang="en-US"/>
        </a:p>
      </dgm:t>
    </dgm:pt>
    <dgm:pt modelId="{882B98E2-17F4-4C18-8B34-8043F3637F89}" type="pres">
      <dgm:prSet presAssocID="{3A48CAC9-463B-410D-9982-F23E8A1ED4F0}" presName="childText" presStyleLbl="bgAcc1" presStyleIdx="2" presStyleCnt="9" custScaleX="134176">
        <dgm:presLayoutVars>
          <dgm:bulletEnabled val="1"/>
        </dgm:presLayoutVars>
      </dgm:prSet>
      <dgm:spPr/>
      <dgm:t>
        <a:bodyPr/>
        <a:lstStyle/>
        <a:p>
          <a:endParaRPr lang="zh-CN" altLang="en-US"/>
        </a:p>
      </dgm:t>
    </dgm:pt>
    <dgm:pt modelId="{CA2ADF80-0F97-45E2-A306-29E264726A40}" type="pres">
      <dgm:prSet presAssocID="{DBA3D805-9DE9-4269-937D-BB375A724802}" presName="Name13" presStyleLbl="parChTrans1D2" presStyleIdx="3" presStyleCnt="9"/>
      <dgm:spPr/>
      <dgm:t>
        <a:bodyPr/>
        <a:lstStyle/>
        <a:p>
          <a:endParaRPr lang="zh-CN" altLang="en-US"/>
        </a:p>
      </dgm:t>
    </dgm:pt>
    <dgm:pt modelId="{478669DB-E734-4558-A4FA-C877D395CE94}" type="pres">
      <dgm:prSet presAssocID="{0107EA63-4EBA-4A91-92A9-A0171A65EF6A}" presName="childText" presStyleLbl="bgAcc1" presStyleIdx="3" presStyleCnt="9" custScaleX="134176">
        <dgm:presLayoutVars>
          <dgm:bulletEnabled val="1"/>
        </dgm:presLayoutVars>
      </dgm:prSet>
      <dgm:spPr/>
      <dgm:t>
        <a:bodyPr/>
        <a:lstStyle/>
        <a:p>
          <a:endParaRPr lang="zh-CN" altLang="en-US"/>
        </a:p>
      </dgm:t>
    </dgm:pt>
    <dgm:pt modelId="{EFFBAED8-3466-4E59-B6F0-2D49FC00EB4F}" type="pres">
      <dgm:prSet presAssocID="{16C13E70-2A94-4CFD-8631-D81C3E95DDD6}" presName="Name13" presStyleLbl="parChTrans1D2" presStyleIdx="4" presStyleCnt="9"/>
      <dgm:spPr/>
      <dgm:t>
        <a:bodyPr/>
        <a:lstStyle/>
        <a:p>
          <a:endParaRPr lang="zh-CN" altLang="en-US"/>
        </a:p>
      </dgm:t>
    </dgm:pt>
    <dgm:pt modelId="{FAADC554-6C99-4015-AA16-F125621D5525}" type="pres">
      <dgm:prSet presAssocID="{34A751B6-4E73-40F5-965D-B7FA4C39A8E2}" presName="childText" presStyleLbl="bgAcc1" presStyleIdx="4" presStyleCnt="9" custScaleX="134176">
        <dgm:presLayoutVars>
          <dgm:bulletEnabled val="1"/>
        </dgm:presLayoutVars>
      </dgm:prSet>
      <dgm:spPr/>
      <dgm:t>
        <a:bodyPr/>
        <a:lstStyle/>
        <a:p>
          <a:endParaRPr lang="zh-CN" altLang="en-US"/>
        </a:p>
      </dgm:t>
    </dgm:pt>
    <dgm:pt modelId="{6B89B2DC-8393-4F41-8678-8A1938119F04}" type="pres">
      <dgm:prSet presAssocID="{628CF394-4940-47F3-A9D3-3D3017E9919A}" presName="root" presStyleCnt="0"/>
      <dgm:spPr/>
      <dgm:t>
        <a:bodyPr/>
        <a:lstStyle/>
        <a:p>
          <a:endParaRPr lang="zh-CN" altLang="en-US"/>
        </a:p>
      </dgm:t>
    </dgm:pt>
    <dgm:pt modelId="{DCF73E75-2785-4E52-A2FE-1FC184E36F2E}" type="pres">
      <dgm:prSet presAssocID="{628CF394-4940-47F3-A9D3-3D3017E9919A}" presName="rootComposite" presStyleCnt="0"/>
      <dgm:spPr/>
      <dgm:t>
        <a:bodyPr/>
        <a:lstStyle/>
        <a:p>
          <a:endParaRPr lang="zh-CN" altLang="en-US"/>
        </a:p>
      </dgm:t>
    </dgm:pt>
    <dgm:pt modelId="{DDE5BD2B-1970-41B7-B16F-ED3DF5D1FCD0}" type="pres">
      <dgm:prSet presAssocID="{628CF394-4940-47F3-A9D3-3D3017E9919A}" presName="rootText" presStyleLbl="node1" presStyleIdx="2" presStyleCnt="4"/>
      <dgm:spPr/>
      <dgm:t>
        <a:bodyPr/>
        <a:lstStyle/>
        <a:p>
          <a:endParaRPr lang="zh-CN" altLang="en-US"/>
        </a:p>
      </dgm:t>
    </dgm:pt>
    <dgm:pt modelId="{E24F3FEB-629A-46A5-B65C-AAFFAD8FEFCA}" type="pres">
      <dgm:prSet presAssocID="{628CF394-4940-47F3-A9D3-3D3017E9919A}" presName="rootConnector" presStyleLbl="node1" presStyleIdx="2" presStyleCnt="4"/>
      <dgm:spPr/>
      <dgm:t>
        <a:bodyPr/>
        <a:lstStyle/>
        <a:p>
          <a:endParaRPr lang="zh-CN" altLang="en-US"/>
        </a:p>
      </dgm:t>
    </dgm:pt>
    <dgm:pt modelId="{0942D2AF-84EF-4A57-BA0A-3FE324F61076}" type="pres">
      <dgm:prSet presAssocID="{628CF394-4940-47F3-A9D3-3D3017E9919A}" presName="childShape" presStyleCnt="0"/>
      <dgm:spPr/>
      <dgm:t>
        <a:bodyPr/>
        <a:lstStyle/>
        <a:p>
          <a:endParaRPr lang="zh-CN" altLang="en-US"/>
        </a:p>
      </dgm:t>
    </dgm:pt>
    <dgm:pt modelId="{63EE3CCF-F545-4D5B-9345-1AF7A96DD53F}" type="pres">
      <dgm:prSet presAssocID="{693DD683-82A6-4472-9540-6698BD77599C}" presName="Name13" presStyleLbl="parChTrans1D2" presStyleIdx="5" presStyleCnt="9"/>
      <dgm:spPr/>
      <dgm:t>
        <a:bodyPr/>
        <a:lstStyle/>
        <a:p>
          <a:endParaRPr lang="zh-CN" altLang="en-US"/>
        </a:p>
      </dgm:t>
    </dgm:pt>
    <dgm:pt modelId="{B7639F2E-35CA-457F-9E98-A07029E8AB12}" type="pres">
      <dgm:prSet presAssocID="{07BB33C5-C465-4FAA-9F81-A94B5E6366B4}" presName="childText" presStyleLbl="bgAcc1" presStyleIdx="5" presStyleCnt="9" custScaleX="134176">
        <dgm:presLayoutVars>
          <dgm:bulletEnabled val="1"/>
        </dgm:presLayoutVars>
      </dgm:prSet>
      <dgm:spPr/>
      <dgm:t>
        <a:bodyPr/>
        <a:lstStyle/>
        <a:p>
          <a:endParaRPr lang="zh-CN" altLang="en-US"/>
        </a:p>
      </dgm:t>
    </dgm:pt>
    <dgm:pt modelId="{EE6DF955-6BDB-4049-9CA4-FAFA539DFF6E}" type="pres">
      <dgm:prSet presAssocID="{1AA97542-17E8-46C3-A7C9-6615F85C85D2}" presName="Name13" presStyleLbl="parChTrans1D2" presStyleIdx="6" presStyleCnt="9"/>
      <dgm:spPr/>
      <dgm:t>
        <a:bodyPr/>
        <a:lstStyle/>
        <a:p>
          <a:endParaRPr lang="zh-CN" altLang="en-US"/>
        </a:p>
      </dgm:t>
    </dgm:pt>
    <dgm:pt modelId="{C0EEFF04-28E5-4F2C-8809-62889D84722E}" type="pres">
      <dgm:prSet presAssocID="{417A1FF0-300F-4DBB-8C86-37C065D13E69}" presName="childText" presStyleLbl="bgAcc1" presStyleIdx="6" presStyleCnt="9" custScaleX="134176">
        <dgm:presLayoutVars>
          <dgm:bulletEnabled val="1"/>
        </dgm:presLayoutVars>
      </dgm:prSet>
      <dgm:spPr/>
      <dgm:t>
        <a:bodyPr/>
        <a:lstStyle/>
        <a:p>
          <a:endParaRPr lang="zh-CN" altLang="en-US"/>
        </a:p>
      </dgm:t>
    </dgm:pt>
    <dgm:pt modelId="{8FDD49F9-09E8-4E0E-A321-0CE3CA15BBB9}" type="pres">
      <dgm:prSet presAssocID="{090546C9-13C8-4517-8B65-CCD32688DB2F}" presName="root" presStyleCnt="0"/>
      <dgm:spPr/>
      <dgm:t>
        <a:bodyPr/>
        <a:lstStyle/>
        <a:p>
          <a:endParaRPr lang="zh-CN" altLang="en-US"/>
        </a:p>
      </dgm:t>
    </dgm:pt>
    <dgm:pt modelId="{0C2F0489-DD52-40AC-B746-854560FB48DA}" type="pres">
      <dgm:prSet presAssocID="{090546C9-13C8-4517-8B65-CCD32688DB2F}" presName="rootComposite" presStyleCnt="0"/>
      <dgm:spPr/>
      <dgm:t>
        <a:bodyPr/>
        <a:lstStyle/>
        <a:p>
          <a:endParaRPr lang="zh-CN" altLang="en-US"/>
        </a:p>
      </dgm:t>
    </dgm:pt>
    <dgm:pt modelId="{658EFCDD-E384-4DD3-A277-C0E320E3DF89}" type="pres">
      <dgm:prSet presAssocID="{090546C9-13C8-4517-8B65-CCD32688DB2F}" presName="rootText" presStyleLbl="node1" presStyleIdx="3" presStyleCnt="4"/>
      <dgm:spPr/>
      <dgm:t>
        <a:bodyPr/>
        <a:lstStyle/>
        <a:p>
          <a:endParaRPr lang="zh-CN" altLang="en-US"/>
        </a:p>
      </dgm:t>
    </dgm:pt>
    <dgm:pt modelId="{98804986-A12F-4F68-B6C4-41DD25068620}" type="pres">
      <dgm:prSet presAssocID="{090546C9-13C8-4517-8B65-CCD32688DB2F}" presName="rootConnector" presStyleLbl="node1" presStyleIdx="3" presStyleCnt="4"/>
      <dgm:spPr/>
      <dgm:t>
        <a:bodyPr/>
        <a:lstStyle/>
        <a:p>
          <a:endParaRPr lang="zh-CN" altLang="en-US"/>
        </a:p>
      </dgm:t>
    </dgm:pt>
    <dgm:pt modelId="{6775F3A4-BCF0-44D1-8A9E-3157CEC2C5F9}" type="pres">
      <dgm:prSet presAssocID="{090546C9-13C8-4517-8B65-CCD32688DB2F}" presName="childShape" presStyleCnt="0"/>
      <dgm:spPr/>
      <dgm:t>
        <a:bodyPr/>
        <a:lstStyle/>
        <a:p>
          <a:endParaRPr lang="zh-CN" altLang="en-US"/>
        </a:p>
      </dgm:t>
    </dgm:pt>
    <dgm:pt modelId="{D5867F49-A4DD-45C4-BD6F-866F83B0C813}" type="pres">
      <dgm:prSet presAssocID="{4FA73040-5DB8-4C62-8582-B3C812B8F74D}" presName="Name13" presStyleLbl="parChTrans1D2" presStyleIdx="7" presStyleCnt="9"/>
      <dgm:spPr/>
      <dgm:t>
        <a:bodyPr/>
        <a:lstStyle/>
        <a:p>
          <a:endParaRPr lang="zh-CN" altLang="en-US"/>
        </a:p>
      </dgm:t>
    </dgm:pt>
    <dgm:pt modelId="{9A7320F7-57F6-4B68-B4D3-D4AC84D1AB66}" type="pres">
      <dgm:prSet presAssocID="{1553AE6E-F799-4E96-BE3A-8A7CC110D7CB}" presName="childText" presStyleLbl="bgAcc1" presStyleIdx="7" presStyleCnt="9" custScaleX="134176">
        <dgm:presLayoutVars>
          <dgm:bulletEnabled val="1"/>
        </dgm:presLayoutVars>
      </dgm:prSet>
      <dgm:spPr/>
      <dgm:t>
        <a:bodyPr/>
        <a:lstStyle/>
        <a:p>
          <a:endParaRPr lang="zh-CN" altLang="en-US"/>
        </a:p>
      </dgm:t>
    </dgm:pt>
    <dgm:pt modelId="{31C394E3-5B18-46DB-8BD8-C2051A17E61D}" type="pres">
      <dgm:prSet presAssocID="{BCA3F3AE-1908-4EB1-A09A-3A5E9BCF98AE}" presName="Name13" presStyleLbl="parChTrans1D2" presStyleIdx="8" presStyleCnt="9"/>
      <dgm:spPr/>
      <dgm:t>
        <a:bodyPr/>
        <a:lstStyle/>
        <a:p>
          <a:endParaRPr lang="zh-CN" altLang="en-US"/>
        </a:p>
      </dgm:t>
    </dgm:pt>
    <dgm:pt modelId="{92A5A92C-519E-427D-A099-6E5100649AC4}" type="pres">
      <dgm:prSet presAssocID="{5F58985D-96CD-49A7-93CA-9EAC2C8ECF92}" presName="childText" presStyleLbl="bgAcc1" presStyleIdx="8" presStyleCnt="9" custScaleX="134176">
        <dgm:presLayoutVars>
          <dgm:bulletEnabled val="1"/>
        </dgm:presLayoutVars>
      </dgm:prSet>
      <dgm:spPr/>
      <dgm:t>
        <a:bodyPr/>
        <a:lstStyle/>
        <a:p>
          <a:endParaRPr lang="zh-CN" altLang="en-US"/>
        </a:p>
      </dgm:t>
    </dgm:pt>
  </dgm:ptLst>
  <dgm:cxnLst>
    <dgm:cxn modelId="{E9CAE4BE-C2AE-4B06-B49A-CD3ADC6F49B6}" type="presOf" srcId="{34A751B6-4E73-40F5-965D-B7FA4C39A8E2}" destId="{FAADC554-6C99-4015-AA16-F125621D5525}" srcOrd="0" destOrd="0" presId="urn:microsoft.com/office/officeart/2005/8/layout/hierarchy3"/>
    <dgm:cxn modelId="{5FAC23C2-E4CE-41A8-9573-B7A0F7C3CA44}" srcId="{79749000-A4F8-4C0F-9614-78A7163B5827}" destId="{4444C97A-8413-47A6-A885-93A7DC8E91C2}" srcOrd="1" destOrd="0" parTransId="{1474394C-2890-4C94-A558-26BE9223B5BB}" sibTransId="{7FAF733F-6643-41C6-A7BB-7F7A24912B95}"/>
    <dgm:cxn modelId="{71DEA40C-53CE-4AFC-9664-FABC64CCDC39}" type="presOf" srcId="{07BB33C5-C465-4FAA-9F81-A94B5E6366B4}" destId="{B7639F2E-35CA-457F-9E98-A07029E8AB12}" srcOrd="0" destOrd="0" presId="urn:microsoft.com/office/officeart/2005/8/layout/hierarchy3"/>
    <dgm:cxn modelId="{D035E17E-D205-4273-B267-658DC15B61F1}" srcId="{4444C97A-8413-47A6-A885-93A7DC8E91C2}" destId="{0107EA63-4EBA-4A91-92A9-A0171A65EF6A}" srcOrd="1" destOrd="0" parTransId="{DBA3D805-9DE9-4269-937D-BB375A724802}" sibTransId="{3617F5D8-D3F6-453C-9050-CA6FB4674148}"/>
    <dgm:cxn modelId="{35C8F9D0-DB2D-4F4E-91BF-FDB7F6512ABD}" type="presOf" srcId="{090546C9-13C8-4517-8B65-CCD32688DB2F}" destId="{658EFCDD-E384-4DD3-A277-C0E320E3DF89}" srcOrd="0" destOrd="0" presId="urn:microsoft.com/office/officeart/2005/8/layout/hierarchy3"/>
    <dgm:cxn modelId="{D560C8F1-B147-4E37-87A5-F7CBFDA97B33}" type="presOf" srcId="{F51028C8-A848-4BD2-B140-FCA1CEF24491}" destId="{E2290C51-B961-4B2F-93BD-22459DFCCC7E}" srcOrd="0" destOrd="0" presId="urn:microsoft.com/office/officeart/2005/8/layout/hierarchy3"/>
    <dgm:cxn modelId="{708A802B-BC7B-496E-8BBA-D14EE0F8D650}" srcId="{4444C97A-8413-47A6-A885-93A7DC8E91C2}" destId="{34A751B6-4E73-40F5-965D-B7FA4C39A8E2}" srcOrd="2" destOrd="0" parTransId="{16C13E70-2A94-4CFD-8631-D81C3E95DDD6}" sibTransId="{65FD7A14-7749-43CE-91FF-45B7F93D6236}"/>
    <dgm:cxn modelId="{5190C151-3AB7-4FB1-BD65-6D3DEDAF3F7A}" type="presOf" srcId="{DBA3D805-9DE9-4269-937D-BB375A724802}" destId="{CA2ADF80-0F97-45E2-A306-29E264726A40}" srcOrd="0" destOrd="0" presId="urn:microsoft.com/office/officeart/2005/8/layout/hierarchy3"/>
    <dgm:cxn modelId="{52B6B25D-E8B3-4F5E-AD9F-78FB50DA4597}" type="presOf" srcId="{693DD683-82A6-4472-9540-6698BD77599C}" destId="{63EE3CCF-F545-4D5B-9345-1AF7A96DD53F}" srcOrd="0" destOrd="0" presId="urn:microsoft.com/office/officeart/2005/8/layout/hierarchy3"/>
    <dgm:cxn modelId="{57B2BE2A-F645-4719-B90A-6D764BDAFD9A}" srcId="{79749000-A4F8-4C0F-9614-78A7163B5827}" destId="{628CF394-4940-47F3-A9D3-3D3017E9919A}" srcOrd="2" destOrd="0" parTransId="{823351A3-3D61-46A4-8FB8-F76B84C636F5}" sibTransId="{C268531D-80E3-454D-B2DE-90109546A1B0}"/>
    <dgm:cxn modelId="{90DB1A3E-78F6-434F-B03A-E9F064C9CB21}" type="presOf" srcId="{5F58985D-96CD-49A7-93CA-9EAC2C8ECF92}" destId="{92A5A92C-519E-427D-A099-6E5100649AC4}" srcOrd="0" destOrd="0" presId="urn:microsoft.com/office/officeart/2005/8/layout/hierarchy3"/>
    <dgm:cxn modelId="{B9795B62-F17A-412E-A6C0-CF7D7C4A7D6E}" type="presOf" srcId="{1AA97542-17E8-46C3-A7C9-6615F85C85D2}" destId="{EE6DF955-6BDB-4049-9CA4-FAFA539DFF6E}" srcOrd="0" destOrd="0" presId="urn:microsoft.com/office/officeart/2005/8/layout/hierarchy3"/>
    <dgm:cxn modelId="{ED7E1170-F532-4108-B446-EC5CA017E430}" type="presOf" srcId="{4444C97A-8413-47A6-A885-93A7DC8E91C2}" destId="{24DDDFF5-B141-4007-B074-7740FD2161A1}" srcOrd="0" destOrd="0" presId="urn:microsoft.com/office/officeart/2005/8/layout/hierarchy3"/>
    <dgm:cxn modelId="{BFE040F8-3E47-4169-A757-3DF46A2A53A9}" type="presOf" srcId="{79749000-A4F8-4C0F-9614-78A7163B5827}" destId="{74A4172F-AC9E-4C93-8EC0-75EB70F1E961}" srcOrd="0" destOrd="0" presId="urn:microsoft.com/office/officeart/2005/8/layout/hierarchy3"/>
    <dgm:cxn modelId="{239EEA13-63CD-4E48-A44C-649F7B0D45EF}" type="presOf" srcId="{1553AE6E-F799-4E96-BE3A-8A7CC110D7CB}" destId="{9A7320F7-57F6-4B68-B4D3-D4AC84D1AB66}" srcOrd="0" destOrd="0" presId="urn:microsoft.com/office/officeart/2005/8/layout/hierarchy3"/>
    <dgm:cxn modelId="{18EB49AB-D8C9-4B4C-9E20-4F04A25D79D2}" srcId="{628CF394-4940-47F3-A9D3-3D3017E9919A}" destId="{07BB33C5-C465-4FAA-9F81-A94B5E6366B4}" srcOrd="0" destOrd="0" parTransId="{693DD683-82A6-4472-9540-6698BD77599C}" sibTransId="{59DA4BB7-7F18-4A39-9290-C28324F15841}"/>
    <dgm:cxn modelId="{B3D0C06E-787F-4F10-A040-2D01B2535AA8}" srcId="{C855641E-D2E0-47EF-A2CC-2086809B03D3}" destId="{6139AD2A-05FC-4E7A-BF78-B47ABA6B3B6F}" srcOrd="1" destOrd="0" parTransId="{83A447CA-9327-4B6A-82FD-A9BFF8C371F1}" sibTransId="{5787C6E7-2782-4F25-9001-19D689C591D7}"/>
    <dgm:cxn modelId="{72B60D3C-5CAF-458F-878A-4A3C1D7F41CC}" type="presOf" srcId="{417A1FF0-300F-4DBB-8C86-37C065D13E69}" destId="{C0EEFF04-28E5-4F2C-8809-62889D84722E}" srcOrd="0" destOrd="0" presId="urn:microsoft.com/office/officeart/2005/8/layout/hierarchy3"/>
    <dgm:cxn modelId="{2600658F-4E8A-4A2A-81BA-16A38122AF41}" type="presOf" srcId="{090546C9-13C8-4517-8B65-CCD32688DB2F}" destId="{98804986-A12F-4F68-B6C4-41DD25068620}" srcOrd="1" destOrd="0" presId="urn:microsoft.com/office/officeart/2005/8/layout/hierarchy3"/>
    <dgm:cxn modelId="{C9B948B7-8F86-483C-8496-49347CDB249F}" type="presOf" srcId="{4FA73040-5DB8-4C62-8582-B3C812B8F74D}" destId="{D5867F49-A4DD-45C4-BD6F-866F83B0C813}" srcOrd="0" destOrd="0" presId="urn:microsoft.com/office/officeart/2005/8/layout/hierarchy3"/>
    <dgm:cxn modelId="{E5C7F4EA-60C2-4998-91F2-56F07A25E318}" type="presOf" srcId="{C855641E-D2E0-47EF-A2CC-2086809B03D3}" destId="{86B83F94-3064-430B-B786-C3DC6DC74B49}" srcOrd="0" destOrd="0" presId="urn:microsoft.com/office/officeart/2005/8/layout/hierarchy3"/>
    <dgm:cxn modelId="{A2C4266B-BABE-4A0D-9D9F-A0820B356B76}" srcId="{79749000-A4F8-4C0F-9614-78A7163B5827}" destId="{C855641E-D2E0-47EF-A2CC-2086809B03D3}" srcOrd="0" destOrd="0" parTransId="{763DF8CD-F151-4FAA-B556-3A08B9721DBB}" sibTransId="{42D5BC9B-815A-488A-BC6B-C33D34A1B1FC}"/>
    <dgm:cxn modelId="{7383F33E-EA2D-46FD-9616-9106DAB90FA7}" type="presOf" srcId="{BCA3F3AE-1908-4EB1-A09A-3A5E9BCF98AE}" destId="{31C394E3-5B18-46DB-8BD8-C2051A17E61D}" srcOrd="0" destOrd="0" presId="urn:microsoft.com/office/officeart/2005/8/layout/hierarchy3"/>
    <dgm:cxn modelId="{5C208892-CC97-4786-A5B1-B44BF98E11D4}" type="presOf" srcId="{6139AD2A-05FC-4E7A-BF78-B47ABA6B3B6F}" destId="{FEE9AE1D-D0F5-49CB-83C6-B4C34BD8F090}" srcOrd="0" destOrd="0" presId="urn:microsoft.com/office/officeart/2005/8/layout/hierarchy3"/>
    <dgm:cxn modelId="{E5B8182D-68B1-48FC-B5FC-7FACE3B921E8}" type="presOf" srcId="{83A447CA-9327-4B6A-82FD-A9BFF8C371F1}" destId="{16723080-2994-4EDE-AECD-6ECE0FEC3A23}" srcOrd="0" destOrd="0" presId="urn:microsoft.com/office/officeart/2005/8/layout/hierarchy3"/>
    <dgm:cxn modelId="{0688AC8E-A3A1-487B-A24E-4F2B96E288EB}" type="presOf" srcId="{0107EA63-4EBA-4A91-92A9-A0171A65EF6A}" destId="{478669DB-E734-4558-A4FA-C877D395CE94}" srcOrd="0" destOrd="0" presId="urn:microsoft.com/office/officeart/2005/8/layout/hierarchy3"/>
    <dgm:cxn modelId="{AD7230DC-DE2F-47D6-B8C9-8BEC22514EB3}" srcId="{4444C97A-8413-47A6-A885-93A7DC8E91C2}" destId="{3A48CAC9-463B-410D-9982-F23E8A1ED4F0}" srcOrd="0" destOrd="0" parTransId="{B6B3C97E-0676-486E-8E7F-47B7E387F027}" sibTransId="{AFCABD67-1907-4FAD-BE7F-EAAE3A0EEF70}"/>
    <dgm:cxn modelId="{03A2263D-72E6-464D-A5B3-849DD30674B0}" srcId="{C855641E-D2E0-47EF-A2CC-2086809B03D3}" destId="{F51028C8-A848-4BD2-B140-FCA1CEF24491}" srcOrd="0" destOrd="0" parTransId="{F4EEDAAE-C529-48FD-B440-1199D2E71126}" sibTransId="{5AFBCCF6-1DFE-47BC-9340-0C8F4EB22BB7}"/>
    <dgm:cxn modelId="{C413A45A-55BD-4E7B-BCCE-1D4250B71592}" srcId="{628CF394-4940-47F3-A9D3-3D3017E9919A}" destId="{417A1FF0-300F-4DBB-8C86-37C065D13E69}" srcOrd="1" destOrd="0" parTransId="{1AA97542-17E8-46C3-A7C9-6615F85C85D2}" sibTransId="{0BDF63B8-E7A2-4955-A7EA-73F10249D691}"/>
    <dgm:cxn modelId="{FB9D8F1B-8B33-4D8C-BFB6-082404FAA8AD}" type="presOf" srcId="{F4EEDAAE-C529-48FD-B440-1199D2E71126}" destId="{3A0897CC-453E-4EE6-A86E-B53C350BFECC}" srcOrd="0" destOrd="0" presId="urn:microsoft.com/office/officeart/2005/8/layout/hierarchy3"/>
    <dgm:cxn modelId="{956D8905-34F9-4824-B657-34FF25C63EF8}" type="presOf" srcId="{628CF394-4940-47F3-A9D3-3D3017E9919A}" destId="{DDE5BD2B-1970-41B7-B16F-ED3DF5D1FCD0}" srcOrd="0" destOrd="0" presId="urn:microsoft.com/office/officeart/2005/8/layout/hierarchy3"/>
    <dgm:cxn modelId="{7373D7E9-CC09-47E7-8CFD-FB5C3DBACFB9}" srcId="{090546C9-13C8-4517-8B65-CCD32688DB2F}" destId="{1553AE6E-F799-4E96-BE3A-8A7CC110D7CB}" srcOrd="0" destOrd="0" parTransId="{4FA73040-5DB8-4C62-8582-B3C812B8F74D}" sibTransId="{29CE41EF-8541-432F-B1FF-459A9D13B7C8}"/>
    <dgm:cxn modelId="{2DA167B7-061E-4631-A63C-BABEAEEFAC83}" type="presOf" srcId="{628CF394-4940-47F3-A9D3-3D3017E9919A}" destId="{E24F3FEB-629A-46A5-B65C-AAFFAD8FEFCA}" srcOrd="1" destOrd="0" presId="urn:microsoft.com/office/officeart/2005/8/layout/hierarchy3"/>
    <dgm:cxn modelId="{651C4A9C-377F-4E64-855B-D3321FECC8B5}" type="presOf" srcId="{3A48CAC9-463B-410D-9982-F23E8A1ED4F0}" destId="{882B98E2-17F4-4C18-8B34-8043F3637F89}" srcOrd="0" destOrd="0" presId="urn:microsoft.com/office/officeart/2005/8/layout/hierarchy3"/>
    <dgm:cxn modelId="{712753D4-94B1-4206-8DBC-4FB8786DDB9C}" srcId="{090546C9-13C8-4517-8B65-CCD32688DB2F}" destId="{5F58985D-96CD-49A7-93CA-9EAC2C8ECF92}" srcOrd="1" destOrd="0" parTransId="{BCA3F3AE-1908-4EB1-A09A-3A5E9BCF98AE}" sibTransId="{BD4BBFDC-19F7-43EA-92D9-D006C9FEBA05}"/>
    <dgm:cxn modelId="{610097D8-3144-4283-A483-B7359C2850F7}" srcId="{79749000-A4F8-4C0F-9614-78A7163B5827}" destId="{090546C9-13C8-4517-8B65-CCD32688DB2F}" srcOrd="3" destOrd="0" parTransId="{883547DF-A019-42F7-B4C0-CE7C53A6B7F3}" sibTransId="{E615D6E1-5A79-4DAD-9BAA-5A25CA2D4BD0}"/>
    <dgm:cxn modelId="{E35DD9EB-68D6-4783-8E39-0C1F03542F07}" type="presOf" srcId="{4444C97A-8413-47A6-A885-93A7DC8E91C2}" destId="{89661AB5-ACE2-4085-BEF3-7ED783BBCD25}" srcOrd="1" destOrd="0" presId="urn:microsoft.com/office/officeart/2005/8/layout/hierarchy3"/>
    <dgm:cxn modelId="{4B537ED0-EE37-4AA7-BD9A-9C622861664C}" type="presOf" srcId="{B6B3C97E-0676-486E-8E7F-47B7E387F027}" destId="{7BAA822C-71A3-4A77-8A1C-C9ABC450F97A}" srcOrd="0" destOrd="0" presId="urn:microsoft.com/office/officeart/2005/8/layout/hierarchy3"/>
    <dgm:cxn modelId="{5E21551C-5A90-456B-B77C-D4BA67661A69}" type="presOf" srcId="{16C13E70-2A94-4CFD-8631-D81C3E95DDD6}" destId="{EFFBAED8-3466-4E59-B6F0-2D49FC00EB4F}" srcOrd="0" destOrd="0" presId="urn:microsoft.com/office/officeart/2005/8/layout/hierarchy3"/>
    <dgm:cxn modelId="{CF9BBED2-D696-404E-8A9C-F7CCEFC7988E}" type="presOf" srcId="{C855641E-D2E0-47EF-A2CC-2086809B03D3}" destId="{1D7B7ACD-EB7F-4C5A-B875-D4E464A75CCB}" srcOrd="1" destOrd="0" presId="urn:microsoft.com/office/officeart/2005/8/layout/hierarchy3"/>
    <dgm:cxn modelId="{D634A7D4-6530-4F10-9288-5FDC4772A5AC}" type="presParOf" srcId="{74A4172F-AC9E-4C93-8EC0-75EB70F1E961}" destId="{6B26C7D1-5ABE-448C-A582-1BDA2F0EBFBE}" srcOrd="0" destOrd="0" presId="urn:microsoft.com/office/officeart/2005/8/layout/hierarchy3"/>
    <dgm:cxn modelId="{7B5C94AC-94F9-404D-846F-5FC20114E246}" type="presParOf" srcId="{6B26C7D1-5ABE-448C-A582-1BDA2F0EBFBE}" destId="{C5BCD388-CFFF-4B84-8611-DA1497B13BE9}" srcOrd="0" destOrd="0" presId="urn:microsoft.com/office/officeart/2005/8/layout/hierarchy3"/>
    <dgm:cxn modelId="{E7F7F677-6B85-4B40-87D8-99B77EE08077}" type="presParOf" srcId="{C5BCD388-CFFF-4B84-8611-DA1497B13BE9}" destId="{86B83F94-3064-430B-B786-C3DC6DC74B49}" srcOrd="0" destOrd="0" presId="urn:microsoft.com/office/officeart/2005/8/layout/hierarchy3"/>
    <dgm:cxn modelId="{66688A7E-34CF-47C7-AF00-FE861794C368}" type="presParOf" srcId="{C5BCD388-CFFF-4B84-8611-DA1497B13BE9}" destId="{1D7B7ACD-EB7F-4C5A-B875-D4E464A75CCB}" srcOrd="1" destOrd="0" presId="urn:microsoft.com/office/officeart/2005/8/layout/hierarchy3"/>
    <dgm:cxn modelId="{D1F16D08-D55F-406C-B35C-90242CC57990}" type="presParOf" srcId="{6B26C7D1-5ABE-448C-A582-1BDA2F0EBFBE}" destId="{AFDB4831-0641-4ED9-BD13-0290829138BE}" srcOrd="1" destOrd="0" presId="urn:microsoft.com/office/officeart/2005/8/layout/hierarchy3"/>
    <dgm:cxn modelId="{31A496D2-2B4E-49D6-8DD5-6F7C56019B85}" type="presParOf" srcId="{AFDB4831-0641-4ED9-BD13-0290829138BE}" destId="{3A0897CC-453E-4EE6-A86E-B53C350BFECC}" srcOrd="0" destOrd="0" presId="urn:microsoft.com/office/officeart/2005/8/layout/hierarchy3"/>
    <dgm:cxn modelId="{F20E00D4-9930-47FD-AE8F-428202B0390D}" type="presParOf" srcId="{AFDB4831-0641-4ED9-BD13-0290829138BE}" destId="{E2290C51-B961-4B2F-93BD-22459DFCCC7E}" srcOrd="1" destOrd="0" presId="urn:microsoft.com/office/officeart/2005/8/layout/hierarchy3"/>
    <dgm:cxn modelId="{8D611596-47E5-45EF-9C93-97368EB49646}" type="presParOf" srcId="{AFDB4831-0641-4ED9-BD13-0290829138BE}" destId="{16723080-2994-4EDE-AECD-6ECE0FEC3A23}" srcOrd="2" destOrd="0" presId="urn:microsoft.com/office/officeart/2005/8/layout/hierarchy3"/>
    <dgm:cxn modelId="{E558CACE-7359-45F7-AC22-18DAD8703017}" type="presParOf" srcId="{AFDB4831-0641-4ED9-BD13-0290829138BE}" destId="{FEE9AE1D-D0F5-49CB-83C6-B4C34BD8F090}" srcOrd="3" destOrd="0" presId="urn:microsoft.com/office/officeart/2005/8/layout/hierarchy3"/>
    <dgm:cxn modelId="{BD900691-A6E4-4463-896C-6BA48C806FF9}" type="presParOf" srcId="{74A4172F-AC9E-4C93-8EC0-75EB70F1E961}" destId="{C3C37961-E974-4E37-ABCD-73F679E71C7A}" srcOrd="1" destOrd="0" presId="urn:microsoft.com/office/officeart/2005/8/layout/hierarchy3"/>
    <dgm:cxn modelId="{17B77522-B562-4EF4-8173-7598B40EE500}" type="presParOf" srcId="{C3C37961-E974-4E37-ABCD-73F679E71C7A}" destId="{BA045E86-453A-4E43-9054-59679CCDF03D}" srcOrd="0" destOrd="0" presId="urn:microsoft.com/office/officeart/2005/8/layout/hierarchy3"/>
    <dgm:cxn modelId="{6980D5F8-E8E4-4F3E-BFBB-8DE3F890F02B}" type="presParOf" srcId="{BA045E86-453A-4E43-9054-59679CCDF03D}" destId="{24DDDFF5-B141-4007-B074-7740FD2161A1}" srcOrd="0" destOrd="0" presId="urn:microsoft.com/office/officeart/2005/8/layout/hierarchy3"/>
    <dgm:cxn modelId="{F3E45C02-9FD6-4E89-889B-F75D73227ADF}" type="presParOf" srcId="{BA045E86-453A-4E43-9054-59679CCDF03D}" destId="{89661AB5-ACE2-4085-BEF3-7ED783BBCD25}" srcOrd="1" destOrd="0" presId="urn:microsoft.com/office/officeart/2005/8/layout/hierarchy3"/>
    <dgm:cxn modelId="{A42FBCEF-25DB-431E-9795-3C01DCF93DBB}" type="presParOf" srcId="{C3C37961-E974-4E37-ABCD-73F679E71C7A}" destId="{735EC58D-2EB2-41E0-8672-5FCCCAD6D277}" srcOrd="1" destOrd="0" presId="urn:microsoft.com/office/officeart/2005/8/layout/hierarchy3"/>
    <dgm:cxn modelId="{68CA275B-AD14-4D0F-BD0E-F97EA5B973ED}" type="presParOf" srcId="{735EC58D-2EB2-41E0-8672-5FCCCAD6D277}" destId="{7BAA822C-71A3-4A77-8A1C-C9ABC450F97A}" srcOrd="0" destOrd="0" presId="urn:microsoft.com/office/officeart/2005/8/layout/hierarchy3"/>
    <dgm:cxn modelId="{42860F75-09D4-49E4-8E27-4F4EA4905393}" type="presParOf" srcId="{735EC58D-2EB2-41E0-8672-5FCCCAD6D277}" destId="{882B98E2-17F4-4C18-8B34-8043F3637F89}" srcOrd="1" destOrd="0" presId="urn:microsoft.com/office/officeart/2005/8/layout/hierarchy3"/>
    <dgm:cxn modelId="{5DD59577-97F1-46B3-A015-FFE0D89D9A37}" type="presParOf" srcId="{735EC58D-2EB2-41E0-8672-5FCCCAD6D277}" destId="{CA2ADF80-0F97-45E2-A306-29E264726A40}" srcOrd="2" destOrd="0" presId="urn:microsoft.com/office/officeart/2005/8/layout/hierarchy3"/>
    <dgm:cxn modelId="{CBA2F63E-FADC-4955-8F2E-E46B01925271}" type="presParOf" srcId="{735EC58D-2EB2-41E0-8672-5FCCCAD6D277}" destId="{478669DB-E734-4558-A4FA-C877D395CE94}" srcOrd="3" destOrd="0" presId="urn:microsoft.com/office/officeart/2005/8/layout/hierarchy3"/>
    <dgm:cxn modelId="{BFDC05F5-17A8-49F9-A233-3C25223F1F25}" type="presParOf" srcId="{735EC58D-2EB2-41E0-8672-5FCCCAD6D277}" destId="{EFFBAED8-3466-4E59-B6F0-2D49FC00EB4F}" srcOrd="4" destOrd="0" presId="urn:microsoft.com/office/officeart/2005/8/layout/hierarchy3"/>
    <dgm:cxn modelId="{1744950B-FBDF-4C1F-A136-7B31682D368E}" type="presParOf" srcId="{735EC58D-2EB2-41E0-8672-5FCCCAD6D277}" destId="{FAADC554-6C99-4015-AA16-F125621D5525}" srcOrd="5" destOrd="0" presId="urn:microsoft.com/office/officeart/2005/8/layout/hierarchy3"/>
    <dgm:cxn modelId="{7624FF3C-B632-4567-B216-B4AF661107F4}" type="presParOf" srcId="{74A4172F-AC9E-4C93-8EC0-75EB70F1E961}" destId="{6B89B2DC-8393-4F41-8678-8A1938119F04}" srcOrd="2" destOrd="0" presId="urn:microsoft.com/office/officeart/2005/8/layout/hierarchy3"/>
    <dgm:cxn modelId="{9FB77741-1076-4405-85B3-FBEFEA7120E3}" type="presParOf" srcId="{6B89B2DC-8393-4F41-8678-8A1938119F04}" destId="{DCF73E75-2785-4E52-A2FE-1FC184E36F2E}" srcOrd="0" destOrd="0" presId="urn:microsoft.com/office/officeart/2005/8/layout/hierarchy3"/>
    <dgm:cxn modelId="{BA4A263B-B80A-426B-AD83-F4C6316D01FD}" type="presParOf" srcId="{DCF73E75-2785-4E52-A2FE-1FC184E36F2E}" destId="{DDE5BD2B-1970-41B7-B16F-ED3DF5D1FCD0}" srcOrd="0" destOrd="0" presId="urn:microsoft.com/office/officeart/2005/8/layout/hierarchy3"/>
    <dgm:cxn modelId="{6EED1A0A-7646-496D-93FD-DE74F10827F7}" type="presParOf" srcId="{DCF73E75-2785-4E52-A2FE-1FC184E36F2E}" destId="{E24F3FEB-629A-46A5-B65C-AAFFAD8FEFCA}" srcOrd="1" destOrd="0" presId="urn:microsoft.com/office/officeart/2005/8/layout/hierarchy3"/>
    <dgm:cxn modelId="{B4EBB86F-AFCB-41E6-B143-C24538F3673B}" type="presParOf" srcId="{6B89B2DC-8393-4F41-8678-8A1938119F04}" destId="{0942D2AF-84EF-4A57-BA0A-3FE324F61076}" srcOrd="1" destOrd="0" presId="urn:microsoft.com/office/officeart/2005/8/layout/hierarchy3"/>
    <dgm:cxn modelId="{9FED80FC-C8AD-449F-A02A-392C3F5B7A85}" type="presParOf" srcId="{0942D2AF-84EF-4A57-BA0A-3FE324F61076}" destId="{63EE3CCF-F545-4D5B-9345-1AF7A96DD53F}" srcOrd="0" destOrd="0" presId="urn:microsoft.com/office/officeart/2005/8/layout/hierarchy3"/>
    <dgm:cxn modelId="{832E3B71-B9E8-491E-9228-4B9A12673B37}" type="presParOf" srcId="{0942D2AF-84EF-4A57-BA0A-3FE324F61076}" destId="{B7639F2E-35CA-457F-9E98-A07029E8AB12}" srcOrd="1" destOrd="0" presId="urn:microsoft.com/office/officeart/2005/8/layout/hierarchy3"/>
    <dgm:cxn modelId="{368C4A04-224E-487A-8DBB-66E1C3B977A6}" type="presParOf" srcId="{0942D2AF-84EF-4A57-BA0A-3FE324F61076}" destId="{EE6DF955-6BDB-4049-9CA4-FAFA539DFF6E}" srcOrd="2" destOrd="0" presId="urn:microsoft.com/office/officeart/2005/8/layout/hierarchy3"/>
    <dgm:cxn modelId="{6C329153-C57A-4A9B-8CB4-17FF0722EA6D}" type="presParOf" srcId="{0942D2AF-84EF-4A57-BA0A-3FE324F61076}" destId="{C0EEFF04-28E5-4F2C-8809-62889D84722E}" srcOrd="3" destOrd="0" presId="urn:microsoft.com/office/officeart/2005/8/layout/hierarchy3"/>
    <dgm:cxn modelId="{E130FF33-793C-455F-8712-EFC5515193F4}" type="presParOf" srcId="{74A4172F-AC9E-4C93-8EC0-75EB70F1E961}" destId="{8FDD49F9-09E8-4E0E-A321-0CE3CA15BBB9}" srcOrd="3" destOrd="0" presId="urn:microsoft.com/office/officeart/2005/8/layout/hierarchy3"/>
    <dgm:cxn modelId="{E3B85B74-F781-47AC-9A71-678CC7BCB9E3}" type="presParOf" srcId="{8FDD49F9-09E8-4E0E-A321-0CE3CA15BBB9}" destId="{0C2F0489-DD52-40AC-B746-854560FB48DA}" srcOrd="0" destOrd="0" presId="urn:microsoft.com/office/officeart/2005/8/layout/hierarchy3"/>
    <dgm:cxn modelId="{9E30B091-9556-426E-9FEA-FC186F15A843}" type="presParOf" srcId="{0C2F0489-DD52-40AC-B746-854560FB48DA}" destId="{658EFCDD-E384-4DD3-A277-C0E320E3DF89}" srcOrd="0" destOrd="0" presId="urn:microsoft.com/office/officeart/2005/8/layout/hierarchy3"/>
    <dgm:cxn modelId="{C1CA2406-409C-4303-9AF9-267DB78E73DC}" type="presParOf" srcId="{0C2F0489-DD52-40AC-B746-854560FB48DA}" destId="{98804986-A12F-4F68-B6C4-41DD25068620}" srcOrd="1" destOrd="0" presId="urn:microsoft.com/office/officeart/2005/8/layout/hierarchy3"/>
    <dgm:cxn modelId="{624BA6DF-9FE6-4813-B560-0080387EA664}" type="presParOf" srcId="{8FDD49F9-09E8-4E0E-A321-0CE3CA15BBB9}" destId="{6775F3A4-BCF0-44D1-8A9E-3157CEC2C5F9}" srcOrd="1" destOrd="0" presId="urn:microsoft.com/office/officeart/2005/8/layout/hierarchy3"/>
    <dgm:cxn modelId="{5E4CF8B7-C294-4023-AE04-151D5C248341}" type="presParOf" srcId="{6775F3A4-BCF0-44D1-8A9E-3157CEC2C5F9}" destId="{D5867F49-A4DD-45C4-BD6F-866F83B0C813}" srcOrd="0" destOrd="0" presId="urn:microsoft.com/office/officeart/2005/8/layout/hierarchy3"/>
    <dgm:cxn modelId="{4D61838D-7E3F-4922-AA7E-B7ADB72AF8F7}" type="presParOf" srcId="{6775F3A4-BCF0-44D1-8A9E-3157CEC2C5F9}" destId="{9A7320F7-57F6-4B68-B4D3-D4AC84D1AB66}" srcOrd="1" destOrd="0" presId="urn:microsoft.com/office/officeart/2005/8/layout/hierarchy3"/>
    <dgm:cxn modelId="{0FA6367F-42F1-4784-AC2E-EABC5E290A66}" type="presParOf" srcId="{6775F3A4-BCF0-44D1-8A9E-3157CEC2C5F9}" destId="{31C394E3-5B18-46DB-8BD8-C2051A17E61D}" srcOrd="2" destOrd="0" presId="urn:microsoft.com/office/officeart/2005/8/layout/hierarchy3"/>
    <dgm:cxn modelId="{2C0D9146-B34A-4629-ADCC-32E1D1F3D997}" type="presParOf" srcId="{6775F3A4-BCF0-44D1-8A9E-3157CEC2C5F9}" destId="{92A5A92C-519E-427D-A099-6E5100649AC4}" srcOrd="3" destOrd="0" presId="urn:microsoft.com/office/officeart/2005/8/layout/hierarchy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B83F94-3064-430B-B786-C3DC6DC74B49}">
      <dsp:nvSpPr>
        <dsp:cNvPr id="0" name=""/>
        <dsp:cNvSpPr/>
      </dsp:nvSpPr>
      <dsp:spPr>
        <a:xfrm>
          <a:off x="532717" y="1091"/>
          <a:ext cx="1966912" cy="9834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zh-CN" altLang="en-US" sz="2000" kern="1200" dirty="0" smtClean="0">
              <a:latin typeface="楷体" panose="02010609060101010101" pitchFamily="49" charset="-122"/>
              <a:ea typeface="楷体" panose="02010609060101010101" pitchFamily="49" charset="-122"/>
            </a:rPr>
            <a:t>省专业</a:t>
          </a:r>
          <a:r>
            <a:rPr lang="zh-CN" altLang="en-US" sz="2000" kern="1200" dirty="0" smtClean="0">
              <a:latin typeface="楷体" panose="02010609060101010101" pitchFamily="49" charset="-122"/>
              <a:ea typeface="楷体" panose="02010609060101010101" pitchFamily="49" charset="-122"/>
            </a:rPr>
            <a:t>评估</a:t>
          </a:r>
          <a:endParaRPr lang="en-US" altLang="zh-CN" sz="2000" kern="1200" dirty="0" smtClean="0">
            <a:latin typeface="楷体" panose="02010609060101010101" pitchFamily="49" charset="-122"/>
            <a:ea typeface="楷体" panose="02010609060101010101" pitchFamily="49" charset="-122"/>
          </a:endParaRPr>
        </a:p>
        <a:p>
          <a:pPr lvl="0" algn="ctr" defTabSz="889000">
            <a:lnSpc>
              <a:spcPct val="90000"/>
            </a:lnSpc>
            <a:spcBef>
              <a:spcPct val="0"/>
            </a:spcBef>
            <a:spcAft>
              <a:spcPct val="35000"/>
            </a:spcAft>
          </a:pPr>
          <a:r>
            <a:rPr lang="zh-CN" altLang="en-US" sz="2000" kern="1200" dirty="0" smtClean="0">
              <a:latin typeface="楷体" panose="02010609060101010101" pitchFamily="49" charset="-122"/>
              <a:ea typeface="楷体" panose="02010609060101010101" pitchFamily="49" charset="-122"/>
            </a:rPr>
            <a:t>专家指导委员会</a:t>
          </a:r>
          <a:endParaRPr lang="zh-CN" altLang="en-US" sz="2000" kern="1200" dirty="0">
            <a:latin typeface="楷体" panose="02010609060101010101" pitchFamily="49" charset="-122"/>
            <a:ea typeface="楷体" panose="02010609060101010101" pitchFamily="49" charset="-122"/>
          </a:endParaRPr>
        </a:p>
      </dsp:txBody>
      <dsp:txXfrm>
        <a:off x="561521" y="29895"/>
        <a:ext cx="1909304" cy="925848"/>
      </dsp:txXfrm>
    </dsp:sp>
    <dsp:sp modelId="{3A0897CC-453E-4EE6-A86E-B53C350BFECC}">
      <dsp:nvSpPr>
        <dsp:cNvPr id="0" name=""/>
        <dsp:cNvSpPr/>
      </dsp:nvSpPr>
      <dsp:spPr>
        <a:xfrm>
          <a:off x="729408" y="984547"/>
          <a:ext cx="196691" cy="737592"/>
        </a:xfrm>
        <a:custGeom>
          <a:avLst/>
          <a:gdLst/>
          <a:ahLst/>
          <a:cxnLst/>
          <a:rect l="0" t="0" r="0" b="0"/>
          <a:pathLst>
            <a:path>
              <a:moveTo>
                <a:pt x="0" y="0"/>
              </a:moveTo>
              <a:lnTo>
                <a:pt x="0" y="737592"/>
              </a:lnTo>
              <a:lnTo>
                <a:pt x="196691" y="7375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290C51-B961-4B2F-93BD-22459DFCCC7E}">
      <dsp:nvSpPr>
        <dsp:cNvPr id="0" name=""/>
        <dsp:cNvSpPr/>
      </dsp:nvSpPr>
      <dsp:spPr>
        <a:xfrm>
          <a:off x="926099" y="1230411"/>
          <a:ext cx="2111299" cy="9834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en-US" altLang="en-US" sz="1800" kern="1200" dirty="0" smtClean="0">
              <a:latin typeface="楷体" panose="02010609060101010101" pitchFamily="49" charset="-122"/>
              <a:ea typeface="楷体" panose="02010609060101010101" pitchFamily="49" charset="-122"/>
            </a:rPr>
            <a:t>1.</a:t>
          </a:r>
          <a:r>
            <a:rPr lang="zh-CN" altLang="en-US" sz="1800" kern="1200" dirty="0" smtClean="0">
              <a:latin typeface="楷体" panose="02010609060101010101" pitchFamily="49" charset="-122"/>
              <a:ea typeface="楷体" panose="02010609060101010101" pitchFamily="49" charset="-122"/>
            </a:rPr>
            <a:t>组织制订通用指标体系框架和实施程序</a:t>
          </a:r>
          <a:endParaRPr lang="zh-CN" altLang="en-US" sz="1800" kern="1200" dirty="0">
            <a:latin typeface="楷体" panose="02010609060101010101" pitchFamily="49" charset="-122"/>
            <a:ea typeface="楷体" panose="02010609060101010101" pitchFamily="49" charset="-122"/>
          </a:endParaRPr>
        </a:p>
      </dsp:txBody>
      <dsp:txXfrm>
        <a:off x="954903" y="1259215"/>
        <a:ext cx="2053691" cy="925848"/>
      </dsp:txXfrm>
    </dsp:sp>
    <dsp:sp modelId="{16723080-2994-4EDE-AECD-6ECE0FEC3A23}">
      <dsp:nvSpPr>
        <dsp:cNvPr id="0" name=""/>
        <dsp:cNvSpPr/>
      </dsp:nvSpPr>
      <dsp:spPr>
        <a:xfrm>
          <a:off x="729408" y="984547"/>
          <a:ext cx="196691" cy="2070652"/>
        </a:xfrm>
        <a:custGeom>
          <a:avLst/>
          <a:gdLst/>
          <a:ahLst/>
          <a:cxnLst/>
          <a:rect l="0" t="0" r="0" b="0"/>
          <a:pathLst>
            <a:path>
              <a:moveTo>
                <a:pt x="0" y="0"/>
              </a:moveTo>
              <a:lnTo>
                <a:pt x="0" y="2070652"/>
              </a:lnTo>
              <a:lnTo>
                <a:pt x="196691" y="207065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E9AE1D-D0F5-49CB-83C6-B4C34BD8F090}">
      <dsp:nvSpPr>
        <dsp:cNvPr id="0" name=""/>
        <dsp:cNvSpPr/>
      </dsp:nvSpPr>
      <dsp:spPr>
        <a:xfrm>
          <a:off x="926099" y="2459732"/>
          <a:ext cx="2111299" cy="119093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en-US" altLang="en-US" sz="1800" kern="1200" dirty="0" smtClean="0">
              <a:latin typeface="楷体" panose="02010609060101010101" pitchFamily="49" charset="-122"/>
              <a:ea typeface="楷体" panose="02010609060101010101" pitchFamily="49" charset="-122"/>
            </a:rPr>
            <a:t>2.</a:t>
          </a:r>
          <a:r>
            <a:rPr lang="zh-CN" altLang="en-US" sz="1800" kern="1200" dirty="0" smtClean="0">
              <a:latin typeface="楷体" panose="02010609060101010101" pitchFamily="49" charset="-122"/>
              <a:ea typeface="楷体" panose="02010609060101010101" pitchFamily="49" charset="-122"/>
            </a:rPr>
            <a:t>指导各教指委分别制定相关专业评价指标体系和评审方案</a:t>
          </a:r>
          <a:endParaRPr lang="zh-CN" altLang="en-US" sz="1800" kern="1200" dirty="0">
            <a:latin typeface="楷体" panose="02010609060101010101" pitchFamily="49" charset="-122"/>
            <a:ea typeface="楷体" panose="02010609060101010101" pitchFamily="49" charset="-122"/>
          </a:endParaRPr>
        </a:p>
      </dsp:txBody>
      <dsp:txXfrm>
        <a:off x="960980" y="2494613"/>
        <a:ext cx="2041537" cy="1121174"/>
      </dsp:txXfrm>
    </dsp:sp>
    <dsp:sp modelId="{24DDDFF5-B141-4007-B074-7740FD2161A1}">
      <dsp:nvSpPr>
        <dsp:cNvPr id="0" name=""/>
        <dsp:cNvSpPr/>
      </dsp:nvSpPr>
      <dsp:spPr>
        <a:xfrm>
          <a:off x="3135745" y="1091"/>
          <a:ext cx="1966912" cy="9834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zh-CN" altLang="en-US" sz="2000" kern="1200" dirty="0" smtClean="0">
              <a:latin typeface="楷体" panose="02010609060101010101" pitchFamily="49" charset="-122"/>
              <a:ea typeface="楷体" panose="02010609060101010101" pitchFamily="49" charset="-122"/>
            </a:rPr>
            <a:t>专业教学</a:t>
          </a:r>
          <a:endParaRPr lang="en-US" altLang="zh-CN" sz="2000" kern="1200" dirty="0" smtClean="0">
            <a:latin typeface="楷体" panose="02010609060101010101" pitchFamily="49" charset="-122"/>
            <a:ea typeface="楷体" panose="02010609060101010101" pitchFamily="49" charset="-122"/>
          </a:endParaRPr>
        </a:p>
        <a:p>
          <a:pPr lvl="0" algn="ctr" defTabSz="889000">
            <a:lnSpc>
              <a:spcPct val="90000"/>
            </a:lnSpc>
            <a:spcBef>
              <a:spcPct val="0"/>
            </a:spcBef>
            <a:spcAft>
              <a:spcPct val="35000"/>
            </a:spcAft>
          </a:pPr>
          <a:r>
            <a:rPr lang="zh-CN" altLang="en-US" sz="2000" kern="1200" dirty="0" smtClean="0">
              <a:latin typeface="楷体" panose="02010609060101010101" pitchFamily="49" charset="-122"/>
              <a:ea typeface="楷体" panose="02010609060101010101" pitchFamily="49" charset="-122"/>
            </a:rPr>
            <a:t>指导委员会</a:t>
          </a:r>
          <a:endParaRPr lang="zh-CN" altLang="en-US" sz="2000" kern="1200" dirty="0">
            <a:latin typeface="楷体" panose="02010609060101010101" pitchFamily="49" charset="-122"/>
            <a:ea typeface="楷体" panose="02010609060101010101" pitchFamily="49" charset="-122"/>
          </a:endParaRPr>
        </a:p>
      </dsp:txBody>
      <dsp:txXfrm>
        <a:off x="3164549" y="29895"/>
        <a:ext cx="1909304" cy="925848"/>
      </dsp:txXfrm>
    </dsp:sp>
    <dsp:sp modelId="{7BAA822C-71A3-4A77-8A1C-C9ABC450F97A}">
      <dsp:nvSpPr>
        <dsp:cNvPr id="0" name=""/>
        <dsp:cNvSpPr/>
      </dsp:nvSpPr>
      <dsp:spPr>
        <a:xfrm>
          <a:off x="3332436" y="984547"/>
          <a:ext cx="196691" cy="737592"/>
        </a:xfrm>
        <a:custGeom>
          <a:avLst/>
          <a:gdLst/>
          <a:ahLst/>
          <a:cxnLst/>
          <a:rect l="0" t="0" r="0" b="0"/>
          <a:pathLst>
            <a:path>
              <a:moveTo>
                <a:pt x="0" y="0"/>
              </a:moveTo>
              <a:lnTo>
                <a:pt x="0" y="737592"/>
              </a:lnTo>
              <a:lnTo>
                <a:pt x="196691" y="7375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2B98E2-17F4-4C18-8B34-8043F3637F89}">
      <dsp:nvSpPr>
        <dsp:cNvPr id="0" name=""/>
        <dsp:cNvSpPr/>
      </dsp:nvSpPr>
      <dsp:spPr>
        <a:xfrm>
          <a:off x="3529127" y="1230411"/>
          <a:ext cx="2111299" cy="9834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en-US" altLang="en-US" sz="1800" kern="1200" dirty="0" smtClean="0">
              <a:latin typeface="楷体" panose="02010609060101010101" pitchFamily="49" charset="-122"/>
              <a:ea typeface="楷体" panose="02010609060101010101" pitchFamily="49" charset="-122"/>
            </a:rPr>
            <a:t>1.</a:t>
          </a:r>
          <a:r>
            <a:rPr lang="zh-CN" altLang="en-US" sz="1800" kern="1200" dirty="0" smtClean="0">
              <a:latin typeface="楷体" panose="02010609060101010101" pitchFamily="49" charset="-122"/>
              <a:ea typeface="楷体" panose="02010609060101010101" pitchFamily="49" charset="-122"/>
            </a:rPr>
            <a:t>制定本专业类相关专业指标体系和评审方案</a:t>
          </a:r>
          <a:endParaRPr lang="zh-CN" altLang="en-US" sz="1800" kern="1200" dirty="0">
            <a:latin typeface="楷体" panose="02010609060101010101" pitchFamily="49" charset="-122"/>
            <a:ea typeface="楷体" panose="02010609060101010101" pitchFamily="49" charset="-122"/>
          </a:endParaRPr>
        </a:p>
      </dsp:txBody>
      <dsp:txXfrm>
        <a:off x="3557931" y="1259215"/>
        <a:ext cx="2053691" cy="925848"/>
      </dsp:txXfrm>
    </dsp:sp>
    <dsp:sp modelId="{CA2ADF80-0F97-45E2-A306-29E264726A40}">
      <dsp:nvSpPr>
        <dsp:cNvPr id="0" name=""/>
        <dsp:cNvSpPr/>
      </dsp:nvSpPr>
      <dsp:spPr>
        <a:xfrm>
          <a:off x="3332436" y="984547"/>
          <a:ext cx="196691" cy="1966912"/>
        </a:xfrm>
        <a:custGeom>
          <a:avLst/>
          <a:gdLst/>
          <a:ahLst/>
          <a:cxnLst/>
          <a:rect l="0" t="0" r="0" b="0"/>
          <a:pathLst>
            <a:path>
              <a:moveTo>
                <a:pt x="0" y="0"/>
              </a:moveTo>
              <a:lnTo>
                <a:pt x="0" y="1966912"/>
              </a:lnTo>
              <a:lnTo>
                <a:pt x="196691" y="19669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8669DB-E734-4558-A4FA-C877D395CE94}">
      <dsp:nvSpPr>
        <dsp:cNvPr id="0" name=""/>
        <dsp:cNvSpPr/>
      </dsp:nvSpPr>
      <dsp:spPr>
        <a:xfrm>
          <a:off x="3529127" y="2459732"/>
          <a:ext cx="2111299" cy="9834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en-US" altLang="en-US" sz="1800" kern="1200" dirty="0" smtClean="0">
              <a:latin typeface="楷体" panose="02010609060101010101" pitchFamily="49" charset="-122"/>
              <a:ea typeface="楷体" panose="02010609060101010101" pitchFamily="49" charset="-122"/>
            </a:rPr>
            <a:t>2.</a:t>
          </a:r>
          <a:r>
            <a:rPr lang="zh-CN" altLang="en-US" sz="1800" kern="1200" dirty="0" smtClean="0">
              <a:latin typeface="楷体" panose="02010609060101010101" pitchFamily="49" charset="-122"/>
              <a:ea typeface="楷体" panose="02010609060101010101" pitchFamily="49" charset="-122"/>
            </a:rPr>
            <a:t>依据专家库分专业组建评审专家组</a:t>
          </a:r>
          <a:endParaRPr lang="zh-CN" altLang="en-US" sz="1800" kern="1200" dirty="0">
            <a:latin typeface="楷体" panose="02010609060101010101" pitchFamily="49" charset="-122"/>
            <a:ea typeface="楷体" panose="02010609060101010101" pitchFamily="49" charset="-122"/>
          </a:endParaRPr>
        </a:p>
      </dsp:txBody>
      <dsp:txXfrm>
        <a:off x="3557931" y="2488536"/>
        <a:ext cx="2053691" cy="925848"/>
      </dsp:txXfrm>
    </dsp:sp>
    <dsp:sp modelId="{EFFBAED8-3466-4E59-B6F0-2D49FC00EB4F}">
      <dsp:nvSpPr>
        <dsp:cNvPr id="0" name=""/>
        <dsp:cNvSpPr/>
      </dsp:nvSpPr>
      <dsp:spPr>
        <a:xfrm>
          <a:off x="3332436" y="984547"/>
          <a:ext cx="196691" cy="3196232"/>
        </a:xfrm>
        <a:custGeom>
          <a:avLst/>
          <a:gdLst/>
          <a:ahLst/>
          <a:cxnLst/>
          <a:rect l="0" t="0" r="0" b="0"/>
          <a:pathLst>
            <a:path>
              <a:moveTo>
                <a:pt x="0" y="0"/>
              </a:moveTo>
              <a:lnTo>
                <a:pt x="0" y="3196232"/>
              </a:lnTo>
              <a:lnTo>
                <a:pt x="196691" y="31962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ADC554-6C99-4015-AA16-F125621D5525}">
      <dsp:nvSpPr>
        <dsp:cNvPr id="0" name=""/>
        <dsp:cNvSpPr/>
      </dsp:nvSpPr>
      <dsp:spPr>
        <a:xfrm>
          <a:off x="3529127" y="3689052"/>
          <a:ext cx="2111299" cy="9834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en-US" altLang="en-US" sz="1800" kern="1200" dirty="0" smtClean="0">
              <a:latin typeface="楷体" panose="02010609060101010101" pitchFamily="49" charset="-122"/>
              <a:ea typeface="楷体" panose="02010609060101010101" pitchFamily="49" charset="-122"/>
            </a:rPr>
            <a:t>3.</a:t>
          </a:r>
          <a:r>
            <a:rPr lang="zh-CN" altLang="en-US" sz="1800" kern="1200" dirty="0" smtClean="0">
              <a:latin typeface="楷体" panose="02010609060101010101" pitchFamily="49" charset="-122"/>
              <a:ea typeface="楷体" panose="02010609060101010101" pitchFamily="49" charset="-122"/>
            </a:rPr>
            <a:t>独立组织相关专业定性指标评审和定量数据核查</a:t>
          </a:r>
          <a:endParaRPr lang="zh-CN" altLang="en-US" sz="1800" kern="1200" dirty="0">
            <a:latin typeface="楷体" panose="02010609060101010101" pitchFamily="49" charset="-122"/>
            <a:ea typeface="楷体" panose="02010609060101010101" pitchFamily="49" charset="-122"/>
          </a:endParaRPr>
        </a:p>
      </dsp:txBody>
      <dsp:txXfrm>
        <a:off x="3557931" y="3717856"/>
        <a:ext cx="2053691" cy="925848"/>
      </dsp:txXfrm>
    </dsp:sp>
    <dsp:sp modelId="{DDE5BD2B-1970-41B7-B16F-ED3DF5D1FCD0}">
      <dsp:nvSpPr>
        <dsp:cNvPr id="0" name=""/>
        <dsp:cNvSpPr/>
      </dsp:nvSpPr>
      <dsp:spPr>
        <a:xfrm>
          <a:off x="5738772" y="1091"/>
          <a:ext cx="1966912" cy="9834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zh-CN" altLang="en-US" sz="2000" kern="1200" dirty="0" smtClean="0">
              <a:latin typeface="楷体" panose="02010609060101010101" pitchFamily="49" charset="-122"/>
              <a:ea typeface="楷体" panose="02010609060101010101" pitchFamily="49" charset="-122"/>
            </a:rPr>
            <a:t>专业评估</a:t>
          </a:r>
          <a:endParaRPr lang="en-US" altLang="zh-CN" sz="2000" kern="1200" dirty="0" smtClean="0">
            <a:latin typeface="楷体" panose="02010609060101010101" pitchFamily="49" charset="-122"/>
            <a:ea typeface="楷体" panose="02010609060101010101" pitchFamily="49" charset="-122"/>
          </a:endParaRPr>
        </a:p>
        <a:p>
          <a:pPr lvl="0" algn="ctr" defTabSz="889000">
            <a:lnSpc>
              <a:spcPct val="90000"/>
            </a:lnSpc>
            <a:spcBef>
              <a:spcPct val="0"/>
            </a:spcBef>
            <a:spcAft>
              <a:spcPct val="35000"/>
            </a:spcAft>
          </a:pPr>
          <a:r>
            <a:rPr lang="zh-CN" altLang="en-US" sz="2000" kern="1200" dirty="0" smtClean="0">
              <a:latin typeface="楷体" panose="02010609060101010101" pitchFamily="49" charset="-122"/>
              <a:ea typeface="楷体" panose="02010609060101010101" pitchFamily="49" charset="-122"/>
            </a:rPr>
            <a:t>评审专家组</a:t>
          </a:r>
          <a:endParaRPr lang="zh-CN" altLang="en-US" sz="2000" kern="1200" dirty="0">
            <a:latin typeface="楷体" panose="02010609060101010101" pitchFamily="49" charset="-122"/>
            <a:ea typeface="楷体" panose="02010609060101010101" pitchFamily="49" charset="-122"/>
          </a:endParaRPr>
        </a:p>
      </dsp:txBody>
      <dsp:txXfrm>
        <a:off x="5767576" y="29895"/>
        <a:ext cx="1909304" cy="925848"/>
      </dsp:txXfrm>
    </dsp:sp>
    <dsp:sp modelId="{63EE3CCF-F545-4D5B-9345-1AF7A96DD53F}">
      <dsp:nvSpPr>
        <dsp:cNvPr id="0" name=""/>
        <dsp:cNvSpPr/>
      </dsp:nvSpPr>
      <dsp:spPr>
        <a:xfrm>
          <a:off x="5935464" y="984547"/>
          <a:ext cx="196691" cy="737592"/>
        </a:xfrm>
        <a:custGeom>
          <a:avLst/>
          <a:gdLst/>
          <a:ahLst/>
          <a:cxnLst/>
          <a:rect l="0" t="0" r="0" b="0"/>
          <a:pathLst>
            <a:path>
              <a:moveTo>
                <a:pt x="0" y="0"/>
              </a:moveTo>
              <a:lnTo>
                <a:pt x="0" y="737592"/>
              </a:lnTo>
              <a:lnTo>
                <a:pt x="196691" y="7375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639F2E-35CA-457F-9E98-A07029E8AB12}">
      <dsp:nvSpPr>
        <dsp:cNvPr id="0" name=""/>
        <dsp:cNvSpPr/>
      </dsp:nvSpPr>
      <dsp:spPr>
        <a:xfrm>
          <a:off x="6132155" y="1230411"/>
          <a:ext cx="2111299" cy="9834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en-US" altLang="en-US" sz="1800" kern="1200" dirty="0" smtClean="0">
              <a:latin typeface="楷体" panose="02010609060101010101" pitchFamily="49" charset="-122"/>
              <a:ea typeface="楷体" panose="02010609060101010101" pitchFamily="49" charset="-122"/>
            </a:rPr>
            <a:t>1.</a:t>
          </a:r>
          <a:r>
            <a:rPr lang="zh-CN" altLang="en-US" sz="1800" kern="1200" dirty="0" smtClean="0">
              <a:latin typeface="楷体" panose="02010609060101010101" pitchFamily="49" charset="-122"/>
              <a:ea typeface="楷体" panose="02010609060101010101" pitchFamily="49" charset="-122"/>
            </a:rPr>
            <a:t>定量数据核查</a:t>
          </a:r>
          <a:endParaRPr lang="zh-CN" altLang="en-US" sz="1800" kern="1200" dirty="0">
            <a:latin typeface="楷体" panose="02010609060101010101" pitchFamily="49" charset="-122"/>
            <a:ea typeface="楷体" panose="02010609060101010101" pitchFamily="49" charset="-122"/>
          </a:endParaRPr>
        </a:p>
      </dsp:txBody>
      <dsp:txXfrm>
        <a:off x="6160959" y="1259215"/>
        <a:ext cx="2053691" cy="925848"/>
      </dsp:txXfrm>
    </dsp:sp>
    <dsp:sp modelId="{EE6DF955-6BDB-4049-9CA4-FAFA539DFF6E}">
      <dsp:nvSpPr>
        <dsp:cNvPr id="0" name=""/>
        <dsp:cNvSpPr/>
      </dsp:nvSpPr>
      <dsp:spPr>
        <a:xfrm>
          <a:off x="5935464" y="984547"/>
          <a:ext cx="196691" cy="1966912"/>
        </a:xfrm>
        <a:custGeom>
          <a:avLst/>
          <a:gdLst/>
          <a:ahLst/>
          <a:cxnLst/>
          <a:rect l="0" t="0" r="0" b="0"/>
          <a:pathLst>
            <a:path>
              <a:moveTo>
                <a:pt x="0" y="0"/>
              </a:moveTo>
              <a:lnTo>
                <a:pt x="0" y="1966912"/>
              </a:lnTo>
              <a:lnTo>
                <a:pt x="196691" y="19669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EEFF04-28E5-4F2C-8809-62889D84722E}">
      <dsp:nvSpPr>
        <dsp:cNvPr id="0" name=""/>
        <dsp:cNvSpPr/>
      </dsp:nvSpPr>
      <dsp:spPr>
        <a:xfrm>
          <a:off x="6132155" y="2459732"/>
          <a:ext cx="2111299" cy="9834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en-US" altLang="en-US" sz="1800" kern="1200" dirty="0" smtClean="0">
              <a:latin typeface="楷体" panose="02010609060101010101" pitchFamily="49" charset="-122"/>
              <a:ea typeface="楷体" panose="02010609060101010101" pitchFamily="49" charset="-122"/>
            </a:rPr>
            <a:t>2.</a:t>
          </a:r>
          <a:r>
            <a:rPr lang="zh-CN" altLang="en-US" sz="1800" kern="1200" dirty="0" smtClean="0">
              <a:latin typeface="楷体" panose="02010609060101010101" pitchFamily="49" charset="-122"/>
              <a:ea typeface="楷体" panose="02010609060101010101" pitchFamily="49" charset="-122"/>
            </a:rPr>
            <a:t>定性指标评审</a:t>
          </a:r>
          <a:endParaRPr lang="zh-CN" altLang="en-US" sz="1800" kern="1200" dirty="0">
            <a:latin typeface="楷体" panose="02010609060101010101" pitchFamily="49" charset="-122"/>
            <a:ea typeface="楷体" panose="02010609060101010101" pitchFamily="49" charset="-122"/>
          </a:endParaRPr>
        </a:p>
      </dsp:txBody>
      <dsp:txXfrm>
        <a:off x="6160959" y="2488536"/>
        <a:ext cx="2053691" cy="925848"/>
      </dsp:txXfrm>
    </dsp:sp>
    <dsp:sp modelId="{658EFCDD-E384-4DD3-A277-C0E320E3DF89}">
      <dsp:nvSpPr>
        <dsp:cNvPr id="0" name=""/>
        <dsp:cNvSpPr/>
      </dsp:nvSpPr>
      <dsp:spPr>
        <a:xfrm>
          <a:off x="8341800" y="1091"/>
          <a:ext cx="1966912" cy="9834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zh-CN" altLang="en-US" sz="2000" kern="1200" dirty="0" smtClean="0">
              <a:latin typeface="楷体" panose="02010609060101010101" pitchFamily="49" charset="-122"/>
              <a:ea typeface="楷体" panose="02010609060101010101" pitchFamily="49" charset="-122"/>
            </a:rPr>
            <a:t>平台技术</a:t>
          </a:r>
          <a:endParaRPr lang="en-US" altLang="zh-CN" sz="2000" kern="1200" dirty="0" smtClean="0">
            <a:latin typeface="楷体" panose="02010609060101010101" pitchFamily="49" charset="-122"/>
            <a:ea typeface="楷体" panose="02010609060101010101" pitchFamily="49" charset="-122"/>
          </a:endParaRPr>
        </a:p>
        <a:p>
          <a:pPr lvl="0" algn="ctr" defTabSz="889000">
            <a:lnSpc>
              <a:spcPct val="90000"/>
            </a:lnSpc>
            <a:spcBef>
              <a:spcPct val="0"/>
            </a:spcBef>
            <a:spcAft>
              <a:spcPct val="35000"/>
            </a:spcAft>
          </a:pPr>
          <a:r>
            <a:rPr lang="zh-CN" altLang="en-US" sz="2000" kern="1200" dirty="0" smtClean="0">
              <a:latin typeface="楷体" panose="02010609060101010101" pitchFamily="49" charset="-122"/>
              <a:ea typeface="楷体" panose="02010609060101010101" pitchFamily="49" charset="-122"/>
            </a:rPr>
            <a:t>支持专家组</a:t>
          </a:r>
          <a:endParaRPr lang="zh-CN" altLang="en-US" sz="2000" kern="1200" dirty="0">
            <a:latin typeface="楷体" panose="02010609060101010101" pitchFamily="49" charset="-122"/>
            <a:ea typeface="楷体" panose="02010609060101010101" pitchFamily="49" charset="-122"/>
          </a:endParaRPr>
        </a:p>
      </dsp:txBody>
      <dsp:txXfrm>
        <a:off x="8370604" y="29895"/>
        <a:ext cx="1909304" cy="925848"/>
      </dsp:txXfrm>
    </dsp:sp>
    <dsp:sp modelId="{D5867F49-A4DD-45C4-BD6F-866F83B0C813}">
      <dsp:nvSpPr>
        <dsp:cNvPr id="0" name=""/>
        <dsp:cNvSpPr/>
      </dsp:nvSpPr>
      <dsp:spPr>
        <a:xfrm>
          <a:off x="8538491" y="984547"/>
          <a:ext cx="196691" cy="737592"/>
        </a:xfrm>
        <a:custGeom>
          <a:avLst/>
          <a:gdLst/>
          <a:ahLst/>
          <a:cxnLst/>
          <a:rect l="0" t="0" r="0" b="0"/>
          <a:pathLst>
            <a:path>
              <a:moveTo>
                <a:pt x="0" y="0"/>
              </a:moveTo>
              <a:lnTo>
                <a:pt x="0" y="737592"/>
              </a:lnTo>
              <a:lnTo>
                <a:pt x="196691" y="7375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7320F7-57F6-4B68-B4D3-D4AC84D1AB66}">
      <dsp:nvSpPr>
        <dsp:cNvPr id="0" name=""/>
        <dsp:cNvSpPr/>
      </dsp:nvSpPr>
      <dsp:spPr>
        <a:xfrm>
          <a:off x="8735183" y="1230411"/>
          <a:ext cx="2111299" cy="9834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en-US" altLang="en-US" sz="1800" kern="1200" dirty="0" smtClean="0">
              <a:latin typeface="楷体" panose="02010609060101010101" pitchFamily="49" charset="-122"/>
              <a:ea typeface="楷体" panose="02010609060101010101" pitchFamily="49" charset="-122"/>
            </a:rPr>
            <a:t>1.</a:t>
          </a:r>
          <a:r>
            <a:rPr lang="zh-CN" altLang="en-US" sz="1800" kern="1200" dirty="0" smtClean="0">
              <a:latin typeface="楷体" panose="02010609060101010101" pitchFamily="49" charset="-122"/>
              <a:ea typeface="楷体" panose="02010609060101010101" pitchFamily="49" charset="-122"/>
            </a:rPr>
            <a:t>系统平台开发和建设</a:t>
          </a:r>
          <a:endParaRPr lang="zh-CN" altLang="en-US" sz="1800" kern="1200" dirty="0">
            <a:latin typeface="楷体" panose="02010609060101010101" pitchFamily="49" charset="-122"/>
            <a:ea typeface="楷体" panose="02010609060101010101" pitchFamily="49" charset="-122"/>
          </a:endParaRPr>
        </a:p>
      </dsp:txBody>
      <dsp:txXfrm>
        <a:off x="8763987" y="1259215"/>
        <a:ext cx="2053691" cy="925848"/>
      </dsp:txXfrm>
    </dsp:sp>
    <dsp:sp modelId="{31C394E3-5B18-46DB-8BD8-C2051A17E61D}">
      <dsp:nvSpPr>
        <dsp:cNvPr id="0" name=""/>
        <dsp:cNvSpPr/>
      </dsp:nvSpPr>
      <dsp:spPr>
        <a:xfrm>
          <a:off x="8538491" y="984547"/>
          <a:ext cx="196691" cy="1966912"/>
        </a:xfrm>
        <a:custGeom>
          <a:avLst/>
          <a:gdLst/>
          <a:ahLst/>
          <a:cxnLst/>
          <a:rect l="0" t="0" r="0" b="0"/>
          <a:pathLst>
            <a:path>
              <a:moveTo>
                <a:pt x="0" y="0"/>
              </a:moveTo>
              <a:lnTo>
                <a:pt x="0" y="1966912"/>
              </a:lnTo>
              <a:lnTo>
                <a:pt x="196691" y="19669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A5A92C-519E-427D-A099-6E5100649AC4}">
      <dsp:nvSpPr>
        <dsp:cNvPr id="0" name=""/>
        <dsp:cNvSpPr/>
      </dsp:nvSpPr>
      <dsp:spPr>
        <a:xfrm>
          <a:off x="8735183" y="2459732"/>
          <a:ext cx="2111299" cy="9834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en-US" altLang="en-US" sz="1800" kern="1200" dirty="0" smtClean="0">
              <a:latin typeface="楷体" panose="02010609060101010101" pitchFamily="49" charset="-122"/>
              <a:ea typeface="楷体" panose="02010609060101010101" pitchFamily="49" charset="-122"/>
            </a:rPr>
            <a:t>2.</a:t>
          </a:r>
          <a:r>
            <a:rPr lang="zh-CN" altLang="en-US" sz="1800" kern="1200" dirty="0" smtClean="0">
              <a:latin typeface="楷体" panose="02010609060101010101" pitchFamily="49" charset="-122"/>
              <a:ea typeface="楷体" panose="02010609060101010101" pitchFamily="49" charset="-122"/>
            </a:rPr>
            <a:t>系统平台运行维护</a:t>
          </a:r>
          <a:endParaRPr lang="zh-CN" altLang="en-US" sz="1800" kern="1200" dirty="0">
            <a:latin typeface="楷体" panose="02010609060101010101" pitchFamily="49" charset="-122"/>
            <a:ea typeface="楷体" panose="02010609060101010101" pitchFamily="49" charset="-122"/>
          </a:endParaRPr>
        </a:p>
      </dsp:txBody>
      <dsp:txXfrm>
        <a:off x="8763987" y="2488536"/>
        <a:ext cx="2053691" cy="9258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1DF04162-C5FD-4B04-B1A1-65C963E72DD0}" type="datetimeFigureOut">
              <a:rPr lang="zh-CN" altLang="en-US"/>
              <a:pPr>
                <a:defRPr/>
              </a:pPr>
              <a:t>2016/9/4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EF2E839A-B9C2-410D-BF92-22696250CE06}" type="slidenum">
              <a:rPr lang="zh-CN" altLang="en-US"/>
              <a:pPr>
                <a:defRPr/>
              </a:pPr>
              <a:t>‹#›</a:t>
            </a:fld>
            <a:endParaRPr lang="zh-CN" altLang="en-US"/>
          </a:p>
        </p:txBody>
      </p:sp>
    </p:spTree>
    <p:extLst>
      <p:ext uri="{BB962C8B-B14F-4D97-AF65-F5344CB8AC3E}">
        <p14:creationId xmlns:p14="http://schemas.microsoft.com/office/powerpoint/2010/main" xmlns="" val="2415209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609600" y="1600200"/>
            <a:ext cx="10972800" cy="452596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4" name="圆角矩形 3"/>
          <p:cNvSpPr/>
          <p:nvPr userDrawn="1"/>
        </p:nvSpPr>
        <p:spPr bwMode="auto">
          <a:xfrm>
            <a:off x="0" y="1106659"/>
            <a:ext cx="12191999" cy="119575"/>
          </a:xfrm>
          <a:prstGeom prst="round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0800000" scaled="1"/>
            <a:tileRect/>
          </a:gradFill>
          <a:ln>
            <a:noFill/>
            <a:headEnd/>
            <a:tailEnd/>
          </a:ln>
          <a:extLst/>
        </p:spPr>
        <p:style>
          <a:lnRef idx="2">
            <a:schemeClr val="accent1"/>
          </a:lnRef>
          <a:fillRef idx="1">
            <a:schemeClr val="lt1"/>
          </a:fillRef>
          <a:effectRef idx="0">
            <a:schemeClr val="accent1"/>
          </a:effectRef>
          <a:fontRef idx="minor">
            <a:schemeClr val="dk1"/>
          </a:fontRef>
        </p:style>
        <p:txBody>
          <a:bodyPr rtlCol="0" anchor="ctr"/>
          <a:lstStyle/>
          <a:p>
            <a:pPr algn="ctr" eaLnBrk="0" hangingPunct="0">
              <a:buFont typeface="Arial" pitchFamily="34" charset="0"/>
              <a:buNone/>
            </a:pPr>
            <a:endParaRPr lang="zh-CN" altLang="en-US"/>
          </a:p>
        </p:txBody>
      </p:sp>
    </p:spTree>
    <p:extLst>
      <p:ext uri="{BB962C8B-B14F-4D97-AF65-F5344CB8AC3E}">
        <p14:creationId xmlns:p14="http://schemas.microsoft.com/office/powerpoint/2010/main" xmlns="" val="130709004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矩形 1"/>
          <p:cNvSpPr/>
          <p:nvPr userDrawn="1"/>
        </p:nvSpPr>
        <p:spPr>
          <a:xfrm>
            <a:off x="1438275" y="0"/>
            <a:ext cx="161925" cy="120967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7" name="矩形 2"/>
          <p:cNvSpPr/>
          <p:nvPr userDrawn="1"/>
        </p:nvSpPr>
        <p:spPr>
          <a:xfrm>
            <a:off x="1639888" y="604838"/>
            <a:ext cx="161925" cy="604837"/>
          </a:xfrm>
          <a:prstGeom prst="rect">
            <a:avLst/>
          </a:prstGeom>
          <a:solidFill>
            <a:srgbClr val="1D8DE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1600" dirty="0">
              <a:latin typeface="微软雅黑" panose="020B0503020204020204" pitchFamily="34" charset="-122"/>
              <a:ea typeface="微软雅黑" panose="020B0503020204020204" pitchFamily="34" charset="-122"/>
            </a:endParaRPr>
          </a:p>
        </p:txBody>
      </p:sp>
      <p:sp>
        <p:nvSpPr>
          <p:cNvPr id="8" name="矩形 3"/>
          <p:cNvSpPr/>
          <p:nvPr userDrawn="1"/>
        </p:nvSpPr>
        <p:spPr>
          <a:xfrm>
            <a:off x="1816100" y="517525"/>
            <a:ext cx="2001838" cy="781050"/>
          </a:xfrm>
          <a:prstGeom prst="rect">
            <a:avLst/>
          </a:prstGeom>
        </p:spPr>
        <p:txBody>
          <a:bodyPr>
            <a:spAutoFit/>
          </a:bodyPr>
          <a:lstStyle/>
          <a:p>
            <a:pPr fontAlgn="auto">
              <a:lnSpc>
                <a:spcPct val="112000"/>
              </a:lnSpc>
              <a:spcBef>
                <a:spcPts val="0"/>
              </a:spcBef>
              <a:spcAft>
                <a:spcPts val="0"/>
              </a:spcAft>
              <a:defRPr/>
            </a:pPr>
            <a:r>
              <a:rPr lang="zh-CN" altLang="en-US" sz="2400" b="1" dirty="0" smtClean="0">
                <a:solidFill>
                  <a:srgbClr val="1D8DE5"/>
                </a:solidFill>
                <a:latin typeface="微软雅黑" pitchFamily="34" charset="-122"/>
                <a:ea typeface="微软雅黑" pitchFamily="34" charset="-122"/>
              </a:rPr>
              <a:t>目录 </a:t>
            </a:r>
            <a:r>
              <a:rPr lang="en-US" altLang="zh-CN" sz="2400" b="1" dirty="0" smtClean="0">
                <a:solidFill>
                  <a:srgbClr val="1D8DE5"/>
                </a:solidFill>
                <a:latin typeface="微软雅黑" pitchFamily="34" charset="-122"/>
                <a:ea typeface="微软雅黑" pitchFamily="34" charset="-122"/>
              </a:rPr>
              <a:t> </a:t>
            </a:r>
            <a:endParaRPr lang="en-US" altLang="zh-CN" sz="2400" b="1" dirty="0">
              <a:solidFill>
                <a:srgbClr val="1D8DE5"/>
              </a:solidFill>
              <a:latin typeface="微软雅黑" pitchFamily="34" charset="-122"/>
              <a:ea typeface="微软雅黑" pitchFamily="34" charset="-122"/>
            </a:endParaRPr>
          </a:p>
          <a:p>
            <a:pPr fontAlgn="auto">
              <a:lnSpc>
                <a:spcPct val="112000"/>
              </a:lnSpc>
              <a:spcBef>
                <a:spcPts val="0"/>
              </a:spcBef>
              <a:spcAft>
                <a:spcPts val="0"/>
              </a:spcAft>
              <a:defRPr/>
            </a:pPr>
            <a:r>
              <a:rPr lang="en-US" altLang="zh-CN" sz="1600" dirty="0">
                <a:solidFill>
                  <a:schemeClr val="tx1">
                    <a:lumMod val="65000"/>
                    <a:lumOff val="35000"/>
                  </a:schemeClr>
                </a:solidFill>
                <a:latin typeface="Calibri"/>
                <a:ea typeface="宋体" panose="02010600030101010101" pitchFamily="2" charset="-122"/>
              </a:rPr>
              <a:t>CONTENTS PAGE </a:t>
            </a:r>
            <a:endParaRPr lang="zh-CN" altLang="en-US" kern="0" dirty="0">
              <a:solidFill>
                <a:schemeClr val="tx1">
                  <a:lumMod val="65000"/>
                  <a:lumOff val="35000"/>
                </a:schemeClr>
              </a:solidFill>
              <a:latin typeface="+mn-lt"/>
              <a:ea typeface="+mn-ea"/>
            </a:endParaRPr>
          </a:p>
        </p:txBody>
      </p:sp>
    </p:spTree>
  </p:cSld>
  <p:clrMap bg1="lt1" tx1="dk1" bg2="lt2" tx2="dk2" accent1="accent1" accent2="accent2" accent3="accent3" accent4="accent4" accent5="accent5" accent6="accent6" hlink="hlink" folHlink="folHlink"/>
  <p:sldLayoutIdLst>
    <p:sldLayoutId id="2147483707" r:id="rId1"/>
    <p:sldLayoutId id="2147483712" r:id="rId2"/>
    <p:sldLayoutId id="2147483713" r:id="rId3"/>
  </p:sldLayoutIdLst>
  <p:txStyles>
    <p:titleStyle>
      <a:lvl1pPr algn="l" rtl="0" eaLnBrk="0" fontAlgn="base" hangingPunct="0">
        <a:lnSpc>
          <a:spcPct val="90000"/>
        </a:lnSpc>
        <a:spcBef>
          <a:spcPct val="0"/>
        </a:spcBef>
        <a:spcAft>
          <a:spcPct val="0"/>
        </a:spcAft>
        <a:defRPr sz="44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ea typeface="宋体" charset="-122"/>
        </a:defRPr>
      </a:lvl2pPr>
      <a:lvl3pPr algn="l" rtl="0" eaLnBrk="0" fontAlgn="base" hangingPunct="0">
        <a:lnSpc>
          <a:spcPct val="90000"/>
        </a:lnSpc>
        <a:spcBef>
          <a:spcPct val="0"/>
        </a:spcBef>
        <a:spcAft>
          <a:spcPct val="0"/>
        </a:spcAft>
        <a:defRPr sz="4400">
          <a:solidFill>
            <a:schemeClr val="tx1"/>
          </a:solidFill>
          <a:latin typeface="Calibri Light" pitchFamily="34" charset="0"/>
          <a:ea typeface="宋体" charset="-122"/>
        </a:defRPr>
      </a:lvl3pPr>
      <a:lvl4pPr algn="l" rtl="0" eaLnBrk="0" fontAlgn="base" hangingPunct="0">
        <a:lnSpc>
          <a:spcPct val="90000"/>
        </a:lnSpc>
        <a:spcBef>
          <a:spcPct val="0"/>
        </a:spcBef>
        <a:spcAft>
          <a:spcPct val="0"/>
        </a:spcAft>
        <a:defRPr sz="4400">
          <a:solidFill>
            <a:schemeClr val="tx1"/>
          </a:solidFill>
          <a:latin typeface="Calibri Light" pitchFamily="34" charset="0"/>
          <a:ea typeface="宋体" charset="-122"/>
        </a:defRPr>
      </a:lvl4pPr>
      <a:lvl5pPr algn="l" rtl="0" eaLnBrk="0" fontAlgn="base" hangingPunct="0">
        <a:lnSpc>
          <a:spcPct val="90000"/>
        </a:lnSpc>
        <a:spcBef>
          <a:spcPct val="0"/>
        </a:spcBef>
        <a:spcAft>
          <a:spcPct val="0"/>
        </a:spcAft>
        <a:defRPr sz="4400">
          <a:solidFill>
            <a:schemeClr val="tx1"/>
          </a:solidFill>
          <a:latin typeface="Calibri Light" pitchFamily="34" charset="0"/>
          <a:ea typeface="宋体" charset="-122"/>
        </a:defRPr>
      </a:lvl5pPr>
      <a:lvl6pPr marL="457200" algn="l" rtl="0" fontAlgn="base">
        <a:lnSpc>
          <a:spcPct val="90000"/>
        </a:lnSpc>
        <a:spcBef>
          <a:spcPct val="0"/>
        </a:spcBef>
        <a:spcAft>
          <a:spcPct val="0"/>
        </a:spcAft>
        <a:defRPr sz="4400">
          <a:solidFill>
            <a:schemeClr val="tx1"/>
          </a:solidFill>
          <a:latin typeface="Calibri Light" pitchFamily="34" charset="0"/>
          <a:ea typeface="宋体" charset="-122"/>
        </a:defRPr>
      </a:lvl6pPr>
      <a:lvl7pPr marL="914400" algn="l" rtl="0" fontAlgn="base">
        <a:lnSpc>
          <a:spcPct val="90000"/>
        </a:lnSpc>
        <a:spcBef>
          <a:spcPct val="0"/>
        </a:spcBef>
        <a:spcAft>
          <a:spcPct val="0"/>
        </a:spcAft>
        <a:defRPr sz="4400">
          <a:solidFill>
            <a:schemeClr val="tx1"/>
          </a:solidFill>
          <a:latin typeface="Calibri Light" pitchFamily="34" charset="0"/>
          <a:ea typeface="宋体" charset="-122"/>
        </a:defRPr>
      </a:lvl7pPr>
      <a:lvl8pPr marL="1371600" algn="l" rtl="0" fontAlgn="base">
        <a:lnSpc>
          <a:spcPct val="90000"/>
        </a:lnSpc>
        <a:spcBef>
          <a:spcPct val="0"/>
        </a:spcBef>
        <a:spcAft>
          <a:spcPct val="0"/>
        </a:spcAft>
        <a:defRPr sz="4400">
          <a:solidFill>
            <a:schemeClr val="tx1"/>
          </a:solidFill>
          <a:latin typeface="Calibri Light" pitchFamily="34" charset="0"/>
          <a:ea typeface="宋体" charset="-122"/>
        </a:defRPr>
      </a:lvl8pPr>
      <a:lvl9pPr marL="1828800" algn="l" rtl="0" fontAlgn="base">
        <a:lnSpc>
          <a:spcPct val="90000"/>
        </a:lnSpc>
        <a:spcBef>
          <a:spcPct val="0"/>
        </a:spcBef>
        <a:spcAft>
          <a:spcPct val="0"/>
        </a:spcAft>
        <a:defRPr sz="4400">
          <a:solidFill>
            <a:schemeClr val="tx1"/>
          </a:solidFill>
          <a:latin typeface="Calibri Light" pitchFamily="34" charset="0"/>
          <a:ea typeface="宋体" charset="-122"/>
        </a:defRPr>
      </a:lvl9pPr>
    </p:titleStyle>
    <p:bodyStyle>
      <a:lvl1pPr marL="228600" indent="-228600" algn="l" rtl="0" eaLnBrk="0" fontAlgn="base" hangingPunct="0">
        <a:lnSpc>
          <a:spcPct val="90000"/>
        </a:lnSpc>
        <a:spcBef>
          <a:spcPts val="1000"/>
        </a:spcBef>
        <a:spcAft>
          <a:spcPct val="0"/>
        </a:spcAft>
        <a:buFont typeface="Arial" charset="0"/>
        <a:buChar char="•"/>
        <a:defRPr sz="28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a:solidFill>
            <a:schemeClr val="tx1"/>
          </a:solidFill>
          <a:latin typeface="+mn-lt"/>
          <a:ea typeface="+mn-ea"/>
        </a:defRPr>
      </a:lvl2pPr>
      <a:lvl3pPr marL="1143000" indent="-228600" algn="l" rtl="0" eaLnBrk="0" fontAlgn="base" hangingPunct="0">
        <a:lnSpc>
          <a:spcPct val="90000"/>
        </a:lnSpc>
        <a:spcBef>
          <a:spcPts val="500"/>
        </a:spcBef>
        <a:spcAft>
          <a:spcPct val="0"/>
        </a:spcAft>
        <a:buFont typeface="Arial" charset="0"/>
        <a:buChar char="•"/>
        <a:defRPr sz="2000">
          <a:solidFill>
            <a:schemeClr val="tx1"/>
          </a:solidFill>
          <a:latin typeface="+mn-lt"/>
          <a:ea typeface="+mn-ea"/>
        </a:defRPr>
      </a:lvl3pPr>
      <a:lvl4pPr marL="1600200" indent="-228600" algn="l" rtl="0" eaLnBrk="0" fontAlgn="base" hangingPunct="0">
        <a:lnSpc>
          <a:spcPct val="90000"/>
        </a:lnSpc>
        <a:spcBef>
          <a:spcPts val="500"/>
        </a:spcBef>
        <a:spcAft>
          <a:spcPct val="0"/>
        </a:spcAft>
        <a:buFont typeface="Arial" charset="0"/>
        <a:buChar char="•"/>
        <a:defRPr sz="2000">
          <a:solidFill>
            <a:schemeClr val="tx1"/>
          </a:solidFill>
          <a:latin typeface="+mn-lt"/>
          <a:ea typeface="+mn-ea"/>
        </a:defRPr>
      </a:lvl4pPr>
      <a:lvl5pPr marL="2057400" indent="-228600" algn="l" rtl="0" eaLnBrk="0" fontAlgn="base" hangingPunct="0">
        <a:lnSpc>
          <a:spcPct val="90000"/>
        </a:lnSpc>
        <a:spcBef>
          <a:spcPts val="500"/>
        </a:spcBef>
        <a:spcAft>
          <a:spcPct val="0"/>
        </a:spcAft>
        <a:buFont typeface="Arial" charset="0"/>
        <a:buChar char="•"/>
        <a:defRPr sz="2000">
          <a:solidFill>
            <a:schemeClr val="tx1"/>
          </a:solidFill>
          <a:latin typeface="+mn-lt"/>
          <a:ea typeface="+mn-ea"/>
        </a:defRPr>
      </a:lvl5pPr>
      <a:lvl6pPr marL="2514600" indent="-228600" algn="l" rtl="0" fontAlgn="base">
        <a:lnSpc>
          <a:spcPct val="90000"/>
        </a:lnSpc>
        <a:spcBef>
          <a:spcPts val="500"/>
        </a:spcBef>
        <a:spcAft>
          <a:spcPct val="0"/>
        </a:spcAft>
        <a:buFont typeface="Arial" charset="0"/>
        <a:buChar char="•"/>
        <a:defRPr>
          <a:solidFill>
            <a:schemeClr val="tx1"/>
          </a:solidFill>
          <a:latin typeface="+mn-lt"/>
          <a:ea typeface="+mn-ea"/>
        </a:defRPr>
      </a:lvl6pPr>
      <a:lvl7pPr marL="2971800" indent="-228600" algn="l" rtl="0" fontAlgn="base">
        <a:lnSpc>
          <a:spcPct val="90000"/>
        </a:lnSpc>
        <a:spcBef>
          <a:spcPts val="500"/>
        </a:spcBef>
        <a:spcAft>
          <a:spcPct val="0"/>
        </a:spcAft>
        <a:buFont typeface="Arial" charset="0"/>
        <a:buChar char="•"/>
        <a:defRPr>
          <a:solidFill>
            <a:schemeClr val="tx1"/>
          </a:solidFill>
          <a:latin typeface="+mn-lt"/>
          <a:ea typeface="+mn-ea"/>
        </a:defRPr>
      </a:lvl7pPr>
      <a:lvl8pPr marL="3429000" indent="-228600" algn="l" rtl="0" fontAlgn="base">
        <a:lnSpc>
          <a:spcPct val="90000"/>
        </a:lnSpc>
        <a:spcBef>
          <a:spcPts val="500"/>
        </a:spcBef>
        <a:spcAft>
          <a:spcPct val="0"/>
        </a:spcAft>
        <a:buFont typeface="Arial" charset="0"/>
        <a:buChar char="•"/>
        <a:defRPr>
          <a:solidFill>
            <a:schemeClr val="tx1"/>
          </a:solidFill>
          <a:latin typeface="+mn-lt"/>
          <a:ea typeface="+mn-ea"/>
        </a:defRPr>
      </a:lvl8pPr>
      <a:lvl9pPr marL="3886200" indent="-228600" algn="l" rtl="0" fontAlgn="base">
        <a:lnSpc>
          <a:spcPct val="90000"/>
        </a:lnSpc>
        <a:spcBef>
          <a:spcPts val="500"/>
        </a:spcBef>
        <a:spcAft>
          <a:spcPct val="0"/>
        </a:spcAft>
        <a:buFont typeface="Arial" charset="0"/>
        <a:buChar char="•"/>
        <a:defRPr>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tags" Target="../tags/tag18.xml"/><Relationship Id="rId13" Type="http://schemas.openxmlformats.org/officeDocument/2006/relationships/tags" Target="../tags/tag23.xml"/><Relationship Id="rId3" Type="http://schemas.openxmlformats.org/officeDocument/2006/relationships/tags" Target="../tags/tag13.xml"/><Relationship Id="rId7" Type="http://schemas.openxmlformats.org/officeDocument/2006/relationships/tags" Target="../tags/tag17.xml"/><Relationship Id="rId12" Type="http://schemas.openxmlformats.org/officeDocument/2006/relationships/tags" Target="../tags/tag22.xml"/><Relationship Id="rId17" Type="http://schemas.openxmlformats.org/officeDocument/2006/relationships/image" Target="../media/image6.png"/><Relationship Id="rId2" Type="http://schemas.openxmlformats.org/officeDocument/2006/relationships/tags" Target="../tags/tag12.xml"/><Relationship Id="rId16"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tags" Target="../tags/tag16.xml"/><Relationship Id="rId11" Type="http://schemas.openxmlformats.org/officeDocument/2006/relationships/tags" Target="../tags/tag21.xml"/><Relationship Id="rId5" Type="http://schemas.openxmlformats.org/officeDocument/2006/relationships/tags" Target="../tags/tag15.xml"/><Relationship Id="rId15" Type="http://schemas.openxmlformats.org/officeDocument/2006/relationships/tags" Target="../tags/tag25.xml"/><Relationship Id="rId10" Type="http://schemas.openxmlformats.org/officeDocument/2006/relationships/tags" Target="../tags/tag20.xml"/><Relationship Id="rId4" Type="http://schemas.openxmlformats.org/officeDocument/2006/relationships/tags" Target="../tags/tag14.xml"/><Relationship Id="rId9" Type="http://schemas.openxmlformats.org/officeDocument/2006/relationships/tags" Target="../tags/tag19.xml"/><Relationship Id="rId14" Type="http://schemas.openxmlformats.org/officeDocument/2006/relationships/tags" Target="../tags/tag24.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6.xml"/><Relationship Id="rId7" Type="http://schemas.openxmlformats.org/officeDocument/2006/relationships/tags" Target="../tags/tag10.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9"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6801" name="Picture 2" descr="$S8Z_$P4IB3[964W$R@EVFU"/>
          <p:cNvPicPr>
            <a:picLocks noChangeAspect="1" noChangeArrowheads="1"/>
          </p:cNvPicPr>
          <p:nvPr/>
        </p:nvPicPr>
        <p:blipFill rotWithShape="1">
          <a:blip r:embed="rId2"/>
          <a:srcRect b="75061"/>
          <a:stretch/>
        </p:blipFill>
        <p:spPr bwMode="auto">
          <a:xfrm>
            <a:off x="0" y="1"/>
            <a:ext cx="12192000" cy="965199"/>
          </a:xfrm>
          <a:prstGeom prst="rect">
            <a:avLst/>
          </a:prstGeom>
          <a:noFill/>
          <a:ln w="9525">
            <a:noFill/>
            <a:miter lim="800000"/>
            <a:headEnd/>
            <a:tailEnd/>
          </a:ln>
        </p:spPr>
      </p:pic>
      <p:sp>
        <p:nvSpPr>
          <p:cNvPr id="5" name="矩形 4"/>
          <p:cNvSpPr/>
          <p:nvPr/>
        </p:nvSpPr>
        <p:spPr>
          <a:xfrm>
            <a:off x="0" y="1660801"/>
            <a:ext cx="12192000" cy="1908215"/>
          </a:xfrm>
          <a:prstGeom prst="rect">
            <a:avLst/>
          </a:prstGeom>
        </p:spPr>
        <p:txBody>
          <a:bodyPr wrap="square">
            <a:spAutoFit/>
          </a:bodyPr>
          <a:lstStyle/>
          <a:p>
            <a:pPr algn="ctr" eaLnBrk="0" hangingPunct="0">
              <a:spcBef>
                <a:spcPts val="1200"/>
              </a:spcBef>
              <a:buFont typeface="Arial" pitchFamily="34" charset="0"/>
              <a:buNone/>
              <a:defRPr/>
            </a:pPr>
            <a:r>
              <a:rPr lang="zh-CN" altLang="en-US" sz="5400" b="1" dirty="0" smtClean="0">
                <a:solidFill>
                  <a:srgbClr val="0033CC"/>
                </a:solidFill>
                <a:effectLst>
                  <a:reflection blurRad="6350" stA="50000" endA="300" endPos="50000" dist="60007" dir="5400000" sy="-100000" algn="bl" rotWithShape="0"/>
                </a:effectLst>
                <a:latin typeface="方正小标宋_GBK" panose="03000509000000000000" pitchFamily="65" charset="-122"/>
                <a:ea typeface="方正小标宋_GBK" panose="03000509000000000000" pitchFamily="65" charset="-122"/>
                <a:sym typeface="微软雅黑" pitchFamily="34" charset="-122"/>
              </a:rPr>
              <a:t>四川省普通高等学校</a:t>
            </a:r>
            <a:endParaRPr lang="en-US" altLang="zh-CN" sz="5400" b="1" dirty="0" smtClean="0">
              <a:solidFill>
                <a:srgbClr val="0033CC"/>
              </a:solidFill>
              <a:effectLst>
                <a:reflection blurRad="6350" stA="50000" endA="300" endPos="50000" dist="60007" dir="5400000" sy="-100000" algn="bl" rotWithShape="0"/>
              </a:effectLst>
              <a:latin typeface="方正小标宋_GBK" panose="03000509000000000000" pitchFamily="65" charset="-122"/>
              <a:ea typeface="方正小标宋_GBK" panose="03000509000000000000" pitchFamily="65" charset="-122"/>
              <a:sym typeface="微软雅黑" pitchFamily="34" charset="-122"/>
            </a:endParaRPr>
          </a:p>
          <a:p>
            <a:pPr algn="ctr" eaLnBrk="0" hangingPunct="0">
              <a:spcBef>
                <a:spcPts val="1200"/>
              </a:spcBef>
              <a:buFont typeface="Arial" pitchFamily="34" charset="0"/>
              <a:buNone/>
              <a:defRPr/>
            </a:pPr>
            <a:r>
              <a:rPr lang="zh-CN" altLang="en-US" sz="5400" b="1" dirty="0" smtClean="0">
                <a:solidFill>
                  <a:srgbClr val="0033CC"/>
                </a:solidFill>
                <a:effectLst>
                  <a:reflection blurRad="6350" stA="50000" endA="300" endPos="50000" dist="60007" dir="5400000" sy="-100000" algn="bl" rotWithShape="0"/>
                </a:effectLst>
                <a:latin typeface="方正小标宋_GBK" panose="03000509000000000000" pitchFamily="65" charset="-122"/>
                <a:ea typeface="方正小标宋_GBK" panose="03000509000000000000" pitchFamily="65" charset="-122"/>
                <a:sym typeface="微软雅黑" pitchFamily="34" charset="-122"/>
              </a:rPr>
              <a:t>本科专业评估试点工作培训会议</a:t>
            </a:r>
            <a:endParaRPr lang="en-US" altLang="zh-CN" sz="5400" b="1" dirty="0" smtClean="0">
              <a:solidFill>
                <a:srgbClr val="0033CC"/>
              </a:solidFill>
              <a:effectLst>
                <a:reflection blurRad="6350" stA="50000" endA="300" endPos="50000" dist="60007" dir="5400000" sy="-100000" algn="bl" rotWithShape="0"/>
              </a:effectLst>
              <a:latin typeface="方正小标宋_GBK" panose="03000509000000000000" pitchFamily="65" charset="-122"/>
              <a:ea typeface="方正小标宋_GBK" panose="03000509000000000000" pitchFamily="65" charset="-122"/>
              <a:sym typeface="微软雅黑" pitchFamily="34" charset="-122"/>
            </a:endParaRPr>
          </a:p>
        </p:txBody>
      </p:sp>
      <p:sp>
        <p:nvSpPr>
          <p:cNvPr id="6" name="矩形 5"/>
          <p:cNvSpPr/>
          <p:nvPr/>
        </p:nvSpPr>
        <p:spPr>
          <a:xfrm>
            <a:off x="3057993" y="4198560"/>
            <a:ext cx="6096000" cy="1292662"/>
          </a:xfrm>
          <a:prstGeom prst="rect">
            <a:avLst/>
          </a:prstGeom>
          <a:noFill/>
        </p:spPr>
        <p:txBody>
          <a:bodyPr>
            <a:spAutoFit/>
          </a:bodyPr>
          <a:lstStyle/>
          <a:p>
            <a:pPr marL="0" lvl="1" algn="ctr" eaLnBrk="0" hangingPunct="0">
              <a:lnSpc>
                <a:spcPct val="150000"/>
              </a:lnSpc>
              <a:buFont typeface="Arial" pitchFamily="34" charset="0"/>
              <a:buNone/>
              <a:defRPr/>
            </a:pPr>
            <a:r>
              <a:rPr lang="zh-CN" altLang="en-US" sz="2800" b="1"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sym typeface="微软雅黑" pitchFamily="34" charset="-122"/>
              </a:rPr>
              <a:t>四川省教育厅高教处      </a:t>
            </a:r>
            <a:r>
              <a:rPr lang="zh-CN" altLang="en-US" sz="2800" b="1"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rPr>
              <a:t>  </a:t>
            </a:r>
            <a:r>
              <a:rPr lang="en-US" altLang="zh-CN" sz="2800" b="1"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rPr>
              <a:t> </a:t>
            </a:r>
            <a:endParaRPr lang="zh-CN" altLang="en-US" sz="2800" b="1"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sym typeface="微软雅黑" pitchFamily="34" charset="-122"/>
            </a:endParaRPr>
          </a:p>
          <a:p>
            <a:pPr algn="ctr" eaLnBrk="0" hangingPunct="0">
              <a:lnSpc>
                <a:spcPct val="150000"/>
              </a:lnSpc>
              <a:buFont typeface="Arial" pitchFamily="34" charset="0"/>
              <a:buNone/>
              <a:defRPr/>
            </a:pPr>
            <a:r>
              <a:rPr lang="en-US" altLang="zh-CN" sz="2400"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rPr>
              <a:t>2016</a:t>
            </a:r>
            <a:r>
              <a:rPr lang="zh-CN" altLang="en-US" sz="2400"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rPr>
              <a:t>年</a:t>
            </a:r>
            <a:r>
              <a:rPr lang="en-US" altLang="zh-CN" sz="2400"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rPr>
              <a:t>9</a:t>
            </a:r>
            <a:r>
              <a:rPr lang="zh-CN" altLang="en-US" sz="2400"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rPr>
              <a:t>月</a:t>
            </a:r>
            <a:r>
              <a:rPr lang="en-US" altLang="zh-CN" sz="2400"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rPr>
              <a:t>4</a:t>
            </a:r>
            <a:r>
              <a:rPr lang="zh-CN" altLang="en-US" sz="2400" dirty="0" smtClean="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rPr>
              <a:t>日</a:t>
            </a:r>
            <a:endParaRPr lang="zh-CN" altLang="en-US" sz="2800" dirty="0">
              <a:solidFill>
                <a:srgbClr val="0033CC"/>
              </a:solidFill>
              <a:effectLst>
                <a:reflection blurRad="6350" stA="50000" endA="300" endPos="50000" dist="60007" dir="5400000" sy="-100000" algn="bl" rotWithShape="0"/>
              </a:effectLst>
              <a:latin typeface="Times New Roman" panose="02020603050405020304" pitchFamily="18" charset="0"/>
              <a:ea typeface="微软雅黑" pitchFamily="34" charset="-122"/>
              <a:cs typeface="Times New Roman" panose="02020603050405020304" pitchFamily="18" charset="0"/>
            </a:endParaRPr>
          </a:p>
        </p:txBody>
      </p:sp>
      <p:pic>
        <p:nvPicPr>
          <p:cNvPr id="7" name="Picture 2" descr="$S8Z_$P4IB3[964W$R@EVFU"/>
          <p:cNvPicPr>
            <a:picLocks noChangeAspect="1" noChangeArrowheads="1"/>
          </p:cNvPicPr>
          <p:nvPr/>
        </p:nvPicPr>
        <p:blipFill rotWithShape="1">
          <a:blip r:embed="rId2"/>
          <a:srcRect t="73421"/>
          <a:stretch/>
        </p:blipFill>
        <p:spPr bwMode="auto">
          <a:xfrm>
            <a:off x="0" y="5829300"/>
            <a:ext cx="12192000" cy="1028700"/>
          </a:xfrm>
          <a:prstGeom prst="rect">
            <a:avLst/>
          </a:prstGeom>
          <a:noFill/>
          <a:ln w="9525">
            <a:noFill/>
            <a:miter lim="800000"/>
            <a:headEnd/>
            <a:tailEnd/>
          </a:ln>
        </p:spPr>
      </p:pic>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 name="任意多边形 17"/>
          <p:cNvSpPr>
            <a:spLocks/>
          </p:cNvSpPr>
          <p:nvPr/>
        </p:nvSpPr>
        <p:spPr bwMode="auto">
          <a:xfrm>
            <a:off x="5658546" y="2290864"/>
            <a:ext cx="3275013" cy="431800"/>
          </a:xfrm>
          <a:custGeom>
            <a:avLst/>
            <a:gdLst>
              <a:gd name="T0" fmla="*/ 27367 w 3275513"/>
              <a:gd name="T1" fmla="*/ 0 h 431880"/>
              <a:gd name="T2" fmla="*/ 3058172 w 3275513"/>
              <a:gd name="T3" fmla="*/ 0 h 431880"/>
              <a:gd name="T4" fmla="*/ 3274013 w 3275513"/>
              <a:gd name="T5" fmla="*/ 215820 h 431880"/>
              <a:gd name="T6" fmla="*/ 3058172 w 3275513"/>
              <a:gd name="T7" fmla="*/ 431640 h 431880"/>
              <a:gd name="T8" fmla="*/ 873032 w 3275513"/>
              <a:gd name="T9" fmla="*/ 431640 h 431880"/>
              <a:gd name="T10" fmla="*/ 803886 w 3275513"/>
              <a:gd name="T11" fmla="*/ 355570 h 431880"/>
              <a:gd name="T12" fmla="*/ 69518 w 3275513"/>
              <a:gd name="T13" fmla="*/ 6269 h 431880"/>
              <a:gd name="T14" fmla="*/ 0 w 3275513"/>
              <a:gd name="T15" fmla="*/ 2757 h 431880"/>
              <a:gd name="T16" fmla="*/ 0 60000 65536"/>
              <a:gd name="T17" fmla="*/ 0 60000 65536"/>
              <a:gd name="T18" fmla="*/ 0 60000 65536"/>
              <a:gd name="T19" fmla="*/ 0 60000 65536"/>
              <a:gd name="T20" fmla="*/ 0 60000 65536"/>
              <a:gd name="T21" fmla="*/ 0 60000 65536"/>
              <a:gd name="T22" fmla="*/ 0 60000 65536"/>
              <a:gd name="T23" fmla="*/ 0 60000 65536"/>
              <a:gd name="T24" fmla="*/ 0 w 3275513"/>
              <a:gd name="T25" fmla="*/ 0 h 431880"/>
              <a:gd name="T26" fmla="*/ 3275513 w 3275513"/>
              <a:gd name="T27" fmla="*/ 431880 h 43188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275513" h="431880">
                <a:moveTo>
                  <a:pt x="27379" y="0"/>
                </a:moveTo>
                <a:lnTo>
                  <a:pt x="3059573" y="0"/>
                </a:lnTo>
                <a:cubicBezTo>
                  <a:pt x="3178833" y="0"/>
                  <a:pt x="3275513" y="96680"/>
                  <a:pt x="3275513" y="215940"/>
                </a:cubicBezTo>
                <a:cubicBezTo>
                  <a:pt x="3275513" y="335200"/>
                  <a:pt x="3178833" y="431880"/>
                  <a:pt x="3059573" y="431880"/>
                </a:cubicBezTo>
                <a:lnTo>
                  <a:pt x="873431" y="431880"/>
                </a:lnTo>
                <a:lnTo>
                  <a:pt x="804255" y="355768"/>
                </a:lnTo>
                <a:cubicBezTo>
                  <a:pt x="611921" y="163433"/>
                  <a:pt x="355385" y="35300"/>
                  <a:pt x="69551" y="6272"/>
                </a:cubicBezTo>
                <a:lnTo>
                  <a:pt x="0" y="2760"/>
                </a:lnTo>
                <a:lnTo>
                  <a:pt x="27379" y="0"/>
                </a:lnTo>
                <a:close/>
              </a:path>
            </a:pathLst>
          </a:custGeom>
          <a:solidFill>
            <a:srgbClr val="336699"/>
          </a:solidFill>
          <a:ln>
            <a:noFill/>
          </a:ln>
          <a:extLst/>
        </p:spPr>
        <p:txBody>
          <a:bodyPr lIns="180000" rIns="180000" anchor="ct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pitchFamily="3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pitchFamily="3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pitchFamily="3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9pPr>
          </a:lstStyle>
          <a:p>
            <a:pPr algn="r" eaLnBrk="1" hangingPunct="1">
              <a:lnSpc>
                <a:spcPct val="120000"/>
              </a:lnSpc>
              <a:spcBef>
                <a:spcPct val="0"/>
              </a:spcBef>
              <a:buFontTx/>
              <a:buNone/>
              <a:defRPr/>
            </a:pPr>
            <a:r>
              <a:rPr lang="zh-CN" altLang="en-US" sz="2000" dirty="0" smtClean="0">
                <a:solidFill>
                  <a:srgbClr val="FFFFFF"/>
                </a:solidFill>
                <a:latin typeface="Arial" panose="020B0604020202020204" pitchFamily="34" charset="0"/>
                <a:sym typeface="Arial" panose="020B0604020202020204" pitchFamily="34" charset="0"/>
              </a:rPr>
              <a:t>学校</a:t>
            </a:r>
            <a:endParaRPr lang="zh-CN" altLang="en-US" sz="2000" dirty="0">
              <a:solidFill>
                <a:srgbClr val="FFFFFF"/>
              </a:solidFill>
              <a:latin typeface="Arial" panose="020B0604020202020204" pitchFamily="34" charset="0"/>
              <a:sym typeface="Arial" panose="020B0604020202020204" pitchFamily="34" charset="0"/>
            </a:endParaRPr>
          </a:p>
        </p:txBody>
      </p:sp>
      <p:sp>
        <p:nvSpPr>
          <p:cNvPr id="38" name="任意多边形 18"/>
          <p:cNvSpPr>
            <a:spLocks/>
          </p:cNvSpPr>
          <p:nvPr/>
        </p:nvSpPr>
        <p:spPr bwMode="auto">
          <a:xfrm>
            <a:off x="2323209" y="4287939"/>
            <a:ext cx="3279775" cy="431800"/>
          </a:xfrm>
          <a:custGeom>
            <a:avLst/>
            <a:gdLst>
              <a:gd name="T0" fmla="*/ 216036 w 3279285"/>
              <a:gd name="T1" fmla="*/ 0 h 431880"/>
              <a:gd name="T2" fmla="*/ 2354086 w 3279285"/>
              <a:gd name="T3" fmla="*/ 0 h 431880"/>
              <a:gd name="T4" fmla="*/ 2423293 w 3279285"/>
              <a:gd name="T5" fmla="*/ 76072 h 431880"/>
              <a:gd name="T6" fmla="*/ 3158326 w 3279285"/>
              <a:gd name="T7" fmla="*/ 425372 h 431880"/>
              <a:gd name="T8" fmla="*/ 3280755 w 3279285"/>
              <a:gd name="T9" fmla="*/ 431549 h 431880"/>
              <a:gd name="T10" fmla="*/ 3279845 w 3279285"/>
              <a:gd name="T11" fmla="*/ 431640 h 431880"/>
              <a:gd name="T12" fmla="*/ 216036 w 3279285"/>
              <a:gd name="T13" fmla="*/ 431640 h 431880"/>
              <a:gd name="T14" fmla="*/ 0 w 3279285"/>
              <a:gd name="T15" fmla="*/ 215820 h 431880"/>
              <a:gd name="T16" fmla="*/ 216036 w 3279285"/>
              <a:gd name="T17" fmla="*/ 0 h 43188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79285"/>
              <a:gd name="T28" fmla="*/ 0 h 431880"/>
              <a:gd name="T29" fmla="*/ 3279285 w 3279285"/>
              <a:gd name="T30" fmla="*/ 431880 h 43188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79285" h="431880">
                <a:moveTo>
                  <a:pt x="215940" y="0"/>
                </a:moveTo>
                <a:lnTo>
                  <a:pt x="2353030" y="0"/>
                </a:lnTo>
                <a:lnTo>
                  <a:pt x="2422207" y="76114"/>
                </a:lnTo>
                <a:cubicBezTo>
                  <a:pt x="2614541" y="268448"/>
                  <a:pt x="2871077" y="396581"/>
                  <a:pt x="3156910" y="425609"/>
                </a:cubicBezTo>
                <a:lnTo>
                  <a:pt x="3279285" y="431789"/>
                </a:lnTo>
                <a:lnTo>
                  <a:pt x="3278375" y="431880"/>
                </a:lnTo>
                <a:lnTo>
                  <a:pt x="215940" y="431880"/>
                </a:lnTo>
                <a:cubicBezTo>
                  <a:pt x="96680" y="431880"/>
                  <a:pt x="0" y="335200"/>
                  <a:pt x="0" y="215940"/>
                </a:cubicBezTo>
                <a:cubicBezTo>
                  <a:pt x="0" y="96680"/>
                  <a:pt x="96680" y="0"/>
                  <a:pt x="215940" y="0"/>
                </a:cubicBezTo>
                <a:close/>
              </a:path>
            </a:pathLst>
          </a:custGeom>
          <a:solidFill>
            <a:srgbClr val="336699"/>
          </a:solidFill>
          <a:ln>
            <a:noFill/>
          </a:ln>
          <a:extLst/>
        </p:spPr>
        <p:txBody>
          <a:bodyPr lIns="180000" rIns="180000" anchor="ct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pitchFamily="3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pitchFamily="3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pitchFamily="3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9pPr>
          </a:lstStyle>
          <a:p>
            <a:pPr eaLnBrk="1" hangingPunct="1">
              <a:lnSpc>
                <a:spcPct val="120000"/>
              </a:lnSpc>
              <a:spcBef>
                <a:spcPct val="0"/>
              </a:spcBef>
              <a:buFontTx/>
              <a:buNone/>
              <a:defRPr/>
            </a:pPr>
            <a:r>
              <a:rPr lang="zh-CN" altLang="en-US" sz="2000" dirty="0" smtClean="0">
                <a:solidFill>
                  <a:srgbClr val="FFFFFF"/>
                </a:solidFill>
                <a:latin typeface="Arial" panose="020B0604020202020204" pitchFamily="34" charset="0"/>
                <a:sym typeface="Arial" panose="020B0604020202020204" pitchFamily="34" charset="0"/>
              </a:rPr>
              <a:t>主管部门</a:t>
            </a:r>
            <a:endParaRPr lang="zh-CN" altLang="en-US" sz="2000" dirty="0">
              <a:solidFill>
                <a:srgbClr val="FFFFFF"/>
              </a:solidFill>
              <a:latin typeface="Arial" panose="020B0604020202020204" pitchFamily="34" charset="0"/>
              <a:sym typeface="Arial" panose="020B0604020202020204" pitchFamily="34" charset="0"/>
            </a:endParaRPr>
          </a:p>
        </p:txBody>
      </p:sp>
      <p:sp>
        <p:nvSpPr>
          <p:cNvPr id="43" name="同心圆 42"/>
          <p:cNvSpPr/>
          <p:nvPr/>
        </p:nvSpPr>
        <p:spPr>
          <a:xfrm>
            <a:off x="4533008" y="2414690"/>
            <a:ext cx="2178050" cy="2179637"/>
          </a:xfrm>
          <a:prstGeom prst="donut">
            <a:avLst>
              <a:gd name="adj" fmla="val 6327"/>
            </a:avLst>
          </a:prstGeom>
          <a:solidFill>
            <a:srgbClr val="336699"/>
          </a:solidFill>
        </p:spPr>
        <p:txBody>
          <a:bodyPr lIns="0" tIns="0" rIns="0" bIns="0" anchor="ctr"/>
          <a:lstStyle/>
          <a:p>
            <a:pPr algn="ctr">
              <a:defRPr/>
            </a:pPr>
            <a:r>
              <a:rPr lang="zh-CN" altLang="en-US" sz="24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不同层面</a:t>
            </a:r>
            <a:endParaRPr lang="en-US" altLang="zh-CN" sz="24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endParaRPr>
          </a:p>
          <a:p>
            <a:pPr algn="ctr">
              <a:defRPr/>
            </a:pPr>
            <a:r>
              <a:rPr lang="zh-CN" altLang="en-US" sz="24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职责任务</a:t>
            </a:r>
            <a:endParaRPr lang="zh-CN" altLang="en-US" sz="24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sp>
        <p:nvSpPr>
          <p:cNvPr id="53" name="文本框 52"/>
          <p:cNvSpPr txBox="1"/>
          <p:nvPr/>
        </p:nvSpPr>
        <p:spPr>
          <a:xfrm>
            <a:off x="6859401" y="3394252"/>
            <a:ext cx="4170235" cy="2012859"/>
          </a:xfrm>
          <a:prstGeom prst="rect">
            <a:avLst/>
          </a:prstGeom>
          <a:noFill/>
        </p:spPr>
        <p:txBody>
          <a:bodyPr wrap="square" rtlCol="0">
            <a:spAutoFit/>
          </a:bodyPr>
          <a:lstStyle>
            <a:defPPr>
              <a:defRPr lang="zh-CN"/>
            </a:defPPr>
            <a:lvl1pPr algn="just">
              <a:lnSpc>
                <a:spcPct val="130000"/>
              </a:lnSpc>
              <a:defRPr sz="2400" b="1">
                <a:latin typeface="楷体" panose="02010609060101010101" pitchFamily="49" charset="-122"/>
                <a:ea typeface="楷体" panose="02010609060101010101" pitchFamily="49" charset="-122"/>
              </a:defRPr>
            </a:lvl1pPr>
          </a:lstStyle>
          <a:p>
            <a:r>
              <a:rPr lang="zh-CN" altLang="en-US" dirty="0"/>
              <a:t>顶层设计、调整优化，扶优扶强、打造特色，扶短扶弱、补齐短板，适应形势、动态调整</a:t>
            </a:r>
            <a:r>
              <a:rPr lang="zh-CN" altLang="en-US" dirty="0" smtClean="0"/>
              <a:t>，</a:t>
            </a:r>
            <a:r>
              <a:rPr lang="zh-CN" altLang="en-US" dirty="0" smtClean="0"/>
              <a:t>科学定位</a:t>
            </a:r>
            <a:r>
              <a:rPr lang="zh-CN" altLang="en-US" dirty="0" smtClean="0"/>
              <a:t>、特色发展。</a:t>
            </a:r>
            <a:endParaRPr lang="zh-CN" altLang="en-US" dirty="0"/>
          </a:p>
        </p:txBody>
      </p:sp>
      <p:sp>
        <p:nvSpPr>
          <p:cNvPr id="56" name="KSO_Shape"/>
          <p:cNvSpPr/>
          <p:nvPr/>
        </p:nvSpPr>
        <p:spPr>
          <a:xfrm rot="16200000">
            <a:off x="2456279" y="3770633"/>
            <a:ext cx="360040" cy="380666"/>
          </a:xfrm>
          <a:custGeom>
            <a:avLst/>
            <a:gdLst>
              <a:gd name="connsiteX0" fmla="*/ 266223 w 594308"/>
              <a:gd name="connsiteY0" fmla="*/ 155067 h 594308"/>
              <a:gd name="connsiteX1" fmla="*/ 343018 w 594308"/>
              <a:gd name="connsiteY1" fmla="*/ 155067 h 594308"/>
              <a:gd name="connsiteX2" fmla="*/ 495418 w 594308"/>
              <a:gd name="connsiteY2" fmla="*/ 297467 h 594308"/>
              <a:gd name="connsiteX3" fmla="*/ 343018 w 594308"/>
              <a:gd name="connsiteY3" fmla="*/ 439241 h 594308"/>
              <a:gd name="connsiteX4" fmla="*/ 266223 w 594308"/>
              <a:gd name="connsiteY4" fmla="*/ 439241 h 594308"/>
              <a:gd name="connsiteX5" fmla="*/ 392429 w 594308"/>
              <a:gd name="connsiteY5" fmla="*/ 322191 h 594308"/>
              <a:gd name="connsiteX6" fmla="*/ 98890 w 594308"/>
              <a:gd name="connsiteY6" fmla="*/ 322191 h 594308"/>
              <a:gd name="connsiteX7" fmla="*/ 98890 w 594308"/>
              <a:gd name="connsiteY7" fmla="*/ 272117 h 594308"/>
              <a:gd name="connsiteX8" fmla="*/ 392429 w 594308"/>
              <a:gd name="connsiteY8" fmla="*/ 272117 h 594308"/>
              <a:gd name="connsiteX9" fmla="*/ 297154 w 594308"/>
              <a:gd name="connsiteY9" fmla="*/ 56239 h 594308"/>
              <a:gd name="connsiteX10" fmla="*/ 56239 w 594308"/>
              <a:gd name="connsiteY10" fmla="*/ 297154 h 594308"/>
              <a:gd name="connsiteX11" fmla="*/ 297154 w 594308"/>
              <a:gd name="connsiteY11" fmla="*/ 538069 h 594308"/>
              <a:gd name="connsiteX12" fmla="*/ 538069 w 594308"/>
              <a:gd name="connsiteY12" fmla="*/ 297154 h 594308"/>
              <a:gd name="connsiteX13" fmla="*/ 297154 w 594308"/>
              <a:gd name="connsiteY13" fmla="*/ 56239 h 594308"/>
              <a:gd name="connsiteX14" fmla="*/ 297154 w 594308"/>
              <a:gd name="connsiteY14" fmla="*/ 0 h 594308"/>
              <a:gd name="connsiteX15" fmla="*/ 594308 w 594308"/>
              <a:gd name="connsiteY15" fmla="*/ 297154 h 594308"/>
              <a:gd name="connsiteX16" fmla="*/ 297154 w 594308"/>
              <a:gd name="connsiteY16" fmla="*/ 594308 h 594308"/>
              <a:gd name="connsiteX17" fmla="*/ 0 w 594308"/>
              <a:gd name="connsiteY17" fmla="*/ 297154 h 594308"/>
              <a:gd name="connsiteX18" fmla="*/ 297154 w 594308"/>
              <a:gd name="connsiteY18" fmla="*/ 0 h 594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94308" h="594308">
                <a:moveTo>
                  <a:pt x="266223" y="155067"/>
                </a:moveTo>
                <a:lnTo>
                  <a:pt x="343018" y="155067"/>
                </a:lnTo>
                <a:lnTo>
                  <a:pt x="495418" y="297467"/>
                </a:lnTo>
                <a:lnTo>
                  <a:pt x="343018" y="439241"/>
                </a:lnTo>
                <a:lnTo>
                  <a:pt x="266223" y="439241"/>
                </a:lnTo>
                <a:lnTo>
                  <a:pt x="392429" y="322191"/>
                </a:lnTo>
                <a:lnTo>
                  <a:pt x="98890" y="322191"/>
                </a:lnTo>
                <a:lnTo>
                  <a:pt x="98890" y="272117"/>
                </a:lnTo>
                <a:lnTo>
                  <a:pt x="392429" y="272117"/>
                </a:lnTo>
                <a:close/>
                <a:moveTo>
                  <a:pt x="297154" y="56239"/>
                </a:moveTo>
                <a:cubicBezTo>
                  <a:pt x="164100" y="56239"/>
                  <a:pt x="56239" y="164100"/>
                  <a:pt x="56239" y="297154"/>
                </a:cubicBezTo>
                <a:cubicBezTo>
                  <a:pt x="56239" y="430208"/>
                  <a:pt x="164100" y="538069"/>
                  <a:pt x="297154" y="538069"/>
                </a:cubicBezTo>
                <a:cubicBezTo>
                  <a:pt x="430208" y="538069"/>
                  <a:pt x="538069" y="430208"/>
                  <a:pt x="538069" y="297154"/>
                </a:cubicBezTo>
                <a:cubicBezTo>
                  <a:pt x="538069" y="164100"/>
                  <a:pt x="430208" y="56239"/>
                  <a:pt x="297154" y="56239"/>
                </a:cubicBezTo>
                <a:close/>
                <a:moveTo>
                  <a:pt x="297154" y="0"/>
                </a:moveTo>
                <a:cubicBezTo>
                  <a:pt x="461268" y="0"/>
                  <a:pt x="594308" y="133040"/>
                  <a:pt x="594308" y="297154"/>
                </a:cubicBezTo>
                <a:cubicBezTo>
                  <a:pt x="594308" y="461268"/>
                  <a:pt x="461268" y="594308"/>
                  <a:pt x="297154" y="594308"/>
                </a:cubicBezTo>
                <a:cubicBezTo>
                  <a:pt x="133040" y="594308"/>
                  <a:pt x="0" y="461268"/>
                  <a:pt x="0" y="297154"/>
                </a:cubicBezTo>
                <a:cubicBezTo>
                  <a:pt x="0" y="133040"/>
                  <a:pt x="133040" y="0"/>
                  <a:pt x="297154" y="0"/>
                </a:cubicBezTo>
                <a:close/>
              </a:path>
            </a:pathLst>
          </a:custGeom>
          <a:solidFill>
            <a:srgbClr val="3366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contourW="12700">
              <a:contourClr>
                <a:srgbClr val="FFFFFF"/>
              </a:contourClr>
            </a:sp3d>
          </a:bodyPr>
          <a:lstStyle/>
          <a:p>
            <a:pPr algn="ctr" eaLnBrk="1" fontAlgn="auto" hangingPunct="1">
              <a:spcBef>
                <a:spcPts val="0"/>
              </a:spcBef>
              <a:spcAft>
                <a:spcPts val="0"/>
              </a:spcAft>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59" name="文本框 58"/>
          <p:cNvSpPr txBox="1"/>
          <p:nvPr/>
        </p:nvSpPr>
        <p:spPr>
          <a:xfrm>
            <a:off x="1356088" y="2144808"/>
            <a:ext cx="3133378" cy="1532727"/>
          </a:xfrm>
          <a:prstGeom prst="rect">
            <a:avLst/>
          </a:prstGeom>
          <a:noFill/>
        </p:spPr>
        <p:txBody>
          <a:bodyPr wrap="square" rtlCol="0">
            <a:spAutoFit/>
          </a:bodyPr>
          <a:lstStyle>
            <a:defPPr>
              <a:defRPr lang="zh-CN"/>
            </a:defPPr>
            <a:lvl1pPr>
              <a:lnSpc>
                <a:spcPct val="130000"/>
              </a:lnSpc>
              <a:defRPr sz="2400" b="1">
                <a:latin typeface="楷体" panose="02010609060101010101" pitchFamily="49" charset="-122"/>
                <a:ea typeface="楷体" panose="02010609060101010101" pitchFamily="49" charset="-122"/>
              </a:defRPr>
            </a:lvl1pPr>
          </a:lstStyle>
          <a:p>
            <a:pPr algn="just"/>
            <a:r>
              <a:rPr lang="zh-CN" altLang="en-US" dirty="0"/>
              <a:t>宏观指导、调控、管理，资源配置、政策引导、监督监控。</a:t>
            </a:r>
            <a:endParaRPr lang="zh-CN" altLang="en-US" dirty="0">
              <a:sym typeface="Arial" panose="020B0604020202020204" pitchFamily="34" charset="0"/>
            </a:endParaRPr>
          </a:p>
        </p:txBody>
      </p:sp>
      <p:sp>
        <p:nvSpPr>
          <p:cNvPr id="27" name="KSO_Shape"/>
          <p:cNvSpPr/>
          <p:nvPr/>
        </p:nvSpPr>
        <p:spPr>
          <a:xfrm rot="5400000">
            <a:off x="8341869" y="2875382"/>
            <a:ext cx="360040" cy="380666"/>
          </a:xfrm>
          <a:custGeom>
            <a:avLst/>
            <a:gdLst>
              <a:gd name="connsiteX0" fmla="*/ 266223 w 594308"/>
              <a:gd name="connsiteY0" fmla="*/ 155067 h 594308"/>
              <a:gd name="connsiteX1" fmla="*/ 343018 w 594308"/>
              <a:gd name="connsiteY1" fmla="*/ 155067 h 594308"/>
              <a:gd name="connsiteX2" fmla="*/ 495418 w 594308"/>
              <a:gd name="connsiteY2" fmla="*/ 297467 h 594308"/>
              <a:gd name="connsiteX3" fmla="*/ 343018 w 594308"/>
              <a:gd name="connsiteY3" fmla="*/ 439241 h 594308"/>
              <a:gd name="connsiteX4" fmla="*/ 266223 w 594308"/>
              <a:gd name="connsiteY4" fmla="*/ 439241 h 594308"/>
              <a:gd name="connsiteX5" fmla="*/ 392429 w 594308"/>
              <a:gd name="connsiteY5" fmla="*/ 322191 h 594308"/>
              <a:gd name="connsiteX6" fmla="*/ 98890 w 594308"/>
              <a:gd name="connsiteY6" fmla="*/ 322191 h 594308"/>
              <a:gd name="connsiteX7" fmla="*/ 98890 w 594308"/>
              <a:gd name="connsiteY7" fmla="*/ 272117 h 594308"/>
              <a:gd name="connsiteX8" fmla="*/ 392429 w 594308"/>
              <a:gd name="connsiteY8" fmla="*/ 272117 h 594308"/>
              <a:gd name="connsiteX9" fmla="*/ 297154 w 594308"/>
              <a:gd name="connsiteY9" fmla="*/ 56239 h 594308"/>
              <a:gd name="connsiteX10" fmla="*/ 56239 w 594308"/>
              <a:gd name="connsiteY10" fmla="*/ 297154 h 594308"/>
              <a:gd name="connsiteX11" fmla="*/ 297154 w 594308"/>
              <a:gd name="connsiteY11" fmla="*/ 538069 h 594308"/>
              <a:gd name="connsiteX12" fmla="*/ 538069 w 594308"/>
              <a:gd name="connsiteY12" fmla="*/ 297154 h 594308"/>
              <a:gd name="connsiteX13" fmla="*/ 297154 w 594308"/>
              <a:gd name="connsiteY13" fmla="*/ 56239 h 594308"/>
              <a:gd name="connsiteX14" fmla="*/ 297154 w 594308"/>
              <a:gd name="connsiteY14" fmla="*/ 0 h 594308"/>
              <a:gd name="connsiteX15" fmla="*/ 594308 w 594308"/>
              <a:gd name="connsiteY15" fmla="*/ 297154 h 594308"/>
              <a:gd name="connsiteX16" fmla="*/ 297154 w 594308"/>
              <a:gd name="connsiteY16" fmla="*/ 594308 h 594308"/>
              <a:gd name="connsiteX17" fmla="*/ 0 w 594308"/>
              <a:gd name="connsiteY17" fmla="*/ 297154 h 594308"/>
              <a:gd name="connsiteX18" fmla="*/ 297154 w 594308"/>
              <a:gd name="connsiteY18" fmla="*/ 0 h 594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94308" h="594308">
                <a:moveTo>
                  <a:pt x="266223" y="155067"/>
                </a:moveTo>
                <a:lnTo>
                  <a:pt x="343018" y="155067"/>
                </a:lnTo>
                <a:lnTo>
                  <a:pt x="495418" y="297467"/>
                </a:lnTo>
                <a:lnTo>
                  <a:pt x="343018" y="439241"/>
                </a:lnTo>
                <a:lnTo>
                  <a:pt x="266223" y="439241"/>
                </a:lnTo>
                <a:lnTo>
                  <a:pt x="392429" y="322191"/>
                </a:lnTo>
                <a:lnTo>
                  <a:pt x="98890" y="322191"/>
                </a:lnTo>
                <a:lnTo>
                  <a:pt x="98890" y="272117"/>
                </a:lnTo>
                <a:lnTo>
                  <a:pt x="392429" y="272117"/>
                </a:lnTo>
                <a:close/>
                <a:moveTo>
                  <a:pt x="297154" y="56239"/>
                </a:moveTo>
                <a:cubicBezTo>
                  <a:pt x="164100" y="56239"/>
                  <a:pt x="56239" y="164100"/>
                  <a:pt x="56239" y="297154"/>
                </a:cubicBezTo>
                <a:cubicBezTo>
                  <a:pt x="56239" y="430208"/>
                  <a:pt x="164100" y="538069"/>
                  <a:pt x="297154" y="538069"/>
                </a:cubicBezTo>
                <a:cubicBezTo>
                  <a:pt x="430208" y="538069"/>
                  <a:pt x="538069" y="430208"/>
                  <a:pt x="538069" y="297154"/>
                </a:cubicBezTo>
                <a:cubicBezTo>
                  <a:pt x="538069" y="164100"/>
                  <a:pt x="430208" y="56239"/>
                  <a:pt x="297154" y="56239"/>
                </a:cubicBezTo>
                <a:close/>
                <a:moveTo>
                  <a:pt x="297154" y="0"/>
                </a:moveTo>
                <a:cubicBezTo>
                  <a:pt x="461268" y="0"/>
                  <a:pt x="594308" y="133040"/>
                  <a:pt x="594308" y="297154"/>
                </a:cubicBezTo>
                <a:cubicBezTo>
                  <a:pt x="594308" y="461268"/>
                  <a:pt x="461268" y="594308"/>
                  <a:pt x="297154" y="594308"/>
                </a:cubicBezTo>
                <a:cubicBezTo>
                  <a:pt x="133040" y="594308"/>
                  <a:pt x="0" y="461268"/>
                  <a:pt x="0" y="297154"/>
                </a:cubicBezTo>
                <a:cubicBezTo>
                  <a:pt x="0" y="133040"/>
                  <a:pt x="133040" y="0"/>
                  <a:pt x="297154" y="0"/>
                </a:cubicBezTo>
                <a:close/>
              </a:path>
            </a:pathLst>
          </a:custGeom>
          <a:solidFill>
            <a:srgbClr val="3366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contourW="12700">
              <a:contourClr>
                <a:srgbClr val="FFFFFF"/>
              </a:contourClr>
            </a:sp3d>
          </a:bodyPr>
          <a:lstStyle/>
          <a:p>
            <a:pPr algn="ctr" eaLnBrk="1" fontAlgn="auto" hangingPunct="1">
              <a:spcBef>
                <a:spcPts val="0"/>
              </a:spcBef>
              <a:spcAft>
                <a:spcPts val="0"/>
              </a:spcAft>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grpSp>
        <p:nvGrpSpPr>
          <p:cNvPr id="28" name="组合 27"/>
          <p:cNvGrpSpPr/>
          <p:nvPr/>
        </p:nvGrpSpPr>
        <p:grpSpPr>
          <a:xfrm>
            <a:off x="0" y="365125"/>
            <a:ext cx="12192000" cy="811213"/>
            <a:chOff x="0" y="365125"/>
            <a:chExt cx="12192000" cy="811213"/>
          </a:xfrm>
        </p:grpSpPr>
        <p:sp>
          <p:nvSpPr>
            <p:cNvPr id="29"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30" name="组合 29"/>
            <p:cNvGrpSpPr/>
            <p:nvPr/>
          </p:nvGrpSpPr>
          <p:grpSpPr>
            <a:xfrm>
              <a:off x="360363" y="365125"/>
              <a:ext cx="11831637" cy="811213"/>
              <a:chOff x="360363" y="365125"/>
              <a:chExt cx="11831637" cy="811213"/>
            </a:xfrm>
          </p:grpSpPr>
          <p:sp>
            <p:nvSpPr>
              <p:cNvPr id="31"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二</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专业评估的目的任务</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32"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34" name="任意多边形 3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extLst>
      <p:ext uri="{BB962C8B-B14F-4D97-AF65-F5344CB8AC3E}">
        <p14:creationId xmlns:p14="http://schemas.microsoft.com/office/powerpoint/2010/main" xmlns="" val="3050173847"/>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after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circle(out)">
                                      <p:cBhvr>
                                        <p:cTn id="7" dur="750"/>
                                        <p:tgtEl>
                                          <p:spTgt spid="43"/>
                                        </p:tgtEl>
                                      </p:cBhvr>
                                    </p:animEffect>
                                  </p:childTnLst>
                                </p:cTn>
                              </p:par>
                            </p:childTnLst>
                          </p:cTn>
                        </p:par>
                        <p:par>
                          <p:cTn id="8" fill="hold">
                            <p:stCondLst>
                              <p:cond delay="750"/>
                            </p:stCondLst>
                            <p:childTnLst>
                              <p:par>
                                <p:cTn id="9" presetID="12" presetClass="entr" presetSubtype="8"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 calcmode="lin" valueType="num">
                                      <p:cBhvr additive="base">
                                        <p:cTn id="11" dur="500"/>
                                        <p:tgtEl>
                                          <p:spTgt spid="33"/>
                                        </p:tgtEl>
                                        <p:attrNameLst>
                                          <p:attrName>ppt_x</p:attrName>
                                        </p:attrNameLst>
                                      </p:cBhvr>
                                      <p:tavLst>
                                        <p:tav tm="0">
                                          <p:val>
                                            <p:strVal val="#ppt_x-#ppt_w*1.125000"/>
                                          </p:val>
                                        </p:tav>
                                        <p:tav tm="100000">
                                          <p:val>
                                            <p:strVal val="#ppt_x"/>
                                          </p:val>
                                        </p:tav>
                                      </p:tavLst>
                                    </p:anim>
                                    <p:animEffect transition="in" filter="wipe(right)">
                                      <p:cBhvr>
                                        <p:cTn id="12" dur="500"/>
                                        <p:tgtEl>
                                          <p:spTgt spid="33"/>
                                        </p:tgtEl>
                                      </p:cBhvr>
                                    </p:animEffect>
                                  </p:childTnLst>
                                </p:cTn>
                              </p:par>
                            </p:childTnLst>
                          </p:cTn>
                        </p:par>
                        <p:par>
                          <p:cTn id="13" fill="hold">
                            <p:stCondLst>
                              <p:cond delay="1250"/>
                            </p:stCondLst>
                            <p:childTnLst>
                              <p:par>
                                <p:cTn id="14" presetID="10" presetClass="entr" presetSubtype="0" fill="hold" grpId="0" nodeType="after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fade">
                                      <p:cBhvr>
                                        <p:cTn id="16" dur="500"/>
                                        <p:tgtEl>
                                          <p:spTgt spid="27"/>
                                        </p:tgtEl>
                                      </p:cBhvr>
                                    </p:animEffect>
                                  </p:childTnLst>
                                </p:cTn>
                              </p:par>
                              <p:par>
                                <p:cTn id="17" presetID="12" presetClass="entr" presetSubtype="2"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anim calcmode="lin" valueType="num">
                                      <p:cBhvr additive="base">
                                        <p:cTn id="19" dur="500"/>
                                        <p:tgtEl>
                                          <p:spTgt spid="38"/>
                                        </p:tgtEl>
                                        <p:attrNameLst>
                                          <p:attrName>ppt_x</p:attrName>
                                        </p:attrNameLst>
                                      </p:cBhvr>
                                      <p:tavLst>
                                        <p:tav tm="0">
                                          <p:val>
                                            <p:strVal val="#ppt_x+#ppt_w*1.125000"/>
                                          </p:val>
                                        </p:tav>
                                        <p:tav tm="100000">
                                          <p:val>
                                            <p:strVal val="#ppt_x"/>
                                          </p:val>
                                        </p:tav>
                                      </p:tavLst>
                                    </p:anim>
                                    <p:animEffect transition="in" filter="wipe(left)">
                                      <p:cBhvr>
                                        <p:cTn id="20" dur="500"/>
                                        <p:tgtEl>
                                          <p:spTgt spid="38"/>
                                        </p:tgtEl>
                                      </p:cBhvr>
                                    </p:animEffect>
                                  </p:childTnLst>
                                </p:cTn>
                              </p:par>
                            </p:childTnLst>
                          </p:cTn>
                        </p:par>
                        <p:par>
                          <p:cTn id="21" fill="hold">
                            <p:stCondLst>
                              <p:cond delay="1750"/>
                            </p:stCondLst>
                            <p:childTnLst>
                              <p:par>
                                <p:cTn id="22" presetID="10" presetClass="entr" presetSubtype="0" fill="hold" grpId="0" nodeType="afterEffect">
                                  <p:stCondLst>
                                    <p:cond delay="0"/>
                                  </p:stCondLst>
                                  <p:childTnLst>
                                    <p:set>
                                      <p:cBhvr>
                                        <p:cTn id="23" dur="1" fill="hold">
                                          <p:stCondLst>
                                            <p:cond delay="0"/>
                                          </p:stCondLst>
                                        </p:cTn>
                                        <p:tgtEl>
                                          <p:spTgt spid="56"/>
                                        </p:tgtEl>
                                        <p:attrNameLst>
                                          <p:attrName>style.visibility</p:attrName>
                                        </p:attrNameLst>
                                      </p:cBhvr>
                                      <p:to>
                                        <p:strVal val="visible"/>
                                      </p:to>
                                    </p:set>
                                    <p:animEffect transition="in" filter="fade">
                                      <p:cBhvr>
                                        <p:cTn id="24" dur="500"/>
                                        <p:tgtEl>
                                          <p:spTgt spid="56"/>
                                        </p:tgtEl>
                                      </p:cBhvr>
                                    </p:animEffect>
                                  </p:childTnLst>
                                </p:cTn>
                              </p:par>
                            </p:childTnLst>
                          </p:cTn>
                        </p:par>
                        <p:par>
                          <p:cTn id="25" fill="hold">
                            <p:stCondLst>
                              <p:cond delay="2250"/>
                            </p:stCondLst>
                            <p:childTnLst>
                              <p:par>
                                <p:cTn id="26" presetID="10" presetClass="entr" presetSubtype="0" fill="hold" grpId="0" nodeType="afterEffect">
                                  <p:stCondLst>
                                    <p:cond delay="0"/>
                                  </p:stCondLst>
                                  <p:childTnLst>
                                    <p:set>
                                      <p:cBhvr>
                                        <p:cTn id="27" dur="1" fill="hold">
                                          <p:stCondLst>
                                            <p:cond delay="0"/>
                                          </p:stCondLst>
                                        </p:cTn>
                                        <p:tgtEl>
                                          <p:spTgt spid="53"/>
                                        </p:tgtEl>
                                        <p:attrNameLst>
                                          <p:attrName>style.visibility</p:attrName>
                                        </p:attrNameLst>
                                      </p:cBhvr>
                                      <p:to>
                                        <p:strVal val="visible"/>
                                      </p:to>
                                    </p:set>
                                    <p:animEffect transition="in" filter="fade">
                                      <p:cBhvr>
                                        <p:cTn id="28" dur="500"/>
                                        <p:tgtEl>
                                          <p:spTgt spid="53"/>
                                        </p:tgtEl>
                                      </p:cBhvr>
                                    </p:animEffect>
                                  </p:childTnLst>
                                </p:cTn>
                              </p:par>
                            </p:childTnLst>
                          </p:cTn>
                        </p:par>
                        <p:par>
                          <p:cTn id="29" fill="hold">
                            <p:stCondLst>
                              <p:cond delay="2750"/>
                            </p:stCondLst>
                            <p:childTnLst>
                              <p:par>
                                <p:cTn id="30" presetID="22" presetClass="entr" presetSubtype="2" fill="hold" grpId="0" nodeType="afterEffect">
                                  <p:stCondLst>
                                    <p:cond delay="0"/>
                                  </p:stCondLst>
                                  <p:childTnLst>
                                    <p:set>
                                      <p:cBhvr>
                                        <p:cTn id="31" dur="1" fill="hold">
                                          <p:stCondLst>
                                            <p:cond delay="0"/>
                                          </p:stCondLst>
                                        </p:cTn>
                                        <p:tgtEl>
                                          <p:spTgt spid="59"/>
                                        </p:tgtEl>
                                        <p:attrNameLst>
                                          <p:attrName>style.visibility</p:attrName>
                                        </p:attrNameLst>
                                      </p:cBhvr>
                                      <p:to>
                                        <p:strVal val="visible"/>
                                      </p:to>
                                    </p:set>
                                    <p:animEffect transition="in" filter="wipe(right)">
                                      <p:cBhvr>
                                        <p:cTn id="32"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8" grpId="0" animBg="1"/>
      <p:bldP spid="43" grpId="0" animBg="1"/>
      <p:bldP spid="53" grpId="0"/>
      <p:bldP spid="56" grpId="0" animBg="1"/>
      <p:bldP spid="59" grpId="0"/>
      <p:bldP spid="2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 name="组合 15"/>
          <p:cNvGrpSpPr/>
          <p:nvPr/>
        </p:nvGrpSpPr>
        <p:grpSpPr>
          <a:xfrm>
            <a:off x="0" y="533400"/>
            <a:ext cx="12192000" cy="478350"/>
            <a:chOff x="0" y="533400"/>
            <a:chExt cx="12192000" cy="478350"/>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1382074" y="533400"/>
              <a:ext cx="10809926" cy="478350"/>
              <a:chOff x="1382074" y="533400"/>
              <a:chExt cx="10809926" cy="478350"/>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三</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专业评估的总体要求</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17" name="图片 1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05806" y="1632407"/>
            <a:ext cx="3297335" cy="4661118"/>
          </a:xfrm>
          <a:prstGeom prst="rect">
            <a:avLst/>
          </a:prstGeom>
          <a:ln>
            <a:noFill/>
          </a:ln>
          <a:effectLst>
            <a:outerShdw blurRad="292100" dist="139700" dir="2700000" algn="tl" rotWithShape="0">
              <a:srgbClr val="333333">
                <a:alpha val="65000"/>
              </a:srgbClr>
            </a:outerShdw>
          </a:effectLst>
        </p:spPr>
      </p:pic>
      <p:sp>
        <p:nvSpPr>
          <p:cNvPr id="18" name="矩形 17"/>
          <p:cNvSpPr/>
          <p:nvPr/>
        </p:nvSpPr>
        <p:spPr>
          <a:xfrm>
            <a:off x="699138" y="2008200"/>
            <a:ext cx="3351867" cy="1323439"/>
          </a:xfrm>
          <a:prstGeom prst="rect">
            <a:avLst/>
          </a:prstGeom>
        </p:spPr>
        <p:txBody>
          <a:bodyPr wrap="square">
            <a:spAutoFit/>
          </a:bodyPr>
          <a:lstStyle/>
          <a:p>
            <a:pPr algn="just">
              <a:defRPr/>
            </a:pPr>
            <a:r>
              <a:rPr lang="en-US" altLang="zh-CN" sz="2000" dirty="0" smtClean="0">
                <a:latin typeface="楷体" panose="02010609060101010101" pitchFamily="49" charset="-122"/>
                <a:ea typeface="楷体" panose="02010609060101010101" pitchFamily="49" charset="-122"/>
              </a:rPr>
              <a:t>2016</a:t>
            </a:r>
            <a:r>
              <a:rPr lang="zh-CN" altLang="en-US" sz="2000" dirty="0" smtClean="0">
                <a:latin typeface="楷体" panose="02010609060101010101" pitchFamily="49" charset="-122"/>
                <a:ea typeface="楷体" panose="02010609060101010101" pitchFamily="49" charset="-122"/>
              </a:rPr>
              <a:t>年</a:t>
            </a:r>
            <a:r>
              <a:rPr lang="en-US" altLang="zh-CN" sz="2000" dirty="0" smtClean="0">
                <a:latin typeface="楷体" panose="02010609060101010101" pitchFamily="49" charset="-122"/>
                <a:ea typeface="楷体" panose="02010609060101010101" pitchFamily="49" charset="-122"/>
              </a:rPr>
              <a:t>2</a:t>
            </a:r>
            <a:r>
              <a:rPr lang="zh-CN" altLang="en-US" sz="2000" dirty="0" smtClean="0">
                <a:latin typeface="楷体" panose="02010609060101010101" pitchFamily="49" charset="-122"/>
                <a:ea typeface="楷体" panose="02010609060101010101" pitchFamily="49" charset="-122"/>
              </a:rPr>
              <a:t>月，</a:t>
            </a:r>
            <a:r>
              <a:rPr lang="zh-CN" altLang="zh-CN" sz="2000" dirty="0">
                <a:latin typeface="楷体" panose="02010609060101010101" pitchFamily="49" charset="-122"/>
                <a:ea typeface="楷体" panose="02010609060101010101" pitchFamily="49" charset="-122"/>
              </a:rPr>
              <a:t>国务院教育督导委员会办公室</a:t>
            </a:r>
            <a:r>
              <a:rPr lang="zh-CN" altLang="zh-CN" sz="2000" dirty="0" smtClean="0">
                <a:latin typeface="楷体" panose="02010609060101010101" pitchFamily="49" charset="-122"/>
                <a:ea typeface="楷体" panose="02010609060101010101" pitchFamily="49" charset="-122"/>
              </a:rPr>
              <a:t>印发《</a:t>
            </a:r>
            <a:r>
              <a:rPr lang="zh-CN" altLang="zh-CN" sz="2000" dirty="0" smtClean="0">
                <a:solidFill>
                  <a:srgbClr val="FF0000"/>
                </a:solidFill>
                <a:latin typeface="楷体" panose="02010609060101010101" pitchFamily="49" charset="-122"/>
                <a:ea typeface="楷体" panose="02010609060101010101" pitchFamily="49" charset="-122"/>
              </a:rPr>
              <a:t>关于组织开展普通高等学校本科专业评估试点工作的通知</a:t>
            </a:r>
            <a:r>
              <a:rPr lang="zh-CN" altLang="zh-CN" sz="2000" dirty="0" smtClean="0">
                <a:latin typeface="楷体" panose="02010609060101010101" pitchFamily="49" charset="-122"/>
                <a:ea typeface="楷体" panose="02010609060101010101" pitchFamily="49" charset="-122"/>
              </a:rPr>
              <a:t>》</a:t>
            </a:r>
            <a:r>
              <a:rPr lang="zh-CN" altLang="en-US" sz="2000" dirty="0" smtClean="0">
                <a:latin typeface="楷体" panose="02010609060101010101" pitchFamily="49" charset="-122"/>
                <a:ea typeface="楷体" panose="02010609060101010101" pitchFamily="49" charset="-122"/>
              </a:rPr>
              <a:t>。</a:t>
            </a:r>
            <a:endParaRPr lang="zh-CN" altLang="en-US" sz="2000" b="1" dirty="0">
              <a:solidFill>
                <a:schemeClr val="bg1"/>
              </a:solidFill>
              <a:latin typeface="楷体" panose="02010609060101010101" pitchFamily="49" charset="-122"/>
              <a:ea typeface="楷体" panose="02010609060101010101" pitchFamily="49" charset="-122"/>
              <a:cs typeface="Lao UI" pitchFamily="34" charset="0"/>
            </a:endParaRPr>
          </a:p>
        </p:txBody>
      </p:sp>
      <p:sp>
        <p:nvSpPr>
          <p:cNvPr id="19" name="矩形 18"/>
          <p:cNvSpPr/>
          <p:nvPr/>
        </p:nvSpPr>
        <p:spPr>
          <a:xfrm>
            <a:off x="699138" y="4034690"/>
            <a:ext cx="3351867" cy="1323439"/>
          </a:xfrm>
          <a:prstGeom prst="rect">
            <a:avLst/>
          </a:prstGeom>
        </p:spPr>
        <p:txBody>
          <a:bodyPr wrap="square">
            <a:spAutoFit/>
          </a:bodyPr>
          <a:lstStyle/>
          <a:p>
            <a:pPr algn="just"/>
            <a:r>
              <a:rPr lang="en-US" altLang="zh-CN" sz="2000" dirty="0" smtClean="0">
                <a:latin typeface="楷体" panose="02010609060101010101" pitchFamily="49" charset="-122"/>
                <a:ea typeface="楷体" panose="02010609060101010101" pitchFamily="49" charset="-122"/>
              </a:rPr>
              <a:t>2016</a:t>
            </a:r>
            <a:r>
              <a:rPr lang="zh-CN" altLang="en-US" sz="2000" dirty="0" smtClean="0">
                <a:latin typeface="楷体" panose="02010609060101010101" pitchFamily="49" charset="-122"/>
                <a:ea typeface="楷体" panose="02010609060101010101" pitchFamily="49" charset="-122"/>
              </a:rPr>
              <a:t>年</a:t>
            </a:r>
            <a:r>
              <a:rPr lang="en-US" altLang="zh-CN" sz="2000" dirty="0" smtClean="0">
                <a:latin typeface="楷体" panose="02010609060101010101" pitchFamily="49" charset="-122"/>
                <a:ea typeface="楷体" panose="02010609060101010101" pitchFamily="49" charset="-122"/>
              </a:rPr>
              <a:t>3</a:t>
            </a:r>
            <a:r>
              <a:rPr lang="zh-CN" altLang="zh-CN" sz="2000" dirty="0" smtClean="0">
                <a:latin typeface="楷体" panose="02010609060101010101" pitchFamily="49" charset="-122"/>
                <a:ea typeface="楷体" panose="02010609060101010101" pitchFamily="49" charset="-122"/>
              </a:rPr>
              <a:t>月，</a:t>
            </a:r>
            <a:r>
              <a:rPr lang="zh-CN" altLang="zh-CN" sz="2000" dirty="0" smtClean="0">
                <a:latin typeface="楷体" panose="02010609060101010101" pitchFamily="49" charset="-122"/>
                <a:ea typeface="楷体" panose="02010609060101010101" pitchFamily="49" charset="-122"/>
              </a:rPr>
              <a:t>国务院教育督导委员会办公室组织在大连召开普通</a:t>
            </a:r>
            <a:r>
              <a:rPr lang="zh-CN" altLang="zh-CN" sz="2000" dirty="0">
                <a:latin typeface="楷体" panose="02010609060101010101" pitchFamily="49" charset="-122"/>
                <a:ea typeface="楷体" panose="02010609060101010101" pitchFamily="49" charset="-122"/>
              </a:rPr>
              <a:t>高等学校本科专业评估试点工作交流培训</a:t>
            </a:r>
            <a:r>
              <a:rPr lang="zh-CN" altLang="zh-CN" sz="2000" dirty="0" smtClean="0">
                <a:latin typeface="楷体" panose="02010609060101010101" pitchFamily="49" charset="-122"/>
                <a:ea typeface="楷体" panose="02010609060101010101" pitchFamily="49" charset="-122"/>
              </a:rPr>
              <a:t>会</a:t>
            </a:r>
            <a:r>
              <a:rPr lang="zh-CN" altLang="en-US" sz="2000" dirty="0" smtClean="0">
                <a:latin typeface="楷体" panose="02010609060101010101" pitchFamily="49" charset="-122"/>
                <a:ea typeface="楷体" panose="02010609060101010101" pitchFamily="49" charset="-122"/>
              </a:rPr>
              <a:t>。</a:t>
            </a:r>
            <a:endParaRPr lang="zh-CN" altLang="en-US" sz="2000" dirty="0">
              <a:latin typeface="楷体" panose="02010609060101010101" pitchFamily="49" charset="-122"/>
              <a:ea typeface="楷体" panose="02010609060101010101" pitchFamily="49" charset="-122"/>
            </a:endParaRPr>
          </a:p>
        </p:txBody>
      </p:sp>
      <p:sp>
        <p:nvSpPr>
          <p:cNvPr id="20" name="右箭头 19"/>
          <p:cNvSpPr/>
          <p:nvPr/>
        </p:nvSpPr>
        <p:spPr bwMode="auto">
          <a:xfrm>
            <a:off x="4143711" y="2345883"/>
            <a:ext cx="1027728"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sz="2400" b="1" dirty="0">
              <a:solidFill>
                <a:schemeClr val="accent6"/>
              </a:solidFill>
              <a:effectLst>
                <a:outerShdw blurRad="38100" dist="38100" dir="2700000" algn="tl">
                  <a:srgbClr val="C0C0C0"/>
                </a:outerShdw>
              </a:effectLst>
              <a:ea typeface="宋体" pitchFamily="2" charset="-122"/>
            </a:endParaRPr>
          </a:p>
        </p:txBody>
      </p:sp>
      <p:sp>
        <p:nvSpPr>
          <p:cNvPr id="21" name="右箭头 20"/>
          <p:cNvSpPr/>
          <p:nvPr/>
        </p:nvSpPr>
        <p:spPr bwMode="auto">
          <a:xfrm>
            <a:off x="4148770" y="4372373"/>
            <a:ext cx="1027728"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sz="2400" b="1" dirty="0">
              <a:solidFill>
                <a:schemeClr val="accent6"/>
              </a:solidFill>
              <a:effectLst>
                <a:outerShdw blurRad="38100" dist="38100" dir="2700000" algn="tl">
                  <a:srgbClr val="C0C0C0"/>
                </a:outerShdw>
              </a:effectLst>
              <a:ea typeface="宋体" pitchFamily="2" charset="-122"/>
            </a:endParaRPr>
          </a:p>
        </p:txBody>
      </p:sp>
      <p:sp>
        <p:nvSpPr>
          <p:cNvPr id="22" name="Line 23"/>
          <p:cNvSpPr>
            <a:spLocks noChangeShapeType="1"/>
          </p:cNvSpPr>
          <p:nvPr/>
        </p:nvSpPr>
        <p:spPr bwMode="auto">
          <a:xfrm flipV="1">
            <a:off x="805695" y="3679115"/>
            <a:ext cx="7056000" cy="14535"/>
          </a:xfrm>
          <a:prstGeom prst="line">
            <a:avLst/>
          </a:prstGeom>
          <a:noFill/>
          <a:ln w="34925">
            <a:solidFill>
              <a:srgbClr val="F3BBBC"/>
            </a:solidFill>
            <a:bevel/>
            <a:headEnd/>
            <a:tailEnd/>
          </a:ln>
        </p:spPr>
        <p:txBody>
          <a:bodyPr/>
          <a:lstStyle/>
          <a:p>
            <a:endParaRPr lang="zh-CN" altLang="en-US"/>
          </a:p>
        </p:txBody>
      </p:sp>
      <p:sp>
        <p:nvSpPr>
          <p:cNvPr id="23" name="圆角矩形 22"/>
          <p:cNvSpPr/>
          <p:nvPr/>
        </p:nvSpPr>
        <p:spPr bwMode="auto">
          <a:xfrm>
            <a:off x="5340562" y="2016667"/>
            <a:ext cx="2410573" cy="1306503"/>
          </a:xfrm>
          <a:prstGeom prst="roundRect">
            <a:avLst/>
          </a:prstGeom>
          <a:noFill/>
          <a:ln w="9525" algn="ctr">
            <a:solidFill>
              <a:schemeClr val="accent1"/>
            </a:solidFill>
            <a:round/>
            <a:headEnd/>
            <a:tailEnd/>
          </a:ln>
          <a:effectLst/>
          <a:extLst/>
        </p:spPr>
        <p:txBody>
          <a:bodyPr rtlCol="0" anchor="ctr"/>
          <a:lstStyle/>
          <a:p>
            <a:pPr algn="just" eaLnBrk="0" hangingPunct="0"/>
            <a:r>
              <a:rPr lang="zh-CN" altLang="zh-CN" dirty="0" smtClean="0">
                <a:latin typeface="微软雅黑" panose="020B0503020204020204" pitchFamily="34" charset="-122"/>
                <a:ea typeface="微软雅黑" panose="020B0503020204020204" pitchFamily="34" charset="-122"/>
                <a:cs typeface="Times New Roman" panose="02020603050405020304" pitchFamily="18" charset="0"/>
              </a:rPr>
              <a:t>在</a:t>
            </a:r>
            <a:r>
              <a:rPr lang="zh-CN" altLang="zh-CN" dirty="0">
                <a:latin typeface="微软雅黑" panose="020B0503020204020204" pitchFamily="34" charset="-122"/>
                <a:ea typeface="微软雅黑" panose="020B0503020204020204" pitchFamily="34" charset="-122"/>
                <a:cs typeface="Times New Roman" panose="02020603050405020304" pitchFamily="18" charset="0"/>
              </a:rPr>
              <a:t>全国范围内启动本科专业评估试点</a:t>
            </a:r>
            <a:r>
              <a:rPr lang="zh-CN" altLang="zh-CN" dirty="0" smtClean="0">
                <a:latin typeface="微软雅黑" panose="020B0503020204020204" pitchFamily="34" charset="-122"/>
                <a:ea typeface="微软雅黑" panose="020B0503020204020204" pitchFamily="34" charset="-122"/>
                <a:cs typeface="Times New Roman" panose="02020603050405020304" pitchFamily="18" charset="0"/>
              </a:rPr>
              <a:t>工作</a:t>
            </a:r>
            <a:endParaRPr lang="zh-CN" altLang="en-US" dirty="0">
              <a:latin typeface="微软雅黑" panose="020B0503020204020204" pitchFamily="34" charset="-122"/>
              <a:ea typeface="微软雅黑" panose="020B0503020204020204" pitchFamily="34" charset="-122"/>
            </a:endParaRPr>
          </a:p>
        </p:txBody>
      </p:sp>
      <p:sp>
        <p:nvSpPr>
          <p:cNvPr id="24" name="圆角矩形 23"/>
          <p:cNvSpPr/>
          <p:nvPr/>
        </p:nvSpPr>
        <p:spPr bwMode="auto">
          <a:xfrm>
            <a:off x="5340562" y="4051626"/>
            <a:ext cx="2410573" cy="1306503"/>
          </a:xfrm>
          <a:prstGeom prst="roundRect">
            <a:avLst/>
          </a:prstGeom>
          <a:noFill/>
          <a:ln w="9525" algn="ctr">
            <a:solidFill>
              <a:schemeClr val="accent1"/>
            </a:solidFill>
            <a:round/>
            <a:headEnd/>
            <a:tailEnd/>
          </a:ln>
          <a:effectLst/>
          <a:extLst/>
        </p:spPr>
        <p:txBody>
          <a:bodyPr rtlCol="0" anchor="ctr"/>
          <a:lstStyle/>
          <a:p>
            <a:pPr algn="just" eaLnBrk="0" hangingPunct="0"/>
            <a:r>
              <a:rPr lang="zh-CN" altLang="zh-CN" dirty="0">
                <a:latin typeface="微软雅黑" panose="020B0503020204020204" pitchFamily="34" charset="-122"/>
                <a:ea typeface="微软雅黑" panose="020B0503020204020204" pitchFamily="34" charset="-122"/>
                <a:cs typeface="Times New Roman" panose="02020603050405020304" pitchFamily="18" charset="0"/>
              </a:rPr>
              <a:t>全面部署本科专业评估试点工作，明确主要任务和时间要求</a:t>
            </a:r>
            <a:r>
              <a:rPr lang="zh-CN" altLang="en-US" dirty="0" smtClean="0">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dirty="0">
              <a:latin typeface="微软雅黑" panose="020B0503020204020204" pitchFamily="34" charset="-122"/>
              <a:ea typeface="微软雅黑" panose="020B0503020204020204" pitchFamily="34" charset="-122"/>
            </a:endParaRPr>
          </a:p>
        </p:txBody>
      </p:sp>
      <p:pic>
        <p:nvPicPr>
          <p:cNvPr id="26" name="图片 25"/>
          <p:cNvPicPr>
            <a:picLocks noChangeAspect="1"/>
          </p:cNvPicPr>
          <p:nvPr/>
        </p:nvPicPr>
        <p:blipFill>
          <a:blip r:embed="rId3"/>
          <a:stretch>
            <a:fillRect/>
          </a:stretch>
        </p:blipFill>
        <p:spPr>
          <a:xfrm>
            <a:off x="333374" y="368547"/>
            <a:ext cx="835025" cy="859611"/>
          </a:xfrm>
          <a:prstGeom prst="rect">
            <a:avLst/>
          </a:prstGeom>
          <a:effectLst>
            <a:innerShdw blurRad="114300">
              <a:prstClr val="black"/>
            </a:innerShdw>
          </a:effectLst>
        </p:spPr>
      </p:pic>
    </p:spTree>
    <p:extLst>
      <p:ext uri="{BB962C8B-B14F-4D97-AF65-F5344CB8AC3E}">
        <p14:creationId xmlns:p14="http://schemas.microsoft.com/office/powerpoint/2010/main" xmlns="" val="3956510203"/>
      </p:ext>
    </p:extLst>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 name="组合 15"/>
          <p:cNvGrpSpPr/>
          <p:nvPr/>
        </p:nvGrpSpPr>
        <p:grpSpPr>
          <a:xfrm>
            <a:off x="0" y="533400"/>
            <a:ext cx="12192000" cy="478350"/>
            <a:chOff x="0" y="533400"/>
            <a:chExt cx="12192000" cy="478350"/>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1382074" y="533400"/>
              <a:ext cx="10809926" cy="478350"/>
              <a:chOff x="1382074" y="533400"/>
              <a:chExt cx="10809926" cy="478350"/>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三</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专业评估的总体思路</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25" name="圆角矩形 24"/>
          <p:cNvSpPr/>
          <p:nvPr/>
        </p:nvSpPr>
        <p:spPr bwMode="auto">
          <a:xfrm>
            <a:off x="6401961" y="2024599"/>
            <a:ext cx="5150900" cy="972000"/>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just"/>
            <a:r>
              <a:rPr lang="zh-CN" altLang="zh-CN" sz="1600" dirty="0">
                <a:solidFill>
                  <a:srgbClr val="FF0000"/>
                </a:solidFill>
                <a:latin typeface="黑体" panose="02010609060101010101" pitchFamily="49" charset="-122"/>
                <a:ea typeface="黑体" panose="02010609060101010101" pitchFamily="49" charset="-122"/>
              </a:rPr>
              <a:t>部署试点工作。</a:t>
            </a:r>
            <a:r>
              <a:rPr lang="zh-CN" altLang="zh-CN" sz="1600" dirty="0">
                <a:latin typeface="华文楷体" panose="02010600040101010101" pitchFamily="2" charset="-122"/>
                <a:ea typeface="华文楷体" panose="02010600040101010101" pitchFamily="2" charset="-122"/>
              </a:rPr>
              <a:t>印发文件，会议部署，组织交流培训（此项工作已经完成）。各地确定专业评估试点工作的具体负责人和具体机构</a:t>
            </a:r>
            <a:r>
              <a:rPr lang="zh-CN" altLang="zh-CN" sz="1600" dirty="0" smtClean="0">
                <a:latin typeface="华文楷体" panose="02010600040101010101" pitchFamily="2" charset="-122"/>
                <a:ea typeface="华文楷体" panose="02010600040101010101" pitchFamily="2" charset="-122"/>
              </a:rPr>
              <a:t>。</a:t>
            </a:r>
            <a:endParaRPr lang="zh-CN" altLang="zh-CN" sz="1600" dirty="0">
              <a:latin typeface="华文楷体" panose="02010600040101010101" pitchFamily="2" charset="-122"/>
              <a:ea typeface="华文楷体" panose="02010600040101010101" pitchFamily="2" charset="-122"/>
            </a:endParaRPr>
          </a:p>
        </p:txBody>
      </p:sp>
      <p:sp>
        <p:nvSpPr>
          <p:cNvPr id="26" name="圆角矩形 25"/>
          <p:cNvSpPr/>
          <p:nvPr/>
        </p:nvSpPr>
        <p:spPr bwMode="auto">
          <a:xfrm>
            <a:off x="6401961" y="3660065"/>
            <a:ext cx="5150901" cy="972000"/>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just"/>
            <a:r>
              <a:rPr lang="zh-CN" altLang="zh-CN" sz="1600" dirty="0">
                <a:solidFill>
                  <a:srgbClr val="FF0000"/>
                </a:solidFill>
                <a:latin typeface="黑体" panose="02010609060101010101" pitchFamily="49" charset="-122"/>
                <a:ea typeface="黑体" panose="02010609060101010101" pitchFamily="49" charset="-122"/>
              </a:rPr>
              <a:t>组织实施。</a:t>
            </a:r>
            <a:r>
              <a:rPr lang="zh-CN" altLang="zh-CN" sz="1600" dirty="0">
                <a:solidFill>
                  <a:schemeClr val="tx1"/>
                </a:solidFill>
                <a:latin typeface="华文楷体" panose="02010600040101010101" pitchFamily="2" charset="-122"/>
                <a:ea typeface="华文楷体" panose="02010600040101010101" pitchFamily="2" charset="-122"/>
              </a:rPr>
              <a:t>各地制定本省专业评估试点实施方案，组织完成试点专业评估。专业评估试点实施方案于</a:t>
            </a:r>
            <a:r>
              <a:rPr lang="en-US" altLang="zh-CN" sz="1600" dirty="0">
                <a:solidFill>
                  <a:schemeClr val="tx1"/>
                </a:solidFill>
                <a:latin typeface="华文楷体" panose="02010600040101010101" pitchFamily="2" charset="-122"/>
                <a:ea typeface="华文楷体" panose="02010600040101010101" pitchFamily="2" charset="-122"/>
              </a:rPr>
              <a:t>4</a:t>
            </a:r>
            <a:r>
              <a:rPr lang="zh-CN" altLang="zh-CN" sz="1600" dirty="0">
                <a:solidFill>
                  <a:schemeClr val="tx1"/>
                </a:solidFill>
                <a:latin typeface="华文楷体" panose="02010600040101010101" pitchFamily="2" charset="-122"/>
                <a:ea typeface="华文楷体" panose="02010600040101010101" pitchFamily="2" charset="-122"/>
              </a:rPr>
              <a:t>月</a:t>
            </a:r>
            <a:r>
              <a:rPr lang="en-US" altLang="zh-CN" sz="1600" dirty="0">
                <a:solidFill>
                  <a:schemeClr val="tx1"/>
                </a:solidFill>
                <a:latin typeface="华文楷体" panose="02010600040101010101" pitchFamily="2" charset="-122"/>
                <a:ea typeface="华文楷体" panose="02010600040101010101" pitchFamily="2" charset="-122"/>
              </a:rPr>
              <a:t>30</a:t>
            </a:r>
            <a:r>
              <a:rPr lang="zh-CN" altLang="zh-CN" sz="1600" dirty="0">
                <a:solidFill>
                  <a:schemeClr val="tx1"/>
                </a:solidFill>
                <a:latin typeface="华文楷体" panose="02010600040101010101" pitchFamily="2" charset="-122"/>
                <a:ea typeface="华文楷体" panose="02010600040101010101" pitchFamily="2" charset="-122"/>
              </a:rPr>
              <a:t>日前报督导委员会办公室备案</a:t>
            </a:r>
            <a:r>
              <a:rPr lang="zh-CN" altLang="zh-CN" sz="1600" dirty="0" smtClean="0">
                <a:solidFill>
                  <a:schemeClr val="tx1"/>
                </a:solidFill>
                <a:latin typeface="华文楷体" panose="02010600040101010101" pitchFamily="2" charset="-122"/>
                <a:ea typeface="华文楷体" panose="02010600040101010101" pitchFamily="2" charset="-122"/>
              </a:rPr>
              <a:t>。</a:t>
            </a:r>
            <a:endParaRPr lang="zh-CN" altLang="zh-CN" sz="1600" dirty="0">
              <a:solidFill>
                <a:schemeClr val="tx1"/>
              </a:solidFill>
              <a:latin typeface="华文楷体" panose="02010600040101010101" pitchFamily="2" charset="-122"/>
              <a:ea typeface="华文楷体" panose="02010600040101010101" pitchFamily="2" charset="-122"/>
            </a:endParaRPr>
          </a:p>
        </p:txBody>
      </p:sp>
      <p:sp>
        <p:nvSpPr>
          <p:cNvPr id="27" name="圆角矩形 26"/>
          <p:cNvSpPr/>
          <p:nvPr/>
        </p:nvSpPr>
        <p:spPr bwMode="auto">
          <a:xfrm>
            <a:off x="6401961" y="5295532"/>
            <a:ext cx="5150900" cy="972000"/>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just"/>
            <a:r>
              <a:rPr lang="zh-CN" altLang="zh-CN" sz="1600" dirty="0">
                <a:solidFill>
                  <a:srgbClr val="FF0000"/>
                </a:solidFill>
                <a:latin typeface="黑体" panose="02010609060101010101" pitchFamily="49" charset="-122"/>
                <a:ea typeface="黑体" panose="02010609060101010101" pitchFamily="49" charset="-122"/>
              </a:rPr>
              <a:t>工作总结。</a:t>
            </a:r>
            <a:r>
              <a:rPr lang="zh-CN" altLang="zh-CN" sz="1600" dirty="0">
                <a:solidFill>
                  <a:schemeClr val="tx1"/>
                </a:solidFill>
                <a:latin typeface="华文楷体" panose="02010600040101010101" pitchFamily="2" charset="-122"/>
                <a:ea typeface="华文楷体" panose="02010600040101010101" pitchFamily="2" charset="-122"/>
              </a:rPr>
              <a:t>省级教育行政部门全面总结试点情况，形成总结报告，</a:t>
            </a:r>
            <a:r>
              <a:rPr lang="en-US" altLang="zh-CN" sz="1600" dirty="0">
                <a:solidFill>
                  <a:schemeClr val="tx1"/>
                </a:solidFill>
                <a:latin typeface="华文楷体" panose="02010600040101010101" pitchFamily="2" charset="-122"/>
                <a:ea typeface="华文楷体" panose="02010600040101010101" pitchFamily="2" charset="-122"/>
              </a:rPr>
              <a:t>11</a:t>
            </a:r>
            <a:r>
              <a:rPr lang="zh-CN" altLang="zh-CN" sz="1600" dirty="0">
                <a:solidFill>
                  <a:schemeClr val="tx1"/>
                </a:solidFill>
                <a:latin typeface="华文楷体" panose="02010600040101010101" pitchFamily="2" charset="-122"/>
                <a:ea typeface="华文楷体" panose="02010600040101010101" pitchFamily="2" charset="-122"/>
              </a:rPr>
              <a:t>月</a:t>
            </a:r>
            <a:r>
              <a:rPr lang="en-US" altLang="zh-CN" sz="1600" dirty="0">
                <a:solidFill>
                  <a:schemeClr val="tx1"/>
                </a:solidFill>
                <a:latin typeface="华文楷体" panose="02010600040101010101" pitchFamily="2" charset="-122"/>
                <a:ea typeface="华文楷体" panose="02010600040101010101" pitchFamily="2" charset="-122"/>
              </a:rPr>
              <a:t>30</a:t>
            </a:r>
            <a:r>
              <a:rPr lang="zh-CN" altLang="zh-CN" sz="1600" dirty="0">
                <a:solidFill>
                  <a:schemeClr val="tx1"/>
                </a:solidFill>
                <a:latin typeface="华文楷体" panose="02010600040101010101" pitchFamily="2" charset="-122"/>
                <a:ea typeface="华文楷体" panose="02010600040101010101" pitchFamily="2" charset="-122"/>
              </a:rPr>
              <a:t>日前将评估结果及总结报告报送督导委员会办公室。</a:t>
            </a:r>
          </a:p>
        </p:txBody>
      </p:sp>
      <p:sp>
        <p:nvSpPr>
          <p:cNvPr id="28" name="矩形 27"/>
          <p:cNvSpPr/>
          <p:nvPr/>
        </p:nvSpPr>
        <p:spPr>
          <a:xfrm>
            <a:off x="6401961" y="4779132"/>
            <a:ext cx="2472152" cy="369332"/>
          </a:xfrm>
          <a:prstGeom prst="rect">
            <a:avLst/>
          </a:prstGeom>
        </p:spPr>
        <p:txBody>
          <a:bodyPr wrap="none">
            <a:spAutoFit/>
          </a:bodyPr>
          <a:lstStyle/>
          <a:p>
            <a:r>
              <a:rPr lang="zh-CN" altLang="zh-CN" b="1" dirty="0">
                <a:solidFill>
                  <a:srgbClr val="0033CC"/>
                </a:solidFill>
                <a:latin typeface="微软雅黑" panose="020B0503020204020204" pitchFamily="34" charset="-122"/>
                <a:ea typeface="微软雅黑" panose="020B0503020204020204" pitchFamily="34" charset="-122"/>
              </a:rPr>
              <a:t>第三</a:t>
            </a:r>
            <a:r>
              <a:rPr lang="zh-CN" altLang="zh-CN" b="1" dirty="0" smtClean="0">
                <a:solidFill>
                  <a:srgbClr val="0033CC"/>
                </a:solidFill>
                <a:latin typeface="微软雅黑" panose="020B0503020204020204" pitchFamily="34" charset="-122"/>
                <a:ea typeface="微软雅黑" panose="020B0503020204020204" pitchFamily="34" charset="-122"/>
              </a:rPr>
              <a:t>阶段</a:t>
            </a:r>
            <a:r>
              <a:rPr lang="zh-CN" altLang="zh-CN" b="1" dirty="0">
                <a:solidFill>
                  <a:srgbClr val="0033CC"/>
                </a:solidFill>
                <a:latin typeface="微软雅黑" panose="020B0503020204020204" pitchFamily="34" charset="-122"/>
                <a:ea typeface="微软雅黑" panose="020B0503020204020204" pitchFamily="34" charset="-122"/>
              </a:rPr>
              <a:t>（</a:t>
            </a:r>
            <a:r>
              <a:rPr lang="en-US" altLang="zh-CN" b="1" dirty="0">
                <a:solidFill>
                  <a:srgbClr val="0033CC"/>
                </a:solidFill>
                <a:latin typeface="微软雅黑" panose="020B0503020204020204" pitchFamily="34" charset="-122"/>
                <a:ea typeface="微软雅黑" panose="020B0503020204020204" pitchFamily="34" charset="-122"/>
              </a:rPr>
              <a:t>10-11</a:t>
            </a:r>
            <a:r>
              <a:rPr lang="zh-CN" altLang="zh-CN" b="1" dirty="0">
                <a:solidFill>
                  <a:srgbClr val="0033CC"/>
                </a:solidFill>
                <a:latin typeface="微软雅黑" panose="020B0503020204020204" pitchFamily="34" charset="-122"/>
                <a:ea typeface="微软雅黑" panose="020B0503020204020204" pitchFamily="34" charset="-122"/>
              </a:rPr>
              <a:t>月）</a:t>
            </a:r>
            <a:endParaRPr lang="zh-CN" altLang="en-US" b="1" dirty="0">
              <a:solidFill>
                <a:srgbClr val="0033CC"/>
              </a:solidFill>
              <a:latin typeface="微软雅黑" panose="020B0503020204020204" pitchFamily="34" charset="-122"/>
              <a:ea typeface="微软雅黑" panose="020B0503020204020204" pitchFamily="34" charset="-122"/>
            </a:endParaRPr>
          </a:p>
        </p:txBody>
      </p:sp>
      <p:sp>
        <p:nvSpPr>
          <p:cNvPr id="29" name="矩形 28"/>
          <p:cNvSpPr/>
          <p:nvPr/>
        </p:nvSpPr>
        <p:spPr>
          <a:xfrm>
            <a:off x="6401961" y="3143666"/>
            <a:ext cx="2186817" cy="369332"/>
          </a:xfrm>
          <a:prstGeom prst="rect">
            <a:avLst/>
          </a:prstGeom>
        </p:spPr>
        <p:txBody>
          <a:bodyPr wrap="none">
            <a:spAutoFit/>
          </a:bodyPr>
          <a:lstStyle/>
          <a:p>
            <a:r>
              <a:rPr lang="zh-CN" altLang="zh-CN" b="1" dirty="0">
                <a:solidFill>
                  <a:srgbClr val="0033CC"/>
                </a:solidFill>
                <a:latin typeface="微软雅黑" panose="020B0503020204020204" pitchFamily="34" charset="-122"/>
                <a:ea typeface="微软雅黑" panose="020B0503020204020204" pitchFamily="34" charset="-122"/>
              </a:rPr>
              <a:t>第二阶段（</a:t>
            </a:r>
            <a:r>
              <a:rPr lang="en-US" altLang="zh-CN" b="1" dirty="0">
                <a:solidFill>
                  <a:srgbClr val="0033CC"/>
                </a:solidFill>
                <a:latin typeface="微软雅黑" panose="020B0503020204020204" pitchFamily="34" charset="-122"/>
                <a:ea typeface="微软雅黑" panose="020B0503020204020204" pitchFamily="34" charset="-122"/>
              </a:rPr>
              <a:t>4-9</a:t>
            </a:r>
            <a:r>
              <a:rPr lang="zh-CN" altLang="zh-CN" b="1" dirty="0">
                <a:solidFill>
                  <a:srgbClr val="0033CC"/>
                </a:solidFill>
                <a:latin typeface="微软雅黑" panose="020B0503020204020204" pitchFamily="34" charset="-122"/>
                <a:ea typeface="微软雅黑" panose="020B0503020204020204" pitchFamily="34" charset="-122"/>
              </a:rPr>
              <a:t>月）</a:t>
            </a:r>
            <a:endParaRPr lang="zh-CN" altLang="en-US" b="1" dirty="0">
              <a:solidFill>
                <a:srgbClr val="0033CC"/>
              </a:solidFill>
              <a:latin typeface="微软雅黑" panose="020B0503020204020204" pitchFamily="34" charset="-122"/>
              <a:ea typeface="微软雅黑" panose="020B0503020204020204" pitchFamily="34" charset="-122"/>
            </a:endParaRPr>
          </a:p>
        </p:txBody>
      </p:sp>
      <p:sp>
        <p:nvSpPr>
          <p:cNvPr id="30" name="矩形 29"/>
          <p:cNvSpPr/>
          <p:nvPr/>
        </p:nvSpPr>
        <p:spPr>
          <a:xfrm>
            <a:off x="6401961" y="1508200"/>
            <a:ext cx="2404826" cy="369332"/>
          </a:xfrm>
          <a:prstGeom prst="rect">
            <a:avLst/>
          </a:prstGeom>
        </p:spPr>
        <p:txBody>
          <a:bodyPr wrap="none">
            <a:spAutoFit/>
          </a:bodyPr>
          <a:lstStyle/>
          <a:p>
            <a:r>
              <a:rPr lang="zh-CN" altLang="zh-CN" b="1" dirty="0">
                <a:solidFill>
                  <a:srgbClr val="0033CC"/>
                </a:solidFill>
                <a:latin typeface="微软雅黑" panose="020B0503020204020204" pitchFamily="34" charset="-122"/>
                <a:ea typeface="微软雅黑" panose="020B0503020204020204" pitchFamily="34" charset="-122"/>
              </a:rPr>
              <a:t>第一阶段（</a:t>
            </a:r>
            <a:r>
              <a:rPr lang="en-US" altLang="zh-CN" b="1" dirty="0">
                <a:solidFill>
                  <a:srgbClr val="0033CC"/>
                </a:solidFill>
                <a:latin typeface="微软雅黑" panose="020B0503020204020204" pitchFamily="34" charset="-122"/>
                <a:ea typeface="微软雅黑" panose="020B0503020204020204" pitchFamily="34" charset="-122"/>
              </a:rPr>
              <a:t>3</a:t>
            </a:r>
            <a:r>
              <a:rPr lang="zh-CN" altLang="zh-CN" b="1" dirty="0">
                <a:solidFill>
                  <a:srgbClr val="0033CC"/>
                </a:solidFill>
                <a:latin typeface="微软雅黑" panose="020B0503020204020204" pitchFamily="34" charset="-122"/>
                <a:ea typeface="微软雅黑" panose="020B0503020204020204" pitchFamily="34" charset="-122"/>
              </a:rPr>
              <a:t>月完成）</a:t>
            </a:r>
            <a:endParaRPr lang="zh-CN" altLang="en-US" b="1" dirty="0">
              <a:solidFill>
                <a:srgbClr val="0033CC"/>
              </a:solidFill>
              <a:latin typeface="微软雅黑" panose="020B0503020204020204" pitchFamily="34" charset="-122"/>
              <a:ea typeface="微软雅黑" panose="020B0503020204020204" pitchFamily="34" charset="-122"/>
            </a:endParaRPr>
          </a:p>
        </p:txBody>
      </p:sp>
      <p:sp>
        <p:nvSpPr>
          <p:cNvPr id="31" name="圆角矩形 30"/>
          <p:cNvSpPr/>
          <p:nvPr/>
        </p:nvSpPr>
        <p:spPr bwMode="auto">
          <a:xfrm>
            <a:off x="1453934" y="1943501"/>
            <a:ext cx="4525950" cy="1382751"/>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just"/>
            <a:r>
              <a:rPr lang="zh-CN" altLang="zh-CN" dirty="0">
                <a:latin typeface="华文楷体" panose="02010600040101010101" pitchFamily="2" charset="-122"/>
                <a:ea typeface="华文楷体" panose="02010600040101010101" pitchFamily="2" charset="-122"/>
                <a:cs typeface="Times New Roman" panose="02020603050405020304" pitchFamily="18" charset="0"/>
              </a:rPr>
              <a:t>客观了解高校专业建设情况和发展水平，为宏观调控高等学校本科专业布局提供依据，引导和促进高校加强专业内涵建设，优化专业结构，办出特色和水平</a:t>
            </a:r>
            <a:r>
              <a:rPr lang="zh-CN" altLang="zh-CN" dirty="0" smtClean="0">
                <a:latin typeface="华文楷体" panose="02010600040101010101" pitchFamily="2" charset="-122"/>
                <a:ea typeface="华文楷体" panose="02010600040101010101" pitchFamily="2" charset="-122"/>
                <a:cs typeface="Times New Roman" panose="02020603050405020304" pitchFamily="18" charset="0"/>
              </a:rPr>
              <a:t>。</a:t>
            </a:r>
            <a:endParaRPr lang="zh-CN" altLang="en-US" dirty="0">
              <a:latin typeface="华文楷体" panose="02010600040101010101" pitchFamily="2" charset="-122"/>
              <a:ea typeface="华文楷体" panose="02010600040101010101" pitchFamily="2" charset="-122"/>
            </a:endParaRPr>
          </a:p>
        </p:txBody>
      </p:sp>
      <p:sp>
        <p:nvSpPr>
          <p:cNvPr id="32" name="圆角矩形 31"/>
          <p:cNvSpPr/>
          <p:nvPr/>
        </p:nvSpPr>
        <p:spPr bwMode="auto">
          <a:xfrm>
            <a:off x="1439745" y="3526974"/>
            <a:ext cx="4540139" cy="12600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just"/>
            <a:endParaRPr lang="en-US" altLang="zh-CN" dirty="0" smtClean="0">
              <a:latin typeface="华文楷体" panose="02010600040101010101" pitchFamily="2" charset="-122"/>
              <a:ea typeface="华文楷体" panose="02010600040101010101" pitchFamily="2" charset="-122"/>
              <a:cs typeface="Times New Roman" panose="02020603050405020304" pitchFamily="18" charset="0"/>
            </a:endParaRPr>
          </a:p>
          <a:p>
            <a:pPr algn="just"/>
            <a:r>
              <a:rPr lang="zh-CN" altLang="zh-CN" dirty="0" smtClean="0">
                <a:latin typeface="华文楷体" panose="02010600040101010101" pitchFamily="2" charset="-122"/>
                <a:ea typeface="华文楷体" panose="02010600040101010101" pitchFamily="2" charset="-122"/>
                <a:cs typeface="Times New Roman" panose="02020603050405020304" pitchFamily="18" charset="0"/>
              </a:rPr>
              <a:t>本科</a:t>
            </a:r>
            <a:r>
              <a:rPr lang="zh-CN" altLang="zh-CN" dirty="0">
                <a:latin typeface="华文楷体" panose="02010600040101010101" pitchFamily="2" charset="-122"/>
                <a:ea typeface="华文楷体" panose="02010600040101010101" pitchFamily="2" charset="-122"/>
                <a:cs typeface="Times New Roman" panose="02020603050405020304" pitchFamily="18" charset="0"/>
              </a:rPr>
              <a:t>专业评估试点工作由国务院督导委员会办公室组织实施，各地建立省级教育行政部门领导，委托第三方专家组织</a:t>
            </a:r>
            <a:r>
              <a:rPr lang="zh-CN" altLang="zh-CN" dirty="0" smtClean="0">
                <a:latin typeface="华文楷体" panose="02010600040101010101" pitchFamily="2" charset="-122"/>
                <a:ea typeface="华文楷体" panose="02010600040101010101" pitchFamily="2" charset="-122"/>
                <a:cs typeface="Times New Roman" panose="02020603050405020304" pitchFamily="18" charset="0"/>
              </a:rPr>
              <a:t>实施</a:t>
            </a:r>
            <a:r>
              <a:rPr lang="zh-CN" altLang="en-US" dirty="0" smtClean="0">
                <a:latin typeface="华文楷体" panose="02010600040101010101" pitchFamily="2" charset="-122"/>
                <a:ea typeface="华文楷体" panose="02010600040101010101" pitchFamily="2" charset="-122"/>
                <a:cs typeface="Times New Roman" panose="02020603050405020304" pitchFamily="18" charset="0"/>
              </a:rPr>
              <a:t>的工作机制</a:t>
            </a:r>
            <a:r>
              <a:rPr lang="zh-CN" altLang="zh-CN" dirty="0" smtClean="0">
                <a:latin typeface="华文楷体" panose="02010600040101010101" pitchFamily="2" charset="-122"/>
                <a:ea typeface="华文楷体" panose="02010600040101010101" pitchFamily="2" charset="-122"/>
                <a:cs typeface="Times New Roman" panose="02020603050405020304" pitchFamily="18" charset="0"/>
              </a:rPr>
              <a:t>。</a:t>
            </a:r>
            <a:endParaRPr lang="zh-CN" altLang="en-US" dirty="0" smtClean="0">
              <a:latin typeface="华文楷体" panose="02010600040101010101" pitchFamily="2" charset="-122"/>
              <a:ea typeface="华文楷体" panose="02010600040101010101" pitchFamily="2" charset="-122"/>
            </a:endParaRPr>
          </a:p>
          <a:p>
            <a:pPr algn="just"/>
            <a:endParaRPr lang="zh-CN" altLang="en-US" dirty="0">
              <a:latin typeface="华文楷体" panose="02010600040101010101" pitchFamily="2" charset="-122"/>
              <a:ea typeface="华文楷体" panose="02010600040101010101" pitchFamily="2" charset="-122"/>
            </a:endParaRPr>
          </a:p>
        </p:txBody>
      </p:sp>
      <p:sp>
        <p:nvSpPr>
          <p:cNvPr id="33" name="圆角矩形标注 32"/>
          <p:cNvSpPr/>
          <p:nvPr/>
        </p:nvSpPr>
        <p:spPr bwMode="auto">
          <a:xfrm>
            <a:off x="360958" y="1606010"/>
            <a:ext cx="1180210" cy="672585"/>
          </a:xfrm>
          <a:prstGeom prst="wedgeRoundRectCallout">
            <a:avLst>
              <a:gd name="adj1" fmla="val 49425"/>
              <a:gd name="adj2" fmla="val 83538"/>
              <a:gd name="adj3" fmla="val 16667"/>
            </a:avLst>
          </a:prstGeom>
          <a:solidFill>
            <a:schemeClr val="accent2">
              <a:lumMod val="40000"/>
              <a:lumOff val="60000"/>
            </a:schemeClr>
          </a:solidFill>
          <a:ln w="12700">
            <a:solidFill>
              <a:schemeClr val="bg1"/>
            </a:solidFill>
          </a:ln>
          <a:effectLst>
            <a:outerShdw blurRad="50800" dist="38100" dir="2700000" algn="tl" rotWithShape="0">
              <a:prstClr val="black">
                <a:alpha val="40000"/>
              </a:prstClr>
            </a:outerShdw>
          </a:effectLst>
        </p:spPr>
        <p:txBody>
          <a:bodyPr anchor="ctr"/>
          <a:lstStyle/>
          <a:p>
            <a:pPr algn="ctr"/>
            <a:r>
              <a:rPr lang="zh-CN" altLang="en-US" sz="1600" dirty="0" smtClean="0">
                <a:latin typeface="微软雅黑" pitchFamily="34" charset="-122"/>
                <a:ea typeface="微软雅黑" pitchFamily="34" charset="-122"/>
              </a:rPr>
              <a:t>目   的</a:t>
            </a:r>
            <a:endParaRPr lang="zh-CN" altLang="en-US" sz="1600" dirty="0">
              <a:latin typeface="微软雅黑" pitchFamily="34" charset="-122"/>
              <a:ea typeface="微软雅黑" pitchFamily="34" charset="-122"/>
            </a:endParaRPr>
          </a:p>
        </p:txBody>
      </p:sp>
      <p:sp>
        <p:nvSpPr>
          <p:cNvPr id="34" name="圆角矩形标注 33"/>
          <p:cNvSpPr/>
          <p:nvPr/>
        </p:nvSpPr>
        <p:spPr bwMode="auto">
          <a:xfrm>
            <a:off x="379316" y="2955962"/>
            <a:ext cx="1157005" cy="679532"/>
          </a:xfrm>
          <a:prstGeom prst="wedgeRoundRectCallout">
            <a:avLst>
              <a:gd name="adj1" fmla="val 50033"/>
              <a:gd name="adj2" fmla="val 93023"/>
              <a:gd name="adj3" fmla="val 16667"/>
            </a:avLst>
          </a:prstGeom>
          <a:solidFill>
            <a:schemeClr val="accent2">
              <a:lumMod val="40000"/>
              <a:lumOff val="60000"/>
            </a:schemeClr>
          </a:solidFill>
          <a:ln w="12700">
            <a:solidFill>
              <a:schemeClr val="bg1"/>
            </a:solidFill>
          </a:ln>
          <a:effectLst>
            <a:outerShdw blurRad="50800" dist="38100" dir="2700000" algn="tl" rotWithShape="0">
              <a:prstClr val="black">
                <a:alpha val="40000"/>
              </a:prstClr>
            </a:outerShdw>
          </a:effectLst>
        </p:spPr>
        <p:txBody>
          <a:bodyPr anchor="ctr"/>
          <a:lstStyle/>
          <a:p>
            <a:pPr algn="ctr"/>
            <a:r>
              <a:rPr lang="zh-CN" altLang="en-US" sz="1600" dirty="0" smtClean="0">
                <a:latin typeface="微软雅黑" pitchFamily="34" charset="-122"/>
                <a:ea typeface="微软雅黑" pitchFamily="34" charset="-122"/>
              </a:rPr>
              <a:t>工作机制</a:t>
            </a:r>
            <a:endParaRPr lang="zh-CN" altLang="en-US" sz="1600" dirty="0">
              <a:latin typeface="微软雅黑" pitchFamily="34" charset="-122"/>
              <a:ea typeface="微软雅黑" pitchFamily="34" charset="-122"/>
            </a:endParaRPr>
          </a:p>
        </p:txBody>
      </p:sp>
      <p:sp>
        <p:nvSpPr>
          <p:cNvPr id="35" name="圆角矩形 34"/>
          <p:cNvSpPr/>
          <p:nvPr/>
        </p:nvSpPr>
        <p:spPr bwMode="auto">
          <a:xfrm>
            <a:off x="1439743" y="4932028"/>
            <a:ext cx="4540141" cy="144965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just"/>
            <a:endParaRPr lang="en-US" altLang="zh-CN" dirty="0" smtClean="0">
              <a:latin typeface="华文楷体" panose="02010600040101010101" pitchFamily="2" charset="-122"/>
              <a:ea typeface="华文楷体" panose="02010600040101010101" pitchFamily="2" charset="-122"/>
            </a:endParaRPr>
          </a:p>
          <a:p>
            <a:pPr algn="just"/>
            <a:r>
              <a:rPr lang="zh-CN" altLang="en-US" dirty="0" smtClean="0">
                <a:latin typeface="华文楷体" panose="02010600040101010101" pitchFamily="2" charset="-122"/>
                <a:ea typeface="华文楷体" panose="02010600040101010101" pitchFamily="2" charset="-122"/>
              </a:rPr>
              <a:t>省级教育行政主管部门结合本地实际，确定试点范围和工作方案；成立本省相关专业类评估组织，委托其具体实施评估工作；监管评估过程，公布评估结果。</a:t>
            </a:r>
          </a:p>
          <a:p>
            <a:pPr algn="just"/>
            <a:endParaRPr lang="zh-CN" altLang="en-US" dirty="0">
              <a:latin typeface="华文楷体" panose="02010600040101010101" pitchFamily="2" charset="-122"/>
              <a:ea typeface="华文楷体" panose="02010600040101010101" pitchFamily="2" charset="-122"/>
            </a:endParaRPr>
          </a:p>
        </p:txBody>
      </p:sp>
      <p:sp>
        <p:nvSpPr>
          <p:cNvPr id="36" name="圆角矩形标注 35"/>
          <p:cNvSpPr/>
          <p:nvPr/>
        </p:nvSpPr>
        <p:spPr bwMode="auto">
          <a:xfrm>
            <a:off x="409052" y="4479962"/>
            <a:ext cx="1157005" cy="679532"/>
          </a:xfrm>
          <a:prstGeom prst="wedgeRoundRectCallout">
            <a:avLst>
              <a:gd name="adj1" fmla="val 50033"/>
              <a:gd name="adj2" fmla="val 93023"/>
              <a:gd name="adj3" fmla="val 16667"/>
            </a:avLst>
          </a:prstGeom>
          <a:solidFill>
            <a:schemeClr val="accent2">
              <a:lumMod val="40000"/>
              <a:lumOff val="60000"/>
            </a:schemeClr>
          </a:solidFill>
          <a:ln w="12700">
            <a:solidFill>
              <a:schemeClr val="bg1"/>
            </a:solidFill>
          </a:ln>
          <a:effectLst>
            <a:outerShdw blurRad="50800" dist="38100" dir="2700000" algn="tl" rotWithShape="0">
              <a:prstClr val="black">
                <a:alpha val="40000"/>
              </a:prstClr>
            </a:outerShdw>
          </a:effectLst>
        </p:spPr>
        <p:txBody>
          <a:bodyPr anchor="ctr"/>
          <a:lstStyle/>
          <a:p>
            <a:pPr algn="ctr"/>
            <a:r>
              <a:rPr lang="zh-CN" altLang="en-US" sz="1600" dirty="0" smtClean="0">
                <a:latin typeface="微软雅黑" pitchFamily="34" charset="-122"/>
                <a:ea typeface="微软雅黑" pitchFamily="34" charset="-122"/>
              </a:rPr>
              <a:t>具体要求</a:t>
            </a:r>
            <a:endParaRPr lang="zh-CN" altLang="en-US" sz="1600" dirty="0">
              <a:latin typeface="微软雅黑" pitchFamily="34" charset="-122"/>
              <a:ea typeface="微软雅黑" pitchFamily="34" charset="-122"/>
            </a:endParaRPr>
          </a:p>
        </p:txBody>
      </p:sp>
      <p:pic>
        <p:nvPicPr>
          <p:cNvPr id="37" name="图片 36"/>
          <p:cNvPicPr>
            <a:picLocks noChangeAspect="1"/>
          </p:cNvPicPr>
          <p:nvPr/>
        </p:nvPicPr>
        <p:blipFill>
          <a:blip r:embed="rId2"/>
          <a:stretch>
            <a:fillRect/>
          </a:stretch>
        </p:blipFill>
        <p:spPr>
          <a:xfrm>
            <a:off x="333374" y="368547"/>
            <a:ext cx="835025" cy="859611"/>
          </a:xfrm>
          <a:prstGeom prst="rect">
            <a:avLst/>
          </a:prstGeom>
          <a:effectLst>
            <a:innerShdw blurRad="114300">
              <a:prstClr val="black"/>
            </a:innerShdw>
          </a:effectLst>
        </p:spPr>
      </p:pic>
    </p:spTree>
    <p:extLst>
      <p:ext uri="{BB962C8B-B14F-4D97-AF65-F5344CB8AC3E}">
        <p14:creationId xmlns:p14="http://schemas.microsoft.com/office/powerpoint/2010/main" xmlns="" val="1126025098"/>
      </p:ext>
    </p:extLst>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组合 15"/>
          <p:cNvGrpSpPr/>
          <p:nvPr/>
        </p:nvGrpSpPr>
        <p:grpSpPr>
          <a:xfrm>
            <a:off x="0" y="533400"/>
            <a:ext cx="12192000" cy="478350"/>
            <a:chOff x="0" y="533400"/>
            <a:chExt cx="12192000" cy="478350"/>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3" name="组合 14"/>
            <p:cNvGrpSpPr/>
            <p:nvPr/>
          </p:nvGrpSpPr>
          <p:grpSpPr>
            <a:xfrm>
              <a:off x="1382074" y="533400"/>
              <a:ext cx="10809926" cy="478350"/>
              <a:chOff x="1382074" y="533400"/>
              <a:chExt cx="10809926" cy="478350"/>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三</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专业评估的总体思路</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31" name="圆角矩形 30"/>
          <p:cNvSpPr/>
          <p:nvPr/>
        </p:nvSpPr>
        <p:spPr bwMode="auto">
          <a:xfrm>
            <a:off x="1206500" y="1524401"/>
            <a:ext cx="4747984" cy="1382751"/>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just"/>
            <a:r>
              <a:rPr lang="zh-CN" altLang="en-US" sz="2000" dirty="0" smtClean="0">
                <a:solidFill>
                  <a:srgbClr val="FF0000"/>
                </a:solidFill>
                <a:latin typeface="楷体" pitchFamily="49" charset="-122"/>
                <a:ea typeface="楷体" pitchFamily="49" charset="-122"/>
              </a:rPr>
              <a:t>组织机制：</a:t>
            </a:r>
            <a:r>
              <a:rPr lang="zh-CN" altLang="en-US" sz="2000" dirty="0" smtClean="0">
                <a:latin typeface="楷体" pitchFamily="49" charset="-122"/>
                <a:ea typeface="楷体" pitchFamily="49" charset="-122"/>
              </a:rPr>
              <a:t>政府部门主导、专家组织负责，探索管办评分离的实践方式。建立省级教育行政部门领导，委托第三方专家组织实施的工作机制。</a:t>
            </a:r>
          </a:p>
        </p:txBody>
      </p:sp>
      <p:sp>
        <p:nvSpPr>
          <p:cNvPr id="32" name="圆角矩形 31"/>
          <p:cNvSpPr/>
          <p:nvPr/>
        </p:nvSpPr>
        <p:spPr bwMode="auto">
          <a:xfrm>
            <a:off x="1168401" y="3272974"/>
            <a:ext cx="4747984" cy="12600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just"/>
            <a:endParaRPr lang="en-US" altLang="zh-CN" dirty="0" smtClean="0">
              <a:latin typeface="华文楷体" panose="02010600040101010101" pitchFamily="2" charset="-122"/>
              <a:ea typeface="华文楷体" panose="02010600040101010101" pitchFamily="2" charset="-122"/>
              <a:cs typeface="Times New Roman" panose="02020603050405020304" pitchFamily="18" charset="0"/>
            </a:endParaRPr>
          </a:p>
          <a:p>
            <a:r>
              <a:rPr lang="zh-CN" altLang="en-US" sz="2000" dirty="0" smtClean="0">
                <a:solidFill>
                  <a:srgbClr val="FF0000"/>
                </a:solidFill>
                <a:latin typeface="楷体" pitchFamily="49" charset="-122"/>
                <a:ea typeface="楷体" pitchFamily="49" charset="-122"/>
              </a:rPr>
              <a:t>评估方式：</a:t>
            </a:r>
            <a:r>
              <a:rPr lang="zh-CN" altLang="en-US" sz="2000" dirty="0" smtClean="0">
                <a:latin typeface="楷体" pitchFamily="49" charset="-122"/>
                <a:ea typeface="楷体" pitchFamily="49" charset="-122"/>
              </a:rPr>
              <a:t>专业评估采取专家不进校的方式进行。充分利用信息技术手段，采取定量与定性相结合，以定量为主的方式，通过网络平台完成专业评估工作。</a:t>
            </a:r>
          </a:p>
          <a:p>
            <a:pPr algn="just"/>
            <a:endParaRPr lang="zh-CN" altLang="en-US" dirty="0">
              <a:latin typeface="华文楷体" panose="02010600040101010101" pitchFamily="2" charset="-122"/>
              <a:ea typeface="华文楷体" panose="02010600040101010101" pitchFamily="2" charset="-122"/>
            </a:endParaRPr>
          </a:p>
        </p:txBody>
      </p:sp>
      <p:sp>
        <p:nvSpPr>
          <p:cNvPr id="35" name="圆角矩形 34"/>
          <p:cNvSpPr/>
          <p:nvPr/>
        </p:nvSpPr>
        <p:spPr bwMode="auto">
          <a:xfrm>
            <a:off x="1211143" y="4805028"/>
            <a:ext cx="4694357" cy="144965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r>
              <a:rPr lang="zh-CN" altLang="en-US" sz="2000" dirty="0" smtClean="0">
                <a:solidFill>
                  <a:srgbClr val="FF0000"/>
                </a:solidFill>
                <a:latin typeface="楷体" pitchFamily="49" charset="-122"/>
                <a:ea typeface="楷体" pitchFamily="49" charset="-122"/>
              </a:rPr>
              <a:t>评估对象：</a:t>
            </a:r>
            <a:r>
              <a:rPr lang="zh-CN" altLang="en-US" sz="2000" dirty="0" smtClean="0">
                <a:latin typeface="楷体" pitchFamily="49" charset="-122"/>
                <a:ea typeface="楷体" pitchFamily="49" charset="-122"/>
              </a:rPr>
              <a:t>分类、分专业评估。省内所有高校已有三届毕业生的本科专业点。</a:t>
            </a:r>
          </a:p>
          <a:p>
            <a:pPr algn="just"/>
            <a:endParaRPr lang="zh-CN" altLang="en-US" dirty="0">
              <a:latin typeface="华文楷体" panose="02010600040101010101" pitchFamily="2" charset="-122"/>
              <a:ea typeface="华文楷体" panose="02010600040101010101" pitchFamily="2" charset="-122"/>
            </a:endParaRPr>
          </a:p>
        </p:txBody>
      </p:sp>
      <p:pic>
        <p:nvPicPr>
          <p:cNvPr id="37" name="图片 36"/>
          <p:cNvPicPr>
            <a:picLocks noChangeAspect="1"/>
          </p:cNvPicPr>
          <p:nvPr/>
        </p:nvPicPr>
        <p:blipFill>
          <a:blip r:embed="rId2"/>
          <a:stretch>
            <a:fillRect/>
          </a:stretch>
        </p:blipFill>
        <p:spPr>
          <a:xfrm>
            <a:off x="333374" y="368547"/>
            <a:ext cx="835025" cy="859611"/>
          </a:xfrm>
          <a:prstGeom prst="rect">
            <a:avLst/>
          </a:prstGeom>
          <a:effectLst>
            <a:innerShdw blurRad="114300">
              <a:prstClr val="black"/>
            </a:innerShdw>
          </a:effectLst>
        </p:spPr>
      </p:pic>
      <p:sp>
        <p:nvSpPr>
          <p:cNvPr id="12" name="圆角矩形 11"/>
          <p:cNvSpPr/>
          <p:nvPr/>
        </p:nvSpPr>
        <p:spPr bwMode="auto">
          <a:xfrm>
            <a:off x="6292634" y="1943100"/>
            <a:ext cx="5467566" cy="3962401"/>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nSpc>
                <a:spcPts val="2800"/>
              </a:lnSpc>
            </a:pPr>
            <a:r>
              <a:rPr lang="zh-CN" altLang="en-US" sz="2000" dirty="0" smtClean="0">
                <a:solidFill>
                  <a:srgbClr val="FF0000"/>
                </a:solidFill>
                <a:latin typeface="楷体" pitchFamily="49" charset="-122"/>
                <a:ea typeface="楷体" pitchFamily="49" charset="-122"/>
              </a:rPr>
              <a:t>基本原则：</a:t>
            </a:r>
            <a:r>
              <a:rPr lang="zh-CN" altLang="en-US" sz="2000" dirty="0" smtClean="0">
                <a:latin typeface="楷体" pitchFamily="49" charset="-122"/>
                <a:ea typeface="楷体" pitchFamily="49" charset="-122"/>
              </a:rPr>
              <a:t>共同参与，共同可接受</a:t>
            </a:r>
          </a:p>
          <a:p>
            <a:pPr lvl="0">
              <a:lnSpc>
                <a:spcPts val="2800"/>
              </a:lnSpc>
            </a:pPr>
            <a:r>
              <a:rPr lang="zh-CN" altLang="en-US" sz="2000" dirty="0" smtClean="0">
                <a:latin typeface="楷体" pitchFamily="49" charset="-122"/>
                <a:ea typeface="楷体" pitchFamily="49" charset="-122"/>
              </a:rPr>
              <a:t>    从通用指标体系框架总体结构、主要内容和指标权重的制订，到各专业指标体系研制、定量数据核查和定性指标评审，要广泛吸收高校专家和教师共同参与，以多种方式面向全省高校征求意见和建议。经过广泛共同参与，进一步就深化改革、强化内涵和特色发展的目标、任务等达成共识，使之成为共同可接受的内容和努力方向，切实通过评估促进高校建设和发展。</a:t>
            </a:r>
          </a:p>
        </p:txBody>
      </p:sp>
    </p:spTree>
    <p:extLst>
      <p:ext uri="{BB962C8B-B14F-4D97-AF65-F5344CB8AC3E}">
        <p14:creationId xmlns:p14="http://schemas.microsoft.com/office/powerpoint/2010/main" xmlns="" val="1126025098"/>
      </p:ext>
    </p:extLst>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3"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四</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专业评估</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的工作方案</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8" name="Rounded Rectangle 19"/>
          <p:cNvSpPr/>
          <p:nvPr/>
        </p:nvSpPr>
        <p:spPr bwMode="auto">
          <a:xfrm>
            <a:off x="3962317" y="1433916"/>
            <a:ext cx="7493090" cy="1017184"/>
          </a:xfrm>
          <a:prstGeom prst="roundRect">
            <a:avLst/>
          </a:prstGeom>
          <a:ln/>
        </p:spPr>
        <p:style>
          <a:lnRef idx="1">
            <a:schemeClr val="accent5"/>
          </a:lnRef>
          <a:fillRef idx="2">
            <a:schemeClr val="accent5"/>
          </a:fillRef>
          <a:effectRef idx="1">
            <a:schemeClr val="accent5"/>
          </a:effectRef>
          <a:fontRef idx="minor">
            <a:schemeClr val="dk1"/>
          </a:fontRef>
        </p:style>
        <p:txBody>
          <a:bodyPr lIns="91436" tIns="45719" rIns="91436" bIns="45719" anchor="ctr"/>
          <a:lstStyle/>
          <a:p>
            <a:r>
              <a:rPr lang="zh-CN" altLang="en-US" sz="2000" dirty="0">
                <a:latin typeface="楷体" panose="02010609060101010101" pitchFamily="49" charset="-122"/>
                <a:ea typeface="楷体" panose="02010609060101010101" pitchFamily="49" charset="-122"/>
              </a:rPr>
              <a:t>建立管办评分离的组织机制，</a:t>
            </a:r>
            <a:r>
              <a:rPr lang="zh-CN" altLang="en-US" sz="2000" dirty="0" smtClean="0">
                <a:latin typeface="楷体" panose="02010609060101010101" pitchFamily="49" charset="-122"/>
                <a:ea typeface="楷体" panose="02010609060101010101" pitchFamily="49" charset="-122"/>
              </a:rPr>
              <a:t>确保</a:t>
            </a:r>
            <a:r>
              <a:rPr lang="zh-CN" altLang="en-US" sz="2000" dirty="0" smtClean="0">
                <a:latin typeface="楷体" panose="02010609060101010101" pitchFamily="49" charset="-122"/>
                <a:ea typeface="楷体" panose="02010609060101010101" pitchFamily="49" charset="-122"/>
              </a:rPr>
              <a:t>科学</a:t>
            </a:r>
            <a:r>
              <a:rPr lang="zh-CN" altLang="en-US" sz="2000" dirty="0" smtClean="0">
                <a:latin typeface="楷体" panose="02010609060101010101" pitchFamily="49" charset="-122"/>
                <a:ea typeface="楷体" panose="02010609060101010101" pitchFamily="49" charset="-122"/>
              </a:rPr>
              <a:t>、</a:t>
            </a:r>
            <a:r>
              <a:rPr lang="zh-CN" altLang="en-US" sz="2000" dirty="0">
                <a:latin typeface="楷体" panose="02010609060101010101" pitchFamily="49" charset="-122"/>
                <a:ea typeface="楷体" panose="02010609060101010101" pitchFamily="49" charset="-122"/>
              </a:rPr>
              <a:t>客观</a:t>
            </a:r>
            <a:r>
              <a:rPr lang="zh-CN" altLang="en-US" sz="2000" dirty="0" smtClean="0">
                <a:latin typeface="楷体" panose="02010609060101010101" pitchFamily="49" charset="-122"/>
                <a:ea typeface="楷体" panose="02010609060101010101" pitchFamily="49" charset="-122"/>
              </a:rPr>
              <a:t>、规范地</a:t>
            </a:r>
            <a:r>
              <a:rPr lang="zh-CN" altLang="en-US" sz="2000" dirty="0">
                <a:latin typeface="楷体" panose="02010609060101010101" pitchFamily="49" charset="-122"/>
                <a:ea typeface="楷体" panose="02010609060101010101" pitchFamily="49" charset="-122"/>
              </a:rPr>
              <a:t>开展评估，提高评估的信度、效度及权威性</a:t>
            </a:r>
            <a:r>
              <a:rPr lang="zh-CN" altLang="en-US" sz="2000" dirty="0" smtClean="0">
                <a:latin typeface="楷体" panose="02010609060101010101" pitchFamily="49" charset="-122"/>
                <a:ea typeface="楷体" panose="02010609060101010101" pitchFamily="49" charset="-122"/>
              </a:rPr>
              <a:t>。</a:t>
            </a:r>
            <a:endParaRPr lang="zh-CN" altLang="en-US" sz="2000" dirty="0">
              <a:latin typeface="楷体" panose="02010609060101010101" pitchFamily="49" charset="-122"/>
              <a:ea typeface="楷体" panose="02010609060101010101" pitchFamily="49" charset="-122"/>
              <a:sym typeface="微软雅黑" pitchFamily="34" charset="-122"/>
            </a:endParaRPr>
          </a:p>
        </p:txBody>
      </p:sp>
      <p:sp>
        <p:nvSpPr>
          <p:cNvPr id="9" name="Rounded Rectangle 19"/>
          <p:cNvSpPr/>
          <p:nvPr/>
        </p:nvSpPr>
        <p:spPr bwMode="auto">
          <a:xfrm>
            <a:off x="3949701" y="2844800"/>
            <a:ext cx="7492999" cy="1092200"/>
          </a:xfrm>
          <a:prstGeom prst="roundRect">
            <a:avLst/>
          </a:prstGeom>
          <a:ln/>
        </p:spPr>
        <p:style>
          <a:lnRef idx="1">
            <a:schemeClr val="accent5"/>
          </a:lnRef>
          <a:fillRef idx="2">
            <a:schemeClr val="accent5"/>
          </a:fillRef>
          <a:effectRef idx="1">
            <a:schemeClr val="accent5"/>
          </a:effectRef>
          <a:fontRef idx="minor">
            <a:schemeClr val="dk1"/>
          </a:fontRef>
        </p:style>
        <p:txBody>
          <a:bodyPr lIns="91436" tIns="45719" rIns="91436" bIns="45719" anchor="ctr"/>
          <a:lstStyle/>
          <a:p>
            <a:r>
              <a:rPr lang="zh-CN" altLang="en-US" sz="2000" dirty="0">
                <a:latin typeface="楷体" panose="02010609060101010101" pitchFamily="49" charset="-122"/>
                <a:ea typeface="楷体" panose="02010609060101010101" pitchFamily="49" charset="-122"/>
              </a:rPr>
              <a:t>遵循专业建设和人才培养的基本规律，针对地方经济社会及高等教育的阶段性发展特征</a:t>
            </a:r>
            <a:r>
              <a:rPr lang="zh-CN" altLang="en-US" sz="2000" dirty="0" smtClean="0">
                <a:latin typeface="楷体" panose="02010609060101010101" pitchFamily="49" charset="-122"/>
                <a:ea typeface="楷体" panose="02010609060101010101" pitchFamily="49" charset="-122"/>
              </a:rPr>
              <a:t>，以</a:t>
            </a:r>
            <a:r>
              <a:rPr lang="zh-CN" altLang="en-US" sz="2000" dirty="0">
                <a:latin typeface="楷体" panose="02010609060101010101" pitchFamily="49" charset="-122"/>
                <a:ea typeface="楷体" panose="02010609060101010101" pitchFamily="49" charset="-122"/>
              </a:rPr>
              <a:t>提高人才培养质量为核心</a:t>
            </a:r>
            <a:r>
              <a:rPr lang="zh-CN" altLang="en-US" sz="2000" dirty="0" smtClean="0">
                <a:latin typeface="楷体" panose="02010609060101010101" pitchFamily="49" charset="-122"/>
                <a:ea typeface="楷体" panose="02010609060101010101" pitchFamily="49" charset="-122"/>
              </a:rPr>
              <a:t>，研制通用</a:t>
            </a:r>
            <a:r>
              <a:rPr lang="zh-CN" altLang="en-US" sz="2000" dirty="0">
                <a:latin typeface="楷体" panose="02010609060101010101" pitchFamily="49" charset="-122"/>
                <a:ea typeface="楷体" panose="02010609060101010101" pitchFamily="49" charset="-122"/>
              </a:rPr>
              <a:t>指标体系</a:t>
            </a:r>
            <a:r>
              <a:rPr lang="zh-CN" altLang="en-US" sz="2000" dirty="0" smtClean="0">
                <a:latin typeface="楷体" panose="02010609060101010101" pitchFamily="49" charset="-122"/>
                <a:ea typeface="楷体" panose="02010609060101010101" pitchFamily="49" charset="-122"/>
              </a:rPr>
              <a:t>。</a:t>
            </a:r>
            <a:endParaRPr lang="zh-CN" altLang="zh-CN" sz="2000" dirty="0" smtClean="0">
              <a:latin typeface="楷体" panose="02010609060101010101" pitchFamily="49" charset="-122"/>
              <a:ea typeface="楷体" panose="02010609060101010101" pitchFamily="49" charset="-122"/>
            </a:endParaRPr>
          </a:p>
        </p:txBody>
      </p:sp>
      <p:sp>
        <p:nvSpPr>
          <p:cNvPr id="10" name="Rounded Rectangle 19"/>
          <p:cNvSpPr/>
          <p:nvPr/>
        </p:nvSpPr>
        <p:spPr bwMode="auto">
          <a:xfrm>
            <a:off x="3987801" y="4279900"/>
            <a:ext cx="7492999" cy="1701800"/>
          </a:xfrm>
          <a:prstGeom prst="roundRect">
            <a:avLst/>
          </a:prstGeom>
          <a:ln/>
        </p:spPr>
        <p:style>
          <a:lnRef idx="1">
            <a:schemeClr val="accent5"/>
          </a:lnRef>
          <a:fillRef idx="2">
            <a:schemeClr val="accent5"/>
          </a:fillRef>
          <a:effectRef idx="1">
            <a:schemeClr val="accent5"/>
          </a:effectRef>
          <a:fontRef idx="minor">
            <a:schemeClr val="dk1"/>
          </a:fontRef>
        </p:style>
        <p:txBody>
          <a:bodyPr lIns="91436" tIns="45719" rIns="91436" bIns="45719" anchor="ctr"/>
          <a:lstStyle/>
          <a:p>
            <a:r>
              <a:rPr lang="zh-CN" altLang="en-US" sz="2000" dirty="0" smtClean="0">
                <a:latin typeface="楷体" pitchFamily="49" charset="-122"/>
                <a:ea typeface="楷体" pitchFamily="49" charset="-122"/>
              </a:rPr>
              <a:t>专业评估试点采取专家不进校的方式进行。充分利用现代信息化手段，建设专门的管理平台，通过定量和定性相结合、以定量为主的方式实施评估。由评估专委会办公室所在学校成都信息工程大学开发四川省本科专业信息化管理平台。</a:t>
            </a:r>
            <a:endParaRPr lang="zh-CN" altLang="en-US" sz="2000" dirty="0">
              <a:latin typeface="楷体" pitchFamily="49" charset="-122"/>
              <a:ea typeface="楷体" pitchFamily="49" charset="-122"/>
            </a:endParaRPr>
          </a:p>
        </p:txBody>
      </p:sp>
      <p:sp>
        <p:nvSpPr>
          <p:cNvPr id="11" name="Oval 6"/>
          <p:cNvSpPr/>
          <p:nvPr/>
        </p:nvSpPr>
        <p:spPr bwMode="auto">
          <a:xfrm>
            <a:off x="1090019" y="1523948"/>
            <a:ext cx="663575" cy="661987"/>
          </a:xfrm>
          <a:prstGeom prst="ellipse">
            <a:avLst/>
          </a:prstGeom>
          <a:gradFill rotWithShape="1">
            <a:gsLst>
              <a:gs pos="0">
                <a:srgbClr val="44C8F5">
                  <a:shade val="58000"/>
                  <a:satMod val="150000"/>
                </a:srgbClr>
              </a:gs>
              <a:gs pos="72000">
                <a:srgbClr val="44C8F5">
                  <a:tint val="90000"/>
                  <a:satMod val="135000"/>
                </a:srgbClr>
              </a:gs>
              <a:gs pos="100000">
                <a:srgbClr val="44C8F5">
                  <a:tint val="80000"/>
                  <a:satMod val="155000"/>
                </a:srgbClr>
              </a:gs>
            </a:gsLst>
            <a:lin ang="16200000" scaled="0"/>
          </a:gradFill>
          <a:ln w="9525" cap="flat" cmpd="sng" algn="ctr">
            <a:solidFill>
              <a:srgbClr val="44C8F5">
                <a:shade val="80000"/>
              </a:srgbClr>
            </a:solidFill>
            <a:prstDash val="solid"/>
          </a:ln>
          <a:effectLst>
            <a:outerShdw blurRad="50800" dist="38100" dir="5400000" rotWithShape="0">
              <a:srgbClr val="000000">
                <a:alpha val="43137"/>
              </a:srgbClr>
            </a:outerShdw>
          </a:effectLst>
        </p:spPr>
        <p:txBody>
          <a:bodyPr lIns="91436" tIns="45719" rIns="91436" bIns="45719" anchor="ctr"/>
          <a:lstStyle>
            <a:defPPr>
              <a:defRPr lang="zh-CN"/>
            </a:defPPr>
            <a:lvl1pPr algn="ctr" rtl="0" fontAlgn="base">
              <a:spcBef>
                <a:spcPct val="0"/>
              </a:spcBef>
              <a:spcAft>
                <a:spcPct val="0"/>
              </a:spcAft>
              <a:defRPr b="1" kern="1200">
                <a:solidFill>
                  <a:schemeClr val="tx1"/>
                </a:solidFill>
                <a:latin typeface="Arial" charset="0"/>
                <a:ea typeface="宋体" charset="-122"/>
                <a:cs typeface="+mn-cs"/>
              </a:defRPr>
            </a:lvl1pPr>
            <a:lvl2pPr marL="457200" algn="ctr" rtl="0" fontAlgn="base">
              <a:spcBef>
                <a:spcPct val="0"/>
              </a:spcBef>
              <a:spcAft>
                <a:spcPct val="0"/>
              </a:spcAft>
              <a:defRPr b="1" kern="1200">
                <a:solidFill>
                  <a:schemeClr val="tx1"/>
                </a:solidFill>
                <a:latin typeface="Arial" charset="0"/>
                <a:ea typeface="宋体" charset="-122"/>
                <a:cs typeface="+mn-cs"/>
              </a:defRPr>
            </a:lvl2pPr>
            <a:lvl3pPr marL="914400" algn="ctr" rtl="0" fontAlgn="base">
              <a:spcBef>
                <a:spcPct val="0"/>
              </a:spcBef>
              <a:spcAft>
                <a:spcPct val="0"/>
              </a:spcAft>
              <a:defRPr b="1" kern="1200">
                <a:solidFill>
                  <a:schemeClr val="tx1"/>
                </a:solidFill>
                <a:latin typeface="Arial" charset="0"/>
                <a:ea typeface="宋体" charset="-122"/>
                <a:cs typeface="+mn-cs"/>
              </a:defRPr>
            </a:lvl3pPr>
            <a:lvl4pPr marL="1371600" algn="ctr" rtl="0" fontAlgn="base">
              <a:spcBef>
                <a:spcPct val="0"/>
              </a:spcBef>
              <a:spcAft>
                <a:spcPct val="0"/>
              </a:spcAft>
              <a:defRPr b="1" kern="1200">
                <a:solidFill>
                  <a:schemeClr val="tx1"/>
                </a:solidFill>
                <a:latin typeface="Arial" charset="0"/>
                <a:ea typeface="宋体" charset="-122"/>
                <a:cs typeface="+mn-cs"/>
              </a:defRPr>
            </a:lvl4pPr>
            <a:lvl5pPr marL="1828800" algn="ctr" rtl="0" fontAlgn="base">
              <a:spcBef>
                <a:spcPct val="0"/>
              </a:spcBef>
              <a:spcAft>
                <a:spcPct val="0"/>
              </a:spcAft>
              <a:defRPr b="1" kern="1200">
                <a:solidFill>
                  <a:schemeClr val="tx1"/>
                </a:solidFill>
                <a:latin typeface="Arial" charset="0"/>
                <a:ea typeface="宋体" charset="-122"/>
                <a:cs typeface="+mn-cs"/>
              </a:defRPr>
            </a:lvl5pPr>
            <a:lvl6pPr marL="2286000" algn="l" defTabSz="914400" rtl="0" eaLnBrk="1" latinLnBrk="0" hangingPunct="1">
              <a:defRPr b="1" kern="1200">
                <a:solidFill>
                  <a:schemeClr val="tx1"/>
                </a:solidFill>
                <a:latin typeface="Arial" charset="0"/>
                <a:ea typeface="宋体" charset="-122"/>
                <a:cs typeface="+mn-cs"/>
              </a:defRPr>
            </a:lvl6pPr>
            <a:lvl7pPr marL="2743200" algn="l" defTabSz="914400" rtl="0" eaLnBrk="1" latinLnBrk="0" hangingPunct="1">
              <a:defRPr b="1" kern="1200">
                <a:solidFill>
                  <a:schemeClr val="tx1"/>
                </a:solidFill>
                <a:latin typeface="Arial" charset="0"/>
                <a:ea typeface="宋体" charset="-122"/>
                <a:cs typeface="+mn-cs"/>
              </a:defRPr>
            </a:lvl7pPr>
            <a:lvl8pPr marL="3200400" algn="l" defTabSz="914400" rtl="0" eaLnBrk="1" latinLnBrk="0" hangingPunct="1">
              <a:defRPr b="1" kern="1200">
                <a:solidFill>
                  <a:schemeClr val="tx1"/>
                </a:solidFill>
                <a:latin typeface="Arial" charset="0"/>
                <a:ea typeface="宋体" charset="-122"/>
                <a:cs typeface="+mn-cs"/>
              </a:defRPr>
            </a:lvl8pPr>
            <a:lvl9pPr marL="3657600" algn="l" defTabSz="914400" rtl="0" eaLnBrk="1" latinLnBrk="0" hangingPunct="1">
              <a:defRPr b="1" kern="1200">
                <a:solidFill>
                  <a:schemeClr val="tx1"/>
                </a:solidFill>
                <a:latin typeface="Arial" charset="0"/>
                <a:ea typeface="宋体" charset="-122"/>
                <a:cs typeface="+mn-cs"/>
              </a:defRPr>
            </a:lvl9pPr>
          </a:lstStyle>
          <a:p>
            <a:pPr fontAlgn="auto">
              <a:spcBef>
                <a:spcPts val="0"/>
              </a:spcBef>
              <a:spcAft>
                <a:spcPts val="0"/>
              </a:spcAft>
              <a:defRPr/>
            </a:pPr>
            <a:r>
              <a:rPr lang="en-US" sz="2800" kern="0" dirty="0">
                <a:solidFill>
                  <a:schemeClr val="bg1">
                    <a:lumMod val="85000"/>
                    <a:lumOff val="15000"/>
                  </a:schemeClr>
                </a:solidFill>
                <a:latin typeface="微软雅黑" pitchFamily="34" charset="-122"/>
                <a:ea typeface="微软雅黑" pitchFamily="34" charset="-122"/>
              </a:rPr>
              <a:t>1</a:t>
            </a:r>
          </a:p>
        </p:txBody>
      </p:sp>
      <p:sp>
        <p:nvSpPr>
          <p:cNvPr id="12" name="Oval 6"/>
          <p:cNvSpPr/>
          <p:nvPr/>
        </p:nvSpPr>
        <p:spPr bwMode="auto">
          <a:xfrm>
            <a:off x="1124944" y="3061793"/>
            <a:ext cx="663575" cy="663575"/>
          </a:xfrm>
          <a:prstGeom prst="ellipse">
            <a:avLst/>
          </a:prstGeom>
          <a:gradFill rotWithShape="1">
            <a:gsLst>
              <a:gs pos="0">
                <a:srgbClr val="44C8F5">
                  <a:shade val="58000"/>
                  <a:satMod val="150000"/>
                </a:srgbClr>
              </a:gs>
              <a:gs pos="72000">
                <a:srgbClr val="44C8F5">
                  <a:tint val="90000"/>
                  <a:satMod val="135000"/>
                </a:srgbClr>
              </a:gs>
              <a:gs pos="100000">
                <a:srgbClr val="44C8F5">
                  <a:tint val="80000"/>
                  <a:satMod val="155000"/>
                </a:srgbClr>
              </a:gs>
            </a:gsLst>
            <a:lin ang="16200000" scaled="0"/>
          </a:gradFill>
          <a:ln w="9525" cap="flat" cmpd="sng" algn="ctr">
            <a:solidFill>
              <a:srgbClr val="44C8F5">
                <a:shade val="80000"/>
              </a:srgbClr>
            </a:solidFill>
            <a:prstDash val="solid"/>
          </a:ln>
          <a:effectLst>
            <a:outerShdw blurRad="50800" dist="38100" dir="5400000" rotWithShape="0">
              <a:srgbClr val="000000">
                <a:alpha val="43137"/>
              </a:srgbClr>
            </a:outerShdw>
          </a:effectLst>
        </p:spPr>
        <p:txBody>
          <a:bodyPr lIns="91436" tIns="45719" rIns="91436" bIns="45719" anchor="ctr"/>
          <a:lstStyle>
            <a:defPPr>
              <a:defRPr lang="zh-CN"/>
            </a:defPPr>
            <a:lvl1pPr algn="ctr" rtl="0" fontAlgn="base">
              <a:spcBef>
                <a:spcPct val="0"/>
              </a:spcBef>
              <a:spcAft>
                <a:spcPct val="0"/>
              </a:spcAft>
              <a:defRPr b="1" kern="1200">
                <a:solidFill>
                  <a:schemeClr val="tx1"/>
                </a:solidFill>
                <a:latin typeface="Arial" charset="0"/>
                <a:ea typeface="宋体" charset="-122"/>
                <a:cs typeface="+mn-cs"/>
              </a:defRPr>
            </a:lvl1pPr>
            <a:lvl2pPr marL="457200" algn="ctr" rtl="0" fontAlgn="base">
              <a:spcBef>
                <a:spcPct val="0"/>
              </a:spcBef>
              <a:spcAft>
                <a:spcPct val="0"/>
              </a:spcAft>
              <a:defRPr b="1" kern="1200">
                <a:solidFill>
                  <a:schemeClr val="tx1"/>
                </a:solidFill>
                <a:latin typeface="Arial" charset="0"/>
                <a:ea typeface="宋体" charset="-122"/>
                <a:cs typeface="+mn-cs"/>
              </a:defRPr>
            </a:lvl2pPr>
            <a:lvl3pPr marL="914400" algn="ctr" rtl="0" fontAlgn="base">
              <a:spcBef>
                <a:spcPct val="0"/>
              </a:spcBef>
              <a:spcAft>
                <a:spcPct val="0"/>
              </a:spcAft>
              <a:defRPr b="1" kern="1200">
                <a:solidFill>
                  <a:schemeClr val="tx1"/>
                </a:solidFill>
                <a:latin typeface="Arial" charset="0"/>
                <a:ea typeface="宋体" charset="-122"/>
                <a:cs typeface="+mn-cs"/>
              </a:defRPr>
            </a:lvl3pPr>
            <a:lvl4pPr marL="1371600" algn="ctr" rtl="0" fontAlgn="base">
              <a:spcBef>
                <a:spcPct val="0"/>
              </a:spcBef>
              <a:spcAft>
                <a:spcPct val="0"/>
              </a:spcAft>
              <a:defRPr b="1" kern="1200">
                <a:solidFill>
                  <a:schemeClr val="tx1"/>
                </a:solidFill>
                <a:latin typeface="Arial" charset="0"/>
                <a:ea typeface="宋体" charset="-122"/>
                <a:cs typeface="+mn-cs"/>
              </a:defRPr>
            </a:lvl4pPr>
            <a:lvl5pPr marL="1828800" algn="ctr" rtl="0" fontAlgn="base">
              <a:spcBef>
                <a:spcPct val="0"/>
              </a:spcBef>
              <a:spcAft>
                <a:spcPct val="0"/>
              </a:spcAft>
              <a:defRPr b="1" kern="1200">
                <a:solidFill>
                  <a:schemeClr val="tx1"/>
                </a:solidFill>
                <a:latin typeface="Arial" charset="0"/>
                <a:ea typeface="宋体" charset="-122"/>
                <a:cs typeface="+mn-cs"/>
              </a:defRPr>
            </a:lvl5pPr>
            <a:lvl6pPr marL="2286000" algn="l" defTabSz="914400" rtl="0" eaLnBrk="1" latinLnBrk="0" hangingPunct="1">
              <a:defRPr b="1" kern="1200">
                <a:solidFill>
                  <a:schemeClr val="tx1"/>
                </a:solidFill>
                <a:latin typeface="Arial" charset="0"/>
                <a:ea typeface="宋体" charset="-122"/>
                <a:cs typeface="+mn-cs"/>
              </a:defRPr>
            </a:lvl6pPr>
            <a:lvl7pPr marL="2743200" algn="l" defTabSz="914400" rtl="0" eaLnBrk="1" latinLnBrk="0" hangingPunct="1">
              <a:defRPr b="1" kern="1200">
                <a:solidFill>
                  <a:schemeClr val="tx1"/>
                </a:solidFill>
                <a:latin typeface="Arial" charset="0"/>
                <a:ea typeface="宋体" charset="-122"/>
                <a:cs typeface="+mn-cs"/>
              </a:defRPr>
            </a:lvl7pPr>
            <a:lvl8pPr marL="3200400" algn="l" defTabSz="914400" rtl="0" eaLnBrk="1" latinLnBrk="0" hangingPunct="1">
              <a:defRPr b="1" kern="1200">
                <a:solidFill>
                  <a:schemeClr val="tx1"/>
                </a:solidFill>
                <a:latin typeface="Arial" charset="0"/>
                <a:ea typeface="宋体" charset="-122"/>
                <a:cs typeface="+mn-cs"/>
              </a:defRPr>
            </a:lvl8pPr>
            <a:lvl9pPr marL="3657600" algn="l" defTabSz="914400" rtl="0" eaLnBrk="1" latinLnBrk="0" hangingPunct="1">
              <a:defRPr b="1" kern="1200">
                <a:solidFill>
                  <a:schemeClr val="tx1"/>
                </a:solidFill>
                <a:latin typeface="Arial" charset="0"/>
                <a:ea typeface="宋体" charset="-122"/>
                <a:cs typeface="+mn-cs"/>
              </a:defRPr>
            </a:lvl9pPr>
          </a:lstStyle>
          <a:p>
            <a:pPr fontAlgn="auto">
              <a:lnSpc>
                <a:spcPct val="130000"/>
              </a:lnSpc>
              <a:spcBef>
                <a:spcPts val="0"/>
              </a:spcBef>
              <a:spcAft>
                <a:spcPts val="0"/>
              </a:spcAft>
              <a:defRPr/>
            </a:pPr>
            <a:r>
              <a:rPr lang="en-US" sz="2800" kern="0" dirty="0" smtClean="0">
                <a:solidFill>
                  <a:schemeClr val="bg1">
                    <a:lumMod val="85000"/>
                    <a:lumOff val="15000"/>
                  </a:schemeClr>
                </a:solidFill>
                <a:latin typeface="微软雅黑" pitchFamily="34" charset="-122"/>
                <a:ea typeface="微软雅黑" pitchFamily="34" charset="-122"/>
              </a:rPr>
              <a:t>2</a:t>
            </a:r>
            <a:endParaRPr lang="en-US" sz="2800" kern="0" dirty="0">
              <a:solidFill>
                <a:schemeClr val="bg1">
                  <a:lumMod val="85000"/>
                  <a:lumOff val="15000"/>
                </a:schemeClr>
              </a:solidFill>
              <a:latin typeface="微软雅黑" pitchFamily="34" charset="-122"/>
              <a:ea typeface="微软雅黑" pitchFamily="34" charset="-122"/>
            </a:endParaRPr>
          </a:p>
        </p:txBody>
      </p:sp>
      <p:sp>
        <p:nvSpPr>
          <p:cNvPr id="13" name="Oval 6"/>
          <p:cNvSpPr/>
          <p:nvPr/>
        </p:nvSpPr>
        <p:spPr bwMode="auto">
          <a:xfrm>
            <a:off x="1153519" y="4715526"/>
            <a:ext cx="663575" cy="661987"/>
          </a:xfrm>
          <a:prstGeom prst="ellipse">
            <a:avLst/>
          </a:prstGeom>
          <a:gradFill rotWithShape="1">
            <a:gsLst>
              <a:gs pos="0">
                <a:srgbClr val="44C8F5">
                  <a:shade val="58000"/>
                  <a:satMod val="150000"/>
                </a:srgbClr>
              </a:gs>
              <a:gs pos="72000">
                <a:srgbClr val="44C8F5">
                  <a:tint val="90000"/>
                  <a:satMod val="135000"/>
                </a:srgbClr>
              </a:gs>
              <a:gs pos="100000">
                <a:srgbClr val="44C8F5">
                  <a:tint val="80000"/>
                  <a:satMod val="155000"/>
                </a:srgbClr>
              </a:gs>
            </a:gsLst>
            <a:lin ang="16200000" scaled="0"/>
          </a:gradFill>
          <a:ln w="9525" cap="flat" cmpd="sng" algn="ctr">
            <a:solidFill>
              <a:srgbClr val="44C8F5">
                <a:shade val="80000"/>
              </a:srgbClr>
            </a:solidFill>
            <a:prstDash val="solid"/>
          </a:ln>
          <a:effectLst>
            <a:outerShdw blurRad="50800" dist="38100" dir="5400000" rotWithShape="0">
              <a:srgbClr val="000000">
                <a:alpha val="43137"/>
              </a:srgbClr>
            </a:outerShdw>
          </a:effectLst>
        </p:spPr>
        <p:txBody>
          <a:bodyPr lIns="91436" tIns="45719" rIns="91436" bIns="45719" anchor="ctr"/>
          <a:lstStyle>
            <a:defPPr>
              <a:defRPr lang="zh-CN"/>
            </a:defPPr>
            <a:lvl1pPr algn="ctr" rtl="0" fontAlgn="base">
              <a:spcBef>
                <a:spcPct val="0"/>
              </a:spcBef>
              <a:spcAft>
                <a:spcPct val="0"/>
              </a:spcAft>
              <a:defRPr b="1" kern="1200">
                <a:solidFill>
                  <a:schemeClr val="tx1"/>
                </a:solidFill>
                <a:latin typeface="Arial" charset="0"/>
                <a:ea typeface="宋体" charset="-122"/>
                <a:cs typeface="+mn-cs"/>
              </a:defRPr>
            </a:lvl1pPr>
            <a:lvl2pPr marL="457200" algn="ctr" rtl="0" fontAlgn="base">
              <a:spcBef>
                <a:spcPct val="0"/>
              </a:spcBef>
              <a:spcAft>
                <a:spcPct val="0"/>
              </a:spcAft>
              <a:defRPr b="1" kern="1200">
                <a:solidFill>
                  <a:schemeClr val="tx1"/>
                </a:solidFill>
                <a:latin typeface="Arial" charset="0"/>
                <a:ea typeface="宋体" charset="-122"/>
                <a:cs typeface="+mn-cs"/>
              </a:defRPr>
            </a:lvl2pPr>
            <a:lvl3pPr marL="914400" algn="ctr" rtl="0" fontAlgn="base">
              <a:spcBef>
                <a:spcPct val="0"/>
              </a:spcBef>
              <a:spcAft>
                <a:spcPct val="0"/>
              </a:spcAft>
              <a:defRPr b="1" kern="1200">
                <a:solidFill>
                  <a:schemeClr val="tx1"/>
                </a:solidFill>
                <a:latin typeface="Arial" charset="0"/>
                <a:ea typeface="宋体" charset="-122"/>
                <a:cs typeface="+mn-cs"/>
              </a:defRPr>
            </a:lvl3pPr>
            <a:lvl4pPr marL="1371600" algn="ctr" rtl="0" fontAlgn="base">
              <a:spcBef>
                <a:spcPct val="0"/>
              </a:spcBef>
              <a:spcAft>
                <a:spcPct val="0"/>
              </a:spcAft>
              <a:defRPr b="1" kern="1200">
                <a:solidFill>
                  <a:schemeClr val="tx1"/>
                </a:solidFill>
                <a:latin typeface="Arial" charset="0"/>
                <a:ea typeface="宋体" charset="-122"/>
                <a:cs typeface="+mn-cs"/>
              </a:defRPr>
            </a:lvl4pPr>
            <a:lvl5pPr marL="1828800" algn="ctr" rtl="0" fontAlgn="base">
              <a:spcBef>
                <a:spcPct val="0"/>
              </a:spcBef>
              <a:spcAft>
                <a:spcPct val="0"/>
              </a:spcAft>
              <a:defRPr b="1" kern="1200">
                <a:solidFill>
                  <a:schemeClr val="tx1"/>
                </a:solidFill>
                <a:latin typeface="Arial" charset="0"/>
                <a:ea typeface="宋体" charset="-122"/>
                <a:cs typeface="+mn-cs"/>
              </a:defRPr>
            </a:lvl5pPr>
            <a:lvl6pPr marL="2286000" algn="l" defTabSz="914400" rtl="0" eaLnBrk="1" latinLnBrk="0" hangingPunct="1">
              <a:defRPr b="1" kern="1200">
                <a:solidFill>
                  <a:schemeClr val="tx1"/>
                </a:solidFill>
                <a:latin typeface="Arial" charset="0"/>
                <a:ea typeface="宋体" charset="-122"/>
                <a:cs typeface="+mn-cs"/>
              </a:defRPr>
            </a:lvl6pPr>
            <a:lvl7pPr marL="2743200" algn="l" defTabSz="914400" rtl="0" eaLnBrk="1" latinLnBrk="0" hangingPunct="1">
              <a:defRPr b="1" kern="1200">
                <a:solidFill>
                  <a:schemeClr val="tx1"/>
                </a:solidFill>
                <a:latin typeface="Arial" charset="0"/>
                <a:ea typeface="宋体" charset="-122"/>
                <a:cs typeface="+mn-cs"/>
              </a:defRPr>
            </a:lvl7pPr>
            <a:lvl8pPr marL="3200400" algn="l" defTabSz="914400" rtl="0" eaLnBrk="1" latinLnBrk="0" hangingPunct="1">
              <a:defRPr b="1" kern="1200">
                <a:solidFill>
                  <a:schemeClr val="tx1"/>
                </a:solidFill>
                <a:latin typeface="Arial" charset="0"/>
                <a:ea typeface="宋体" charset="-122"/>
                <a:cs typeface="+mn-cs"/>
              </a:defRPr>
            </a:lvl8pPr>
            <a:lvl9pPr marL="3657600" algn="l" defTabSz="914400" rtl="0" eaLnBrk="1" latinLnBrk="0" hangingPunct="1">
              <a:defRPr b="1" kern="1200">
                <a:solidFill>
                  <a:schemeClr val="tx1"/>
                </a:solidFill>
                <a:latin typeface="Arial" charset="0"/>
                <a:ea typeface="宋体" charset="-122"/>
                <a:cs typeface="+mn-cs"/>
              </a:defRPr>
            </a:lvl9pPr>
          </a:lstStyle>
          <a:p>
            <a:pPr fontAlgn="auto">
              <a:spcBef>
                <a:spcPts val="0"/>
              </a:spcBef>
              <a:spcAft>
                <a:spcPts val="0"/>
              </a:spcAft>
              <a:defRPr/>
            </a:pPr>
            <a:r>
              <a:rPr lang="en-US" sz="2800" kern="0" dirty="0" smtClean="0">
                <a:solidFill>
                  <a:schemeClr val="bg1">
                    <a:lumMod val="85000"/>
                    <a:lumOff val="15000"/>
                  </a:schemeClr>
                </a:solidFill>
                <a:latin typeface="微软雅黑" pitchFamily="34" charset="-122"/>
                <a:ea typeface="微软雅黑" pitchFamily="34" charset="-122"/>
              </a:rPr>
              <a:t>3</a:t>
            </a:r>
            <a:endParaRPr lang="en-US" sz="2800" kern="0" dirty="0">
              <a:solidFill>
                <a:schemeClr val="bg1">
                  <a:lumMod val="85000"/>
                  <a:lumOff val="15000"/>
                </a:schemeClr>
              </a:solidFill>
              <a:latin typeface="微软雅黑" pitchFamily="34" charset="-122"/>
              <a:ea typeface="微软雅黑" pitchFamily="34" charset="-122"/>
            </a:endParaRPr>
          </a:p>
        </p:txBody>
      </p:sp>
      <p:sp>
        <p:nvSpPr>
          <p:cNvPr id="18" name="Rounded Rectangle 19"/>
          <p:cNvSpPr/>
          <p:nvPr/>
        </p:nvSpPr>
        <p:spPr bwMode="auto">
          <a:xfrm>
            <a:off x="1905001" y="1484716"/>
            <a:ext cx="1921152" cy="828219"/>
          </a:xfrm>
          <a:prstGeom prst="roundRect">
            <a:avLst/>
          </a:prstGeom>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lIns="91436" tIns="45719" rIns="91436" bIns="45719" anchor="ctr"/>
          <a:lstStyle/>
          <a:p>
            <a:pPr algn="ctr" eaLnBrk="0" hangingPunct="0">
              <a:buFont typeface="Arial" pitchFamily="34" charset="0"/>
              <a:buNone/>
            </a:pPr>
            <a:r>
              <a:rPr lang="zh-CN" altLang="en-US" sz="2000" dirty="0">
                <a:solidFill>
                  <a:schemeClr val="tx1"/>
                </a:solidFill>
                <a:latin typeface="微软雅黑" pitchFamily="34" charset="-122"/>
                <a:ea typeface="微软雅黑" pitchFamily="34" charset="-122"/>
              </a:rPr>
              <a:t>成立专家</a:t>
            </a:r>
            <a:r>
              <a:rPr lang="zh-CN" altLang="en-US" sz="2000" dirty="0" smtClean="0">
                <a:solidFill>
                  <a:schemeClr val="tx1"/>
                </a:solidFill>
                <a:latin typeface="微软雅黑" pitchFamily="34" charset="-122"/>
                <a:ea typeface="微软雅黑" pitchFamily="34" charset="-122"/>
              </a:rPr>
              <a:t>组织</a:t>
            </a:r>
            <a:endParaRPr lang="en-US" altLang="zh-CN" sz="2000" dirty="0" smtClean="0">
              <a:solidFill>
                <a:schemeClr val="tx1"/>
              </a:solidFill>
              <a:latin typeface="微软雅黑" pitchFamily="34" charset="-122"/>
              <a:ea typeface="微软雅黑" pitchFamily="34" charset="-122"/>
            </a:endParaRPr>
          </a:p>
        </p:txBody>
      </p:sp>
      <p:sp>
        <p:nvSpPr>
          <p:cNvPr id="19" name="Rounded Rectangle 19"/>
          <p:cNvSpPr/>
          <p:nvPr/>
        </p:nvSpPr>
        <p:spPr bwMode="auto">
          <a:xfrm>
            <a:off x="1901953" y="3006193"/>
            <a:ext cx="1920748" cy="795375"/>
          </a:xfrm>
          <a:prstGeom prst="roundRect">
            <a:avLst/>
          </a:prstGeom>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lIns="91436" tIns="45719" rIns="91436" bIns="45719" anchor="ctr"/>
          <a:lstStyle/>
          <a:p>
            <a:pPr algn="ctr" eaLnBrk="0" hangingPunct="0">
              <a:buFont typeface="Arial" pitchFamily="34" charset="0"/>
              <a:buNone/>
            </a:pPr>
            <a:r>
              <a:rPr lang="zh-CN" altLang="en-US" sz="2000" dirty="0" smtClean="0">
                <a:solidFill>
                  <a:schemeClr val="tx1"/>
                </a:solidFill>
                <a:latin typeface="微软雅黑" pitchFamily="34" charset="-122"/>
                <a:ea typeface="微软雅黑" pitchFamily="34" charset="-122"/>
              </a:rPr>
              <a:t>研制通用</a:t>
            </a:r>
            <a:endParaRPr lang="en-US" altLang="zh-CN" sz="2000" dirty="0" smtClean="0">
              <a:solidFill>
                <a:schemeClr val="tx1"/>
              </a:solidFill>
              <a:latin typeface="微软雅黑" pitchFamily="34" charset="-122"/>
              <a:ea typeface="微软雅黑" pitchFamily="34" charset="-122"/>
            </a:endParaRPr>
          </a:p>
          <a:p>
            <a:pPr algn="ctr" eaLnBrk="0" hangingPunct="0">
              <a:buFont typeface="Arial" pitchFamily="34" charset="0"/>
              <a:buNone/>
            </a:pPr>
            <a:r>
              <a:rPr lang="zh-CN" altLang="en-US" sz="2000" dirty="0" smtClean="0">
                <a:solidFill>
                  <a:schemeClr val="tx1"/>
                </a:solidFill>
                <a:latin typeface="微软雅黑" pitchFamily="34" charset="-122"/>
                <a:ea typeface="微软雅黑" pitchFamily="34" charset="-122"/>
              </a:rPr>
              <a:t>指标</a:t>
            </a:r>
            <a:r>
              <a:rPr lang="zh-CN" altLang="en-US" sz="2000" dirty="0">
                <a:solidFill>
                  <a:schemeClr val="tx1"/>
                </a:solidFill>
                <a:latin typeface="微软雅黑" pitchFamily="34" charset="-122"/>
                <a:ea typeface="微软雅黑" pitchFamily="34" charset="-122"/>
              </a:rPr>
              <a:t>体系</a:t>
            </a:r>
            <a:endParaRPr lang="en-US" altLang="zh-CN" sz="2000" dirty="0">
              <a:solidFill>
                <a:schemeClr val="tx1"/>
              </a:solidFill>
              <a:latin typeface="微软雅黑" pitchFamily="34" charset="-122"/>
              <a:ea typeface="微软雅黑" pitchFamily="34" charset="-122"/>
            </a:endParaRPr>
          </a:p>
        </p:txBody>
      </p:sp>
      <p:sp>
        <p:nvSpPr>
          <p:cNvPr id="20" name="Rounded Rectangle 19"/>
          <p:cNvSpPr/>
          <p:nvPr/>
        </p:nvSpPr>
        <p:spPr bwMode="auto">
          <a:xfrm>
            <a:off x="1943228" y="4677539"/>
            <a:ext cx="1920748" cy="825264"/>
          </a:xfrm>
          <a:prstGeom prst="roundRect">
            <a:avLst/>
          </a:prstGeom>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lIns="91436" tIns="45719" rIns="91436" bIns="45719" anchor="ctr"/>
          <a:lstStyle/>
          <a:p>
            <a:pPr algn="ctr" eaLnBrk="0" hangingPunct="0">
              <a:buFont typeface="Arial" pitchFamily="34" charset="0"/>
              <a:buNone/>
            </a:pPr>
            <a:r>
              <a:rPr lang="zh-CN" altLang="en-US" sz="2000" dirty="0" smtClean="0">
                <a:solidFill>
                  <a:schemeClr val="tx1"/>
                </a:solidFill>
                <a:latin typeface="微软雅黑" pitchFamily="34" charset="-122"/>
                <a:ea typeface="微软雅黑" pitchFamily="34" charset="-122"/>
              </a:rPr>
              <a:t>建设管理平台</a:t>
            </a:r>
            <a:endParaRPr lang="en-US" altLang="zh-CN" sz="2000" dirty="0">
              <a:solidFill>
                <a:schemeClr val="tx1"/>
              </a:solidFill>
              <a:latin typeface="微软雅黑" pitchFamily="34" charset="-122"/>
              <a:ea typeface="微软雅黑" pitchFamily="34" charset="-122"/>
            </a:endParaRPr>
          </a:p>
        </p:txBody>
      </p:sp>
    </p:spTree>
    <p:extLst>
      <p:ext uri="{BB962C8B-B14F-4D97-AF65-F5344CB8AC3E}">
        <p14:creationId xmlns:p14="http://schemas.microsoft.com/office/powerpoint/2010/main" xmlns="" val="1745170962"/>
      </p:ext>
    </p:extLst>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四</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专业评估</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的工作方案</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 name="Rounded Rectangle 19"/>
          <p:cNvSpPr/>
          <p:nvPr/>
        </p:nvSpPr>
        <p:spPr bwMode="auto">
          <a:xfrm>
            <a:off x="4114801" y="1600200"/>
            <a:ext cx="7492999" cy="2222500"/>
          </a:xfrm>
          <a:prstGeom prst="roundRect">
            <a:avLst/>
          </a:prstGeom>
          <a:ln/>
        </p:spPr>
        <p:style>
          <a:lnRef idx="1">
            <a:schemeClr val="accent5"/>
          </a:lnRef>
          <a:fillRef idx="2">
            <a:schemeClr val="accent5"/>
          </a:fillRef>
          <a:effectRef idx="1">
            <a:schemeClr val="accent5"/>
          </a:effectRef>
          <a:fontRef idx="minor">
            <a:schemeClr val="dk1"/>
          </a:fontRef>
        </p:style>
        <p:txBody>
          <a:bodyPr lIns="91436" tIns="45719" rIns="91436" bIns="45719" anchor="ctr"/>
          <a:lstStyle/>
          <a:p>
            <a:pPr algn="just"/>
            <a:r>
              <a:rPr lang="zh-CN" altLang="en-US" sz="2000" dirty="0" smtClean="0">
                <a:latin typeface="楷体" panose="02010609060101010101" pitchFamily="49" charset="-122"/>
                <a:ea typeface="楷体" panose="02010609060101010101" pitchFamily="49" charset="-122"/>
              </a:rPr>
              <a:t>在通用指标体系框架基础上，充分</a:t>
            </a:r>
            <a:r>
              <a:rPr lang="zh-CN" altLang="en-US" sz="2000" dirty="0">
                <a:latin typeface="楷体" panose="02010609060101010101" pitchFamily="49" charset="-122"/>
                <a:ea typeface="楷体" panose="02010609060101010101" pitchFamily="49" charset="-122"/>
              </a:rPr>
              <a:t>考虑不同专业的特点，分别研究</a:t>
            </a:r>
            <a:r>
              <a:rPr lang="zh-CN" altLang="en-US" sz="2000" dirty="0" smtClean="0">
                <a:latin typeface="楷体" panose="02010609060101010101" pitchFamily="49" charset="-122"/>
                <a:ea typeface="楷体" panose="02010609060101010101" pitchFamily="49" charset="-122"/>
              </a:rPr>
              <a:t>制定分类、分专业的</a:t>
            </a:r>
            <a:r>
              <a:rPr lang="zh-CN" altLang="en-US" sz="2000" dirty="0">
                <a:latin typeface="楷体" panose="02010609060101010101" pitchFamily="49" charset="-122"/>
                <a:ea typeface="楷体" panose="02010609060101010101" pitchFamily="49" charset="-122"/>
              </a:rPr>
              <a:t>指标体系。</a:t>
            </a:r>
            <a:endParaRPr lang="en-US" altLang="zh-CN" sz="2000" dirty="0">
              <a:latin typeface="楷体" panose="02010609060101010101" pitchFamily="49" charset="-122"/>
              <a:ea typeface="楷体" panose="02010609060101010101" pitchFamily="49" charset="-122"/>
            </a:endParaRPr>
          </a:p>
          <a:p>
            <a:pPr algn="just"/>
            <a:r>
              <a:rPr lang="zh-CN" altLang="en-US" sz="2000" dirty="0">
                <a:latin typeface="楷体" panose="02010609060101010101" pitchFamily="49" charset="-122"/>
                <a:ea typeface="楷体" panose="02010609060101010101" pitchFamily="49" charset="-122"/>
              </a:rPr>
              <a:t>针对不同学校及其专业办学的多样性和</a:t>
            </a:r>
            <a:r>
              <a:rPr lang="zh-CN" altLang="en-US" sz="2000" dirty="0" smtClean="0">
                <a:latin typeface="楷体" panose="02010609060101010101" pitchFamily="49" charset="-122"/>
                <a:ea typeface="楷体" panose="02010609060101010101" pitchFamily="49" charset="-122"/>
              </a:rPr>
              <a:t>不同服务面向，</a:t>
            </a:r>
            <a:r>
              <a:rPr lang="zh-CN" altLang="en-US" sz="2000" dirty="0">
                <a:latin typeface="楷体" panose="02010609060101010101" pitchFamily="49" charset="-122"/>
                <a:ea typeface="楷体" panose="02010609060101010101" pitchFamily="49" charset="-122"/>
              </a:rPr>
              <a:t>在培养方案与模式、专业特色与创新等指标，注重考察专业自身培养方案各要素间的匹配程度及相关要素对培养目标和培养要求的支持程度，引导专业根据社会需要、学校定位</a:t>
            </a:r>
            <a:r>
              <a:rPr lang="zh-CN" altLang="en-US" sz="2000" dirty="0" smtClean="0">
                <a:latin typeface="楷体" panose="02010609060101010101" pitchFamily="49" charset="-122"/>
                <a:ea typeface="楷体" panose="02010609060101010101" pitchFamily="49" charset="-122"/>
              </a:rPr>
              <a:t>和办学</a:t>
            </a:r>
            <a:r>
              <a:rPr lang="zh-CN" altLang="en-US" sz="2000" dirty="0">
                <a:latin typeface="楷体" panose="02010609060101010101" pitchFamily="49" charset="-122"/>
                <a:ea typeface="楷体" panose="02010609060101010101" pitchFamily="49" charset="-122"/>
              </a:rPr>
              <a:t>实际，特色发展、错位发展</a:t>
            </a:r>
            <a:r>
              <a:rPr lang="zh-CN" altLang="en-US" sz="2000" dirty="0" smtClean="0">
                <a:latin typeface="楷体" panose="02010609060101010101" pitchFamily="49" charset="-122"/>
                <a:ea typeface="楷体" panose="02010609060101010101" pitchFamily="49" charset="-122"/>
              </a:rPr>
              <a:t>。</a:t>
            </a:r>
            <a:endParaRPr lang="zh-CN" altLang="en-US" sz="2000" dirty="0">
              <a:latin typeface="楷体" panose="02010609060101010101" pitchFamily="49" charset="-122"/>
              <a:ea typeface="楷体" panose="02010609060101010101" pitchFamily="49" charset="-122"/>
            </a:endParaRPr>
          </a:p>
        </p:txBody>
      </p:sp>
      <p:sp>
        <p:nvSpPr>
          <p:cNvPr id="13" name="Oval 6"/>
          <p:cNvSpPr/>
          <p:nvPr/>
        </p:nvSpPr>
        <p:spPr bwMode="auto">
          <a:xfrm>
            <a:off x="963019" y="2327926"/>
            <a:ext cx="663575" cy="661987"/>
          </a:xfrm>
          <a:prstGeom prst="ellipse">
            <a:avLst/>
          </a:prstGeom>
          <a:gradFill rotWithShape="1">
            <a:gsLst>
              <a:gs pos="0">
                <a:srgbClr val="44C8F5">
                  <a:shade val="58000"/>
                  <a:satMod val="150000"/>
                </a:srgbClr>
              </a:gs>
              <a:gs pos="72000">
                <a:srgbClr val="44C8F5">
                  <a:tint val="90000"/>
                  <a:satMod val="135000"/>
                </a:srgbClr>
              </a:gs>
              <a:gs pos="100000">
                <a:srgbClr val="44C8F5">
                  <a:tint val="80000"/>
                  <a:satMod val="155000"/>
                </a:srgbClr>
              </a:gs>
            </a:gsLst>
            <a:lin ang="16200000" scaled="0"/>
          </a:gradFill>
          <a:ln w="9525" cap="flat" cmpd="sng" algn="ctr">
            <a:solidFill>
              <a:srgbClr val="44C8F5">
                <a:shade val="80000"/>
              </a:srgbClr>
            </a:solidFill>
            <a:prstDash val="solid"/>
          </a:ln>
          <a:effectLst>
            <a:outerShdw blurRad="50800" dist="38100" dir="5400000" rotWithShape="0">
              <a:srgbClr val="000000">
                <a:alpha val="43137"/>
              </a:srgbClr>
            </a:outerShdw>
          </a:effectLst>
        </p:spPr>
        <p:txBody>
          <a:bodyPr lIns="91436" tIns="45719" rIns="91436" bIns="45719" anchor="ctr"/>
          <a:lstStyle>
            <a:defPPr>
              <a:defRPr lang="zh-CN"/>
            </a:defPPr>
            <a:lvl1pPr algn="ctr" rtl="0" fontAlgn="base">
              <a:spcBef>
                <a:spcPct val="0"/>
              </a:spcBef>
              <a:spcAft>
                <a:spcPct val="0"/>
              </a:spcAft>
              <a:defRPr b="1" kern="1200">
                <a:solidFill>
                  <a:schemeClr val="tx1"/>
                </a:solidFill>
                <a:latin typeface="Arial" charset="0"/>
                <a:ea typeface="宋体" charset="-122"/>
                <a:cs typeface="+mn-cs"/>
              </a:defRPr>
            </a:lvl1pPr>
            <a:lvl2pPr marL="457200" algn="ctr" rtl="0" fontAlgn="base">
              <a:spcBef>
                <a:spcPct val="0"/>
              </a:spcBef>
              <a:spcAft>
                <a:spcPct val="0"/>
              </a:spcAft>
              <a:defRPr b="1" kern="1200">
                <a:solidFill>
                  <a:schemeClr val="tx1"/>
                </a:solidFill>
                <a:latin typeface="Arial" charset="0"/>
                <a:ea typeface="宋体" charset="-122"/>
                <a:cs typeface="+mn-cs"/>
              </a:defRPr>
            </a:lvl2pPr>
            <a:lvl3pPr marL="914400" algn="ctr" rtl="0" fontAlgn="base">
              <a:spcBef>
                <a:spcPct val="0"/>
              </a:spcBef>
              <a:spcAft>
                <a:spcPct val="0"/>
              </a:spcAft>
              <a:defRPr b="1" kern="1200">
                <a:solidFill>
                  <a:schemeClr val="tx1"/>
                </a:solidFill>
                <a:latin typeface="Arial" charset="0"/>
                <a:ea typeface="宋体" charset="-122"/>
                <a:cs typeface="+mn-cs"/>
              </a:defRPr>
            </a:lvl3pPr>
            <a:lvl4pPr marL="1371600" algn="ctr" rtl="0" fontAlgn="base">
              <a:spcBef>
                <a:spcPct val="0"/>
              </a:spcBef>
              <a:spcAft>
                <a:spcPct val="0"/>
              </a:spcAft>
              <a:defRPr b="1" kern="1200">
                <a:solidFill>
                  <a:schemeClr val="tx1"/>
                </a:solidFill>
                <a:latin typeface="Arial" charset="0"/>
                <a:ea typeface="宋体" charset="-122"/>
                <a:cs typeface="+mn-cs"/>
              </a:defRPr>
            </a:lvl4pPr>
            <a:lvl5pPr marL="1828800" algn="ctr" rtl="0" fontAlgn="base">
              <a:spcBef>
                <a:spcPct val="0"/>
              </a:spcBef>
              <a:spcAft>
                <a:spcPct val="0"/>
              </a:spcAft>
              <a:defRPr b="1" kern="1200">
                <a:solidFill>
                  <a:schemeClr val="tx1"/>
                </a:solidFill>
                <a:latin typeface="Arial" charset="0"/>
                <a:ea typeface="宋体" charset="-122"/>
                <a:cs typeface="+mn-cs"/>
              </a:defRPr>
            </a:lvl5pPr>
            <a:lvl6pPr marL="2286000" algn="l" defTabSz="914400" rtl="0" eaLnBrk="1" latinLnBrk="0" hangingPunct="1">
              <a:defRPr b="1" kern="1200">
                <a:solidFill>
                  <a:schemeClr val="tx1"/>
                </a:solidFill>
                <a:latin typeface="Arial" charset="0"/>
                <a:ea typeface="宋体" charset="-122"/>
                <a:cs typeface="+mn-cs"/>
              </a:defRPr>
            </a:lvl6pPr>
            <a:lvl7pPr marL="2743200" algn="l" defTabSz="914400" rtl="0" eaLnBrk="1" latinLnBrk="0" hangingPunct="1">
              <a:defRPr b="1" kern="1200">
                <a:solidFill>
                  <a:schemeClr val="tx1"/>
                </a:solidFill>
                <a:latin typeface="Arial" charset="0"/>
                <a:ea typeface="宋体" charset="-122"/>
                <a:cs typeface="+mn-cs"/>
              </a:defRPr>
            </a:lvl7pPr>
            <a:lvl8pPr marL="3200400" algn="l" defTabSz="914400" rtl="0" eaLnBrk="1" latinLnBrk="0" hangingPunct="1">
              <a:defRPr b="1" kern="1200">
                <a:solidFill>
                  <a:schemeClr val="tx1"/>
                </a:solidFill>
                <a:latin typeface="Arial" charset="0"/>
                <a:ea typeface="宋体" charset="-122"/>
                <a:cs typeface="+mn-cs"/>
              </a:defRPr>
            </a:lvl8pPr>
            <a:lvl9pPr marL="3657600" algn="l" defTabSz="914400" rtl="0" eaLnBrk="1" latinLnBrk="0" hangingPunct="1">
              <a:defRPr b="1" kern="1200">
                <a:solidFill>
                  <a:schemeClr val="tx1"/>
                </a:solidFill>
                <a:latin typeface="Arial" charset="0"/>
                <a:ea typeface="宋体" charset="-122"/>
                <a:cs typeface="+mn-cs"/>
              </a:defRPr>
            </a:lvl9pPr>
          </a:lstStyle>
          <a:p>
            <a:pPr fontAlgn="auto">
              <a:spcBef>
                <a:spcPts val="0"/>
              </a:spcBef>
              <a:spcAft>
                <a:spcPts val="0"/>
              </a:spcAft>
              <a:defRPr/>
            </a:pPr>
            <a:r>
              <a:rPr lang="en-US" sz="2800" kern="0" dirty="0" smtClean="0">
                <a:solidFill>
                  <a:schemeClr val="bg1">
                    <a:lumMod val="85000"/>
                    <a:lumOff val="15000"/>
                  </a:schemeClr>
                </a:solidFill>
                <a:latin typeface="微软雅黑" pitchFamily="34" charset="-122"/>
                <a:ea typeface="微软雅黑" pitchFamily="34" charset="-122"/>
              </a:rPr>
              <a:t>4</a:t>
            </a:r>
            <a:endParaRPr lang="en-US" sz="2800" kern="0" dirty="0">
              <a:solidFill>
                <a:schemeClr val="bg1">
                  <a:lumMod val="85000"/>
                  <a:lumOff val="15000"/>
                </a:schemeClr>
              </a:solidFill>
              <a:latin typeface="微软雅黑" pitchFamily="34" charset="-122"/>
              <a:ea typeface="微软雅黑" pitchFamily="34" charset="-122"/>
            </a:endParaRPr>
          </a:p>
        </p:txBody>
      </p:sp>
      <p:sp>
        <p:nvSpPr>
          <p:cNvPr id="14" name="Rounded Rectangle 19"/>
          <p:cNvSpPr/>
          <p:nvPr/>
        </p:nvSpPr>
        <p:spPr bwMode="auto">
          <a:xfrm>
            <a:off x="4102101" y="4076700"/>
            <a:ext cx="7492999" cy="1689100"/>
          </a:xfrm>
          <a:prstGeom prst="roundRect">
            <a:avLst/>
          </a:prstGeom>
          <a:ln/>
        </p:spPr>
        <p:style>
          <a:lnRef idx="1">
            <a:schemeClr val="accent5"/>
          </a:lnRef>
          <a:fillRef idx="2">
            <a:schemeClr val="accent5"/>
          </a:fillRef>
          <a:effectRef idx="1">
            <a:schemeClr val="accent5"/>
          </a:effectRef>
          <a:fontRef idx="minor">
            <a:schemeClr val="dk1"/>
          </a:fontRef>
        </p:style>
        <p:txBody>
          <a:bodyPr lIns="91436" tIns="45719" rIns="91436" bIns="45719" anchor="ctr"/>
          <a:lstStyle/>
          <a:p>
            <a:pPr algn="just"/>
            <a:r>
              <a:rPr lang="zh-CN" altLang="en-US" sz="2000" dirty="0">
                <a:latin typeface="楷体" panose="02010609060101010101" pitchFamily="49" charset="-122"/>
                <a:ea typeface="楷体" panose="02010609060101010101" pitchFamily="49" charset="-122"/>
              </a:rPr>
              <a:t>依据评估结果优化资源配置，调节招生计划</a:t>
            </a:r>
            <a:endParaRPr lang="en-US" altLang="zh-CN" sz="2000" dirty="0">
              <a:latin typeface="楷体" panose="02010609060101010101" pitchFamily="49" charset="-122"/>
              <a:ea typeface="楷体" panose="02010609060101010101" pitchFamily="49" charset="-122"/>
            </a:endParaRPr>
          </a:p>
          <a:p>
            <a:pPr algn="just"/>
            <a:r>
              <a:rPr lang="zh-CN" altLang="en-US" sz="2000" dirty="0" smtClean="0">
                <a:latin typeface="楷体" panose="02010609060101010101" pitchFamily="49" charset="-122"/>
                <a:ea typeface="楷体" panose="02010609060101010101" pitchFamily="49" charset="-122"/>
              </a:rPr>
              <a:t>对</a:t>
            </a:r>
            <a:r>
              <a:rPr lang="zh-CN" altLang="en-US" sz="2000" dirty="0">
                <a:latin typeface="楷体" panose="02010609060101010101" pitchFamily="49" charset="-122"/>
                <a:ea typeface="楷体" panose="02010609060101010101" pitchFamily="49" charset="-122"/>
              </a:rPr>
              <a:t>各专业评估排名前列的给予经费奖励、政策</a:t>
            </a:r>
            <a:r>
              <a:rPr lang="zh-CN" altLang="en-US" sz="2000" dirty="0" smtClean="0">
                <a:latin typeface="楷体" panose="02010609060101010101" pitchFamily="49" charset="-122"/>
                <a:ea typeface="楷体" panose="02010609060101010101" pitchFamily="49" charset="-122"/>
              </a:rPr>
              <a:t>支持</a:t>
            </a:r>
            <a:endParaRPr lang="zh-CN" altLang="en-US" sz="2000" dirty="0">
              <a:latin typeface="楷体" panose="02010609060101010101" pitchFamily="49" charset="-122"/>
              <a:ea typeface="楷体" panose="02010609060101010101" pitchFamily="49" charset="-122"/>
            </a:endParaRPr>
          </a:p>
          <a:p>
            <a:pPr algn="just"/>
            <a:r>
              <a:rPr lang="zh-CN" altLang="en-US" sz="2000" dirty="0">
                <a:latin typeface="楷体" panose="02010609060101010101" pitchFamily="49" charset="-122"/>
                <a:ea typeface="楷体" panose="02010609060101010101" pitchFamily="49" charset="-122"/>
              </a:rPr>
              <a:t>约谈评估成绩</a:t>
            </a:r>
            <a:r>
              <a:rPr lang="en-US" altLang="zh-CN" sz="2000" dirty="0">
                <a:latin typeface="楷体" panose="02010609060101010101" pitchFamily="49" charset="-122"/>
                <a:ea typeface="楷体" panose="02010609060101010101" pitchFamily="49" charset="-122"/>
              </a:rPr>
              <a:t>70</a:t>
            </a:r>
            <a:r>
              <a:rPr lang="zh-CN" altLang="en-US" sz="2000" dirty="0">
                <a:latin typeface="楷体" panose="02010609060101010101" pitchFamily="49" charset="-122"/>
                <a:ea typeface="楷体" panose="02010609060101010101" pitchFamily="49" charset="-122"/>
              </a:rPr>
              <a:t>分以下的专业所在学校分管教学院校</a:t>
            </a:r>
            <a:r>
              <a:rPr lang="zh-CN" altLang="en-US" sz="2000" dirty="0" smtClean="0">
                <a:latin typeface="楷体" panose="02010609060101010101" pitchFamily="49" charset="-122"/>
                <a:ea typeface="楷体" panose="02010609060101010101" pitchFamily="49" charset="-122"/>
              </a:rPr>
              <a:t>长</a:t>
            </a:r>
            <a:endParaRPr lang="zh-CN" altLang="en-US" sz="2000" dirty="0">
              <a:latin typeface="楷体" panose="02010609060101010101" pitchFamily="49" charset="-122"/>
              <a:ea typeface="楷体" panose="02010609060101010101" pitchFamily="49" charset="-122"/>
            </a:endParaRPr>
          </a:p>
          <a:p>
            <a:pPr algn="just"/>
            <a:r>
              <a:rPr lang="zh-CN" altLang="en-US" sz="2000" dirty="0">
                <a:latin typeface="楷体" panose="02010609060101010101" pitchFamily="49" charset="-122"/>
                <a:ea typeface="楷体" panose="02010609060101010101" pitchFamily="49" charset="-122"/>
              </a:rPr>
              <a:t>限制或暂停评估成绩</a:t>
            </a:r>
            <a:r>
              <a:rPr lang="en-US" altLang="zh-CN" sz="2000" dirty="0">
                <a:latin typeface="楷体" panose="02010609060101010101" pitchFamily="49" charset="-122"/>
                <a:ea typeface="楷体" panose="02010609060101010101" pitchFamily="49" charset="-122"/>
              </a:rPr>
              <a:t>60</a:t>
            </a:r>
            <a:r>
              <a:rPr lang="zh-CN" altLang="en-US" sz="2000" dirty="0">
                <a:latin typeface="楷体" panose="02010609060101010101" pitchFamily="49" charset="-122"/>
                <a:ea typeface="楷体" panose="02010609060101010101" pitchFamily="49" charset="-122"/>
              </a:rPr>
              <a:t>分以下的专业</a:t>
            </a:r>
            <a:r>
              <a:rPr lang="zh-CN" altLang="en-US" sz="2000" dirty="0" smtClean="0">
                <a:latin typeface="楷体" panose="02010609060101010101" pitchFamily="49" charset="-122"/>
                <a:ea typeface="楷体" panose="02010609060101010101" pitchFamily="49" charset="-122"/>
              </a:rPr>
              <a:t>招生</a:t>
            </a:r>
            <a:endParaRPr lang="en-US" altLang="zh-CN" sz="2000" dirty="0">
              <a:latin typeface="楷体" panose="02010609060101010101" pitchFamily="49" charset="-122"/>
              <a:ea typeface="楷体" panose="02010609060101010101" pitchFamily="49" charset="-122"/>
            </a:endParaRPr>
          </a:p>
        </p:txBody>
      </p:sp>
      <p:sp>
        <p:nvSpPr>
          <p:cNvPr id="17" name="Oval 6"/>
          <p:cNvSpPr/>
          <p:nvPr/>
        </p:nvSpPr>
        <p:spPr bwMode="auto">
          <a:xfrm>
            <a:off x="935576" y="4386470"/>
            <a:ext cx="663575" cy="661987"/>
          </a:xfrm>
          <a:prstGeom prst="ellipse">
            <a:avLst/>
          </a:prstGeom>
          <a:gradFill rotWithShape="1">
            <a:gsLst>
              <a:gs pos="0">
                <a:srgbClr val="44C8F5">
                  <a:shade val="58000"/>
                  <a:satMod val="150000"/>
                </a:srgbClr>
              </a:gs>
              <a:gs pos="72000">
                <a:srgbClr val="44C8F5">
                  <a:tint val="90000"/>
                  <a:satMod val="135000"/>
                </a:srgbClr>
              </a:gs>
              <a:gs pos="100000">
                <a:srgbClr val="44C8F5">
                  <a:tint val="80000"/>
                  <a:satMod val="155000"/>
                </a:srgbClr>
              </a:gs>
            </a:gsLst>
            <a:lin ang="16200000" scaled="0"/>
          </a:gradFill>
          <a:ln w="9525" cap="flat" cmpd="sng" algn="ctr">
            <a:solidFill>
              <a:srgbClr val="44C8F5">
                <a:shade val="80000"/>
              </a:srgbClr>
            </a:solidFill>
            <a:prstDash val="solid"/>
          </a:ln>
          <a:effectLst>
            <a:outerShdw blurRad="50800" dist="38100" dir="5400000" rotWithShape="0">
              <a:srgbClr val="000000">
                <a:alpha val="43137"/>
              </a:srgbClr>
            </a:outerShdw>
          </a:effectLst>
        </p:spPr>
        <p:txBody>
          <a:bodyPr lIns="91436" tIns="45719" rIns="91436" bIns="45719" anchor="ctr"/>
          <a:lstStyle>
            <a:defPPr>
              <a:defRPr lang="zh-CN"/>
            </a:defPPr>
            <a:lvl1pPr algn="ctr" rtl="0" fontAlgn="base">
              <a:spcBef>
                <a:spcPct val="0"/>
              </a:spcBef>
              <a:spcAft>
                <a:spcPct val="0"/>
              </a:spcAft>
              <a:defRPr b="1" kern="1200">
                <a:solidFill>
                  <a:schemeClr val="tx1"/>
                </a:solidFill>
                <a:latin typeface="Arial" charset="0"/>
                <a:ea typeface="宋体" charset="-122"/>
                <a:cs typeface="+mn-cs"/>
              </a:defRPr>
            </a:lvl1pPr>
            <a:lvl2pPr marL="457200" algn="ctr" rtl="0" fontAlgn="base">
              <a:spcBef>
                <a:spcPct val="0"/>
              </a:spcBef>
              <a:spcAft>
                <a:spcPct val="0"/>
              </a:spcAft>
              <a:defRPr b="1" kern="1200">
                <a:solidFill>
                  <a:schemeClr val="tx1"/>
                </a:solidFill>
                <a:latin typeface="Arial" charset="0"/>
                <a:ea typeface="宋体" charset="-122"/>
                <a:cs typeface="+mn-cs"/>
              </a:defRPr>
            </a:lvl2pPr>
            <a:lvl3pPr marL="914400" algn="ctr" rtl="0" fontAlgn="base">
              <a:spcBef>
                <a:spcPct val="0"/>
              </a:spcBef>
              <a:spcAft>
                <a:spcPct val="0"/>
              </a:spcAft>
              <a:defRPr b="1" kern="1200">
                <a:solidFill>
                  <a:schemeClr val="tx1"/>
                </a:solidFill>
                <a:latin typeface="Arial" charset="0"/>
                <a:ea typeface="宋体" charset="-122"/>
                <a:cs typeface="+mn-cs"/>
              </a:defRPr>
            </a:lvl3pPr>
            <a:lvl4pPr marL="1371600" algn="ctr" rtl="0" fontAlgn="base">
              <a:spcBef>
                <a:spcPct val="0"/>
              </a:spcBef>
              <a:spcAft>
                <a:spcPct val="0"/>
              </a:spcAft>
              <a:defRPr b="1" kern="1200">
                <a:solidFill>
                  <a:schemeClr val="tx1"/>
                </a:solidFill>
                <a:latin typeface="Arial" charset="0"/>
                <a:ea typeface="宋体" charset="-122"/>
                <a:cs typeface="+mn-cs"/>
              </a:defRPr>
            </a:lvl4pPr>
            <a:lvl5pPr marL="1828800" algn="ctr" rtl="0" fontAlgn="base">
              <a:spcBef>
                <a:spcPct val="0"/>
              </a:spcBef>
              <a:spcAft>
                <a:spcPct val="0"/>
              </a:spcAft>
              <a:defRPr b="1" kern="1200">
                <a:solidFill>
                  <a:schemeClr val="tx1"/>
                </a:solidFill>
                <a:latin typeface="Arial" charset="0"/>
                <a:ea typeface="宋体" charset="-122"/>
                <a:cs typeface="+mn-cs"/>
              </a:defRPr>
            </a:lvl5pPr>
            <a:lvl6pPr marL="2286000" algn="l" defTabSz="914400" rtl="0" eaLnBrk="1" latinLnBrk="0" hangingPunct="1">
              <a:defRPr b="1" kern="1200">
                <a:solidFill>
                  <a:schemeClr val="tx1"/>
                </a:solidFill>
                <a:latin typeface="Arial" charset="0"/>
                <a:ea typeface="宋体" charset="-122"/>
                <a:cs typeface="+mn-cs"/>
              </a:defRPr>
            </a:lvl6pPr>
            <a:lvl7pPr marL="2743200" algn="l" defTabSz="914400" rtl="0" eaLnBrk="1" latinLnBrk="0" hangingPunct="1">
              <a:defRPr b="1" kern="1200">
                <a:solidFill>
                  <a:schemeClr val="tx1"/>
                </a:solidFill>
                <a:latin typeface="Arial" charset="0"/>
                <a:ea typeface="宋体" charset="-122"/>
                <a:cs typeface="+mn-cs"/>
              </a:defRPr>
            </a:lvl7pPr>
            <a:lvl8pPr marL="3200400" algn="l" defTabSz="914400" rtl="0" eaLnBrk="1" latinLnBrk="0" hangingPunct="1">
              <a:defRPr b="1" kern="1200">
                <a:solidFill>
                  <a:schemeClr val="tx1"/>
                </a:solidFill>
                <a:latin typeface="Arial" charset="0"/>
                <a:ea typeface="宋体" charset="-122"/>
                <a:cs typeface="+mn-cs"/>
              </a:defRPr>
            </a:lvl8pPr>
            <a:lvl9pPr marL="3657600" algn="l" defTabSz="914400" rtl="0" eaLnBrk="1" latinLnBrk="0" hangingPunct="1">
              <a:defRPr b="1" kern="1200">
                <a:solidFill>
                  <a:schemeClr val="tx1"/>
                </a:solidFill>
                <a:latin typeface="Arial" charset="0"/>
                <a:ea typeface="宋体" charset="-122"/>
                <a:cs typeface="+mn-cs"/>
              </a:defRPr>
            </a:lvl9pPr>
          </a:lstStyle>
          <a:p>
            <a:pPr fontAlgn="auto">
              <a:spcBef>
                <a:spcPts val="0"/>
              </a:spcBef>
              <a:spcAft>
                <a:spcPts val="0"/>
              </a:spcAft>
              <a:defRPr/>
            </a:pPr>
            <a:r>
              <a:rPr lang="en-US" sz="2800" kern="0" dirty="0" smtClean="0">
                <a:solidFill>
                  <a:schemeClr val="bg1">
                    <a:lumMod val="85000"/>
                    <a:lumOff val="15000"/>
                  </a:schemeClr>
                </a:solidFill>
                <a:latin typeface="微软雅黑" pitchFamily="34" charset="-122"/>
                <a:ea typeface="微软雅黑" pitchFamily="34" charset="-122"/>
              </a:rPr>
              <a:t>5</a:t>
            </a:r>
            <a:endParaRPr lang="en-US" sz="2800" kern="0" dirty="0">
              <a:solidFill>
                <a:schemeClr val="bg1">
                  <a:lumMod val="85000"/>
                  <a:lumOff val="15000"/>
                </a:schemeClr>
              </a:solidFill>
              <a:latin typeface="微软雅黑" pitchFamily="34" charset="-122"/>
              <a:ea typeface="微软雅黑" pitchFamily="34" charset="-122"/>
            </a:endParaRPr>
          </a:p>
        </p:txBody>
      </p:sp>
      <p:sp>
        <p:nvSpPr>
          <p:cNvPr id="20" name="Rounded Rectangle 19"/>
          <p:cNvSpPr/>
          <p:nvPr/>
        </p:nvSpPr>
        <p:spPr bwMode="auto">
          <a:xfrm>
            <a:off x="1765428" y="2264539"/>
            <a:ext cx="2108072" cy="825264"/>
          </a:xfrm>
          <a:prstGeom prst="roundRect">
            <a:avLst/>
          </a:prstGeom>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lIns="91436" tIns="45719" rIns="91436" bIns="45719" anchor="ctr"/>
          <a:lstStyle/>
          <a:p>
            <a:pPr algn="ctr" eaLnBrk="0" hangingPunct="0">
              <a:buFont typeface="Arial" pitchFamily="34" charset="0"/>
              <a:buNone/>
            </a:pPr>
            <a:r>
              <a:rPr lang="zh-CN" altLang="en-US" sz="2000" dirty="0" smtClean="0">
                <a:solidFill>
                  <a:schemeClr val="tx1"/>
                </a:solidFill>
                <a:latin typeface="微软雅黑" pitchFamily="34" charset="-122"/>
                <a:ea typeface="微软雅黑" pitchFamily="34" charset="-122"/>
              </a:rPr>
              <a:t>研制分类分专业的评估指标</a:t>
            </a:r>
            <a:r>
              <a:rPr lang="zh-CN" altLang="en-US" sz="2000" dirty="0">
                <a:solidFill>
                  <a:schemeClr val="tx1"/>
                </a:solidFill>
                <a:latin typeface="微软雅黑" pitchFamily="34" charset="-122"/>
                <a:ea typeface="微软雅黑" pitchFamily="34" charset="-122"/>
              </a:rPr>
              <a:t>体系</a:t>
            </a:r>
            <a:endParaRPr lang="en-US" altLang="zh-CN" sz="2000" dirty="0">
              <a:solidFill>
                <a:schemeClr val="tx1"/>
              </a:solidFill>
              <a:latin typeface="微软雅黑" pitchFamily="34" charset="-122"/>
              <a:ea typeface="微软雅黑" pitchFamily="34" charset="-122"/>
            </a:endParaRPr>
          </a:p>
        </p:txBody>
      </p:sp>
      <p:sp>
        <p:nvSpPr>
          <p:cNvPr id="21" name="Rounded Rectangle 19"/>
          <p:cNvSpPr/>
          <p:nvPr/>
        </p:nvSpPr>
        <p:spPr bwMode="auto">
          <a:xfrm>
            <a:off x="1752600" y="4355629"/>
            <a:ext cx="2122033" cy="825264"/>
          </a:xfrm>
          <a:prstGeom prst="roundRect">
            <a:avLst/>
          </a:prstGeom>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lIns="91436" tIns="45719" rIns="91436" bIns="45719" anchor="ctr"/>
          <a:lstStyle/>
          <a:p>
            <a:pPr algn="ctr" eaLnBrk="0" hangingPunct="0">
              <a:buFont typeface="Arial" pitchFamily="34" charset="0"/>
              <a:buNone/>
            </a:pPr>
            <a:r>
              <a:rPr lang="zh-CN" altLang="en-US" sz="2000" dirty="0" smtClean="0">
                <a:solidFill>
                  <a:schemeClr val="tx1"/>
                </a:solidFill>
                <a:latin typeface="微软雅黑" pitchFamily="34" charset="-122"/>
                <a:ea typeface="微软雅黑" pitchFamily="34" charset="-122"/>
              </a:rPr>
              <a:t>优化</a:t>
            </a:r>
            <a:r>
              <a:rPr lang="zh-CN" altLang="en-US" sz="2000" dirty="0">
                <a:solidFill>
                  <a:schemeClr val="tx1"/>
                </a:solidFill>
                <a:latin typeface="微软雅黑" pitchFamily="34" charset="-122"/>
                <a:ea typeface="微软雅黑" pitchFamily="34" charset="-122"/>
              </a:rPr>
              <a:t>专业</a:t>
            </a:r>
            <a:r>
              <a:rPr lang="zh-CN" altLang="en-US" sz="2000" dirty="0" smtClean="0">
                <a:solidFill>
                  <a:schemeClr val="tx1"/>
                </a:solidFill>
                <a:latin typeface="微软雅黑" pitchFamily="34" charset="-122"/>
                <a:ea typeface="微软雅黑" pitchFamily="34" charset="-122"/>
              </a:rPr>
              <a:t>结构</a:t>
            </a:r>
            <a:endParaRPr lang="en-US" altLang="zh-CN" sz="2000" dirty="0" smtClean="0">
              <a:solidFill>
                <a:schemeClr val="tx1"/>
              </a:solidFill>
              <a:latin typeface="微软雅黑" pitchFamily="34" charset="-122"/>
              <a:ea typeface="微软雅黑" pitchFamily="34" charset="-122"/>
            </a:endParaRPr>
          </a:p>
          <a:p>
            <a:pPr algn="ctr" eaLnBrk="0" hangingPunct="0">
              <a:buFont typeface="Arial" pitchFamily="34" charset="0"/>
              <a:buNone/>
            </a:pPr>
            <a:r>
              <a:rPr lang="zh-CN" altLang="en-US" sz="2000" dirty="0" smtClean="0">
                <a:solidFill>
                  <a:schemeClr val="tx1"/>
                </a:solidFill>
                <a:latin typeface="微软雅黑" pitchFamily="34" charset="-122"/>
                <a:ea typeface="微软雅黑" pitchFamily="34" charset="-122"/>
              </a:rPr>
              <a:t>加强</a:t>
            </a:r>
            <a:r>
              <a:rPr lang="zh-CN" altLang="en-US" sz="2000" dirty="0">
                <a:solidFill>
                  <a:schemeClr val="tx1"/>
                </a:solidFill>
                <a:latin typeface="微软雅黑" pitchFamily="34" charset="-122"/>
                <a:ea typeface="微软雅黑" pitchFamily="34" charset="-122"/>
              </a:rPr>
              <a:t>专业建设</a:t>
            </a:r>
            <a:endParaRPr lang="en-US" altLang="zh-CN" sz="2000" dirty="0">
              <a:solidFill>
                <a:schemeClr val="tx1"/>
              </a:solidFill>
              <a:latin typeface="微软雅黑" pitchFamily="34" charset="-122"/>
              <a:ea typeface="微软雅黑" pitchFamily="34" charset="-122"/>
            </a:endParaRPr>
          </a:p>
        </p:txBody>
      </p:sp>
    </p:spTree>
    <p:extLst>
      <p:ext uri="{BB962C8B-B14F-4D97-AF65-F5344CB8AC3E}">
        <p14:creationId xmlns:p14="http://schemas.microsoft.com/office/powerpoint/2010/main" xmlns="" val="1745170962"/>
      </p:ext>
    </p:extLst>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四</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专业评估的工作方案</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8" name="矩形 7"/>
          <p:cNvSpPr/>
          <p:nvPr/>
        </p:nvSpPr>
        <p:spPr>
          <a:xfrm>
            <a:off x="1881661" y="2200515"/>
            <a:ext cx="8454078" cy="34163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50000"/>
              </a:lnSpc>
            </a:pPr>
            <a:r>
              <a:rPr lang="en-US" altLang="zh-CN" sz="2400" dirty="0" smtClean="0">
                <a:latin typeface="楷体" panose="02010609060101010101" pitchFamily="49" charset="-122"/>
                <a:ea typeface="楷体" panose="02010609060101010101" pitchFamily="49" charset="-122"/>
              </a:rPr>
              <a:t>    1</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统筹规划，确定方案，提出要求，设计</a:t>
            </a:r>
            <a:r>
              <a:rPr lang="zh-CN" altLang="en-US" sz="2400" dirty="0" smtClean="0">
                <a:latin typeface="楷体" panose="02010609060101010101" pitchFamily="49" charset="-122"/>
                <a:ea typeface="楷体" panose="02010609060101010101" pitchFamily="49" charset="-122"/>
              </a:rPr>
              <a:t>规则；</a:t>
            </a:r>
            <a:endParaRPr lang="zh-CN" altLang="en-US" sz="2400" dirty="0">
              <a:latin typeface="楷体" panose="02010609060101010101" pitchFamily="49" charset="-122"/>
              <a:ea typeface="楷体" panose="02010609060101010101" pitchFamily="49" charset="-122"/>
            </a:endParaRPr>
          </a:p>
          <a:p>
            <a:pPr algn="just">
              <a:lnSpc>
                <a:spcPct val="150000"/>
              </a:lnSpc>
            </a:pPr>
            <a:r>
              <a:rPr lang="en-US" altLang="zh-CN" sz="2400" dirty="0" smtClean="0">
                <a:latin typeface="楷体" panose="02010609060101010101" pitchFamily="49" charset="-122"/>
                <a:ea typeface="楷体" panose="02010609060101010101" pitchFamily="49" charset="-122"/>
              </a:rPr>
              <a:t>    2</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探索管办评分离的组织机制，</a:t>
            </a:r>
            <a:r>
              <a:rPr lang="zh-CN" altLang="en-US" sz="2400" dirty="0" smtClean="0">
                <a:latin typeface="楷体" panose="02010609060101010101" pitchFamily="49" charset="-122"/>
                <a:ea typeface="楷体" panose="02010609060101010101" pitchFamily="49" charset="-122"/>
              </a:rPr>
              <a:t>建立评估委员会、</a:t>
            </a:r>
            <a:r>
              <a:rPr lang="zh-CN" altLang="en-US" sz="2400" dirty="0">
                <a:latin typeface="楷体" panose="02010609060101010101" pitchFamily="49" charset="-122"/>
                <a:ea typeface="楷体" panose="02010609060101010101" pitchFamily="49" charset="-122"/>
              </a:rPr>
              <a:t>各专业</a:t>
            </a:r>
            <a:r>
              <a:rPr lang="zh-CN" altLang="en-US" sz="2400" dirty="0" smtClean="0">
                <a:latin typeface="楷体" panose="02010609060101010101" pitchFamily="49" charset="-122"/>
                <a:ea typeface="楷体" panose="02010609060101010101" pitchFamily="49" charset="-122"/>
              </a:rPr>
              <a:t>类教学指导委员会、系统</a:t>
            </a:r>
            <a:r>
              <a:rPr lang="zh-CN" altLang="en-US" sz="2400" dirty="0">
                <a:latin typeface="楷体" panose="02010609060101010101" pitchFamily="49" charset="-122"/>
                <a:ea typeface="楷体" panose="02010609060101010101" pitchFamily="49" charset="-122"/>
              </a:rPr>
              <a:t>平台技术支持专家</a:t>
            </a:r>
            <a:r>
              <a:rPr lang="zh-CN" altLang="en-US" sz="2400" dirty="0" smtClean="0">
                <a:latin typeface="楷体" panose="02010609060101010101" pitchFamily="49" charset="-122"/>
                <a:ea typeface="楷体" panose="02010609060101010101" pitchFamily="49" charset="-122"/>
              </a:rPr>
              <a:t>组</a:t>
            </a:r>
            <a:r>
              <a:rPr lang="zh-CN" altLang="en-US" sz="2400" dirty="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委托</a:t>
            </a:r>
            <a:r>
              <a:rPr lang="zh-CN" altLang="en-US" sz="2400" dirty="0">
                <a:latin typeface="楷体" panose="02010609060101010101" pitchFamily="49" charset="-122"/>
                <a:ea typeface="楷体" panose="02010609060101010101" pitchFamily="49" charset="-122"/>
              </a:rPr>
              <a:t>其具体</a:t>
            </a:r>
            <a:r>
              <a:rPr lang="zh-CN" altLang="en-US" sz="2400" dirty="0" smtClean="0">
                <a:latin typeface="楷体" panose="02010609060101010101" pitchFamily="49" charset="-122"/>
                <a:ea typeface="楷体" panose="02010609060101010101" pitchFamily="49" charset="-122"/>
              </a:rPr>
              <a:t>实施评估工作</a:t>
            </a:r>
            <a:r>
              <a:rPr lang="zh-CN" altLang="en-US" sz="2400" dirty="0">
                <a:latin typeface="楷体" panose="02010609060101010101" pitchFamily="49" charset="-122"/>
                <a:ea typeface="楷体" panose="02010609060101010101" pitchFamily="49" charset="-122"/>
              </a:rPr>
              <a:t>；组建（评审）专家</a:t>
            </a:r>
            <a:r>
              <a:rPr lang="zh-CN" altLang="en-US" sz="2400" dirty="0" smtClean="0">
                <a:latin typeface="楷体" panose="02010609060101010101" pitchFamily="49" charset="-122"/>
                <a:ea typeface="楷体" panose="02010609060101010101" pitchFamily="49" charset="-122"/>
              </a:rPr>
              <a:t>库；</a:t>
            </a:r>
            <a:endParaRPr lang="zh-CN" altLang="en-US" sz="2400" dirty="0">
              <a:latin typeface="楷体" panose="02010609060101010101" pitchFamily="49" charset="-122"/>
              <a:ea typeface="楷体" panose="02010609060101010101" pitchFamily="49" charset="-122"/>
            </a:endParaRPr>
          </a:p>
          <a:p>
            <a:pPr algn="just">
              <a:lnSpc>
                <a:spcPct val="150000"/>
              </a:lnSpc>
            </a:pPr>
            <a:r>
              <a:rPr lang="en-US" altLang="zh-CN" sz="2400" dirty="0" smtClean="0">
                <a:latin typeface="楷体" panose="02010609060101010101" pitchFamily="49" charset="-122"/>
                <a:ea typeface="楷体" panose="02010609060101010101" pitchFamily="49" charset="-122"/>
              </a:rPr>
              <a:t>    3</a:t>
            </a:r>
            <a:r>
              <a:rPr lang="en-US" altLang="zh-CN" sz="2400" dirty="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监督评估过程</a:t>
            </a:r>
            <a:r>
              <a:rPr lang="zh-CN" altLang="en-US" sz="2400" dirty="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处理评估中</a:t>
            </a:r>
            <a:r>
              <a:rPr lang="zh-CN" altLang="en-US" sz="2400" dirty="0">
                <a:latin typeface="楷体" panose="02010609060101010101" pitchFamily="49" charset="-122"/>
                <a:ea typeface="楷体" panose="02010609060101010101" pitchFamily="49" charset="-122"/>
              </a:rPr>
              <a:t>反映的</a:t>
            </a:r>
            <a:r>
              <a:rPr lang="zh-CN" altLang="en-US" sz="2400" dirty="0" smtClean="0">
                <a:latin typeface="楷体" panose="02010609060101010101" pitchFamily="49" charset="-122"/>
                <a:ea typeface="楷体" panose="02010609060101010101" pitchFamily="49" charset="-122"/>
              </a:rPr>
              <a:t>问题；</a:t>
            </a:r>
            <a:endParaRPr lang="zh-CN" altLang="en-US" sz="2400" dirty="0">
              <a:latin typeface="楷体" panose="02010609060101010101" pitchFamily="49" charset="-122"/>
              <a:ea typeface="楷体" panose="02010609060101010101" pitchFamily="49" charset="-122"/>
            </a:endParaRPr>
          </a:p>
          <a:p>
            <a:pPr algn="just">
              <a:lnSpc>
                <a:spcPct val="150000"/>
              </a:lnSpc>
            </a:pPr>
            <a:r>
              <a:rPr lang="en-US" altLang="zh-CN" sz="2400" dirty="0" smtClean="0">
                <a:latin typeface="楷体" panose="02010609060101010101" pitchFamily="49" charset="-122"/>
                <a:ea typeface="楷体" panose="02010609060101010101" pitchFamily="49" charset="-122"/>
              </a:rPr>
              <a:t>    4</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面向社会公布评估结果，以评促</a:t>
            </a:r>
            <a:r>
              <a:rPr lang="zh-CN" altLang="en-US" sz="2400" dirty="0" smtClean="0">
                <a:latin typeface="楷体" panose="02010609060101010101" pitchFamily="49" charset="-122"/>
                <a:ea typeface="楷体" panose="02010609060101010101" pitchFamily="49" charset="-122"/>
              </a:rPr>
              <a:t>建。</a:t>
            </a:r>
            <a:endParaRPr lang="zh-CN" altLang="en-US" sz="2400" dirty="0">
              <a:latin typeface="楷体" panose="02010609060101010101" pitchFamily="49" charset="-122"/>
              <a:ea typeface="楷体" panose="02010609060101010101" pitchFamily="49" charset="-122"/>
            </a:endParaRPr>
          </a:p>
        </p:txBody>
      </p:sp>
      <p:sp>
        <p:nvSpPr>
          <p:cNvPr id="2" name="矩形 1"/>
          <p:cNvSpPr/>
          <p:nvPr/>
        </p:nvSpPr>
        <p:spPr>
          <a:xfrm>
            <a:off x="4356100" y="1244601"/>
            <a:ext cx="3050639" cy="584775"/>
          </a:xfrm>
          <a:prstGeom prst="rect">
            <a:avLst/>
          </a:prstGeom>
        </p:spPr>
        <p:txBody>
          <a:bodyPr wrap="square">
            <a:spAutoFit/>
          </a:bodyPr>
          <a:lstStyle/>
          <a:p>
            <a:r>
              <a:rPr lang="zh-CN" altLang="en-US" sz="3200" b="1" dirty="0">
                <a:solidFill>
                  <a:srgbClr val="0033CC"/>
                </a:solidFill>
                <a:latin typeface="微软雅黑" panose="020B0503020204020204" pitchFamily="34" charset="-122"/>
                <a:ea typeface="微软雅黑" panose="020B0503020204020204" pitchFamily="34" charset="-122"/>
              </a:rPr>
              <a:t>教育厅主要</a:t>
            </a:r>
            <a:r>
              <a:rPr lang="zh-CN" altLang="en-US" sz="3200" b="1" dirty="0" smtClean="0">
                <a:solidFill>
                  <a:srgbClr val="0033CC"/>
                </a:solidFill>
                <a:latin typeface="微软雅黑" panose="020B0503020204020204" pitchFamily="34" charset="-122"/>
                <a:ea typeface="微软雅黑" panose="020B0503020204020204" pitchFamily="34" charset="-122"/>
              </a:rPr>
              <a:t>工作</a:t>
            </a:r>
            <a:endParaRPr lang="en-US" altLang="zh-CN" sz="3200" b="1" dirty="0">
              <a:solidFill>
                <a:srgbClr val="0033CC"/>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xmlns="" val="2694844746"/>
      </p:ext>
    </p:extLst>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四</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专业评估的工作方案</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aphicFrame>
        <p:nvGraphicFramePr>
          <p:cNvPr id="12" name="图示 11"/>
          <p:cNvGraphicFramePr/>
          <p:nvPr>
            <p:extLst>
              <p:ext uri="{D42A27DB-BD31-4B8C-83A1-F6EECF244321}">
                <p14:modId xmlns:p14="http://schemas.microsoft.com/office/powerpoint/2010/main" xmlns="" val="232006972"/>
              </p:ext>
            </p:extLst>
          </p:nvPr>
        </p:nvGraphicFramePr>
        <p:xfrm>
          <a:off x="508000" y="1406071"/>
          <a:ext cx="11379200" cy="467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矩形 2"/>
          <p:cNvSpPr/>
          <p:nvPr/>
        </p:nvSpPr>
        <p:spPr>
          <a:xfrm>
            <a:off x="5164781" y="6295672"/>
            <a:ext cx="2492990" cy="369332"/>
          </a:xfrm>
          <a:prstGeom prst="rect">
            <a:avLst/>
          </a:prstGeom>
        </p:spPr>
        <p:txBody>
          <a:bodyPr wrap="none">
            <a:spAutoFit/>
          </a:bodyPr>
          <a:lstStyle/>
          <a:p>
            <a:pPr algn="ctr" eaLnBrk="0" hangingPunct="0">
              <a:buFont typeface="Arial" pitchFamily="34" charset="0"/>
              <a:buNone/>
            </a:pPr>
            <a:r>
              <a:rPr lang="zh-CN" altLang="en-US" dirty="0" smtClean="0">
                <a:latin typeface="微软雅黑" pitchFamily="34" charset="-122"/>
                <a:ea typeface="微软雅黑" pitchFamily="34" charset="-122"/>
              </a:rPr>
              <a:t>各专家组织的工作职责</a:t>
            </a:r>
            <a:endParaRPr lang="en-US" altLang="zh-CN" dirty="0">
              <a:latin typeface="微软雅黑" pitchFamily="34" charset="-122"/>
              <a:ea typeface="微软雅黑" pitchFamily="34" charset="-122"/>
            </a:endParaRPr>
          </a:p>
        </p:txBody>
      </p:sp>
    </p:spTree>
    <p:extLst>
      <p:ext uri="{BB962C8B-B14F-4D97-AF65-F5344CB8AC3E}">
        <p14:creationId xmlns:p14="http://schemas.microsoft.com/office/powerpoint/2010/main" xmlns="" val="3570669880"/>
      </p:ext>
    </p:extLst>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五</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专业评估</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的工作流程</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 name="圆角矩形 9"/>
          <p:cNvSpPr/>
          <p:nvPr/>
        </p:nvSpPr>
        <p:spPr bwMode="auto">
          <a:xfrm>
            <a:off x="640656" y="1413076"/>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成立专家组织，探索管办评分离的组织机制</a:t>
            </a:r>
            <a:endParaRPr lang="zh-CN" altLang="en-US" dirty="0">
              <a:latin typeface="楷体" panose="02010609060101010101" pitchFamily="49" charset="-122"/>
              <a:ea typeface="楷体" panose="02010609060101010101" pitchFamily="49" charset="-122"/>
            </a:endParaRPr>
          </a:p>
        </p:txBody>
      </p:sp>
      <p:sp>
        <p:nvSpPr>
          <p:cNvPr id="11" name="圆角矩形 10"/>
          <p:cNvSpPr/>
          <p:nvPr/>
        </p:nvSpPr>
        <p:spPr bwMode="auto">
          <a:xfrm>
            <a:off x="640656" y="2602763"/>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研究制定通用指标体系框架并征求意见</a:t>
            </a:r>
            <a:endParaRPr lang="zh-CN" altLang="en-US" dirty="0">
              <a:latin typeface="楷体" panose="02010609060101010101" pitchFamily="49" charset="-122"/>
              <a:ea typeface="楷体" panose="02010609060101010101" pitchFamily="49" charset="-122"/>
            </a:endParaRPr>
          </a:p>
        </p:txBody>
      </p:sp>
      <p:sp>
        <p:nvSpPr>
          <p:cNvPr id="13" name="圆角矩形 12"/>
          <p:cNvSpPr/>
          <p:nvPr/>
        </p:nvSpPr>
        <p:spPr bwMode="auto">
          <a:xfrm>
            <a:off x="640656" y="3792450"/>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研制分专业、分类的评估指标体系</a:t>
            </a:r>
            <a:endParaRPr lang="zh-CN" altLang="en-US" dirty="0">
              <a:latin typeface="楷体" panose="02010609060101010101" pitchFamily="49" charset="-122"/>
              <a:ea typeface="楷体" panose="02010609060101010101" pitchFamily="49" charset="-122"/>
            </a:endParaRPr>
          </a:p>
        </p:txBody>
      </p:sp>
      <p:sp>
        <p:nvSpPr>
          <p:cNvPr id="14" name="圆角矩形 13"/>
          <p:cNvSpPr/>
          <p:nvPr/>
        </p:nvSpPr>
        <p:spPr bwMode="auto">
          <a:xfrm>
            <a:off x="640656" y="4982137"/>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专业信息平台及评估系统平台建设</a:t>
            </a:r>
            <a:endParaRPr lang="zh-CN" altLang="en-US" dirty="0">
              <a:latin typeface="楷体" panose="02010609060101010101" pitchFamily="49" charset="-122"/>
              <a:ea typeface="楷体" panose="02010609060101010101" pitchFamily="49" charset="-122"/>
            </a:endParaRPr>
          </a:p>
        </p:txBody>
      </p:sp>
      <p:sp>
        <p:nvSpPr>
          <p:cNvPr id="17" name="圆角矩形 16"/>
          <p:cNvSpPr/>
          <p:nvPr/>
        </p:nvSpPr>
        <p:spPr bwMode="auto">
          <a:xfrm>
            <a:off x="4639341" y="5546140"/>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定量指标数据核查及定性指标专家评审</a:t>
            </a:r>
            <a:endParaRPr lang="zh-CN" altLang="en-US" dirty="0">
              <a:latin typeface="楷体" panose="02010609060101010101" pitchFamily="49" charset="-122"/>
              <a:ea typeface="楷体" panose="02010609060101010101" pitchFamily="49" charset="-122"/>
            </a:endParaRPr>
          </a:p>
        </p:txBody>
      </p:sp>
      <p:sp>
        <p:nvSpPr>
          <p:cNvPr id="18" name="圆角矩形 17"/>
          <p:cNvSpPr/>
          <p:nvPr/>
        </p:nvSpPr>
        <p:spPr bwMode="auto">
          <a:xfrm>
            <a:off x="4655993" y="4343953"/>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评审材料公示</a:t>
            </a:r>
            <a:endParaRPr lang="zh-CN" altLang="en-US" dirty="0">
              <a:latin typeface="楷体" panose="02010609060101010101" pitchFamily="49" charset="-122"/>
              <a:ea typeface="楷体" panose="02010609060101010101" pitchFamily="49" charset="-122"/>
            </a:endParaRPr>
          </a:p>
        </p:txBody>
      </p:sp>
      <p:sp>
        <p:nvSpPr>
          <p:cNvPr id="19" name="圆角矩形 18"/>
          <p:cNvSpPr/>
          <p:nvPr/>
        </p:nvSpPr>
        <p:spPr bwMode="auto">
          <a:xfrm>
            <a:off x="4655993" y="3183150"/>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组织数据填报</a:t>
            </a:r>
            <a:endParaRPr lang="zh-CN" altLang="en-US" dirty="0">
              <a:latin typeface="楷体" panose="02010609060101010101" pitchFamily="49" charset="-122"/>
              <a:ea typeface="楷体" panose="02010609060101010101" pitchFamily="49" charset="-122"/>
            </a:endParaRPr>
          </a:p>
        </p:txBody>
      </p:sp>
      <p:sp>
        <p:nvSpPr>
          <p:cNvPr id="20" name="圆角矩形 19"/>
          <p:cNvSpPr/>
          <p:nvPr/>
        </p:nvSpPr>
        <p:spPr bwMode="auto">
          <a:xfrm>
            <a:off x="4639341" y="2013695"/>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制定评估实施方案</a:t>
            </a:r>
            <a:endParaRPr lang="zh-CN" altLang="en-US" dirty="0">
              <a:latin typeface="楷体" panose="02010609060101010101" pitchFamily="49" charset="-122"/>
              <a:ea typeface="楷体" panose="02010609060101010101" pitchFamily="49" charset="-122"/>
            </a:endParaRPr>
          </a:p>
        </p:txBody>
      </p:sp>
      <p:sp>
        <p:nvSpPr>
          <p:cNvPr id="21" name="圆角矩形 20"/>
          <p:cNvSpPr/>
          <p:nvPr/>
        </p:nvSpPr>
        <p:spPr bwMode="auto">
          <a:xfrm>
            <a:off x="8638028" y="2429075"/>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定量指标数据核实及修订</a:t>
            </a:r>
            <a:endParaRPr lang="zh-CN" altLang="en-US" dirty="0">
              <a:latin typeface="楷体" panose="02010609060101010101" pitchFamily="49" charset="-122"/>
              <a:ea typeface="楷体" panose="02010609060101010101" pitchFamily="49" charset="-122"/>
            </a:endParaRPr>
          </a:p>
        </p:txBody>
      </p:sp>
      <p:sp>
        <p:nvSpPr>
          <p:cNvPr id="22" name="圆角矩形 21"/>
          <p:cNvSpPr/>
          <p:nvPr/>
        </p:nvSpPr>
        <p:spPr bwMode="auto">
          <a:xfrm>
            <a:off x="8638028" y="3618762"/>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生成评估结果面向社会公布</a:t>
            </a:r>
            <a:endParaRPr lang="zh-CN" altLang="en-US" dirty="0">
              <a:latin typeface="楷体" panose="02010609060101010101" pitchFamily="49" charset="-122"/>
              <a:ea typeface="楷体" panose="02010609060101010101" pitchFamily="49" charset="-122"/>
            </a:endParaRPr>
          </a:p>
        </p:txBody>
      </p:sp>
      <p:sp>
        <p:nvSpPr>
          <p:cNvPr id="23" name="圆角矩形 22"/>
          <p:cNvSpPr/>
          <p:nvPr/>
        </p:nvSpPr>
        <p:spPr bwMode="auto">
          <a:xfrm>
            <a:off x="8638028" y="4808449"/>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数据分析，发现存在的问题和薄弱环节</a:t>
            </a:r>
            <a:endParaRPr lang="zh-CN" altLang="en-US" dirty="0">
              <a:latin typeface="楷体" panose="02010609060101010101" pitchFamily="49" charset="-122"/>
              <a:ea typeface="楷体" panose="02010609060101010101" pitchFamily="49" charset="-122"/>
            </a:endParaRPr>
          </a:p>
        </p:txBody>
      </p:sp>
      <p:sp>
        <p:nvSpPr>
          <p:cNvPr id="24" name="圆角矩形 23"/>
          <p:cNvSpPr/>
          <p:nvPr/>
        </p:nvSpPr>
        <p:spPr bwMode="auto">
          <a:xfrm>
            <a:off x="8638028" y="5998136"/>
            <a:ext cx="2892916" cy="717488"/>
          </a:xfrm>
          <a:prstGeom prst="round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5"/>
          </a:lnRef>
          <a:fillRef idx="2">
            <a:schemeClr val="accent5"/>
          </a:fillRef>
          <a:effectRef idx="1">
            <a:schemeClr val="accent5"/>
          </a:effectRef>
          <a:fontRef idx="minor">
            <a:schemeClr val="dk1"/>
          </a:fontRef>
        </p:style>
        <p:txBody>
          <a:bodyPr anchor="ctr"/>
          <a:lstStyle/>
          <a:p>
            <a:pPr algn="ctr"/>
            <a:r>
              <a:rPr lang="zh-CN" altLang="en-US" dirty="0" smtClean="0">
                <a:latin typeface="楷体" panose="02010609060101010101" pitchFamily="49" charset="-122"/>
                <a:ea typeface="楷体" panose="02010609060101010101" pitchFamily="49" charset="-122"/>
              </a:rPr>
              <a:t>促进各高校优化专业结构，加强专业建设</a:t>
            </a:r>
            <a:endParaRPr lang="zh-CN" altLang="en-US" dirty="0">
              <a:latin typeface="楷体" panose="02010609060101010101" pitchFamily="49" charset="-122"/>
              <a:ea typeface="楷体" panose="02010609060101010101" pitchFamily="49" charset="-122"/>
            </a:endParaRPr>
          </a:p>
        </p:txBody>
      </p:sp>
      <p:sp>
        <p:nvSpPr>
          <p:cNvPr id="25" name="右箭头 24"/>
          <p:cNvSpPr/>
          <p:nvPr/>
        </p:nvSpPr>
        <p:spPr bwMode="auto">
          <a:xfrm rot="5400000">
            <a:off x="1882099" y="2073713"/>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26" name="右箭头 25"/>
          <p:cNvSpPr/>
          <p:nvPr/>
        </p:nvSpPr>
        <p:spPr bwMode="auto">
          <a:xfrm rot="5400000">
            <a:off x="1882099" y="3263400"/>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27" name="右箭头 26"/>
          <p:cNvSpPr/>
          <p:nvPr/>
        </p:nvSpPr>
        <p:spPr bwMode="auto">
          <a:xfrm rot="5400000">
            <a:off x="1882098" y="4453087"/>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28" name="右箭头 27"/>
          <p:cNvSpPr/>
          <p:nvPr/>
        </p:nvSpPr>
        <p:spPr bwMode="auto">
          <a:xfrm rot="5400000">
            <a:off x="5880787" y="2606631"/>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29" name="右箭头 28"/>
          <p:cNvSpPr/>
          <p:nvPr/>
        </p:nvSpPr>
        <p:spPr bwMode="auto">
          <a:xfrm rot="5400000">
            <a:off x="5880787" y="3796318"/>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0" name="右箭头 29"/>
          <p:cNvSpPr/>
          <p:nvPr/>
        </p:nvSpPr>
        <p:spPr bwMode="auto">
          <a:xfrm rot="5400000">
            <a:off x="5880786" y="4986005"/>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1" name="右箭头 30"/>
          <p:cNvSpPr/>
          <p:nvPr/>
        </p:nvSpPr>
        <p:spPr bwMode="auto">
          <a:xfrm rot="5400000">
            <a:off x="9879470" y="3063587"/>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2" name="右箭头 31"/>
          <p:cNvSpPr/>
          <p:nvPr/>
        </p:nvSpPr>
        <p:spPr bwMode="auto">
          <a:xfrm rot="5400000">
            <a:off x="9879470" y="4253274"/>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3" name="右箭头 32"/>
          <p:cNvSpPr/>
          <p:nvPr/>
        </p:nvSpPr>
        <p:spPr bwMode="auto">
          <a:xfrm rot="5400000">
            <a:off x="9879469" y="5442961"/>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4" name="矩形 33"/>
          <p:cNvSpPr/>
          <p:nvPr/>
        </p:nvSpPr>
        <p:spPr bwMode="auto">
          <a:xfrm>
            <a:off x="1978254" y="5749700"/>
            <a:ext cx="144000" cy="422124"/>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a:extLst/>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p>
            <a:pPr algn="ctr">
              <a:lnSpc>
                <a:spcPct val="90000"/>
              </a:lnSpc>
            </a:pPr>
            <a:endParaRPr lang="zh-CN" altLang="en-US" b="1">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5" name="矩形 34"/>
          <p:cNvSpPr/>
          <p:nvPr/>
        </p:nvSpPr>
        <p:spPr bwMode="auto">
          <a:xfrm>
            <a:off x="1977902" y="6053775"/>
            <a:ext cx="2088000" cy="145142"/>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a:extLst/>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p>
            <a:pPr algn="ctr">
              <a:lnSpc>
                <a:spcPct val="90000"/>
              </a:lnSpc>
            </a:pPr>
            <a:endParaRPr lang="zh-CN" altLang="en-US" b="1">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6" name="矩形 35"/>
          <p:cNvSpPr/>
          <p:nvPr/>
        </p:nvSpPr>
        <p:spPr bwMode="auto">
          <a:xfrm>
            <a:off x="3910943" y="1444192"/>
            <a:ext cx="144000" cy="475200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a:extLst/>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p>
            <a:pPr algn="ctr">
              <a:lnSpc>
                <a:spcPct val="90000"/>
              </a:lnSpc>
            </a:pPr>
            <a:endParaRPr lang="zh-CN" altLang="en-US" b="1">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7" name="矩形 36"/>
          <p:cNvSpPr/>
          <p:nvPr/>
        </p:nvSpPr>
        <p:spPr bwMode="auto">
          <a:xfrm>
            <a:off x="3910943" y="1409271"/>
            <a:ext cx="2340000" cy="14400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a:extLst/>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p>
            <a:pPr algn="ctr">
              <a:lnSpc>
                <a:spcPct val="90000"/>
              </a:lnSpc>
            </a:pPr>
            <a:endParaRPr lang="zh-CN" altLang="en-US" b="1">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8" name="矩形 37"/>
          <p:cNvSpPr/>
          <p:nvPr/>
        </p:nvSpPr>
        <p:spPr bwMode="auto">
          <a:xfrm>
            <a:off x="6030385" y="6294713"/>
            <a:ext cx="144786" cy="42091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a:extLst/>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p>
            <a:pPr algn="ctr">
              <a:lnSpc>
                <a:spcPct val="90000"/>
              </a:lnSpc>
            </a:pPr>
            <a:endParaRPr lang="zh-CN" altLang="en-US" b="1">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39" name="矩形 38"/>
          <p:cNvSpPr/>
          <p:nvPr/>
        </p:nvSpPr>
        <p:spPr bwMode="auto">
          <a:xfrm>
            <a:off x="6030032" y="6582356"/>
            <a:ext cx="2088000" cy="145142"/>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a:extLst/>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p>
            <a:pPr algn="ctr">
              <a:lnSpc>
                <a:spcPct val="90000"/>
              </a:lnSpc>
            </a:pPr>
            <a:endParaRPr lang="zh-CN" altLang="en-US" b="1">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40" name="矩形 39"/>
          <p:cNvSpPr/>
          <p:nvPr/>
        </p:nvSpPr>
        <p:spPr bwMode="auto">
          <a:xfrm>
            <a:off x="7974948" y="1878473"/>
            <a:ext cx="144000" cy="486000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a:extLst/>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p>
            <a:pPr algn="ctr">
              <a:lnSpc>
                <a:spcPct val="90000"/>
              </a:lnSpc>
            </a:pPr>
            <a:endParaRPr lang="zh-CN" altLang="en-US" b="1">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41" name="矩形 40"/>
          <p:cNvSpPr/>
          <p:nvPr/>
        </p:nvSpPr>
        <p:spPr bwMode="auto">
          <a:xfrm>
            <a:off x="7974948" y="1854723"/>
            <a:ext cx="2273460" cy="14400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a:extLst/>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p>
            <a:pPr algn="ctr">
              <a:lnSpc>
                <a:spcPct val="90000"/>
              </a:lnSpc>
            </a:pPr>
            <a:endParaRPr lang="zh-CN" altLang="en-US" b="1">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42" name="右箭头 41"/>
          <p:cNvSpPr/>
          <p:nvPr/>
        </p:nvSpPr>
        <p:spPr bwMode="auto">
          <a:xfrm rot="5400000">
            <a:off x="5880785" y="1439970"/>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43" name="右箭头 42"/>
          <p:cNvSpPr/>
          <p:nvPr/>
        </p:nvSpPr>
        <p:spPr bwMode="auto">
          <a:xfrm rot="5400000">
            <a:off x="9879471" y="1875855"/>
            <a:ext cx="410029" cy="648072"/>
          </a:xfrm>
          <a:prstGeom prst="rightArrow">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ln>
            <a:solidFill>
              <a:schemeClr val="accent5">
                <a:lumMod val="40000"/>
                <a:lumOff val="60000"/>
              </a:schemeClr>
            </a:solidFill>
            <a:headEnd/>
            <a:tailEnd/>
          </a:ln>
        </p:spPr>
        <p:style>
          <a:lnRef idx="1">
            <a:schemeClr val="accent5"/>
          </a:lnRef>
          <a:fillRef idx="2">
            <a:schemeClr val="accent5"/>
          </a:fillRef>
          <a:effectRef idx="1">
            <a:schemeClr val="accent5"/>
          </a:effectRef>
          <a:fontRef idx="minor">
            <a:schemeClr val="dk1"/>
          </a:fontRef>
        </p:style>
        <p:txBody>
          <a:bodyPr rot="0" spcFirstLastPara="0" vert="horz" wrap="square" lIns="0" tIns="46038" rIns="0" bIns="46038" numCol="1" spcCol="0" rtlCol="0" fromWordArt="0" anchor="ctr" anchorCtr="0" forceAA="0" compatLnSpc="1">
            <a:prstTxWarp prst="textNoShape">
              <a:avLst/>
            </a:prstTxWarp>
            <a:noAutofit/>
            <a:flatTx/>
          </a:bodyPr>
          <a:lstStyle>
            <a:defPPr>
              <a:defRPr lang="zh-CN"/>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lnSpc>
                <a:spcPct val="90000"/>
              </a:lnSpc>
            </a:pPr>
            <a:endParaRPr lang="zh-CN" altLang="en-US" b="1" dirty="0">
              <a:solidFill>
                <a:schemeClr val="accent6"/>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xmlns="" val="3638085443"/>
      </p:ext>
    </p:extLst>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6"/>
          <p:cNvSpPr>
            <a:spLocks noChangeArrowheads="1"/>
          </p:cNvSpPr>
          <p:nvPr/>
        </p:nvSpPr>
        <p:spPr bwMode="auto">
          <a:xfrm>
            <a:off x="0" y="539750"/>
            <a:ext cx="12192000" cy="471488"/>
          </a:xfrm>
          <a:prstGeom prst="flowChartProcess">
            <a:avLst/>
          </a:prstGeom>
          <a:solidFill>
            <a:schemeClr val="tx1"/>
          </a:solidFill>
          <a:ln w="9525">
            <a:solidFill>
              <a:schemeClr val="tx1"/>
            </a:solid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 name="Text Box 4"/>
          <p:cNvSpPr txBox="1">
            <a:spLocks noChangeArrowheads="1"/>
          </p:cNvSpPr>
          <p:nvPr/>
        </p:nvSpPr>
        <p:spPr bwMode="auto">
          <a:xfrm>
            <a:off x="1468438" y="638175"/>
            <a:ext cx="5029200" cy="366713"/>
          </a:xfrm>
          <a:prstGeom prst="rect">
            <a:avLst/>
          </a:prstGeom>
          <a:noFill/>
          <a:ln w="9525">
            <a:noFill/>
            <a:miter lim="800000"/>
            <a:headEnd/>
            <a:tailEnd/>
          </a:ln>
        </p:spPr>
        <p:txBody>
          <a:bodyPr>
            <a:spAutoFit/>
          </a:bodyPr>
          <a:lstStyle/>
          <a:p>
            <a:pPr marL="457200" indent="-457200">
              <a:spcBef>
                <a:spcPct val="50000"/>
              </a:spcBef>
            </a:pPr>
            <a:r>
              <a:rPr lang="zh-CN" altLang="en-US"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三、教学过程</a:t>
            </a:r>
            <a:endPar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4" name="组合 133"/>
          <p:cNvPicPr>
            <a:picLocks noChangeArrowheads="1"/>
          </p:cNvPicPr>
          <p:nvPr/>
        </p:nvPicPr>
        <p:blipFill>
          <a:blip r:embed="rId2"/>
          <a:srcRect/>
          <a:stretch>
            <a:fillRect/>
          </a:stretch>
        </p:blipFill>
        <p:spPr bwMode="auto">
          <a:xfrm>
            <a:off x="295275" y="398545"/>
            <a:ext cx="746125" cy="766763"/>
          </a:xfrm>
          <a:prstGeom prst="rect">
            <a:avLst/>
          </a:prstGeom>
          <a:solidFill>
            <a:srgbClr val="336699"/>
          </a:solidFill>
          <a:ln w="9525">
            <a:solidFill>
              <a:srgbClr val="336699"/>
            </a:solidFill>
            <a:miter lim="800000"/>
            <a:headEnd/>
            <a:tailEnd/>
          </a:ln>
        </p:spPr>
      </p:pic>
      <p:grpSp>
        <p:nvGrpSpPr>
          <p:cNvPr id="5" name="组合 30"/>
          <p:cNvGrpSpPr/>
          <p:nvPr/>
        </p:nvGrpSpPr>
        <p:grpSpPr>
          <a:xfrm>
            <a:off x="0" y="398545"/>
            <a:ext cx="12192000" cy="766763"/>
            <a:chOff x="0" y="398545"/>
            <a:chExt cx="12192000" cy="766763"/>
          </a:xfrm>
        </p:grpSpPr>
        <p:sp>
          <p:nvSpPr>
            <p:cNvPr id="32"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3" name="Text Box 4"/>
            <p:cNvSpPr txBox="1">
              <a:spLocks noChangeArrowheads="1"/>
            </p:cNvSpPr>
            <p:nvPr/>
          </p:nvSpPr>
          <p:spPr bwMode="auto">
            <a:xfrm>
              <a:off x="1479197" y="565068"/>
              <a:ext cx="5029200" cy="461665"/>
            </a:xfrm>
            <a:prstGeom prst="rect">
              <a:avLst/>
            </a:prstGeom>
            <a:noFill/>
            <a:ln w="9525">
              <a:noFill/>
              <a:miter lim="800000"/>
              <a:headEnd/>
              <a:tailEnd/>
            </a:ln>
          </p:spPr>
          <p:txBody>
            <a:bodyPr>
              <a:spAutoFit/>
            </a:bodyPr>
            <a:lstStyle>
              <a:defPPr>
                <a:defRPr lang="zh-CN"/>
              </a:defPPr>
              <a:lvl1pPr marL="457200" indent="-457200">
                <a:spcBef>
                  <a:spcPct val="50000"/>
                </a:spcBef>
                <a:defRPr sz="2400" b="1">
                  <a:solidFill>
                    <a:schemeClr val="bg1"/>
                  </a:solidFill>
                  <a:latin typeface="Arial" panose="020B0604020202020204" pitchFamily="34" charset="0"/>
                  <a:ea typeface="微软雅黑" panose="020B0503020204020204" pitchFamily="34" charset="-122"/>
                </a:defRPr>
              </a:lvl1pPr>
            </a:lstStyle>
            <a:p>
              <a:r>
                <a:rPr lang="zh-CN" altLang="en-US" dirty="0" smtClean="0">
                  <a:sym typeface="Arial" panose="020B0604020202020204" pitchFamily="34" charset="0"/>
                </a:rPr>
                <a:t>五</a:t>
              </a:r>
              <a:r>
                <a:rPr lang="zh-CN" altLang="en-US" dirty="0" smtClean="0">
                  <a:sym typeface="Arial" panose="020B0604020202020204" pitchFamily="34" charset="0"/>
                </a:rPr>
                <a:t>、</a:t>
              </a:r>
              <a:r>
                <a:rPr lang="zh-CN" altLang="en-US" dirty="0" smtClean="0">
                  <a:sym typeface="Arial" panose="020B0604020202020204" pitchFamily="34" charset="0"/>
                </a:rPr>
                <a:t>专业评估的工作流程</a:t>
              </a:r>
              <a:endParaRPr lang="zh-CN" altLang="en-US" dirty="0">
                <a:sym typeface="Arial" panose="020B0604020202020204" pitchFamily="34" charset="0"/>
              </a:endParaRPr>
            </a:p>
          </p:txBody>
        </p:sp>
        <p:pic>
          <p:nvPicPr>
            <p:cNvPr id="34" name="组合 133"/>
            <p:cNvPicPr>
              <a:picLocks noChangeArrowheads="1"/>
            </p:cNvPicPr>
            <p:nvPr/>
          </p:nvPicPr>
          <p:blipFill>
            <a:blip r:embed="rId2"/>
            <a:srcRect/>
            <a:stretch>
              <a:fillRect/>
            </a:stretch>
          </p:blipFill>
          <p:spPr bwMode="auto">
            <a:xfrm>
              <a:off x="295275" y="398545"/>
              <a:ext cx="746125" cy="76676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35" name="任意多边形 34"/>
            <p:cNvSpPr/>
            <p:nvPr/>
          </p:nvSpPr>
          <p:spPr>
            <a:xfrm>
              <a:off x="11780119" y="547915"/>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1" name="直接连接符 10"/>
          <p:cNvCxnSpPr/>
          <p:nvPr/>
        </p:nvCxnSpPr>
        <p:spPr>
          <a:xfrm flipV="1">
            <a:off x="738823" y="2131776"/>
            <a:ext cx="3876357" cy="21987"/>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54063" y="1980250"/>
            <a:ext cx="2156442" cy="9894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13" name="矩形 12"/>
          <p:cNvSpPr/>
          <p:nvPr/>
        </p:nvSpPr>
        <p:spPr>
          <a:xfrm>
            <a:off x="646489" y="1491894"/>
            <a:ext cx="6376611" cy="461665"/>
          </a:xfrm>
          <a:prstGeom prst="rect">
            <a:avLst/>
          </a:prstGeom>
          <a:noFill/>
          <a:ln w="9525">
            <a:noFill/>
            <a:miter lim="800000"/>
            <a:headEnd/>
            <a:tailEnd/>
          </a:ln>
        </p:spPr>
        <p:txBody>
          <a:bodyPr wrap="square">
            <a:spAutoFit/>
          </a:bodyPr>
          <a:lstStyle/>
          <a:p>
            <a:r>
              <a:rPr lang="en-US" altLang="zh-CN" sz="24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1</a:t>
            </a:r>
            <a:r>
              <a:rPr lang="zh-CN" altLang="en-US" sz="24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、共同</a:t>
            </a:r>
            <a:r>
              <a:rPr lang="zh-CN" altLang="en-US" sz="24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参与，共同可接受是做好评估的前提</a:t>
            </a:r>
            <a:endParaRPr lang="zh-CN" altLang="en-US" sz="24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sp>
        <p:nvSpPr>
          <p:cNvPr id="16" name="右箭头 15"/>
          <p:cNvSpPr/>
          <p:nvPr/>
        </p:nvSpPr>
        <p:spPr>
          <a:xfrm>
            <a:off x="709195" y="3190450"/>
            <a:ext cx="10748211" cy="993102"/>
          </a:xfrm>
          <a:prstGeom prst="rightArrow">
            <a:avLst>
              <a:gd name="adj1" fmla="val 50000"/>
              <a:gd name="adj2" fmla="val 6791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7" name="矩形 16"/>
          <p:cNvSpPr/>
          <p:nvPr/>
        </p:nvSpPr>
        <p:spPr>
          <a:xfrm>
            <a:off x="6263758" y="2695352"/>
            <a:ext cx="1734502" cy="400110"/>
          </a:xfrm>
          <a:prstGeom prst="rect">
            <a:avLst/>
          </a:prstGeom>
          <a:noFill/>
          <a:ln w="9525">
            <a:noFill/>
            <a:miter lim="800000"/>
            <a:headEnd/>
            <a:tailEnd/>
          </a:ln>
        </p:spPr>
        <p:txBody>
          <a:bodyPr wrap="square">
            <a:spAutoFit/>
          </a:bodyPr>
          <a:lstStyle/>
          <a:p>
            <a:r>
              <a:rPr lang="zh-CN" altLang="en-US" sz="20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核查定量数据</a:t>
            </a:r>
            <a:endParaRPr lang="zh-CN" altLang="en-US" sz="20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sp>
        <p:nvSpPr>
          <p:cNvPr id="18" name="椭圆 17"/>
          <p:cNvSpPr/>
          <p:nvPr/>
        </p:nvSpPr>
        <p:spPr>
          <a:xfrm>
            <a:off x="2313858" y="3187275"/>
            <a:ext cx="914400" cy="914400"/>
          </a:xfrm>
          <a:prstGeom prst="ellipse">
            <a:avLst/>
          </a:prstGeom>
          <a:solidFill>
            <a:schemeClr val="bg1"/>
          </a:solidFill>
          <a:ln w="76200">
            <a:solidFill>
              <a:srgbClr val="82C1EA"/>
            </a:solid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b="1" dirty="0" smtClean="0">
                <a:solidFill>
                  <a:srgbClr val="008DCA"/>
                </a:solidFill>
                <a:latin typeface="Arial" panose="020B0604020202020204" pitchFamily="34" charset="0"/>
                <a:ea typeface="微软雅黑" panose="020B0503020204020204" pitchFamily="34" charset="-122"/>
                <a:sym typeface="Arial" panose="020B0604020202020204" pitchFamily="34" charset="0"/>
              </a:rPr>
              <a:t>1</a:t>
            </a:r>
            <a:endParaRPr lang="zh-CN" altLang="en-US" sz="4800" b="1" dirty="0">
              <a:solidFill>
                <a:srgbClr val="008DCA"/>
              </a:solidFill>
              <a:latin typeface="Arial" panose="020B0604020202020204" pitchFamily="34" charset="0"/>
              <a:ea typeface="微软雅黑" panose="020B0503020204020204" pitchFamily="34" charset="-122"/>
              <a:sym typeface="Arial" panose="020B0604020202020204" pitchFamily="34" charset="0"/>
            </a:endParaRPr>
          </a:p>
        </p:txBody>
      </p:sp>
      <p:sp>
        <p:nvSpPr>
          <p:cNvPr id="19" name="椭圆 18"/>
          <p:cNvSpPr/>
          <p:nvPr/>
        </p:nvSpPr>
        <p:spPr>
          <a:xfrm>
            <a:off x="4506167" y="3178333"/>
            <a:ext cx="914400" cy="914400"/>
          </a:xfrm>
          <a:prstGeom prst="ellipse">
            <a:avLst/>
          </a:prstGeom>
          <a:solidFill>
            <a:schemeClr val="bg1"/>
          </a:solidFill>
          <a:ln w="76200">
            <a:solidFill>
              <a:srgbClr val="82C1EA"/>
            </a:solid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b="1" dirty="0" smtClean="0">
                <a:solidFill>
                  <a:srgbClr val="008DCA"/>
                </a:solidFill>
                <a:latin typeface="Arial" panose="020B0604020202020204" pitchFamily="34" charset="0"/>
                <a:ea typeface="微软雅黑" panose="020B0503020204020204" pitchFamily="34" charset="-122"/>
                <a:sym typeface="Arial" panose="020B0604020202020204" pitchFamily="34" charset="0"/>
              </a:rPr>
              <a:t>2</a:t>
            </a:r>
            <a:endParaRPr lang="zh-CN" altLang="en-US" sz="4800" b="1" dirty="0">
              <a:solidFill>
                <a:srgbClr val="008DCA"/>
              </a:solidFill>
              <a:latin typeface="Arial" panose="020B0604020202020204" pitchFamily="34" charset="0"/>
              <a:ea typeface="微软雅黑" panose="020B0503020204020204" pitchFamily="34" charset="-122"/>
              <a:sym typeface="Arial" panose="020B0604020202020204" pitchFamily="34" charset="0"/>
            </a:endParaRPr>
          </a:p>
        </p:txBody>
      </p:sp>
      <p:sp>
        <p:nvSpPr>
          <p:cNvPr id="20" name="椭圆 19"/>
          <p:cNvSpPr/>
          <p:nvPr/>
        </p:nvSpPr>
        <p:spPr>
          <a:xfrm>
            <a:off x="6698476" y="3187275"/>
            <a:ext cx="914400" cy="914400"/>
          </a:xfrm>
          <a:prstGeom prst="ellipse">
            <a:avLst/>
          </a:prstGeom>
          <a:solidFill>
            <a:schemeClr val="bg1"/>
          </a:solidFill>
          <a:ln w="76200">
            <a:solidFill>
              <a:srgbClr val="82C1EA"/>
            </a:solid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b="1" dirty="0" smtClean="0">
                <a:solidFill>
                  <a:srgbClr val="008DCA"/>
                </a:solidFill>
                <a:latin typeface="Arial" panose="020B0604020202020204" pitchFamily="34" charset="0"/>
                <a:ea typeface="微软雅黑" panose="020B0503020204020204" pitchFamily="34" charset="-122"/>
                <a:sym typeface="Arial" panose="020B0604020202020204" pitchFamily="34" charset="0"/>
              </a:rPr>
              <a:t>3</a:t>
            </a:r>
            <a:endParaRPr lang="zh-CN" altLang="en-US" sz="4800" b="1" dirty="0">
              <a:solidFill>
                <a:srgbClr val="008DCA"/>
              </a:solidFill>
              <a:latin typeface="Arial" panose="020B0604020202020204" pitchFamily="34" charset="0"/>
              <a:ea typeface="微软雅黑" panose="020B0503020204020204" pitchFamily="34" charset="-122"/>
              <a:sym typeface="Arial" panose="020B0604020202020204" pitchFamily="34" charset="0"/>
            </a:endParaRPr>
          </a:p>
        </p:txBody>
      </p:sp>
      <p:sp>
        <p:nvSpPr>
          <p:cNvPr id="21" name="矩形 20"/>
          <p:cNvSpPr/>
          <p:nvPr/>
        </p:nvSpPr>
        <p:spPr>
          <a:xfrm>
            <a:off x="1941262" y="2427815"/>
            <a:ext cx="1659591" cy="707886"/>
          </a:xfrm>
          <a:prstGeom prst="rect">
            <a:avLst/>
          </a:prstGeom>
          <a:noFill/>
          <a:ln w="9525">
            <a:noFill/>
            <a:miter lim="800000"/>
            <a:headEnd/>
            <a:tailEnd/>
          </a:ln>
        </p:spPr>
        <p:txBody>
          <a:bodyPr wrap="square">
            <a:spAutoFit/>
          </a:bodyPr>
          <a:lstStyle/>
          <a:p>
            <a:pPr algn="ctr"/>
            <a:r>
              <a:rPr lang="zh-CN" altLang="en-US" sz="20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制订通用指标体系框架</a:t>
            </a:r>
            <a:endParaRPr lang="zh-CN" altLang="en-US" sz="20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sp>
        <p:nvSpPr>
          <p:cNvPr id="22" name="矩形 21"/>
          <p:cNvSpPr/>
          <p:nvPr/>
        </p:nvSpPr>
        <p:spPr>
          <a:xfrm>
            <a:off x="4232166" y="2445047"/>
            <a:ext cx="1467068" cy="707886"/>
          </a:xfrm>
          <a:prstGeom prst="rect">
            <a:avLst/>
          </a:prstGeom>
          <a:noFill/>
          <a:ln w="9525">
            <a:noFill/>
            <a:miter lim="800000"/>
            <a:headEnd/>
            <a:tailEnd/>
          </a:ln>
        </p:spPr>
        <p:txBody>
          <a:bodyPr wrap="square">
            <a:spAutoFit/>
          </a:bodyPr>
          <a:lstStyle/>
          <a:p>
            <a:pPr algn="ctr"/>
            <a:r>
              <a:rPr lang="zh-CN" altLang="en-US" sz="20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研制各专业指标体系</a:t>
            </a:r>
            <a:endParaRPr lang="zh-CN" altLang="en-US" sz="20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sp>
        <p:nvSpPr>
          <p:cNvPr id="23" name="矩形 22"/>
          <p:cNvSpPr/>
          <p:nvPr/>
        </p:nvSpPr>
        <p:spPr>
          <a:xfrm>
            <a:off x="1409001" y="5894415"/>
            <a:ext cx="9660375" cy="707886"/>
          </a:xfrm>
          <a:prstGeom prst="rect">
            <a:avLst/>
          </a:prstGeom>
        </p:spPr>
        <p:txBody>
          <a:bodyPr wrap="square">
            <a:spAutoFit/>
          </a:bodyPr>
          <a:lstStyle/>
          <a:p>
            <a:r>
              <a:rPr lang="zh-CN" altLang="en-US" sz="2000" b="1" dirty="0" smtClean="0">
                <a:solidFill>
                  <a:srgbClr val="FF0000"/>
                </a:solidFill>
                <a:latin typeface="微软雅黑" panose="020B0503020204020204" pitchFamily="34" charset="-122"/>
                <a:ea typeface="微软雅黑" panose="020B0503020204020204" pitchFamily="34" charset="-122"/>
              </a:rPr>
              <a:t>目的：</a:t>
            </a:r>
            <a:r>
              <a:rPr lang="zh-CN" altLang="en-US" sz="2000" dirty="0" smtClean="0">
                <a:latin typeface="楷体" panose="02010609060101010101" pitchFamily="49" charset="-122"/>
                <a:ea typeface="楷体" panose="02010609060101010101" pitchFamily="49" charset="-122"/>
              </a:rPr>
              <a:t>进一步</a:t>
            </a:r>
            <a:r>
              <a:rPr lang="zh-CN" altLang="en-US" sz="2000" dirty="0">
                <a:latin typeface="楷体" panose="02010609060101010101" pitchFamily="49" charset="-122"/>
                <a:ea typeface="楷体" panose="02010609060101010101" pitchFamily="49" charset="-122"/>
              </a:rPr>
              <a:t>就深化改革、强化内涵和特色发展的目标、任务等达成共识，使之成为共同可接受的内容和努力方向，切实通过评估促进高校建设和发展。</a:t>
            </a:r>
          </a:p>
        </p:txBody>
      </p:sp>
      <p:sp>
        <p:nvSpPr>
          <p:cNvPr id="24" name="椭圆 23"/>
          <p:cNvSpPr/>
          <p:nvPr/>
        </p:nvSpPr>
        <p:spPr>
          <a:xfrm>
            <a:off x="8890785" y="3178333"/>
            <a:ext cx="914400" cy="914400"/>
          </a:xfrm>
          <a:prstGeom prst="ellipse">
            <a:avLst/>
          </a:prstGeom>
          <a:solidFill>
            <a:schemeClr val="bg1"/>
          </a:solidFill>
          <a:ln w="76200">
            <a:solidFill>
              <a:srgbClr val="82C1EA"/>
            </a:solid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b="1" dirty="0" smtClean="0">
                <a:solidFill>
                  <a:srgbClr val="008DCA"/>
                </a:solidFill>
                <a:latin typeface="Arial" panose="020B0604020202020204" pitchFamily="34" charset="0"/>
                <a:ea typeface="微软雅黑" panose="020B0503020204020204" pitchFamily="34" charset="-122"/>
                <a:sym typeface="Arial" panose="020B0604020202020204" pitchFamily="34" charset="0"/>
              </a:rPr>
              <a:t>4</a:t>
            </a:r>
            <a:endParaRPr lang="zh-CN" altLang="en-US" sz="4800" b="1" dirty="0">
              <a:solidFill>
                <a:srgbClr val="008DCA"/>
              </a:solidFill>
              <a:latin typeface="Arial" panose="020B0604020202020204" pitchFamily="34" charset="0"/>
              <a:ea typeface="微软雅黑" panose="020B0503020204020204" pitchFamily="34" charset="-122"/>
              <a:sym typeface="Arial" panose="020B0604020202020204" pitchFamily="34" charset="0"/>
            </a:endParaRPr>
          </a:p>
        </p:txBody>
      </p:sp>
      <p:sp>
        <p:nvSpPr>
          <p:cNvPr id="25" name="矩形 24"/>
          <p:cNvSpPr/>
          <p:nvPr/>
        </p:nvSpPr>
        <p:spPr>
          <a:xfrm>
            <a:off x="8455334" y="2697092"/>
            <a:ext cx="1734502" cy="400110"/>
          </a:xfrm>
          <a:prstGeom prst="rect">
            <a:avLst/>
          </a:prstGeom>
          <a:noFill/>
          <a:ln w="9525">
            <a:noFill/>
            <a:miter lim="800000"/>
            <a:headEnd/>
            <a:tailEnd/>
          </a:ln>
        </p:spPr>
        <p:txBody>
          <a:bodyPr wrap="square">
            <a:spAutoFit/>
          </a:bodyPr>
          <a:lstStyle/>
          <a:p>
            <a:r>
              <a:rPr lang="zh-CN" altLang="en-US" sz="20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评审定性指标</a:t>
            </a:r>
            <a:endParaRPr lang="zh-CN" altLang="en-US" sz="20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sp>
        <p:nvSpPr>
          <p:cNvPr id="26" name="矩形 25"/>
          <p:cNvSpPr/>
          <p:nvPr/>
        </p:nvSpPr>
        <p:spPr>
          <a:xfrm>
            <a:off x="1653655" y="4187691"/>
            <a:ext cx="9171069" cy="400110"/>
          </a:xfrm>
          <a:prstGeom prst="rect">
            <a:avLst/>
          </a:prstGeom>
        </p:spPr>
        <p:txBody>
          <a:bodyPr wrap="square">
            <a:spAutoFit/>
          </a:bodyPr>
          <a:lstStyle/>
          <a:p>
            <a:r>
              <a:rPr lang="zh-CN" altLang="en-US" sz="2000" b="1" dirty="0">
                <a:solidFill>
                  <a:srgbClr val="0033CC"/>
                </a:solidFill>
                <a:latin typeface="楷体" panose="02010609060101010101" pitchFamily="49" charset="-122"/>
                <a:ea typeface="楷体" panose="02010609060101010101" pitchFamily="49" charset="-122"/>
              </a:rPr>
              <a:t>广泛吸收高校专家和教师共同参与，以多种方式面向全省高校征求意见和建议。</a:t>
            </a:r>
            <a:endParaRPr lang="en-US" altLang="zh-CN" sz="2000" b="1" dirty="0">
              <a:solidFill>
                <a:srgbClr val="0033CC"/>
              </a:solidFill>
              <a:latin typeface="楷体" panose="02010609060101010101" pitchFamily="49" charset="-122"/>
              <a:ea typeface="楷体" panose="02010609060101010101" pitchFamily="49" charset="-122"/>
            </a:endParaRPr>
          </a:p>
        </p:txBody>
      </p:sp>
      <p:sp>
        <p:nvSpPr>
          <p:cNvPr id="27" name="直角三角形 26"/>
          <p:cNvSpPr/>
          <p:nvPr/>
        </p:nvSpPr>
        <p:spPr>
          <a:xfrm>
            <a:off x="8500329" y="4778633"/>
            <a:ext cx="191047" cy="29051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28" name="直角三角形 27"/>
          <p:cNvSpPr/>
          <p:nvPr/>
        </p:nvSpPr>
        <p:spPr>
          <a:xfrm>
            <a:off x="7027425" y="4778633"/>
            <a:ext cx="193101" cy="29051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29" name="直角三角形 28"/>
          <p:cNvSpPr/>
          <p:nvPr/>
        </p:nvSpPr>
        <p:spPr>
          <a:xfrm>
            <a:off x="5556573" y="4778633"/>
            <a:ext cx="191046" cy="29051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0" name="直角三角形 29"/>
          <p:cNvSpPr/>
          <p:nvPr/>
        </p:nvSpPr>
        <p:spPr>
          <a:xfrm>
            <a:off x="4083666" y="4778633"/>
            <a:ext cx="193101" cy="29051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6" name="直角三角形 35"/>
          <p:cNvSpPr/>
          <p:nvPr/>
        </p:nvSpPr>
        <p:spPr>
          <a:xfrm>
            <a:off x="2612812" y="4778633"/>
            <a:ext cx="191047" cy="29051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7" name="右箭头 36"/>
          <p:cNvSpPr/>
          <p:nvPr/>
        </p:nvSpPr>
        <p:spPr>
          <a:xfrm>
            <a:off x="721896" y="4783396"/>
            <a:ext cx="10748211" cy="892175"/>
          </a:xfrm>
          <a:prstGeom prst="rightArrow">
            <a:avLst>
              <a:gd name="adj1" fmla="val 50000"/>
              <a:gd name="adj2" fmla="val 6791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8" name="任意多边形 37"/>
          <p:cNvSpPr/>
          <p:nvPr/>
        </p:nvSpPr>
        <p:spPr>
          <a:xfrm rot="20699408">
            <a:off x="2021323" y="4612266"/>
            <a:ext cx="1121627" cy="1165225"/>
          </a:xfrm>
          <a:custGeom>
            <a:avLst/>
            <a:gdLst>
              <a:gd name="connsiteX0" fmla="*/ 858320 w 866141"/>
              <a:gd name="connsiteY0" fmla="*/ 230144 h 1164151"/>
              <a:gd name="connsiteX1" fmla="*/ 866141 w 866141"/>
              <a:gd name="connsiteY1" fmla="*/ 1164151 h 1164151"/>
              <a:gd name="connsiteX2" fmla="*/ 7822 w 866141"/>
              <a:gd name="connsiteY2" fmla="*/ 934007 h 1164151"/>
              <a:gd name="connsiteX3" fmla="*/ 0 w 866141"/>
              <a:gd name="connsiteY3" fmla="*/ 0 h 1164151"/>
            </a:gdLst>
            <a:ahLst/>
            <a:cxnLst>
              <a:cxn ang="0">
                <a:pos x="connsiteX0" y="connsiteY0"/>
              </a:cxn>
              <a:cxn ang="0">
                <a:pos x="connsiteX1" y="connsiteY1"/>
              </a:cxn>
              <a:cxn ang="0">
                <a:pos x="connsiteX2" y="connsiteY2"/>
              </a:cxn>
              <a:cxn ang="0">
                <a:pos x="connsiteX3" y="connsiteY3"/>
              </a:cxn>
            </a:cxnLst>
            <a:rect l="l" t="t" r="r" b="b"/>
            <a:pathLst>
              <a:path w="866141" h="1164151">
                <a:moveTo>
                  <a:pt x="858320" y="230144"/>
                </a:moveTo>
                <a:lnTo>
                  <a:pt x="866141" y="1164151"/>
                </a:lnTo>
                <a:lnTo>
                  <a:pt x="7822" y="934007"/>
                </a:lnTo>
                <a:lnTo>
                  <a:pt x="0" y="0"/>
                </a:lnTo>
                <a:close/>
              </a:path>
            </a:pathLst>
          </a:custGeom>
          <a:solidFill>
            <a:srgbClr val="82C1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36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广泛</a:t>
            </a:r>
            <a:endParaRPr lang="zh-CN" altLang="en-US" sz="36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9" name="任意多边形 38"/>
          <p:cNvSpPr/>
          <p:nvPr/>
        </p:nvSpPr>
        <p:spPr>
          <a:xfrm rot="20699408">
            <a:off x="3397613" y="4612000"/>
            <a:ext cx="1119574" cy="1165225"/>
          </a:xfrm>
          <a:custGeom>
            <a:avLst/>
            <a:gdLst>
              <a:gd name="connsiteX0" fmla="*/ 0 w 866141"/>
              <a:gd name="connsiteY0" fmla="*/ 0 h 1164151"/>
              <a:gd name="connsiteX1" fmla="*/ 858320 w 866141"/>
              <a:gd name="connsiteY1" fmla="*/ 230145 h 1164151"/>
              <a:gd name="connsiteX2" fmla="*/ 866141 w 866141"/>
              <a:gd name="connsiteY2" fmla="*/ 1164151 h 1164151"/>
              <a:gd name="connsiteX3" fmla="*/ 7822 w 866141"/>
              <a:gd name="connsiteY3" fmla="*/ 934007 h 1164151"/>
            </a:gdLst>
            <a:ahLst/>
            <a:cxnLst>
              <a:cxn ang="0">
                <a:pos x="connsiteX0" y="connsiteY0"/>
              </a:cxn>
              <a:cxn ang="0">
                <a:pos x="connsiteX1" y="connsiteY1"/>
              </a:cxn>
              <a:cxn ang="0">
                <a:pos x="connsiteX2" y="connsiteY2"/>
              </a:cxn>
              <a:cxn ang="0">
                <a:pos x="connsiteX3" y="connsiteY3"/>
              </a:cxn>
            </a:cxnLst>
            <a:rect l="l" t="t" r="r" b="b"/>
            <a:pathLst>
              <a:path w="866141" h="1164151">
                <a:moveTo>
                  <a:pt x="0" y="0"/>
                </a:moveTo>
                <a:lnTo>
                  <a:pt x="858320" y="230145"/>
                </a:lnTo>
                <a:lnTo>
                  <a:pt x="866141" y="1164151"/>
                </a:lnTo>
                <a:lnTo>
                  <a:pt x="7822" y="934007"/>
                </a:lnTo>
                <a:close/>
              </a:path>
            </a:pathLst>
          </a:custGeom>
          <a:solidFill>
            <a:srgbClr val="82C1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36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共同</a:t>
            </a:r>
            <a:endParaRPr lang="zh-CN" altLang="en-US" sz="36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0" name="任意多边形 39"/>
          <p:cNvSpPr/>
          <p:nvPr/>
        </p:nvSpPr>
        <p:spPr>
          <a:xfrm rot="20699408">
            <a:off x="4775188" y="4612266"/>
            <a:ext cx="1121627" cy="1165225"/>
          </a:xfrm>
          <a:custGeom>
            <a:avLst/>
            <a:gdLst>
              <a:gd name="connsiteX0" fmla="*/ 858319 w 866141"/>
              <a:gd name="connsiteY0" fmla="*/ 230144 h 1164151"/>
              <a:gd name="connsiteX1" fmla="*/ 866141 w 866141"/>
              <a:gd name="connsiteY1" fmla="*/ 1164151 h 1164151"/>
              <a:gd name="connsiteX2" fmla="*/ 7821 w 866141"/>
              <a:gd name="connsiteY2" fmla="*/ 934006 h 1164151"/>
              <a:gd name="connsiteX3" fmla="*/ 0 w 866141"/>
              <a:gd name="connsiteY3" fmla="*/ 0 h 1164151"/>
            </a:gdLst>
            <a:ahLst/>
            <a:cxnLst>
              <a:cxn ang="0">
                <a:pos x="connsiteX0" y="connsiteY0"/>
              </a:cxn>
              <a:cxn ang="0">
                <a:pos x="connsiteX1" y="connsiteY1"/>
              </a:cxn>
              <a:cxn ang="0">
                <a:pos x="connsiteX2" y="connsiteY2"/>
              </a:cxn>
              <a:cxn ang="0">
                <a:pos x="connsiteX3" y="connsiteY3"/>
              </a:cxn>
            </a:cxnLst>
            <a:rect l="l" t="t" r="r" b="b"/>
            <a:pathLst>
              <a:path w="866141" h="1164151">
                <a:moveTo>
                  <a:pt x="858319" y="230144"/>
                </a:moveTo>
                <a:lnTo>
                  <a:pt x="866141" y="1164151"/>
                </a:lnTo>
                <a:lnTo>
                  <a:pt x="7821" y="934006"/>
                </a:lnTo>
                <a:lnTo>
                  <a:pt x="0" y="0"/>
                </a:lnTo>
                <a:close/>
              </a:path>
            </a:pathLst>
          </a:custGeom>
          <a:solidFill>
            <a:srgbClr val="82C1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36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参与</a:t>
            </a:r>
            <a:endParaRPr lang="zh-CN" altLang="en-US" sz="36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1" name="任意多边形 40"/>
          <p:cNvSpPr/>
          <p:nvPr/>
        </p:nvSpPr>
        <p:spPr>
          <a:xfrm rot="20699408">
            <a:off x="6166957" y="4612000"/>
            <a:ext cx="1119572" cy="1165225"/>
          </a:xfrm>
          <a:custGeom>
            <a:avLst/>
            <a:gdLst>
              <a:gd name="connsiteX0" fmla="*/ 858319 w 866141"/>
              <a:gd name="connsiteY0" fmla="*/ 230144 h 1164151"/>
              <a:gd name="connsiteX1" fmla="*/ 866141 w 866141"/>
              <a:gd name="connsiteY1" fmla="*/ 1164151 h 1164151"/>
              <a:gd name="connsiteX2" fmla="*/ 7821 w 866141"/>
              <a:gd name="connsiteY2" fmla="*/ 934007 h 1164151"/>
              <a:gd name="connsiteX3" fmla="*/ 0 w 866141"/>
              <a:gd name="connsiteY3" fmla="*/ 0 h 1164151"/>
            </a:gdLst>
            <a:ahLst/>
            <a:cxnLst>
              <a:cxn ang="0">
                <a:pos x="connsiteX0" y="connsiteY0"/>
              </a:cxn>
              <a:cxn ang="0">
                <a:pos x="connsiteX1" y="connsiteY1"/>
              </a:cxn>
              <a:cxn ang="0">
                <a:pos x="connsiteX2" y="connsiteY2"/>
              </a:cxn>
              <a:cxn ang="0">
                <a:pos x="connsiteX3" y="connsiteY3"/>
              </a:cxn>
            </a:cxnLst>
            <a:rect l="l" t="t" r="r" b="b"/>
            <a:pathLst>
              <a:path w="866141" h="1164151">
                <a:moveTo>
                  <a:pt x="858319" y="230144"/>
                </a:moveTo>
                <a:lnTo>
                  <a:pt x="866141" y="1164151"/>
                </a:lnTo>
                <a:lnTo>
                  <a:pt x="7821" y="934007"/>
                </a:lnTo>
                <a:lnTo>
                  <a:pt x="0" y="0"/>
                </a:lnTo>
                <a:close/>
              </a:path>
            </a:pathLst>
          </a:custGeom>
          <a:solidFill>
            <a:srgbClr val="82C1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36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广泛</a:t>
            </a:r>
            <a:endParaRPr lang="zh-CN" altLang="en-US" sz="36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2" name="任意多边形 41"/>
          <p:cNvSpPr/>
          <p:nvPr/>
        </p:nvSpPr>
        <p:spPr>
          <a:xfrm rot="20699408">
            <a:off x="8949661" y="4612266"/>
            <a:ext cx="1121627" cy="1165225"/>
          </a:xfrm>
          <a:custGeom>
            <a:avLst/>
            <a:gdLst>
              <a:gd name="connsiteX0" fmla="*/ 0 w 866141"/>
              <a:gd name="connsiteY0" fmla="*/ 0 h 1164152"/>
              <a:gd name="connsiteX1" fmla="*/ 858319 w 866141"/>
              <a:gd name="connsiteY1" fmla="*/ 230145 h 1164152"/>
              <a:gd name="connsiteX2" fmla="*/ 866141 w 866141"/>
              <a:gd name="connsiteY2" fmla="*/ 1164152 h 1164152"/>
              <a:gd name="connsiteX3" fmla="*/ 7821 w 866141"/>
              <a:gd name="connsiteY3" fmla="*/ 934007 h 1164152"/>
            </a:gdLst>
            <a:ahLst/>
            <a:cxnLst>
              <a:cxn ang="0">
                <a:pos x="connsiteX0" y="connsiteY0"/>
              </a:cxn>
              <a:cxn ang="0">
                <a:pos x="connsiteX1" y="connsiteY1"/>
              </a:cxn>
              <a:cxn ang="0">
                <a:pos x="connsiteX2" y="connsiteY2"/>
              </a:cxn>
              <a:cxn ang="0">
                <a:pos x="connsiteX3" y="connsiteY3"/>
              </a:cxn>
            </a:cxnLst>
            <a:rect l="l" t="t" r="r" b="b"/>
            <a:pathLst>
              <a:path w="866141" h="1164152">
                <a:moveTo>
                  <a:pt x="0" y="0"/>
                </a:moveTo>
                <a:lnTo>
                  <a:pt x="858319" y="230145"/>
                </a:lnTo>
                <a:lnTo>
                  <a:pt x="866141" y="1164152"/>
                </a:lnTo>
                <a:lnTo>
                  <a:pt x="7821" y="934007"/>
                </a:lnTo>
                <a:close/>
              </a:path>
            </a:pathLst>
          </a:custGeom>
          <a:solidFill>
            <a:srgbClr val="82C1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36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意见</a:t>
            </a:r>
            <a:endParaRPr lang="zh-CN" altLang="en-US" sz="36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3" name="任意多边形 42"/>
          <p:cNvSpPr/>
          <p:nvPr/>
        </p:nvSpPr>
        <p:spPr>
          <a:xfrm rot="20699408">
            <a:off x="7560958" y="4612266"/>
            <a:ext cx="1121627" cy="1165225"/>
          </a:xfrm>
          <a:custGeom>
            <a:avLst/>
            <a:gdLst>
              <a:gd name="connsiteX0" fmla="*/ 0 w 866141"/>
              <a:gd name="connsiteY0" fmla="*/ 0 h 1164152"/>
              <a:gd name="connsiteX1" fmla="*/ 858319 w 866141"/>
              <a:gd name="connsiteY1" fmla="*/ 230145 h 1164152"/>
              <a:gd name="connsiteX2" fmla="*/ 866141 w 866141"/>
              <a:gd name="connsiteY2" fmla="*/ 1164152 h 1164152"/>
              <a:gd name="connsiteX3" fmla="*/ 7821 w 866141"/>
              <a:gd name="connsiteY3" fmla="*/ 934007 h 1164152"/>
            </a:gdLst>
            <a:ahLst/>
            <a:cxnLst>
              <a:cxn ang="0">
                <a:pos x="connsiteX0" y="connsiteY0"/>
              </a:cxn>
              <a:cxn ang="0">
                <a:pos x="connsiteX1" y="connsiteY1"/>
              </a:cxn>
              <a:cxn ang="0">
                <a:pos x="connsiteX2" y="connsiteY2"/>
              </a:cxn>
              <a:cxn ang="0">
                <a:pos x="connsiteX3" y="connsiteY3"/>
              </a:cxn>
            </a:cxnLst>
            <a:rect l="l" t="t" r="r" b="b"/>
            <a:pathLst>
              <a:path w="866141" h="1164152">
                <a:moveTo>
                  <a:pt x="0" y="0"/>
                </a:moveTo>
                <a:lnTo>
                  <a:pt x="858319" y="230145"/>
                </a:lnTo>
                <a:lnTo>
                  <a:pt x="866141" y="1164152"/>
                </a:lnTo>
                <a:lnTo>
                  <a:pt x="7821" y="934007"/>
                </a:lnTo>
                <a:close/>
              </a:path>
            </a:pathLst>
          </a:custGeom>
          <a:solidFill>
            <a:srgbClr val="82C1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3600" b="1"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征求</a:t>
            </a:r>
            <a:endParaRPr lang="zh-CN" altLang="en-US" sz="36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 xmlns:p14="http://schemas.microsoft.com/office/powerpoint/2010/main" val="105565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childTnLst>
                          </p:cTn>
                        </p:par>
                        <p:par>
                          <p:cTn id="8" fill="hold">
                            <p:stCondLst>
                              <p:cond delay="500"/>
                            </p:stCondLst>
                            <p:childTnLst>
                              <p:par>
                                <p:cTn id="9" presetID="6" presetClass="entr" presetSubtype="32"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circle(out)">
                                      <p:cBhvr>
                                        <p:cTn id="11" dur="500"/>
                                        <p:tgtEl>
                                          <p:spTgt spid="18"/>
                                        </p:tgtEl>
                                      </p:cBhvr>
                                    </p:animEffect>
                                  </p:childTnLst>
                                </p:cTn>
                              </p:par>
                            </p:childTnLst>
                          </p:cTn>
                        </p:par>
                        <p:par>
                          <p:cTn id="12" fill="hold">
                            <p:stCondLst>
                              <p:cond delay="1000"/>
                            </p:stCondLst>
                            <p:childTnLst>
                              <p:par>
                                <p:cTn id="13" presetID="42" presetClass="entr" presetSubtype="0" fill="hold" grpId="0"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1000"/>
                                        <p:tgtEl>
                                          <p:spTgt spid="21"/>
                                        </p:tgtEl>
                                      </p:cBhvr>
                                    </p:animEffect>
                                    <p:anim calcmode="lin" valueType="num">
                                      <p:cBhvr>
                                        <p:cTn id="16" dur="1000" fill="hold"/>
                                        <p:tgtEl>
                                          <p:spTgt spid="21"/>
                                        </p:tgtEl>
                                        <p:attrNameLst>
                                          <p:attrName>ppt_x</p:attrName>
                                        </p:attrNameLst>
                                      </p:cBhvr>
                                      <p:tavLst>
                                        <p:tav tm="0">
                                          <p:val>
                                            <p:strVal val="#ppt_x"/>
                                          </p:val>
                                        </p:tav>
                                        <p:tav tm="100000">
                                          <p:val>
                                            <p:strVal val="#ppt_x"/>
                                          </p:val>
                                        </p:tav>
                                      </p:tavLst>
                                    </p:anim>
                                    <p:anim calcmode="lin" valueType="num">
                                      <p:cBhvr>
                                        <p:cTn id="17" dur="1000" fill="hold"/>
                                        <p:tgtEl>
                                          <p:spTgt spid="21"/>
                                        </p:tgtEl>
                                        <p:attrNameLst>
                                          <p:attrName>ppt_y</p:attrName>
                                        </p:attrNameLst>
                                      </p:cBhvr>
                                      <p:tavLst>
                                        <p:tav tm="0">
                                          <p:val>
                                            <p:strVal val="#ppt_y+.1"/>
                                          </p:val>
                                        </p:tav>
                                        <p:tav tm="100000">
                                          <p:val>
                                            <p:strVal val="#ppt_y"/>
                                          </p:val>
                                        </p:tav>
                                      </p:tavLst>
                                    </p:anim>
                                  </p:childTnLst>
                                </p:cTn>
                              </p:par>
                            </p:childTnLst>
                          </p:cTn>
                        </p:par>
                        <p:par>
                          <p:cTn id="18" fill="hold">
                            <p:stCondLst>
                              <p:cond delay="2000"/>
                            </p:stCondLst>
                            <p:childTnLst>
                              <p:par>
                                <p:cTn id="19" presetID="6" presetClass="entr" presetSubtype="32"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circle(out)">
                                      <p:cBhvr>
                                        <p:cTn id="21" dur="500"/>
                                        <p:tgtEl>
                                          <p:spTgt spid="19"/>
                                        </p:tgtEl>
                                      </p:cBhvr>
                                    </p:animEffect>
                                  </p:childTnLst>
                                </p:cTn>
                              </p:par>
                            </p:childTnLst>
                          </p:cTn>
                        </p:par>
                        <p:par>
                          <p:cTn id="22" fill="hold">
                            <p:stCondLst>
                              <p:cond delay="2500"/>
                            </p:stCondLst>
                            <p:childTnLst>
                              <p:par>
                                <p:cTn id="23" presetID="42" presetClass="entr" presetSubtype="0" fill="hold" grpId="0" nodeType="after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1000"/>
                                        <p:tgtEl>
                                          <p:spTgt spid="22"/>
                                        </p:tgtEl>
                                      </p:cBhvr>
                                    </p:animEffect>
                                    <p:anim calcmode="lin" valueType="num">
                                      <p:cBhvr>
                                        <p:cTn id="26" dur="1000" fill="hold"/>
                                        <p:tgtEl>
                                          <p:spTgt spid="22"/>
                                        </p:tgtEl>
                                        <p:attrNameLst>
                                          <p:attrName>ppt_x</p:attrName>
                                        </p:attrNameLst>
                                      </p:cBhvr>
                                      <p:tavLst>
                                        <p:tav tm="0">
                                          <p:val>
                                            <p:strVal val="#ppt_x"/>
                                          </p:val>
                                        </p:tav>
                                        <p:tav tm="100000">
                                          <p:val>
                                            <p:strVal val="#ppt_x"/>
                                          </p:val>
                                        </p:tav>
                                      </p:tavLst>
                                    </p:anim>
                                    <p:anim calcmode="lin" valueType="num">
                                      <p:cBhvr>
                                        <p:cTn id="27" dur="1000" fill="hold"/>
                                        <p:tgtEl>
                                          <p:spTgt spid="22"/>
                                        </p:tgtEl>
                                        <p:attrNameLst>
                                          <p:attrName>ppt_y</p:attrName>
                                        </p:attrNameLst>
                                      </p:cBhvr>
                                      <p:tavLst>
                                        <p:tav tm="0">
                                          <p:val>
                                            <p:strVal val="#ppt_y+.1"/>
                                          </p:val>
                                        </p:tav>
                                        <p:tav tm="100000">
                                          <p:val>
                                            <p:strVal val="#ppt_y"/>
                                          </p:val>
                                        </p:tav>
                                      </p:tavLst>
                                    </p:anim>
                                  </p:childTnLst>
                                </p:cTn>
                              </p:par>
                            </p:childTnLst>
                          </p:cTn>
                        </p:par>
                        <p:par>
                          <p:cTn id="28" fill="hold">
                            <p:stCondLst>
                              <p:cond delay="3500"/>
                            </p:stCondLst>
                            <p:childTnLst>
                              <p:par>
                                <p:cTn id="29" presetID="6" presetClass="entr" presetSubtype="32" fill="hold" grpId="0" nodeType="after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circle(out)">
                                      <p:cBhvr>
                                        <p:cTn id="31" dur="500"/>
                                        <p:tgtEl>
                                          <p:spTgt spid="20"/>
                                        </p:tgtEl>
                                      </p:cBhvr>
                                    </p:animEffect>
                                  </p:childTnLst>
                                </p:cTn>
                              </p:par>
                            </p:childTnLst>
                          </p:cTn>
                        </p:par>
                        <p:par>
                          <p:cTn id="32" fill="hold">
                            <p:stCondLst>
                              <p:cond delay="4000"/>
                            </p:stCondLst>
                            <p:childTnLst>
                              <p:par>
                                <p:cTn id="33" presetID="42" presetClass="entr" presetSubtype="0"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1000"/>
                                        <p:tgtEl>
                                          <p:spTgt spid="17"/>
                                        </p:tgtEl>
                                      </p:cBhvr>
                                    </p:animEffect>
                                    <p:anim calcmode="lin" valueType="num">
                                      <p:cBhvr>
                                        <p:cTn id="36" dur="1000" fill="hold"/>
                                        <p:tgtEl>
                                          <p:spTgt spid="17"/>
                                        </p:tgtEl>
                                        <p:attrNameLst>
                                          <p:attrName>ppt_x</p:attrName>
                                        </p:attrNameLst>
                                      </p:cBhvr>
                                      <p:tavLst>
                                        <p:tav tm="0">
                                          <p:val>
                                            <p:strVal val="#ppt_x"/>
                                          </p:val>
                                        </p:tav>
                                        <p:tav tm="100000">
                                          <p:val>
                                            <p:strVal val="#ppt_x"/>
                                          </p:val>
                                        </p:tav>
                                      </p:tavLst>
                                    </p:anim>
                                    <p:anim calcmode="lin" valueType="num">
                                      <p:cBhvr>
                                        <p:cTn id="37" dur="1000" fill="hold"/>
                                        <p:tgtEl>
                                          <p:spTgt spid="17"/>
                                        </p:tgtEl>
                                        <p:attrNameLst>
                                          <p:attrName>ppt_y</p:attrName>
                                        </p:attrNameLst>
                                      </p:cBhvr>
                                      <p:tavLst>
                                        <p:tav tm="0">
                                          <p:val>
                                            <p:strVal val="#ppt_y+.1"/>
                                          </p:val>
                                        </p:tav>
                                        <p:tav tm="100000">
                                          <p:val>
                                            <p:strVal val="#ppt_y"/>
                                          </p:val>
                                        </p:tav>
                                      </p:tavLst>
                                    </p:anim>
                                  </p:childTnLst>
                                </p:cTn>
                              </p:par>
                            </p:childTnLst>
                          </p:cTn>
                        </p:par>
                        <p:par>
                          <p:cTn id="38" fill="hold">
                            <p:stCondLst>
                              <p:cond delay="5000"/>
                            </p:stCondLst>
                            <p:childTnLst>
                              <p:par>
                                <p:cTn id="39" presetID="6" presetClass="entr" presetSubtype="32" fill="hold" grpId="0" nodeType="after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circle(out)">
                                      <p:cBhvr>
                                        <p:cTn id="41" dur="500"/>
                                        <p:tgtEl>
                                          <p:spTgt spid="24"/>
                                        </p:tgtEl>
                                      </p:cBhvr>
                                    </p:animEffect>
                                  </p:childTnLst>
                                </p:cTn>
                              </p:par>
                            </p:childTnLst>
                          </p:cTn>
                        </p:par>
                        <p:par>
                          <p:cTn id="42" fill="hold">
                            <p:stCondLst>
                              <p:cond delay="5500"/>
                            </p:stCondLst>
                            <p:childTnLst>
                              <p:par>
                                <p:cTn id="43" presetID="42" presetClass="entr" presetSubtype="0" fill="hold" grpId="0" nodeType="after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fade">
                                      <p:cBhvr>
                                        <p:cTn id="45" dur="1000"/>
                                        <p:tgtEl>
                                          <p:spTgt spid="25"/>
                                        </p:tgtEl>
                                      </p:cBhvr>
                                    </p:animEffect>
                                    <p:anim calcmode="lin" valueType="num">
                                      <p:cBhvr>
                                        <p:cTn id="46" dur="1000" fill="hold"/>
                                        <p:tgtEl>
                                          <p:spTgt spid="25"/>
                                        </p:tgtEl>
                                        <p:attrNameLst>
                                          <p:attrName>ppt_x</p:attrName>
                                        </p:attrNameLst>
                                      </p:cBhvr>
                                      <p:tavLst>
                                        <p:tav tm="0">
                                          <p:val>
                                            <p:strVal val="#ppt_x"/>
                                          </p:val>
                                        </p:tav>
                                        <p:tav tm="100000">
                                          <p:val>
                                            <p:strVal val="#ppt_x"/>
                                          </p:val>
                                        </p:tav>
                                      </p:tavLst>
                                    </p:anim>
                                    <p:anim calcmode="lin" valueType="num">
                                      <p:cBhvr>
                                        <p:cTn id="47" dur="1000" fill="hold"/>
                                        <p:tgtEl>
                                          <p:spTgt spid="25"/>
                                        </p:tgtEl>
                                        <p:attrNameLst>
                                          <p:attrName>ppt_y</p:attrName>
                                        </p:attrNameLst>
                                      </p:cBhvr>
                                      <p:tavLst>
                                        <p:tav tm="0">
                                          <p:val>
                                            <p:strVal val="#ppt_y+.1"/>
                                          </p:val>
                                        </p:tav>
                                        <p:tav tm="100000">
                                          <p:val>
                                            <p:strVal val="#ppt_y"/>
                                          </p:val>
                                        </p:tav>
                                      </p:tavLst>
                                    </p:anim>
                                  </p:childTnLst>
                                </p:cTn>
                              </p:par>
                            </p:childTnLst>
                          </p:cTn>
                        </p:par>
                        <p:par>
                          <p:cTn id="48" fill="hold">
                            <p:stCondLst>
                              <p:cond delay="6500"/>
                            </p:stCondLst>
                            <p:childTnLst>
                              <p:par>
                                <p:cTn id="49" presetID="1" presetClass="entr" presetSubtype="0" fill="hold" grpId="0" nodeType="after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childTnLst>
                          </p:cTn>
                        </p:par>
                        <p:par>
                          <p:cTn id="51" fill="hold">
                            <p:stCondLst>
                              <p:cond delay="6500"/>
                            </p:stCondLst>
                            <p:childTnLst>
                              <p:par>
                                <p:cTn id="52" presetID="1" presetClass="entr" presetSubtype="0" fill="hold" grpId="0" nodeType="afterEffect">
                                  <p:stCondLst>
                                    <p:cond delay="0"/>
                                  </p:stCondLst>
                                  <p:childTnLst>
                                    <p:set>
                                      <p:cBhvr>
                                        <p:cTn id="53" dur="1" fill="hold">
                                          <p:stCondLst>
                                            <p:cond delay="0"/>
                                          </p:stCondLst>
                                        </p:cTn>
                                        <p:tgtEl>
                                          <p:spTgt spid="26"/>
                                        </p:tgtEl>
                                        <p:attrNameLst>
                                          <p:attrName>style.visibility</p:attrName>
                                        </p:attrNameLst>
                                      </p:cBhvr>
                                      <p:to>
                                        <p:strVal val="visible"/>
                                      </p:to>
                                    </p:set>
                                  </p:childTnLst>
                                </p:cTn>
                              </p:par>
                            </p:childTnLst>
                          </p:cTn>
                        </p:par>
                        <p:par>
                          <p:cTn id="54" fill="hold">
                            <p:stCondLst>
                              <p:cond delay="6500"/>
                            </p:stCondLst>
                            <p:childTnLst>
                              <p:par>
                                <p:cTn id="55" presetID="1" presetClass="entr" presetSubtype="0" fill="hold" grpId="0" nodeType="after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childTnLst>
                          </p:cTn>
                        </p:par>
                        <p:par>
                          <p:cTn id="57" fill="hold">
                            <p:stCondLst>
                              <p:cond delay="6500"/>
                            </p:stCondLst>
                            <p:childTnLst>
                              <p:par>
                                <p:cTn id="58" presetID="1" presetClass="entr" presetSubtype="0" fill="hold" grpId="0" nodeType="afterEffect">
                                  <p:stCondLst>
                                    <p:cond delay="0"/>
                                  </p:stCondLst>
                                  <p:childTnLst>
                                    <p:set>
                                      <p:cBhvr>
                                        <p:cTn id="59" dur="1" fill="hold">
                                          <p:stCondLst>
                                            <p:cond delay="0"/>
                                          </p:stCondLst>
                                        </p:cTn>
                                        <p:tgtEl>
                                          <p:spTgt spid="28"/>
                                        </p:tgtEl>
                                        <p:attrNameLst>
                                          <p:attrName>style.visibility</p:attrName>
                                        </p:attrNameLst>
                                      </p:cBhvr>
                                      <p:to>
                                        <p:strVal val="visible"/>
                                      </p:to>
                                    </p:set>
                                  </p:childTnLst>
                                </p:cTn>
                              </p:par>
                            </p:childTnLst>
                          </p:cTn>
                        </p:par>
                        <p:par>
                          <p:cTn id="60" fill="hold">
                            <p:stCondLst>
                              <p:cond delay="6500"/>
                            </p:stCondLst>
                            <p:childTnLst>
                              <p:par>
                                <p:cTn id="61" presetID="1" presetClass="entr" presetSubtype="0" fill="hold" grpId="0" nodeType="after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childTnLst>
                          </p:cTn>
                        </p:par>
                        <p:par>
                          <p:cTn id="63" fill="hold">
                            <p:stCondLst>
                              <p:cond delay="6500"/>
                            </p:stCondLst>
                            <p:childTnLst>
                              <p:par>
                                <p:cTn id="64" presetID="1" presetClass="entr" presetSubtype="0" fill="hold" grpId="0" nodeType="afterEffect">
                                  <p:stCondLst>
                                    <p:cond delay="0"/>
                                  </p:stCondLst>
                                  <p:childTnLst>
                                    <p:set>
                                      <p:cBhvr>
                                        <p:cTn id="65" dur="1" fill="hold">
                                          <p:stCondLst>
                                            <p:cond delay="0"/>
                                          </p:stCondLst>
                                        </p:cTn>
                                        <p:tgtEl>
                                          <p:spTgt spid="30"/>
                                        </p:tgtEl>
                                        <p:attrNameLst>
                                          <p:attrName>style.visibility</p:attrName>
                                        </p:attrNameLst>
                                      </p:cBhvr>
                                      <p:to>
                                        <p:strVal val="visible"/>
                                      </p:to>
                                    </p:set>
                                  </p:childTnLst>
                                </p:cTn>
                              </p:par>
                            </p:childTnLst>
                          </p:cTn>
                        </p:par>
                        <p:par>
                          <p:cTn id="66" fill="hold">
                            <p:stCondLst>
                              <p:cond delay="6500"/>
                            </p:stCondLst>
                            <p:childTnLst>
                              <p:par>
                                <p:cTn id="67" presetID="1" presetClass="entr" presetSubtype="0" fill="hold" grpId="0" nodeType="afterEffect">
                                  <p:stCondLst>
                                    <p:cond delay="0"/>
                                  </p:stCondLst>
                                  <p:childTnLst>
                                    <p:set>
                                      <p:cBhvr>
                                        <p:cTn id="68" dur="1" fill="hold">
                                          <p:stCondLst>
                                            <p:cond delay="0"/>
                                          </p:stCondLst>
                                        </p:cTn>
                                        <p:tgtEl>
                                          <p:spTgt spid="36"/>
                                        </p:tgtEl>
                                        <p:attrNameLst>
                                          <p:attrName>style.visibility</p:attrName>
                                        </p:attrNameLst>
                                      </p:cBhvr>
                                      <p:to>
                                        <p:strVal val="visible"/>
                                      </p:to>
                                    </p:set>
                                  </p:childTnLst>
                                </p:cTn>
                              </p:par>
                            </p:childTnLst>
                          </p:cTn>
                        </p:par>
                        <p:par>
                          <p:cTn id="69" fill="hold">
                            <p:stCondLst>
                              <p:cond delay="6500"/>
                            </p:stCondLst>
                            <p:childTnLst>
                              <p:par>
                                <p:cTn id="70" presetID="1" presetClass="entr" presetSubtype="0" fill="hold" grpId="0" nodeType="afterEffect">
                                  <p:stCondLst>
                                    <p:cond delay="0"/>
                                  </p:stCondLst>
                                  <p:childTnLst>
                                    <p:set>
                                      <p:cBhvr>
                                        <p:cTn id="71" dur="1" fill="hold">
                                          <p:stCondLst>
                                            <p:cond delay="0"/>
                                          </p:stCondLst>
                                        </p:cTn>
                                        <p:tgtEl>
                                          <p:spTgt spid="37"/>
                                        </p:tgtEl>
                                        <p:attrNameLst>
                                          <p:attrName>style.visibility</p:attrName>
                                        </p:attrNameLst>
                                      </p:cBhvr>
                                      <p:to>
                                        <p:strVal val="visible"/>
                                      </p:to>
                                    </p:set>
                                  </p:childTnLst>
                                </p:cTn>
                              </p:par>
                            </p:childTnLst>
                          </p:cTn>
                        </p:par>
                        <p:par>
                          <p:cTn id="72" fill="hold">
                            <p:stCondLst>
                              <p:cond delay="6500"/>
                            </p:stCondLst>
                            <p:childTnLst>
                              <p:par>
                                <p:cTn id="73" presetID="1" presetClass="entr" presetSubtype="0" fill="hold" grpId="0" nodeType="afterEffect">
                                  <p:stCondLst>
                                    <p:cond delay="0"/>
                                  </p:stCondLst>
                                  <p:childTnLst>
                                    <p:set>
                                      <p:cBhvr>
                                        <p:cTn id="74" dur="1" fill="hold">
                                          <p:stCondLst>
                                            <p:cond delay="0"/>
                                          </p:stCondLst>
                                        </p:cTn>
                                        <p:tgtEl>
                                          <p:spTgt spid="38"/>
                                        </p:tgtEl>
                                        <p:attrNameLst>
                                          <p:attrName>style.visibility</p:attrName>
                                        </p:attrNameLst>
                                      </p:cBhvr>
                                      <p:to>
                                        <p:strVal val="visible"/>
                                      </p:to>
                                    </p:set>
                                  </p:childTnLst>
                                </p:cTn>
                              </p:par>
                            </p:childTnLst>
                          </p:cTn>
                        </p:par>
                        <p:par>
                          <p:cTn id="75" fill="hold">
                            <p:stCondLst>
                              <p:cond delay="6500"/>
                            </p:stCondLst>
                            <p:childTnLst>
                              <p:par>
                                <p:cTn id="76" presetID="1" presetClass="entr" presetSubtype="0" fill="hold" grpId="0" nodeType="afterEffect">
                                  <p:stCondLst>
                                    <p:cond delay="0"/>
                                  </p:stCondLst>
                                  <p:childTnLst>
                                    <p:set>
                                      <p:cBhvr>
                                        <p:cTn id="77" dur="1" fill="hold">
                                          <p:stCondLst>
                                            <p:cond delay="0"/>
                                          </p:stCondLst>
                                        </p:cTn>
                                        <p:tgtEl>
                                          <p:spTgt spid="39"/>
                                        </p:tgtEl>
                                        <p:attrNameLst>
                                          <p:attrName>style.visibility</p:attrName>
                                        </p:attrNameLst>
                                      </p:cBhvr>
                                      <p:to>
                                        <p:strVal val="visible"/>
                                      </p:to>
                                    </p:set>
                                  </p:childTnLst>
                                </p:cTn>
                              </p:par>
                            </p:childTnLst>
                          </p:cTn>
                        </p:par>
                        <p:par>
                          <p:cTn id="78" fill="hold">
                            <p:stCondLst>
                              <p:cond delay="6500"/>
                            </p:stCondLst>
                            <p:childTnLst>
                              <p:par>
                                <p:cTn id="79" presetID="1" presetClass="entr" presetSubtype="0" fill="hold" grpId="0" nodeType="afterEffect">
                                  <p:stCondLst>
                                    <p:cond delay="0"/>
                                  </p:stCondLst>
                                  <p:childTnLst>
                                    <p:set>
                                      <p:cBhvr>
                                        <p:cTn id="80" dur="1" fill="hold">
                                          <p:stCondLst>
                                            <p:cond delay="0"/>
                                          </p:stCondLst>
                                        </p:cTn>
                                        <p:tgtEl>
                                          <p:spTgt spid="40"/>
                                        </p:tgtEl>
                                        <p:attrNameLst>
                                          <p:attrName>style.visibility</p:attrName>
                                        </p:attrNameLst>
                                      </p:cBhvr>
                                      <p:to>
                                        <p:strVal val="visible"/>
                                      </p:to>
                                    </p:set>
                                  </p:childTnLst>
                                </p:cTn>
                              </p:par>
                            </p:childTnLst>
                          </p:cTn>
                        </p:par>
                        <p:par>
                          <p:cTn id="81" fill="hold">
                            <p:stCondLst>
                              <p:cond delay="6500"/>
                            </p:stCondLst>
                            <p:childTnLst>
                              <p:par>
                                <p:cTn id="82" presetID="1" presetClass="entr" presetSubtype="0" fill="hold" grpId="0" nodeType="afterEffect">
                                  <p:stCondLst>
                                    <p:cond delay="0"/>
                                  </p:stCondLst>
                                  <p:childTnLst>
                                    <p:set>
                                      <p:cBhvr>
                                        <p:cTn id="83" dur="1" fill="hold">
                                          <p:stCondLst>
                                            <p:cond delay="0"/>
                                          </p:stCondLst>
                                        </p:cTn>
                                        <p:tgtEl>
                                          <p:spTgt spid="41"/>
                                        </p:tgtEl>
                                        <p:attrNameLst>
                                          <p:attrName>style.visibility</p:attrName>
                                        </p:attrNameLst>
                                      </p:cBhvr>
                                      <p:to>
                                        <p:strVal val="visible"/>
                                      </p:to>
                                    </p:set>
                                  </p:childTnLst>
                                </p:cTn>
                              </p:par>
                            </p:childTnLst>
                          </p:cTn>
                        </p:par>
                        <p:par>
                          <p:cTn id="84" fill="hold">
                            <p:stCondLst>
                              <p:cond delay="6500"/>
                            </p:stCondLst>
                            <p:childTnLst>
                              <p:par>
                                <p:cTn id="85" presetID="1" presetClass="entr" presetSubtype="0" fill="hold" grpId="0" nodeType="afterEffect">
                                  <p:stCondLst>
                                    <p:cond delay="0"/>
                                  </p:stCondLst>
                                  <p:childTnLst>
                                    <p:set>
                                      <p:cBhvr>
                                        <p:cTn id="86" dur="1" fill="hold">
                                          <p:stCondLst>
                                            <p:cond delay="0"/>
                                          </p:stCondLst>
                                        </p:cTn>
                                        <p:tgtEl>
                                          <p:spTgt spid="42"/>
                                        </p:tgtEl>
                                        <p:attrNameLst>
                                          <p:attrName>style.visibility</p:attrName>
                                        </p:attrNameLst>
                                      </p:cBhvr>
                                      <p:to>
                                        <p:strVal val="visible"/>
                                      </p:to>
                                    </p:set>
                                  </p:childTnLst>
                                </p:cTn>
                              </p:par>
                            </p:childTnLst>
                          </p:cTn>
                        </p:par>
                        <p:par>
                          <p:cTn id="87" fill="hold">
                            <p:stCondLst>
                              <p:cond delay="6500"/>
                            </p:stCondLst>
                            <p:childTnLst>
                              <p:par>
                                <p:cTn id="88" presetID="1" presetClass="entr" presetSubtype="0" fill="hold" grpId="0" nodeType="afterEffect">
                                  <p:stCondLst>
                                    <p:cond delay="0"/>
                                  </p:stCondLst>
                                  <p:childTnLst>
                                    <p:set>
                                      <p:cBhvr>
                                        <p:cTn id="89"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p:bldP spid="18" grpId="0" animBg="1"/>
      <p:bldP spid="19" grpId="0" animBg="1"/>
      <p:bldP spid="20" grpId="0" animBg="1"/>
      <p:bldP spid="21" grpId="0"/>
      <p:bldP spid="22" grpId="0"/>
      <p:bldP spid="23" grpId="0"/>
      <p:bldP spid="24" grpId="0" animBg="1"/>
      <p:bldP spid="25" grpId="0"/>
      <p:bldP spid="26" grpId="0"/>
      <p:bldP spid="27" grpId="0" animBg="1"/>
      <p:bldP spid="28" grpId="0" animBg="1"/>
      <p:bldP spid="29" grpId="0" animBg="1"/>
      <p:bldP spid="30" grpId="0" animBg="1"/>
      <p:bldP spid="36" grpId="0" animBg="1"/>
      <p:bldP spid="37" grpId="0" animBg="1"/>
      <p:bldP spid="38" grpId="0" animBg="1"/>
      <p:bldP spid="39" grpId="0" animBg="1"/>
      <p:bldP spid="40" grpId="0" animBg="1"/>
      <p:bldP spid="41" grpId="0" animBg="1"/>
      <p:bldP spid="42" grpId="0" animBg="1"/>
      <p:bldP spid="4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组合 31"/>
          <p:cNvGrpSpPr/>
          <p:nvPr/>
        </p:nvGrpSpPr>
        <p:grpSpPr>
          <a:xfrm>
            <a:off x="3031359" y="1621436"/>
            <a:ext cx="5195698" cy="585144"/>
            <a:chOff x="1043608" y="1120619"/>
            <a:chExt cx="5195698" cy="585144"/>
          </a:xfrm>
        </p:grpSpPr>
        <p:sp>
          <p:nvSpPr>
            <p:cNvPr id="33" name="TextBox 1"/>
            <p:cNvSpPr txBox="1"/>
            <p:nvPr/>
          </p:nvSpPr>
          <p:spPr>
            <a:xfrm>
              <a:off x="1043608" y="1120988"/>
              <a:ext cx="639919" cy="584775"/>
            </a:xfrm>
            <a:prstGeom prst="rect">
              <a:avLst/>
            </a:prstGeom>
            <a:noFill/>
          </p:spPr>
          <p:txBody>
            <a:bodyPr wrap="none" rtlCol="0">
              <a:spAutoFit/>
            </a:bodyPr>
            <a:lstStyle/>
            <a:p>
              <a:r>
                <a:rPr lang="en-US" altLang="zh-CN" sz="3200" b="1" dirty="0">
                  <a:solidFill>
                    <a:schemeClr val="accent3">
                      <a:lumMod val="75000"/>
                    </a:schemeClr>
                  </a:solidFill>
                  <a:latin typeface="Arial" pitchFamily="34" charset="0"/>
                  <a:cs typeface="Arial" pitchFamily="34" charset="0"/>
                </a:rPr>
                <a:t>01</a:t>
              </a:r>
              <a:endParaRPr lang="zh-CN" altLang="en-US" sz="3200" b="1" dirty="0">
                <a:solidFill>
                  <a:schemeClr val="accent3">
                    <a:lumMod val="75000"/>
                  </a:schemeClr>
                </a:solidFill>
                <a:latin typeface="Arial" pitchFamily="34" charset="0"/>
                <a:cs typeface="Arial" pitchFamily="34" charset="0"/>
              </a:endParaRPr>
            </a:p>
          </p:txBody>
        </p:sp>
        <p:sp>
          <p:nvSpPr>
            <p:cNvPr id="35" name="TextBox 5"/>
            <p:cNvSpPr txBox="1"/>
            <p:nvPr/>
          </p:nvSpPr>
          <p:spPr>
            <a:xfrm>
              <a:off x="2361321" y="1120619"/>
              <a:ext cx="3877985" cy="584775"/>
            </a:xfrm>
            <a:prstGeom prst="rect">
              <a:avLst/>
            </a:prstGeom>
            <a:noFill/>
          </p:spPr>
          <p:txBody>
            <a:bodyPr wrap="none" rtlCol="0">
              <a:spAutoFit/>
            </a:bodyPr>
            <a:lstStyle/>
            <a:p>
              <a:r>
                <a:rPr lang="zh-CN" altLang="en-US" sz="3200" b="1" dirty="0" smtClean="0">
                  <a:solidFill>
                    <a:srgbClr val="008DCA"/>
                  </a:solidFill>
                  <a:latin typeface="微软雅黑" panose="020B0503020204020204" pitchFamily="34" charset="-122"/>
                  <a:ea typeface="微软雅黑" panose="020B0503020204020204" pitchFamily="34" charset="-122"/>
                </a:rPr>
                <a:t>专业评估</a:t>
              </a:r>
              <a:r>
                <a:rPr lang="zh-CN" altLang="en-US" sz="3200" b="1" dirty="0" smtClean="0">
                  <a:solidFill>
                    <a:srgbClr val="008DCA"/>
                  </a:solidFill>
                  <a:latin typeface="微软雅黑" panose="020B0503020204020204" pitchFamily="34" charset="-122"/>
                  <a:ea typeface="微软雅黑" panose="020B0503020204020204" pitchFamily="34" charset="-122"/>
                </a:rPr>
                <a:t>的政策</a:t>
              </a:r>
              <a:r>
                <a:rPr lang="zh-CN" altLang="en-US" sz="3200" b="1" dirty="0" smtClean="0">
                  <a:solidFill>
                    <a:srgbClr val="008DCA"/>
                  </a:solidFill>
                  <a:latin typeface="微软雅黑" panose="020B0503020204020204" pitchFamily="34" charset="-122"/>
                  <a:ea typeface="微软雅黑" panose="020B0503020204020204" pitchFamily="34" charset="-122"/>
                </a:rPr>
                <a:t>依据</a:t>
              </a:r>
              <a:endParaRPr lang="zh-CN" altLang="en-US" sz="3200" b="1" dirty="0">
                <a:solidFill>
                  <a:srgbClr val="008DCA"/>
                </a:solidFill>
                <a:latin typeface="微软雅黑" panose="020B0503020204020204" pitchFamily="34" charset="-122"/>
                <a:ea typeface="微软雅黑" panose="020B0503020204020204" pitchFamily="34" charset="-122"/>
              </a:endParaRPr>
            </a:p>
          </p:txBody>
        </p:sp>
      </p:grpSp>
      <p:grpSp>
        <p:nvGrpSpPr>
          <p:cNvPr id="36" name="组合 35"/>
          <p:cNvGrpSpPr/>
          <p:nvPr/>
        </p:nvGrpSpPr>
        <p:grpSpPr>
          <a:xfrm>
            <a:off x="3031359" y="2522232"/>
            <a:ext cx="5271898" cy="587098"/>
            <a:chOff x="1043608" y="1118665"/>
            <a:chExt cx="5271898" cy="587098"/>
          </a:xfrm>
        </p:grpSpPr>
        <p:sp>
          <p:nvSpPr>
            <p:cNvPr id="37" name="TextBox 8"/>
            <p:cNvSpPr txBox="1"/>
            <p:nvPr/>
          </p:nvSpPr>
          <p:spPr>
            <a:xfrm>
              <a:off x="1043608" y="1120988"/>
              <a:ext cx="639919" cy="584775"/>
            </a:xfrm>
            <a:prstGeom prst="rect">
              <a:avLst/>
            </a:prstGeom>
            <a:noFill/>
          </p:spPr>
          <p:txBody>
            <a:bodyPr wrap="none" rtlCol="0">
              <a:spAutoFit/>
            </a:bodyPr>
            <a:lstStyle>
              <a:defPPr>
                <a:defRPr lang="zh-CN"/>
              </a:defPPr>
              <a:lvl1pPr>
                <a:defRPr sz="5400" b="1">
                  <a:solidFill>
                    <a:schemeClr val="accent3">
                      <a:lumMod val="75000"/>
                    </a:schemeClr>
                  </a:solidFill>
                  <a:latin typeface="Arial" pitchFamily="34" charset="0"/>
                  <a:cs typeface="Arial" pitchFamily="34" charset="0"/>
                </a:defRPr>
              </a:lvl1pPr>
            </a:lstStyle>
            <a:p>
              <a:r>
                <a:rPr lang="en-US" altLang="zh-CN" sz="3200" dirty="0"/>
                <a:t>02</a:t>
              </a:r>
              <a:endParaRPr lang="zh-CN" altLang="en-US" sz="3200" dirty="0"/>
            </a:p>
          </p:txBody>
        </p:sp>
        <p:sp>
          <p:nvSpPr>
            <p:cNvPr id="39" name="TextBox 11"/>
            <p:cNvSpPr txBox="1"/>
            <p:nvPr/>
          </p:nvSpPr>
          <p:spPr>
            <a:xfrm>
              <a:off x="2437521" y="1118665"/>
              <a:ext cx="3877985" cy="584775"/>
            </a:xfrm>
            <a:prstGeom prst="rect">
              <a:avLst/>
            </a:prstGeom>
            <a:noFill/>
          </p:spPr>
          <p:txBody>
            <a:bodyPr wrap="none" rtlCol="0">
              <a:spAutoFit/>
            </a:bodyPr>
            <a:lstStyle>
              <a:defPPr>
                <a:defRPr lang="zh-CN"/>
              </a:defPPr>
              <a:lvl1pPr>
                <a:defRPr sz="4000" b="1">
                  <a:latin typeface="微软雅黑" panose="020B0503020204020204" pitchFamily="34" charset="-122"/>
                  <a:ea typeface="微软雅黑" panose="020B0503020204020204" pitchFamily="34" charset="-122"/>
                </a:defRPr>
              </a:lvl1pPr>
            </a:lstStyle>
            <a:p>
              <a:r>
                <a:rPr lang="zh-CN" altLang="en-US" sz="3200" dirty="0" smtClean="0">
                  <a:solidFill>
                    <a:srgbClr val="008DCA"/>
                  </a:solidFill>
                </a:rPr>
                <a:t>专业评估</a:t>
              </a:r>
              <a:r>
                <a:rPr lang="zh-CN" altLang="en-US" sz="3200" dirty="0" smtClean="0">
                  <a:solidFill>
                    <a:srgbClr val="008DCA"/>
                  </a:solidFill>
                </a:rPr>
                <a:t>的</a:t>
              </a:r>
              <a:r>
                <a:rPr lang="zh-CN" altLang="en-US" sz="3200" dirty="0" smtClean="0">
                  <a:solidFill>
                    <a:srgbClr val="008DCA"/>
                  </a:solidFill>
                </a:rPr>
                <a:t>目的任务</a:t>
              </a:r>
              <a:endParaRPr lang="zh-CN" altLang="en-US" sz="3200" dirty="0">
                <a:solidFill>
                  <a:srgbClr val="008DCA"/>
                </a:solidFill>
              </a:endParaRPr>
            </a:p>
          </p:txBody>
        </p:sp>
      </p:grpSp>
      <p:grpSp>
        <p:nvGrpSpPr>
          <p:cNvPr id="40" name="组合 39"/>
          <p:cNvGrpSpPr/>
          <p:nvPr/>
        </p:nvGrpSpPr>
        <p:grpSpPr>
          <a:xfrm>
            <a:off x="3031359" y="3485183"/>
            <a:ext cx="5271898" cy="599798"/>
            <a:chOff x="1043608" y="1105965"/>
            <a:chExt cx="5271898" cy="599798"/>
          </a:xfrm>
        </p:grpSpPr>
        <p:sp>
          <p:nvSpPr>
            <p:cNvPr id="41" name="TextBox 13"/>
            <p:cNvSpPr txBox="1"/>
            <p:nvPr/>
          </p:nvSpPr>
          <p:spPr>
            <a:xfrm>
              <a:off x="1043608" y="1120988"/>
              <a:ext cx="639919" cy="584775"/>
            </a:xfrm>
            <a:prstGeom prst="rect">
              <a:avLst/>
            </a:prstGeom>
            <a:noFill/>
          </p:spPr>
          <p:txBody>
            <a:bodyPr wrap="none" rtlCol="0">
              <a:spAutoFit/>
            </a:bodyPr>
            <a:lstStyle>
              <a:defPPr>
                <a:defRPr lang="zh-CN"/>
              </a:defPPr>
              <a:lvl1pPr>
                <a:defRPr sz="5400" b="1">
                  <a:solidFill>
                    <a:schemeClr val="accent3">
                      <a:lumMod val="75000"/>
                    </a:schemeClr>
                  </a:solidFill>
                  <a:latin typeface="Arial" pitchFamily="34" charset="0"/>
                  <a:cs typeface="Arial" pitchFamily="34" charset="0"/>
                </a:defRPr>
              </a:lvl1pPr>
            </a:lstStyle>
            <a:p>
              <a:r>
                <a:rPr lang="en-US" altLang="zh-CN" sz="3200" dirty="0"/>
                <a:t>03</a:t>
              </a:r>
              <a:endParaRPr lang="zh-CN" altLang="en-US" sz="3200" dirty="0"/>
            </a:p>
          </p:txBody>
        </p:sp>
        <p:sp>
          <p:nvSpPr>
            <p:cNvPr id="43" name="TextBox 16"/>
            <p:cNvSpPr txBox="1"/>
            <p:nvPr/>
          </p:nvSpPr>
          <p:spPr>
            <a:xfrm>
              <a:off x="2437521" y="1105965"/>
              <a:ext cx="3877985" cy="584775"/>
            </a:xfrm>
            <a:prstGeom prst="rect">
              <a:avLst/>
            </a:prstGeom>
            <a:noFill/>
          </p:spPr>
          <p:txBody>
            <a:bodyPr wrap="none" rtlCol="0">
              <a:spAutoFit/>
            </a:bodyPr>
            <a:lstStyle>
              <a:defPPr>
                <a:defRPr lang="zh-CN"/>
              </a:defPPr>
              <a:lvl1pPr>
                <a:defRPr sz="4000" b="1">
                  <a:latin typeface="微软雅黑" panose="020B0503020204020204" pitchFamily="34" charset="-122"/>
                  <a:ea typeface="微软雅黑" panose="020B0503020204020204" pitchFamily="34" charset="-122"/>
                </a:defRPr>
              </a:lvl1pPr>
            </a:lstStyle>
            <a:p>
              <a:r>
                <a:rPr lang="zh-CN" altLang="en-US" sz="3200" dirty="0" smtClean="0">
                  <a:solidFill>
                    <a:srgbClr val="008DCA"/>
                  </a:solidFill>
                </a:rPr>
                <a:t>专业评估</a:t>
              </a:r>
              <a:r>
                <a:rPr lang="zh-CN" altLang="en-US" sz="3200" dirty="0" smtClean="0">
                  <a:solidFill>
                    <a:srgbClr val="008DCA"/>
                  </a:solidFill>
                </a:rPr>
                <a:t>的</a:t>
              </a:r>
              <a:r>
                <a:rPr lang="zh-CN" altLang="en-US" sz="3200" dirty="0" smtClean="0">
                  <a:solidFill>
                    <a:srgbClr val="008DCA"/>
                  </a:solidFill>
                </a:rPr>
                <a:t>总体要求</a:t>
              </a:r>
              <a:endParaRPr lang="zh-CN" altLang="en-US" sz="3200" dirty="0">
                <a:solidFill>
                  <a:srgbClr val="008DCA"/>
                </a:solidFill>
              </a:endParaRPr>
            </a:p>
          </p:txBody>
        </p:sp>
      </p:grpSp>
      <p:grpSp>
        <p:nvGrpSpPr>
          <p:cNvPr id="44" name="组合 43"/>
          <p:cNvGrpSpPr/>
          <p:nvPr/>
        </p:nvGrpSpPr>
        <p:grpSpPr>
          <a:xfrm>
            <a:off x="3035301" y="4419600"/>
            <a:ext cx="5273274" cy="619443"/>
            <a:chOff x="1043608" y="1120988"/>
            <a:chExt cx="5174770" cy="563120"/>
          </a:xfrm>
        </p:grpSpPr>
        <p:sp>
          <p:nvSpPr>
            <p:cNvPr id="45" name="TextBox 13"/>
            <p:cNvSpPr txBox="1"/>
            <p:nvPr/>
          </p:nvSpPr>
          <p:spPr>
            <a:xfrm>
              <a:off x="1043608" y="1120988"/>
              <a:ext cx="627965" cy="531604"/>
            </a:xfrm>
            <a:prstGeom prst="rect">
              <a:avLst/>
            </a:prstGeom>
            <a:noFill/>
          </p:spPr>
          <p:txBody>
            <a:bodyPr wrap="none" rtlCol="0">
              <a:spAutoFit/>
            </a:bodyPr>
            <a:lstStyle>
              <a:defPPr>
                <a:defRPr lang="zh-CN"/>
              </a:defPPr>
              <a:lvl1pPr>
                <a:defRPr sz="5400" b="1">
                  <a:solidFill>
                    <a:schemeClr val="accent3">
                      <a:lumMod val="75000"/>
                    </a:schemeClr>
                  </a:solidFill>
                  <a:latin typeface="Arial" pitchFamily="34" charset="0"/>
                  <a:cs typeface="Arial" pitchFamily="34" charset="0"/>
                </a:defRPr>
              </a:lvl1pPr>
            </a:lstStyle>
            <a:p>
              <a:r>
                <a:rPr lang="en-US" altLang="zh-CN" sz="3200" dirty="0" smtClean="0"/>
                <a:t>04</a:t>
              </a:r>
              <a:endParaRPr lang="zh-CN" altLang="en-US" sz="3200" dirty="0"/>
            </a:p>
          </p:txBody>
        </p:sp>
        <p:sp>
          <p:nvSpPr>
            <p:cNvPr id="47" name="TextBox 16"/>
            <p:cNvSpPr txBox="1"/>
            <p:nvPr/>
          </p:nvSpPr>
          <p:spPr>
            <a:xfrm>
              <a:off x="2412833" y="1152504"/>
              <a:ext cx="3805545" cy="531604"/>
            </a:xfrm>
            <a:prstGeom prst="rect">
              <a:avLst/>
            </a:prstGeom>
            <a:noFill/>
          </p:spPr>
          <p:txBody>
            <a:bodyPr wrap="none" rtlCol="0">
              <a:spAutoFit/>
            </a:bodyPr>
            <a:lstStyle>
              <a:defPPr>
                <a:defRPr lang="zh-CN"/>
              </a:defPPr>
              <a:lvl1pPr>
                <a:defRPr sz="4000" b="1">
                  <a:latin typeface="微软雅黑" panose="020B0503020204020204" pitchFamily="34" charset="-122"/>
                  <a:ea typeface="微软雅黑" panose="020B0503020204020204" pitchFamily="34" charset="-122"/>
                </a:defRPr>
              </a:lvl1pPr>
            </a:lstStyle>
            <a:p>
              <a:r>
                <a:rPr lang="zh-CN" altLang="en-US" sz="3200" dirty="0" smtClean="0">
                  <a:solidFill>
                    <a:srgbClr val="008DCA"/>
                  </a:solidFill>
                </a:rPr>
                <a:t>专业评估</a:t>
              </a:r>
              <a:r>
                <a:rPr lang="zh-CN" altLang="en-US" sz="3200" dirty="0" smtClean="0">
                  <a:solidFill>
                    <a:srgbClr val="008DCA"/>
                  </a:solidFill>
                </a:rPr>
                <a:t>的</a:t>
              </a:r>
              <a:r>
                <a:rPr lang="zh-CN" altLang="en-US" sz="3200" dirty="0" smtClean="0">
                  <a:solidFill>
                    <a:srgbClr val="008DCA"/>
                  </a:solidFill>
                </a:rPr>
                <a:t>工作方案</a:t>
              </a:r>
              <a:endParaRPr lang="zh-CN" altLang="en-US" sz="3200" dirty="0">
                <a:solidFill>
                  <a:srgbClr val="008DCA"/>
                </a:solidFill>
              </a:endParaRPr>
            </a:p>
          </p:txBody>
        </p:sp>
      </p:grpSp>
      <p:grpSp>
        <p:nvGrpSpPr>
          <p:cNvPr id="18" name="组合 17"/>
          <p:cNvGrpSpPr/>
          <p:nvPr/>
        </p:nvGrpSpPr>
        <p:grpSpPr>
          <a:xfrm>
            <a:off x="3048001" y="5321301"/>
            <a:ext cx="5247873" cy="644842"/>
            <a:chOff x="1043608" y="1167169"/>
            <a:chExt cx="5149843" cy="586209"/>
          </a:xfrm>
        </p:grpSpPr>
        <p:sp>
          <p:nvSpPr>
            <p:cNvPr id="19" name="TextBox 13"/>
            <p:cNvSpPr txBox="1"/>
            <p:nvPr/>
          </p:nvSpPr>
          <p:spPr>
            <a:xfrm>
              <a:off x="1043608" y="1167169"/>
              <a:ext cx="627965" cy="531604"/>
            </a:xfrm>
            <a:prstGeom prst="rect">
              <a:avLst/>
            </a:prstGeom>
            <a:noFill/>
          </p:spPr>
          <p:txBody>
            <a:bodyPr wrap="none" rtlCol="0">
              <a:spAutoFit/>
            </a:bodyPr>
            <a:lstStyle>
              <a:defPPr>
                <a:defRPr lang="zh-CN"/>
              </a:defPPr>
              <a:lvl1pPr>
                <a:defRPr sz="5400" b="1">
                  <a:solidFill>
                    <a:schemeClr val="accent3">
                      <a:lumMod val="75000"/>
                    </a:schemeClr>
                  </a:solidFill>
                  <a:latin typeface="Arial" pitchFamily="34" charset="0"/>
                  <a:cs typeface="Arial" pitchFamily="34" charset="0"/>
                </a:defRPr>
              </a:lvl1pPr>
            </a:lstStyle>
            <a:p>
              <a:r>
                <a:rPr lang="en-US" altLang="zh-CN" sz="3200" dirty="0" smtClean="0"/>
                <a:t>05</a:t>
              </a:r>
              <a:endParaRPr lang="zh-CN" altLang="en-US" sz="3200" dirty="0"/>
            </a:p>
          </p:txBody>
        </p:sp>
        <p:sp>
          <p:nvSpPr>
            <p:cNvPr id="21" name="TextBox 16"/>
            <p:cNvSpPr txBox="1"/>
            <p:nvPr/>
          </p:nvSpPr>
          <p:spPr>
            <a:xfrm>
              <a:off x="2387907" y="1221774"/>
              <a:ext cx="3805544" cy="531604"/>
            </a:xfrm>
            <a:prstGeom prst="rect">
              <a:avLst/>
            </a:prstGeom>
            <a:noFill/>
          </p:spPr>
          <p:txBody>
            <a:bodyPr wrap="none" rtlCol="0">
              <a:spAutoFit/>
            </a:bodyPr>
            <a:lstStyle>
              <a:defPPr>
                <a:defRPr lang="zh-CN"/>
              </a:defPPr>
              <a:lvl1pPr>
                <a:defRPr sz="4000" b="1">
                  <a:latin typeface="微软雅黑" panose="020B0503020204020204" pitchFamily="34" charset="-122"/>
                  <a:ea typeface="微软雅黑" panose="020B0503020204020204" pitchFamily="34" charset="-122"/>
                </a:defRPr>
              </a:lvl1pPr>
            </a:lstStyle>
            <a:p>
              <a:r>
                <a:rPr lang="zh-CN" altLang="en-US" sz="3200" dirty="0" smtClean="0">
                  <a:solidFill>
                    <a:srgbClr val="008DCA"/>
                  </a:solidFill>
                </a:rPr>
                <a:t>专业评估的基本流程</a:t>
              </a:r>
              <a:endParaRPr lang="zh-CN" altLang="en-US" sz="3200" dirty="0">
                <a:solidFill>
                  <a:srgbClr val="008DCA"/>
                </a:solidFill>
              </a:endParaRPr>
            </a:p>
          </p:txBody>
        </p:sp>
      </p:gr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AutoShape 16"/>
          <p:cNvSpPr>
            <a:spLocks noChangeArrowheads="1"/>
          </p:cNvSpPr>
          <p:nvPr/>
        </p:nvSpPr>
        <p:spPr bwMode="auto">
          <a:xfrm>
            <a:off x="0" y="539750"/>
            <a:ext cx="12192000" cy="471488"/>
          </a:xfrm>
          <a:prstGeom prst="flowChartProcess">
            <a:avLst/>
          </a:prstGeom>
          <a:solidFill>
            <a:schemeClr val="tx1"/>
          </a:solidFill>
          <a:ln w="9525">
            <a:solidFill>
              <a:schemeClr val="tx1"/>
            </a:solid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 name="Text Box 4"/>
          <p:cNvSpPr txBox="1">
            <a:spLocks noChangeArrowheads="1"/>
          </p:cNvSpPr>
          <p:nvPr/>
        </p:nvSpPr>
        <p:spPr bwMode="auto">
          <a:xfrm>
            <a:off x="1468438" y="638175"/>
            <a:ext cx="5029200" cy="366713"/>
          </a:xfrm>
          <a:prstGeom prst="rect">
            <a:avLst/>
          </a:prstGeom>
          <a:noFill/>
          <a:ln w="9525">
            <a:noFill/>
            <a:miter lim="800000"/>
            <a:headEnd/>
            <a:tailEnd/>
          </a:ln>
        </p:spPr>
        <p:txBody>
          <a:bodyPr>
            <a:spAutoFit/>
          </a:bodyPr>
          <a:lstStyle/>
          <a:p>
            <a:pPr marL="457200" indent="-457200">
              <a:spcBef>
                <a:spcPct val="50000"/>
              </a:spcBef>
            </a:pPr>
            <a:r>
              <a:rPr lang="zh-CN" altLang="en-US"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三、教学过程</a:t>
            </a:r>
            <a:endPar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4" name="组合 133"/>
          <p:cNvPicPr>
            <a:picLocks noChangeArrowheads="1"/>
          </p:cNvPicPr>
          <p:nvPr/>
        </p:nvPicPr>
        <p:blipFill>
          <a:blip r:embed="rId17"/>
          <a:srcRect/>
          <a:stretch>
            <a:fillRect/>
          </a:stretch>
        </p:blipFill>
        <p:spPr bwMode="auto">
          <a:xfrm>
            <a:off x="295275" y="398545"/>
            <a:ext cx="746125" cy="766763"/>
          </a:xfrm>
          <a:prstGeom prst="rect">
            <a:avLst/>
          </a:prstGeom>
          <a:solidFill>
            <a:srgbClr val="336699"/>
          </a:solidFill>
          <a:ln w="9525">
            <a:solidFill>
              <a:srgbClr val="336699"/>
            </a:solidFill>
            <a:miter lim="800000"/>
            <a:headEnd/>
            <a:tailEnd/>
          </a:ln>
        </p:spPr>
      </p:pic>
      <p:sp>
        <p:nvSpPr>
          <p:cNvPr id="11" name="MH_Other_2"/>
          <p:cNvSpPr/>
          <p:nvPr>
            <p:custDataLst>
              <p:tags r:id="rId1"/>
            </p:custDataLst>
          </p:nvPr>
        </p:nvSpPr>
        <p:spPr>
          <a:xfrm rot="17561988">
            <a:off x="5770812" y="5395093"/>
            <a:ext cx="629839" cy="363626"/>
          </a:xfrm>
          <a:custGeom>
            <a:avLst/>
            <a:gdLst>
              <a:gd name="connsiteX0" fmla="*/ 0 w 4180787"/>
              <a:gd name="connsiteY0" fmla="*/ 0 h 432613"/>
              <a:gd name="connsiteX1" fmla="*/ 4180787 w 4180787"/>
              <a:gd name="connsiteY1" fmla="*/ 0 h 432613"/>
              <a:gd name="connsiteX2" fmla="*/ 4180787 w 4180787"/>
              <a:gd name="connsiteY2" fmla="*/ 432613 h 432613"/>
              <a:gd name="connsiteX3" fmla="*/ 0 w 4180787"/>
              <a:gd name="connsiteY3" fmla="*/ 432613 h 432613"/>
              <a:gd name="connsiteX4" fmla="*/ 0 w 4180787"/>
              <a:gd name="connsiteY4" fmla="*/ 0 h 432613"/>
              <a:gd name="connsiteX0" fmla="*/ 0 w 4180787"/>
              <a:gd name="connsiteY0" fmla="*/ 0 h 446239"/>
              <a:gd name="connsiteX1" fmla="*/ 4180787 w 4180787"/>
              <a:gd name="connsiteY1" fmla="*/ 0 h 446239"/>
              <a:gd name="connsiteX2" fmla="*/ 4180787 w 4180787"/>
              <a:gd name="connsiteY2" fmla="*/ 432613 h 446239"/>
              <a:gd name="connsiteX3" fmla="*/ 1797892 w 4180787"/>
              <a:gd name="connsiteY3" fmla="*/ 446239 h 446239"/>
              <a:gd name="connsiteX4" fmla="*/ 0 w 4180787"/>
              <a:gd name="connsiteY4" fmla="*/ 432613 h 446239"/>
              <a:gd name="connsiteX5" fmla="*/ 0 w 4180787"/>
              <a:gd name="connsiteY5" fmla="*/ 0 h 446239"/>
              <a:gd name="connsiteX0" fmla="*/ 0 w 4180787"/>
              <a:gd name="connsiteY0" fmla="*/ 3102 h 449341"/>
              <a:gd name="connsiteX1" fmla="*/ 1774422 w 4180787"/>
              <a:gd name="connsiteY1" fmla="*/ 0 h 449341"/>
              <a:gd name="connsiteX2" fmla="*/ 4180787 w 4180787"/>
              <a:gd name="connsiteY2" fmla="*/ 3102 h 449341"/>
              <a:gd name="connsiteX3" fmla="*/ 4180787 w 4180787"/>
              <a:gd name="connsiteY3" fmla="*/ 435715 h 449341"/>
              <a:gd name="connsiteX4" fmla="*/ 1797892 w 4180787"/>
              <a:gd name="connsiteY4" fmla="*/ 449341 h 449341"/>
              <a:gd name="connsiteX5" fmla="*/ 0 w 4180787"/>
              <a:gd name="connsiteY5" fmla="*/ 435715 h 449341"/>
              <a:gd name="connsiteX6" fmla="*/ 0 w 4180787"/>
              <a:gd name="connsiteY6" fmla="*/ 3102 h 449341"/>
              <a:gd name="connsiteX0" fmla="*/ 0 w 4180787"/>
              <a:gd name="connsiteY0" fmla="*/ 0 h 446239"/>
              <a:gd name="connsiteX1" fmla="*/ 1791064 w 4180787"/>
              <a:gd name="connsiteY1" fmla="*/ 191058 h 446239"/>
              <a:gd name="connsiteX2" fmla="*/ 4180787 w 4180787"/>
              <a:gd name="connsiteY2" fmla="*/ 0 h 446239"/>
              <a:gd name="connsiteX3" fmla="*/ 4180787 w 4180787"/>
              <a:gd name="connsiteY3" fmla="*/ 432613 h 446239"/>
              <a:gd name="connsiteX4" fmla="*/ 1797892 w 4180787"/>
              <a:gd name="connsiteY4" fmla="*/ 446239 h 446239"/>
              <a:gd name="connsiteX5" fmla="*/ 0 w 4180787"/>
              <a:gd name="connsiteY5" fmla="*/ 432613 h 446239"/>
              <a:gd name="connsiteX6" fmla="*/ 0 w 4180787"/>
              <a:gd name="connsiteY6" fmla="*/ 0 h 446239"/>
              <a:gd name="connsiteX0" fmla="*/ 0 w 4180787"/>
              <a:gd name="connsiteY0" fmla="*/ 0 h 432613"/>
              <a:gd name="connsiteX1" fmla="*/ 1791064 w 4180787"/>
              <a:gd name="connsiteY1" fmla="*/ 191058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 name="connsiteX0" fmla="*/ 0 w 4180787"/>
              <a:gd name="connsiteY0" fmla="*/ 0 h 432613"/>
              <a:gd name="connsiteX1" fmla="*/ 1835870 w 4180787"/>
              <a:gd name="connsiteY1" fmla="*/ 187218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 name="connsiteX0" fmla="*/ 0 w 4180787"/>
              <a:gd name="connsiteY0" fmla="*/ 4908 h 437521"/>
              <a:gd name="connsiteX1" fmla="*/ 1835870 w 4180787"/>
              <a:gd name="connsiteY1" fmla="*/ 192126 h 437521"/>
              <a:gd name="connsiteX2" fmla="*/ 4180787 w 4180787"/>
              <a:gd name="connsiteY2" fmla="*/ 4908 h 437521"/>
              <a:gd name="connsiteX3" fmla="*/ 4180787 w 4180787"/>
              <a:gd name="connsiteY3" fmla="*/ 437521 h 437521"/>
              <a:gd name="connsiteX4" fmla="*/ 1740284 w 4180787"/>
              <a:gd name="connsiteY4" fmla="*/ 305633 h 437521"/>
              <a:gd name="connsiteX5" fmla="*/ 0 w 4180787"/>
              <a:gd name="connsiteY5" fmla="*/ 437521 h 437521"/>
              <a:gd name="connsiteX6" fmla="*/ 0 w 4180787"/>
              <a:gd name="connsiteY6" fmla="*/ 4908 h 437521"/>
              <a:gd name="connsiteX0" fmla="*/ 0 w 4180787"/>
              <a:gd name="connsiteY0" fmla="*/ 4908 h 446252"/>
              <a:gd name="connsiteX1" fmla="*/ 1835870 w 4180787"/>
              <a:gd name="connsiteY1" fmla="*/ 192126 h 446252"/>
              <a:gd name="connsiteX2" fmla="*/ 4180787 w 4180787"/>
              <a:gd name="connsiteY2" fmla="*/ 4908 h 446252"/>
              <a:gd name="connsiteX3" fmla="*/ 4180787 w 4180787"/>
              <a:gd name="connsiteY3" fmla="*/ 437521 h 446252"/>
              <a:gd name="connsiteX4" fmla="*/ 1740284 w 4180787"/>
              <a:gd name="connsiteY4" fmla="*/ 305633 h 446252"/>
              <a:gd name="connsiteX5" fmla="*/ 0 w 4180787"/>
              <a:gd name="connsiteY5" fmla="*/ 437521 h 446252"/>
              <a:gd name="connsiteX6" fmla="*/ 0 w 4180787"/>
              <a:gd name="connsiteY6" fmla="*/ 4908 h 446252"/>
              <a:gd name="connsiteX0" fmla="*/ 0 w 4180787"/>
              <a:gd name="connsiteY0" fmla="*/ 4107 h 445451"/>
              <a:gd name="connsiteX1" fmla="*/ 1779968 w 4180787"/>
              <a:gd name="connsiteY1" fmla="*/ 241252 h 445451"/>
              <a:gd name="connsiteX2" fmla="*/ 4180787 w 4180787"/>
              <a:gd name="connsiteY2" fmla="*/ 4107 h 445451"/>
              <a:gd name="connsiteX3" fmla="*/ 4180787 w 4180787"/>
              <a:gd name="connsiteY3" fmla="*/ 436720 h 445451"/>
              <a:gd name="connsiteX4" fmla="*/ 1740284 w 4180787"/>
              <a:gd name="connsiteY4" fmla="*/ 304832 h 445451"/>
              <a:gd name="connsiteX5" fmla="*/ 0 w 4180787"/>
              <a:gd name="connsiteY5" fmla="*/ 436720 h 445451"/>
              <a:gd name="connsiteX6" fmla="*/ 0 w 4180787"/>
              <a:gd name="connsiteY6" fmla="*/ 4107 h 445451"/>
              <a:gd name="connsiteX0" fmla="*/ 0 w 4180787"/>
              <a:gd name="connsiteY0" fmla="*/ 4107 h 445451"/>
              <a:gd name="connsiteX1" fmla="*/ 1779968 w 4180787"/>
              <a:gd name="connsiteY1" fmla="*/ 241252 h 445451"/>
              <a:gd name="connsiteX2" fmla="*/ 4180787 w 4180787"/>
              <a:gd name="connsiteY2" fmla="*/ 4107 h 445451"/>
              <a:gd name="connsiteX3" fmla="*/ 4180787 w 4180787"/>
              <a:gd name="connsiteY3" fmla="*/ 436720 h 445451"/>
              <a:gd name="connsiteX4" fmla="*/ 1740284 w 4180787"/>
              <a:gd name="connsiteY4" fmla="*/ 304832 h 445451"/>
              <a:gd name="connsiteX5" fmla="*/ 0 w 4180787"/>
              <a:gd name="connsiteY5" fmla="*/ 436720 h 445451"/>
              <a:gd name="connsiteX6" fmla="*/ 0 w 4180787"/>
              <a:gd name="connsiteY6" fmla="*/ 4107 h 445451"/>
              <a:gd name="connsiteX0" fmla="*/ 0 w 4180787"/>
              <a:gd name="connsiteY0" fmla="*/ 4107 h 436720"/>
              <a:gd name="connsiteX1" fmla="*/ 1779968 w 4180787"/>
              <a:gd name="connsiteY1" fmla="*/ 241252 h 436720"/>
              <a:gd name="connsiteX2" fmla="*/ 4180787 w 4180787"/>
              <a:gd name="connsiteY2" fmla="*/ 4107 h 436720"/>
              <a:gd name="connsiteX3" fmla="*/ 4180787 w 4180787"/>
              <a:gd name="connsiteY3" fmla="*/ 436720 h 436720"/>
              <a:gd name="connsiteX4" fmla="*/ 1740284 w 4180787"/>
              <a:gd name="connsiteY4" fmla="*/ 304832 h 436720"/>
              <a:gd name="connsiteX5" fmla="*/ 0 w 4180787"/>
              <a:gd name="connsiteY5" fmla="*/ 436720 h 436720"/>
              <a:gd name="connsiteX6" fmla="*/ 0 w 4180787"/>
              <a:gd name="connsiteY6" fmla="*/ 4107 h 436720"/>
              <a:gd name="connsiteX0" fmla="*/ 0 w 4180787"/>
              <a:gd name="connsiteY0" fmla="*/ 4107 h 436720"/>
              <a:gd name="connsiteX1" fmla="*/ 1779968 w 4180787"/>
              <a:gd name="connsiteY1" fmla="*/ 241252 h 436720"/>
              <a:gd name="connsiteX2" fmla="*/ 4180787 w 4180787"/>
              <a:gd name="connsiteY2" fmla="*/ 4107 h 436720"/>
              <a:gd name="connsiteX3" fmla="*/ 4180787 w 4180787"/>
              <a:gd name="connsiteY3" fmla="*/ 436720 h 436720"/>
              <a:gd name="connsiteX4" fmla="*/ 1740284 w 4180787"/>
              <a:gd name="connsiteY4" fmla="*/ 304832 h 436720"/>
              <a:gd name="connsiteX5" fmla="*/ 0 w 4180787"/>
              <a:gd name="connsiteY5" fmla="*/ 436720 h 436720"/>
              <a:gd name="connsiteX6" fmla="*/ 0 w 4180787"/>
              <a:gd name="connsiteY6" fmla="*/ 4107 h 436720"/>
              <a:gd name="connsiteX0" fmla="*/ 0 w 4180787"/>
              <a:gd name="connsiteY0" fmla="*/ 0 h 432613"/>
              <a:gd name="connsiteX1" fmla="*/ 1779968 w 4180787"/>
              <a:gd name="connsiteY1" fmla="*/ 237145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0787" h="432613">
                <a:moveTo>
                  <a:pt x="0" y="0"/>
                </a:moveTo>
                <a:cubicBezTo>
                  <a:pt x="455759" y="126804"/>
                  <a:pt x="1083170" y="237145"/>
                  <a:pt x="1779968" y="237145"/>
                </a:cubicBezTo>
                <a:cubicBezTo>
                  <a:pt x="2476766" y="237145"/>
                  <a:pt x="3713158" y="116136"/>
                  <a:pt x="4180787" y="0"/>
                </a:cubicBezTo>
                <a:lnTo>
                  <a:pt x="4180787" y="432613"/>
                </a:lnTo>
                <a:cubicBezTo>
                  <a:pt x="3758675" y="303509"/>
                  <a:pt x="2437082" y="300725"/>
                  <a:pt x="1740284" y="300725"/>
                </a:cubicBezTo>
                <a:cubicBezTo>
                  <a:pt x="1043486" y="300725"/>
                  <a:pt x="357043" y="386721"/>
                  <a:pt x="0" y="432613"/>
                </a:cubicBezTo>
                <a:lnTo>
                  <a:pt x="0" y="0"/>
                </a:lnTo>
                <a:close/>
              </a:path>
            </a:pathLst>
          </a:custGeom>
          <a:solidFill>
            <a:srgbClr val="EAEAEA"/>
          </a:solidFill>
          <a:ln w="25400" cap="flat" cmpd="sng" algn="ctr">
            <a:no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ea typeface="+mn-ea"/>
            </a:endParaRPr>
          </a:p>
        </p:txBody>
      </p:sp>
      <p:sp>
        <p:nvSpPr>
          <p:cNvPr id="12" name="MH_Other_3"/>
          <p:cNvSpPr/>
          <p:nvPr>
            <p:custDataLst>
              <p:tags r:id="rId2"/>
            </p:custDataLst>
          </p:nvPr>
        </p:nvSpPr>
        <p:spPr>
          <a:xfrm rot="180352">
            <a:off x="2349642" y="4599443"/>
            <a:ext cx="3487556" cy="325466"/>
          </a:xfrm>
          <a:custGeom>
            <a:avLst/>
            <a:gdLst>
              <a:gd name="connsiteX0" fmla="*/ 0 w 4180787"/>
              <a:gd name="connsiteY0" fmla="*/ 0 h 432613"/>
              <a:gd name="connsiteX1" fmla="*/ 4180787 w 4180787"/>
              <a:gd name="connsiteY1" fmla="*/ 0 h 432613"/>
              <a:gd name="connsiteX2" fmla="*/ 4180787 w 4180787"/>
              <a:gd name="connsiteY2" fmla="*/ 432613 h 432613"/>
              <a:gd name="connsiteX3" fmla="*/ 0 w 4180787"/>
              <a:gd name="connsiteY3" fmla="*/ 432613 h 432613"/>
              <a:gd name="connsiteX4" fmla="*/ 0 w 4180787"/>
              <a:gd name="connsiteY4" fmla="*/ 0 h 432613"/>
              <a:gd name="connsiteX0" fmla="*/ 0 w 4180787"/>
              <a:gd name="connsiteY0" fmla="*/ 0 h 446239"/>
              <a:gd name="connsiteX1" fmla="*/ 4180787 w 4180787"/>
              <a:gd name="connsiteY1" fmla="*/ 0 h 446239"/>
              <a:gd name="connsiteX2" fmla="*/ 4180787 w 4180787"/>
              <a:gd name="connsiteY2" fmla="*/ 432613 h 446239"/>
              <a:gd name="connsiteX3" fmla="*/ 1797892 w 4180787"/>
              <a:gd name="connsiteY3" fmla="*/ 446239 h 446239"/>
              <a:gd name="connsiteX4" fmla="*/ 0 w 4180787"/>
              <a:gd name="connsiteY4" fmla="*/ 432613 h 446239"/>
              <a:gd name="connsiteX5" fmla="*/ 0 w 4180787"/>
              <a:gd name="connsiteY5" fmla="*/ 0 h 446239"/>
              <a:gd name="connsiteX0" fmla="*/ 0 w 4180787"/>
              <a:gd name="connsiteY0" fmla="*/ 3102 h 449341"/>
              <a:gd name="connsiteX1" fmla="*/ 1774422 w 4180787"/>
              <a:gd name="connsiteY1" fmla="*/ 0 h 449341"/>
              <a:gd name="connsiteX2" fmla="*/ 4180787 w 4180787"/>
              <a:gd name="connsiteY2" fmla="*/ 3102 h 449341"/>
              <a:gd name="connsiteX3" fmla="*/ 4180787 w 4180787"/>
              <a:gd name="connsiteY3" fmla="*/ 435715 h 449341"/>
              <a:gd name="connsiteX4" fmla="*/ 1797892 w 4180787"/>
              <a:gd name="connsiteY4" fmla="*/ 449341 h 449341"/>
              <a:gd name="connsiteX5" fmla="*/ 0 w 4180787"/>
              <a:gd name="connsiteY5" fmla="*/ 435715 h 449341"/>
              <a:gd name="connsiteX6" fmla="*/ 0 w 4180787"/>
              <a:gd name="connsiteY6" fmla="*/ 3102 h 449341"/>
              <a:gd name="connsiteX0" fmla="*/ 0 w 4180787"/>
              <a:gd name="connsiteY0" fmla="*/ 0 h 446239"/>
              <a:gd name="connsiteX1" fmla="*/ 1791064 w 4180787"/>
              <a:gd name="connsiteY1" fmla="*/ 191058 h 446239"/>
              <a:gd name="connsiteX2" fmla="*/ 4180787 w 4180787"/>
              <a:gd name="connsiteY2" fmla="*/ 0 h 446239"/>
              <a:gd name="connsiteX3" fmla="*/ 4180787 w 4180787"/>
              <a:gd name="connsiteY3" fmla="*/ 432613 h 446239"/>
              <a:gd name="connsiteX4" fmla="*/ 1797892 w 4180787"/>
              <a:gd name="connsiteY4" fmla="*/ 446239 h 446239"/>
              <a:gd name="connsiteX5" fmla="*/ 0 w 4180787"/>
              <a:gd name="connsiteY5" fmla="*/ 432613 h 446239"/>
              <a:gd name="connsiteX6" fmla="*/ 0 w 4180787"/>
              <a:gd name="connsiteY6" fmla="*/ 0 h 446239"/>
              <a:gd name="connsiteX0" fmla="*/ 0 w 4180787"/>
              <a:gd name="connsiteY0" fmla="*/ 0 h 432613"/>
              <a:gd name="connsiteX1" fmla="*/ 1791064 w 4180787"/>
              <a:gd name="connsiteY1" fmla="*/ 191058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 name="connsiteX0" fmla="*/ 0 w 4180787"/>
              <a:gd name="connsiteY0" fmla="*/ 0 h 432613"/>
              <a:gd name="connsiteX1" fmla="*/ 1835870 w 4180787"/>
              <a:gd name="connsiteY1" fmla="*/ 187218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 name="connsiteX0" fmla="*/ 0 w 4180787"/>
              <a:gd name="connsiteY0" fmla="*/ 4908 h 437521"/>
              <a:gd name="connsiteX1" fmla="*/ 1835870 w 4180787"/>
              <a:gd name="connsiteY1" fmla="*/ 192126 h 437521"/>
              <a:gd name="connsiteX2" fmla="*/ 4180787 w 4180787"/>
              <a:gd name="connsiteY2" fmla="*/ 4908 h 437521"/>
              <a:gd name="connsiteX3" fmla="*/ 4180787 w 4180787"/>
              <a:gd name="connsiteY3" fmla="*/ 437521 h 437521"/>
              <a:gd name="connsiteX4" fmla="*/ 1740284 w 4180787"/>
              <a:gd name="connsiteY4" fmla="*/ 305633 h 437521"/>
              <a:gd name="connsiteX5" fmla="*/ 0 w 4180787"/>
              <a:gd name="connsiteY5" fmla="*/ 437521 h 437521"/>
              <a:gd name="connsiteX6" fmla="*/ 0 w 4180787"/>
              <a:gd name="connsiteY6" fmla="*/ 4908 h 437521"/>
              <a:gd name="connsiteX0" fmla="*/ 0 w 4180787"/>
              <a:gd name="connsiteY0" fmla="*/ 4908 h 446252"/>
              <a:gd name="connsiteX1" fmla="*/ 1835870 w 4180787"/>
              <a:gd name="connsiteY1" fmla="*/ 192126 h 446252"/>
              <a:gd name="connsiteX2" fmla="*/ 4180787 w 4180787"/>
              <a:gd name="connsiteY2" fmla="*/ 4908 h 446252"/>
              <a:gd name="connsiteX3" fmla="*/ 4180787 w 4180787"/>
              <a:gd name="connsiteY3" fmla="*/ 437521 h 446252"/>
              <a:gd name="connsiteX4" fmla="*/ 1740284 w 4180787"/>
              <a:gd name="connsiteY4" fmla="*/ 305633 h 446252"/>
              <a:gd name="connsiteX5" fmla="*/ 0 w 4180787"/>
              <a:gd name="connsiteY5" fmla="*/ 437521 h 446252"/>
              <a:gd name="connsiteX6" fmla="*/ 0 w 4180787"/>
              <a:gd name="connsiteY6" fmla="*/ 4908 h 446252"/>
              <a:gd name="connsiteX0" fmla="*/ 0 w 4180787"/>
              <a:gd name="connsiteY0" fmla="*/ 4107 h 445451"/>
              <a:gd name="connsiteX1" fmla="*/ 1779968 w 4180787"/>
              <a:gd name="connsiteY1" fmla="*/ 241252 h 445451"/>
              <a:gd name="connsiteX2" fmla="*/ 4180787 w 4180787"/>
              <a:gd name="connsiteY2" fmla="*/ 4107 h 445451"/>
              <a:gd name="connsiteX3" fmla="*/ 4180787 w 4180787"/>
              <a:gd name="connsiteY3" fmla="*/ 436720 h 445451"/>
              <a:gd name="connsiteX4" fmla="*/ 1740284 w 4180787"/>
              <a:gd name="connsiteY4" fmla="*/ 304832 h 445451"/>
              <a:gd name="connsiteX5" fmla="*/ 0 w 4180787"/>
              <a:gd name="connsiteY5" fmla="*/ 436720 h 445451"/>
              <a:gd name="connsiteX6" fmla="*/ 0 w 4180787"/>
              <a:gd name="connsiteY6" fmla="*/ 4107 h 445451"/>
              <a:gd name="connsiteX0" fmla="*/ 0 w 4180787"/>
              <a:gd name="connsiteY0" fmla="*/ 4107 h 445451"/>
              <a:gd name="connsiteX1" fmla="*/ 1779968 w 4180787"/>
              <a:gd name="connsiteY1" fmla="*/ 241252 h 445451"/>
              <a:gd name="connsiteX2" fmla="*/ 4180787 w 4180787"/>
              <a:gd name="connsiteY2" fmla="*/ 4107 h 445451"/>
              <a:gd name="connsiteX3" fmla="*/ 4180787 w 4180787"/>
              <a:gd name="connsiteY3" fmla="*/ 436720 h 445451"/>
              <a:gd name="connsiteX4" fmla="*/ 1740284 w 4180787"/>
              <a:gd name="connsiteY4" fmla="*/ 304832 h 445451"/>
              <a:gd name="connsiteX5" fmla="*/ 0 w 4180787"/>
              <a:gd name="connsiteY5" fmla="*/ 436720 h 445451"/>
              <a:gd name="connsiteX6" fmla="*/ 0 w 4180787"/>
              <a:gd name="connsiteY6" fmla="*/ 4107 h 445451"/>
              <a:gd name="connsiteX0" fmla="*/ 0 w 4180787"/>
              <a:gd name="connsiteY0" fmla="*/ 4107 h 436720"/>
              <a:gd name="connsiteX1" fmla="*/ 1779968 w 4180787"/>
              <a:gd name="connsiteY1" fmla="*/ 241252 h 436720"/>
              <a:gd name="connsiteX2" fmla="*/ 4180787 w 4180787"/>
              <a:gd name="connsiteY2" fmla="*/ 4107 h 436720"/>
              <a:gd name="connsiteX3" fmla="*/ 4180787 w 4180787"/>
              <a:gd name="connsiteY3" fmla="*/ 436720 h 436720"/>
              <a:gd name="connsiteX4" fmla="*/ 1740284 w 4180787"/>
              <a:gd name="connsiteY4" fmla="*/ 304832 h 436720"/>
              <a:gd name="connsiteX5" fmla="*/ 0 w 4180787"/>
              <a:gd name="connsiteY5" fmla="*/ 436720 h 436720"/>
              <a:gd name="connsiteX6" fmla="*/ 0 w 4180787"/>
              <a:gd name="connsiteY6" fmla="*/ 4107 h 436720"/>
              <a:gd name="connsiteX0" fmla="*/ 0 w 4180787"/>
              <a:gd name="connsiteY0" fmla="*/ 4107 h 436720"/>
              <a:gd name="connsiteX1" fmla="*/ 1779968 w 4180787"/>
              <a:gd name="connsiteY1" fmla="*/ 241252 h 436720"/>
              <a:gd name="connsiteX2" fmla="*/ 4180787 w 4180787"/>
              <a:gd name="connsiteY2" fmla="*/ 4107 h 436720"/>
              <a:gd name="connsiteX3" fmla="*/ 4180787 w 4180787"/>
              <a:gd name="connsiteY3" fmla="*/ 436720 h 436720"/>
              <a:gd name="connsiteX4" fmla="*/ 1740284 w 4180787"/>
              <a:gd name="connsiteY4" fmla="*/ 304832 h 436720"/>
              <a:gd name="connsiteX5" fmla="*/ 0 w 4180787"/>
              <a:gd name="connsiteY5" fmla="*/ 436720 h 436720"/>
              <a:gd name="connsiteX6" fmla="*/ 0 w 4180787"/>
              <a:gd name="connsiteY6" fmla="*/ 4107 h 436720"/>
              <a:gd name="connsiteX0" fmla="*/ 0 w 4180787"/>
              <a:gd name="connsiteY0" fmla="*/ 0 h 432613"/>
              <a:gd name="connsiteX1" fmla="*/ 1779968 w 4180787"/>
              <a:gd name="connsiteY1" fmla="*/ 237145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0787" h="432613">
                <a:moveTo>
                  <a:pt x="0" y="0"/>
                </a:moveTo>
                <a:cubicBezTo>
                  <a:pt x="455759" y="126804"/>
                  <a:pt x="1083170" y="237145"/>
                  <a:pt x="1779968" y="237145"/>
                </a:cubicBezTo>
                <a:cubicBezTo>
                  <a:pt x="2476766" y="237145"/>
                  <a:pt x="3713158" y="116136"/>
                  <a:pt x="4180787" y="0"/>
                </a:cubicBezTo>
                <a:lnTo>
                  <a:pt x="4180787" y="432613"/>
                </a:lnTo>
                <a:cubicBezTo>
                  <a:pt x="3758675" y="303509"/>
                  <a:pt x="2437082" y="300725"/>
                  <a:pt x="1740284" y="300725"/>
                </a:cubicBezTo>
                <a:cubicBezTo>
                  <a:pt x="1043486" y="300725"/>
                  <a:pt x="357043" y="386721"/>
                  <a:pt x="0" y="432613"/>
                </a:cubicBezTo>
                <a:lnTo>
                  <a:pt x="0" y="0"/>
                </a:lnTo>
                <a:close/>
              </a:path>
            </a:pathLst>
          </a:custGeom>
          <a:solidFill>
            <a:srgbClr val="EAEAEA"/>
          </a:solidFill>
          <a:ln w="25400" cap="flat" cmpd="sng" algn="ctr">
            <a:no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ea typeface="+mn-ea"/>
            </a:endParaRPr>
          </a:p>
        </p:txBody>
      </p:sp>
      <p:sp>
        <p:nvSpPr>
          <p:cNvPr id="13" name="MH_Other_4"/>
          <p:cNvSpPr/>
          <p:nvPr>
            <p:custDataLst>
              <p:tags r:id="rId3"/>
            </p:custDataLst>
          </p:nvPr>
        </p:nvSpPr>
        <p:spPr>
          <a:xfrm rot="384604">
            <a:off x="2896345" y="2842360"/>
            <a:ext cx="4220173" cy="383806"/>
          </a:xfrm>
          <a:custGeom>
            <a:avLst/>
            <a:gdLst>
              <a:gd name="connsiteX0" fmla="*/ 0 w 4180787"/>
              <a:gd name="connsiteY0" fmla="*/ 0 h 432613"/>
              <a:gd name="connsiteX1" fmla="*/ 4180787 w 4180787"/>
              <a:gd name="connsiteY1" fmla="*/ 0 h 432613"/>
              <a:gd name="connsiteX2" fmla="*/ 4180787 w 4180787"/>
              <a:gd name="connsiteY2" fmla="*/ 432613 h 432613"/>
              <a:gd name="connsiteX3" fmla="*/ 0 w 4180787"/>
              <a:gd name="connsiteY3" fmla="*/ 432613 h 432613"/>
              <a:gd name="connsiteX4" fmla="*/ 0 w 4180787"/>
              <a:gd name="connsiteY4" fmla="*/ 0 h 432613"/>
              <a:gd name="connsiteX0" fmla="*/ 0 w 4180787"/>
              <a:gd name="connsiteY0" fmla="*/ 0 h 446239"/>
              <a:gd name="connsiteX1" fmla="*/ 4180787 w 4180787"/>
              <a:gd name="connsiteY1" fmla="*/ 0 h 446239"/>
              <a:gd name="connsiteX2" fmla="*/ 4180787 w 4180787"/>
              <a:gd name="connsiteY2" fmla="*/ 432613 h 446239"/>
              <a:gd name="connsiteX3" fmla="*/ 1797892 w 4180787"/>
              <a:gd name="connsiteY3" fmla="*/ 446239 h 446239"/>
              <a:gd name="connsiteX4" fmla="*/ 0 w 4180787"/>
              <a:gd name="connsiteY4" fmla="*/ 432613 h 446239"/>
              <a:gd name="connsiteX5" fmla="*/ 0 w 4180787"/>
              <a:gd name="connsiteY5" fmla="*/ 0 h 446239"/>
              <a:gd name="connsiteX0" fmla="*/ 0 w 4180787"/>
              <a:gd name="connsiteY0" fmla="*/ 3102 h 449341"/>
              <a:gd name="connsiteX1" fmla="*/ 1774422 w 4180787"/>
              <a:gd name="connsiteY1" fmla="*/ 0 h 449341"/>
              <a:gd name="connsiteX2" fmla="*/ 4180787 w 4180787"/>
              <a:gd name="connsiteY2" fmla="*/ 3102 h 449341"/>
              <a:gd name="connsiteX3" fmla="*/ 4180787 w 4180787"/>
              <a:gd name="connsiteY3" fmla="*/ 435715 h 449341"/>
              <a:gd name="connsiteX4" fmla="*/ 1797892 w 4180787"/>
              <a:gd name="connsiteY4" fmla="*/ 449341 h 449341"/>
              <a:gd name="connsiteX5" fmla="*/ 0 w 4180787"/>
              <a:gd name="connsiteY5" fmla="*/ 435715 h 449341"/>
              <a:gd name="connsiteX6" fmla="*/ 0 w 4180787"/>
              <a:gd name="connsiteY6" fmla="*/ 3102 h 449341"/>
              <a:gd name="connsiteX0" fmla="*/ 0 w 4180787"/>
              <a:gd name="connsiteY0" fmla="*/ 0 h 446239"/>
              <a:gd name="connsiteX1" fmla="*/ 1791064 w 4180787"/>
              <a:gd name="connsiteY1" fmla="*/ 191058 h 446239"/>
              <a:gd name="connsiteX2" fmla="*/ 4180787 w 4180787"/>
              <a:gd name="connsiteY2" fmla="*/ 0 h 446239"/>
              <a:gd name="connsiteX3" fmla="*/ 4180787 w 4180787"/>
              <a:gd name="connsiteY3" fmla="*/ 432613 h 446239"/>
              <a:gd name="connsiteX4" fmla="*/ 1797892 w 4180787"/>
              <a:gd name="connsiteY4" fmla="*/ 446239 h 446239"/>
              <a:gd name="connsiteX5" fmla="*/ 0 w 4180787"/>
              <a:gd name="connsiteY5" fmla="*/ 432613 h 446239"/>
              <a:gd name="connsiteX6" fmla="*/ 0 w 4180787"/>
              <a:gd name="connsiteY6" fmla="*/ 0 h 446239"/>
              <a:gd name="connsiteX0" fmla="*/ 0 w 4180787"/>
              <a:gd name="connsiteY0" fmla="*/ 0 h 432613"/>
              <a:gd name="connsiteX1" fmla="*/ 1791064 w 4180787"/>
              <a:gd name="connsiteY1" fmla="*/ 191058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 name="connsiteX0" fmla="*/ 0 w 4180787"/>
              <a:gd name="connsiteY0" fmla="*/ 0 h 432613"/>
              <a:gd name="connsiteX1" fmla="*/ 1835870 w 4180787"/>
              <a:gd name="connsiteY1" fmla="*/ 187218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 name="connsiteX0" fmla="*/ 0 w 4180787"/>
              <a:gd name="connsiteY0" fmla="*/ 4908 h 437521"/>
              <a:gd name="connsiteX1" fmla="*/ 1835870 w 4180787"/>
              <a:gd name="connsiteY1" fmla="*/ 192126 h 437521"/>
              <a:gd name="connsiteX2" fmla="*/ 4180787 w 4180787"/>
              <a:gd name="connsiteY2" fmla="*/ 4908 h 437521"/>
              <a:gd name="connsiteX3" fmla="*/ 4180787 w 4180787"/>
              <a:gd name="connsiteY3" fmla="*/ 437521 h 437521"/>
              <a:gd name="connsiteX4" fmla="*/ 1740284 w 4180787"/>
              <a:gd name="connsiteY4" fmla="*/ 305633 h 437521"/>
              <a:gd name="connsiteX5" fmla="*/ 0 w 4180787"/>
              <a:gd name="connsiteY5" fmla="*/ 437521 h 437521"/>
              <a:gd name="connsiteX6" fmla="*/ 0 w 4180787"/>
              <a:gd name="connsiteY6" fmla="*/ 4908 h 437521"/>
              <a:gd name="connsiteX0" fmla="*/ 0 w 4180787"/>
              <a:gd name="connsiteY0" fmla="*/ 4908 h 446252"/>
              <a:gd name="connsiteX1" fmla="*/ 1835870 w 4180787"/>
              <a:gd name="connsiteY1" fmla="*/ 192126 h 446252"/>
              <a:gd name="connsiteX2" fmla="*/ 4180787 w 4180787"/>
              <a:gd name="connsiteY2" fmla="*/ 4908 h 446252"/>
              <a:gd name="connsiteX3" fmla="*/ 4180787 w 4180787"/>
              <a:gd name="connsiteY3" fmla="*/ 437521 h 446252"/>
              <a:gd name="connsiteX4" fmla="*/ 1740284 w 4180787"/>
              <a:gd name="connsiteY4" fmla="*/ 305633 h 446252"/>
              <a:gd name="connsiteX5" fmla="*/ 0 w 4180787"/>
              <a:gd name="connsiteY5" fmla="*/ 437521 h 446252"/>
              <a:gd name="connsiteX6" fmla="*/ 0 w 4180787"/>
              <a:gd name="connsiteY6" fmla="*/ 4908 h 446252"/>
              <a:gd name="connsiteX0" fmla="*/ 0 w 4180787"/>
              <a:gd name="connsiteY0" fmla="*/ 4107 h 445451"/>
              <a:gd name="connsiteX1" fmla="*/ 1779968 w 4180787"/>
              <a:gd name="connsiteY1" fmla="*/ 241252 h 445451"/>
              <a:gd name="connsiteX2" fmla="*/ 4180787 w 4180787"/>
              <a:gd name="connsiteY2" fmla="*/ 4107 h 445451"/>
              <a:gd name="connsiteX3" fmla="*/ 4180787 w 4180787"/>
              <a:gd name="connsiteY3" fmla="*/ 436720 h 445451"/>
              <a:gd name="connsiteX4" fmla="*/ 1740284 w 4180787"/>
              <a:gd name="connsiteY4" fmla="*/ 304832 h 445451"/>
              <a:gd name="connsiteX5" fmla="*/ 0 w 4180787"/>
              <a:gd name="connsiteY5" fmla="*/ 436720 h 445451"/>
              <a:gd name="connsiteX6" fmla="*/ 0 w 4180787"/>
              <a:gd name="connsiteY6" fmla="*/ 4107 h 445451"/>
              <a:gd name="connsiteX0" fmla="*/ 0 w 4180787"/>
              <a:gd name="connsiteY0" fmla="*/ 4107 h 445451"/>
              <a:gd name="connsiteX1" fmla="*/ 1779968 w 4180787"/>
              <a:gd name="connsiteY1" fmla="*/ 241252 h 445451"/>
              <a:gd name="connsiteX2" fmla="*/ 4180787 w 4180787"/>
              <a:gd name="connsiteY2" fmla="*/ 4107 h 445451"/>
              <a:gd name="connsiteX3" fmla="*/ 4180787 w 4180787"/>
              <a:gd name="connsiteY3" fmla="*/ 436720 h 445451"/>
              <a:gd name="connsiteX4" fmla="*/ 1740284 w 4180787"/>
              <a:gd name="connsiteY4" fmla="*/ 304832 h 445451"/>
              <a:gd name="connsiteX5" fmla="*/ 0 w 4180787"/>
              <a:gd name="connsiteY5" fmla="*/ 436720 h 445451"/>
              <a:gd name="connsiteX6" fmla="*/ 0 w 4180787"/>
              <a:gd name="connsiteY6" fmla="*/ 4107 h 445451"/>
              <a:gd name="connsiteX0" fmla="*/ 0 w 4180787"/>
              <a:gd name="connsiteY0" fmla="*/ 4107 h 436720"/>
              <a:gd name="connsiteX1" fmla="*/ 1779968 w 4180787"/>
              <a:gd name="connsiteY1" fmla="*/ 241252 h 436720"/>
              <a:gd name="connsiteX2" fmla="*/ 4180787 w 4180787"/>
              <a:gd name="connsiteY2" fmla="*/ 4107 h 436720"/>
              <a:gd name="connsiteX3" fmla="*/ 4180787 w 4180787"/>
              <a:gd name="connsiteY3" fmla="*/ 436720 h 436720"/>
              <a:gd name="connsiteX4" fmla="*/ 1740284 w 4180787"/>
              <a:gd name="connsiteY4" fmla="*/ 304832 h 436720"/>
              <a:gd name="connsiteX5" fmla="*/ 0 w 4180787"/>
              <a:gd name="connsiteY5" fmla="*/ 436720 h 436720"/>
              <a:gd name="connsiteX6" fmla="*/ 0 w 4180787"/>
              <a:gd name="connsiteY6" fmla="*/ 4107 h 436720"/>
              <a:gd name="connsiteX0" fmla="*/ 0 w 4180787"/>
              <a:gd name="connsiteY0" fmla="*/ 4107 h 436720"/>
              <a:gd name="connsiteX1" fmla="*/ 1779968 w 4180787"/>
              <a:gd name="connsiteY1" fmla="*/ 241252 h 436720"/>
              <a:gd name="connsiteX2" fmla="*/ 4180787 w 4180787"/>
              <a:gd name="connsiteY2" fmla="*/ 4107 h 436720"/>
              <a:gd name="connsiteX3" fmla="*/ 4180787 w 4180787"/>
              <a:gd name="connsiteY3" fmla="*/ 436720 h 436720"/>
              <a:gd name="connsiteX4" fmla="*/ 1740284 w 4180787"/>
              <a:gd name="connsiteY4" fmla="*/ 304832 h 436720"/>
              <a:gd name="connsiteX5" fmla="*/ 0 w 4180787"/>
              <a:gd name="connsiteY5" fmla="*/ 436720 h 436720"/>
              <a:gd name="connsiteX6" fmla="*/ 0 w 4180787"/>
              <a:gd name="connsiteY6" fmla="*/ 4107 h 436720"/>
              <a:gd name="connsiteX0" fmla="*/ 0 w 4180787"/>
              <a:gd name="connsiteY0" fmla="*/ 0 h 432613"/>
              <a:gd name="connsiteX1" fmla="*/ 1779968 w 4180787"/>
              <a:gd name="connsiteY1" fmla="*/ 237145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0787" h="432613">
                <a:moveTo>
                  <a:pt x="0" y="0"/>
                </a:moveTo>
                <a:cubicBezTo>
                  <a:pt x="455759" y="126804"/>
                  <a:pt x="1083170" y="237145"/>
                  <a:pt x="1779968" y="237145"/>
                </a:cubicBezTo>
                <a:cubicBezTo>
                  <a:pt x="2476766" y="237145"/>
                  <a:pt x="3713158" y="116136"/>
                  <a:pt x="4180787" y="0"/>
                </a:cubicBezTo>
                <a:lnTo>
                  <a:pt x="4180787" y="432613"/>
                </a:lnTo>
                <a:cubicBezTo>
                  <a:pt x="3758675" y="303509"/>
                  <a:pt x="2437082" y="300725"/>
                  <a:pt x="1740284" y="300725"/>
                </a:cubicBezTo>
                <a:cubicBezTo>
                  <a:pt x="1043486" y="300725"/>
                  <a:pt x="357043" y="386721"/>
                  <a:pt x="0" y="432613"/>
                </a:cubicBezTo>
                <a:lnTo>
                  <a:pt x="0" y="0"/>
                </a:lnTo>
                <a:close/>
              </a:path>
            </a:pathLst>
          </a:custGeom>
          <a:solidFill>
            <a:srgbClr val="EAEAEA"/>
          </a:solidFill>
          <a:ln w="25400" cap="flat" cmpd="sng" algn="ctr">
            <a:no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ea typeface="+mn-ea"/>
            </a:endParaRPr>
          </a:p>
        </p:txBody>
      </p:sp>
      <p:sp>
        <p:nvSpPr>
          <p:cNvPr id="14" name="MH_Other_5"/>
          <p:cNvSpPr/>
          <p:nvPr>
            <p:custDataLst>
              <p:tags r:id="rId4"/>
            </p:custDataLst>
          </p:nvPr>
        </p:nvSpPr>
        <p:spPr>
          <a:xfrm>
            <a:off x="2046510" y="2346373"/>
            <a:ext cx="695325" cy="695325"/>
          </a:xfrm>
          <a:prstGeom prst="ellipse">
            <a:avLst/>
          </a:prstGeom>
          <a:solidFill>
            <a:schemeClr val="accent1"/>
          </a:solidFill>
          <a:ln w="57150" cap="flat" cmpd="sng" algn="ctr">
            <a:solidFill>
              <a:schemeClr val="accent1">
                <a:lumMod val="60000"/>
                <a:lumOff val="40000"/>
              </a:schemeClr>
            </a:solidFill>
            <a:prstDash val="solid"/>
          </a:ln>
          <a:effectLst/>
        </p:spPr>
        <p:txBody>
          <a:bodyPr lIns="0" tIns="0" rIns="0" bIns="0" anchor="ctr"/>
          <a:lstStyle>
            <a:lvl1pPr>
              <a:defRPr>
                <a:solidFill>
                  <a:schemeClr val="tx1"/>
                </a:solidFill>
                <a:latin typeface="Arial Narrow" panose="020B0606020202030204" pitchFamily="34" charset="0"/>
                <a:ea typeface="微软雅黑" panose="020B0503020204020204" pitchFamily="34" charset="-122"/>
              </a:defRPr>
            </a:lvl1pPr>
            <a:lvl2pPr marL="742950" indent="-285750">
              <a:defRPr>
                <a:solidFill>
                  <a:schemeClr val="tx1"/>
                </a:solidFill>
                <a:latin typeface="Arial Narrow" panose="020B0606020202030204" pitchFamily="34" charset="0"/>
                <a:ea typeface="微软雅黑" panose="020B0503020204020204" pitchFamily="34" charset="-122"/>
              </a:defRPr>
            </a:lvl2pPr>
            <a:lvl3pPr marL="1143000" indent="-228600">
              <a:defRPr>
                <a:solidFill>
                  <a:schemeClr val="tx1"/>
                </a:solidFill>
                <a:latin typeface="Arial Narrow" panose="020B0606020202030204" pitchFamily="34" charset="0"/>
                <a:ea typeface="微软雅黑" panose="020B0503020204020204" pitchFamily="34" charset="-122"/>
              </a:defRPr>
            </a:lvl3pPr>
            <a:lvl4pPr marL="1600200" indent="-228600">
              <a:defRPr>
                <a:solidFill>
                  <a:schemeClr val="tx1"/>
                </a:solidFill>
                <a:latin typeface="Arial Narrow" panose="020B0606020202030204" pitchFamily="34" charset="0"/>
                <a:ea typeface="微软雅黑" panose="020B0503020204020204" pitchFamily="34" charset="-122"/>
              </a:defRPr>
            </a:lvl4pPr>
            <a:lvl5pPr marL="2057400" indent="-228600">
              <a:defRPr>
                <a:solidFill>
                  <a:schemeClr val="tx1"/>
                </a:solidFill>
                <a:latin typeface="Arial Narrow" panose="020B0606020202030204" pitchFamily="34" charset="0"/>
                <a:ea typeface="微软雅黑" panose="020B0503020204020204" pitchFamily="34" charset="-122"/>
              </a:defRPr>
            </a:lvl5pPr>
            <a:lvl6pPr marL="2514600" indent="-228600" fontAlgn="base">
              <a:spcBef>
                <a:spcPct val="0"/>
              </a:spcBef>
              <a:spcAft>
                <a:spcPct val="0"/>
              </a:spcAft>
              <a:defRPr>
                <a:solidFill>
                  <a:schemeClr val="tx1"/>
                </a:solidFill>
                <a:latin typeface="Arial Narrow" panose="020B0606020202030204" pitchFamily="34" charset="0"/>
                <a:ea typeface="微软雅黑" panose="020B0503020204020204" pitchFamily="34" charset="-122"/>
              </a:defRPr>
            </a:lvl6pPr>
            <a:lvl7pPr marL="2971800" indent="-228600" fontAlgn="base">
              <a:spcBef>
                <a:spcPct val="0"/>
              </a:spcBef>
              <a:spcAft>
                <a:spcPct val="0"/>
              </a:spcAft>
              <a:defRPr>
                <a:solidFill>
                  <a:schemeClr val="tx1"/>
                </a:solidFill>
                <a:latin typeface="Arial Narrow" panose="020B0606020202030204" pitchFamily="34" charset="0"/>
                <a:ea typeface="微软雅黑" panose="020B0503020204020204" pitchFamily="34" charset="-122"/>
              </a:defRPr>
            </a:lvl7pPr>
            <a:lvl8pPr marL="3429000" indent="-228600" fontAlgn="base">
              <a:spcBef>
                <a:spcPct val="0"/>
              </a:spcBef>
              <a:spcAft>
                <a:spcPct val="0"/>
              </a:spcAft>
              <a:defRPr>
                <a:solidFill>
                  <a:schemeClr val="tx1"/>
                </a:solidFill>
                <a:latin typeface="Arial Narrow" panose="020B0606020202030204" pitchFamily="34" charset="0"/>
                <a:ea typeface="微软雅黑" panose="020B0503020204020204" pitchFamily="34" charset="-122"/>
              </a:defRPr>
            </a:lvl8pPr>
            <a:lvl9pPr marL="3886200" indent="-228600" fontAlgn="base">
              <a:spcBef>
                <a:spcPct val="0"/>
              </a:spcBef>
              <a:spcAft>
                <a:spcPct val="0"/>
              </a:spcAft>
              <a:defRPr>
                <a:solidFill>
                  <a:schemeClr val="tx1"/>
                </a:solidFill>
                <a:latin typeface="Arial Narrow" panose="020B0606020202030204" pitchFamily="34" charset="0"/>
                <a:ea typeface="微软雅黑" panose="020B0503020204020204" pitchFamily="34" charset="-122"/>
              </a:defRPr>
            </a:lvl9pPr>
          </a:lstStyle>
          <a:p>
            <a:pPr algn="ctr" eaLnBrk="1" hangingPunct="1">
              <a:defRPr/>
            </a:pPr>
            <a:r>
              <a:rPr lang="en-US" altLang="zh-CN" sz="2800" b="1" dirty="0">
                <a:solidFill>
                  <a:srgbClr val="FFFFFF"/>
                </a:solidFill>
                <a:latin typeface="Arial Rounded MT Bold" panose="020F0704030504030204" pitchFamily="34" charset="0"/>
                <a:cs typeface="Times New Roman" panose="02020603050405020304" pitchFamily="18" charset="0"/>
              </a:rPr>
              <a:t>01</a:t>
            </a:r>
          </a:p>
        </p:txBody>
      </p:sp>
      <p:sp>
        <p:nvSpPr>
          <p:cNvPr id="15" name="MH_Other_6"/>
          <p:cNvSpPr/>
          <p:nvPr>
            <p:custDataLst>
              <p:tags r:id="rId5"/>
            </p:custDataLst>
          </p:nvPr>
        </p:nvSpPr>
        <p:spPr>
          <a:xfrm rot="20930591">
            <a:off x="2255667" y="3965037"/>
            <a:ext cx="4925487" cy="376237"/>
          </a:xfrm>
          <a:custGeom>
            <a:avLst/>
            <a:gdLst>
              <a:gd name="connsiteX0" fmla="*/ 0 w 4180787"/>
              <a:gd name="connsiteY0" fmla="*/ 0 h 432613"/>
              <a:gd name="connsiteX1" fmla="*/ 4180787 w 4180787"/>
              <a:gd name="connsiteY1" fmla="*/ 0 h 432613"/>
              <a:gd name="connsiteX2" fmla="*/ 4180787 w 4180787"/>
              <a:gd name="connsiteY2" fmla="*/ 432613 h 432613"/>
              <a:gd name="connsiteX3" fmla="*/ 0 w 4180787"/>
              <a:gd name="connsiteY3" fmla="*/ 432613 h 432613"/>
              <a:gd name="connsiteX4" fmla="*/ 0 w 4180787"/>
              <a:gd name="connsiteY4" fmla="*/ 0 h 432613"/>
              <a:gd name="connsiteX0" fmla="*/ 0 w 4180787"/>
              <a:gd name="connsiteY0" fmla="*/ 0 h 446239"/>
              <a:gd name="connsiteX1" fmla="*/ 4180787 w 4180787"/>
              <a:gd name="connsiteY1" fmla="*/ 0 h 446239"/>
              <a:gd name="connsiteX2" fmla="*/ 4180787 w 4180787"/>
              <a:gd name="connsiteY2" fmla="*/ 432613 h 446239"/>
              <a:gd name="connsiteX3" fmla="*/ 1797892 w 4180787"/>
              <a:gd name="connsiteY3" fmla="*/ 446239 h 446239"/>
              <a:gd name="connsiteX4" fmla="*/ 0 w 4180787"/>
              <a:gd name="connsiteY4" fmla="*/ 432613 h 446239"/>
              <a:gd name="connsiteX5" fmla="*/ 0 w 4180787"/>
              <a:gd name="connsiteY5" fmla="*/ 0 h 446239"/>
              <a:gd name="connsiteX0" fmla="*/ 0 w 4180787"/>
              <a:gd name="connsiteY0" fmla="*/ 3102 h 449341"/>
              <a:gd name="connsiteX1" fmla="*/ 1774422 w 4180787"/>
              <a:gd name="connsiteY1" fmla="*/ 0 h 449341"/>
              <a:gd name="connsiteX2" fmla="*/ 4180787 w 4180787"/>
              <a:gd name="connsiteY2" fmla="*/ 3102 h 449341"/>
              <a:gd name="connsiteX3" fmla="*/ 4180787 w 4180787"/>
              <a:gd name="connsiteY3" fmla="*/ 435715 h 449341"/>
              <a:gd name="connsiteX4" fmla="*/ 1797892 w 4180787"/>
              <a:gd name="connsiteY4" fmla="*/ 449341 h 449341"/>
              <a:gd name="connsiteX5" fmla="*/ 0 w 4180787"/>
              <a:gd name="connsiteY5" fmla="*/ 435715 h 449341"/>
              <a:gd name="connsiteX6" fmla="*/ 0 w 4180787"/>
              <a:gd name="connsiteY6" fmla="*/ 3102 h 449341"/>
              <a:gd name="connsiteX0" fmla="*/ 0 w 4180787"/>
              <a:gd name="connsiteY0" fmla="*/ 0 h 446239"/>
              <a:gd name="connsiteX1" fmla="*/ 1791064 w 4180787"/>
              <a:gd name="connsiteY1" fmla="*/ 191058 h 446239"/>
              <a:gd name="connsiteX2" fmla="*/ 4180787 w 4180787"/>
              <a:gd name="connsiteY2" fmla="*/ 0 h 446239"/>
              <a:gd name="connsiteX3" fmla="*/ 4180787 w 4180787"/>
              <a:gd name="connsiteY3" fmla="*/ 432613 h 446239"/>
              <a:gd name="connsiteX4" fmla="*/ 1797892 w 4180787"/>
              <a:gd name="connsiteY4" fmla="*/ 446239 h 446239"/>
              <a:gd name="connsiteX5" fmla="*/ 0 w 4180787"/>
              <a:gd name="connsiteY5" fmla="*/ 432613 h 446239"/>
              <a:gd name="connsiteX6" fmla="*/ 0 w 4180787"/>
              <a:gd name="connsiteY6" fmla="*/ 0 h 446239"/>
              <a:gd name="connsiteX0" fmla="*/ 0 w 4180787"/>
              <a:gd name="connsiteY0" fmla="*/ 0 h 432613"/>
              <a:gd name="connsiteX1" fmla="*/ 1791064 w 4180787"/>
              <a:gd name="connsiteY1" fmla="*/ 191058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 name="connsiteX0" fmla="*/ 0 w 4180787"/>
              <a:gd name="connsiteY0" fmla="*/ 0 h 432613"/>
              <a:gd name="connsiteX1" fmla="*/ 1835870 w 4180787"/>
              <a:gd name="connsiteY1" fmla="*/ 187218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 name="connsiteX0" fmla="*/ 0 w 4180787"/>
              <a:gd name="connsiteY0" fmla="*/ 4908 h 437521"/>
              <a:gd name="connsiteX1" fmla="*/ 1835870 w 4180787"/>
              <a:gd name="connsiteY1" fmla="*/ 192126 h 437521"/>
              <a:gd name="connsiteX2" fmla="*/ 4180787 w 4180787"/>
              <a:gd name="connsiteY2" fmla="*/ 4908 h 437521"/>
              <a:gd name="connsiteX3" fmla="*/ 4180787 w 4180787"/>
              <a:gd name="connsiteY3" fmla="*/ 437521 h 437521"/>
              <a:gd name="connsiteX4" fmla="*/ 1740284 w 4180787"/>
              <a:gd name="connsiteY4" fmla="*/ 305633 h 437521"/>
              <a:gd name="connsiteX5" fmla="*/ 0 w 4180787"/>
              <a:gd name="connsiteY5" fmla="*/ 437521 h 437521"/>
              <a:gd name="connsiteX6" fmla="*/ 0 w 4180787"/>
              <a:gd name="connsiteY6" fmla="*/ 4908 h 437521"/>
              <a:gd name="connsiteX0" fmla="*/ 0 w 4180787"/>
              <a:gd name="connsiteY0" fmla="*/ 4908 h 446252"/>
              <a:gd name="connsiteX1" fmla="*/ 1835870 w 4180787"/>
              <a:gd name="connsiteY1" fmla="*/ 192126 h 446252"/>
              <a:gd name="connsiteX2" fmla="*/ 4180787 w 4180787"/>
              <a:gd name="connsiteY2" fmla="*/ 4908 h 446252"/>
              <a:gd name="connsiteX3" fmla="*/ 4180787 w 4180787"/>
              <a:gd name="connsiteY3" fmla="*/ 437521 h 446252"/>
              <a:gd name="connsiteX4" fmla="*/ 1740284 w 4180787"/>
              <a:gd name="connsiteY4" fmla="*/ 305633 h 446252"/>
              <a:gd name="connsiteX5" fmla="*/ 0 w 4180787"/>
              <a:gd name="connsiteY5" fmla="*/ 437521 h 446252"/>
              <a:gd name="connsiteX6" fmla="*/ 0 w 4180787"/>
              <a:gd name="connsiteY6" fmla="*/ 4908 h 446252"/>
              <a:gd name="connsiteX0" fmla="*/ 0 w 4180787"/>
              <a:gd name="connsiteY0" fmla="*/ 4107 h 445451"/>
              <a:gd name="connsiteX1" fmla="*/ 1779968 w 4180787"/>
              <a:gd name="connsiteY1" fmla="*/ 241252 h 445451"/>
              <a:gd name="connsiteX2" fmla="*/ 4180787 w 4180787"/>
              <a:gd name="connsiteY2" fmla="*/ 4107 h 445451"/>
              <a:gd name="connsiteX3" fmla="*/ 4180787 w 4180787"/>
              <a:gd name="connsiteY3" fmla="*/ 436720 h 445451"/>
              <a:gd name="connsiteX4" fmla="*/ 1740284 w 4180787"/>
              <a:gd name="connsiteY4" fmla="*/ 304832 h 445451"/>
              <a:gd name="connsiteX5" fmla="*/ 0 w 4180787"/>
              <a:gd name="connsiteY5" fmla="*/ 436720 h 445451"/>
              <a:gd name="connsiteX6" fmla="*/ 0 w 4180787"/>
              <a:gd name="connsiteY6" fmla="*/ 4107 h 445451"/>
              <a:gd name="connsiteX0" fmla="*/ 0 w 4180787"/>
              <a:gd name="connsiteY0" fmla="*/ 4107 h 445451"/>
              <a:gd name="connsiteX1" fmla="*/ 1779968 w 4180787"/>
              <a:gd name="connsiteY1" fmla="*/ 241252 h 445451"/>
              <a:gd name="connsiteX2" fmla="*/ 4180787 w 4180787"/>
              <a:gd name="connsiteY2" fmla="*/ 4107 h 445451"/>
              <a:gd name="connsiteX3" fmla="*/ 4180787 w 4180787"/>
              <a:gd name="connsiteY3" fmla="*/ 436720 h 445451"/>
              <a:gd name="connsiteX4" fmla="*/ 1740284 w 4180787"/>
              <a:gd name="connsiteY4" fmla="*/ 304832 h 445451"/>
              <a:gd name="connsiteX5" fmla="*/ 0 w 4180787"/>
              <a:gd name="connsiteY5" fmla="*/ 436720 h 445451"/>
              <a:gd name="connsiteX6" fmla="*/ 0 w 4180787"/>
              <a:gd name="connsiteY6" fmla="*/ 4107 h 445451"/>
              <a:gd name="connsiteX0" fmla="*/ 0 w 4180787"/>
              <a:gd name="connsiteY0" fmla="*/ 4107 h 436720"/>
              <a:gd name="connsiteX1" fmla="*/ 1779968 w 4180787"/>
              <a:gd name="connsiteY1" fmla="*/ 241252 h 436720"/>
              <a:gd name="connsiteX2" fmla="*/ 4180787 w 4180787"/>
              <a:gd name="connsiteY2" fmla="*/ 4107 h 436720"/>
              <a:gd name="connsiteX3" fmla="*/ 4180787 w 4180787"/>
              <a:gd name="connsiteY3" fmla="*/ 436720 h 436720"/>
              <a:gd name="connsiteX4" fmla="*/ 1740284 w 4180787"/>
              <a:gd name="connsiteY4" fmla="*/ 304832 h 436720"/>
              <a:gd name="connsiteX5" fmla="*/ 0 w 4180787"/>
              <a:gd name="connsiteY5" fmla="*/ 436720 h 436720"/>
              <a:gd name="connsiteX6" fmla="*/ 0 w 4180787"/>
              <a:gd name="connsiteY6" fmla="*/ 4107 h 436720"/>
              <a:gd name="connsiteX0" fmla="*/ 0 w 4180787"/>
              <a:gd name="connsiteY0" fmla="*/ 4107 h 436720"/>
              <a:gd name="connsiteX1" fmla="*/ 1779968 w 4180787"/>
              <a:gd name="connsiteY1" fmla="*/ 241252 h 436720"/>
              <a:gd name="connsiteX2" fmla="*/ 4180787 w 4180787"/>
              <a:gd name="connsiteY2" fmla="*/ 4107 h 436720"/>
              <a:gd name="connsiteX3" fmla="*/ 4180787 w 4180787"/>
              <a:gd name="connsiteY3" fmla="*/ 436720 h 436720"/>
              <a:gd name="connsiteX4" fmla="*/ 1740284 w 4180787"/>
              <a:gd name="connsiteY4" fmla="*/ 304832 h 436720"/>
              <a:gd name="connsiteX5" fmla="*/ 0 w 4180787"/>
              <a:gd name="connsiteY5" fmla="*/ 436720 h 436720"/>
              <a:gd name="connsiteX6" fmla="*/ 0 w 4180787"/>
              <a:gd name="connsiteY6" fmla="*/ 4107 h 436720"/>
              <a:gd name="connsiteX0" fmla="*/ 0 w 4180787"/>
              <a:gd name="connsiteY0" fmla="*/ 0 h 432613"/>
              <a:gd name="connsiteX1" fmla="*/ 1779968 w 4180787"/>
              <a:gd name="connsiteY1" fmla="*/ 237145 h 432613"/>
              <a:gd name="connsiteX2" fmla="*/ 4180787 w 4180787"/>
              <a:gd name="connsiteY2" fmla="*/ 0 h 432613"/>
              <a:gd name="connsiteX3" fmla="*/ 4180787 w 4180787"/>
              <a:gd name="connsiteY3" fmla="*/ 432613 h 432613"/>
              <a:gd name="connsiteX4" fmla="*/ 1740284 w 4180787"/>
              <a:gd name="connsiteY4" fmla="*/ 300725 h 432613"/>
              <a:gd name="connsiteX5" fmla="*/ 0 w 4180787"/>
              <a:gd name="connsiteY5" fmla="*/ 432613 h 432613"/>
              <a:gd name="connsiteX6" fmla="*/ 0 w 4180787"/>
              <a:gd name="connsiteY6" fmla="*/ 0 h 432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0787" h="432613">
                <a:moveTo>
                  <a:pt x="0" y="0"/>
                </a:moveTo>
                <a:cubicBezTo>
                  <a:pt x="455759" y="126804"/>
                  <a:pt x="1083170" y="237145"/>
                  <a:pt x="1779968" y="237145"/>
                </a:cubicBezTo>
                <a:cubicBezTo>
                  <a:pt x="2476766" y="237145"/>
                  <a:pt x="3713158" y="116136"/>
                  <a:pt x="4180787" y="0"/>
                </a:cubicBezTo>
                <a:lnTo>
                  <a:pt x="4180787" y="432613"/>
                </a:lnTo>
                <a:cubicBezTo>
                  <a:pt x="3758675" y="303509"/>
                  <a:pt x="2437082" y="300725"/>
                  <a:pt x="1740284" y="300725"/>
                </a:cubicBezTo>
                <a:cubicBezTo>
                  <a:pt x="1043486" y="300725"/>
                  <a:pt x="357043" y="386721"/>
                  <a:pt x="0" y="432613"/>
                </a:cubicBezTo>
                <a:lnTo>
                  <a:pt x="0" y="0"/>
                </a:lnTo>
                <a:close/>
              </a:path>
            </a:pathLst>
          </a:custGeom>
          <a:solidFill>
            <a:srgbClr val="EAEAEA"/>
          </a:solidFill>
          <a:ln w="25400" cap="flat" cmpd="sng" algn="ctr">
            <a:no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ea typeface="+mn-ea"/>
            </a:endParaRPr>
          </a:p>
        </p:txBody>
      </p:sp>
      <p:sp>
        <p:nvSpPr>
          <p:cNvPr id="16" name="MH_Other_7"/>
          <p:cNvSpPr/>
          <p:nvPr>
            <p:custDataLst>
              <p:tags r:id="rId6"/>
            </p:custDataLst>
          </p:nvPr>
        </p:nvSpPr>
        <p:spPr>
          <a:xfrm>
            <a:off x="1119947" y="4350613"/>
            <a:ext cx="998538" cy="998537"/>
          </a:xfrm>
          <a:prstGeom prst="ellipse">
            <a:avLst/>
          </a:prstGeom>
          <a:solidFill>
            <a:schemeClr val="accent1"/>
          </a:solidFill>
          <a:ln w="57150" cap="flat" cmpd="sng" algn="ctr">
            <a:solidFill>
              <a:schemeClr val="accent1">
                <a:lumMod val="60000"/>
                <a:lumOff val="40000"/>
              </a:schemeClr>
            </a:solidFill>
            <a:prstDash val="solid"/>
          </a:ln>
          <a:effectLst/>
        </p:spPr>
        <p:txBody>
          <a:bodyPr lIns="0" tIns="0" rIns="0" bIns="0" anchor="ctr"/>
          <a:lstStyle/>
          <a:p>
            <a:pPr algn="ctr" fontAlgn="auto">
              <a:spcBef>
                <a:spcPts val="0"/>
              </a:spcBef>
              <a:spcAft>
                <a:spcPts val="0"/>
              </a:spcAft>
              <a:defRPr/>
            </a:pPr>
            <a:r>
              <a:rPr lang="en-US" sz="3600" b="1" kern="0" dirty="0">
                <a:ln w="18415" cmpd="sng">
                  <a:noFill/>
                  <a:prstDash val="solid"/>
                </a:ln>
                <a:solidFill>
                  <a:srgbClr val="FFFFFF"/>
                </a:solidFill>
                <a:latin typeface="Arial Rounded MT Bold" pitchFamily="34" charset="0"/>
                <a:ea typeface="微软雅黑" pitchFamily="34" charset="-122"/>
                <a:cs typeface="Times New Roman" pitchFamily="18" charset="0"/>
              </a:rPr>
              <a:t>03</a:t>
            </a:r>
          </a:p>
        </p:txBody>
      </p:sp>
      <p:sp>
        <p:nvSpPr>
          <p:cNvPr id="17" name="MH_Other_8"/>
          <p:cNvSpPr/>
          <p:nvPr>
            <p:custDataLst>
              <p:tags r:id="rId7"/>
            </p:custDataLst>
          </p:nvPr>
        </p:nvSpPr>
        <p:spPr>
          <a:xfrm>
            <a:off x="7218430" y="2946169"/>
            <a:ext cx="998538" cy="998538"/>
          </a:xfrm>
          <a:prstGeom prst="ellipse">
            <a:avLst/>
          </a:prstGeom>
          <a:solidFill>
            <a:schemeClr val="accent1"/>
          </a:solidFill>
          <a:ln w="57150" cap="flat" cmpd="sng" algn="ctr">
            <a:solidFill>
              <a:schemeClr val="accent1">
                <a:lumMod val="60000"/>
                <a:lumOff val="40000"/>
              </a:schemeClr>
            </a:solidFill>
            <a:prstDash val="solid"/>
          </a:ln>
          <a:effectLst/>
        </p:spPr>
        <p:txBody>
          <a:bodyPr lIns="0" tIns="0" rIns="0" bIns="0" anchor="ctr"/>
          <a:lstStyle/>
          <a:p>
            <a:pPr algn="ctr" fontAlgn="auto">
              <a:spcBef>
                <a:spcPts val="0"/>
              </a:spcBef>
              <a:spcAft>
                <a:spcPts val="0"/>
              </a:spcAft>
              <a:defRPr/>
            </a:pPr>
            <a:r>
              <a:rPr lang="en-US" sz="3600" b="1" kern="0" dirty="0">
                <a:ln w="18415" cmpd="sng">
                  <a:noFill/>
                  <a:prstDash val="solid"/>
                </a:ln>
                <a:solidFill>
                  <a:srgbClr val="FFFFFF"/>
                </a:solidFill>
                <a:latin typeface="Arial Rounded MT Bold" pitchFamily="34" charset="0"/>
                <a:ea typeface="微软雅黑" pitchFamily="34" charset="-122"/>
                <a:cs typeface="Times New Roman" pitchFamily="18" charset="0"/>
              </a:rPr>
              <a:t>02</a:t>
            </a:r>
          </a:p>
        </p:txBody>
      </p:sp>
      <p:sp>
        <p:nvSpPr>
          <p:cNvPr id="18" name="MH_Other_9"/>
          <p:cNvSpPr/>
          <p:nvPr>
            <p:custDataLst>
              <p:tags r:id="rId8"/>
            </p:custDataLst>
          </p:nvPr>
        </p:nvSpPr>
        <p:spPr>
          <a:xfrm>
            <a:off x="6034710" y="4539182"/>
            <a:ext cx="674687" cy="674687"/>
          </a:xfrm>
          <a:prstGeom prst="ellipse">
            <a:avLst/>
          </a:prstGeom>
          <a:solidFill>
            <a:schemeClr val="accent1"/>
          </a:solidFill>
          <a:ln w="57150" cap="flat" cmpd="sng" algn="ctr">
            <a:solidFill>
              <a:schemeClr val="accent1">
                <a:lumMod val="60000"/>
                <a:lumOff val="40000"/>
              </a:schemeClr>
            </a:solidFill>
            <a:prstDash val="solid"/>
          </a:ln>
          <a:effectLst/>
        </p:spPr>
        <p:txBody>
          <a:bodyPr lIns="0" tIns="0" rIns="0" bIns="0" anchor="ctr"/>
          <a:lstStyle/>
          <a:p>
            <a:pPr algn="ctr" fontAlgn="auto">
              <a:spcBef>
                <a:spcPts val="0"/>
              </a:spcBef>
              <a:spcAft>
                <a:spcPts val="0"/>
              </a:spcAft>
              <a:defRPr/>
            </a:pPr>
            <a:r>
              <a:rPr lang="en-US" sz="2800" b="1" kern="0" dirty="0">
                <a:ln w="18415" cmpd="sng">
                  <a:noFill/>
                  <a:prstDash val="solid"/>
                </a:ln>
                <a:solidFill>
                  <a:srgbClr val="FFFFFF"/>
                </a:solidFill>
                <a:latin typeface="Arial Rounded MT Bold" pitchFamily="34" charset="0"/>
                <a:ea typeface="微软雅黑" pitchFamily="34" charset="-122"/>
                <a:cs typeface="Times New Roman" pitchFamily="18" charset="0"/>
              </a:rPr>
              <a:t>04</a:t>
            </a:r>
          </a:p>
        </p:txBody>
      </p:sp>
      <p:sp>
        <p:nvSpPr>
          <p:cNvPr id="19" name="MH_Other_10"/>
          <p:cNvSpPr/>
          <p:nvPr>
            <p:custDataLst>
              <p:tags r:id="rId9"/>
            </p:custDataLst>
          </p:nvPr>
        </p:nvSpPr>
        <p:spPr>
          <a:xfrm>
            <a:off x="5495815" y="5917575"/>
            <a:ext cx="680289" cy="680289"/>
          </a:xfrm>
          <a:prstGeom prst="ellipse">
            <a:avLst/>
          </a:prstGeom>
          <a:solidFill>
            <a:sysClr val="window" lastClr="FFFFFF"/>
          </a:solidFill>
          <a:ln w="25400" cap="flat" cmpd="sng" algn="ctr">
            <a:solidFill>
              <a:sysClr val="window" lastClr="FFFFFF">
                <a:lumMod val="95000"/>
              </a:sysClr>
            </a:solidFill>
            <a:prstDash val="solid"/>
          </a:ln>
          <a:effectLst>
            <a:innerShdw blurRad="76200">
              <a:sysClr val="windowText" lastClr="000000">
                <a:lumMod val="65000"/>
                <a:lumOff val="35000"/>
              </a:sysClr>
            </a:innerShdw>
          </a:effectLst>
        </p:spPr>
        <p:txBody>
          <a:bodyPr anchor="ctr"/>
          <a:lstStyle/>
          <a:p>
            <a:pPr algn="ctr" fontAlgn="auto">
              <a:spcBef>
                <a:spcPts val="0"/>
              </a:spcBef>
              <a:spcAft>
                <a:spcPts val="0"/>
              </a:spcAft>
              <a:defRPr/>
            </a:pPr>
            <a:endParaRPr lang="en-US" kern="0">
              <a:solidFill>
                <a:sysClr val="window" lastClr="FFFFFF"/>
              </a:solidFill>
              <a:latin typeface="Calibri"/>
              <a:ea typeface="+mn-ea"/>
            </a:endParaRPr>
          </a:p>
        </p:txBody>
      </p:sp>
      <p:sp>
        <p:nvSpPr>
          <p:cNvPr id="20" name="MH_Other_11"/>
          <p:cNvSpPr/>
          <p:nvPr>
            <p:custDataLst>
              <p:tags r:id="rId10"/>
            </p:custDataLst>
          </p:nvPr>
        </p:nvSpPr>
        <p:spPr>
          <a:xfrm>
            <a:off x="5509958" y="5917013"/>
            <a:ext cx="666750" cy="666750"/>
          </a:xfrm>
          <a:prstGeom prst="ellipse">
            <a:avLst/>
          </a:prstGeom>
          <a:solidFill>
            <a:schemeClr val="accent1"/>
          </a:solidFill>
          <a:ln w="57150" cap="flat" cmpd="sng" algn="ctr">
            <a:solidFill>
              <a:schemeClr val="accent1">
                <a:lumMod val="60000"/>
                <a:lumOff val="40000"/>
              </a:schemeClr>
            </a:solidFill>
            <a:prstDash val="solid"/>
          </a:ln>
          <a:effectLst/>
        </p:spPr>
        <p:txBody>
          <a:bodyPr lIns="0" tIns="0" rIns="0" bIns="0" anchor="ctr"/>
          <a:lstStyle/>
          <a:p>
            <a:pPr algn="ctr" fontAlgn="auto">
              <a:spcBef>
                <a:spcPts val="0"/>
              </a:spcBef>
              <a:spcAft>
                <a:spcPts val="0"/>
              </a:spcAft>
              <a:defRPr/>
            </a:pPr>
            <a:r>
              <a:rPr lang="en-US" sz="2800" b="1" kern="0" dirty="0">
                <a:ln w="18415" cmpd="sng">
                  <a:noFill/>
                  <a:prstDash val="solid"/>
                </a:ln>
                <a:solidFill>
                  <a:srgbClr val="FFFFFF"/>
                </a:solidFill>
                <a:latin typeface="Arial Rounded MT Bold" pitchFamily="34" charset="0"/>
                <a:ea typeface="微软雅黑" pitchFamily="34" charset="-122"/>
                <a:cs typeface="Times New Roman" pitchFamily="18" charset="0"/>
              </a:rPr>
              <a:t>05</a:t>
            </a:r>
          </a:p>
        </p:txBody>
      </p:sp>
      <p:sp>
        <p:nvSpPr>
          <p:cNvPr id="22" name="MH_Text_1"/>
          <p:cNvSpPr txBox="1"/>
          <p:nvPr>
            <p:custDataLst>
              <p:tags r:id="rId11"/>
            </p:custDataLst>
          </p:nvPr>
        </p:nvSpPr>
        <p:spPr>
          <a:xfrm>
            <a:off x="1310123" y="3163332"/>
            <a:ext cx="4158013" cy="923330"/>
          </a:xfrm>
          <a:prstGeom prst="rect">
            <a:avLst/>
          </a:prstGeom>
          <a:noFill/>
          <a:ln w="9525">
            <a:noFill/>
            <a:miter lim="800000"/>
            <a:headEnd/>
            <a:tailEnd/>
          </a:ln>
        </p:spPr>
        <p:txBody>
          <a:bodyPr wrap="square">
            <a:spAutoFit/>
          </a:bodyPr>
          <a:lstStyle>
            <a:defPPr>
              <a:defRPr lang="zh-CN"/>
            </a:defPPr>
            <a:lvl1pPr algn="ctr">
              <a:defRPr b="1">
                <a:solidFill>
                  <a:srgbClr val="595959"/>
                </a:solidFill>
                <a:latin typeface="Arial" panose="020B0604020202020204" pitchFamily="34" charset="0"/>
                <a:ea typeface="微软雅黑" panose="020B0503020204020204" pitchFamily="34" charset="-122"/>
              </a:defRPr>
            </a:lvl1pPr>
          </a:lstStyle>
          <a:p>
            <a:pPr marL="0" lvl="1"/>
            <a:r>
              <a:rPr lang="zh-CN" altLang="en-US" b="1" dirty="0">
                <a:solidFill>
                  <a:srgbClr val="0033CC"/>
                </a:solidFill>
                <a:latin typeface="微软雅黑" panose="020B0503020204020204" pitchFamily="34" charset="-122"/>
                <a:ea typeface="微软雅黑" panose="020B0503020204020204" pitchFamily="34" charset="-122"/>
              </a:rPr>
              <a:t>专业状态数据常态采集制度 </a:t>
            </a:r>
            <a:r>
              <a:rPr lang="zh-CN" altLang="en-US" b="1" dirty="0">
                <a:solidFill>
                  <a:srgbClr val="0033CC"/>
                </a:solidFill>
                <a:latin typeface="楷体" panose="02010609060101010101" pitchFamily="49" charset="-122"/>
                <a:ea typeface="楷体" panose="02010609060101010101" pitchFamily="49" charset="-122"/>
              </a:rPr>
              <a:t>，</a:t>
            </a:r>
            <a:r>
              <a:rPr lang="zh-CN" altLang="en-US" dirty="0">
                <a:latin typeface="楷体" panose="02010609060101010101" pitchFamily="49" charset="-122"/>
                <a:ea typeface="楷体" panose="02010609060101010101" pitchFamily="49" charset="-122"/>
              </a:rPr>
              <a:t>参加评估专业的基本</a:t>
            </a:r>
            <a:r>
              <a:rPr lang="zh-CN" altLang="en-US" dirty="0" smtClean="0">
                <a:latin typeface="楷体" panose="02010609060101010101" pitchFamily="49" charset="-122"/>
                <a:ea typeface="楷体" panose="02010609060101010101" pitchFamily="49" charset="-122"/>
              </a:rPr>
              <a:t>数据与其他已有的平台数据比对核实，保证</a:t>
            </a:r>
            <a:r>
              <a:rPr lang="zh-CN" altLang="en-US" dirty="0">
                <a:latin typeface="楷体" panose="02010609060101010101" pitchFamily="49" charset="-122"/>
                <a:ea typeface="楷体" panose="02010609060101010101" pitchFamily="49" charset="-122"/>
              </a:rPr>
              <a:t>评估基本数据的客观性。</a:t>
            </a:r>
          </a:p>
        </p:txBody>
      </p:sp>
      <p:sp>
        <p:nvSpPr>
          <p:cNvPr id="23" name="MH_Text_3"/>
          <p:cNvSpPr txBox="1"/>
          <p:nvPr>
            <p:custDataLst>
              <p:tags r:id="rId12"/>
            </p:custDataLst>
          </p:nvPr>
        </p:nvSpPr>
        <p:spPr>
          <a:xfrm>
            <a:off x="1088600" y="5399347"/>
            <a:ext cx="4008556" cy="923330"/>
          </a:xfrm>
          <a:prstGeom prst="rect">
            <a:avLst/>
          </a:prstGeom>
          <a:noFill/>
          <a:ln w="9525">
            <a:noFill/>
            <a:miter lim="800000"/>
            <a:headEnd/>
            <a:tailEnd/>
          </a:ln>
        </p:spPr>
        <p:txBody>
          <a:bodyPr wrap="square">
            <a:spAutoFit/>
          </a:bodyPr>
          <a:lstStyle>
            <a:defPPr>
              <a:defRPr lang="zh-CN"/>
            </a:defPPr>
            <a:lvl1pPr algn="ctr">
              <a:defRPr b="1">
                <a:solidFill>
                  <a:srgbClr val="595959"/>
                </a:solidFill>
                <a:latin typeface="Arial" panose="020B0604020202020204" pitchFamily="34" charset="0"/>
                <a:ea typeface="微软雅黑" panose="020B0503020204020204" pitchFamily="34" charset="-122"/>
              </a:defRPr>
            </a:lvl1pPr>
          </a:lstStyle>
          <a:p>
            <a:pPr algn="l"/>
            <a:r>
              <a:rPr lang="zh-CN" altLang="en-US" dirty="0">
                <a:solidFill>
                  <a:srgbClr val="0033CC"/>
                </a:solidFill>
                <a:latin typeface="微软雅黑" panose="020B0503020204020204" pitchFamily="34" charset="-122"/>
              </a:rPr>
              <a:t>定量指标数据核查制度</a:t>
            </a:r>
            <a:r>
              <a:rPr lang="zh-CN" altLang="en-US" dirty="0">
                <a:solidFill>
                  <a:srgbClr val="0033CC"/>
                </a:solidFill>
                <a:latin typeface="楷体" panose="02010609060101010101" pitchFamily="49" charset="-122"/>
                <a:ea typeface="楷体" panose="02010609060101010101" pitchFamily="49" charset="-122"/>
              </a:rPr>
              <a:t>，</a:t>
            </a:r>
            <a:r>
              <a:rPr lang="zh-CN" altLang="en-US" b="0" dirty="0">
                <a:solidFill>
                  <a:schemeClr val="tx1"/>
                </a:solidFill>
                <a:latin typeface="楷体" panose="02010609060101010101" pitchFamily="49" charset="-122"/>
                <a:ea typeface="楷体" panose="02010609060101010101" pitchFamily="49" charset="-122"/>
              </a:rPr>
              <a:t>定量数据先由高校自我核查，</a:t>
            </a:r>
            <a:r>
              <a:rPr lang="zh-CN" altLang="en-US" b="0" dirty="0" smtClean="0">
                <a:solidFill>
                  <a:schemeClr val="tx1"/>
                </a:solidFill>
                <a:latin typeface="楷体" panose="02010609060101010101" pitchFamily="49" charset="-122"/>
                <a:ea typeface="楷体" panose="02010609060101010101" pitchFamily="49" charset="-122"/>
              </a:rPr>
              <a:t>再由</a:t>
            </a:r>
            <a:r>
              <a:rPr lang="zh-CN" altLang="en-US" b="0" dirty="0">
                <a:solidFill>
                  <a:schemeClr val="tx1"/>
                </a:solidFill>
                <a:latin typeface="楷体" panose="02010609060101010101" pitchFamily="49" charset="-122"/>
                <a:ea typeface="楷体" panose="02010609060101010101" pitchFamily="49" charset="-122"/>
              </a:rPr>
              <a:t>各专业类教指委组织专家</a:t>
            </a:r>
            <a:r>
              <a:rPr lang="zh-CN" altLang="en-US" b="0" dirty="0" smtClean="0">
                <a:solidFill>
                  <a:schemeClr val="tx1"/>
                </a:solidFill>
                <a:latin typeface="楷体" panose="02010609060101010101" pitchFamily="49" charset="-122"/>
                <a:ea typeface="楷体" panose="02010609060101010101" pitchFamily="49" charset="-122"/>
              </a:rPr>
              <a:t>核查。</a:t>
            </a:r>
            <a:endParaRPr lang="zh-CN" altLang="en-US" b="0" dirty="0">
              <a:solidFill>
                <a:schemeClr val="tx1"/>
              </a:solidFill>
              <a:latin typeface="楷体" panose="02010609060101010101" pitchFamily="49" charset="-122"/>
              <a:ea typeface="楷体" panose="02010609060101010101" pitchFamily="49" charset="-122"/>
            </a:endParaRPr>
          </a:p>
        </p:txBody>
      </p:sp>
      <p:sp>
        <p:nvSpPr>
          <p:cNvPr id="24" name="MH_Text_5"/>
          <p:cNvSpPr txBox="1"/>
          <p:nvPr>
            <p:custDataLst>
              <p:tags r:id="rId13"/>
            </p:custDataLst>
          </p:nvPr>
        </p:nvSpPr>
        <p:spPr>
          <a:xfrm>
            <a:off x="6309956" y="5955113"/>
            <a:ext cx="4318162" cy="646331"/>
          </a:xfrm>
          <a:prstGeom prst="rect">
            <a:avLst/>
          </a:prstGeom>
          <a:noFill/>
          <a:ln w="9525">
            <a:noFill/>
            <a:miter lim="800000"/>
            <a:headEnd/>
            <a:tailEnd/>
          </a:ln>
        </p:spPr>
        <p:txBody>
          <a:bodyPr wrap="square">
            <a:spAutoFit/>
          </a:bodyPr>
          <a:lstStyle>
            <a:defPPr>
              <a:defRPr lang="zh-CN"/>
            </a:defPPr>
            <a:lvl1pPr algn="ctr">
              <a:defRPr b="1">
                <a:solidFill>
                  <a:srgbClr val="595959"/>
                </a:solidFill>
                <a:latin typeface="Arial" panose="020B0604020202020204" pitchFamily="34" charset="0"/>
                <a:ea typeface="微软雅黑" panose="020B0503020204020204" pitchFamily="34" charset="-122"/>
              </a:defRPr>
            </a:lvl1pPr>
          </a:lstStyle>
          <a:p>
            <a:pPr algn="l"/>
            <a:r>
              <a:rPr lang="zh-CN" altLang="en-US" dirty="0">
                <a:solidFill>
                  <a:srgbClr val="0033CC"/>
                </a:solidFill>
                <a:latin typeface="微软雅黑" panose="020B0503020204020204" pitchFamily="34" charset="-122"/>
              </a:rPr>
              <a:t>建立评估结果公开制度</a:t>
            </a:r>
            <a:r>
              <a:rPr lang="zh-CN" altLang="en-US" dirty="0">
                <a:solidFill>
                  <a:srgbClr val="0033CC"/>
                </a:solidFill>
                <a:latin typeface="楷体" panose="02010609060101010101" pitchFamily="49" charset="-122"/>
                <a:ea typeface="楷体" panose="02010609060101010101" pitchFamily="49" charset="-122"/>
              </a:rPr>
              <a:t>，</a:t>
            </a:r>
            <a:r>
              <a:rPr lang="zh-CN" altLang="en-US" b="0" dirty="0" smtClean="0">
                <a:solidFill>
                  <a:schemeClr val="tx1"/>
                </a:solidFill>
                <a:latin typeface="楷体" panose="02010609060101010101" pitchFamily="49" charset="-122"/>
                <a:ea typeface="楷体" panose="02010609060101010101" pitchFamily="49" charset="-122"/>
              </a:rPr>
              <a:t>通过适当方式面向</a:t>
            </a:r>
            <a:r>
              <a:rPr lang="zh-CN" altLang="en-US" b="0" dirty="0">
                <a:solidFill>
                  <a:schemeClr val="tx1"/>
                </a:solidFill>
                <a:latin typeface="楷体" panose="02010609060101010101" pitchFamily="49" charset="-122"/>
                <a:ea typeface="楷体" panose="02010609060101010101" pitchFamily="49" charset="-122"/>
              </a:rPr>
              <a:t>社会公开评估结果，接受社会</a:t>
            </a:r>
            <a:r>
              <a:rPr lang="zh-CN" altLang="en-US" b="0" dirty="0" smtClean="0">
                <a:solidFill>
                  <a:schemeClr val="tx1"/>
                </a:solidFill>
                <a:latin typeface="楷体" panose="02010609060101010101" pitchFamily="49" charset="-122"/>
                <a:ea typeface="楷体" panose="02010609060101010101" pitchFamily="49" charset="-122"/>
              </a:rPr>
              <a:t>监督</a:t>
            </a:r>
            <a:r>
              <a:rPr lang="zh-CN" altLang="en-US" b="0" dirty="0">
                <a:solidFill>
                  <a:schemeClr val="tx1"/>
                </a:solidFill>
                <a:latin typeface="楷体" panose="02010609060101010101" pitchFamily="49" charset="-122"/>
                <a:ea typeface="楷体" panose="02010609060101010101" pitchFamily="49" charset="-122"/>
              </a:rPr>
              <a:t>。</a:t>
            </a:r>
          </a:p>
        </p:txBody>
      </p:sp>
      <p:sp>
        <p:nvSpPr>
          <p:cNvPr id="25" name="MH_Text_2"/>
          <p:cNvSpPr txBox="1"/>
          <p:nvPr>
            <p:custDataLst>
              <p:tags r:id="rId14"/>
            </p:custDataLst>
          </p:nvPr>
        </p:nvSpPr>
        <p:spPr>
          <a:xfrm>
            <a:off x="8368926" y="3147667"/>
            <a:ext cx="2756274" cy="646331"/>
          </a:xfrm>
          <a:prstGeom prst="rect">
            <a:avLst/>
          </a:prstGeom>
          <a:noFill/>
          <a:ln w="9525">
            <a:noFill/>
            <a:miter lim="800000"/>
            <a:headEnd/>
            <a:tailEnd/>
          </a:ln>
        </p:spPr>
        <p:txBody>
          <a:bodyPr wrap="square">
            <a:spAutoFit/>
          </a:bodyPr>
          <a:lstStyle>
            <a:defPPr>
              <a:defRPr lang="zh-CN"/>
            </a:defPPr>
            <a:lvl1pPr algn="ctr">
              <a:defRPr b="1">
                <a:solidFill>
                  <a:srgbClr val="595959"/>
                </a:solidFill>
                <a:latin typeface="Arial" panose="020B0604020202020204" pitchFamily="34" charset="0"/>
                <a:ea typeface="微软雅黑" panose="020B0503020204020204" pitchFamily="34" charset="-122"/>
              </a:defRPr>
            </a:lvl1pPr>
            <a:lvl2pPr marL="0" lvl="1">
              <a:defRPr b="1">
                <a:solidFill>
                  <a:srgbClr val="0033CC"/>
                </a:solidFill>
                <a:latin typeface="楷体" panose="02010609060101010101" pitchFamily="49" charset="-122"/>
                <a:ea typeface="楷体" panose="02010609060101010101" pitchFamily="49" charset="-122"/>
              </a:defRPr>
            </a:lvl2pPr>
          </a:lstStyle>
          <a:p>
            <a:pPr lvl="1"/>
            <a:r>
              <a:rPr lang="zh-CN" altLang="en-US" dirty="0">
                <a:latin typeface="微软雅黑" panose="020B0503020204020204" pitchFamily="34" charset="-122"/>
                <a:ea typeface="微软雅黑" panose="020B0503020204020204" pitchFamily="34" charset="-122"/>
              </a:rPr>
              <a:t>数据材料公示制度</a:t>
            </a:r>
            <a:r>
              <a:rPr lang="zh-CN" altLang="en-US" dirty="0" smtClean="0"/>
              <a:t>，</a:t>
            </a:r>
            <a:r>
              <a:rPr lang="zh-CN" altLang="en-US" b="0" dirty="0">
                <a:solidFill>
                  <a:schemeClr val="tx1"/>
                </a:solidFill>
              </a:rPr>
              <a:t>更好的保证评估数据的真实性。</a:t>
            </a:r>
          </a:p>
        </p:txBody>
      </p:sp>
      <p:sp>
        <p:nvSpPr>
          <p:cNvPr id="26" name="MH_Text_4"/>
          <p:cNvSpPr txBox="1"/>
          <p:nvPr>
            <p:custDataLst>
              <p:tags r:id="rId15"/>
            </p:custDataLst>
          </p:nvPr>
        </p:nvSpPr>
        <p:spPr>
          <a:xfrm>
            <a:off x="6829036" y="4255457"/>
            <a:ext cx="4829564" cy="1200329"/>
          </a:xfrm>
          <a:prstGeom prst="rect">
            <a:avLst/>
          </a:prstGeom>
          <a:noFill/>
          <a:ln w="9525">
            <a:noFill/>
            <a:miter lim="800000"/>
            <a:headEnd/>
            <a:tailEnd/>
          </a:ln>
        </p:spPr>
        <p:txBody>
          <a:bodyPr wrap="square">
            <a:spAutoFit/>
          </a:bodyPr>
          <a:lstStyle>
            <a:defPPr>
              <a:defRPr lang="zh-CN"/>
            </a:defPPr>
            <a:lvl1pPr algn="ctr">
              <a:defRPr b="1">
                <a:solidFill>
                  <a:srgbClr val="595959"/>
                </a:solidFill>
                <a:latin typeface="Arial" panose="020B0604020202020204" pitchFamily="34" charset="0"/>
                <a:ea typeface="微软雅黑" panose="020B0503020204020204" pitchFamily="34" charset="-122"/>
              </a:defRPr>
            </a:lvl1pPr>
          </a:lstStyle>
          <a:p>
            <a:pPr algn="l"/>
            <a:r>
              <a:rPr lang="zh-CN" altLang="en-US" dirty="0">
                <a:solidFill>
                  <a:srgbClr val="0033CC"/>
                </a:solidFill>
                <a:latin typeface="微软雅黑" panose="020B0503020204020204" pitchFamily="34" charset="-122"/>
              </a:rPr>
              <a:t>定性指标评审质量保障及追溯制度</a:t>
            </a:r>
            <a:r>
              <a:rPr lang="zh-CN" altLang="en-US" dirty="0">
                <a:solidFill>
                  <a:srgbClr val="0033CC"/>
                </a:solidFill>
                <a:latin typeface="楷体" panose="02010609060101010101" pitchFamily="49" charset="-122"/>
                <a:ea typeface="楷体" panose="02010609060101010101" pitchFamily="49" charset="-122"/>
              </a:rPr>
              <a:t>，</a:t>
            </a:r>
            <a:r>
              <a:rPr lang="zh-CN" altLang="en-US" b="0" dirty="0">
                <a:solidFill>
                  <a:schemeClr val="tx1"/>
                </a:solidFill>
                <a:latin typeface="楷体" panose="02010609060101010101" pitchFamily="49" charset="-122"/>
                <a:ea typeface="楷体" panose="02010609060101010101" pitchFamily="49" charset="-122"/>
              </a:rPr>
              <a:t>定性指标采用专家按观测点分组并给定“赋分区间”的评审方式，力求定性指标评估相对稳定，方差小，可追溯。确保评估结果更加公正</a:t>
            </a:r>
            <a:r>
              <a:rPr lang="zh-CN" altLang="en-US" b="0" dirty="0" smtClean="0">
                <a:solidFill>
                  <a:schemeClr val="tx1"/>
                </a:solidFill>
                <a:latin typeface="楷体" panose="02010609060101010101" pitchFamily="49" charset="-122"/>
                <a:ea typeface="楷体" panose="02010609060101010101" pitchFamily="49" charset="-122"/>
              </a:rPr>
              <a:t>客观。</a:t>
            </a:r>
            <a:endParaRPr lang="zh-CN" altLang="en-US" b="0" dirty="0">
              <a:solidFill>
                <a:schemeClr val="tx1"/>
              </a:solidFill>
              <a:latin typeface="楷体" panose="02010609060101010101" pitchFamily="49" charset="-122"/>
              <a:ea typeface="楷体" panose="02010609060101010101" pitchFamily="49" charset="-122"/>
            </a:endParaRPr>
          </a:p>
        </p:txBody>
      </p:sp>
      <p:grpSp>
        <p:nvGrpSpPr>
          <p:cNvPr id="31" name="组合 30"/>
          <p:cNvGrpSpPr/>
          <p:nvPr/>
        </p:nvGrpSpPr>
        <p:grpSpPr>
          <a:xfrm>
            <a:off x="0" y="398545"/>
            <a:ext cx="12192000" cy="766763"/>
            <a:chOff x="0" y="398545"/>
            <a:chExt cx="12192000" cy="766763"/>
          </a:xfrm>
        </p:grpSpPr>
        <p:sp>
          <p:nvSpPr>
            <p:cNvPr id="32"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3" name="Text Box 4"/>
            <p:cNvSpPr txBox="1">
              <a:spLocks noChangeArrowheads="1"/>
            </p:cNvSpPr>
            <p:nvPr/>
          </p:nvSpPr>
          <p:spPr bwMode="auto">
            <a:xfrm>
              <a:off x="1479197" y="565068"/>
              <a:ext cx="5029200" cy="461665"/>
            </a:xfrm>
            <a:prstGeom prst="rect">
              <a:avLst/>
            </a:prstGeom>
            <a:noFill/>
            <a:ln w="9525">
              <a:noFill/>
              <a:miter lim="800000"/>
              <a:headEnd/>
              <a:tailEnd/>
            </a:ln>
          </p:spPr>
          <p:txBody>
            <a:bodyPr>
              <a:spAutoFit/>
            </a:bodyPr>
            <a:lstStyle>
              <a:defPPr>
                <a:defRPr lang="zh-CN"/>
              </a:defPPr>
              <a:lvl1pPr marL="457200" indent="-457200">
                <a:spcBef>
                  <a:spcPct val="50000"/>
                </a:spcBef>
                <a:defRPr sz="2400" b="1">
                  <a:solidFill>
                    <a:schemeClr val="bg1"/>
                  </a:solidFill>
                  <a:latin typeface="Arial" panose="020B0604020202020204" pitchFamily="34" charset="0"/>
                  <a:ea typeface="微软雅黑" panose="020B0503020204020204" pitchFamily="34" charset="-122"/>
                </a:defRPr>
              </a:lvl1pPr>
            </a:lstStyle>
            <a:p>
              <a:r>
                <a:rPr lang="zh-CN" altLang="en-US" dirty="0" smtClean="0">
                  <a:sym typeface="Arial" panose="020B0604020202020204" pitchFamily="34" charset="0"/>
                </a:rPr>
                <a:t>五</a:t>
              </a:r>
              <a:r>
                <a:rPr lang="zh-CN" altLang="en-US" dirty="0" smtClean="0">
                  <a:sym typeface="Arial" panose="020B0604020202020204" pitchFamily="34" charset="0"/>
                </a:rPr>
                <a:t>、</a:t>
              </a:r>
              <a:r>
                <a:rPr lang="zh-CN" altLang="en-US" dirty="0" smtClean="0">
                  <a:sym typeface="Arial" panose="020B0604020202020204" pitchFamily="34" charset="0"/>
                </a:rPr>
                <a:t>专业评估的工作流程</a:t>
              </a:r>
              <a:endParaRPr lang="zh-CN" altLang="en-US" dirty="0">
                <a:sym typeface="Arial" panose="020B0604020202020204" pitchFamily="34" charset="0"/>
              </a:endParaRPr>
            </a:p>
          </p:txBody>
        </p:sp>
        <p:pic>
          <p:nvPicPr>
            <p:cNvPr id="34" name="组合 133"/>
            <p:cNvPicPr>
              <a:picLocks noChangeArrowheads="1"/>
            </p:cNvPicPr>
            <p:nvPr/>
          </p:nvPicPr>
          <p:blipFill>
            <a:blip r:embed="rId17"/>
            <a:srcRect/>
            <a:stretch>
              <a:fillRect/>
            </a:stretch>
          </p:blipFill>
          <p:spPr bwMode="auto">
            <a:xfrm>
              <a:off x="295275" y="398545"/>
              <a:ext cx="746125" cy="76676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35" name="任意多边形 34"/>
            <p:cNvSpPr/>
            <p:nvPr/>
          </p:nvSpPr>
          <p:spPr>
            <a:xfrm>
              <a:off x="11780119" y="547915"/>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37" name="直接连接符 36"/>
          <p:cNvCxnSpPr/>
          <p:nvPr/>
        </p:nvCxnSpPr>
        <p:spPr>
          <a:xfrm flipV="1">
            <a:off x="738823" y="2131776"/>
            <a:ext cx="3876357" cy="21987"/>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8" name="矩形 37"/>
          <p:cNvSpPr/>
          <p:nvPr/>
        </p:nvSpPr>
        <p:spPr>
          <a:xfrm>
            <a:off x="754063" y="1980250"/>
            <a:ext cx="2156442" cy="9894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9" name="矩形 38"/>
          <p:cNvSpPr/>
          <p:nvPr/>
        </p:nvSpPr>
        <p:spPr>
          <a:xfrm>
            <a:off x="646489" y="1491894"/>
            <a:ext cx="10173911" cy="461665"/>
          </a:xfrm>
          <a:prstGeom prst="rect">
            <a:avLst/>
          </a:prstGeom>
          <a:noFill/>
          <a:ln w="9525">
            <a:noFill/>
            <a:miter lim="800000"/>
            <a:headEnd/>
            <a:tailEnd/>
          </a:ln>
        </p:spPr>
        <p:txBody>
          <a:bodyPr wrap="square">
            <a:spAutoFit/>
          </a:bodyPr>
          <a:lstStyle/>
          <a:p>
            <a:r>
              <a:rPr lang="en-US" altLang="zh-CN" sz="2400" b="1" dirty="0" smtClean="0">
                <a:solidFill>
                  <a:srgbClr val="595959"/>
                </a:solidFill>
                <a:latin typeface="Arial" panose="020B0604020202020204" pitchFamily="34" charset="0"/>
                <a:ea typeface="微软雅黑" panose="020B0503020204020204" pitchFamily="34" charset="-122"/>
              </a:rPr>
              <a:t>2</a:t>
            </a:r>
            <a:r>
              <a:rPr lang="zh-CN" altLang="en-US" sz="2400" b="1" dirty="0" smtClean="0">
                <a:solidFill>
                  <a:srgbClr val="595959"/>
                </a:solidFill>
                <a:latin typeface="Arial" panose="020B0604020202020204" pitchFamily="34" charset="0"/>
                <a:ea typeface="微软雅黑" panose="020B0503020204020204" pitchFamily="34" charset="-122"/>
              </a:rPr>
              <a:t>、建立</a:t>
            </a:r>
            <a:r>
              <a:rPr lang="zh-CN" altLang="en-US" sz="2400" b="1" dirty="0">
                <a:solidFill>
                  <a:srgbClr val="595959"/>
                </a:solidFill>
                <a:latin typeface="Arial" panose="020B0604020202020204" pitchFamily="34" charset="0"/>
                <a:ea typeface="微软雅黑" panose="020B0503020204020204" pitchFamily="34" charset="-122"/>
              </a:rPr>
              <a:t>诚信制度体系，确保数据真实可靠，结果客观</a:t>
            </a:r>
            <a:r>
              <a:rPr lang="zh-CN" altLang="en-US" sz="2400" b="1" dirty="0" smtClean="0">
                <a:solidFill>
                  <a:srgbClr val="595959"/>
                </a:solidFill>
                <a:latin typeface="Arial" panose="020B0604020202020204" pitchFamily="34" charset="0"/>
                <a:ea typeface="微软雅黑" panose="020B0503020204020204" pitchFamily="34" charset="-122"/>
              </a:rPr>
              <a:t>公正</a:t>
            </a:r>
            <a:endParaRPr lang="zh-CN" altLang="en-US" sz="24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xmlns="" val="475239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out)">
                                      <p:cBhvr>
                                        <p:cTn id="7" dur="500"/>
                                        <p:tgtEl>
                                          <p:spTgt spid="14"/>
                                        </p:tgtEl>
                                      </p:cBhvr>
                                    </p:animEffect>
                                  </p:childTnLst>
                                </p:cTn>
                              </p:par>
                            </p:childTnLst>
                          </p:cTn>
                        </p:par>
                        <p:par>
                          <p:cTn id="8" fill="hold">
                            <p:stCondLst>
                              <p:cond delay="500"/>
                            </p:stCondLst>
                            <p:childTnLst>
                              <p:par>
                                <p:cTn id="9" presetID="12" presetClass="entr" presetSubtype="1"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 calcmode="lin" valueType="num">
                                      <p:cBhvr additive="base">
                                        <p:cTn id="11" dur="500"/>
                                        <p:tgtEl>
                                          <p:spTgt spid="22"/>
                                        </p:tgtEl>
                                        <p:attrNameLst>
                                          <p:attrName>ppt_y</p:attrName>
                                        </p:attrNameLst>
                                      </p:cBhvr>
                                      <p:tavLst>
                                        <p:tav tm="0">
                                          <p:val>
                                            <p:strVal val="#ppt_y-#ppt_h*1.125000"/>
                                          </p:val>
                                        </p:tav>
                                        <p:tav tm="100000">
                                          <p:val>
                                            <p:strVal val="#ppt_y"/>
                                          </p:val>
                                        </p:tav>
                                      </p:tavLst>
                                    </p:anim>
                                    <p:animEffect transition="in" filter="wipe(down)">
                                      <p:cBhvr>
                                        <p:cTn id="12" dur="500"/>
                                        <p:tgtEl>
                                          <p:spTgt spid="22"/>
                                        </p:tgtEl>
                                      </p:cBhvr>
                                    </p:animEffect>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left)">
                                      <p:cBhvr>
                                        <p:cTn id="16" dur="500"/>
                                        <p:tgtEl>
                                          <p:spTgt spid="13"/>
                                        </p:tgtEl>
                                      </p:cBhvr>
                                    </p:animEffect>
                                  </p:childTnLst>
                                </p:cTn>
                              </p:par>
                            </p:childTnLst>
                          </p:cTn>
                        </p:par>
                        <p:par>
                          <p:cTn id="17" fill="hold">
                            <p:stCondLst>
                              <p:cond delay="1500"/>
                            </p:stCondLst>
                            <p:childTnLst>
                              <p:par>
                                <p:cTn id="18" presetID="6" presetClass="entr" presetSubtype="32" fill="hold" grpId="0" nodeType="after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circle(out)">
                                      <p:cBhvr>
                                        <p:cTn id="20" dur="500"/>
                                        <p:tgtEl>
                                          <p:spTgt spid="17"/>
                                        </p:tgtEl>
                                      </p:cBhvr>
                                    </p:animEffect>
                                  </p:childTnLst>
                                </p:cTn>
                              </p:par>
                            </p:childTnLst>
                          </p:cTn>
                        </p:par>
                        <p:par>
                          <p:cTn id="21" fill="hold">
                            <p:stCondLst>
                              <p:cond delay="2000"/>
                            </p:stCondLst>
                            <p:childTnLst>
                              <p:par>
                                <p:cTn id="22" presetID="12" presetClass="entr" presetSubtype="1" fill="hold" grpId="0" nodeType="after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additive="base">
                                        <p:cTn id="24" dur="500"/>
                                        <p:tgtEl>
                                          <p:spTgt spid="25"/>
                                        </p:tgtEl>
                                        <p:attrNameLst>
                                          <p:attrName>ppt_y</p:attrName>
                                        </p:attrNameLst>
                                      </p:cBhvr>
                                      <p:tavLst>
                                        <p:tav tm="0">
                                          <p:val>
                                            <p:strVal val="#ppt_y-#ppt_h*1.125000"/>
                                          </p:val>
                                        </p:tav>
                                        <p:tav tm="100000">
                                          <p:val>
                                            <p:strVal val="#ppt_y"/>
                                          </p:val>
                                        </p:tav>
                                      </p:tavLst>
                                    </p:anim>
                                    <p:animEffect transition="in" filter="wipe(down)">
                                      <p:cBhvr>
                                        <p:cTn id="25" dur="500"/>
                                        <p:tgtEl>
                                          <p:spTgt spid="25"/>
                                        </p:tgtEl>
                                      </p:cBhvr>
                                    </p:animEffect>
                                  </p:childTnLst>
                                </p:cTn>
                              </p:par>
                            </p:childTnLst>
                          </p:cTn>
                        </p:par>
                        <p:par>
                          <p:cTn id="26" fill="hold">
                            <p:stCondLst>
                              <p:cond delay="2500"/>
                            </p:stCondLst>
                            <p:childTnLst>
                              <p:par>
                                <p:cTn id="27" presetID="22" presetClass="entr" presetSubtype="2" fill="hold" grpId="0" nodeType="after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ipe(right)">
                                      <p:cBhvr>
                                        <p:cTn id="29" dur="500"/>
                                        <p:tgtEl>
                                          <p:spTgt spid="15"/>
                                        </p:tgtEl>
                                      </p:cBhvr>
                                    </p:animEffect>
                                  </p:childTnLst>
                                </p:cTn>
                              </p:par>
                            </p:childTnLst>
                          </p:cTn>
                        </p:par>
                        <p:par>
                          <p:cTn id="30" fill="hold">
                            <p:stCondLst>
                              <p:cond delay="3000"/>
                            </p:stCondLst>
                            <p:childTnLst>
                              <p:par>
                                <p:cTn id="31" presetID="6" presetClass="entr" presetSubtype="32" fill="hold" grpId="0" nodeType="after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circle(out)">
                                      <p:cBhvr>
                                        <p:cTn id="33" dur="500"/>
                                        <p:tgtEl>
                                          <p:spTgt spid="16"/>
                                        </p:tgtEl>
                                      </p:cBhvr>
                                    </p:animEffect>
                                  </p:childTnLst>
                                </p:cTn>
                              </p:par>
                            </p:childTnLst>
                          </p:cTn>
                        </p:par>
                        <p:par>
                          <p:cTn id="34" fill="hold">
                            <p:stCondLst>
                              <p:cond delay="3500"/>
                            </p:stCondLst>
                            <p:childTnLst>
                              <p:par>
                                <p:cTn id="35" presetID="12" presetClass="entr" presetSubtype="1" fill="hold" grpId="0" nodeType="after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p:tgtEl>
                                          <p:spTgt spid="23"/>
                                        </p:tgtEl>
                                        <p:attrNameLst>
                                          <p:attrName>ppt_y</p:attrName>
                                        </p:attrNameLst>
                                      </p:cBhvr>
                                      <p:tavLst>
                                        <p:tav tm="0">
                                          <p:val>
                                            <p:strVal val="#ppt_y-#ppt_h*1.125000"/>
                                          </p:val>
                                        </p:tav>
                                        <p:tav tm="100000">
                                          <p:val>
                                            <p:strVal val="#ppt_y"/>
                                          </p:val>
                                        </p:tav>
                                      </p:tavLst>
                                    </p:anim>
                                    <p:animEffect transition="in" filter="wipe(down)">
                                      <p:cBhvr>
                                        <p:cTn id="38" dur="500"/>
                                        <p:tgtEl>
                                          <p:spTgt spid="23"/>
                                        </p:tgtEl>
                                      </p:cBhvr>
                                    </p:animEffect>
                                  </p:childTnLst>
                                </p:cTn>
                              </p:par>
                            </p:childTnLst>
                          </p:cTn>
                        </p:par>
                        <p:par>
                          <p:cTn id="39" fill="hold">
                            <p:stCondLst>
                              <p:cond delay="4000"/>
                            </p:stCondLst>
                            <p:childTnLst>
                              <p:par>
                                <p:cTn id="40" presetID="22" presetClass="entr" presetSubtype="8" fill="hold" grpId="0" nodeType="after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wipe(left)">
                                      <p:cBhvr>
                                        <p:cTn id="42" dur="500"/>
                                        <p:tgtEl>
                                          <p:spTgt spid="12"/>
                                        </p:tgtEl>
                                      </p:cBhvr>
                                    </p:animEffect>
                                  </p:childTnLst>
                                </p:cTn>
                              </p:par>
                            </p:childTnLst>
                          </p:cTn>
                        </p:par>
                        <p:par>
                          <p:cTn id="43" fill="hold">
                            <p:stCondLst>
                              <p:cond delay="4500"/>
                            </p:stCondLst>
                            <p:childTnLst>
                              <p:par>
                                <p:cTn id="44" presetID="6" presetClass="entr" presetSubtype="32" fill="hold" grpId="0" nodeType="after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circle(out)">
                                      <p:cBhvr>
                                        <p:cTn id="46" dur="500"/>
                                        <p:tgtEl>
                                          <p:spTgt spid="18"/>
                                        </p:tgtEl>
                                      </p:cBhvr>
                                    </p:animEffect>
                                  </p:childTnLst>
                                </p:cTn>
                              </p:par>
                            </p:childTnLst>
                          </p:cTn>
                        </p:par>
                        <p:par>
                          <p:cTn id="47" fill="hold">
                            <p:stCondLst>
                              <p:cond delay="5000"/>
                            </p:stCondLst>
                            <p:childTnLst>
                              <p:par>
                                <p:cTn id="48" presetID="12" presetClass="entr" presetSubtype="8" fill="hold" grpId="0" nodeType="afterEffect">
                                  <p:stCondLst>
                                    <p:cond delay="0"/>
                                  </p:stCondLst>
                                  <p:childTnLst>
                                    <p:set>
                                      <p:cBhvr>
                                        <p:cTn id="49" dur="1" fill="hold">
                                          <p:stCondLst>
                                            <p:cond delay="0"/>
                                          </p:stCondLst>
                                        </p:cTn>
                                        <p:tgtEl>
                                          <p:spTgt spid="26"/>
                                        </p:tgtEl>
                                        <p:attrNameLst>
                                          <p:attrName>style.visibility</p:attrName>
                                        </p:attrNameLst>
                                      </p:cBhvr>
                                      <p:to>
                                        <p:strVal val="visible"/>
                                      </p:to>
                                    </p:set>
                                    <p:anim calcmode="lin" valueType="num">
                                      <p:cBhvr additive="base">
                                        <p:cTn id="50" dur="500"/>
                                        <p:tgtEl>
                                          <p:spTgt spid="26"/>
                                        </p:tgtEl>
                                        <p:attrNameLst>
                                          <p:attrName>ppt_x</p:attrName>
                                        </p:attrNameLst>
                                      </p:cBhvr>
                                      <p:tavLst>
                                        <p:tav tm="0">
                                          <p:val>
                                            <p:strVal val="#ppt_x-#ppt_w*1.125000"/>
                                          </p:val>
                                        </p:tav>
                                        <p:tav tm="100000">
                                          <p:val>
                                            <p:strVal val="#ppt_x"/>
                                          </p:val>
                                        </p:tav>
                                      </p:tavLst>
                                    </p:anim>
                                    <p:animEffect transition="in" filter="wipe(right)">
                                      <p:cBhvr>
                                        <p:cTn id="51" dur="500"/>
                                        <p:tgtEl>
                                          <p:spTgt spid="26"/>
                                        </p:tgtEl>
                                      </p:cBhvr>
                                    </p:animEffect>
                                  </p:childTnLst>
                                </p:cTn>
                              </p:par>
                            </p:childTnLst>
                          </p:cTn>
                        </p:par>
                        <p:par>
                          <p:cTn id="52" fill="hold">
                            <p:stCondLst>
                              <p:cond delay="5500"/>
                            </p:stCondLst>
                            <p:childTnLst>
                              <p:par>
                                <p:cTn id="53" presetID="22" presetClass="entr" presetSubtype="2" fill="hold" grpId="0" nodeType="after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wipe(right)">
                                      <p:cBhvr>
                                        <p:cTn id="55" dur="500"/>
                                        <p:tgtEl>
                                          <p:spTgt spid="11"/>
                                        </p:tgtEl>
                                      </p:cBhvr>
                                    </p:animEffect>
                                  </p:childTnLst>
                                </p:cTn>
                              </p:par>
                            </p:childTnLst>
                          </p:cTn>
                        </p:par>
                        <p:par>
                          <p:cTn id="56" fill="hold">
                            <p:stCondLst>
                              <p:cond delay="6000"/>
                            </p:stCondLst>
                            <p:childTnLst>
                              <p:par>
                                <p:cTn id="57" presetID="6" presetClass="entr" presetSubtype="32" fill="hold" grpId="0" nodeType="afterEffect">
                                  <p:stCondLst>
                                    <p:cond delay="0"/>
                                  </p:stCondLst>
                                  <p:childTnLst>
                                    <p:set>
                                      <p:cBhvr>
                                        <p:cTn id="58" dur="1" fill="hold">
                                          <p:stCondLst>
                                            <p:cond delay="0"/>
                                          </p:stCondLst>
                                        </p:cTn>
                                        <p:tgtEl>
                                          <p:spTgt spid="19"/>
                                        </p:tgtEl>
                                        <p:attrNameLst>
                                          <p:attrName>style.visibility</p:attrName>
                                        </p:attrNameLst>
                                      </p:cBhvr>
                                      <p:to>
                                        <p:strVal val="visible"/>
                                      </p:to>
                                    </p:set>
                                    <p:animEffect transition="in" filter="circle(out)">
                                      <p:cBhvr>
                                        <p:cTn id="59" dur="500"/>
                                        <p:tgtEl>
                                          <p:spTgt spid="19"/>
                                        </p:tgtEl>
                                      </p:cBhvr>
                                    </p:animEffect>
                                  </p:childTnLst>
                                </p:cTn>
                              </p:par>
                            </p:childTnLst>
                          </p:cTn>
                        </p:par>
                        <p:par>
                          <p:cTn id="60" fill="hold">
                            <p:stCondLst>
                              <p:cond delay="6500"/>
                            </p:stCondLst>
                            <p:childTnLst>
                              <p:par>
                                <p:cTn id="61" presetID="6" presetClass="entr" presetSubtype="32" fill="hold" grpId="0" nodeType="after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circle(out)">
                                      <p:cBhvr>
                                        <p:cTn id="63" dur="500"/>
                                        <p:tgtEl>
                                          <p:spTgt spid="20"/>
                                        </p:tgtEl>
                                      </p:cBhvr>
                                    </p:animEffect>
                                  </p:childTnLst>
                                </p:cTn>
                              </p:par>
                            </p:childTnLst>
                          </p:cTn>
                        </p:par>
                        <p:par>
                          <p:cTn id="64" fill="hold">
                            <p:stCondLst>
                              <p:cond delay="7000"/>
                            </p:stCondLst>
                            <p:childTnLst>
                              <p:par>
                                <p:cTn id="65" presetID="12" presetClass="entr" presetSubtype="1" fill="hold" grpId="0" nodeType="afterEffect">
                                  <p:stCondLst>
                                    <p:cond delay="0"/>
                                  </p:stCondLst>
                                  <p:childTnLst>
                                    <p:set>
                                      <p:cBhvr>
                                        <p:cTn id="66" dur="1" fill="hold">
                                          <p:stCondLst>
                                            <p:cond delay="0"/>
                                          </p:stCondLst>
                                        </p:cTn>
                                        <p:tgtEl>
                                          <p:spTgt spid="24"/>
                                        </p:tgtEl>
                                        <p:attrNameLst>
                                          <p:attrName>style.visibility</p:attrName>
                                        </p:attrNameLst>
                                      </p:cBhvr>
                                      <p:to>
                                        <p:strVal val="visible"/>
                                      </p:to>
                                    </p:set>
                                    <p:anim calcmode="lin" valueType="num">
                                      <p:cBhvr additive="base">
                                        <p:cTn id="67" dur="500"/>
                                        <p:tgtEl>
                                          <p:spTgt spid="24"/>
                                        </p:tgtEl>
                                        <p:attrNameLst>
                                          <p:attrName>ppt_y</p:attrName>
                                        </p:attrNameLst>
                                      </p:cBhvr>
                                      <p:tavLst>
                                        <p:tav tm="0">
                                          <p:val>
                                            <p:strVal val="#ppt_y-#ppt_h*1.125000"/>
                                          </p:val>
                                        </p:tav>
                                        <p:tav tm="100000">
                                          <p:val>
                                            <p:strVal val="#ppt_y"/>
                                          </p:val>
                                        </p:tav>
                                      </p:tavLst>
                                    </p:anim>
                                    <p:animEffect transition="in" filter="wipe(down)">
                                      <p:cBhvr>
                                        <p:cTn id="6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2" grpId="0"/>
      <p:bldP spid="23" grpId="0"/>
      <p:bldP spid="24" grpId="0"/>
      <p:bldP spid="25" grpId="0"/>
      <p:bldP spid="26"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AutoShape 16"/>
          <p:cNvSpPr>
            <a:spLocks noChangeArrowheads="1"/>
          </p:cNvSpPr>
          <p:nvPr/>
        </p:nvSpPr>
        <p:spPr bwMode="auto">
          <a:xfrm>
            <a:off x="0" y="539750"/>
            <a:ext cx="12192000" cy="471488"/>
          </a:xfrm>
          <a:prstGeom prst="flowChartProcess">
            <a:avLst/>
          </a:prstGeom>
          <a:solidFill>
            <a:schemeClr val="tx1"/>
          </a:solidFill>
          <a:ln w="9525">
            <a:solidFill>
              <a:schemeClr val="tx1"/>
            </a:solid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 name="Text Box 4"/>
          <p:cNvSpPr txBox="1">
            <a:spLocks noChangeArrowheads="1"/>
          </p:cNvSpPr>
          <p:nvPr/>
        </p:nvSpPr>
        <p:spPr bwMode="auto">
          <a:xfrm>
            <a:off x="1468438" y="638175"/>
            <a:ext cx="5029200" cy="366713"/>
          </a:xfrm>
          <a:prstGeom prst="rect">
            <a:avLst/>
          </a:prstGeom>
          <a:noFill/>
          <a:ln w="9525">
            <a:noFill/>
            <a:miter lim="800000"/>
            <a:headEnd/>
            <a:tailEnd/>
          </a:ln>
        </p:spPr>
        <p:txBody>
          <a:bodyPr>
            <a:spAutoFit/>
          </a:bodyPr>
          <a:lstStyle/>
          <a:p>
            <a:pPr marL="457200" indent="-457200">
              <a:spcBef>
                <a:spcPct val="50000"/>
              </a:spcBef>
            </a:pPr>
            <a:r>
              <a:rPr lang="zh-CN" altLang="en-US"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三、教学过程</a:t>
            </a:r>
            <a:endPar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4" name="组合 133"/>
          <p:cNvPicPr>
            <a:picLocks noChangeArrowheads="1"/>
          </p:cNvPicPr>
          <p:nvPr/>
        </p:nvPicPr>
        <p:blipFill>
          <a:blip r:embed="rId2"/>
          <a:srcRect/>
          <a:stretch>
            <a:fillRect/>
          </a:stretch>
        </p:blipFill>
        <p:spPr bwMode="auto">
          <a:xfrm>
            <a:off x="295275" y="398545"/>
            <a:ext cx="746125" cy="766763"/>
          </a:xfrm>
          <a:prstGeom prst="rect">
            <a:avLst/>
          </a:prstGeom>
          <a:solidFill>
            <a:srgbClr val="336699"/>
          </a:solidFill>
          <a:ln w="9525">
            <a:solidFill>
              <a:srgbClr val="336699"/>
            </a:solidFill>
            <a:miter lim="800000"/>
            <a:headEnd/>
            <a:tailEnd/>
          </a:ln>
        </p:spPr>
      </p:pic>
      <p:grpSp>
        <p:nvGrpSpPr>
          <p:cNvPr id="31" name="组合 30"/>
          <p:cNvGrpSpPr/>
          <p:nvPr/>
        </p:nvGrpSpPr>
        <p:grpSpPr>
          <a:xfrm>
            <a:off x="0" y="398545"/>
            <a:ext cx="12192000" cy="766763"/>
            <a:chOff x="0" y="398545"/>
            <a:chExt cx="12192000" cy="766763"/>
          </a:xfrm>
        </p:grpSpPr>
        <p:sp>
          <p:nvSpPr>
            <p:cNvPr id="32"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3" name="Text Box 4"/>
            <p:cNvSpPr txBox="1">
              <a:spLocks noChangeArrowheads="1"/>
            </p:cNvSpPr>
            <p:nvPr/>
          </p:nvSpPr>
          <p:spPr bwMode="auto">
            <a:xfrm>
              <a:off x="1479197" y="565068"/>
              <a:ext cx="5029200" cy="461665"/>
            </a:xfrm>
            <a:prstGeom prst="rect">
              <a:avLst/>
            </a:prstGeom>
            <a:noFill/>
            <a:ln w="9525">
              <a:noFill/>
              <a:miter lim="800000"/>
              <a:headEnd/>
              <a:tailEnd/>
            </a:ln>
          </p:spPr>
          <p:txBody>
            <a:bodyPr>
              <a:spAutoFit/>
            </a:bodyPr>
            <a:lstStyle>
              <a:defPPr>
                <a:defRPr lang="zh-CN"/>
              </a:defPPr>
              <a:lvl1pPr marL="457200" indent="-457200">
                <a:spcBef>
                  <a:spcPct val="50000"/>
                </a:spcBef>
                <a:defRPr sz="2400" b="1">
                  <a:solidFill>
                    <a:schemeClr val="bg1"/>
                  </a:solidFill>
                  <a:latin typeface="Arial" panose="020B0604020202020204" pitchFamily="34" charset="0"/>
                  <a:ea typeface="微软雅黑" panose="020B0503020204020204" pitchFamily="34" charset="-122"/>
                </a:defRPr>
              </a:lvl1pPr>
            </a:lstStyle>
            <a:p>
              <a:r>
                <a:rPr lang="zh-CN" altLang="en-US" dirty="0" smtClean="0">
                  <a:sym typeface="Arial" panose="020B0604020202020204" pitchFamily="34" charset="0"/>
                </a:rPr>
                <a:t>五</a:t>
              </a:r>
              <a:r>
                <a:rPr lang="zh-CN" altLang="en-US" dirty="0" smtClean="0">
                  <a:sym typeface="Arial" panose="020B0604020202020204" pitchFamily="34" charset="0"/>
                </a:rPr>
                <a:t>、</a:t>
              </a:r>
              <a:r>
                <a:rPr lang="zh-CN" altLang="en-US" dirty="0" smtClean="0">
                  <a:sym typeface="Arial" panose="020B0604020202020204" pitchFamily="34" charset="0"/>
                </a:rPr>
                <a:t>专业评估的工作流程</a:t>
              </a:r>
              <a:endParaRPr lang="zh-CN" altLang="en-US" dirty="0">
                <a:sym typeface="Arial" panose="020B0604020202020204" pitchFamily="34" charset="0"/>
              </a:endParaRPr>
            </a:p>
          </p:txBody>
        </p:sp>
        <p:pic>
          <p:nvPicPr>
            <p:cNvPr id="34" name="组合 133"/>
            <p:cNvPicPr>
              <a:picLocks noChangeArrowheads="1"/>
            </p:cNvPicPr>
            <p:nvPr/>
          </p:nvPicPr>
          <p:blipFill>
            <a:blip r:embed="rId2"/>
            <a:srcRect/>
            <a:stretch>
              <a:fillRect/>
            </a:stretch>
          </p:blipFill>
          <p:spPr bwMode="auto">
            <a:xfrm>
              <a:off x="295275" y="398545"/>
              <a:ext cx="746125" cy="76676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35" name="任意多边形 34"/>
            <p:cNvSpPr/>
            <p:nvPr/>
          </p:nvSpPr>
          <p:spPr>
            <a:xfrm>
              <a:off x="11780119" y="547915"/>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矩形 9"/>
          <p:cNvSpPr/>
          <p:nvPr/>
        </p:nvSpPr>
        <p:spPr>
          <a:xfrm>
            <a:off x="1819584" y="2359085"/>
            <a:ext cx="8376003" cy="424731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285750" lvl="1" indent="-285750">
              <a:lnSpc>
                <a:spcPct val="150000"/>
              </a:lnSpc>
              <a:buFont typeface="Wingdings" panose="05000000000000000000" pitchFamily="2" charset="2"/>
              <a:buChar char="p"/>
            </a:pPr>
            <a:r>
              <a:rPr lang="zh-CN" altLang="en-US" sz="2000" b="1" dirty="0" smtClean="0">
                <a:latin typeface="楷体" panose="02010609060101010101" pitchFamily="49" charset="-122"/>
                <a:ea typeface="楷体" panose="02010609060101010101" pitchFamily="49" charset="-122"/>
              </a:rPr>
              <a:t>通过</a:t>
            </a:r>
            <a:r>
              <a:rPr lang="zh-CN" altLang="en-US" sz="2000" b="1" dirty="0">
                <a:latin typeface="楷体" panose="02010609060101010101" pitchFamily="49" charset="-122"/>
                <a:ea typeface="楷体" panose="02010609060101010101" pitchFamily="49" charset="-122"/>
              </a:rPr>
              <a:t>网络进行信息采集、汇总、计算、分析，</a:t>
            </a:r>
            <a:r>
              <a:rPr lang="zh-CN" altLang="en-US" sz="2000" b="1" dirty="0">
                <a:solidFill>
                  <a:srgbClr val="FF0000"/>
                </a:solidFill>
                <a:latin typeface="楷体" panose="02010609060101010101" pitchFamily="49" charset="-122"/>
                <a:ea typeface="楷体" panose="02010609060101010101" pitchFamily="49" charset="-122"/>
              </a:rPr>
              <a:t>以对数据的定量分析为主，以专家的</a:t>
            </a:r>
            <a:r>
              <a:rPr lang="zh-CN" altLang="en-US" sz="2000" b="1" dirty="0" smtClean="0">
                <a:solidFill>
                  <a:srgbClr val="FF0000"/>
                </a:solidFill>
                <a:latin typeface="楷体" panose="02010609060101010101" pitchFamily="49" charset="-122"/>
                <a:ea typeface="楷体" panose="02010609060101010101" pitchFamily="49" charset="-122"/>
              </a:rPr>
              <a:t>定性判断</a:t>
            </a:r>
            <a:r>
              <a:rPr lang="zh-CN" altLang="en-US" sz="2000" b="1" dirty="0">
                <a:solidFill>
                  <a:srgbClr val="FF0000"/>
                </a:solidFill>
                <a:latin typeface="楷体" panose="02010609060101010101" pitchFamily="49" charset="-122"/>
                <a:ea typeface="楷体" panose="02010609060101010101" pitchFamily="49" charset="-122"/>
              </a:rPr>
              <a:t>为辅</a:t>
            </a:r>
            <a:r>
              <a:rPr lang="zh-CN" altLang="en-US" sz="2000" b="1" dirty="0" smtClean="0">
                <a:latin typeface="楷体" panose="02010609060101010101" pitchFamily="49" charset="-122"/>
                <a:ea typeface="楷体" panose="02010609060101010101" pitchFamily="49" charset="-122"/>
              </a:rPr>
              <a:t>。</a:t>
            </a:r>
            <a:endParaRPr lang="en-US" altLang="zh-CN" sz="2000" b="1" dirty="0" smtClean="0">
              <a:latin typeface="楷体" panose="02010609060101010101" pitchFamily="49" charset="-122"/>
              <a:ea typeface="楷体" panose="02010609060101010101" pitchFamily="49" charset="-122"/>
            </a:endParaRPr>
          </a:p>
          <a:p>
            <a:pPr marL="285750" lvl="1" indent="-285750">
              <a:lnSpc>
                <a:spcPct val="150000"/>
              </a:lnSpc>
              <a:buFont typeface="Wingdings" panose="05000000000000000000" pitchFamily="2" charset="2"/>
              <a:buChar char="p"/>
            </a:pPr>
            <a:r>
              <a:rPr lang="zh-CN" altLang="en-US" sz="2000" b="1" dirty="0" smtClean="0">
                <a:latin typeface="楷体" panose="02010609060101010101" pitchFamily="49" charset="-122"/>
                <a:ea typeface="楷体" panose="02010609060101010101" pitchFamily="49" charset="-122"/>
              </a:rPr>
              <a:t>针对</a:t>
            </a:r>
            <a:r>
              <a:rPr lang="zh-CN" altLang="en-US" sz="2000" b="1" dirty="0">
                <a:latin typeface="楷体" panose="02010609060101010101" pitchFamily="49" charset="-122"/>
                <a:ea typeface="楷体" panose="02010609060101010101" pitchFamily="49" charset="-122"/>
              </a:rPr>
              <a:t>专家不进校的评估方式</a:t>
            </a:r>
            <a:r>
              <a:rPr lang="zh-CN" altLang="en-US" sz="2000" b="1" dirty="0" smtClean="0">
                <a:latin typeface="楷体" panose="02010609060101010101" pitchFamily="49" charset="-122"/>
                <a:ea typeface="楷体" panose="02010609060101010101" pitchFamily="49" charset="-122"/>
              </a:rPr>
              <a:t>，设计</a:t>
            </a:r>
            <a:r>
              <a:rPr lang="zh-CN" altLang="en-US" sz="2000" b="1" dirty="0" smtClean="0">
                <a:solidFill>
                  <a:srgbClr val="FF0000"/>
                </a:solidFill>
                <a:latin typeface="楷体" panose="02010609060101010101" pitchFamily="49" charset="-122"/>
                <a:ea typeface="楷体" panose="02010609060101010101" pitchFamily="49" charset="-122"/>
              </a:rPr>
              <a:t>以</a:t>
            </a:r>
            <a:r>
              <a:rPr lang="zh-CN" altLang="en-US" sz="2000" b="1" dirty="0">
                <a:solidFill>
                  <a:srgbClr val="FF0000"/>
                </a:solidFill>
                <a:latin typeface="楷体" panose="02010609060101010101" pitchFamily="49" charset="-122"/>
                <a:ea typeface="楷体" panose="02010609060101010101" pitchFamily="49" charset="-122"/>
              </a:rPr>
              <a:t>定量指标为主</a:t>
            </a:r>
            <a:r>
              <a:rPr lang="zh-CN" altLang="en-US" sz="2000" b="1" dirty="0">
                <a:latin typeface="楷体" panose="02010609060101010101" pitchFamily="49" charset="-122"/>
                <a:ea typeface="楷体" panose="02010609060101010101" pitchFamily="49" charset="-122"/>
              </a:rPr>
              <a:t>的指标体系</a:t>
            </a:r>
            <a:r>
              <a:rPr lang="zh-CN" altLang="en-US" sz="2000" b="1" dirty="0" smtClean="0">
                <a:latin typeface="楷体" panose="02010609060101010101" pitchFamily="49" charset="-122"/>
                <a:ea typeface="楷体" panose="02010609060101010101" pitchFamily="49" charset="-122"/>
              </a:rPr>
              <a:t>，指标体系中约</a:t>
            </a:r>
            <a:r>
              <a:rPr lang="en-US" altLang="zh-CN" sz="2000" b="1" dirty="0" smtClean="0">
                <a:latin typeface="楷体" panose="02010609060101010101" pitchFamily="49" charset="-122"/>
                <a:ea typeface="楷体" panose="02010609060101010101" pitchFamily="49" charset="-122"/>
              </a:rPr>
              <a:t>2/3</a:t>
            </a:r>
            <a:r>
              <a:rPr lang="zh-CN" altLang="en-US" sz="2000" b="1" dirty="0" smtClean="0">
                <a:latin typeface="楷体" panose="02010609060101010101" pitchFamily="49" charset="-122"/>
                <a:ea typeface="楷体" panose="02010609060101010101" pitchFamily="49" charset="-122"/>
              </a:rPr>
              <a:t>的观测点可</a:t>
            </a:r>
            <a:r>
              <a:rPr lang="zh-CN" altLang="en-US" sz="2000" b="1" dirty="0">
                <a:latin typeface="楷体" panose="02010609060101010101" pitchFamily="49" charset="-122"/>
                <a:ea typeface="楷体" panose="02010609060101010101" pitchFamily="49" charset="-122"/>
              </a:rPr>
              <a:t>通过数学模型从平台系统直接量化生成，使评估结果更加客观科学并可重复验证</a:t>
            </a:r>
            <a:r>
              <a:rPr lang="zh-CN" altLang="en-US" sz="2000" b="1" dirty="0" smtClean="0">
                <a:latin typeface="楷体" panose="02010609060101010101" pitchFamily="49" charset="-122"/>
                <a:ea typeface="楷体" panose="02010609060101010101" pitchFamily="49" charset="-122"/>
              </a:rPr>
              <a:t>。</a:t>
            </a:r>
            <a:endParaRPr lang="en-US" altLang="zh-CN" sz="2000" b="1" dirty="0" smtClean="0">
              <a:latin typeface="楷体" panose="02010609060101010101" pitchFamily="49" charset="-122"/>
              <a:ea typeface="楷体" panose="02010609060101010101" pitchFamily="49" charset="-122"/>
            </a:endParaRPr>
          </a:p>
          <a:p>
            <a:pPr marL="285750" lvl="1" indent="-285750">
              <a:lnSpc>
                <a:spcPct val="150000"/>
              </a:lnSpc>
              <a:buFont typeface="Wingdings" panose="05000000000000000000" pitchFamily="2" charset="2"/>
              <a:buChar char="p"/>
            </a:pPr>
            <a:r>
              <a:rPr lang="zh-CN" altLang="en-US" sz="2000" b="1" dirty="0" smtClean="0">
                <a:latin typeface="楷体" panose="02010609060101010101" pitchFamily="49" charset="-122"/>
                <a:ea typeface="楷体" panose="02010609060101010101" pitchFamily="49" charset="-122"/>
              </a:rPr>
              <a:t>对</a:t>
            </a:r>
            <a:r>
              <a:rPr lang="zh-CN" altLang="en-US" sz="2000" b="1" dirty="0">
                <a:latin typeface="楷体" panose="02010609060101010101" pitchFamily="49" charset="-122"/>
                <a:ea typeface="楷体" panose="02010609060101010101" pitchFamily="49" charset="-122"/>
              </a:rPr>
              <a:t>人才培养模式、教学质量</a:t>
            </a:r>
            <a:r>
              <a:rPr lang="zh-CN" altLang="en-US" sz="2000" b="1" dirty="0" smtClean="0">
                <a:latin typeface="楷体" panose="02010609060101010101" pitchFamily="49" charset="-122"/>
                <a:ea typeface="楷体" panose="02010609060101010101" pitchFamily="49" charset="-122"/>
              </a:rPr>
              <a:t>保障、</a:t>
            </a:r>
            <a:r>
              <a:rPr lang="zh-CN" altLang="en-US" sz="2000" b="1" dirty="0">
                <a:latin typeface="楷体" panose="02010609060101010101" pitchFamily="49" charset="-122"/>
                <a:ea typeface="楷体" panose="02010609060101010101" pitchFamily="49" charset="-122"/>
              </a:rPr>
              <a:t>专业特色等定量指标不能完全反映且不易量化的指标，由</a:t>
            </a:r>
            <a:r>
              <a:rPr lang="zh-CN" altLang="en-US" sz="2000" b="1" dirty="0">
                <a:solidFill>
                  <a:srgbClr val="FF0000"/>
                </a:solidFill>
                <a:latin typeface="楷体" panose="02010609060101010101" pitchFamily="49" charset="-122"/>
                <a:ea typeface="楷体" panose="02010609060101010101" pitchFamily="49" charset="-122"/>
              </a:rPr>
              <a:t>专家通过“系统平台”评审</a:t>
            </a:r>
            <a:r>
              <a:rPr lang="zh-CN" altLang="en-US" sz="2000" b="1" dirty="0" smtClean="0">
                <a:latin typeface="楷体" panose="02010609060101010101" pitchFamily="49" charset="-122"/>
                <a:ea typeface="楷体" panose="02010609060101010101" pitchFamily="49" charset="-122"/>
              </a:rPr>
              <a:t>。</a:t>
            </a:r>
            <a:endParaRPr lang="en-US" altLang="zh-CN" sz="2000" b="1" dirty="0" smtClean="0">
              <a:latin typeface="楷体" panose="02010609060101010101" pitchFamily="49" charset="-122"/>
              <a:ea typeface="楷体" panose="02010609060101010101" pitchFamily="49" charset="-122"/>
            </a:endParaRPr>
          </a:p>
          <a:p>
            <a:pPr marL="285750" lvl="1" indent="-285750">
              <a:lnSpc>
                <a:spcPct val="150000"/>
              </a:lnSpc>
              <a:buFont typeface="Wingdings" panose="05000000000000000000" pitchFamily="2" charset="2"/>
              <a:buChar char="p"/>
            </a:pPr>
            <a:r>
              <a:rPr lang="zh-CN" altLang="en-US" sz="2000" b="1" dirty="0" smtClean="0">
                <a:latin typeface="楷体" panose="02010609060101010101" pitchFamily="49" charset="-122"/>
                <a:ea typeface="楷体" panose="02010609060101010101" pitchFamily="49" charset="-122"/>
              </a:rPr>
              <a:t>不</a:t>
            </a:r>
            <a:r>
              <a:rPr lang="zh-CN" altLang="en-US" sz="2000" b="1" dirty="0">
                <a:latin typeface="楷体" panose="02010609060101010101" pitchFamily="49" charset="-122"/>
                <a:ea typeface="楷体" panose="02010609060101010101" pitchFamily="49" charset="-122"/>
              </a:rPr>
              <a:t>进校的评估</a:t>
            </a:r>
            <a:r>
              <a:rPr lang="zh-CN" altLang="en-US" sz="2000" b="1" dirty="0" smtClean="0">
                <a:latin typeface="楷体" panose="02010609060101010101" pitchFamily="49" charset="-122"/>
                <a:ea typeface="楷体" panose="02010609060101010101" pitchFamily="49" charset="-122"/>
              </a:rPr>
              <a:t>方式在</a:t>
            </a:r>
            <a:r>
              <a:rPr lang="zh-CN" altLang="en-US" sz="2000" b="1" dirty="0">
                <a:latin typeface="楷体" panose="02010609060101010101" pitchFamily="49" charset="-122"/>
                <a:ea typeface="楷体" panose="02010609060101010101" pitchFamily="49" charset="-122"/>
              </a:rPr>
              <a:t>很大程度上</a:t>
            </a:r>
            <a:r>
              <a:rPr lang="zh-CN" altLang="en-US" sz="2000" b="1" dirty="0">
                <a:solidFill>
                  <a:srgbClr val="FF0000"/>
                </a:solidFill>
                <a:latin typeface="楷体" panose="02010609060101010101" pitchFamily="49" charset="-122"/>
                <a:ea typeface="楷体" panose="02010609060101010101" pitchFamily="49" charset="-122"/>
              </a:rPr>
              <a:t>减轻了学校负担</a:t>
            </a:r>
            <a:r>
              <a:rPr lang="zh-CN" altLang="en-US" sz="2000" b="1" dirty="0" smtClean="0">
                <a:solidFill>
                  <a:srgbClr val="FF0000"/>
                </a:solidFill>
                <a:latin typeface="楷体" panose="02010609060101010101" pitchFamily="49" charset="-122"/>
                <a:ea typeface="楷体" panose="02010609060101010101" pitchFamily="49" charset="-122"/>
              </a:rPr>
              <a:t>，提高</a:t>
            </a:r>
            <a:r>
              <a:rPr lang="zh-CN" altLang="en-US" sz="2000" b="1" dirty="0">
                <a:solidFill>
                  <a:srgbClr val="FF0000"/>
                </a:solidFill>
                <a:latin typeface="楷体" panose="02010609060101010101" pitchFamily="49" charset="-122"/>
                <a:ea typeface="楷体" panose="02010609060101010101" pitchFamily="49" charset="-122"/>
              </a:rPr>
              <a:t>了效率</a:t>
            </a:r>
            <a:r>
              <a:rPr lang="zh-CN" altLang="en-US" sz="2000" b="1" dirty="0" smtClean="0">
                <a:latin typeface="楷体" panose="02010609060101010101" pitchFamily="49" charset="-122"/>
                <a:ea typeface="楷体" panose="02010609060101010101" pitchFamily="49" charset="-122"/>
              </a:rPr>
              <a:t>。使在同一省域内对不同高校多种不同专业同时进行评估成为可能。</a:t>
            </a:r>
            <a:endParaRPr lang="zh-CN" altLang="en-US" sz="2000" b="1" dirty="0">
              <a:latin typeface="楷体" panose="02010609060101010101" pitchFamily="49" charset="-122"/>
              <a:ea typeface="楷体" panose="02010609060101010101" pitchFamily="49" charset="-122"/>
            </a:endParaRPr>
          </a:p>
        </p:txBody>
      </p:sp>
      <p:cxnSp>
        <p:nvCxnSpPr>
          <p:cNvPr id="13" name="直接连接符 12"/>
          <p:cNvCxnSpPr/>
          <p:nvPr/>
        </p:nvCxnSpPr>
        <p:spPr>
          <a:xfrm flipV="1">
            <a:off x="738823" y="2131776"/>
            <a:ext cx="3876357" cy="21987"/>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754063" y="1980250"/>
            <a:ext cx="2156442" cy="9894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15" name="矩形 14"/>
          <p:cNvSpPr/>
          <p:nvPr/>
        </p:nvSpPr>
        <p:spPr>
          <a:xfrm>
            <a:off x="659189" y="1453794"/>
            <a:ext cx="9843711" cy="461665"/>
          </a:xfrm>
          <a:prstGeom prst="rect">
            <a:avLst/>
          </a:prstGeom>
          <a:noFill/>
          <a:ln w="9525">
            <a:noFill/>
            <a:miter lim="800000"/>
            <a:headEnd/>
            <a:tailEnd/>
          </a:ln>
        </p:spPr>
        <p:txBody>
          <a:bodyPr wrap="square">
            <a:spAutoFit/>
          </a:bodyPr>
          <a:lstStyle/>
          <a:p>
            <a:r>
              <a:rPr lang="en-US" altLang="zh-CN" sz="2400" b="1" dirty="0" smtClean="0">
                <a:solidFill>
                  <a:srgbClr val="595959"/>
                </a:solidFill>
                <a:latin typeface="Arial" panose="020B0604020202020204" pitchFamily="34" charset="0"/>
                <a:ea typeface="微软雅黑" panose="020B0503020204020204" pitchFamily="34" charset="-122"/>
              </a:rPr>
              <a:t>3</a:t>
            </a:r>
            <a:r>
              <a:rPr lang="zh-CN" altLang="en-US" sz="2400" b="1" dirty="0" smtClean="0">
                <a:solidFill>
                  <a:srgbClr val="595959"/>
                </a:solidFill>
                <a:latin typeface="Arial" panose="020B0604020202020204" pitchFamily="34" charset="0"/>
                <a:ea typeface="微软雅黑" panose="020B0503020204020204" pitchFamily="34" charset="-122"/>
              </a:rPr>
              <a:t>、充分运用</a:t>
            </a:r>
            <a:r>
              <a:rPr lang="zh-CN" altLang="en-US" sz="2400" b="1" dirty="0">
                <a:solidFill>
                  <a:srgbClr val="595959"/>
                </a:solidFill>
                <a:latin typeface="Arial" panose="020B0604020202020204" pitchFamily="34" charset="0"/>
                <a:ea typeface="微软雅黑" panose="020B0503020204020204" pitchFamily="34" charset="-122"/>
              </a:rPr>
              <a:t>现代信息技术</a:t>
            </a:r>
            <a:r>
              <a:rPr lang="zh-CN" altLang="en-US" sz="2400" b="1" dirty="0" smtClean="0">
                <a:solidFill>
                  <a:srgbClr val="595959"/>
                </a:solidFill>
                <a:latin typeface="Arial" panose="020B0604020202020204" pitchFamily="34" charset="0"/>
                <a:ea typeface="微软雅黑" panose="020B0503020204020204" pitchFamily="34" charset="-122"/>
              </a:rPr>
              <a:t>手段，定量</a:t>
            </a:r>
            <a:r>
              <a:rPr lang="zh-CN" altLang="en-US" sz="2400" b="1" dirty="0">
                <a:solidFill>
                  <a:srgbClr val="595959"/>
                </a:solidFill>
                <a:latin typeface="Arial" panose="020B0604020202020204" pitchFamily="34" charset="0"/>
                <a:ea typeface="微软雅黑" panose="020B0503020204020204" pitchFamily="34" charset="-122"/>
              </a:rPr>
              <a:t>与定性相</a:t>
            </a:r>
            <a:r>
              <a:rPr lang="zh-CN" altLang="en-US" sz="2400" b="1" dirty="0" smtClean="0">
                <a:solidFill>
                  <a:srgbClr val="595959"/>
                </a:solidFill>
                <a:latin typeface="Arial" panose="020B0604020202020204" pitchFamily="34" charset="0"/>
                <a:ea typeface="微软雅黑" panose="020B0503020204020204" pitchFamily="34" charset="-122"/>
              </a:rPr>
              <a:t>结合</a:t>
            </a:r>
            <a:endParaRPr lang="zh-CN" altLang="en-US" sz="24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xmlns="" val="38871291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AutoShape 16"/>
          <p:cNvSpPr>
            <a:spLocks noChangeArrowheads="1"/>
          </p:cNvSpPr>
          <p:nvPr/>
        </p:nvSpPr>
        <p:spPr bwMode="auto">
          <a:xfrm>
            <a:off x="0" y="539750"/>
            <a:ext cx="12192000" cy="471488"/>
          </a:xfrm>
          <a:prstGeom prst="flowChartProcess">
            <a:avLst/>
          </a:prstGeom>
          <a:solidFill>
            <a:schemeClr val="tx1"/>
          </a:solidFill>
          <a:ln w="9525">
            <a:solidFill>
              <a:schemeClr val="tx1"/>
            </a:solid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 name="Text Box 4"/>
          <p:cNvSpPr txBox="1">
            <a:spLocks noChangeArrowheads="1"/>
          </p:cNvSpPr>
          <p:nvPr/>
        </p:nvSpPr>
        <p:spPr bwMode="auto">
          <a:xfrm>
            <a:off x="1468438" y="638175"/>
            <a:ext cx="5029200" cy="366713"/>
          </a:xfrm>
          <a:prstGeom prst="rect">
            <a:avLst/>
          </a:prstGeom>
          <a:noFill/>
          <a:ln w="9525">
            <a:noFill/>
            <a:miter lim="800000"/>
            <a:headEnd/>
            <a:tailEnd/>
          </a:ln>
        </p:spPr>
        <p:txBody>
          <a:bodyPr>
            <a:spAutoFit/>
          </a:bodyPr>
          <a:lstStyle/>
          <a:p>
            <a:pPr marL="457200" indent="-457200">
              <a:spcBef>
                <a:spcPct val="50000"/>
              </a:spcBef>
            </a:pPr>
            <a:r>
              <a:rPr lang="zh-CN" altLang="en-US"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三、教学过程</a:t>
            </a:r>
            <a:endPar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4" name="组合 133"/>
          <p:cNvPicPr>
            <a:picLocks noChangeArrowheads="1"/>
          </p:cNvPicPr>
          <p:nvPr/>
        </p:nvPicPr>
        <p:blipFill>
          <a:blip r:embed="rId2"/>
          <a:srcRect/>
          <a:stretch>
            <a:fillRect/>
          </a:stretch>
        </p:blipFill>
        <p:spPr bwMode="auto">
          <a:xfrm>
            <a:off x="295275" y="398545"/>
            <a:ext cx="746125" cy="766763"/>
          </a:xfrm>
          <a:prstGeom prst="rect">
            <a:avLst/>
          </a:prstGeom>
          <a:solidFill>
            <a:srgbClr val="336699"/>
          </a:solidFill>
          <a:ln w="9525">
            <a:solidFill>
              <a:srgbClr val="336699"/>
            </a:solidFill>
            <a:miter lim="800000"/>
            <a:headEnd/>
            <a:tailEnd/>
          </a:ln>
        </p:spPr>
      </p:pic>
      <p:grpSp>
        <p:nvGrpSpPr>
          <p:cNvPr id="31" name="组合 30"/>
          <p:cNvGrpSpPr/>
          <p:nvPr/>
        </p:nvGrpSpPr>
        <p:grpSpPr>
          <a:xfrm>
            <a:off x="0" y="398545"/>
            <a:ext cx="12192000" cy="766763"/>
            <a:chOff x="0" y="398545"/>
            <a:chExt cx="12192000" cy="766763"/>
          </a:xfrm>
        </p:grpSpPr>
        <p:sp>
          <p:nvSpPr>
            <p:cNvPr id="32"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3" name="Text Box 4"/>
            <p:cNvSpPr txBox="1">
              <a:spLocks noChangeArrowheads="1"/>
            </p:cNvSpPr>
            <p:nvPr/>
          </p:nvSpPr>
          <p:spPr bwMode="auto">
            <a:xfrm>
              <a:off x="1479197" y="565068"/>
              <a:ext cx="5029200" cy="461665"/>
            </a:xfrm>
            <a:prstGeom prst="rect">
              <a:avLst/>
            </a:prstGeom>
            <a:noFill/>
            <a:ln w="9525">
              <a:noFill/>
              <a:miter lim="800000"/>
              <a:headEnd/>
              <a:tailEnd/>
            </a:ln>
          </p:spPr>
          <p:txBody>
            <a:bodyPr>
              <a:spAutoFit/>
            </a:bodyPr>
            <a:lstStyle>
              <a:defPPr>
                <a:defRPr lang="zh-CN"/>
              </a:defPPr>
              <a:lvl1pPr marL="457200" indent="-457200">
                <a:spcBef>
                  <a:spcPct val="50000"/>
                </a:spcBef>
                <a:defRPr sz="2400" b="1">
                  <a:solidFill>
                    <a:schemeClr val="bg1"/>
                  </a:solidFill>
                  <a:latin typeface="Arial" panose="020B0604020202020204" pitchFamily="34" charset="0"/>
                  <a:ea typeface="微软雅黑" panose="020B0503020204020204" pitchFamily="34" charset="-122"/>
                </a:defRPr>
              </a:lvl1pPr>
            </a:lstStyle>
            <a:p>
              <a:r>
                <a:rPr lang="zh-CN" altLang="en-US" dirty="0" smtClean="0">
                  <a:sym typeface="Arial" panose="020B0604020202020204" pitchFamily="34" charset="0"/>
                </a:rPr>
                <a:t>五</a:t>
              </a:r>
              <a:r>
                <a:rPr lang="zh-CN" altLang="en-US" dirty="0" smtClean="0">
                  <a:sym typeface="Arial" panose="020B0604020202020204" pitchFamily="34" charset="0"/>
                </a:rPr>
                <a:t>、</a:t>
              </a:r>
              <a:r>
                <a:rPr lang="zh-CN" altLang="en-US" dirty="0" smtClean="0">
                  <a:sym typeface="Arial" panose="020B0604020202020204" pitchFamily="34" charset="0"/>
                </a:rPr>
                <a:t>专业评估的工作流程</a:t>
              </a:r>
              <a:endParaRPr lang="zh-CN" altLang="en-US" dirty="0">
                <a:sym typeface="Arial" panose="020B0604020202020204" pitchFamily="34" charset="0"/>
              </a:endParaRPr>
            </a:p>
          </p:txBody>
        </p:sp>
        <p:pic>
          <p:nvPicPr>
            <p:cNvPr id="34" name="组合 133"/>
            <p:cNvPicPr>
              <a:picLocks noChangeArrowheads="1"/>
            </p:cNvPicPr>
            <p:nvPr/>
          </p:nvPicPr>
          <p:blipFill>
            <a:blip r:embed="rId2"/>
            <a:srcRect/>
            <a:stretch>
              <a:fillRect/>
            </a:stretch>
          </p:blipFill>
          <p:spPr bwMode="auto">
            <a:xfrm>
              <a:off x="295275" y="398545"/>
              <a:ext cx="746125" cy="76676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35" name="任意多边形 34"/>
            <p:cNvSpPr/>
            <p:nvPr/>
          </p:nvSpPr>
          <p:spPr>
            <a:xfrm>
              <a:off x="11780119" y="547915"/>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1" name="直接连接符 10"/>
          <p:cNvCxnSpPr/>
          <p:nvPr/>
        </p:nvCxnSpPr>
        <p:spPr>
          <a:xfrm flipV="1">
            <a:off x="738823" y="2131776"/>
            <a:ext cx="3876357" cy="21987"/>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54063" y="1980250"/>
            <a:ext cx="2156442" cy="9894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13" name="矩形 12"/>
          <p:cNvSpPr/>
          <p:nvPr/>
        </p:nvSpPr>
        <p:spPr>
          <a:xfrm>
            <a:off x="646489" y="1491894"/>
            <a:ext cx="9843711" cy="461665"/>
          </a:xfrm>
          <a:prstGeom prst="rect">
            <a:avLst/>
          </a:prstGeom>
          <a:noFill/>
          <a:ln w="9525">
            <a:noFill/>
            <a:miter lim="800000"/>
            <a:headEnd/>
            <a:tailEnd/>
          </a:ln>
        </p:spPr>
        <p:txBody>
          <a:bodyPr wrap="square">
            <a:spAutoFit/>
          </a:bodyPr>
          <a:lstStyle/>
          <a:p>
            <a:r>
              <a:rPr lang="en-US" altLang="zh-CN" sz="2400" b="1" dirty="0" smtClean="0">
                <a:solidFill>
                  <a:srgbClr val="595959"/>
                </a:solidFill>
                <a:latin typeface="Arial" panose="020B0604020202020204" pitchFamily="34" charset="0"/>
                <a:ea typeface="微软雅黑" panose="020B0503020204020204" pitchFamily="34" charset="-122"/>
              </a:rPr>
              <a:t>4</a:t>
            </a:r>
            <a:r>
              <a:rPr lang="zh-CN" altLang="en-US" sz="2400" b="1" dirty="0" smtClean="0">
                <a:solidFill>
                  <a:srgbClr val="595959"/>
                </a:solidFill>
                <a:latin typeface="Arial" panose="020B0604020202020204" pitchFamily="34" charset="0"/>
                <a:ea typeface="微软雅黑" panose="020B0503020204020204" pitchFamily="34" charset="-122"/>
              </a:rPr>
              <a:t>、充分</a:t>
            </a:r>
            <a:r>
              <a:rPr lang="zh-CN" altLang="en-US" sz="2400" b="1" dirty="0">
                <a:solidFill>
                  <a:srgbClr val="595959"/>
                </a:solidFill>
                <a:latin typeface="Arial" panose="020B0604020202020204" pitchFamily="34" charset="0"/>
                <a:ea typeface="微软雅黑" panose="020B0503020204020204" pitchFamily="34" charset="-122"/>
              </a:rPr>
              <a:t>发挥专家组织的</a:t>
            </a:r>
            <a:r>
              <a:rPr lang="zh-CN" altLang="en-US" sz="2400" b="1" dirty="0" smtClean="0">
                <a:solidFill>
                  <a:srgbClr val="595959"/>
                </a:solidFill>
                <a:latin typeface="Arial" panose="020B0604020202020204" pitchFamily="34" charset="0"/>
                <a:ea typeface="微软雅黑" panose="020B0503020204020204" pitchFamily="34" charset="-122"/>
              </a:rPr>
              <a:t>作用</a:t>
            </a:r>
            <a:endParaRPr lang="zh-CN" altLang="en-US" sz="24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sp>
        <p:nvSpPr>
          <p:cNvPr id="14" name="矩形 13"/>
          <p:cNvSpPr/>
          <p:nvPr/>
        </p:nvSpPr>
        <p:spPr>
          <a:xfrm>
            <a:off x="965200" y="2569365"/>
            <a:ext cx="4191000" cy="341632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285750" lvl="1" indent="-285750">
              <a:lnSpc>
                <a:spcPct val="150000"/>
              </a:lnSpc>
              <a:buFont typeface="Wingdings" panose="05000000000000000000" pitchFamily="2" charset="2"/>
              <a:buChar char="p"/>
            </a:pPr>
            <a:r>
              <a:rPr lang="zh-CN" altLang="en-US" b="1" dirty="0" smtClean="0">
                <a:latin typeface="楷体" panose="02010609060101010101" pitchFamily="49" charset="-122"/>
                <a:ea typeface="楷体" panose="02010609060101010101" pitchFamily="49" charset="-122"/>
              </a:rPr>
              <a:t>遴选专家要求思想</a:t>
            </a:r>
            <a:r>
              <a:rPr lang="zh-CN" altLang="en-US" b="1" dirty="0">
                <a:latin typeface="楷体" panose="02010609060101010101" pitchFamily="49" charset="-122"/>
                <a:ea typeface="楷体" panose="02010609060101010101" pitchFamily="49" charset="-122"/>
              </a:rPr>
              <a:t>政治素质过硬、具有较高学术造诣、治学严谨、热心</a:t>
            </a:r>
            <a:r>
              <a:rPr lang="zh-CN" altLang="en-US" b="1" dirty="0" smtClean="0">
                <a:latin typeface="楷体" panose="02010609060101010101" pitchFamily="49" charset="-122"/>
                <a:ea typeface="楷体" panose="02010609060101010101" pitchFamily="49" charset="-122"/>
              </a:rPr>
              <a:t>教学、经验丰富</a:t>
            </a:r>
            <a:r>
              <a:rPr lang="zh-CN" altLang="en-US" b="1" dirty="0">
                <a:latin typeface="楷体" panose="02010609060101010101" pitchFamily="49" charset="-122"/>
                <a:ea typeface="楷体" panose="02010609060101010101" pitchFamily="49" charset="-122"/>
              </a:rPr>
              <a:t>、思想活跃、组织协调能力较强、作风</a:t>
            </a:r>
            <a:r>
              <a:rPr lang="zh-CN" altLang="en-US" b="1" dirty="0" smtClean="0">
                <a:latin typeface="楷体" panose="02010609060101010101" pitchFamily="49" charset="-122"/>
                <a:ea typeface="楷体" panose="02010609060101010101" pitchFamily="49" charset="-122"/>
              </a:rPr>
              <a:t>正派。兼顾不同类型、不同层次的学校代表。</a:t>
            </a:r>
            <a:endParaRPr lang="en-US" altLang="zh-CN" b="1" dirty="0">
              <a:latin typeface="楷体" panose="02010609060101010101" pitchFamily="49" charset="-122"/>
              <a:ea typeface="楷体" panose="02010609060101010101" pitchFamily="49" charset="-122"/>
            </a:endParaRPr>
          </a:p>
          <a:p>
            <a:pPr marL="285750" lvl="1" indent="-285750">
              <a:lnSpc>
                <a:spcPct val="150000"/>
              </a:lnSpc>
              <a:buFont typeface="Wingdings" panose="05000000000000000000" pitchFamily="2" charset="2"/>
              <a:buChar char="p"/>
            </a:pPr>
            <a:r>
              <a:rPr lang="zh-CN" altLang="en-US" b="1" dirty="0">
                <a:latin typeface="楷体" panose="02010609060101010101" pitchFamily="49" charset="-122"/>
                <a:ea typeface="楷体" panose="02010609060101010101" pitchFamily="49" charset="-122"/>
              </a:rPr>
              <a:t>教育厅加强统筹指导</a:t>
            </a:r>
            <a:r>
              <a:rPr lang="zh-CN" altLang="en-US" b="1" dirty="0" smtClean="0">
                <a:latin typeface="楷体" panose="02010609060101010101" pitchFamily="49" charset="-122"/>
                <a:ea typeface="楷体" panose="02010609060101010101" pitchFamily="49" charset="-122"/>
              </a:rPr>
              <a:t>，把握</a:t>
            </a:r>
            <a:r>
              <a:rPr lang="zh-CN" altLang="en-US" b="1" dirty="0">
                <a:latin typeface="楷体" panose="02010609060101010101" pitchFamily="49" charset="-122"/>
                <a:ea typeface="楷体" panose="02010609060101010101" pitchFamily="49" charset="-122"/>
              </a:rPr>
              <a:t>总体方向</a:t>
            </a:r>
            <a:r>
              <a:rPr lang="zh-CN" altLang="en-US" b="1" dirty="0" smtClean="0">
                <a:latin typeface="楷体" panose="02010609060101010101" pitchFamily="49" charset="-122"/>
                <a:ea typeface="楷体" panose="02010609060101010101" pitchFamily="49" charset="-122"/>
              </a:rPr>
              <a:t>，</a:t>
            </a:r>
            <a:r>
              <a:rPr lang="zh-CN" altLang="en-US" b="1" dirty="0" smtClean="0">
                <a:latin typeface="楷体" panose="02010609060101010101" pitchFamily="49" charset="-122"/>
                <a:ea typeface="楷体" panose="02010609060101010101" pitchFamily="49" charset="-122"/>
              </a:rPr>
              <a:t>做好</a:t>
            </a:r>
            <a:r>
              <a:rPr lang="zh-CN" altLang="en-US" b="1" dirty="0" smtClean="0">
                <a:latin typeface="楷体" panose="02010609060101010101" pitchFamily="49" charset="-122"/>
                <a:ea typeface="楷体" panose="02010609060101010101" pitchFamily="49" charset="-122"/>
              </a:rPr>
              <a:t>沟通</a:t>
            </a:r>
            <a:r>
              <a:rPr lang="zh-CN" altLang="en-US" b="1" dirty="0" smtClean="0">
                <a:latin typeface="楷体" panose="02010609060101010101" pitchFamily="49" charset="-122"/>
                <a:ea typeface="楷体" panose="02010609060101010101" pitchFamily="49" charset="-122"/>
              </a:rPr>
              <a:t>协调，</a:t>
            </a:r>
            <a:r>
              <a:rPr lang="zh-CN" altLang="en-US" b="1" dirty="0">
                <a:latin typeface="楷体" panose="02010609060101010101" pitchFamily="49" charset="-122"/>
                <a:ea typeface="楷体" panose="02010609060101010101" pitchFamily="49" charset="-122"/>
              </a:rPr>
              <a:t>充分发挥专家组织的</a:t>
            </a:r>
            <a:r>
              <a:rPr lang="zh-CN" altLang="en-US" b="1" dirty="0" smtClean="0">
                <a:latin typeface="楷体" panose="02010609060101010101" pitchFamily="49" charset="-122"/>
                <a:ea typeface="楷体" panose="02010609060101010101" pitchFamily="49" charset="-122"/>
              </a:rPr>
              <a:t>独立性。</a:t>
            </a:r>
            <a:endParaRPr lang="zh-CN" altLang="en-US" b="1" dirty="0">
              <a:latin typeface="楷体" panose="02010609060101010101" pitchFamily="49" charset="-122"/>
              <a:ea typeface="楷体" panose="02010609060101010101" pitchFamily="49" charset="-122"/>
            </a:endParaRPr>
          </a:p>
        </p:txBody>
      </p:sp>
      <p:pic>
        <p:nvPicPr>
          <p:cNvPr id="15" name="图片 1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591300" y="1215070"/>
            <a:ext cx="2897230" cy="4097110"/>
          </a:xfrm>
          <a:prstGeom prst="rect">
            <a:avLst/>
          </a:prstGeom>
          <a:ln>
            <a:noFill/>
          </a:ln>
          <a:effectLst>
            <a:outerShdw blurRad="292100" dist="139700" dir="2700000" algn="tl" rotWithShape="0">
              <a:srgbClr val="333333">
                <a:alpha val="65000"/>
              </a:srgbClr>
            </a:outerShdw>
          </a:effectLst>
        </p:spPr>
      </p:pic>
      <p:pic>
        <p:nvPicPr>
          <p:cNvPr id="16" name="图片 1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9442469" y="2486985"/>
            <a:ext cx="2651132" cy="3749092"/>
          </a:xfrm>
          <a:prstGeom prst="rect">
            <a:avLst/>
          </a:prstGeom>
          <a:ln>
            <a:noFill/>
          </a:ln>
          <a:effectLst>
            <a:reflection blurRad="12700" stA="30000" endPos="30000" dist="5000" dir="5400000" sy="-100000" algn="bl" rotWithShape="0"/>
          </a:effectLst>
          <a:scene3d>
            <a:camera prst="perspectiveContrastingLeftFacing">
              <a:rot lat="300000" lon="1800000" rev="0"/>
            </a:camera>
            <a:lightRig rig="threePt" dir="t">
              <a:rot lat="0" lon="0" rev="2700000"/>
            </a:lightRig>
          </a:scene3d>
          <a:sp3d>
            <a:bevelT w="63500" h="50800"/>
          </a:sp3d>
        </p:spPr>
      </p:pic>
      <p:sp>
        <p:nvSpPr>
          <p:cNvPr id="17" name="矩形 16"/>
          <p:cNvSpPr/>
          <p:nvPr/>
        </p:nvSpPr>
        <p:spPr>
          <a:xfrm>
            <a:off x="5359400" y="5379135"/>
            <a:ext cx="4025900" cy="523220"/>
          </a:xfrm>
          <a:prstGeom prst="rect">
            <a:avLst/>
          </a:prstGeom>
        </p:spPr>
        <p:txBody>
          <a:bodyPr wrap="square">
            <a:spAutoFit/>
          </a:bodyPr>
          <a:lstStyle/>
          <a:p>
            <a:pPr algn="ctr"/>
            <a:r>
              <a:rPr lang="zh-CN" altLang="en-US" sz="1400" dirty="0" smtClean="0">
                <a:latin typeface="微软雅黑" panose="020B0503020204020204" pitchFamily="34" charset="-122"/>
                <a:ea typeface="微软雅黑" panose="020B0503020204020204" pitchFamily="34" charset="-122"/>
              </a:rPr>
              <a:t>四川省教育厅关于成立2016-2020年四川省普通高等学校本科专业评估专家指导委员会的通知</a:t>
            </a:r>
            <a:endParaRPr lang="zh-CN" altLang="en-US" sz="1400" dirty="0">
              <a:latin typeface="微软雅黑" panose="020B0503020204020204" pitchFamily="34" charset="-122"/>
              <a:ea typeface="微软雅黑" panose="020B0503020204020204" pitchFamily="34" charset="-122"/>
            </a:endParaRPr>
          </a:p>
        </p:txBody>
      </p:sp>
      <p:sp>
        <p:nvSpPr>
          <p:cNvPr id="18" name="矩形 17"/>
          <p:cNvSpPr/>
          <p:nvPr/>
        </p:nvSpPr>
        <p:spPr>
          <a:xfrm>
            <a:off x="7645400" y="6211669"/>
            <a:ext cx="4546600" cy="523220"/>
          </a:xfrm>
          <a:prstGeom prst="rect">
            <a:avLst/>
          </a:prstGeom>
        </p:spPr>
        <p:txBody>
          <a:bodyPr wrap="square">
            <a:spAutoFit/>
          </a:bodyPr>
          <a:lstStyle/>
          <a:p>
            <a:r>
              <a:rPr lang="zh-CN" altLang="en-US" sz="1400" dirty="0" smtClean="0">
                <a:latin typeface="微软雅黑" panose="020B0503020204020204" pitchFamily="34" charset="-122"/>
                <a:ea typeface="微软雅黑" panose="020B0503020204020204" pitchFamily="34" charset="-122"/>
              </a:rPr>
              <a:t>四川省教育厅关于成立四川省普通本科高等学校计算机科学与技术、英语和会计学专业教学指导委员会的通知</a:t>
            </a:r>
            <a:endParaRPr lang="zh-CN" altLang="en-US"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xmlns="" val="21670219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组合 15"/>
          <p:cNvGrpSpPr/>
          <p:nvPr/>
        </p:nvGrpSpPr>
        <p:grpSpPr>
          <a:xfrm>
            <a:off x="0" y="533400"/>
            <a:ext cx="12192000" cy="478350"/>
            <a:chOff x="0" y="533400"/>
            <a:chExt cx="12192000" cy="478350"/>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7" name="组合 14"/>
            <p:cNvGrpSpPr/>
            <p:nvPr/>
          </p:nvGrpSpPr>
          <p:grpSpPr>
            <a:xfrm>
              <a:off x="1382074" y="533400"/>
              <a:ext cx="10809926" cy="478350"/>
              <a:chOff x="1382074" y="533400"/>
              <a:chExt cx="10809926" cy="478350"/>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下一步工作时间节点及要求</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42" name="图片 41"/>
          <p:cNvPicPr>
            <a:picLocks noChangeAspect="1"/>
          </p:cNvPicPr>
          <p:nvPr/>
        </p:nvPicPr>
        <p:blipFill>
          <a:blip r:embed="rId2"/>
          <a:stretch>
            <a:fillRect/>
          </a:stretch>
        </p:blipFill>
        <p:spPr>
          <a:xfrm>
            <a:off x="333374" y="368547"/>
            <a:ext cx="835025" cy="859611"/>
          </a:xfrm>
          <a:prstGeom prst="rect">
            <a:avLst/>
          </a:prstGeom>
          <a:effectLst>
            <a:innerShdw blurRad="114300">
              <a:prstClr val="black"/>
            </a:innerShdw>
          </a:effectLst>
        </p:spPr>
      </p:pic>
      <p:sp>
        <p:nvSpPr>
          <p:cNvPr id="18" name="矩形 17"/>
          <p:cNvSpPr/>
          <p:nvPr/>
        </p:nvSpPr>
        <p:spPr>
          <a:xfrm>
            <a:off x="1574800" y="1720840"/>
            <a:ext cx="8928100" cy="390606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nSpc>
                <a:spcPts val="3000"/>
              </a:lnSpc>
            </a:pPr>
            <a:r>
              <a:rPr lang="en-US" altLang="zh-CN" sz="2000" dirty="0" smtClean="0"/>
              <a:t>1.</a:t>
            </a:r>
            <a:r>
              <a:rPr lang="en-US" altLang="zh-CN" sz="2000" dirty="0" smtClean="0">
                <a:solidFill>
                  <a:srgbClr val="FF0000"/>
                </a:solidFill>
              </a:rPr>
              <a:t> </a:t>
            </a:r>
            <a:r>
              <a:rPr lang="en-US" altLang="zh-CN" sz="2000" dirty="0" smtClean="0"/>
              <a:t> </a:t>
            </a:r>
            <a:r>
              <a:rPr lang="en-US" altLang="zh-CN" sz="2000" dirty="0" smtClean="0">
                <a:solidFill>
                  <a:srgbClr val="FF0000"/>
                </a:solidFill>
              </a:rPr>
              <a:t>2016</a:t>
            </a:r>
            <a:r>
              <a:rPr lang="zh-CN" altLang="en-US" sz="2000" dirty="0" smtClean="0">
                <a:solidFill>
                  <a:srgbClr val="FF0000"/>
                </a:solidFill>
              </a:rPr>
              <a:t>年</a:t>
            </a:r>
            <a:r>
              <a:rPr lang="en-US" altLang="zh-CN" sz="2000" dirty="0" smtClean="0">
                <a:solidFill>
                  <a:srgbClr val="FF0000"/>
                </a:solidFill>
              </a:rPr>
              <a:t>9</a:t>
            </a:r>
            <a:r>
              <a:rPr lang="zh-CN" altLang="en-US" sz="2000" dirty="0" smtClean="0">
                <a:solidFill>
                  <a:srgbClr val="FF0000"/>
                </a:solidFill>
              </a:rPr>
              <a:t>月</a:t>
            </a:r>
            <a:r>
              <a:rPr lang="en-US" altLang="zh-CN" sz="2000" dirty="0" smtClean="0">
                <a:solidFill>
                  <a:srgbClr val="FF0000"/>
                </a:solidFill>
              </a:rPr>
              <a:t>25</a:t>
            </a:r>
            <a:r>
              <a:rPr lang="zh-CN" altLang="en-US" sz="2000" dirty="0" smtClean="0">
                <a:solidFill>
                  <a:srgbClr val="FF0000"/>
                </a:solidFill>
              </a:rPr>
              <a:t>日前</a:t>
            </a:r>
            <a:r>
              <a:rPr lang="zh-CN" altLang="en-US" sz="2000" dirty="0" smtClean="0"/>
              <a:t>，各高校完成数据采集填报和提交工作。真实、客观、规范填报。</a:t>
            </a:r>
            <a:br>
              <a:rPr lang="zh-CN" altLang="en-US" sz="2000" dirty="0" smtClean="0"/>
            </a:br>
            <a:r>
              <a:rPr lang="en-US" altLang="zh-CN" sz="2000" dirty="0" smtClean="0"/>
              <a:t>2.  </a:t>
            </a:r>
            <a:r>
              <a:rPr lang="en-US" altLang="zh-CN" sz="2000" dirty="0" smtClean="0">
                <a:solidFill>
                  <a:srgbClr val="FF0000"/>
                </a:solidFill>
              </a:rPr>
              <a:t>2016</a:t>
            </a:r>
            <a:r>
              <a:rPr lang="zh-CN" altLang="en-US" sz="2000" dirty="0" smtClean="0">
                <a:solidFill>
                  <a:srgbClr val="FF0000"/>
                </a:solidFill>
              </a:rPr>
              <a:t>年</a:t>
            </a:r>
            <a:r>
              <a:rPr lang="en-US" altLang="zh-CN" sz="2000" dirty="0" smtClean="0">
                <a:solidFill>
                  <a:srgbClr val="FF0000"/>
                </a:solidFill>
              </a:rPr>
              <a:t>9</a:t>
            </a:r>
            <a:r>
              <a:rPr lang="zh-CN" altLang="en-US" sz="2000" dirty="0" smtClean="0">
                <a:solidFill>
                  <a:srgbClr val="FF0000"/>
                </a:solidFill>
              </a:rPr>
              <a:t>月</a:t>
            </a:r>
            <a:r>
              <a:rPr lang="en-US" altLang="zh-CN" sz="2000" dirty="0" smtClean="0">
                <a:solidFill>
                  <a:srgbClr val="FF0000"/>
                </a:solidFill>
              </a:rPr>
              <a:t>26</a:t>
            </a:r>
            <a:r>
              <a:rPr lang="zh-CN" altLang="en-US" sz="2000" dirty="0" smtClean="0">
                <a:solidFill>
                  <a:srgbClr val="FF0000"/>
                </a:solidFill>
              </a:rPr>
              <a:t>日</a:t>
            </a:r>
            <a:r>
              <a:rPr lang="en-US" altLang="zh-CN" sz="2000" dirty="0" smtClean="0">
                <a:solidFill>
                  <a:srgbClr val="FF0000"/>
                </a:solidFill>
              </a:rPr>
              <a:t>—9</a:t>
            </a:r>
            <a:r>
              <a:rPr lang="zh-CN" altLang="en-US" sz="2000" dirty="0" smtClean="0">
                <a:solidFill>
                  <a:srgbClr val="FF0000"/>
                </a:solidFill>
              </a:rPr>
              <a:t>月</a:t>
            </a:r>
            <a:r>
              <a:rPr lang="en-US" altLang="zh-CN" sz="2000" dirty="0" smtClean="0">
                <a:solidFill>
                  <a:srgbClr val="FF0000"/>
                </a:solidFill>
              </a:rPr>
              <a:t>30</a:t>
            </a:r>
            <a:r>
              <a:rPr lang="zh-CN" altLang="en-US" sz="2000" dirty="0" smtClean="0">
                <a:solidFill>
                  <a:srgbClr val="FF0000"/>
                </a:solidFill>
              </a:rPr>
              <a:t>日</a:t>
            </a:r>
            <a:r>
              <a:rPr lang="zh-CN" altLang="en-US" sz="2000" dirty="0" smtClean="0"/>
              <a:t>，对学校提交的评估材料进行公示</a:t>
            </a:r>
            <a:r>
              <a:rPr lang="zh-CN" altLang="en-US" sz="2000" dirty="0" smtClean="0"/>
              <a:t>。召开评审专家培训会议。</a:t>
            </a:r>
            <a:r>
              <a:rPr lang="zh-CN" altLang="en-US" sz="2000" dirty="0" smtClean="0"/>
              <a:t/>
            </a:r>
            <a:br>
              <a:rPr lang="zh-CN" altLang="en-US" sz="2000" dirty="0" smtClean="0"/>
            </a:br>
            <a:r>
              <a:rPr lang="en-US" altLang="zh-CN" sz="2000" dirty="0" smtClean="0"/>
              <a:t>3.  </a:t>
            </a:r>
            <a:r>
              <a:rPr lang="en-US" altLang="zh-CN" sz="2000" dirty="0" smtClean="0">
                <a:solidFill>
                  <a:srgbClr val="FF0000"/>
                </a:solidFill>
              </a:rPr>
              <a:t>2016</a:t>
            </a:r>
            <a:r>
              <a:rPr lang="zh-CN" altLang="en-US" sz="2000" dirty="0" smtClean="0">
                <a:solidFill>
                  <a:srgbClr val="FF0000"/>
                </a:solidFill>
              </a:rPr>
              <a:t>年</a:t>
            </a:r>
            <a:r>
              <a:rPr lang="en-US" altLang="zh-CN" sz="2000" dirty="0" smtClean="0">
                <a:solidFill>
                  <a:srgbClr val="FF0000"/>
                </a:solidFill>
              </a:rPr>
              <a:t>10</a:t>
            </a:r>
            <a:r>
              <a:rPr lang="zh-CN" altLang="en-US" sz="2000" dirty="0" smtClean="0">
                <a:solidFill>
                  <a:srgbClr val="FF0000"/>
                </a:solidFill>
              </a:rPr>
              <a:t>月</a:t>
            </a:r>
            <a:r>
              <a:rPr lang="en-US" altLang="zh-CN" sz="2000" dirty="0" smtClean="0">
                <a:solidFill>
                  <a:srgbClr val="FF0000"/>
                </a:solidFill>
              </a:rPr>
              <a:t>8</a:t>
            </a:r>
            <a:r>
              <a:rPr lang="zh-CN" altLang="en-US" sz="2000" dirty="0" smtClean="0">
                <a:solidFill>
                  <a:srgbClr val="FF0000"/>
                </a:solidFill>
              </a:rPr>
              <a:t>日</a:t>
            </a:r>
            <a:r>
              <a:rPr lang="en-US" altLang="zh-CN" sz="2000" dirty="0" smtClean="0">
                <a:solidFill>
                  <a:srgbClr val="FF0000"/>
                </a:solidFill>
              </a:rPr>
              <a:t>—10</a:t>
            </a:r>
            <a:r>
              <a:rPr lang="zh-CN" altLang="en-US" sz="2000" dirty="0" smtClean="0">
                <a:solidFill>
                  <a:srgbClr val="FF0000"/>
                </a:solidFill>
              </a:rPr>
              <a:t>月</a:t>
            </a:r>
            <a:r>
              <a:rPr lang="en-US" altLang="zh-CN" sz="2000" dirty="0" smtClean="0">
                <a:solidFill>
                  <a:srgbClr val="FF0000"/>
                </a:solidFill>
              </a:rPr>
              <a:t>25</a:t>
            </a:r>
            <a:r>
              <a:rPr lang="zh-CN" altLang="en-US" sz="2000" dirty="0" smtClean="0">
                <a:solidFill>
                  <a:srgbClr val="FF0000"/>
                </a:solidFill>
              </a:rPr>
              <a:t>日</a:t>
            </a:r>
            <a:r>
              <a:rPr lang="zh-CN" altLang="en-US" sz="2000" dirty="0" smtClean="0"/>
              <a:t>，定量指标数据核查及定性指标专家评审。评审过程中专家原则上不进校，但对于定量数据核查中出现重大奇异点，专家组可根据实际情况对有关学校进行现场核查。</a:t>
            </a:r>
            <a:br>
              <a:rPr lang="zh-CN" altLang="en-US" sz="2000" dirty="0" smtClean="0"/>
            </a:br>
            <a:r>
              <a:rPr lang="en-US" altLang="zh-CN" sz="2000" dirty="0" smtClean="0"/>
              <a:t>4.  </a:t>
            </a:r>
            <a:r>
              <a:rPr lang="en-US" altLang="zh-CN" sz="2000" dirty="0" smtClean="0">
                <a:solidFill>
                  <a:srgbClr val="FF0000"/>
                </a:solidFill>
              </a:rPr>
              <a:t>2016</a:t>
            </a:r>
            <a:r>
              <a:rPr lang="zh-CN" altLang="en-US" sz="2000" dirty="0" smtClean="0">
                <a:solidFill>
                  <a:srgbClr val="FF0000"/>
                </a:solidFill>
              </a:rPr>
              <a:t>年</a:t>
            </a:r>
            <a:r>
              <a:rPr lang="en-US" altLang="zh-CN" sz="2000" dirty="0" smtClean="0">
                <a:solidFill>
                  <a:srgbClr val="FF0000"/>
                </a:solidFill>
              </a:rPr>
              <a:t>10</a:t>
            </a:r>
            <a:r>
              <a:rPr lang="zh-CN" altLang="en-US" sz="2000" dirty="0" smtClean="0">
                <a:solidFill>
                  <a:srgbClr val="FF0000"/>
                </a:solidFill>
              </a:rPr>
              <a:t>月</a:t>
            </a:r>
            <a:r>
              <a:rPr lang="en-US" altLang="zh-CN" sz="2000" dirty="0" smtClean="0">
                <a:solidFill>
                  <a:srgbClr val="FF0000"/>
                </a:solidFill>
              </a:rPr>
              <a:t>30</a:t>
            </a:r>
            <a:r>
              <a:rPr lang="zh-CN" altLang="en-US" sz="2000" dirty="0" smtClean="0">
                <a:solidFill>
                  <a:srgbClr val="FF0000"/>
                </a:solidFill>
              </a:rPr>
              <a:t>日前</a:t>
            </a:r>
            <a:r>
              <a:rPr lang="zh-CN" altLang="en-US" sz="2000" dirty="0" smtClean="0"/>
              <a:t>，完成</a:t>
            </a:r>
            <a:r>
              <a:rPr lang="zh-CN" altLang="en-US" sz="2000" dirty="0" smtClean="0"/>
              <a:t>三种专业</a:t>
            </a:r>
            <a:r>
              <a:rPr lang="zh-CN" altLang="en-US" sz="2000" dirty="0" smtClean="0"/>
              <a:t>的评估工作</a:t>
            </a:r>
            <a:r>
              <a:rPr lang="zh-CN" altLang="en-US" sz="2000" dirty="0" smtClean="0"/>
              <a:t>。</a:t>
            </a:r>
            <a:endParaRPr lang="en-US" altLang="zh-CN" sz="2000" dirty="0" smtClean="0"/>
          </a:p>
          <a:p>
            <a:pPr>
              <a:lnSpc>
                <a:spcPts val="3000"/>
              </a:lnSpc>
            </a:pPr>
            <a:r>
              <a:rPr lang="en-US" altLang="zh-CN" sz="2000" dirty="0" smtClean="0"/>
              <a:t>5.  </a:t>
            </a:r>
            <a:r>
              <a:rPr lang="en-US" altLang="zh-CN" sz="2000" dirty="0" smtClean="0">
                <a:solidFill>
                  <a:srgbClr val="FF0000"/>
                </a:solidFill>
              </a:rPr>
              <a:t>2016</a:t>
            </a:r>
            <a:r>
              <a:rPr lang="zh-CN" altLang="en-US" sz="2000" dirty="0" smtClean="0">
                <a:solidFill>
                  <a:srgbClr val="FF0000"/>
                </a:solidFill>
              </a:rPr>
              <a:t>年</a:t>
            </a:r>
            <a:r>
              <a:rPr lang="en-US" altLang="zh-CN" sz="2000" dirty="0" smtClean="0">
                <a:solidFill>
                  <a:srgbClr val="FF0000"/>
                </a:solidFill>
              </a:rPr>
              <a:t>11</a:t>
            </a:r>
            <a:r>
              <a:rPr lang="zh-CN" altLang="en-US" sz="2000" dirty="0" smtClean="0">
                <a:solidFill>
                  <a:srgbClr val="FF0000"/>
                </a:solidFill>
              </a:rPr>
              <a:t>月</a:t>
            </a:r>
            <a:r>
              <a:rPr lang="zh-CN" altLang="en-US" sz="2000" dirty="0" smtClean="0">
                <a:solidFill>
                  <a:schemeClr val="tx1"/>
                </a:solidFill>
              </a:rPr>
              <a:t>，</a:t>
            </a:r>
            <a:r>
              <a:rPr lang="zh-CN" altLang="en-US" sz="2000" dirty="0" smtClean="0"/>
              <a:t>评估总结及评估结果</a:t>
            </a:r>
            <a:r>
              <a:rPr lang="zh-CN" altLang="en-US" sz="2000" dirty="0" smtClean="0"/>
              <a:t>上报国务院教育督导</a:t>
            </a:r>
            <a:r>
              <a:rPr lang="zh-CN" altLang="en-US" sz="2000" dirty="0" smtClean="0"/>
              <a:t>办。评估结果以</a:t>
            </a:r>
            <a:r>
              <a:rPr lang="zh-CN" altLang="en-US" sz="2000" dirty="0" smtClean="0"/>
              <a:t>一定方式面向社会公布。</a:t>
            </a:r>
            <a:endParaRPr lang="zh-CN" altLang="en-US" sz="2000" dirty="0"/>
          </a:p>
        </p:txBody>
      </p:sp>
    </p:spTree>
    <p:extLst>
      <p:ext uri="{BB962C8B-B14F-4D97-AF65-F5344CB8AC3E}">
        <p14:creationId xmlns:p14="http://schemas.microsoft.com/office/powerpoint/2010/main" xmlns="" val="1126007414"/>
      </p:ext>
    </p:extLst>
  </p:cSld>
  <p:clrMapOvr>
    <a:masterClrMapping/>
  </p:clrMapOvr>
  <p:transition>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任意多边形 1"/>
          <p:cNvSpPr/>
          <p:nvPr/>
        </p:nvSpPr>
        <p:spPr>
          <a:xfrm>
            <a:off x="1539876" y="1706563"/>
            <a:ext cx="1203325" cy="2463800"/>
          </a:xfrm>
          <a:custGeom>
            <a:avLst/>
            <a:gdLst>
              <a:gd name="connsiteX0" fmla="*/ 906780 w 1226820"/>
              <a:gd name="connsiteY0" fmla="*/ 0 h 2926080"/>
              <a:gd name="connsiteX1" fmla="*/ 1226820 w 1226820"/>
              <a:gd name="connsiteY1" fmla="*/ 2926080 h 2926080"/>
              <a:gd name="connsiteX2" fmla="*/ 22860 w 1226820"/>
              <a:gd name="connsiteY2" fmla="*/ 2049780 h 2926080"/>
              <a:gd name="connsiteX3" fmla="*/ 0 w 1226820"/>
              <a:gd name="connsiteY3" fmla="*/ 1036320 h 2926080"/>
              <a:gd name="connsiteX4" fmla="*/ 906780 w 1226820"/>
              <a:gd name="connsiteY4" fmla="*/ 0 h 2926080"/>
              <a:gd name="connsiteX0" fmla="*/ 929640 w 1226820"/>
              <a:gd name="connsiteY0" fmla="*/ 0 h 2948940"/>
              <a:gd name="connsiteX1" fmla="*/ 1226820 w 1226820"/>
              <a:gd name="connsiteY1" fmla="*/ 2948940 h 2948940"/>
              <a:gd name="connsiteX2" fmla="*/ 22860 w 1226820"/>
              <a:gd name="connsiteY2" fmla="*/ 2072640 h 2948940"/>
              <a:gd name="connsiteX3" fmla="*/ 0 w 1226820"/>
              <a:gd name="connsiteY3" fmla="*/ 1059180 h 2948940"/>
              <a:gd name="connsiteX4" fmla="*/ 929640 w 1226820"/>
              <a:gd name="connsiteY4" fmla="*/ 0 h 2948940"/>
              <a:gd name="connsiteX0" fmla="*/ 906780 w 1203960"/>
              <a:gd name="connsiteY0" fmla="*/ 0 h 2948940"/>
              <a:gd name="connsiteX1" fmla="*/ 1203960 w 1203960"/>
              <a:gd name="connsiteY1" fmla="*/ 2948940 h 2948940"/>
              <a:gd name="connsiteX2" fmla="*/ 0 w 1203960"/>
              <a:gd name="connsiteY2" fmla="*/ 2072640 h 2948940"/>
              <a:gd name="connsiteX3" fmla="*/ 30480 w 1203960"/>
              <a:gd name="connsiteY3" fmla="*/ 1135380 h 2948940"/>
              <a:gd name="connsiteX4" fmla="*/ 906780 w 1203960"/>
              <a:gd name="connsiteY4" fmla="*/ 0 h 2948940"/>
              <a:gd name="connsiteX0" fmla="*/ 900430 w 1203960"/>
              <a:gd name="connsiteY0" fmla="*/ 0 h 2936240"/>
              <a:gd name="connsiteX1" fmla="*/ 1203960 w 1203960"/>
              <a:gd name="connsiteY1" fmla="*/ 2936240 h 2936240"/>
              <a:gd name="connsiteX2" fmla="*/ 0 w 1203960"/>
              <a:gd name="connsiteY2" fmla="*/ 2059940 h 2936240"/>
              <a:gd name="connsiteX3" fmla="*/ 30480 w 1203960"/>
              <a:gd name="connsiteY3" fmla="*/ 1122680 h 2936240"/>
              <a:gd name="connsiteX4" fmla="*/ 900430 w 1203960"/>
              <a:gd name="connsiteY4" fmla="*/ 0 h 2936240"/>
              <a:gd name="connsiteX0" fmla="*/ 900430 w 1203960"/>
              <a:gd name="connsiteY0" fmla="*/ 0 h 2948940"/>
              <a:gd name="connsiteX1" fmla="*/ 1203960 w 1203960"/>
              <a:gd name="connsiteY1" fmla="*/ 2948940 h 2948940"/>
              <a:gd name="connsiteX2" fmla="*/ 0 w 1203960"/>
              <a:gd name="connsiteY2" fmla="*/ 2072640 h 2948940"/>
              <a:gd name="connsiteX3" fmla="*/ 30480 w 1203960"/>
              <a:gd name="connsiteY3" fmla="*/ 1135380 h 2948940"/>
              <a:gd name="connsiteX4" fmla="*/ 900430 w 1203960"/>
              <a:gd name="connsiteY4" fmla="*/ 0 h 29489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3960" h="2948940">
                <a:moveTo>
                  <a:pt x="900430" y="0"/>
                </a:moveTo>
                <a:lnTo>
                  <a:pt x="1203960" y="2948940"/>
                </a:lnTo>
                <a:lnTo>
                  <a:pt x="0" y="2072640"/>
                </a:lnTo>
                <a:lnTo>
                  <a:pt x="30480" y="1135380"/>
                </a:lnTo>
                <a:lnTo>
                  <a:pt x="900430" y="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矩形 2"/>
          <p:cNvSpPr/>
          <p:nvPr/>
        </p:nvSpPr>
        <p:spPr>
          <a:xfrm>
            <a:off x="0" y="2293939"/>
            <a:ext cx="12192000" cy="1417637"/>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 name="任意多边形 3"/>
          <p:cNvSpPr/>
          <p:nvPr/>
        </p:nvSpPr>
        <p:spPr>
          <a:xfrm>
            <a:off x="10499926" y="3711699"/>
            <a:ext cx="1706563" cy="503238"/>
          </a:xfrm>
          <a:custGeom>
            <a:avLst/>
            <a:gdLst>
              <a:gd name="connsiteX0" fmla="*/ 1706880 w 1706880"/>
              <a:gd name="connsiteY0" fmla="*/ 7620 h 601980"/>
              <a:gd name="connsiteX1" fmla="*/ 121920 w 1706880"/>
              <a:gd name="connsiteY1" fmla="*/ 0 h 601980"/>
              <a:gd name="connsiteX2" fmla="*/ 0 w 1706880"/>
              <a:gd name="connsiteY2" fmla="*/ 601980 h 601980"/>
              <a:gd name="connsiteX3" fmla="*/ 1706880 w 1706880"/>
              <a:gd name="connsiteY3" fmla="*/ 7620 h 601980"/>
              <a:gd name="connsiteX0" fmla="*/ 1706880 w 1706880"/>
              <a:gd name="connsiteY0" fmla="*/ 0 h 601980"/>
              <a:gd name="connsiteX1" fmla="*/ 121920 w 1706880"/>
              <a:gd name="connsiteY1" fmla="*/ 0 h 601980"/>
              <a:gd name="connsiteX2" fmla="*/ 0 w 1706880"/>
              <a:gd name="connsiteY2" fmla="*/ 601980 h 601980"/>
              <a:gd name="connsiteX3" fmla="*/ 1706880 w 1706880"/>
              <a:gd name="connsiteY3" fmla="*/ 0 h 601980"/>
            </a:gdLst>
            <a:ahLst/>
            <a:cxnLst>
              <a:cxn ang="0">
                <a:pos x="connsiteX0" y="connsiteY0"/>
              </a:cxn>
              <a:cxn ang="0">
                <a:pos x="connsiteX1" y="connsiteY1"/>
              </a:cxn>
              <a:cxn ang="0">
                <a:pos x="connsiteX2" y="connsiteY2"/>
              </a:cxn>
              <a:cxn ang="0">
                <a:pos x="connsiteX3" y="connsiteY3"/>
              </a:cxn>
            </a:cxnLst>
            <a:rect l="l" t="t" r="r" b="b"/>
            <a:pathLst>
              <a:path w="1706880" h="601980">
                <a:moveTo>
                  <a:pt x="1706880" y="0"/>
                </a:moveTo>
                <a:lnTo>
                  <a:pt x="121920" y="0"/>
                </a:lnTo>
                <a:lnTo>
                  <a:pt x="0" y="601980"/>
                </a:lnTo>
                <a:lnTo>
                  <a:pt x="1706880" y="0"/>
                </a:lnTo>
                <a:close/>
              </a:path>
            </a:pathLst>
          </a:custGeom>
          <a:solidFill>
            <a:srgbClr val="82C1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任意多边形 4"/>
          <p:cNvSpPr/>
          <p:nvPr/>
        </p:nvSpPr>
        <p:spPr>
          <a:xfrm rot="21290535">
            <a:off x="10494410" y="3777108"/>
            <a:ext cx="2025530" cy="633917"/>
          </a:xfrm>
          <a:custGeom>
            <a:avLst/>
            <a:gdLst>
              <a:gd name="connsiteX0" fmla="*/ 1021080 w 1432560"/>
              <a:gd name="connsiteY0" fmla="*/ 0 h 617220"/>
              <a:gd name="connsiteX1" fmla="*/ 1432560 w 1432560"/>
              <a:gd name="connsiteY1" fmla="*/ 617220 h 617220"/>
              <a:gd name="connsiteX2" fmla="*/ 0 w 1432560"/>
              <a:gd name="connsiteY2" fmla="*/ 358140 h 617220"/>
              <a:gd name="connsiteX3" fmla="*/ 1021080 w 1432560"/>
              <a:gd name="connsiteY3" fmla="*/ 0 h 617220"/>
              <a:gd name="connsiteX0" fmla="*/ 1021080 w 1170934"/>
              <a:gd name="connsiteY0" fmla="*/ 0 h 702180"/>
              <a:gd name="connsiteX1" fmla="*/ 1170934 w 1170934"/>
              <a:gd name="connsiteY1" fmla="*/ 702180 h 702180"/>
              <a:gd name="connsiteX2" fmla="*/ 0 w 1170934"/>
              <a:gd name="connsiteY2" fmla="*/ 358140 h 702180"/>
              <a:gd name="connsiteX3" fmla="*/ 1021080 w 1170934"/>
              <a:gd name="connsiteY3" fmla="*/ 0 h 702180"/>
              <a:gd name="connsiteX0" fmla="*/ 998629 w 1170934"/>
              <a:gd name="connsiteY0" fmla="*/ 0 h 757819"/>
              <a:gd name="connsiteX1" fmla="*/ 1170934 w 1170934"/>
              <a:gd name="connsiteY1" fmla="*/ 757819 h 757819"/>
              <a:gd name="connsiteX2" fmla="*/ 0 w 1170934"/>
              <a:gd name="connsiteY2" fmla="*/ 413779 h 757819"/>
              <a:gd name="connsiteX3" fmla="*/ 998629 w 1170934"/>
              <a:gd name="connsiteY3" fmla="*/ 0 h 757819"/>
            </a:gdLst>
            <a:ahLst/>
            <a:cxnLst>
              <a:cxn ang="0">
                <a:pos x="connsiteX0" y="connsiteY0"/>
              </a:cxn>
              <a:cxn ang="0">
                <a:pos x="connsiteX1" y="connsiteY1"/>
              </a:cxn>
              <a:cxn ang="0">
                <a:pos x="connsiteX2" y="connsiteY2"/>
              </a:cxn>
              <a:cxn ang="0">
                <a:pos x="connsiteX3" y="connsiteY3"/>
              </a:cxn>
            </a:cxnLst>
            <a:rect l="l" t="t" r="r" b="b"/>
            <a:pathLst>
              <a:path w="1170934" h="757819">
                <a:moveTo>
                  <a:pt x="998629" y="0"/>
                </a:moveTo>
                <a:lnTo>
                  <a:pt x="1170934" y="757819"/>
                </a:lnTo>
                <a:lnTo>
                  <a:pt x="0" y="413779"/>
                </a:lnTo>
                <a:lnTo>
                  <a:pt x="998629" y="0"/>
                </a:lnTo>
                <a:close/>
              </a:path>
            </a:pathLst>
          </a:cu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任意多边形 5"/>
          <p:cNvSpPr/>
          <p:nvPr/>
        </p:nvSpPr>
        <p:spPr>
          <a:xfrm>
            <a:off x="2430463" y="1712913"/>
            <a:ext cx="4449762" cy="2457450"/>
          </a:xfrm>
          <a:custGeom>
            <a:avLst/>
            <a:gdLst>
              <a:gd name="connsiteX0" fmla="*/ 0 w 4450080"/>
              <a:gd name="connsiteY0" fmla="*/ 0 h 2941320"/>
              <a:gd name="connsiteX1" fmla="*/ 304800 w 4450080"/>
              <a:gd name="connsiteY1" fmla="*/ 2941320 h 2941320"/>
              <a:gd name="connsiteX2" fmla="*/ 4236720 w 4450080"/>
              <a:gd name="connsiteY2" fmla="*/ 2735580 h 2941320"/>
              <a:gd name="connsiteX3" fmla="*/ 4450080 w 4450080"/>
              <a:gd name="connsiteY3" fmla="*/ 381000 h 2941320"/>
              <a:gd name="connsiteX4" fmla="*/ 0 w 4450080"/>
              <a:gd name="connsiteY4" fmla="*/ 0 h 29413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0080" h="2941320">
                <a:moveTo>
                  <a:pt x="0" y="0"/>
                </a:moveTo>
                <a:lnTo>
                  <a:pt x="304800" y="2941320"/>
                </a:lnTo>
                <a:lnTo>
                  <a:pt x="4236720" y="2735580"/>
                </a:lnTo>
                <a:lnTo>
                  <a:pt x="4450080" y="381000"/>
                </a:lnTo>
                <a:lnTo>
                  <a:pt x="0" y="0"/>
                </a:lnTo>
                <a:close/>
              </a:path>
            </a:pathLst>
          </a:custGeom>
          <a:solidFill>
            <a:srgbClr val="008D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8000" dirty="0">
                <a:solidFill>
                  <a:srgbClr val="FFFFFF"/>
                </a:solidFill>
                <a:latin typeface="Arial" panose="020B0604020202020204" pitchFamily="34" charset="0"/>
                <a:ea typeface="微软雅黑" panose="020B0503020204020204" pitchFamily="34" charset="-122"/>
                <a:sym typeface="Arial" panose="020B0604020202020204" pitchFamily="34" charset="0"/>
              </a:rPr>
              <a:t>THANKS</a:t>
            </a:r>
          </a:p>
          <a:p>
            <a:pPr algn="ctr">
              <a:defRPr/>
            </a:pPr>
            <a:r>
              <a:rPr lang="zh-CN" altLang="en-US" sz="3600"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谢谢！</a:t>
            </a:r>
            <a:endParaRPr lang="zh-CN" altLang="en-US" sz="360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xmlns="" val="1040840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 name="直接连接符 9"/>
          <p:cNvCxnSpPr/>
          <p:nvPr/>
        </p:nvCxnSpPr>
        <p:spPr>
          <a:xfrm flipV="1">
            <a:off x="738823" y="2146300"/>
            <a:ext cx="4747577" cy="7464"/>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754062" y="1980250"/>
            <a:ext cx="4745037" cy="1025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 name="矩形 1"/>
          <p:cNvSpPr/>
          <p:nvPr/>
        </p:nvSpPr>
        <p:spPr>
          <a:xfrm>
            <a:off x="646489" y="1529994"/>
            <a:ext cx="5081211" cy="461665"/>
          </a:xfrm>
          <a:prstGeom prst="rect">
            <a:avLst/>
          </a:prstGeom>
          <a:noFill/>
          <a:ln w="9525">
            <a:noFill/>
            <a:miter lim="800000"/>
            <a:headEnd/>
            <a:tailEnd/>
          </a:ln>
        </p:spPr>
        <p:txBody>
          <a:bodyPr wrap="square">
            <a:spAutoFit/>
          </a:bodyPr>
          <a:lstStyle/>
          <a:p>
            <a:r>
              <a:rPr lang="zh-CN" altLang="en-US" sz="2400" b="1" dirty="0" smtClean="0">
                <a:latin typeface="微软雅黑" pitchFamily="34" charset="-122"/>
                <a:ea typeface="微软雅黑" pitchFamily="34" charset="-122"/>
                <a:sym typeface="Calibri" pitchFamily="34" charset="0"/>
              </a:rPr>
              <a:t>高等教育</a:t>
            </a:r>
            <a:r>
              <a:rPr lang="zh-CN" altLang="en-US" sz="2400" b="1" dirty="0" smtClean="0">
                <a:latin typeface="微软雅黑" pitchFamily="34" charset="-122"/>
                <a:ea typeface="微软雅黑" pitchFamily="34" charset="-122"/>
                <a:sym typeface="Calibri" pitchFamily="34" charset="0"/>
              </a:rPr>
              <a:t>法（</a:t>
            </a:r>
            <a:r>
              <a:rPr lang="en-US" altLang="zh-CN" sz="2400" dirty="0" smtClean="0"/>
              <a:t>2015</a:t>
            </a:r>
            <a:r>
              <a:rPr lang="zh-CN" altLang="en-US" sz="2400" dirty="0" smtClean="0"/>
              <a:t>年</a:t>
            </a:r>
            <a:r>
              <a:rPr lang="en-US" altLang="zh-CN" sz="2400" dirty="0" smtClean="0"/>
              <a:t>12</a:t>
            </a:r>
            <a:r>
              <a:rPr lang="zh-CN" altLang="en-US" sz="2400" dirty="0" smtClean="0"/>
              <a:t>月</a:t>
            </a:r>
            <a:r>
              <a:rPr lang="en-US" altLang="zh-CN" sz="2400" dirty="0" smtClean="0"/>
              <a:t>27</a:t>
            </a:r>
            <a:r>
              <a:rPr lang="zh-CN" altLang="en-US" sz="2400" dirty="0" smtClean="0"/>
              <a:t>日修正</a:t>
            </a:r>
            <a:r>
              <a:rPr lang="en-US" altLang="zh-CN" sz="2400" dirty="0" smtClean="0"/>
              <a:t>)</a:t>
            </a:r>
            <a:endParaRPr lang="zh-CN" altLang="en-US" sz="24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grpSp>
        <p:nvGrpSpPr>
          <p:cNvPr id="16"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一</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的政策依据</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7" name="文本框 56"/>
          <p:cNvSpPr txBox="1"/>
          <p:nvPr/>
        </p:nvSpPr>
        <p:spPr>
          <a:xfrm>
            <a:off x="1854200" y="2463798"/>
            <a:ext cx="8242300" cy="2862322"/>
          </a:xfrm>
          <a:prstGeom prst="rect">
            <a:avLst/>
          </a:prstGeom>
          <a:noFill/>
          <a:ln w="9525">
            <a:noFill/>
            <a:miter lim="800000"/>
            <a:headEnd/>
            <a:tailEnd/>
          </a:ln>
        </p:spPr>
        <p:txBody>
          <a:bodyPr wrap="square">
            <a:spAutoFit/>
          </a:bodyPr>
          <a:lstStyle>
            <a:defPPr>
              <a:defRPr lang="zh-CN"/>
            </a:defPPr>
            <a:lvl1pPr algn="ctr">
              <a:defRPr b="1">
                <a:solidFill>
                  <a:srgbClr val="595959"/>
                </a:solidFill>
                <a:latin typeface="微软雅黑" pitchFamily="34" charset="-122"/>
                <a:ea typeface="微软雅黑" pitchFamily="34" charset="-122"/>
              </a:defRPr>
            </a:lvl1pPr>
          </a:lstStyle>
          <a:p>
            <a:pPr algn="l">
              <a:lnSpc>
                <a:spcPct val="150000"/>
              </a:lnSpc>
            </a:pPr>
            <a:r>
              <a:rPr lang="zh-CN" altLang="en-US" sz="2400" b="0" dirty="0" smtClean="0"/>
              <a:t>第四十四条 </a:t>
            </a:r>
            <a:r>
              <a:rPr lang="zh-CN" altLang="en-US" sz="2400" b="0" dirty="0" smtClean="0"/>
              <a:t>  高等学校</a:t>
            </a:r>
            <a:r>
              <a:rPr lang="zh-CN" altLang="en-US" sz="2400" b="0" dirty="0" smtClean="0"/>
              <a:t>应当建立本学校办学水平、教育质量的评价制度，及时公开相关信息，接受社会监督。</a:t>
            </a:r>
          </a:p>
          <a:p>
            <a:pPr algn="l">
              <a:lnSpc>
                <a:spcPct val="150000"/>
              </a:lnSpc>
            </a:pPr>
            <a:r>
              <a:rPr lang="zh-CN" altLang="en-US" sz="2400" b="0" dirty="0" smtClean="0"/>
              <a:t>　　教育行政部门负责组织专家或者委托第三方专业机构对高等学校的办学水平、效益和教育质量进行评估。评估结果应当向社会公开。</a:t>
            </a:r>
            <a:endParaRPr lang="zh-CN" altLang="en-US" sz="2400" b="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wipe(left)">
                                      <p:cBhvr>
                                        <p:cTn id="7"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 name="直接连接符 9"/>
          <p:cNvCxnSpPr/>
          <p:nvPr/>
        </p:nvCxnSpPr>
        <p:spPr>
          <a:xfrm flipV="1">
            <a:off x="738823" y="2146300"/>
            <a:ext cx="4747577" cy="7464"/>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754062" y="1980250"/>
            <a:ext cx="4745037" cy="1025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 name="矩形 1"/>
          <p:cNvSpPr/>
          <p:nvPr/>
        </p:nvSpPr>
        <p:spPr>
          <a:xfrm>
            <a:off x="646489" y="1529994"/>
            <a:ext cx="5741611" cy="461665"/>
          </a:xfrm>
          <a:prstGeom prst="rect">
            <a:avLst/>
          </a:prstGeom>
          <a:noFill/>
          <a:ln w="9525">
            <a:noFill/>
            <a:miter lim="800000"/>
            <a:headEnd/>
            <a:tailEnd/>
          </a:ln>
        </p:spPr>
        <p:txBody>
          <a:bodyPr wrap="square">
            <a:spAutoFit/>
          </a:bodyPr>
          <a:lstStyle/>
          <a:p>
            <a:r>
              <a:rPr lang="zh-CN" altLang="en-US" sz="2400" b="1" dirty="0" smtClean="0">
                <a:sym typeface="Arial" panose="020B0604020202020204" pitchFamily="34" charset="0"/>
              </a:rPr>
              <a:t>“五位一体”本科教学评估工作制度</a:t>
            </a:r>
            <a:endParaRPr lang="zh-CN" altLang="en-US" sz="24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grpSp>
        <p:nvGrpSpPr>
          <p:cNvPr id="3"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4"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一</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的政策依据</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7" name="文本框 56"/>
          <p:cNvSpPr txBox="1"/>
          <p:nvPr/>
        </p:nvSpPr>
        <p:spPr>
          <a:xfrm>
            <a:off x="1854200" y="2463798"/>
            <a:ext cx="5753100" cy="2862322"/>
          </a:xfrm>
          <a:prstGeom prst="rect">
            <a:avLst/>
          </a:prstGeom>
          <a:noFill/>
          <a:ln w="9525">
            <a:noFill/>
            <a:miter lim="800000"/>
            <a:headEnd/>
            <a:tailEnd/>
          </a:ln>
        </p:spPr>
        <p:txBody>
          <a:bodyPr wrap="square">
            <a:spAutoFit/>
          </a:bodyPr>
          <a:lstStyle>
            <a:defPPr>
              <a:defRPr lang="zh-CN"/>
            </a:defPPr>
            <a:lvl1pPr algn="ctr">
              <a:defRPr b="1">
                <a:solidFill>
                  <a:srgbClr val="595959"/>
                </a:solidFill>
                <a:latin typeface="微软雅黑" pitchFamily="34" charset="-122"/>
                <a:ea typeface="微软雅黑" pitchFamily="34" charset="-122"/>
              </a:defRPr>
            </a:lvl1pPr>
          </a:lstStyle>
          <a:p>
            <a:pPr marL="342900" indent="-342900" algn="l" eaLnBrk="0" hangingPunct="0">
              <a:lnSpc>
                <a:spcPct val="150000"/>
              </a:lnSpc>
              <a:buFont typeface="Arial" pitchFamily="34" charset="0"/>
              <a:buChar char="•"/>
            </a:pPr>
            <a:r>
              <a:rPr lang="zh-CN" altLang="en-US" sz="2400" dirty="0" smtClean="0">
                <a:solidFill>
                  <a:srgbClr val="000000"/>
                </a:solidFill>
                <a:sym typeface="Calibri" pitchFamily="34" charset="0"/>
              </a:rPr>
              <a:t>教学基本状态数据常态监测</a:t>
            </a:r>
            <a:endParaRPr lang="en-US" altLang="zh-CN" sz="2400" dirty="0" smtClean="0">
              <a:solidFill>
                <a:srgbClr val="000000"/>
              </a:solidFill>
              <a:sym typeface="Calibri" pitchFamily="34" charset="0"/>
            </a:endParaRPr>
          </a:p>
          <a:p>
            <a:pPr marL="342900" indent="-342900" algn="l" eaLnBrk="0" hangingPunct="0">
              <a:lnSpc>
                <a:spcPct val="150000"/>
              </a:lnSpc>
              <a:buFont typeface="Arial" pitchFamily="34" charset="0"/>
              <a:buChar char="•"/>
            </a:pPr>
            <a:r>
              <a:rPr lang="zh-CN" altLang="en-US" sz="2400" dirty="0" smtClean="0">
                <a:solidFill>
                  <a:srgbClr val="000000"/>
                </a:solidFill>
                <a:sym typeface="Calibri" pitchFamily="34" charset="0"/>
              </a:rPr>
              <a:t>院校自我评估</a:t>
            </a:r>
            <a:endParaRPr lang="en-US" altLang="zh-CN" sz="2400" dirty="0" smtClean="0">
              <a:solidFill>
                <a:srgbClr val="000000"/>
              </a:solidFill>
              <a:sym typeface="Calibri" pitchFamily="34" charset="0"/>
            </a:endParaRPr>
          </a:p>
          <a:p>
            <a:pPr marL="342900" indent="-342900" algn="l" eaLnBrk="0" hangingPunct="0">
              <a:lnSpc>
                <a:spcPct val="150000"/>
              </a:lnSpc>
              <a:buFont typeface="Arial" pitchFamily="34" charset="0"/>
              <a:buChar char="•"/>
            </a:pPr>
            <a:r>
              <a:rPr lang="zh-CN" altLang="en-US" sz="2400" dirty="0" smtClean="0">
                <a:solidFill>
                  <a:srgbClr val="000000"/>
                </a:solidFill>
                <a:sym typeface="Calibri" pitchFamily="34" charset="0"/>
              </a:rPr>
              <a:t>分类评估（合格评估、审核评估）</a:t>
            </a:r>
            <a:endParaRPr lang="en-US" altLang="zh-CN" sz="2400" dirty="0" smtClean="0">
              <a:solidFill>
                <a:srgbClr val="000000"/>
              </a:solidFill>
              <a:sym typeface="Calibri" pitchFamily="34" charset="0"/>
            </a:endParaRPr>
          </a:p>
          <a:p>
            <a:pPr marL="342900" indent="-342900" algn="l" eaLnBrk="0" hangingPunct="0">
              <a:lnSpc>
                <a:spcPct val="150000"/>
              </a:lnSpc>
              <a:buFont typeface="Arial" pitchFamily="34" charset="0"/>
              <a:buChar char="•"/>
            </a:pPr>
            <a:r>
              <a:rPr lang="zh-CN" altLang="en-US" sz="2400" dirty="0" smtClean="0">
                <a:solidFill>
                  <a:srgbClr val="000000"/>
                </a:solidFill>
                <a:sym typeface="Calibri" pitchFamily="34" charset="0"/>
              </a:rPr>
              <a:t>专业认证及评估</a:t>
            </a:r>
            <a:endParaRPr lang="en-US" altLang="zh-CN" sz="2400" dirty="0" smtClean="0">
              <a:solidFill>
                <a:srgbClr val="000000"/>
              </a:solidFill>
              <a:sym typeface="Calibri" pitchFamily="34" charset="0"/>
            </a:endParaRPr>
          </a:p>
          <a:p>
            <a:pPr marL="342900" indent="-342900" algn="l" eaLnBrk="0" hangingPunct="0">
              <a:lnSpc>
                <a:spcPct val="150000"/>
              </a:lnSpc>
              <a:buFont typeface="Arial" pitchFamily="34" charset="0"/>
              <a:buChar char="•"/>
            </a:pPr>
            <a:r>
              <a:rPr lang="zh-CN" altLang="en-US" sz="2400" dirty="0" smtClean="0">
                <a:solidFill>
                  <a:srgbClr val="000000"/>
                </a:solidFill>
                <a:sym typeface="Calibri" pitchFamily="34" charset="0"/>
              </a:rPr>
              <a:t>国际评估</a:t>
            </a:r>
            <a:endParaRPr lang="zh-CN" altLang="en-US" sz="2400" dirty="0">
              <a:solidFill>
                <a:srgbClr val="000000"/>
              </a:solidFill>
              <a:sym typeface="微软雅黑" pitchFamily="34" charset="-122"/>
            </a:endParaRPr>
          </a:p>
        </p:txBody>
      </p:sp>
      <p:pic>
        <p:nvPicPr>
          <p:cNvPr id="12" name="Picture 2"/>
          <p:cNvPicPr>
            <a:picLocks noChangeAspect="1" noChangeArrowheads="1"/>
          </p:cNvPicPr>
          <p:nvPr/>
        </p:nvPicPr>
        <p:blipFill>
          <a:blip r:embed="rId3"/>
          <a:srcRect/>
          <a:stretch>
            <a:fillRect/>
          </a:stretch>
        </p:blipFill>
        <p:spPr bwMode="auto">
          <a:xfrm>
            <a:off x="7842055" y="1282699"/>
            <a:ext cx="3741933" cy="4949825"/>
          </a:xfrm>
          <a:prstGeom prst="rect">
            <a:avLst/>
          </a:prstGeom>
          <a:noFill/>
          <a:ln w="9525">
            <a:noFill/>
            <a:miter lim="800000"/>
            <a:headEnd/>
            <a:tailEnd/>
          </a:ln>
          <a:effec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wipe(left)">
                                      <p:cBhvr>
                                        <p:cTn id="7"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utoShape 3"/>
          <p:cNvSpPr>
            <a:spLocks noChangeArrowheads="1"/>
          </p:cNvSpPr>
          <p:nvPr/>
        </p:nvSpPr>
        <p:spPr bwMode="auto">
          <a:xfrm>
            <a:off x="2438400" y="2235200"/>
            <a:ext cx="3343275" cy="4035425"/>
          </a:xfrm>
          <a:prstGeom prst="roundRect">
            <a:avLst>
              <a:gd name="adj" fmla="val 16667"/>
            </a:avLst>
          </a:prstGeom>
          <a:solidFill>
            <a:schemeClr val="accent2">
              <a:lumMod val="20000"/>
              <a:lumOff val="80000"/>
            </a:schemeClr>
          </a:solidFill>
          <a:ln w="19050">
            <a:solidFill>
              <a:srgbClr val="000000"/>
            </a:solidFill>
            <a:round/>
            <a:headEnd/>
            <a:tailEnd/>
          </a:ln>
        </p:spPr>
        <p:txBody>
          <a:bodyPr anchor="ctr"/>
          <a:lstStyle/>
          <a:p>
            <a:pPr eaLnBrk="0" hangingPunct="0">
              <a:buFont typeface="Arial" pitchFamily="34" charset="0"/>
              <a:buNone/>
              <a:defRPr/>
            </a:pPr>
            <a:endParaRPr lang="zh-CN" altLang="en-US"/>
          </a:p>
        </p:txBody>
      </p:sp>
      <p:sp>
        <p:nvSpPr>
          <p:cNvPr id="27" name="AutoShape 5"/>
          <p:cNvSpPr>
            <a:spLocks noChangeArrowheads="1"/>
          </p:cNvSpPr>
          <p:nvPr/>
        </p:nvSpPr>
        <p:spPr bwMode="auto">
          <a:xfrm>
            <a:off x="6211888" y="2249488"/>
            <a:ext cx="3392487" cy="4021137"/>
          </a:xfrm>
          <a:prstGeom prst="roundRect">
            <a:avLst>
              <a:gd name="adj" fmla="val 16667"/>
            </a:avLst>
          </a:prstGeom>
          <a:solidFill>
            <a:schemeClr val="accent5">
              <a:lumMod val="90000"/>
            </a:schemeClr>
          </a:solidFill>
          <a:ln w="19050">
            <a:solidFill>
              <a:srgbClr val="000000"/>
            </a:solidFill>
            <a:round/>
            <a:headEnd/>
            <a:tailEnd/>
          </a:ln>
        </p:spPr>
        <p:txBody>
          <a:bodyPr anchor="ctr"/>
          <a:lstStyle/>
          <a:p>
            <a:pPr eaLnBrk="0" hangingPunct="0">
              <a:buFont typeface="Arial" pitchFamily="34" charset="0"/>
              <a:buNone/>
              <a:defRPr/>
            </a:pPr>
            <a:endParaRPr lang="zh-CN" altLang="en-US"/>
          </a:p>
        </p:txBody>
      </p:sp>
      <p:sp>
        <p:nvSpPr>
          <p:cNvPr id="61445" name="AutoShape 7"/>
          <p:cNvSpPr>
            <a:spLocks noChangeArrowheads="1"/>
          </p:cNvSpPr>
          <p:nvPr/>
        </p:nvSpPr>
        <p:spPr bwMode="auto">
          <a:xfrm>
            <a:off x="5370513" y="2627313"/>
            <a:ext cx="1320800" cy="584200"/>
          </a:xfrm>
          <a:prstGeom prst="rightArrow">
            <a:avLst>
              <a:gd name="adj1" fmla="val 50000"/>
              <a:gd name="adj2" fmla="val 50221"/>
            </a:avLst>
          </a:prstGeom>
          <a:solidFill>
            <a:srgbClr val="FFFFFF"/>
          </a:solidFill>
          <a:ln w="9525">
            <a:solidFill>
              <a:srgbClr val="000000"/>
            </a:solidFill>
            <a:miter lim="800000"/>
            <a:headEnd/>
            <a:tailEnd/>
          </a:ln>
        </p:spPr>
        <p:txBody>
          <a:bodyPr anchor="ctr"/>
          <a:lstStyle/>
          <a:p>
            <a:pPr eaLnBrk="0" hangingPunct="0">
              <a:buFont typeface="Arial" pitchFamily="34" charset="0"/>
              <a:buNone/>
            </a:pPr>
            <a:endParaRPr lang="zh-CN" altLang="en-US" sz="2400">
              <a:latin typeface="微软雅黑" pitchFamily="34" charset="-122"/>
              <a:ea typeface="微软雅黑" pitchFamily="34" charset="-122"/>
            </a:endParaRPr>
          </a:p>
        </p:txBody>
      </p:sp>
      <p:sp>
        <p:nvSpPr>
          <p:cNvPr id="61446" name="Rectangle 9"/>
          <p:cNvSpPr>
            <a:spLocks noChangeArrowheads="1"/>
          </p:cNvSpPr>
          <p:nvPr/>
        </p:nvSpPr>
        <p:spPr bwMode="auto">
          <a:xfrm>
            <a:off x="2943225" y="2554288"/>
            <a:ext cx="2281238" cy="750887"/>
          </a:xfrm>
          <a:prstGeom prst="rect">
            <a:avLst/>
          </a:prstGeom>
          <a:solidFill>
            <a:schemeClr val="bg1"/>
          </a:solidFill>
          <a:ln w="9525">
            <a:solidFill>
              <a:srgbClr val="000000"/>
            </a:solidFill>
            <a:miter lim="800000"/>
            <a:headEnd/>
            <a:tailEnd/>
          </a:ln>
        </p:spPr>
        <p:txBody>
          <a:bodyPr anchor="ctr"/>
          <a:lstStyle/>
          <a:p>
            <a:pPr algn="ctr" eaLnBrk="0" hangingPunct="0">
              <a:buFont typeface="Arial" pitchFamily="34" charset="0"/>
              <a:buNone/>
            </a:pPr>
            <a:r>
              <a:rPr lang="zh-CN" altLang="en-US" sz="2400">
                <a:latin typeface="微软雅黑" pitchFamily="34" charset="-122"/>
                <a:ea typeface="微软雅黑" pitchFamily="34" charset="-122"/>
              </a:rPr>
              <a:t>教育行政部门</a:t>
            </a:r>
          </a:p>
        </p:txBody>
      </p:sp>
      <p:sp>
        <p:nvSpPr>
          <p:cNvPr id="61447" name="Rectangle 10"/>
          <p:cNvSpPr>
            <a:spLocks noChangeArrowheads="1"/>
          </p:cNvSpPr>
          <p:nvPr/>
        </p:nvSpPr>
        <p:spPr bwMode="auto">
          <a:xfrm>
            <a:off x="2943225" y="3444875"/>
            <a:ext cx="2281238" cy="749300"/>
          </a:xfrm>
          <a:prstGeom prst="rect">
            <a:avLst/>
          </a:prstGeom>
          <a:solidFill>
            <a:srgbClr val="FFFFFF"/>
          </a:solidFill>
          <a:ln w="9525">
            <a:solidFill>
              <a:srgbClr val="000000"/>
            </a:solidFill>
            <a:miter lim="800000"/>
            <a:headEnd/>
            <a:tailEnd/>
          </a:ln>
        </p:spPr>
        <p:txBody>
          <a:bodyPr anchor="ctr"/>
          <a:lstStyle/>
          <a:p>
            <a:pPr algn="ctr" eaLnBrk="0" hangingPunct="0">
              <a:buFont typeface="Arial" pitchFamily="34" charset="0"/>
              <a:buNone/>
            </a:pPr>
            <a:r>
              <a:rPr lang="zh-CN" altLang="en-US" sz="2400">
                <a:latin typeface="微软雅黑" pitchFamily="34" charset="-122"/>
                <a:ea typeface="微软雅黑" pitchFamily="34" charset="-122"/>
              </a:rPr>
              <a:t>高等学校</a:t>
            </a:r>
          </a:p>
        </p:txBody>
      </p:sp>
      <p:sp>
        <p:nvSpPr>
          <p:cNvPr id="61448" name="Rectangle 11"/>
          <p:cNvSpPr>
            <a:spLocks noChangeArrowheads="1"/>
          </p:cNvSpPr>
          <p:nvPr/>
        </p:nvSpPr>
        <p:spPr bwMode="auto">
          <a:xfrm>
            <a:off x="2943225" y="4321175"/>
            <a:ext cx="2281238" cy="749300"/>
          </a:xfrm>
          <a:prstGeom prst="rect">
            <a:avLst/>
          </a:prstGeom>
          <a:solidFill>
            <a:srgbClr val="FFFFFF"/>
          </a:solidFill>
          <a:ln w="9525">
            <a:solidFill>
              <a:srgbClr val="000000"/>
            </a:solidFill>
            <a:miter lim="800000"/>
            <a:headEnd/>
            <a:tailEnd/>
          </a:ln>
        </p:spPr>
        <p:txBody>
          <a:bodyPr anchor="ctr"/>
          <a:lstStyle/>
          <a:p>
            <a:pPr algn="ctr" eaLnBrk="0" hangingPunct="0">
              <a:buFont typeface="Arial" pitchFamily="34" charset="0"/>
              <a:buNone/>
            </a:pPr>
            <a:r>
              <a:rPr lang="zh-CN" altLang="en-US" sz="2400" dirty="0">
                <a:latin typeface="微软雅黑" pitchFamily="34" charset="-122"/>
                <a:ea typeface="微软雅黑" pitchFamily="34" charset="-122"/>
              </a:rPr>
              <a:t>第三方机构</a:t>
            </a:r>
          </a:p>
        </p:txBody>
      </p:sp>
      <p:sp>
        <p:nvSpPr>
          <p:cNvPr id="61449" name="Rectangle 12"/>
          <p:cNvSpPr>
            <a:spLocks noChangeArrowheads="1"/>
          </p:cNvSpPr>
          <p:nvPr/>
        </p:nvSpPr>
        <p:spPr bwMode="auto">
          <a:xfrm>
            <a:off x="6761163" y="2554288"/>
            <a:ext cx="2281237" cy="750887"/>
          </a:xfrm>
          <a:prstGeom prst="rect">
            <a:avLst/>
          </a:prstGeom>
          <a:solidFill>
            <a:srgbClr val="FFFFFF"/>
          </a:solidFill>
          <a:ln w="9525">
            <a:solidFill>
              <a:srgbClr val="000000"/>
            </a:solidFill>
            <a:miter lim="800000"/>
            <a:headEnd/>
            <a:tailEnd/>
          </a:ln>
        </p:spPr>
        <p:txBody>
          <a:bodyPr anchor="ctr"/>
          <a:lstStyle/>
          <a:p>
            <a:pPr algn="ctr" eaLnBrk="0" hangingPunct="0">
              <a:buFont typeface="Arial" pitchFamily="34" charset="0"/>
              <a:buNone/>
            </a:pPr>
            <a:r>
              <a:rPr lang="zh-CN" altLang="en-US" sz="2400">
                <a:latin typeface="微软雅黑" pitchFamily="34" charset="-122"/>
                <a:ea typeface="微软雅黑" pitchFamily="34" charset="-122"/>
              </a:rPr>
              <a:t>制定标准</a:t>
            </a:r>
          </a:p>
        </p:txBody>
      </p:sp>
      <p:sp>
        <p:nvSpPr>
          <p:cNvPr id="61450" name="Rectangle 13"/>
          <p:cNvSpPr>
            <a:spLocks noChangeArrowheads="1"/>
          </p:cNvSpPr>
          <p:nvPr/>
        </p:nvSpPr>
        <p:spPr bwMode="auto">
          <a:xfrm>
            <a:off x="6761163" y="3444875"/>
            <a:ext cx="2281237" cy="749300"/>
          </a:xfrm>
          <a:prstGeom prst="rect">
            <a:avLst/>
          </a:prstGeom>
          <a:solidFill>
            <a:srgbClr val="FFFFFF"/>
          </a:solidFill>
          <a:ln w="9525">
            <a:solidFill>
              <a:srgbClr val="000000"/>
            </a:solidFill>
            <a:miter lim="800000"/>
            <a:headEnd/>
            <a:tailEnd/>
          </a:ln>
        </p:spPr>
        <p:txBody>
          <a:bodyPr anchor="ctr"/>
          <a:lstStyle/>
          <a:p>
            <a:pPr algn="ctr" eaLnBrk="0" hangingPunct="0">
              <a:buFont typeface="Arial" pitchFamily="34" charset="0"/>
              <a:buNone/>
            </a:pPr>
            <a:r>
              <a:rPr lang="zh-CN" altLang="en-US" sz="2400">
                <a:latin typeface="微软雅黑" pitchFamily="34" charset="-122"/>
                <a:ea typeface="微软雅黑" pitchFamily="34" charset="-122"/>
              </a:rPr>
              <a:t>按标准办学</a:t>
            </a:r>
          </a:p>
        </p:txBody>
      </p:sp>
      <p:sp>
        <p:nvSpPr>
          <p:cNvPr id="61451" name="Rectangle 14"/>
          <p:cNvSpPr>
            <a:spLocks noChangeArrowheads="1"/>
          </p:cNvSpPr>
          <p:nvPr/>
        </p:nvSpPr>
        <p:spPr bwMode="auto">
          <a:xfrm>
            <a:off x="6761163" y="4321175"/>
            <a:ext cx="2281237" cy="749300"/>
          </a:xfrm>
          <a:prstGeom prst="rect">
            <a:avLst/>
          </a:prstGeom>
          <a:solidFill>
            <a:srgbClr val="FFFFFF"/>
          </a:solidFill>
          <a:ln w="9525">
            <a:solidFill>
              <a:srgbClr val="000000"/>
            </a:solidFill>
            <a:miter lim="800000"/>
            <a:headEnd/>
            <a:tailEnd/>
          </a:ln>
        </p:spPr>
        <p:txBody>
          <a:bodyPr anchor="ctr"/>
          <a:lstStyle/>
          <a:p>
            <a:pPr algn="ctr" eaLnBrk="0" hangingPunct="0">
              <a:buFont typeface="Arial" pitchFamily="34" charset="0"/>
              <a:buNone/>
            </a:pPr>
            <a:r>
              <a:rPr lang="zh-CN" altLang="en-US" sz="2400">
                <a:latin typeface="微软雅黑" pitchFamily="34" charset="-122"/>
                <a:ea typeface="微软雅黑" pitchFamily="34" charset="-122"/>
              </a:rPr>
              <a:t>按标准评价</a:t>
            </a:r>
          </a:p>
        </p:txBody>
      </p:sp>
      <p:sp>
        <p:nvSpPr>
          <p:cNvPr id="61452" name="Rectangle 11"/>
          <p:cNvSpPr>
            <a:spLocks noChangeArrowheads="1"/>
          </p:cNvSpPr>
          <p:nvPr/>
        </p:nvSpPr>
        <p:spPr bwMode="auto">
          <a:xfrm>
            <a:off x="2943225" y="5189538"/>
            <a:ext cx="2281238" cy="747712"/>
          </a:xfrm>
          <a:prstGeom prst="rect">
            <a:avLst/>
          </a:prstGeom>
          <a:solidFill>
            <a:srgbClr val="FFFFFF"/>
          </a:solidFill>
          <a:ln w="9525">
            <a:solidFill>
              <a:srgbClr val="000000"/>
            </a:solidFill>
            <a:miter lim="800000"/>
            <a:headEnd/>
            <a:tailEnd/>
          </a:ln>
        </p:spPr>
        <p:txBody>
          <a:bodyPr anchor="ctr"/>
          <a:lstStyle/>
          <a:p>
            <a:pPr algn="ctr" eaLnBrk="0" hangingPunct="0">
              <a:buFont typeface="Arial" pitchFamily="34" charset="0"/>
              <a:buNone/>
            </a:pPr>
            <a:r>
              <a:rPr lang="zh-CN" altLang="en-US" sz="2400">
                <a:latin typeface="微软雅黑" pitchFamily="34" charset="-122"/>
                <a:ea typeface="微软雅黑" pitchFamily="34" charset="-122"/>
              </a:rPr>
              <a:t>有关部门</a:t>
            </a:r>
          </a:p>
        </p:txBody>
      </p:sp>
      <p:sp>
        <p:nvSpPr>
          <p:cNvPr id="61453" name="Rectangle 14"/>
          <p:cNvSpPr>
            <a:spLocks noChangeArrowheads="1"/>
          </p:cNvSpPr>
          <p:nvPr/>
        </p:nvSpPr>
        <p:spPr bwMode="auto">
          <a:xfrm>
            <a:off x="6761163" y="5189538"/>
            <a:ext cx="2281237" cy="747712"/>
          </a:xfrm>
          <a:prstGeom prst="rect">
            <a:avLst/>
          </a:prstGeom>
          <a:solidFill>
            <a:srgbClr val="FFFFFF"/>
          </a:solidFill>
          <a:ln w="9525">
            <a:solidFill>
              <a:srgbClr val="000000"/>
            </a:solidFill>
            <a:miter lim="800000"/>
            <a:headEnd/>
            <a:tailEnd/>
          </a:ln>
        </p:spPr>
        <p:txBody>
          <a:bodyPr anchor="ctr"/>
          <a:lstStyle/>
          <a:p>
            <a:pPr algn="ctr" eaLnBrk="0" hangingPunct="0">
              <a:buFont typeface="Arial" pitchFamily="34" charset="0"/>
              <a:buNone/>
            </a:pPr>
            <a:r>
              <a:rPr lang="zh-CN" altLang="en-US" sz="2400">
                <a:latin typeface="微软雅黑" pitchFamily="34" charset="-122"/>
                <a:ea typeface="微软雅黑" pitchFamily="34" charset="-122"/>
              </a:rPr>
              <a:t>按标准督导</a:t>
            </a:r>
          </a:p>
        </p:txBody>
      </p:sp>
      <p:sp>
        <p:nvSpPr>
          <p:cNvPr id="61454" name="AutoShape 7"/>
          <p:cNvSpPr>
            <a:spLocks noChangeArrowheads="1"/>
          </p:cNvSpPr>
          <p:nvPr/>
        </p:nvSpPr>
        <p:spPr bwMode="auto">
          <a:xfrm>
            <a:off x="5376863" y="3508375"/>
            <a:ext cx="1320800" cy="584200"/>
          </a:xfrm>
          <a:prstGeom prst="rightArrow">
            <a:avLst>
              <a:gd name="adj1" fmla="val 50000"/>
              <a:gd name="adj2" fmla="val 50221"/>
            </a:avLst>
          </a:prstGeom>
          <a:solidFill>
            <a:srgbClr val="FFFFFF"/>
          </a:solidFill>
          <a:ln w="9525">
            <a:solidFill>
              <a:srgbClr val="000000"/>
            </a:solidFill>
            <a:miter lim="800000"/>
            <a:headEnd/>
            <a:tailEnd/>
          </a:ln>
        </p:spPr>
        <p:txBody>
          <a:bodyPr anchor="ctr"/>
          <a:lstStyle/>
          <a:p>
            <a:pPr eaLnBrk="0" hangingPunct="0">
              <a:buFont typeface="Arial" pitchFamily="34" charset="0"/>
              <a:buNone/>
            </a:pPr>
            <a:endParaRPr lang="zh-CN" altLang="en-US" sz="2400">
              <a:latin typeface="微软雅黑" pitchFamily="34" charset="-122"/>
              <a:ea typeface="微软雅黑" pitchFamily="34" charset="-122"/>
            </a:endParaRPr>
          </a:p>
        </p:txBody>
      </p:sp>
      <p:sp>
        <p:nvSpPr>
          <p:cNvPr id="61455" name="AutoShape 7"/>
          <p:cNvSpPr>
            <a:spLocks noChangeArrowheads="1"/>
          </p:cNvSpPr>
          <p:nvPr/>
        </p:nvSpPr>
        <p:spPr bwMode="auto">
          <a:xfrm>
            <a:off x="5376863" y="4392613"/>
            <a:ext cx="1320800" cy="584200"/>
          </a:xfrm>
          <a:prstGeom prst="rightArrow">
            <a:avLst>
              <a:gd name="adj1" fmla="val 50000"/>
              <a:gd name="adj2" fmla="val 50221"/>
            </a:avLst>
          </a:prstGeom>
          <a:solidFill>
            <a:srgbClr val="FFFFFF"/>
          </a:solidFill>
          <a:ln w="9525">
            <a:solidFill>
              <a:srgbClr val="000000"/>
            </a:solidFill>
            <a:miter lim="800000"/>
            <a:headEnd/>
            <a:tailEnd/>
          </a:ln>
        </p:spPr>
        <p:txBody>
          <a:bodyPr anchor="ctr"/>
          <a:lstStyle/>
          <a:p>
            <a:pPr eaLnBrk="0" hangingPunct="0">
              <a:buFont typeface="Arial" pitchFamily="34" charset="0"/>
              <a:buNone/>
            </a:pPr>
            <a:endParaRPr lang="zh-CN" altLang="en-US" sz="2400">
              <a:latin typeface="微软雅黑" pitchFamily="34" charset="-122"/>
              <a:ea typeface="微软雅黑" pitchFamily="34" charset="-122"/>
            </a:endParaRPr>
          </a:p>
        </p:txBody>
      </p:sp>
      <p:sp>
        <p:nvSpPr>
          <p:cNvPr id="61456" name="AutoShape 7"/>
          <p:cNvSpPr>
            <a:spLocks noChangeArrowheads="1"/>
          </p:cNvSpPr>
          <p:nvPr/>
        </p:nvSpPr>
        <p:spPr bwMode="auto">
          <a:xfrm>
            <a:off x="5370513" y="5259388"/>
            <a:ext cx="1320800" cy="584200"/>
          </a:xfrm>
          <a:prstGeom prst="rightArrow">
            <a:avLst>
              <a:gd name="adj1" fmla="val 50000"/>
              <a:gd name="adj2" fmla="val 50221"/>
            </a:avLst>
          </a:prstGeom>
          <a:solidFill>
            <a:srgbClr val="FFFFFF"/>
          </a:solidFill>
          <a:ln w="9525">
            <a:solidFill>
              <a:srgbClr val="000000"/>
            </a:solidFill>
            <a:miter lim="800000"/>
            <a:headEnd/>
            <a:tailEnd/>
          </a:ln>
        </p:spPr>
        <p:txBody>
          <a:bodyPr anchor="ctr"/>
          <a:lstStyle/>
          <a:p>
            <a:pPr eaLnBrk="0" hangingPunct="0">
              <a:buFont typeface="Arial" pitchFamily="34" charset="0"/>
              <a:buNone/>
            </a:pPr>
            <a:endParaRPr lang="zh-CN" altLang="en-US" sz="2400">
              <a:latin typeface="微软雅黑" pitchFamily="34" charset="-122"/>
              <a:ea typeface="微软雅黑" pitchFamily="34" charset="-122"/>
            </a:endParaRPr>
          </a:p>
        </p:txBody>
      </p:sp>
      <p:grpSp>
        <p:nvGrpSpPr>
          <p:cNvPr id="18" name="组合 15"/>
          <p:cNvGrpSpPr/>
          <p:nvPr/>
        </p:nvGrpSpPr>
        <p:grpSpPr>
          <a:xfrm>
            <a:off x="0" y="365125"/>
            <a:ext cx="12192000" cy="993775"/>
            <a:chOff x="0" y="365125"/>
            <a:chExt cx="12192000" cy="811213"/>
          </a:xfrm>
        </p:grpSpPr>
        <p:sp>
          <p:nvSpPr>
            <p:cNvPr id="19"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21" name="组合 14"/>
            <p:cNvGrpSpPr/>
            <p:nvPr/>
          </p:nvGrpSpPr>
          <p:grpSpPr>
            <a:xfrm>
              <a:off x="360363" y="365125"/>
              <a:ext cx="11831637" cy="811213"/>
              <a:chOff x="360363" y="365125"/>
              <a:chExt cx="11831637" cy="811213"/>
            </a:xfrm>
          </p:grpSpPr>
          <p:sp>
            <p:nvSpPr>
              <p:cNvPr id="22" name="Text Box 4"/>
              <p:cNvSpPr txBox="1">
                <a:spLocks noChangeArrowheads="1"/>
              </p:cNvSpPr>
              <p:nvPr/>
            </p:nvSpPr>
            <p:spPr bwMode="auto">
              <a:xfrm>
                <a:off x="1382074" y="550085"/>
                <a:ext cx="5029200" cy="37685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一</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的政策依据</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23"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24" name="任意多边形 2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26" name="矩形 25"/>
          <p:cNvSpPr/>
          <p:nvPr/>
        </p:nvSpPr>
        <p:spPr>
          <a:xfrm flipV="1">
            <a:off x="762001" y="1943100"/>
            <a:ext cx="4102099" cy="9397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8" name="矩形 27"/>
          <p:cNvSpPr/>
          <p:nvPr/>
        </p:nvSpPr>
        <p:spPr>
          <a:xfrm>
            <a:off x="1382166" y="1390134"/>
            <a:ext cx="2887329" cy="461665"/>
          </a:xfrm>
          <a:prstGeom prst="rect">
            <a:avLst/>
          </a:prstGeom>
        </p:spPr>
        <p:txBody>
          <a:bodyPr wrap="none">
            <a:spAutoFit/>
          </a:bodyPr>
          <a:lstStyle/>
          <a:p>
            <a:r>
              <a:rPr lang="zh-CN" altLang="en-US" sz="2400" b="1" dirty="0" smtClean="0">
                <a:latin typeface="微软雅黑" pitchFamily="34" charset="-122"/>
                <a:ea typeface="微软雅黑" pitchFamily="34" charset="-122"/>
                <a:sym typeface="Calibri" pitchFamily="34" charset="0"/>
              </a:rPr>
              <a:t>推 进 管 办 评 分 离</a:t>
            </a:r>
            <a:endParaRPr lang="zh-CN" alt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 name="直接连接符 9"/>
          <p:cNvCxnSpPr/>
          <p:nvPr/>
        </p:nvCxnSpPr>
        <p:spPr>
          <a:xfrm flipV="1">
            <a:off x="738823" y="2131776"/>
            <a:ext cx="3876357" cy="21987"/>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754063" y="1980250"/>
            <a:ext cx="2156442" cy="9894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2" name="矩形 1"/>
          <p:cNvSpPr/>
          <p:nvPr/>
        </p:nvSpPr>
        <p:spPr>
          <a:xfrm>
            <a:off x="646489" y="1529994"/>
            <a:ext cx="2486253" cy="461665"/>
          </a:xfrm>
          <a:prstGeom prst="rect">
            <a:avLst/>
          </a:prstGeom>
          <a:noFill/>
          <a:ln w="9525">
            <a:noFill/>
            <a:miter lim="800000"/>
            <a:headEnd/>
            <a:tailEnd/>
          </a:ln>
        </p:spPr>
        <p:txBody>
          <a:bodyPr wrap="square">
            <a:spAutoFit/>
          </a:bodyPr>
          <a:lstStyle/>
          <a:p>
            <a:r>
              <a:rPr lang="zh-CN" altLang="en-US" sz="2400" b="1" dirty="0" smtClean="0">
                <a:solidFill>
                  <a:srgbClr val="595959"/>
                </a:solidFill>
                <a:latin typeface="Arial" panose="020B0604020202020204" pitchFamily="34" charset="0"/>
                <a:ea typeface="微软雅黑" panose="020B0503020204020204" pitchFamily="34" charset="-122"/>
                <a:sym typeface="Arial" panose="020B0604020202020204" pitchFamily="34" charset="0"/>
              </a:rPr>
              <a:t>     发展现状</a:t>
            </a:r>
            <a:endParaRPr lang="zh-CN" altLang="en-US" sz="2400" b="1" dirty="0">
              <a:solidFill>
                <a:srgbClr val="595959"/>
              </a:solidFill>
              <a:latin typeface="Arial" panose="020B0604020202020204" pitchFamily="34" charset="0"/>
              <a:ea typeface="微软雅黑" panose="020B0503020204020204" pitchFamily="34" charset="-122"/>
              <a:sym typeface="Arial" panose="020B0604020202020204" pitchFamily="34" charset="0"/>
            </a:endParaRPr>
          </a:p>
        </p:txBody>
      </p:sp>
      <p:grpSp>
        <p:nvGrpSpPr>
          <p:cNvPr id="3"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4"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二</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专业评估的目的任务</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5"/>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3" name="MH_Other_20"/>
          <p:cNvSpPr>
            <a:spLocks noChangeArrowheads="1"/>
          </p:cNvSpPr>
          <p:nvPr>
            <p:custDataLst>
              <p:tags r:id="rId1"/>
            </p:custDataLst>
          </p:nvPr>
        </p:nvSpPr>
        <p:spPr bwMode="auto">
          <a:xfrm>
            <a:off x="2516805" y="2824131"/>
            <a:ext cx="678012" cy="681929"/>
          </a:xfrm>
          <a:prstGeom prst="ellipse">
            <a:avLst/>
          </a:prstGeom>
          <a:solidFill>
            <a:srgbClr val="FFFFFF"/>
          </a:solidFill>
          <a:ln w="88900">
            <a:solidFill>
              <a:schemeClr val="accent1"/>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en-US" altLang="zh-CN" sz="2800" b="1" dirty="0" smtClean="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1</a:t>
            </a:r>
            <a:endParaRPr lang="en-US" altLang="zh-CN" sz="28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endParaRPr>
          </a:p>
        </p:txBody>
      </p:sp>
      <p:sp>
        <p:nvSpPr>
          <p:cNvPr id="55" name="MH_Other_21"/>
          <p:cNvSpPr>
            <a:spLocks noChangeArrowheads="1"/>
          </p:cNvSpPr>
          <p:nvPr>
            <p:custDataLst>
              <p:tags r:id="rId2"/>
            </p:custDataLst>
          </p:nvPr>
        </p:nvSpPr>
        <p:spPr bwMode="auto">
          <a:xfrm>
            <a:off x="2504105" y="4129866"/>
            <a:ext cx="678012" cy="681929"/>
          </a:xfrm>
          <a:prstGeom prst="ellipse">
            <a:avLst/>
          </a:prstGeom>
          <a:solidFill>
            <a:srgbClr val="FFFFFF"/>
          </a:solidFill>
          <a:ln w="88900">
            <a:solidFill>
              <a:schemeClr val="accent2"/>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en-US" altLang="zh-CN" sz="2800" b="1" dirty="0" smtClean="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2</a:t>
            </a:r>
            <a:endParaRPr lang="en-US" altLang="zh-CN" sz="28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endParaRPr>
          </a:p>
        </p:txBody>
      </p:sp>
      <p:sp>
        <p:nvSpPr>
          <p:cNvPr id="56" name="MH_Other_22"/>
          <p:cNvSpPr>
            <a:spLocks noChangeArrowheads="1"/>
          </p:cNvSpPr>
          <p:nvPr>
            <p:custDataLst>
              <p:tags r:id="rId3"/>
            </p:custDataLst>
          </p:nvPr>
        </p:nvSpPr>
        <p:spPr bwMode="auto">
          <a:xfrm>
            <a:off x="2504105" y="5505963"/>
            <a:ext cx="678012" cy="681929"/>
          </a:xfrm>
          <a:prstGeom prst="ellipse">
            <a:avLst/>
          </a:prstGeom>
          <a:solidFill>
            <a:srgbClr val="FFFFFF"/>
          </a:solidFill>
          <a:ln w="88900">
            <a:solidFill>
              <a:srgbClr val="008DCA"/>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defRPr/>
            </a:pPr>
            <a:r>
              <a:rPr lang="en-US" altLang="zh-CN" sz="2800" b="1" dirty="0" smtClean="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3</a:t>
            </a:r>
            <a:endParaRPr lang="en-US" altLang="zh-CN" sz="28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endParaRPr>
          </a:p>
        </p:txBody>
      </p:sp>
      <p:sp>
        <p:nvSpPr>
          <p:cNvPr id="57" name="文本框 56"/>
          <p:cNvSpPr txBox="1"/>
          <p:nvPr/>
        </p:nvSpPr>
        <p:spPr>
          <a:xfrm>
            <a:off x="3539142" y="2468223"/>
            <a:ext cx="6557358" cy="1169551"/>
          </a:xfrm>
          <a:prstGeom prst="rect">
            <a:avLst/>
          </a:prstGeom>
          <a:noFill/>
          <a:ln w="9525">
            <a:noFill/>
            <a:miter lim="800000"/>
            <a:headEnd/>
            <a:tailEnd/>
          </a:ln>
        </p:spPr>
        <p:txBody>
          <a:bodyPr wrap="square">
            <a:spAutoFit/>
          </a:bodyPr>
          <a:lstStyle>
            <a:defPPr>
              <a:defRPr lang="zh-CN"/>
            </a:defPPr>
            <a:lvl1pPr algn="ctr">
              <a:defRPr b="1">
                <a:solidFill>
                  <a:srgbClr val="595959"/>
                </a:solidFill>
                <a:latin typeface="微软雅黑" pitchFamily="34" charset="-122"/>
                <a:ea typeface="微软雅黑" pitchFamily="34" charset="-122"/>
              </a:defRPr>
            </a:lvl1pPr>
          </a:lstStyle>
          <a:p>
            <a:pPr algn="just">
              <a:lnSpc>
                <a:spcPct val="125000"/>
              </a:lnSpc>
            </a:pPr>
            <a:r>
              <a:rPr lang="en-US" altLang="zh-CN" sz="2800" dirty="0" smtClean="0">
                <a:latin typeface="Times New Roman" panose="02020603050405020304" pitchFamily="18" charset="0"/>
                <a:ea typeface="华文楷体" panose="02010600040101010101" pitchFamily="2" charset="-122"/>
                <a:cs typeface="Times New Roman" panose="02020603050405020304" pitchFamily="18" charset="0"/>
              </a:rPr>
              <a:t>109</a:t>
            </a:r>
            <a:r>
              <a:rPr lang="zh-CN" altLang="en-US" sz="2800" dirty="0" smtClean="0">
                <a:latin typeface="Times New Roman" panose="02020603050405020304" pitchFamily="18" charset="0"/>
                <a:ea typeface="华文楷体" panose="02010600040101010101" pitchFamily="2" charset="-122"/>
                <a:cs typeface="Times New Roman" panose="02020603050405020304" pitchFamily="18" charset="0"/>
              </a:rPr>
              <a:t>所普通高校，本专科在校生</a:t>
            </a:r>
            <a:r>
              <a:rPr lang="en-US" altLang="zh-CN" sz="2800" dirty="0" smtClean="0">
                <a:solidFill>
                  <a:srgbClr val="FF0000"/>
                </a:solidFill>
                <a:latin typeface="楷体" pitchFamily="49" charset="-122"/>
                <a:ea typeface="楷体" pitchFamily="49" charset="-122"/>
                <a:cs typeface="Times New Roman" panose="02020603050405020304" pitchFamily="18" charset="0"/>
              </a:rPr>
              <a:t>138.8</a:t>
            </a:r>
            <a:r>
              <a:rPr lang="zh-CN" altLang="en-US" sz="2800" dirty="0" smtClean="0">
                <a:latin typeface="Times New Roman" panose="02020603050405020304" pitchFamily="18" charset="0"/>
                <a:ea typeface="华文楷体" panose="02010600040101010101" pitchFamily="2" charset="-122"/>
                <a:cs typeface="Times New Roman" panose="02020603050405020304" pitchFamily="18" charset="0"/>
              </a:rPr>
              <a:t>万；</a:t>
            </a:r>
            <a:r>
              <a:rPr lang="en-US" sz="2800" dirty="0" smtClean="0"/>
              <a:t> </a:t>
            </a:r>
            <a:r>
              <a:rPr lang="en-US" sz="2800" dirty="0" smtClean="0">
                <a:latin typeface="华文楷体" pitchFamily="2" charset="-122"/>
                <a:ea typeface="华文楷体" pitchFamily="2" charset="-122"/>
              </a:rPr>
              <a:t>51</a:t>
            </a:r>
            <a:r>
              <a:rPr lang="zh-CN" altLang="en-US" sz="2800" dirty="0" smtClean="0">
                <a:latin typeface="华文楷体" pitchFamily="2" charset="-122"/>
                <a:ea typeface="华文楷体" pitchFamily="2" charset="-122"/>
              </a:rPr>
              <a:t>所本科高校，本科在校生</a:t>
            </a:r>
            <a:r>
              <a:rPr lang="en-US" sz="2800" dirty="0" smtClean="0">
                <a:solidFill>
                  <a:srgbClr val="FF0000"/>
                </a:solidFill>
                <a:latin typeface="楷体" pitchFamily="49" charset="-122"/>
                <a:ea typeface="楷体" pitchFamily="49" charset="-122"/>
              </a:rPr>
              <a:t>78.36</a:t>
            </a:r>
            <a:r>
              <a:rPr lang="zh-CN" altLang="en-US" sz="2800" dirty="0" smtClean="0">
                <a:latin typeface="华文楷体" pitchFamily="2" charset="-122"/>
                <a:ea typeface="华文楷体" pitchFamily="2" charset="-122"/>
              </a:rPr>
              <a:t>万。 </a:t>
            </a:r>
            <a:endParaRPr lang="zh-CN" altLang="en-US" sz="2800" dirty="0">
              <a:latin typeface="华文楷体" pitchFamily="2" charset="-122"/>
              <a:ea typeface="华文楷体" pitchFamily="2" charset="-122"/>
              <a:cs typeface="Times New Roman" panose="02020603050405020304" pitchFamily="18" charset="0"/>
            </a:endParaRPr>
          </a:p>
        </p:txBody>
      </p:sp>
      <p:sp>
        <p:nvSpPr>
          <p:cNvPr id="58" name="文本框 57"/>
          <p:cNvSpPr txBox="1"/>
          <p:nvPr/>
        </p:nvSpPr>
        <p:spPr>
          <a:xfrm>
            <a:off x="3539142" y="3841834"/>
            <a:ext cx="6557358" cy="1169551"/>
          </a:xfrm>
          <a:prstGeom prst="rect">
            <a:avLst/>
          </a:prstGeom>
          <a:noFill/>
          <a:ln w="9525">
            <a:noFill/>
            <a:miter lim="800000"/>
            <a:headEnd/>
            <a:tailEnd/>
          </a:ln>
        </p:spPr>
        <p:txBody>
          <a:bodyPr wrap="square">
            <a:spAutoFit/>
          </a:bodyPr>
          <a:lstStyle>
            <a:defPPr>
              <a:defRPr lang="zh-CN"/>
            </a:defPPr>
            <a:lvl1pPr algn="just">
              <a:lnSpc>
                <a:spcPct val="125000"/>
              </a:lnSpc>
              <a:defRPr sz="2800" b="1">
                <a:solidFill>
                  <a:srgbClr val="595959"/>
                </a:solidFill>
                <a:latin typeface="Times New Roman" panose="02020603050405020304" pitchFamily="18" charset="0"/>
                <a:ea typeface="华文楷体" panose="02010600040101010101" pitchFamily="2" charset="-122"/>
                <a:cs typeface="Times New Roman" panose="02020603050405020304" pitchFamily="18" charset="0"/>
              </a:defRPr>
            </a:lvl1pPr>
          </a:lstStyle>
          <a:p>
            <a:r>
              <a:rPr lang="en-US" dirty="0" smtClean="0"/>
              <a:t>12</a:t>
            </a:r>
            <a:r>
              <a:rPr lang="zh-CN" altLang="en-US" dirty="0" smtClean="0"/>
              <a:t>个学科门类，</a:t>
            </a:r>
            <a:r>
              <a:rPr lang="en-US" dirty="0" smtClean="0">
                <a:solidFill>
                  <a:schemeClr val="tx2"/>
                </a:solidFill>
              </a:rPr>
              <a:t>90</a:t>
            </a:r>
            <a:r>
              <a:rPr lang="zh-CN" altLang="en-US" dirty="0" smtClean="0"/>
              <a:t>个专业类，</a:t>
            </a:r>
            <a:r>
              <a:rPr lang="en-US" dirty="0" smtClean="0">
                <a:solidFill>
                  <a:srgbClr val="FF0000"/>
                </a:solidFill>
              </a:rPr>
              <a:t>342</a:t>
            </a:r>
            <a:r>
              <a:rPr lang="zh-CN" altLang="en-US" dirty="0" smtClean="0"/>
              <a:t>种专业，</a:t>
            </a:r>
            <a:r>
              <a:rPr lang="en-US" dirty="0" smtClean="0">
                <a:solidFill>
                  <a:srgbClr val="FF0000"/>
                </a:solidFill>
              </a:rPr>
              <a:t>2263</a:t>
            </a:r>
            <a:r>
              <a:rPr lang="zh-CN" altLang="en-US" dirty="0" smtClean="0"/>
              <a:t>个专业布点。</a:t>
            </a:r>
            <a:endParaRPr lang="zh-CN" altLang="en-US" dirty="0"/>
          </a:p>
        </p:txBody>
      </p:sp>
      <p:sp>
        <p:nvSpPr>
          <p:cNvPr id="59" name="文本框 58"/>
          <p:cNvSpPr txBox="1"/>
          <p:nvPr/>
        </p:nvSpPr>
        <p:spPr>
          <a:xfrm>
            <a:off x="3478874" y="5194465"/>
            <a:ext cx="6617626" cy="1169551"/>
          </a:xfrm>
          <a:prstGeom prst="rect">
            <a:avLst/>
          </a:prstGeom>
          <a:noFill/>
          <a:ln w="9525">
            <a:noFill/>
            <a:miter lim="800000"/>
            <a:headEnd/>
            <a:tailEnd/>
          </a:ln>
        </p:spPr>
        <p:txBody>
          <a:bodyPr wrap="square">
            <a:spAutoFit/>
          </a:bodyPr>
          <a:lstStyle>
            <a:defPPr>
              <a:defRPr lang="zh-CN"/>
            </a:defPPr>
            <a:lvl1pPr algn="just">
              <a:lnSpc>
                <a:spcPct val="125000"/>
              </a:lnSpc>
              <a:defRPr sz="2800" b="1">
                <a:solidFill>
                  <a:srgbClr val="595959"/>
                </a:solidFill>
                <a:latin typeface="Times New Roman" panose="02020603050405020304" pitchFamily="18" charset="0"/>
                <a:ea typeface="华文楷体" panose="02010600040101010101" pitchFamily="2" charset="-122"/>
                <a:cs typeface="Times New Roman" panose="02020603050405020304" pitchFamily="18" charset="0"/>
              </a:defRPr>
            </a:lvl1pPr>
          </a:lstStyle>
          <a:p>
            <a:r>
              <a:rPr lang="zh-CN" altLang="en-US" dirty="0"/>
              <a:t>校</a:t>
            </a:r>
            <a:r>
              <a:rPr lang="zh-CN" altLang="en-US" dirty="0" smtClean="0"/>
              <a:t>均学生规模</a:t>
            </a:r>
            <a:r>
              <a:rPr lang="zh-CN" altLang="en-US" dirty="0" smtClean="0"/>
              <a:t>大，地方院校多</a:t>
            </a:r>
            <a:r>
              <a:rPr lang="zh-CN" altLang="en-US" dirty="0" smtClean="0"/>
              <a:t>，新建院校多，专业</a:t>
            </a:r>
            <a:r>
              <a:rPr lang="zh-CN" altLang="en-US" dirty="0"/>
              <a:t>重复设置</a:t>
            </a:r>
            <a:r>
              <a:rPr lang="zh-CN" altLang="en-US" dirty="0" smtClean="0"/>
              <a:t>率高。</a:t>
            </a:r>
            <a:endParaRPr lang="zh-CN" altLang="en-US"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wipe(left)">
                                      <p:cBhvr>
                                        <p:cTn id="7" dur="500"/>
                                        <p:tgtEl>
                                          <p:spTgt spid="5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8"/>
                                        </p:tgtEl>
                                        <p:attrNameLst>
                                          <p:attrName>style.visibility</p:attrName>
                                        </p:attrNameLst>
                                      </p:cBhvr>
                                      <p:to>
                                        <p:strVal val="visible"/>
                                      </p:to>
                                    </p:set>
                                    <p:animEffect transition="in" filter="wipe(left)">
                                      <p:cBhvr>
                                        <p:cTn id="11" dur="500"/>
                                        <p:tgtEl>
                                          <p:spTgt spid="58"/>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59"/>
                                        </p:tgtEl>
                                        <p:attrNameLst>
                                          <p:attrName>style.visibility</p:attrName>
                                        </p:attrNameLst>
                                      </p:cBhvr>
                                      <p:to>
                                        <p:strVal val="visible"/>
                                      </p:to>
                                    </p:set>
                                    <p:animEffect transition="in" filter="wipe(left)">
                                      <p:cBhvr>
                                        <p:cTn id="15"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p:bldP spid="59"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xmlns="" val="2075751151"/>
              </p:ext>
            </p:extLst>
          </p:nvPr>
        </p:nvGraphicFramePr>
        <p:xfrm>
          <a:off x="650878" y="1836738"/>
          <a:ext cx="2497136" cy="4538656"/>
        </p:xfrm>
        <a:graphic>
          <a:graphicData uri="http://schemas.openxmlformats.org/drawingml/2006/table">
            <a:tbl>
              <a:tblPr>
                <a:tableStyleId>{5C22544A-7EE6-4342-B048-85BDC9FD1C3A}</a:tableStyleId>
              </a:tblPr>
              <a:tblGrid>
                <a:gridCol w="407987"/>
                <a:gridCol w="1646235"/>
                <a:gridCol w="442914"/>
              </a:tblGrid>
              <a:tr h="283666">
                <a:tc>
                  <a:txBody>
                    <a:bodyPr/>
                    <a:lstStyle/>
                    <a:p>
                      <a:pPr algn="ctr" fontAlgn="ctr"/>
                      <a:r>
                        <a:rPr lang="zh-CN" altLang="en-US" sz="1200" u="none" strike="noStrike" dirty="0" smtClean="0">
                          <a:effectLst/>
                          <a:latin typeface="微软雅黑" panose="020B0503020204020204" pitchFamily="34" charset="-122"/>
                          <a:ea typeface="微软雅黑" panose="020B0503020204020204" pitchFamily="34" charset="-122"/>
                        </a:rPr>
                        <a:t>序号</a:t>
                      </a: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104" marR="4104" marT="4104" marB="0" anchor="ctr">
                    <a:solidFill>
                      <a:schemeClr val="accent2">
                        <a:lumMod val="40000"/>
                        <a:lumOff val="60000"/>
                      </a:schemeClr>
                    </a:solidFill>
                  </a:tcPr>
                </a:tc>
                <a:tc>
                  <a:txBody>
                    <a:bodyPr/>
                    <a:lstStyle/>
                    <a:p>
                      <a:pPr algn="ctr" fontAlgn="ctr"/>
                      <a:r>
                        <a:rPr lang="zh-CN" altLang="en-US" sz="1200" u="none" strike="noStrike" dirty="0">
                          <a:effectLst/>
                          <a:latin typeface="微软雅黑" panose="020B0503020204020204" pitchFamily="34" charset="-122"/>
                          <a:ea typeface="微软雅黑" panose="020B0503020204020204" pitchFamily="34" charset="-122"/>
                        </a:rPr>
                        <a:t>专业</a:t>
                      </a: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104" marR="4104" marT="4104" marB="0" anchor="ctr">
                    <a:solidFill>
                      <a:schemeClr val="accent2">
                        <a:lumMod val="40000"/>
                        <a:lumOff val="60000"/>
                      </a:schemeClr>
                    </a:solidFill>
                  </a:tcPr>
                </a:tc>
                <a:tc>
                  <a:txBody>
                    <a:bodyPr/>
                    <a:lstStyle/>
                    <a:p>
                      <a:pPr algn="ctr" fontAlgn="ctr"/>
                      <a:r>
                        <a:rPr lang="zh-CN" altLang="en-US" sz="1200" u="none" strike="noStrike" dirty="0">
                          <a:effectLst/>
                          <a:latin typeface="微软雅黑" panose="020B0503020204020204" pitchFamily="34" charset="-122"/>
                          <a:ea typeface="微软雅黑" panose="020B0503020204020204" pitchFamily="34" charset="-122"/>
                        </a:rPr>
                        <a:t>布点</a:t>
                      </a: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104" marR="4104" marT="4104" marB="0" anchor="ctr">
                    <a:solidFill>
                      <a:schemeClr val="accent2">
                        <a:lumMod val="40000"/>
                        <a:lumOff val="60000"/>
                      </a:schemeClr>
                    </a:solidFill>
                  </a:tcPr>
                </a:tc>
              </a:tr>
              <a:tr h="283666">
                <a:tc>
                  <a:txBody>
                    <a:bodyPr/>
                    <a:lstStyle/>
                    <a:p>
                      <a:pPr algn="ctr" fontAlgn="ctr"/>
                      <a:r>
                        <a:rPr lang="en-US" altLang="zh-CN" sz="1200" u="none" strike="noStrike" dirty="0">
                          <a:solidFill>
                            <a:srgbClr val="FF0000"/>
                          </a:solidFill>
                          <a:effectLst/>
                        </a:rPr>
                        <a:t>1</a:t>
                      </a:r>
                      <a:endParaRPr lang="en-US" altLang="zh-CN" sz="1200" b="0" i="0" u="none" strike="noStrike" dirty="0">
                        <a:solidFill>
                          <a:srgbClr val="FF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FF0000"/>
                          </a:solidFill>
                          <a:effectLst/>
                          <a:latin typeface="楷体" panose="02010609060101010101" pitchFamily="49" charset="-122"/>
                          <a:ea typeface="楷体" panose="02010609060101010101" pitchFamily="49" charset="-122"/>
                          <a:cs typeface="+mn-cs"/>
                        </a:rPr>
                        <a:t>英语</a:t>
                      </a:r>
                    </a:p>
                  </a:txBody>
                  <a:tcPr marL="4104" marR="4104" marT="4104" marB="0" anchor="ctr"/>
                </a:tc>
                <a:tc>
                  <a:txBody>
                    <a:bodyPr/>
                    <a:lstStyle/>
                    <a:p>
                      <a:pPr algn="ctr" fontAlgn="ctr"/>
                      <a:r>
                        <a:rPr lang="en-US" sz="1200" u="none" strike="noStrike">
                          <a:solidFill>
                            <a:srgbClr val="FF0000"/>
                          </a:solidFill>
                          <a:effectLst/>
                        </a:rPr>
                        <a:t>44</a:t>
                      </a:r>
                      <a:endParaRPr lang="en-US" sz="1200" b="0" i="0" u="none" strike="noStrike">
                        <a:solidFill>
                          <a:srgbClr val="FF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FF0000"/>
                          </a:solidFill>
                          <a:effectLst/>
                        </a:rPr>
                        <a:t>2</a:t>
                      </a:r>
                      <a:endParaRPr lang="en-US" altLang="zh-CN" sz="1200" b="0" i="0" u="none" strike="noStrike">
                        <a:solidFill>
                          <a:srgbClr val="FF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FF0000"/>
                          </a:solidFill>
                          <a:effectLst/>
                          <a:latin typeface="楷体" panose="02010609060101010101" pitchFamily="49" charset="-122"/>
                          <a:ea typeface="楷体" panose="02010609060101010101" pitchFamily="49" charset="-122"/>
                          <a:cs typeface="+mn-cs"/>
                        </a:rPr>
                        <a:t>计算机科学与技术</a:t>
                      </a:r>
                    </a:p>
                  </a:txBody>
                  <a:tcPr marL="4104" marR="4104" marT="4104" marB="0" anchor="ctr"/>
                </a:tc>
                <a:tc>
                  <a:txBody>
                    <a:bodyPr/>
                    <a:lstStyle/>
                    <a:p>
                      <a:pPr algn="ctr" fontAlgn="ctr"/>
                      <a:r>
                        <a:rPr lang="en-US" sz="1200" u="none" strike="noStrike">
                          <a:solidFill>
                            <a:srgbClr val="FF0000"/>
                          </a:solidFill>
                          <a:effectLst/>
                        </a:rPr>
                        <a:t>41</a:t>
                      </a:r>
                      <a:endParaRPr lang="en-US" sz="1200" b="0" i="0" u="none" strike="noStrike">
                        <a:solidFill>
                          <a:srgbClr val="FF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FF0000"/>
                          </a:solidFill>
                          <a:effectLst/>
                        </a:rPr>
                        <a:t>3</a:t>
                      </a:r>
                      <a:endParaRPr lang="en-US" altLang="zh-CN" sz="1200" b="0" i="0" u="none" strike="noStrike">
                        <a:solidFill>
                          <a:srgbClr val="FF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FF0000"/>
                          </a:solidFill>
                          <a:effectLst/>
                          <a:latin typeface="楷体" panose="02010609060101010101" pitchFamily="49" charset="-122"/>
                          <a:ea typeface="楷体" panose="02010609060101010101" pitchFamily="49" charset="-122"/>
                          <a:cs typeface="+mn-cs"/>
                        </a:rPr>
                        <a:t>视觉传达设计</a:t>
                      </a:r>
                    </a:p>
                  </a:txBody>
                  <a:tcPr marL="4104" marR="4104" marT="4104" marB="0" anchor="ctr"/>
                </a:tc>
                <a:tc>
                  <a:txBody>
                    <a:bodyPr/>
                    <a:lstStyle/>
                    <a:p>
                      <a:pPr algn="ctr" fontAlgn="ctr"/>
                      <a:r>
                        <a:rPr lang="en-US" sz="1200" u="none" strike="noStrike">
                          <a:solidFill>
                            <a:srgbClr val="FF0000"/>
                          </a:solidFill>
                          <a:effectLst/>
                        </a:rPr>
                        <a:t>31</a:t>
                      </a:r>
                      <a:endParaRPr lang="en-US" sz="1200" b="0" i="0" u="none" strike="noStrike">
                        <a:solidFill>
                          <a:srgbClr val="FF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FF0000"/>
                          </a:solidFill>
                          <a:effectLst/>
                        </a:rPr>
                        <a:t>4</a:t>
                      </a:r>
                      <a:endParaRPr lang="en-US" altLang="zh-CN" sz="1200" b="0" i="0" u="none" strike="noStrike">
                        <a:solidFill>
                          <a:srgbClr val="FF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FF0000"/>
                          </a:solidFill>
                          <a:effectLst/>
                          <a:latin typeface="楷体" panose="02010609060101010101" pitchFamily="49" charset="-122"/>
                          <a:ea typeface="楷体" panose="02010609060101010101" pitchFamily="49" charset="-122"/>
                          <a:cs typeface="+mn-cs"/>
                        </a:rPr>
                        <a:t>国际经济与贸易</a:t>
                      </a:r>
                    </a:p>
                  </a:txBody>
                  <a:tcPr marL="4104" marR="4104" marT="4104" marB="0" anchor="ctr"/>
                </a:tc>
                <a:tc>
                  <a:txBody>
                    <a:bodyPr/>
                    <a:lstStyle/>
                    <a:p>
                      <a:pPr algn="ctr" fontAlgn="ctr"/>
                      <a:r>
                        <a:rPr lang="en-US" sz="1200" u="none" strike="noStrike">
                          <a:solidFill>
                            <a:srgbClr val="FF0000"/>
                          </a:solidFill>
                          <a:effectLst/>
                        </a:rPr>
                        <a:t>30</a:t>
                      </a:r>
                      <a:endParaRPr lang="en-US" sz="1200" b="0" i="0" u="none" strike="noStrike">
                        <a:solidFill>
                          <a:srgbClr val="FF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FF0000"/>
                          </a:solidFill>
                          <a:effectLst/>
                        </a:rPr>
                        <a:t>5</a:t>
                      </a:r>
                      <a:endParaRPr lang="en-US" altLang="zh-CN" sz="1200" b="0" i="0" u="none" strike="noStrike">
                        <a:solidFill>
                          <a:srgbClr val="FF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FF0000"/>
                          </a:solidFill>
                          <a:effectLst/>
                          <a:latin typeface="楷体" panose="02010609060101010101" pitchFamily="49" charset="-122"/>
                          <a:ea typeface="楷体" panose="02010609060101010101" pitchFamily="49" charset="-122"/>
                          <a:cs typeface="+mn-cs"/>
                        </a:rPr>
                        <a:t>环境设计</a:t>
                      </a:r>
                    </a:p>
                  </a:txBody>
                  <a:tcPr marL="4104" marR="4104" marT="4104" marB="0" anchor="ctr"/>
                </a:tc>
                <a:tc>
                  <a:txBody>
                    <a:bodyPr/>
                    <a:lstStyle/>
                    <a:p>
                      <a:pPr algn="ctr" fontAlgn="ctr"/>
                      <a:r>
                        <a:rPr lang="en-US" sz="1200" u="none" strike="noStrike" dirty="0">
                          <a:solidFill>
                            <a:srgbClr val="FF0000"/>
                          </a:solidFill>
                          <a:effectLst/>
                        </a:rPr>
                        <a:t>30</a:t>
                      </a:r>
                      <a:endParaRPr lang="en-US" sz="1200" b="0" i="0" u="none" strike="noStrike" dirty="0">
                        <a:solidFill>
                          <a:srgbClr val="FF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dirty="0">
                          <a:solidFill>
                            <a:srgbClr val="0033CC"/>
                          </a:solidFill>
                          <a:effectLst/>
                        </a:rPr>
                        <a:t>6</a:t>
                      </a:r>
                      <a:endParaRPr lang="en-US" altLang="zh-CN" sz="1200" b="0" i="0" u="none" strike="noStrike" dirty="0">
                        <a:solidFill>
                          <a:srgbClr val="0033CC"/>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0033CC"/>
                          </a:solidFill>
                          <a:effectLst/>
                          <a:latin typeface="楷体" panose="02010609060101010101" pitchFamily="49" charset="-122"/>
                          <a:ea typeface="楷体" panose="02010609060101010101" pitchFamily="49" charset="-122"/>
                          <a:cs typeface="+mn-cs"/>
                        </a:rPr>
                        <a:t>财务管理</a:t>
                      </a:r>
                    </a:p>
                  </a:txBody>
                  <a:tcPr marL="4104" marR="4104" marT="4104" marB="0" anchor="ctr"/>
                </a:tc>
                <a:tc>
                  <a:txBody>
                    <a:bodyPr/>
                    <a:lstStyle/>
                    <a:p>
                      <a:pPr algn="ctr" fontAlgn="ctr"/>
                      <a:r>
                        <a:rPr lang="en-US" sz="1200" u="none" strike="noStrike">
                          <a:solidFill>
                            <a:srgbClr val="0033CC"/>
                          </a:solidFill>
                          <a:effectLst/>
                        </a:rPr>
                        <a:t>29</a:t>
                      </a:r>
                      <a:endParaRPr lang="en-US"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0033CC"/>
                          </a:solidFill>
                          <a:effectLst/>
                        </a:rPr>
                        <a:t>7</a:t>
                      </a:r>
                      <a:endParaRPr lang="en-US" altLang="zh-CN"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0033CC"/>
                          </a:solidFill>
                          <a:effectLst/>
                          <a:latin typeface="楷体" panose="02010609060101010101" pitchFamily="49" charset="-122"/>
                          <a:ea typeface="楷体" panose="02010609060101010101" pitchFamily="49" charset="-122"/>
                          <a:cs typeface="+mn-cs"/>
                        </a:rPr>
                        <a:t>电子信息工程</a:t>
                      </a:r>
                    </a:p>
                  </a:txBody>
                  <a:tcPr marL="4104" marR="4104" marT="4104" marB="0" anchor="ctr"/>
                </a:tc>
                <a:tc>
                  <a:txBody>
                    <a:bodyPr/>
                    <a:lstStyle/>
                    <a:p>
                      <a:pPr algn="ctr" fontAlgn="ctr"/>
                      <a:r>
                        <a:rPr lang="en-US" sz="1200" u="none" strike="noStrike">
                          <a:solidFill>
                            <a:srgbClr val="0033CC"/>
                          </a:solidFill>
                          <a:effectLst/>
                        </a:rPr>
                        <a:t>27</a:t>
                      </a:r>
                      <a:endParaRPr lang="en-US"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0033CC"/>
                          </a:solidFill>
                          <a:effectLst/>
                        </a:rPr>
                        <a:t>8</a:t>
                      </a:r>
                      <a:endParaRPr lang="en-US" altLang="zh-CN"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0033CC"/>
                          </a:solidFill>
                          <a:effectLst/>
                          <a:latin typeface="楷体" panose="02010609060101010101" pitchFamily="49" charset="-122"/>
                          <a:ea typeface="楷体" panose="02010609060101010101" pitchFamily="49" charset="-122"/>
                          <a:cs typeface="+mn-cs"/>
                        </a:rPr>
                        <a:t>市场营销</a:t>
                      </a:r>
                    </a:p>
                  </a:txBody>
                  <a:tcPr marL="4104" marR="4104" marT="4104" marB="0" anchor="ctr"/>
                </a:tc>
                <a:tc>
                  <a:txBody>
                    <a:bodyPr/>
                    <a:lstStyle/>
                    <a:p>
                      <a:pPr algn="ctr" fontAlgn="ctr"/>
                      <a:r>
                        <a:rPr lang="en-US" sz="1200" u="none" strike="noStrike">
                          <a:solidFill>
                            <a:srgbClr val="0033CC"/>
                          </a:solidFill>
                          <a:effectLst/>
                        </a:rPr>
                        <a:t>27</a:t>
                      </a:r>
                      <a:endParaRPr lang="en-US"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0033CC"/>
                          </a:solidFill>
                          <a:effectLst/>
                        </a:rPr>
                        <a:t>9</a:t>
                      </a:r>
                      <a:endParaRPr lang="en-US" altLang="zh-CN"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0033CC"/>
                          </a:solidFill>
                          <a:effectLst/>
                          <a:latin typeface="楷体" panose="02010609060101010101" pitchFamily="49" charset="-122"/>
                          <a:ea typeface="楷体" panose="02010609060101010101" pitchFamily="49" charset="-122"/>
                          <a:cs typeface="+mn-cs"/>
                        </a:rPr>
                        <a:t>产品设计</a:t>
                      </a:r>
                    </a:p>
                  </a:txBody>
                  <a:tcPr marL="4104" marR="4104" marT="4104" marB="0" anchor="ctr"/>
                </a:tc>
                <a:tc>
                  <a:txBody>
                    <a:bodyPr/>
                    <a:lstStyle/>
                    <a:p>
                      <a:pPr algn="ctr" fontAlgn="ctr"/>
                      <a:r>
                        <a:rPr lang="en-US" sz="1200" u="none" strike="noStrike">
                          <a:solidFill>
                            <a:srgbClr val="0033CC"/>
                          </a:solidFill>
                          <a:effectLst/>
                        </a:rPr>
                        <a:t>26</a:t>
                      </a:r>
                      <a:endParaRPr lang="en-US"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0033CC"/>
                          </a:solidFill>
                          <a:effectLst/>
                        </a:rPr>
                        <a:t>10</a:t>
                      </a:r>
                      <a:endParaRPr lang="en-US" altLang="zh-CN"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0033CC"/>
                          </a:solidFill>
                          <a:effectLst/>
                          <a:latin typeface="楷体" panose="02010609060101010101" pitchFamily="49" charset="-122"/>
                          <a:ea typeface="楷体" panose="02010609060101010101" pitchFamily="49" charset="-122"/>
                          <a:cs typeface="+mn-cs"/>
                        </a:rPr>
                        <a:t>汉语言文学</a:t>
                      </a:r>
                    </a:p>
                  </a:txBody>
                  <a:tcPr marL="4104" marR="4104" marT="4104" marB="0" anchor="ctr"/>
                </a:tc>
                <a:tc>
                  <a:txBody>
                    <a:bodyPr/>
                    <a:lstStyle/>
                    <a:p>
                      <a:pPr algn="ctr" fontAlgn="ctr"/>
                      <a:r>
                        <a:rPr lang="en-US" sz="1200" u="none" strike="noStrike">
                          <a:solidFill>
                            <a:srgbClr val="0033CC"/>
                          </a:solidFill>
                          <a:effectLst/>
                        </a:rPr>
                        <a:t>26</a:t>
                      </a:r>
                      <a:endParaRPr lang="en-US"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0033CC"/>
                          </a:solidFill>
                          <a:effectLst/>
                        </a:rPr>
                        <a:t>11</a:t>
                      </a:r>
                      <a:endParaRPr lang="en-US" altLang="zh-CN"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0033CC"/>
                          </a:solidFill>
                          <a:effectLst/>
                          <a:latin typeface="楷体" panose="02010609060101010101" pitchFamily="49" charset="-122"/>
                          <a:ea typeface="楷体" panose="02010609060101010101" pitchFamily="49" charset="-122"/>
                          <a:cs typeface="+mn-cs"/>
                        </a:rPr>
                        <a:t>信息管理与信息系统</a:t>
                      </a:r>
                    </a:p>
                  </a:txBody>
                  <a:tcPr marL="4104" marR="4104" marT="4104" marB="0" anchor="ctr"/>
                </a:tc>
                <a:tc>
                  <a:txBody>
                    <a:bodyPr/>
                    <a:lstStyle/>
                    <a:p>
                      <a:pPr algn="ctr" fontAlgn="ctr"/>
                      <a:r>
                        <a:rPr lang="en-US" sz="1200" u="none" strike="noStrike">
                          <a:solidFill>
                            <a:srgbClr val="0033CC"/>
                          </a:solidFill>
                          <a:effectLst/>
                        </a:rPr>
                        <a:t>26</a:t>
                      </a:r>
                      <a:endParaRPr lang="en-US"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0033CC"/>
                          </a:solidFill>
                          <a:effectLst/>
                        </a:rPr>
                        <a:t>12</a:t>
                      </a:r>
                      <a:endParaRPr lang="en-US" altLang="zh-CN"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0033CC"/>
                          </a:solidFill>
                          <a:effectLst/>
                          <a:latin typeface="楷体" panose="02010609060101010101" pitchFamily="49" charset="-122"/>
                          <a:ea typeface="楷体" panose="02010609060101010101" pitchFamily="49" charset="-122"/>
                          <a:cs typeface="+mn-cs"/>
                        </a:rPr>
                        <a:t>会计学</a:t>
                      </a:r>
                    </a:p>
                  </a:txBody>
                  <a:tcPr marL="4104" marR="4104" marT="4104" marB="0" anchor="ctr"/>
                </a:tc>
                <a:tc>
                  <a:txBody>
                    <a:bodyPr/>
                    <a:lstStyle/>
                    <a:p>
                      <a:pPr algn="ctr" fontAlgn="ctr"/>
                      <a:r>
                        <a:rPr lang="en-US" sz="1200" u="none" strike="noStrike">
                          <a:solidFill>
                            <a:srgbClr val="0033CC"/>
                          </a:solidFill>
                          <a:effectLst/>
                        </a:rPr>
                        <a:t>25</a:t>
                      </a:r>
                      <a:endParaRPr lang="en-US"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0033CC"/>
                          </a:solidFill>
                          <a:effectLst/>
                        </a:rPr>
                        <a:t>13</a:t>
                      </a:r>
                      <a:endParaRPr lang="en-US" altLang="zh-CN"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0033CC"/>
                          </a:solidFill>
                          <a:effectLst/>
                          <a:latin typeface="楷体" panose="02010609060101010101" pitchFamily="49" charset="-122"/>
                          <a:ea typeface="楷体" panose="02010609060101010101" pitchFamily="49" charset="-122"/>
                          <a:cs typeface="+mn-cs"/>
                        </a:rPr>
                        <a:t>旅游管理</a:t>
                      </a:r>
                    </a:p>
                  </a:txBody>
                  <a:tcPr marL="4104" marR="4104" marT="4104" marB="0" anchor="ctr"/>
                </a:tc>
                <a:tc>
                  <a:txBody>
                    <a:bodyPr/>
                    <a:lstStyle/>
                    <a:p>
                      <a:pPr algn="ctr" fontAlgn="ctr"/>
                      <a:r>
                        <a:rPr lang="en-US" sz="1200" u="none" strike="noStrike" dirty="0">
                          <a:solidFill>
                            <a:srgbClr val="0033CC"/>
                          </a:solidFill>
                          <a:effectLst/>
                        </a:rPr>
                        <a:t>25</a:t>
                      </a:r>
                      <a:endParaRPr lang="en-US" sz="1200" b="0" i="0" u="none" strike="noStrike" dirty="0">
                        <a:solidFill>
                          <a:srgbClr val="0033CC"/>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solidFill>
                            <a:srgbClr val="0033CC"/>
                          </a:solidFill>
                          <a:effectLst/>
                        </a:rPr>
                        <a:t>14</a:t>
                      </a:r>
                      <a:endParaRPr lang="en-US" altLang="zh-CN" sz="1200" b="0" i="0" u="none" strike="noStrike">
                        <a:solidFill>
                          <a:srgbClr val="0033CC"/>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rgbClr val="0033CC"/>
                          </a:solidFill>
                          <a:effectLst/>
                          <a:latin typeface="楷体" panose="02010609060101010101" pitchFamily="49" charset="-122"/>
                          <a:ea typeface="楷体" panose="02010609060101010101" pitchFamily="49" charset="-122"/>
                          <a:cs typeface="+mn-cs"/>
                        </a:rPr>
                        <a:t>软件工程</a:t>
                      </a:r>
                    </a:p>
                  </a:txBody>
                  <a:tcPr marL="4104" marR="4104" marT="4104" marB="0" anchor="ctr"/>
                </a:tc>
                <a:tc>
                  <a:txBody>
                    <a:bodyPr/>
                    <a:lstStyle/>
                    <a:p>
                      <a:pPr algn="ctr" fontAlgn="ctr"/>
                      <a:r>
                        <a:rPr lang="en-US" sz="1200" u="none" strike="noStrike" dirty="0">
                          <a:solidFill>
                            <a:srgbClr val="0033CC"/>
                          </a:solidFill>
                          <a:effectLst/>
                        </a:rPr>
                        <a:t>25</a:t>
                      </a:r>
                      <a:endParaRPr lang="en-US" sz="1200" b="0" i="0" u="none" strike="noStrike" dirty="0">
                        <a:solidFill>
                          <a:srgbClr val="0033CC"/>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15</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工商管理</a:t>
                      </a:r>
                    </a:p>
                  </a:txBody>
                  <a:tcPr marL="4104" marR="4104" marT="4104" marB="0" anchor="ctr"/>
                </a:tc>
                <a:tc>
                  <a:txBody>
                    <a:bodyPr/>
                    <a:lstStyle/>
                    <a:p>
                      <a:pPr algn="ctr" fontAlgn="ctr"/>
                      <a:r>
                        <a:rPr lang="en-US" sz="1200" u="none" strike="noStrike" dirty="0">
                          <a:effectLst/>
                        </a:rPr>
                        <a:t>24</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bl>
          </a:graphicData>
        </a:graphic>
      </p:graphicFrame>
      <p:graphicFrame>
        <p:nvGraphicFramePr>
          <p:cNvPr id="3" name="表格 2"/>
          <p:cNvGraphicFramePr>
            <a:graphicFrameLocks noGrp="1"/>
          </p:cNvGraphicFramePr>
          <p:nvPr>
            <p:extLst>
              <p:ext uri="{D42A27DB-BD31-4B8C-83A1-F6EECF244321}">
                <p14:modId xmlns:p14="http://schemas.microsoft.com/office/powerpoint/2010/main" xmlns="" val="2913042820"/>
              </p:ext>
            </p:extLst>
          </p:nvPr>
        </p:nvGraphicFramePr>
        <p:xfrm>
          <a:off x="6078538" y="1836738"/>
          <a:ext cx="2608262" cy="4538656"/>
        </p:xfrm>
        <a:graphic>
          <a:graphicData uri="http://schemas.openxmlformats.org/drawingml/2006/table">
            <a:tbl>
              <a:tblPr>
                <a:tableStyleId>{5C22544A-7EE6-4342-B048-85BDC9FD1C3A}</a:tableStyleId>
              </a:tblPr>
              <a:tblGrid>
                <a:gridCol w="398462"/>
                <a:gridCol w="1676400"/>
                <a:gridCol w="533400"/>
              </a:tblGrid>
              <a:tr h="283666">
                <a:tc>
                  <a:txBody>
                    <a:bodyPr/>
                    <a:lstStyle/>
                    <a:p>
                      <a:pPr marL="0" algn="ctr" defTabSz="914400" rtl="0" eaLnBrk="1" fontAlgn="ctr" latinLnBrk="0" hangingPunct="1"/>
                      <a:r>
                        <a:rPr lang="zh-CN" altLang="en-US" sz="1200" u="none" strike="noStrike" kern="1200" dirty="0" smtClean="0">
                          <a:solidFill>
                            <a:schemeClr val="dk1"/>
                          </a:solidFill>
                          <a:effectLst/>
                          <a:latin typeface="微软雅黑" panose="020B0503020204020204" pitchFamily="34" charset="-122"/>
                          <a:ea typeface="微软雅黑" panose="020B0503020204020204" pitchFamily="34" charset="-122"/>
                          <a:cs typeface="+mn-cs"/>
                        </a:rPr>
                        <a:t>序号</a:t>
                      </a:r>
                      <a:endParaRPr lang="zh-CN" altLang="en-US" sz="1200" u="none" strike="noStrike" kern="1200" dirty="0">
                        <a:solidFill>
                          <a:schemeClr val="dk1"/>
                        </a:solidFill>
                        <a:effectLst/>
                        <a:latin typeface="微软雅黑" panose="020B0503020204020204" pitchFamily="34" charset="-122"/>
                        <a:ea typeface="微软雅黑" panose="020B0503020204020204" pitchFamily="34" charset="-122"/>
                        <a:cs typeface="+mn-cs"/>
                      </a:endParaRPr>
                    </a:p>
                  </a:txBody>
                  <a:tcPr marL="4104" marR="4104" marT="4104" marB="0" anchor="ctr">
                    <a:solidFill>
                      <a:schemeClr val="accent2">
                        <a:lumMod val="40000"/>
                        <a:lumOff val="60000"/>
                      </a:schemeClr>
                    </a:solidFill>
                  </a:tcPr>
                </a:tc>
                <a:tc>
                  <a:txBody>
                    <a:bodyPr/>
                    <a:lstStyle/>
                    <a:p>
                      <a:pPr marL="0" algn="ctr" defTabSz="914400" rtl="0" eaLnBrk="1" fontAlgn="ctr" latinLnBrk="0" hangingPunct="1"/>
                      <a:r>
                        <a:rPr lang="zh-CN" altLang="en-US" sz="1200" u="none" strike="noStrike" kern="1200" dirty="0">
                          <a:solidFill>
                            <a:schemeClr val="dk1"/>
                          </a:solidFill>
                          <a:effectLst/>
                          <a:latin typeface="微软雅黑" panose="020B0503020204020204" pitchFamily="34" charset="-122"/>
                          <a:ea typeface="微软雅黑" panose="020B0503020204020204" pitchFamily="34" charset="-122"/>
                          <a:cs typeface="+mn-cs"/>
                        </a:rPr>
                        <a:t>专业</a:t>
                      </a:r>
                    </a:p>
                  </a:txBody>
                  <a:tcPr marL="4104" marR="4104" marT="4104" marB="0" anchor="ctr">
                    <a:solidFill>
                      <a:schemeClr val="accent2">
                        <a:lumMod val="40000"/>
                        <a:lumOff val="60000"/>
                      </a:schemeClr>
                    </a:solidFill>
                  </a:tcPr>
                </a:tc>
                <a:tc>
                  <a:txBody>
                    <a:bodyPr/>
                    <a:lstStyle/>
                    <a:p>
                      <a:pPr marL="0" algn="ctr" defTabSz="914400" rtl="0" eaLnBrk="1" fontAlgn="ctr" latinLnBrk="0" hangingPunct="1"/>
                      <a:r>
                        <a:rPr lang="zh-CN" altLang="en-US" sz="1200" u="none" strike="noStrike" kern="1200" dirty="0">
                          <a:solidFill>
                            <a:schemeClr val="dk1"/>
                          </a:solidFill>
                          <a:effectLst/>
                          <a:latin typeface="微软雅黑" panose="020B0503020204020204" pitchFamily="34" charset="-122"/>
                          <a:ea typeface="微软雅黑" panose="020B0503020204020204" pitchFamily="34" charset="-122"/>
                          <a:cs typeface="+mn-cs"/>
                        </a:rPr>
                        <a:t>布点</a:t>
                      </a:r>
                    </a:p>
                  </a:txBody>
                  <a:tcPr marL="4104" marR="4104" marT="4104" marB="0" anchor="ctr">
                    <a:solidFill>
                      <a:schemeClr val="accent2">
                        <a:lumMod val="40000"/>
                        <a:lumOff val="60000"/>
                      </a:schemeClr>
                    </a:solidFill>
                  </a:tcPr>
                </a:tc>
              </a:tr>
              <a:tr h="283666">
                <a:tc>
                  <a:txBody>
                    <a:bodyPr/>
                    <a:lstStyle/>
                    <a:p>
                      <a:pPr algn="ctr" fontAlgn="ctr"/>
                      <a:r>
                        <a:rPr lang="en-US" altLang="zh-CN" sz="1200" u="none" strike="noStrike" dirty="0">
                          <a:effectLst/>
                        </a:rPr>
                        <a:t>31</a:t>
                      </a:r>
                      <a:endParaRPr lang="en-US" altLang="zh-CN"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日语</a:t>
                      </a:r>
                    </a:p>
                  </a:txBody>
                  <a:tcPr marL="4104" marR="4104" marT="4104" marB="0" anchor="ctr"/>
                </a:tc>
                <a:tc>
                  <a:txBody>
                    <a:bodyPr/>
                    <a:lstStyle/>
                    <a:p>
                      <a:pPr algn="ctr" fontAlgn="ctr"/>
                      <a:r>
                        <a:rPr lang="en-US" sz="1200" u="none" strike="noStrike">
                          <a:effectLst/>
                        </a:rPr>
                        <a:t>19</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32</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数字媒体技术</a:t>
                      </a:r>
                    </a:p>
                  </a:txBody>
                  <a:tcPr marL="4104" marR="4104" marT="4104" marB="0" anchor="ctr"/>
                </a:tc>
                <a:tc>
                  <a:txBody>
                    <a:bodyPr/>
                    <a:lstStyle/>
                    <a:p>
                      <a:pPr algn="ctr" fontAlgn="ctr"/>
                      <a:r>
                        <a:rPr lang="en-US" sz="1200" u="none" strike="noStrike">
                          <a:effectLst/>
                        </a:rPr>
                        <a:t>19</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33</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服装与服饰设计</a:t>
                      </a:r>
                    </a:p>
                  </a:txBody>
                  <a:tcPr marL="4104" marR="4104" marT="4104" marB="0" anchor="ctr"/>
                </a:tc>
                <a:tc>
                  <a:txBody>
                    <a:bodyPr/>
                    <a:lstStyle/>
                    <a:p>
                      <a:pPr algn="ctr" fontAlgn="ctr"/>
                      <a:r>
                        <a:rPr lang="en-US" sz="1200" u="none" strike="noStrike">
                          <a:effectLst/>
                        </a:rPr>
                        <a:t>18</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34</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环境工程</a:t>
                      </a:r>
                    </a:p>
                  </a:txBody>
                  <a:tcPr marL="4104" marR="4104" marT="4104" marB="0" anchor="ctr"/>
                </a:tc>
                <a:tc>
                  <a:txBody>
                    <a:bodyPr/>
                    <a:lstStyle/>
                    <a:p>
                      <a:pPr algn="ctr" fontAlgn="ctr"/>
                      <a:r>
                        <a:rPr lang="en-US" sz="1200" u="none" strike="noStrike">
                          <a:effectLst/>
                        </a:rPr>
                        <a:t>18</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35</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社会体育指导与管理</a:t>
                      </a:r>
                    </a:p>
                  </a:txBody>
                  <a:tcPr marL="4104" marR="4104" marT="4104" marB="0" anchor="ctr"/>
                </a:tc>
                <a:tc>
                  <a:txBody>
                    <a:bodyPr/>
                    <a:lstStyle/>
                    <a:p>
                      <a:pPr algn="ctr" fontAlgn="ctr"/>
                      <a:r>
                        <a:rPr lang="en-US" sz="1200" u="none" strike="noStrike">
                          <a:effectLst/>
                        </a:rPr>
                        <a:t>18</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36</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体育教育</a:t>
                      </a:r>
                    </a:p>
                  </a:txBody>
                  <a:tcPr marL="4104" marR="4104" marT="4104" marB="0" anchor="ctr"/>
                </a:tc>
                <a:tc>
                  <a:txBody>
                    <a:bodyPr/>
                    <a:lstStyle/>
                    <a:p>
                      <a:pPr algn="ctr" fontAlgn="ctr"/>
                      <a:r>
                        <a:rPr lang="en-US" sz="1200" u="none" strike="noStrike">
                          <a:effectLst/>
                        </a:rPr>
                        <a:t>18</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37</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网络工程</a:t>
                      </a:r>
                    </a:p>
                  </a:txBody>
                  <a:tcPr marL="4104" marR="4104" marT="4104" marB="0" anchor="ctr"/>
                </a:tc>
                <a:tc>
                  <a:txBody>
                    <a:bodyPr/>
                    <a:lstStyle/>
                    <a:p>
                      <a:pPr algn="ctr" fontAlgn="ctr"/>
                      <a:r>
                        <a:rPr lang="en-US" sz="1200" u="none" strike="noStrike">
                          <a:effectLst/>
                        </a:rPr>
                        <a:t>18</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38</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应用心理学</a:t>
                      </a:r>
                    </a:p>
                  </a:txBody>
                  <a:tcPr marL="4104" marR="4104" marT="4104" marB="0" anchor="ctr"/>
                </a:tc>
                <a:tc>
                  <a:txBody>
                    <a:bodyPr/>
                    <a:lstStyle/>
                    <a:p>
                      <a:pPr algn="ctr" fontAlgn="ctr"/>
                      <a:r>
                        <a:rPr lang="en-US" sz="1200" u="none" strike="noStrike">
                          <a:effectLst/>
                        </a:rPr>
                        <a:t>18</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39</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行政管理</a:t>
                      </a:r>
                    </a:p>
                  </a:txBody>
                  <a:tcPr marL="4104" marR="4104" marT="4104" marB="0" anchor="ctr"/>
                </a:tc>
                <a:tc>
                  <a:txBody>
                    <a:bodyPr/>
                    <a:lstStyle/>
                    <a:p>
                      <a:pPr algn="ctr" fontAlgn="ctr"/>
                      <a:r>
                        <a:rPr lang="en-US" sz="1200" u="none" strike="noStrike">
                          <a:effectLst/>
                        </a:rPr>
                        <a:t>17</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40</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学前教育</a:t>
                      </a:r>
                    </a:p>
                  </a:txBody>
                  <a:tcPr marL="4104" marR="4104" marT="4104" marB="0" anchor="ctr"/>
                </a:tc>
                <a:tc>
                  <a:txBody>
                    <a:bodyPr/>
                    <a:lstStyle/>
                    <a:p>
                      <a:pPr algn="ctr" fontAlgn="ctr"/>
                      <a:r>
                        <a:rPr lang="en-US" sz="1200" u="none" strike="noStrike">
                          <a:effectLst/>
                        </a:rPr>
                        <a:t>17</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41</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播音与主持艺术</a:t>
                      </a:r>
                    </a:p>
                  </a:txBody>
                  <a:tcPr marL="4104" marR="4104" marT="4104" marB="0" anchor="ctr"/>
                </a:tc>
                <a:tc>
                  <a:txBody>
                    <a:bodyPr/>
                    <a:lstStyle/>
                    <a:p>
                      <a:pPr algn="ctr" fontAlgn="ctr"/>
                      <a:r>
                        <a:rPr lang="en-US" sz="1200" u="none" strike="noStrike">
                          <a:effectLst/>
                        </a:rPr>
                        <a:t>16</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42</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翻译</a:t>
                      </a:r>
                    </a:p>
                  </a:txBody>
                  <a:tcPr marL="4104" marR="4104" marT="4104" marB="0" anchor="ctr"/>
                </a:tc>
                <a:tc>
                  <a:txBody>
                    <a:bodyPr/>
                    <a:lstStyle/>
                    <a:p>
                      <a:pPr algn="ctr" fontAlgn="ctr"/>
                      <a:r>
                        <a:rPr lang="en-US" sz="1200" u="none" strike="noStrike" dirty="0">
                          <a:effectLst/>
                        </a:rPr>
                        <a:t>16</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43</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a:solidFill>
                            <a:schemeClr val="dk1"/>
                          </a:solidFill>
                          <a:effectLst/>
                          <a:latin typeface="楷体" panose="02010609060101010101" pitchFamily="49" charset="-122"/>
                          <a:ea typeface="楷体" panose="02010609060101010101" pitchFamily="49" charset="-122"/>
                          <a:cs typeface="+mn-cs"/>
                        </a:rPr>
                        <a:t>美术学</a:t>
                      </a:r>
                    </a:p>
                  </a:txBody>
                  <a:tcPr marL="4104" marR="4104" marT="4104" marB="0" anchor="ctr"/>
                </a:tc>
                <a:tc>
                  <a:txBody>
                    <a:bodyPr/>
                    <a:lstStyle/>
                    <a:p>
                      <a:pPr algn="ctr" fontAlgn="ctr"/>
                      <a:r>
                        <a:rPr lang="en-US" sz="1200" u="none" strike="noStrike" dirty="0">
                          <a:effectLst/>
                        </a:rPr>
                        <a:t>16</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44</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a:solidFill>
                            <a:schemeClr val="dk1"/>
                          </a:solidFill>
                          <a:effectLst/>
                          <a:latin typeface="楷体" panose="02010609060101010101" pitchFamily="49" charset="-122"/>
                          <a:ea typeface="楷体" panose="02010609060101010101" pitchFamily="49" charset="-122"/>
                          <a:cs typeface="+mn-cs"/>
                        </a:rPr>
                        <a:t>社会工作</a:t>
                      </a:r>
                    </a:p>
                  </a:txBody>
                  <a:tcPr marL="4104" marR="4104" marT="4104" marB="0" anchor="ctr"/>
                </a:tc>
                <a:tc>
                  <a:txBody>
                    <a:bodyPr/>
                    <a:lstStyle/>
                    <a:p>
                      <a:pPr algn="ctr" fontAlgn="ctr"/>
                      <a:r>
                        <a:rPr lang="en-US" sz="1200" u="none" strike="noStrike" dirty="0">
                          <a:effectLst/>
                        </a:rPr>
                        <a:t>16</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45</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思想政治教育</a:t>
                      </a:r>
                    </a:p>
                  </a:txBody>
                  <a:tcPr marL="4104" marR="4104" marT="4104" marB="0" anchor="ctr"/>
                </a:tc>
                <a:tc>
                  <a:txBody>
                    <a:bodyPr/>
                    <a:lstStyle/>
                    <a:p>
                      <a:pPr algn="ctr" fontAlgn="ctr"/>
                      <a:r>
                        <a:rPr lang="en-US" sz="1200" u="none" strike="noStrike" dirty="0">
                          <a:effectLst/>
                        </a:rPr>
                        <a:t>16</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bl>
          </a:graphicData>
        </a:graphic>
      </p:graphicFrame>
      <p:graphicFrame>
        <p:nvGraphicFramePr>
          <p:cNvPr id="4" name="表格 3"/>
          <p:cNvGraphicFramePr>
            <a:graphicFrameLocks noGrp="1"/>
          </p:cNvGraphicFramePr>
          <p:nvPr>
            <p:extLst>
              <p:ext uri="{D42A27DB-BD31-4B8C-83A1-F6EECF244321}">
                <p14:modId xmlns:p14="http://schemas.microsoft.com/office/powerpoint/2010/main" xmlns="" val="566881936"/>
              </p:ext>
            </p:extLst>
          </p:nvPr>
        </p:nvGraphicFramePr>
        <p:xfrm>
          <a:off x="3364708" y="1836738"/>
          <a:ext cx="2497136" cy="4538656"/>
        </p:xfrm>
        <a:graphic>
          <a:graphicData uri="http://schemas.openxmlformats.org/drawingml/2006/table">
            <a:tbl>
              <a:tblPr>
                <a:tableStyleId>{5C22544A-7EE6-4342-B048-85BDC9FD1C3A}</a:tableStyleId>
              </a:tblPr>
              <a:tblGrid>
                <a:gridCol w="407192"/>
                <a:gridCol w="1638300"/>
                <a:gridCol w="451644"/>
              </a:tblGrid>
              <a:tr h="283666">
                <a:tc>
                  <a:txBody>
                    <a:bodyPr/>
                    <a:lstStyle/>
                    <a:p>
                      <a:pPr marL="0" algn="ctr" defTabSz="914400" rtl="0" eaLnBrk="1" fontAlgn="ctr" latinLnBrk="0" hangingPunct="1"/>
                      <a:r>
                        <a:rPr lang="zh-CN" altLang="en-US" sz="1200" u="none" strike="noStrike" kern="1200" dirty="0" smtClean="0">
                          <a:solidFill>
                            <a:schemeClr val="dk1"/>
                          </a:solidFill>
                          <a:effectLst/>
                          <a:latin typeface="微软雅黑" panose="020B0503020204020204" pitchFamily="34" charset="-122"/>
                          <a:ea typeface="微软雅黑" panose="020B0503020204020204" pitchFamily="34" charset="-122"/>
                          <a:cs typeface="+mn-cs"/>
                        </a:rPr>
                        <a:t>序号</a:t>
                      </a:r>
                      <a:endParaRPr lang="zh-CN" altLang="en-US" sz="1200" u="none" strike="noStrike" kern="1200" dirty="0">
                        <a:solidFill>
                          <a:schemeClr val="dk1"/>
                        </a:solidFill>
                        <a:effectLst/>
                        <a:latin typeface="微软雅黑" panose="020B0503020204020204" pitchFamily="34" charset="-122"/>
                        <a:ea typeface="微软雅黑" panose="020B0503020204020204" pitchFamily="34" charset="-122"/>
                        <a:cs typeface="+mn-cs"/>
                      </a:endParaRPr>
                    </a:p>
                  </a:txBody>
                  <a:tcPr marL="4104" marR="4104" marT="4104" marB="0" anchor="ctr">
                    <a:solidFill>
                      <a:schemeClr val="accent2">
                        <a:lumMod val="40000"/>
                        <a:lumOff val="60000"/>
                      </a:schemeClr>
                    </a:solidFill>
                  </a:tcPr>
                </a:tc>
                <a:tc>
                  <a:txBody>
                    <a:bodyPr/>
                    <a:lstStyle/>
                    <a:p>
                      <a:pPr marL="0" algn="ctr" defTabSz="914400" rtl="0" eaLnBrk="1" fontAlgn="ctr" latinLnBrk="0" hangingPunct="1"/>
                      <a:r>
                        <a:rPr lang="zh-CN" altLang="en-US" sz="1200" u="none" strike="noStrike" kern="1200" dirty="0">
                          <a:solidFill>
                            <a:schemeClr val="dk1"/>
                          </a:solidFill>
                          <a:effectLst/>
                          <a:latin typeface="微软雅黑" panose="020B0503020204020204" pitchFamily="34" charset="-122"/>
                          <a:ea typeface="微软雅黑" panose="020B0503020204020204" pitchFamily="34" charset="-122"/>
                          <a:cs typeface="+mn-cs"/>
                        </a:rPr>
                        <a:t>专业</a:t>
                      </a:r>
                    </a:p>
                  </a:txBody>
                  <a:tcPr marL="4104" marR="4104" marT="4104" marB="0" anchor="ctr">
                    <a:solidFill>
                      <a:schemeClr val="accent2">
                        <a:lumMod val="40000"/>
                        <a:lumOff val="60000"/>
                      </a:schemeClr>
                    </a:solidFill>
                  </a:tcPr>
                </a:tc>
                <a:tc>
                  <a:txBody>
                    <a:bodyPr/>
                    <a:lstStyle/>
                    <a:p>
                      <a:pPr marL="0" algn="ctr" defTabSz="914400" rtl="0" eaLnBrk="1" fontAlgn="ctr" latinLnBrk="0" hangingPunct="1"/>
                      <a:r>
                        <a:rPr lang="zh-CN" altLang="en-US" sz="1200" u="none" strike="noStrike" kern="1200" dirty="0">
                          <a:solidFill>
                            <a:schemeClr val="dk1"/>
                          </a:solidFill>
                          <a:effectLst/>
                          <a:latin typeface="微软雅黑" panose="020B0503020204020204" pitchFamily="34" charset="-122"/>
                          <a:ea typeface="微软雅黑" panose="020B0503020204020204" pitchFamily="34" charset="-122"/>
                          <a:cs typeface="+mn-cs"/>
                        </a:rPr>
                        <a:t>布点</a:t>
                      </a:r>
                    </a:p>
                  </a:txBody>
                  <a:tcPr marL="4104" marR="4104" marT="4104" marB="0" anchor="ctr">
                    <a:solidFill>
                      <a:schemeClr val="accent2">
                        <a:lumMod val="40000"/>
                        <a:lumOff val="60000"/>
                      </a:schemeClr>
                    </a:solidFill>
                  </a:tcPr>
                </a:tc>
              </a:tr>
              <a:tr h="283666">
                <a:tc>
                  <a:txBody>
                    <a:bodyPr/>
                    <a:lstStyle/>
                    <a:p>
                      <a:pPr algn="ctr" fontAlgn="ctr"/>
                      <a:r>
                        <a:rPr lang="en-US" altLang="zh-CN" sz="1200" u="none" strike="noStrike" dirty="0">
                          <a:effectLst/>
                        </a:rPr>
                        <a:t>16</a:t>
                      </a:r>
                      <a:endParaRPr lang="en-US" altLang="zh-CN"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a:solidFill>
                            <a:schemeClr val="dk1"/>
                          </a:solidFill>
                          <a:effectLst/>
                          <a:latin typeface="楷体" panose="02010609060101010101" pitchFamily="49" charset="-122"/>
                          <a:ea typeface="楷体" panose="02010609060101010101" pitchFamily="49" charset="-122"/>
                          <a:cs typeface="+mn-cs"/>
                        </a:rPr>
                        <a:t>电气工程及其自动化</a:t>
                      </a:r>
                    </a:p>
                  </a:txBody>
                  <a:tcPr marL="4104" marR="4104" marT="4104" marB="0" anchor="ctr"/>
                </a:tc>
                <a:tc>
                  <a:txBody>
                    <a:bodyPr/>
                    <a:lstStyle/>
                    <a:p>
                      <a:pPr algn="ctr" fontAlgn="ctr"/>
                      <a:r>
                        <a:rPr lang="en-US" sz="1200" u="none" strike="noStrike">
                          <a:effectLst/>
                        </a:rPr>
                        <a:t>23</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dirty="0">
                          <a:effectLst/>
                        </a:rPr>
                        <a:t>17</a:t>
                      </a:r>
                      <a:endParaRPr lang="en-US" altLang="zh-CN"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法学</a:t>
                      </a:r>
                    </a:p>
                  </a:txBody>
                  <a:tcPr marL="4104" marR="4104" marT="4104" marB="0" anchor="ctr"/>
                </a:tc>
                <a:tc>
                  <a:txBody>
                    <a:bodyPr/>
                    <a:lstStyle/>
                    <a:p>
                      <a:pPr algn="ctr" fontAlgn="ctr"/>
                      <a:r>
                        <a:rPr lang="en-US" sz="1200" u="none" strike="noStrike">
                          <a:effectLst/>
                        </a:rPr>
                        <a:t>23</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18</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a:solidFill>
                            <a:schemeClr val="dk1"/>
                          </a:solidFill>
                          <a:effectLst/>
                          <a:latin typeface="楷体" panose="02010609060101010101" pitchFamily="49" charset="-122"/>
                          <a:ea typeface="楷体" panose="02010609060101010101" pitchFamily="49" charset="-122"/>
                          <a:cs typeface="+mn-cs"/>
                        </a:rPr>
                        <a:t>土木工程</a:t>
                      </a:r>
                    </a:p>
                  </a:txBody>
                  <a:tcPr marL="4104" marR="4104" marT="4104" marB="0" anchor="ctr"/>
                </a:tc>
                <a:tc>
                  <a:txBody>
                    <a:bodyPr/>
                    <a:lstStyle/>
                    <a:p>
                      <a:pPr algn="ctr" fontAlgn="ctr"/>
                      <a:r>
                        <a:rPr lang="en-US" sz="1200" u="none" strike="noStrike">
                          <a:effectLst/>
                        </a:rPr>
                        <a:t>23</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19</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数学与应用数学</a:t>
                      </a:r>
                    </a:p>
                  </a:txBody>
                  <a:tcPr marL="4104" marR="4104" marT="4104" marB="0" anchor="ctr"/>
                </a:tc>
                <a:tc>
                  <a:txBody>
                    <a:bodyPr/>
                    <a:lstStyle/>
                    <a:p>
                      <a:pPr algn="ctr" fontAlgn="ctr"/>
                      <a:r>
                        <a:rPr lang="en-US" sz="1200" u="none" strike="noStrike">
                          <a:effectLst/>
                        </a:rPr>
                        <a:t>22</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20</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物联网工程</a:t>
                      </a:r>
                    </a:p>
                  </a:txBody>
                  <a:tcPr marL="4104" marR="4104" marT="4104" marB="0" anchor="ctr"/>
                </a:tc>
                <a:tc>
                  <a:txBody>
                    <a:bodyPr/>
                    <a:lstStyle/>
                    <a:p>
                      <a:pPr algn="ctr" fontAlgn="ctr"/>
                      <a:r>
                        <a:rPr lang="en-US" sz="1200" u="none" strike="noStrike">
                          <a:effectLst/>
                        </a:rPr>
                        <a:t>22</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21</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信息与计算科学</a:t>
                      </a:r>
                    </a:p>
                  </a:txBody>
                  <a:tcPr marL="4104" marR="4104" marT="4104" marB="0" anchor="ctr"/>
                </a:tc>
                <a:tc>
                  <a:txBody>
                    <a:bodyPr/>
                    <a:lstStyle/>
                    <a:p>
                      <a:pPr algn="ctr" fontAlgn="ctr"/>
                      <a:r>
                        <a:rPr lang="en-US" sz="1200" u="none" strike="noStrike">
                          <a:effectLst/>
                        </a:rPr>
                        <a:t>22</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22</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工程管理</a:t>
                      </a:r>
                    </a:p>
                  </a:txBody>
                  <a:tcPr marL="4104" marR="4104" marT="4104" marB="0" anchor="ctr"/>
                </a:tc>
                <a:tc>
                  <a:txBody>
                    <a:bodyPr/>
                    <a:lstStyle/>
                    <a:p>
                      <a:pPr algn="ctr" fontAlgn="ctr"/>
                      <a:r>
                        <a:rPr lang="en-US" sz="1200" u="none" strike="noStrike">
                          <a:effectLst/>
                        </a:rPr>
                        <a:t>21</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23</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工程造价</a:t>
                      </a:r>
                    </a:p>
                  </a:txBody>
                  <a:tcPr marL="4104" marR="4104" marT="4104" marB="0" anchor="ctr"/>
                </a:tc>
                <a:tc>
                  <a:txBody>
                    <a:bodyPr/>
                    <a:lstStyle/>
                    <a:p>
                      <a:pPr algn="ctr" fontAlgn="ctr"/>
                      <a:r>
                        <a:rPr lang="en-US" sz="1200" u="none" strike="noStrike">
                          <a:effectLst/>
                        </a:rPr>
                        <a:t>21</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24</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通信工程</a:t>
                      </a:r>
                    </a:p>
                  </a:txBody>
                  <a:tcPr marL="4104" marR="4104" marT="4104" marB="0" anchor="ctr"/>
                </a:tc>
                <a:tc>
                  <a:txBody>
                    <a:bodyPr/>
                    <a:lstStyle/>
                    <a:p>
                      <a:pPr algn="ctr" fontAlgn="ctr"/>
                      <a:r>
                        <a:rPr lang="en-US" sz="1200" u="none" strike="noStrike">
                          <a:effectLst/>
                        </a:rPr>
                        <a:t>21</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25</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物流管理</a:t>
                      </a:r>
                    </a:p>
                  </a:txBody>
                  <a:tcPr marL="4104" marR="4104" marT="4104" marB="0" anchor="ctr"/>
                </a:tc>
                <a:tc>
                  <a:txBody>
                    <a:bodyPr/>
                    <a:lstStyle/>
                    <a:p>
                      <a:pPr algn="ctr" fontAlgn="ctr"/>
                      <a:r>
                        <a:rPr lang="en-US" sz="1200" u="none" strike="noStrike">
                          <a:effectLst/>
                        </a:rPr>
                        <a:t>21</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26</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电子商务</a:t>
                      </a:r>
                    </a:p>
                  </a:txBody>
                  <a:tcPr marL="4104" marR="4104" marT="4104" marB="0" anchor="ctr"/>
                </a:tc>
                <a:tc>
                  <a:txBody>
                    <a:bodyPr/>
                    <a:lstStyle/>
                    <a:p>
                      <a:pPr algn="ctr" fontAlgn="ctr"/>
                      <a:r>
                        <a:rPr lang="en-US" sz="1200" u="none" strike="noStrike">
                          <a:effectLst/>
                        </a:rPr>
                        <a:t>20</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27</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公共事业管理</a:t>
                      </a:r>
                    </a:p>
                  </a:txBody>
                  <a:tcPr marL="4104" marR="4104" marT="4104" marB="0" anchor="ctr"/>
                </a:tc>
                <a:tc>
                  <a:txBody>
                    <a:bodyPr/>
                    <a:lstStyle/>
                    <a:p>
                      <a:pPr algn="ctr" fontAlgn="ctr"/>
                      <a:r>
                        <a:rPr lang="en-US" sz="1200" u="none" strike="noStrike">
                          <a:effectLst/>
                        </a:rPr>
                        <a:t>20</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28</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人力资源管理</a:t>
                      </a:r>
                    </a:p>
                  </a:txBody>
                  <a:tcPr marL="4104" marR="4104" marT="4104" marB="0" anchor="ctr"/>
                </a:tc>
                <a:tc>
                  <a:txBody>
                    <a:bodyPr/>
                    <a:lstStyle/>
                    <a:p>
                      <a:pPr algn="ctr" fontAlgn="ctr"/>
                      <a:r>
                        <a:rPr lang="en-US" sz="1200" u="none" strike="noStrike">
                          <a:effectLst/>
                        </a:rPr>
                        <a:t>20</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29</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音乐学</a:t>
                      </a:r>
                    </a:p>
                  </a:txBody>
                  <a:tcPr marL="4104" marR="4104" marT="4104" marB="0" anchor="ctr"/>
                </a:tc>
                <a:tc>
                  <a:txBody>
                    <a:bodyPr/>
                    <a:lstStyle/>
                    <a:p>
                      <a:pPr algn="ctr" fontAlgn="ctr"/>
                      <a:r>
                        <a:rPr lang="en-US" sz="1200" u="none" strike="noStrike" dirty="0">
                          <a:effectLst/>
                        </a:rPr>
                        <a:t>20</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30</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汉语国际教育</a:t>
                      </a:r>
                    </a:p>
                  </a:txBody>
                  <a:tcPr marL="4104" marR="4104" marT="4104" marB="0" anchor="ctr"/>
                </a:tc>
                <a:tc>
                  <a:txBody>
                    <a:bodyPr/>
                    <a:lstStyle/>
                    <a:p>
                      <a:pPr algn="ctr" fontAlgn="ctr"/>
                      <a:r>
                        <a:rPr lang="en-US" sz="1200" u="none" strike="noStrike" dirty="0">
                          <a:effectLst/>
                        </a:rPr>
                        <a:t>19</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xmlns="" val="4065800573"/>
              </p:ext>
            </p:extLst>
          </p:nvPr>
        </p:nvGraphicFramePr>
        <p:xfrm>
          <a:off x="8903494" y="1836742"/>
          <a:ext cx="3034506" cy="3120326"/>
        </p:xfrm>
        <a:graphic>
          <a:graphicData uri="http://schemas.openxmlformats.org/drawingml/2006/table">
            <a:tbl>
              <a:tblPr>
                <a:tableStyleId>{5C22544A-7EE6-4342-B048-85BDC9FD1C3A}</a:tableStyleId>
              </a:tblPr>
              <a:tblGrid>
                <a:gridCol w="399257"/>
                <a:gridCol w="2152649"/>
                <a:gridCol w="482600"/>
              </a:tblGrid>
              <a:tr h="283666">
                <a:tc>
                  <a:txBody>
                    <a:bodyPr/>
                    <a:lstStyle/>
                    <a:p>
                      <a:pPr marL="0" algn="ctr" defTabSz="914400" rtl="0" eaLnBrk="1" fontAlgn="ctr" latinLnBrk="0" hangingPunct="1"/>
                      <a:r>
                        <a:rPr lang="zh-CN" altLang="en-US" sz="1200" u="none" strike="noStrike" kern="1200" dirty="0" smtClean="0">
                          <a:solidFill>
                            <a:schemeClr val="dk1"/>
                          </a:solidFill>
                          <a:effectLst/>
                          <a:latin typeface="微软雅黑" panose="020B0503020204020204" pitchFamily="34" charset="-122"/>
                          <a:ea typeface="微软雅黑" panose="020B0503020204020204" pitchFamily="34" charset="-122"/>
                          <a:cs typeface="+mn-cs"/>
                        </a:rPr>
                        <a:t>序号</a:t>
                      </a:r>
                      <a:endParaRPr lang="zh-CN" altLang="en-US" sz="1200" u="none" strike="noStrike" kern="1200" dirty="0">
                        <a:solidFill>
                          <a:schemeClr val="dk1"/>
                        </a:solidFill>
                        <a:effectLst/>
                        <a:latin typeface="微软雅黑" panose="020B0503020204020204" pitchFamily="34" charset="-122"/>
                        <a:ea typeface="微软雅黑" panose="020B0503020204020204" pitchFamily="34" charset="-122"/>
                        <a:cs typeface="+mn-cs"/>
                      </a:endParaRPr>
                    </a:p>
                  </a:txBody>
                  <a:tcPr marL="4104" marR="4104" marT="4104" marB="0" anchor="ctr">
                    <a:solidFill>
                      <a:schemeClr val="accent2">
                        <a:lumMod val="40000"/>
                        <a:lumOff val="60000"/>
                      </a:schemeClr>
                    </a:solidFill>
                  </a:tcPr>
                </a:tc>
                <a:tc>
                  <a:txBody>
                    <a:bodyPr/>
                    <a:lstStyle/>
                    <a:p>
                      <a:pPr marL="0" algn="ctr" defTabSz="914400" rtl="0" eaLnBrk="1" fontAlgn="ctr" latinLnBrk="0" hangingPunct="1"/>
                      <a:r>
                        <a:rPr lang="zh-CN" altLang="en-US" sz="1200" u="none" strike="noStrike" kern="1200" dirty="0">
                          <a:solidFill>
                            <a:schemeClr val="dk1"/>
                          </a:solidFill>
                          <a:effectLst/>
                          <a:latin typeface="微软雅黑" panose="020B0503020204020204" pitchFamily="34" charset="-122"/>
                          <a:ea typeface="微软雅黑" panose="020B0503020204020204" pitchFamily="34" charset="-122"/>
                          <a:cs typeface="+mn-cs"/>
                        </a:rPr>
                        <a:t>专业</a:t>
                      </a:r>
                    </a:p>
                  </a:txBody>
                  <a:tcPr marL="4104" marR="4104" marT="4104" marB="0" anchor="ctr">
                    <a:solidFill>
                      <a:schemeClr val="accent2">
                        <a:lumMod val="40000"/>
                        <a:lumOff val="60000"/>
                      </a:schemeClr>
                    </a:solidFill>
                  </a:tcPr>
                </a:tc>
                <a:tc>
                  <a:txBody>
                    <a:bodyPr/>
                    <a:lstStyle/>
                    <a:p>
                      <a:pPr marL="0" algn="ctr" defTabSz="914400" rtl="0" eaLnBrk="1" fontAlgn="ctr" latinLnBrk="0" hangingPunct="1"/>
                      <a:r>
                        <a:rPr lang="zh-CN" altLang="en-US" sz="1200" u="none" strike="noStrike" kern="1200" dirty="0">
                          <a:solidFill>
                            <a:schemeClr val="dk1"/>
                          </a:solidFill>
                          <a:effectLst/>
                          <a:latin typeface="微软雅黑" panose="020B0503020204020204" pitchFamily="34" charset="-122"/>
                          <a:ea typeface="微软雅黑" panose="020B0503020204020204" pitchFamily="34" charset="-122"/>
                          <a:cs typeface="+mn-cs"/>
                        </a:rPr>
                        <a:t>布点</a:t>
                      </a:r>
                    </a:p>
                  </a:txBody>
                  <a:tcPr marL="4104" marR="4104" marT="4104" marB="0" anchor="ctr">
                    <a:solidFill>
                      <a:schemeClr val="accent2">
                        <a:lumMod val="40000"/>
                        <a:lumOff val="60000"/>
                      </a:schemeClr>
                    </a:solidFill>
                  </a:tcPr>
                </a:tc>
              </a:tr>
              <a:tr h="283666">
                <a:tc>
                  <a:txBody>
                    <a:bodyPr/>
                    <a:lstStyle/>
                    <a:p>
                      <a:pPr algn="ctr" fontAlgn="ctr"/>
                      <a:r>
                        <a:rPr lang="en-US" altLang="zh-CN" sz="1200" u="none" strike="noStrike" dirty="0">
                          <a:effectLst/>
                        </a:rPr>
                        <a:t>46</a:t>
                      </a:r>
                      <a:endParaRPr lang="en-US" altLang="zh-CN"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应用化学</a:t>
                      </a:r>
                    </a:p>
                  </a:txBody>
                  <a:tcPr marL="4104" marR="4104" marT="4104" marB="0" anchor="ctr"/>
                </a:tc>
                <a:tc>
                  <a:txBody>
                    <a:bodyPr/>
                    <a:lstStyle/>
                    <a:p>
                      <a:pPr algn="ctr" fontAlgn="ctr"/>
                      <a:r>
                        <a:rPr lang="en-US" sz="1200" u="none" strike="noStrike">
                          <a:effectLst/>
                        </a:rPr>
                        <a:t>16</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47</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自动化</a:t>
                      </a:r>
                    </a:p>
                  </a:txBody>
                  <a:tcPr marL="4104" marR="4104" marT="4104" marB="0" anchor="ctr"/>
                </a:tc>
                <a:tc>
                  <a:txBody>
                    <a:bodyPr/>
                    <a:lstStyle/>
                    <a:p>
                      <a:pPr algn="ctr" fontAlgn="ctr"/>
                      <a:r>
                        <a:rPr lang="en-US" sz="1200" u="none" strike="noStrike">
                          <a:effectLst/>
                        </a:rPr>
                        <a:t>16</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48</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广播电视编导</a:t>
                      </a:r>
                    </a:p>
                  </a:txBody>
                  <a:tcPr marL="4104" marR="4104" marT="4104" marB="0" anchor="ctr"/>
                </a:tc>
                <a:tc>
                  <a:txBody>
                    <a:bodyPr/>
                    <a:lstStyle/>
                    <a:p>
                      <a:pPr algn="ctr" fontAlgn="ctr"/>
                      <a:r>
                        <a:rPr lang="en-US" sz="1200" u="none" strike="noStrike">
                          <a:effectLst/>
                        </a:rPr>
                        <a:t>15</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49</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广播电视学</a:t>
                      </a:r>
                    </a:p>
                  </a:txBody>
                  <a:tcPr marL="4104" marR="4104" marT="4104" marB="0" anchor="ctr"/>
                </a:tc>
                <a:tc>
                  <a:txBody>
                    <a:bodyPr/>
                    <a:lstStyle/>
                    <a:p>
                      <a:pPr algn="ctr" fontAlgn="ctr"/>
                      <a:r>
                        <a:rPr lang="en-US" sz="1200" u="none" strike="noStrike" dirty="0">
                          <a:effectLst/>
                        </a:rPr>
                        <a:t>15</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50</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化学</a:t>
                      </a:r>
                    </a:p>
                  </a:txBody>
                  <a:tcPr marL="4104" marR="4104" marT="4104" marB="0" anchor="ctr"/>
                </a:tc>
                <a:tc>
                  <a:txBody>
                    <a:bodyPr/>
                    <a:lstStyle/>
                    <a:p>
                      <a:pPr algn="ctr" fontAlgn="ctr"/>
                      <a:r>
                        <a:rPr lang="en-US" sz="1200" u="none" strike="noStrike">
                          <a:effectLst/>
                        </a:rPr>
                        <a:t>15</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51</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机械设计制造及其自动化</a:t>
                      </a:r>
                    </a:p>
                  </a:txBody>
                  <a:tcPr marL="4104" marR="4104" marT="4104" marB="0" anchor="ctr"/>
                </a:tc>
                <a:tc>
                  <a:txBody>
                    <a:bodyPr/>
                    <a:lstStyle/>
                    <a:p>
                      <a:pPr algn="ctr" fontAlgn="ctr"/>
                      <a:r>
                        <a:rPr lang="en-US" sz="1200" u="none" strike="noStrike">
                          <a:effectLst/>
                        </a:rPr>
                        <a:t>15</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52</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经济学</a:t>
                      </a:r>
                    </a:p>
                  </a:txBody>
                  <a:tcPr marL="4104" marR="4104" marT="4104" marB="0" anchor="ctr"/>
                </a:tc>
                <a:tc>
                  <a:txBody>
                    <a:bodyPr/>
                    <a:lstStyle/>
                    <a:p>
                      <a:pPr algn="ctr" fontAlgn="ctr"/>
                      <a:r>
                        <a:rPr lang="en-US" sz="1200" u="none" strike="noStrike">
                          <a:effectLst/>
                        </a:rPr>
                        <a:t>15</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53</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审计学</a:t>
                      </a:r>
                    </a:p>
                  </a:txBody>
                  <a:tcPr marL="4104" marR="4104" marT="4104" marB="0" anchor="ctr"/>
                </a:tc>
                <a:tc>
                  <a:txBody>
                    <a:bodyPr/>
                    <a:lstStyle/>
                    <a:p>
                      <a:pPr algn="ctr" fontAlgn="ctr"/>
                      <a:r>
                        <a:rPr lang="en-US" sz="1200" u="none" strike="noStrike">
                          <a:effectLst/>
                        </a:rPr>
                        <a:t>15</a:t>
                      </a:r>
                      <a:endParaRPr lang="en-US"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54</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舞蹈表演</a:t>
                      </a:r>
                    </a:p>
                  </a:txBody>
                  <a:tcPr marL="4104" marR="4104" marT="4104" marB="0" anchor="ctr"/>
                </a:tc>
                <a:tc>
                  <a:txBody>
                    <a:bodyPr/>
                    <a:lstStyle/>
                    <a:p>
                      <a:pPr algn="ctr" fontAlgn="ctr"/>
                      <a:r>
                        <a:rPr lang="en-US" sz="1200" u="none" strike="noStrike" dirty="0">
                          <a:effectLst/>
                        </a:rPr>
                        <a:t>15</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r h="283666">
                <a:tc>
                  <a:txBody>
                    <a:bodyPr/>
                    <a:lstStyle/>
                    <a:p>
                      <a:pPr algn="ctr" fontAlgn="ctr"/>
                      <a:r>
                        <a:rPr lang="en-US" altLang="zh-CN" sz="1200" u="none" strike="noStrike">
                          <a:effectLst/>
                        </a:rPr>
                        <a:t>55</a:t>
                      </a:r>
                      <a:endParaRPr lang="en-US" altLang="zh-CN" sz="1200" b="0" i="0" u="none" strike="noStrike">
                        <a:solidFill>
                          <a:srgbClr val="000000"/>
                        </a:solidFill>
                        <a:effectLst/>
                        <a:latin typeface="宋体" panose="02010600030101010101" pitchFamily="2" charset="-122"/>
                        <a:ea typeface="宋体" panose="02010600030101010101" pitchFamily="2" charset="-122"/>
                      </a:endParaRPr>
                    </a:p>
                  </a:txBody>
                  <a:tcPr marL="4104" marR="4104" marT="4104" marB="0" anchor="ctr"/>
                </a:tc>
                <a:tc>
                  <a:txBody>
                    <a:bodyPr/>
                    <a:lstStyle/>
                    <a:p>
                      <a:pPr marL="0" algn="ctr" defTabSz="914400" rtl="0" eaLnBrk="1" fontAlgn="ctr" latinLnBrk="0" hangingPunct="1"/>
                      <a:r>
                        <a:rPr lang="zh-CN" altLang="en-US" sz="1400" u="none" strike="noStrike" kern="1200" dirty="0">
                          <a:solidFill>
                            <a:schemeClr val="dk1"/>
                          </a:solidFill>
                          <a:effectLst/>
                          <a:latin typeface="楷体" panose="02010609060101010101" pitchFamily="49" charset="-122"/>
                          <a:ea typeface="楷体" panose="02010609060101010101" pitchFamily="49" charset="-122"/>
                          <a:cs typeface="+mn-cs"/>
                        </a:rPr>
                        <a:t>音乐表演</a:t>
                      </a:r>
                    </a:p>
                  </a:txBody>
                  <a:tcPr marL="4104" marR="4104" marT="4104" marB="0" anchor="ctr"/>
                </a:tc>
                <a:tc>
                  <a:txBody>
                    <a:bodyPr/>
                    <a:lstStyle/>
                    <a:p>
                      <a:pPr algn="ctr" fontAlgn="ctr"/>
                      <a:r>
                        <a:rPr lang="en-US" sz="1200" u="none" strike="noStrike" dirty="0">
                          <a:effectLst/>
                        </a:rPr>
                        <a:t>15</a:t>
                      </a:r>
                      <a:endParaRPr lang="en-US" sz="1200" b="0" i="0" u="none" strike="noStrike" dirty="0">
                        <a:solidFill>
                          <a:srgbClr val="000000"/>
                        </a:solidFill>
                        <a:effectLst/>
                        <a:latin typeface="宋体" panose="02010600030101010101" pitchFamily="2" charset="-122"/>
                        <a:ea typeface="宋体" panose="02010600030101010101" pitchFamily="2" charset="-122"/>
                      </a:endParaRPr>
                    </a:p>
                  </a:txBody>
                  <a:tcPr marL="4104" marR="4104" marT="4104" marB="0" anchor="ctr"/>
                </a:tc>
              </a:tr>
            </a:tbl>
          </a:graphicData>
        </a:graphic>
      </p:graphicFrame>
      <p:grpSp>
        <p:nvGrpSpPr>
          <p:cNvPr id="6" name="组合 5"/>
          <p:cNvGrpSpPr/>
          <p:nvPr/>
        </p:nvGrpSpPr>
        <p:grpSpPr>
          <a:xfrm>
            <a:off x="0" y="365125"/>
            <a:ext cx="12192000" cy="811213"/>
            <a:chOff x="0" y="365125"/>
            <a:chExt cx="12192000" cy="811213"/>
          </a:xfrm>
        </p:grpSpPr>
        <p:sp>
          <p:nvSpPr>
            <p:cNvPr id="7"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8" name="组合 7"/>
            <p:cNvGrpSpPr/>
            <p:nvPr/>
          </p:nvGrpSpPr>
          <p:grpSpPr>
            <a:xfrm>
              <a:off x="360363" y="365125"/>
              <a:ext cx="11831637" cy="811213"/>
              <a:chOff x="360363" y="365125"/>
              <a:chExt cx="11831637" cy="811213"/>
            </a:xfrm>
          </p:grpSpPr>
          <p:sp>
            <p:nvSpPr>
              <p:cNvPr id="9"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二</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专业评估的目的任务</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10"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11" name="任意多边形 10"/>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2" name="TextBox 5"/>
          <p:cNvSpPr txBox="1"/>
          <p:nvPr/>
        </p:nvSpPr>
        <p:spPr>
          <a:xfrm>
            <a:off x="3860800" y="1168400"/>
            <a:ext cx="4891422" cy="523220"/>
          </a:xfrm>
          <a:prstGeom prst="rect">
            <a:avLst/>
          </a:prstGeom>
          <a:noFill/>
        </p:spPr>
        <p:txBody>
          <a:bodyPr wrap="square" rtlCol="0">
            <a:spAutoFit/>
          </a:bodyPr>
          <a:lstStyle/>
          <a:p>
            <a:r>
              <a:rPr lang="zh-CN" altLang="en-US" sz="2800" b="1" dirty="0" smtClean="0">
                <a:solidFill>
                  <a:schemeClr val="tx2"/>
                </a:solidFill>
                <a:latin typeface="微软雅黑" panose="020B0503020204020204" pitchFamily="34" charset="-122"/>
                <a:ea typeface="微软雅黑" panose="020B0503020204020204" pitchFamily="34" charset="-122"/>
              </a:rPr>
              <a:t>布点</a:t>
            </a:r>
            <a:r>
              <a:rPr lang="en-US" altLang="zh-CN" sz="2800" b="1" dirty="0" smtClean="0">
                <a:solidFill>
                  <a:schemeClr val="tx2"/>
                </a:solidFill>
                <a:latin typeface="微软雅黑" panose="020B0503020204020204" pitchFamily="34" charset="-122"/>
                <a:ea typeface="微软雅黑" panose="020B0503020204020204" pitchFamily="34" charset="-122"/>
              </a:rPr>
              <a:t>15</a:t>
            </a:r>
            <a:r>
              <a:rPr lang="zh-CN" altLang="en-US" sz="2800" b="1" dirty="0" smtClean="0">
                <a:solidFill>
                  <a:schemeClr val="tx2"/>
                </a:solidFill>
                <a:latin typeface="微软雅黑" panose="020B0503020204020204" pitchFamily="34" charset="-122"/>
                <a:ea typeface="微软雅黑" panose="020B0503020204020204" pitchFamily="34" charset="-122"/>
              </a:rPr>
              <a:t>个以上的本科专业</a:t>
            </a:r>
            <a:endParaRPr lang="zh-CN" altLang="en-US" sz="2800" b="1" dirty="0">
              <a:solidFill>
                <a:schemeClr val="tx2"/>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xmlns="" val="1257838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28" name="直接连接符 27"/>
          <p:cNvCxnSpPr/>
          <p:nvPr/>
        </p:nvCxnSpPr>
        <p:spPr>
          <a:xfrm flipV="1">
            <a:off x="589271" y="6281170"/>
            <a:ext cx="1748306" cy="3444"/>
          </a:xfrm>
          <a:prstGeom prst="line">
            <a:avLst/>
          </a:prstGeom>
          <a:ln w="19050">
            <a:gradFill flip="none" rotWithShape="1">
              <a:gsLst>
                <a:gs pos="0">
                  <a:srgbClr val="21A3D0"/>
                </a:gs>
                <a:gs pos="89000">
                  <a:schemeClr val="bg1"/>
                </a:gs>
                <a:gs pos="83000">
                  <a:srgbClr val="E8E8E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16"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二</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专业评估的目的任务</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9"/>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3" name="MH_Other_20"/>
          <p:cNvSpPr>
            <a:spLocks noChangeArrowheads="1"/>
          </p:cNvSpPr>
          <p:nvPr>
            <p:custDataLst>
              <p:tags r:id="rId1"/>
            </p:custDataLst>
          </p:nvPr>
        </p:nvSpPr>
        <p:spPr bwMode="auto">
          <a:xfrm>
            <a:off x="2668032" y="1761116"/>
            <a:ext cx="360000" cy="360000"/>
          </a:xfrm>
          <a:prstGeom prst="ellipse">
            <a:avLst/>
          </a:prstGeom>
          <a:solidFill>
            <a:srgbClr val="FFFFFF"/>
          </a:solidFill>
          <a:ln w="88900">
            <a:solidFill>
              <a:schemeClr val="accent1"/>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en-US" altLang="zh-CN" sz="2000" b="1" dirty="0" smtClean="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1</a:t>
            </a:r>
            <a:endParaRPr lang="en-US" altLang="zh-CN" sz="20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endParaRPr>
          </a:p>
        </p:txBody>
      </p:sp>
      <p:sp>
        <p:nvSpPr>
          <p:cNvPr id="55" name="MH_Other_21"/>
          <p:cNvSpPr>
            <a:spLocks noChangeArrowheads="1"/>
          </p:cNvSpPr>
          <p:nvPr>
            <p:custDataLst>
              <p:tags r:id="rId2"/>
            </p:custDataLst>
          </p:nvPr>
        </p:nvSpPr>
        <p:spPr bwMode="auto">
          <a:xfrm>
            <a:off x="2668032" y="2400634"/>
            <a:ext cx="360000" cy="360000"/>
          </a:xfrm>
          <a:prstGeom prst="ellipse">
            <a:avLst/>
          </a:prstGeom>
          <a:solidFill>
            <a:srgbClr val="FFFFFF"/>
          </a:solidFill>
          <a:ln w="88900">
            <a:solidFill>
              <a:schemeClr val="accent2"/>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en-US" altLang="zh-CN" sz="2000" b="1" dirty="0" smtClean="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2</a:t>
            </a:r>
            <a:endParaRPr lang="en-US" altLang="zh-CN" sz="20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endParaRPr>
          </a:p>
        </p:txBody>
      </p:sp>
      <p:sp>
        <p:nvSpPr>
          <p:cNvPr id="56" name="MH_Other_22"/>
          <p:cNvSpPr>
            <a:spLocks noChangeArrowheads="1"/>
          </p:cNvSpPr>
          <p:nvPr>
            <p:custDataLst>
              <p:tags r:id="rId3"/>
            </p:custDataLst>
          </p:nvPr>
        </p:nvSpPr>
        <p:spPr bwMode="auto">
          <a:xfrm>
            <a:off x="2668032" y="4188562"/>
            <a:ext cx="360000" cy="360000"/>
          </a:xfrm>
          <a:prstGeom prst="ellipse">
            <a:avLst/>
          </a:prstGeom>
          <a:solidFill>
            <a:srgbClr val="FFFFFF"/>
          </a:solidFill>
          <a:ln w="88900">
            <a:solidFill>
              <a:srgbClr val="008DCA"/>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defRPr/>
            </a:pPr>
            <a:r>
              <a:rPr lang="en-US" altLang="zh-CN" sz="20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5</a:t>
            </a:r>
          </a:p>
        </p:txBody>
      </p:sp>
      <p:sp>
        <p:nvSpPr>
          <p:cNvPr id="57" name="文本框 56"/>
          <p:cNvSpPr txBox="1"/>
          <p:nvPr/>
        </p:nvSpPr>
        <p:spPr>
          <a:xfrm>
            <a:off x="3254298" y="1668124"/>
            <a:ext cx="6038313" cy="553998"/>
          </a:xfrm>
          <a:prstGeom prst="rect">
            <a:avLst/>
          </a:prstGeom>
          <a:noFill/>
          <a:ln w="9525">
            <a:noFill/>
            <a:miter lim="800000"/>
            <a:headEnd/>
            <a:tailEnd/>
          </a:ln>
        </p:spPr>
        <p:txBody>
          <a:bodyPr wrap="square">
            <a:spAutoFit/>
          </a:bodyPr>
          <a:lstStyle>
            <a:defPPr>
              <a:defRPr lang="zh-CN"/>
            </a:defPPr>
            <a:lvl1pPr algn="just">
              <a:lnSpc>
                <a:spcPct val="125000"/>
              </a:lnSpc>
              <a:defRPr sz="2800" b="1">
                <a:solidFill>
                  <a:srgbClr val="595959"/>
                </a:solidFill>
                <a:latin typeface="Times New Roman" panose="02020603050405020304" pitchFamily="18" charset="0"/>
                <a:ea typeface="华文楷体" panose="02010600040101010101" pitchFamily="2" charset="-122"/>
                <a:cs typeface="Times New Roman" panose="02020603050405020304" pitchFamily="18" charset="0"/>
              </a:defRPr>
            </a:lvl1pPr>
          </a:lstStyle>
          <a:p>
            <a:r>
              <a:rPr lang="zh-CN" altLang="en-US" sz="2400" dirty="0" smtClean="0"/>
              <a:t>专业结构亟待调整优化</a:t>
            </a:r>
            <a:endParaRPr lang="zh-CN" altLang="en-US" sz="2400" dirty="0"/>
          </a:p>
        </p:txBody>
      </p:sp>
      <p:sp>
        <p:nvSpPr>
          <p:cNvPr id="58" name="文本框 57"/>
          <p:cNvSpPr txBox="1"/>
          <p:nvPr/>
        </p:nvSpPr>
        <p:spPr>
          <a:xfrm>
            <a:off x="3254298" y="2327541"/>
            <a:ext cx="5554239" cy="461665"/>
          </a:xfrm>
          <a:prstGeom prst="rect">
            <a:avLst/>
          </a:prstGeom>
          <a:noFill/>
          <a:ln w="9525">
            <a:noFill/>
            <a:miter lim="800000"/>
            <a:headEnd/>
            <a:tailEnd/>
          </a:ln>
        </p:spPr>
        <p:txBody>
          <a:bodyPr wrap="square">
            <a:spAutoFit/>
          </a:bodyPr>
          <a:lstStyle>
            <a:defPPr>
              <a:defRPr lang="zh-CN"/>
            </a:defPPr>
            <a:lvl1pPr algn="just">
              <a:lnSpc>
                <a:spcPct val="125000"/>
              </a:lnSpc>
              <a:defRPr sz="2800" b="1">
                <a:solidFill>
                  <a:srgbClr val="595959"/>
                </a:solidFill>
                <a:latin typeface="Times New Roman" panose="02020603050405020304" pitchFamily="18" charset="0"/>
                <a:ea typeface="华文楷体" panose="02010600040101010101" pitchFamily="2" charset="-122"/>
                <a:cs typeface="Times New Roman" panose="02020603050405020304" pitchFamily="18" charset="0"/>
              </a:defRPr>
            </a:lvl1pPr>
          </a:lstStyle>
          <a:p>
            <a:pPr marL="0" lvl="2"/>
            <a:r>
              <a:rPr lang="zh-CN" altLang="en-US" sz="2400" b="1" dirty="0">
                <a:solidFill>
                  <a:srgbClr val="595959"/>
                </a:solidFill>
                <a:latin typeface="Times New Roman" panose="02020603050405020304" pitchFamily="18" charset="0"/>
                <a:ea typeface="华文楷体" panose="02010600040101010101" pitchFamily="2" charset="-122"/>
                <a:cs typeface="Times New Roman" panose="02020603050405020304" pitchFamily="18" charset="0"/>
              </a:rPr>
              <a:t>人才培养</a:t>
            </a:r>
            <a:r>
              <a:rPr lang="zh-CN" altLang="en-US" sz="2400" b="1" dirty="0" smtClean="0">
                <a:solidFill>
                  <a:srgbClr val="595959"/>
                </a:solidFill>
                <a:latin typeface="Times New Roman" panose="02020603050405020304" pitchFamily="18" charset="0"/>
                <a:ea typeface="华文楷体" panose="02010600040101010101" pitchFamily="2" charset="-122"/>
                <a:cs typeface="Times New Roman" panose="02020603050405020304" pitchFamily="18" charset="0"/>
              </a:rPr>
              <a:t>模式亟待改革</a:t>
            </a:r>
            <a:endParaRPr lang="zh-CN" altLang="en-US" sz="2400" b="1" dirty="0">
              <a:solidFill>
                <a:srgbClr val="595959"/>
              </a:solidFill>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59" name="文本框 58"/>
          <p:cNvSpPr txBox="1"/>
          <p:nvPr/>
        </p:nvSpPr>
        <p:spPr>
          <a:xfrm>
            <a:off x="3254298" y="2851083"/>
            <a:ext cx="4627166" cy="553998"/>
          </a:xfrm>
          <a:prstGeom prst="rect">
            <a:avLst/>
          </a:prstGeom>
          <a:noFill/>
          <a:ln w="9525">
            <a:noFill/>
            <a:miter lim="800000"/>
            <a:headEnd/>
            <a:tailEnd/>
          </a:ln>
        </p:spPr>
        <p:txBody>
          <a:bodyPr wrap="square">
            <a:spAutoFit/>
          </a:bodyPr>
          <a:lstStyle>
            <a:defPPr>
              <a:defRPr lang="zh-CN"/>
            </a:defPPr>
            <a:lvl1pPr algn="just">
              <a:lnSpc>
                <a:spcPct val="125000"/>
              </a:lnSpc>
              <a:defRPr sz="2800" b="1">
                <a:solidFill>
                  <a:srgbClr val="595959"/>
                </a:solidFill>
                <a:latin typeface="Times New Roman" panose="02020603050405020304" pitchFamily="18" charset="0"/>
                <a:ea typeface="华文楷体" panose="02010600040101010101" pitchFamily="2" charset="-122"/>
                <a:cs typeface="Times New Roman" panose="02020603050405020304" pitchFamily="18" charset="0"/>
              </a:defRPr>
            </a:lvl1pPr>
          </a:lstStyle>
          <a:p>
            <a:r>
              <a:rPr lang="zh-CN" altLang="en-US" sz="2400" dirty="0"/>
              <a:t>学生创新实践能力</a:t>
            </a:r>
            <a:r>
              <a:rPr lang="zh-CN" altLang="en-US" sz="2400" dirty="0" smtClean="0"/>
              <a:t>薄弱</a:t>
            </a:r>
            <a:endParaRPr lang="zh-CN" altLang="en-US" sz="2400" dirty="0"/>
          </a:p>
        </p:txBody>
      </p:sp>
      <p:sp>
        <p:nvSpPr>
          <p:cNvPr id="18" name="文本框 17"/>
          <p:cNvSpPr txBox="1"/>
          <p:nvPr/>
        </p:nvSpPr>
        <p:spPr>
          <a:xfrm>
            <a:off x="3254298" y="3466958"/>
            <a:ext cx="5758626" cy="553998"/>
          </a:xfrm>
          <a:prstGeom prst="rect">
            <a:avLst/>
          </a:prstGeom>
          <a:noFill/>
          <a:ln w="9525">
            <a:noFill/>
            <a:miter lim="800000"/>
            <a:headEnd/>
            <a:tailEnd/>
          </a:ln>
        </p:spPr>
        <p:txBody>
          <a:bodyPr wrap="square">
            <a:spAutoFit/>
          </a:bodyPr>
          <a:lstStyle>
            <a:defPPr>
              <a:defRPr lang="zh-CN"/>
            </a:defPPr>
            <a:lvl1pPr algn="just">
              <a:lnSpc>
                <a:spcPct val="125000"/>
              </a:lnSpc>
              <a:defRPr sz="2800" b="1">
                <a:solidFill>
                  <a:srgbClr val="595959"/>
                </a:solidFill>
                <a:latin typeface="Times New Roman" panose="02020603050405020304" pitchFamily="18" charset="0"/>
                <a:ea typeface="华文楷体" panose="02010600040101010101" pitchFamily="2" charset="-122"/>
                <a:cs typeface="Times New Roman" panose="02020603050405020304" pitchFamily="18" charset="0"/>
              </a:defRPr>
            </a:lvl1pPr>
          </a:lstStyle>
          <a:p>
            <a:r>
              <a:rPr lang="zh-CN" altLang="en-US" sz="2400" dirty="0"/>
              <a:t>教师教学能力和实践能力亟待</a:t>
            </a:r>
            <a:r>
              <a:rPr lang="zh-CN" altLang="en-US" sz="2400" dirty="0" smtClean="0"/>
              <a:t>提升</a:t>
            </a:r>
            <a:endParaRPr lang="zh-CN" altLang="en-US" sz="2400" dirty="0"/>
          </a:p>
        </p:txBody>
      </p:sp>
      <p:sp>
        <p:nvSpPr>
          <p:cNvPr id="19" name="文本框 18"/>
          <p:cNvSpPr txBox="1"/>
          <p:nvPr/>
        </p:nvSpPr>
        <p:spPr>
          <a:xfrm>
            <a:off x="3254298" y="4082833"/>
            <a:ext cx="6328758" cy="553998"/>
          </a:xfrm>
          <a:prstGeom prst="rect">
            <a:avLst/>
          </a:prstGeom>
          <a:noFill/>
          <a:ln w="9525">
            <a:noFill/>
            <a:miter lim="800000"/>
            <a:headEnd/>
            <a:tailEnd/>
          </a:ln>
        </p:spPr>
        <p:txBody>
          <a:bodyPr wrap="square">
            <a:spAutoFit/>
          </a:bodyPr>
          <a:lstStyle>
            <a:defPPr>
              <a:defRPr lang="zh-CN"/>
            </a:defPPr>
            <a:lvl1pPr algn="just">
              <a:lnSpc>
                <a:spcPct val="125000"/>
              </a:lnSpc>
              <a:defRPr sz="2800" b="1">
                <a:solidFill>
                  <a:srgbClr val="595959"/>
                </a:solidFill>
                <a:latin typeface="Times New Roman" panose="02020603050405020304" pitchFamily="18" charset="0"/>
                <a:ea typeface="华文楷体" panose="02010600040101010101" pitchFamily="2" charset="-122"/>
                <a:cs typeface="Times New Roman" panose="02020603050405020304" pitchFamily="18" charset="0"/>
              </a:defRPr>
            </a:lvl1pPr>
          </a:lstStyle>
          <a:p>
            <a:r>
              <a:rPr lang="zh-CN" altLang="en-US" sz="2400" dirty="0"/>
              <a:t>教学资源建设不平衡，优质资源</a:t>
            </a:r>
            <a:r>
              <a:rPr lang="zh-CN" altLang="en-US" sz="2400" dirty="0" smtClean="0"/>
              <a:t>不足</a:t>
            </a:r>
            <a:endParaRPr lang="zh-CN" altLang="en-US" sz="2400" dirty="0"/>
          </a:p>
        </p:txBody>
      </p:sp>
      <p:sp>
        <p:nvSpPr>
          <p:cNvPr id="20" name="文本框 19"/>
          <p:cNvSpPr txBox="1"/>
          <p:nvPr/>
        </p:nvSpPr>
        <p:spPr>
          <a:xfrm>
            <a:off x="3254298" y="4698708"/>
            <a:ext cx="6328758" cy="553998"/>
          </a:xfrm>
          <a:prstGeom prst="rect">
            <a:avLst/>
          </a:prstGeom>
          <a:noFill/>
          <a:ln w="9525">
            <a:noFill/>
            <a:miter lim="800000"/>
            <a:headEnd/>
            <a:tailEnd/>
          </a:ln>
        </p:spPr>
        <p:txBody>
          <a:bodyPr wrap="square">
            <a:spAutoFit/>
          </a:bodyPr>
          <a:lstStyle>
            <a:defPPr>
              <a:defRPr lang="zh-CN"/>
            </a:defPPr>
            <a:lvl1pPr algn="just">
              <a:lnSpc>
                <a:spcPct val="125000"/>
              </a:lnSpc>
              <a:defRPr sz="2800" b="1">
                <a:solidFill>
                  <a:srgbClr val="595959"/>
                </a:solidFill>
                <a:latin typeface="Times New Roman" panose="02020603050405020304" pitchFamily="18" charset="0"/>
                <a:ea typeface="华文楷体" panose="02010600040101010101" pitchFamily="2" charset="-122"/>
                <a:cs typeface="Times New Roman" panose="02020603050405020304" pitchFamily="18" charset="0"/>
              </a:defRPr>
            </a:lvl1pPr>
          </a:lstStyle>
          <a:p>
            <a:r>
              <a:rPr lang="zh-CN" altLang="en-US" sz="2400" dirty="0"/>
              <a:t>质量保障体系尚不</a:t>
            </a:r>
            <a:r>
              <a:rPr lang="zh-CN" altLang="en-US" sz="2400" dirty="0" smtClean="0"/>
              <a:t>完善</a:t>
            </a:r>
            <a:endParaRPr lang="zh-CN" altLang="en-US" sz="2400" dirty="0"/>
          </a:p>
        </p:txBody>
      </p:sp>
      <p:sp>
        <p:nvSpPr>
          <p:cNvPr id="21" name="文本框 20"/>
          <p:cNvSpPr txBox="1"/>
          <p:nvPr/>
        </p:nvSpPr>
        <p:spPr>
          <a:xfrm>
            <a:off x="3254298" y="5372640"/>
            <a:ext cx="6328758" cy="553998"/>
          </a:xfrm>
          <a:prstGeom prst="rect">
            <a:avLst/>
          </a:prstGeom>
          <a:noFill/>
          <a:ln w="9525">
            <a:noFill/>
            <a:miter lim="800000"/>
            <a:headEnd/>
            <a:tailEnd/>
          </a:ln>
        </p:spPr>
        <p:txBody>
          <a:bodyPr wrap="square">
            <a:spAutoFit/>
          </a:bodyPr>
          <a:lstStyle>
            <a:defPPr>
              <a:defRPr lang="zh-CN"/>
            </a:defPPr>
            <a:lvl1pPr algn="just">
              <a:lnSpc>
                <a:spcPct val="125000"/>
              </a:lnSpc>
              <a:defRPr sz="2800" b="1">
                <a:solidFill>
                  <a:srgbClr val="595959"/>
                </a:solidFill>
                <a:latin typeface="Times New Roman" panose="02020603050405020304" pitchFamily="18" charset="0"/>
                <a:ea typeface="华文楷体" panose="02010600040101010101" pitchFamily="2" charset="-122"/>
                <a:cs typeface="Times New Roman" panose="02020603050405020304" pitchFamily="18" charset="0"/>
              </a:defRPr>
            </a:lvl1pPr>
          </a:lstStyle>
          <a:p>
            <a:r>
              <a:rPr lang="zh-CN" altLang="en-US" sz="2400" dirty="0" smtClean="0"/>
              <a:t>教学对象（学生）学习获得感不够强</a:t>
            </a:r>
            <a:endParaRPr lang="zh-CN" altLang="en-US" sz="2400" dirty="0"/>
          </a:p>
        </p:txBody>
      </p:sp>
      <p:sp>
        <p:nvSpPr>
          <p:cNvPr id="22" name="MH_Other_20"/>
          <p:cNvSpPr>
            <a:spLocks noChangeArrowheads="1"/>
          </p:cNvSpPr>
          <p:nvPr>
            <p:custDataLst>
              <p:tags r:id="rId4"/>
            </p:custDataLst>
          </p:nvPr>
        </p:nvSpPr>
        <p:spPr bwMode="auto">
          <a:xfrm>
            <a:off x="2668032" y="2996610"/>
            <a:ext cx="360000" cy="360000"/>
          </a:xfrm>
          <a:prstGeom prst="ellipse">
            <a:avLst/>
          </a:prstGeom>
          <a:solidFill>
            <a:srgbClr val="FFFFFF"/>
          </a:solidFill>
          <a:ln w="88900">
            <a:solidFill>
              <a:schemeClr val="accent1"/>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en-US" altLang="zh-CN" sz="20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3</a:t>
            </a:r>
          </a:p>
        </p:txBody>
      </p:sp>
      <p:sp>
        <p:nvSpPr>
          <p:cNvPr id="23" name="MH_Other_21"/>
          <p:cNvSpPr>
            <a:spLocks noChangeArrowheads="1"/>
          </p:cNvSpPr>
          <p:nvPr>
            <p:custDataLst>
              <p:tags r:id="rId5"/>
            </p:custDataLst>
          </p:nvPr>
        </p:nvSpPr>
        <p:spPr bwMode="auto">
          <a:xfrm>
            <a:off x="2668032" y="3592586"/>
            <a:ext cx="360000" cy="360000"/>
          </a:xfrm>
          <a:prstGeom prst="ellipse">
            <a:avLst/>
          </a:prstGeom>
          <a:solidFill>
            <a:srgbClr val="FFFFFF"/>
          </a:solidFill>
          <a:ln w="88900">
            <a:solidFill>
              <a:schemeClr val="accent2"/>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en-US" altLang="zh-CN" sz="2000" b="1" dirty="0" smtClean="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4</a:t>
            </a:r>
            <a:endParaRPr lang="en-US" altLang="zh-CN" sz="20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endParaRPr>
          </a:p>
        </p:txBody>
      </p:sp>
      <p:sp>
        <p:nvSpPr>
          <p:cNvPr id="24" name="MH_Other_22"/>
          <p:cNvSpPr>
            <a:spLocks noChangeArrowheads="1"/>
          </p:cNvSpPr>
          <p:nvPr>
            <p:custDataLst>
              <p:tags r:id="rId6"/>
            </p:custDataLst>
          </p:nvPr>
        </p:nvSpPr>
        <p:spPr bwMode="auto">
          <a:xfrm>
            <a:off x="2668032" y="5438570"/>
            <a:ext cx="360000" cy="360000"/>
          </a:xfrm>
          <a:prstGeom prst="ellipse">
            <a:avLst/>
          </a:prstGeom>
          <a:solidFill>
            <a:srgbClr val="FFFFFF"/>
          </a:solidFill>
          <a:ln w="88900">
            <a:solidFill>
              <a:srgbClr val="008DCA"/>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defRPr/>
            </a:pPr>
            <a:r>
              <a:rPr lang="en-US" altLang="zh-CN" sz="2000" b="1" dirty="0" smtClean="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7</a:t>
            </a:r>
            <a:endParaRPr lang="en-US" altLang="zh-CN" sz="20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endParaRPr>
          </a:p>
        </p:txBody>
      </p:sp>
      <p:sp>
        <p:nvSpPr>
          <p:cNvPr id="25" name="MH_Other_21"/>
          <p:cNvSpPr>
            <a:spLocks noChangeArrowheads="1"/>
          </p:cNvSpPr>
          <p:nvPr>
            <p:custDataLst>
              <p:tags r:id="rId7"/>
            </p:custDataLst>
          </p:nvPr>
        </p:nvSpPr>
        <p:spPr bwMode="auto">
          <a:xfrm>
            <a:off x="2668032" y="4784538"/>
            <a:ext cx="360000" cy="360000"/>
          </a:xfrm>
          <a:prstGeom prst="ellipse">
            <a:avLst/>
          </a:prstGeom>
          <a:solidFill>
            <a:srgbClr val="FFFFFF"/>
          </a:solidFill>
          <a:ln w="88900">
            <a:solidFill>
              <a:schemeClr val="accent2"/>
            </a:solidFill>
            <a:round/>
            <a:headEnd/>
            <a:tailEnd/>
          </a:ln>
        </p:spPr>
        <p:txBody>
          <a:bodyPr lIns="0" tIns="0" rIns="0" bIns="0" anchor="ct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en-US" altLang="zh-CN" sz="2000" b="1" dirty="0">
                <a:solidFill>
                  <a:srgbClr val="797979"/>
                </a:solidFill>
                <a:latin typeface="Times New Roman" panose="02020603050405020304" pitchFamily="18" charset="0"/>
                <a:ea typeface="微软雅黑" panose="020B0503020204020204" pitchFamily="34" charset="-122"/>
                <a:cs typeface="Times New Roman" panose="02020603050405020304" pitchFamily="18" charset="0"/>
                <a:sym typeface="Arial" panose="020B0604020202020204" pitchFamily="34" charset="0"/>
              </a:rPr>
              <a:t>6</a:t>
            </a:r>
          </a:p>
        </p:txBody>
      </p:sp>
      <p:cxnSp>
        <p:nvCxnSpPr>
          <p:cNvPr id="26" name="直接连接符 25"/>
          <p:cNvCxnSpPr/>
          <p:nvPr/>
        </p:nvCxnSpPr>
        <p:spPr>
          <a:xfrm>
            <a:off x="2823243" y="2212597"/>
            <a:ext cx="6462108" cy="0"/>
          </a:xfrm>
          <a:prstGeom prst="line">
            <a:avLst/>
          </a:prstGeom>
          <a:ln>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2823243" y="2829452"/>
            <a:ext cx="6462108" cy="0"/>
          </a:xfrm>
          <a:prstGeom prst="line">
            <a:avLst/>
          </a:prstGeom>
          <a:ln>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2823243" y="3447643"/>
            <a:ext cx="6462108" cy="0"/>
          </a:xfrm>
          <a:prstGeom prst="line">
            <a:avLst/>
          </a:prstGeom>
          <a:ln>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2823243" y="4020956"/>
            <a:ext cx="6462108" cy="0"/>
          </a:xfrm>
          <a:prstGeom prst="line">
            <a:avLst/>
          </a:prstGeom>
          <a:ln>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2823243" y="4641291"/>
            <a:ext cx="6462108" cy="0"/>
          </a:xfrm>
          <a:prstGeom prst="line">
            <a:avLst/>
          </a:prstGeom>
          <a:ln>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2823243" y="5259482"/>
            <a:ext cx="6462108" cy="0"/>
          </a:xfrm>
          <a:prstGeom prst="line">
            <a:avLst/>
          </a:prstGeom>
          <a:ln>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2823243" y="5890852"/>
            <a:ext cx="6462108" cy="0"/>
          </a:xfrm>
          <a:prstGeom prst="line">
            <a:avLst/>
          </a:prstGeom>
          <a:ln>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2576507" y="2829452"/>
            <a:ext cx="646210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2561987" y="3447643"/>
            <a:ext cx="646210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2583761" y="4020956"/>
            <a:ext cx="646210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272713027"/>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wipe(left)">
                                      <p:cBhvr>
                                        <p:cTn id="7" dur="500"/>
                                        <p:tgtEl>
                                          <p:spTgt spid="5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8"/>
                                        </p:tgtEl>
                                        <p:attrNameLst>
                                          <p:attrName>style.visibility</p:attrName>
                                        </p:attrNameLst>
                                      </p:cBhvr>
                                      <p:to>
                                        <p:strVal val="visible"/>
                                      </p:to>
                                    </p:set>
                                    <p:animEffect transition="in" filter="wipe(left)">
                                      <p:cBhvr>
                                        <p:cTn id="11" dur="500"/>
                                        <p:tgtEl>
                                          <p:spTgt spid="58"/>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59"/>
                                        </p:tgtEl>
                                        <p:attrNameLst>
                                          <p:attrName>style.visibility</p:attrName>
                                        </p:attrNameLst>
                                      </p:cBhvr>
                                      <p:to>
                                        <p:strVal val="visible"/>
                                      </p:to>
                                    </p:set>
                                    <p:animEffect transition="in" filter="wipe(left)">
                                      <p:cBhvr>
                                        <p:cTn id="15" dur="500"/>
                                        <p:tgtEl>
                                          <p:spTgt spid="59"/>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wipe(left)">
                                      <p:cBhvr>
                                        <p:cTn id="19" dur="500"/>
                                        <p:tgtEl>
                                          <p:spTgt spid="18"/>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wipe(left)">
                                      <p:cBhvr>
                                        <p:cTn id="23" dur="500"/>
                                        <p:tgtEl>
                                          <p:spTgt spid="19"/>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wipe(left)">
                                      <p:cBhvr>
                                        <p:cTn id="27" dur="500"/>
                                        <p:tgtEl>
                                          <p:spTgt spid="20"/>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wipe(left)">
                                      <p:cBhvr>
                                        <p:cTn id="3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p:bldP spid="59" grpId="0"/>
      <p:bldP spid="18" grpId="0"/>
      <p:bldP spid="19" grpId="0"/>
      <p:bldP spid="20"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 name="组合 15"/>
          <p:cNvGrpSpPr/>
          <p:nvPr/>
        </p:nvGrpSpPr>
        <p:grpSpPr>
          <a:xfrm>
            <a:off x="0" y="365125"/>
            <a:ext cx="12192000" cy="811213"/>
            <a:chOff x="0" y="365125"/>
            <a:chExt cx="12192000" cy="811213"/>
          </a:xfrm>
        </p:grpSpPr>
        <p:sp>
          <p:nvSpPr>
            <p:cNvPr id="79873" name="AutoShape 16"/>
            <p:cNvSpPr>
              <a:spLocks noChangeArrowheads="1"/>
            </p:cNvSpPr>
            <p:nvPr/>
          </p:nvSpPr>
          <p:spPr bwMode="auto">
            <a:xfrm>
              <a:off x="0" y="539750"/>
              <a:ext cx="12192000" cy="471488"/>
            </a:xfrm>
            <a:prstGeom prst="flowChartProcess">
              <a:avLst/>
            </a:prstGeom>
            <a:solidFill>
              <a:srgbClr val="595959"/>
            </a:solidFill>
            <a:ln w="9525">
              <a:noFill/>
              <a:miter lim="800000"/>
              <a:headEnd/>
              <a:tailEnd/>
            </a:ln>
          </p:spPr>
          <p:txBody>
            <a:bodyPr wrap="none" anchor="ctr"/>
            <a:lstStyle/>
            <a:p>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360363" y="365125"/>
              <a:ext cx="11831637" cy="811213"/>
              <a:chOff x="360363" y="365125"/>
              <a:chExt cx="11831637" cy="811213"/>
            </a:xfrm>
          </p:grpSpPr>
          <p:sp>
            <p:nvSpPr>
              <p:cNvPr id="79874" name="Text Box 4"/>
              <p:cNvSpPr txBox="1">
                <a:spLocks noChangeArrowheads="1"/>
              </p:cNvSpPr>
              <p:nvPr/>
            </p:nvSpPr>
            <p:spPr bwMode="auto">
              <a:xfrm>
                <a:off x="1382074" y="550085"/>
                <a:ext cx="5029200" cy="461665"/>
              </a:xfrm>
              <a:prstGeom prst="rect">
                <a:avLst/>
              </a:prstGeom>
              <a:noFill/>
              <a:ln w="9525">
                <a:noFill/>
                <a:miter lim="800000"/>
                <a:headEnd/>
                <a:tailEnd/>
              </a:ln>
            </p:spPr>
            <p:txBody>
              <a:bodyPr>
                <a:spAutoFit/>
              </a:bodyPr>
              <a:lstStyle/>
              <a:p>
                <a:pPr marL="457200" indent="-457200">
                  <a:spcBef>
                    <a:spcPct val="50000"/>
                  </a:spcBef>
                </a:pP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二</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专业评估的目的任务</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79878" name="组合 35"/>
              <p:cNvPicPr>
                <a:picLocks noChangeArrowheads="1"/>
              </p:cNvPicPr>
              <p:nvPr/>
            </p:nvPicPr>
            <p:blipFill>
              <a:blip r:embed="rId2"/>
              <a:srcRect/>
              <a:stretch>
                <a:fillRect/>
              </a:stretch>
            </p:blipFill>
            <p:spPr bwMode="auto">
              <a:xfrm>
                <a:off x="360363" y="365125"/>
                <a:ext cx="846137" cy="811213"/>
              </a:xfrm>
              <a:prstGeom prst="rect">
                <a:avLst/>
              </a:prstGeom>
              <a:solidFill>
                <a:srgbClr val="336699"/>
              </a:solidFill>
              <a:ln w="9525">
                <a:solidFill>
                  <a:srgbClr val="336699"/>
                </a:solidFill>
                <a:miter lim="800000"/>
                <a:headEnd/>
                <a:tailEnd/>
              </a:ln>
              <a:effectLst>
                <a:innerShdw blurRad="114300">
                  <a:prstClr val="black"/>
                </a:innerShdw>
              </a:effectLst>
            </p:spPr>
          </p:pic>
          <p:sp>
            <p:nvSpPr>
              <p:cNvPr id="54" name="任意多边形 53"/>
              <p:cNvSpPr/>
              <p:nvPr/>
            </p:nvSpPr>
            <p:spPr>
              <a:xfrm>
                <a:off x="11785600" y="533400"/>
                <a:ext cx="406400" cy="471488"/>
              </a:xfrm>
              <a:custGeom>
                <a:avLst/>
                <a:gdLst>
                  <a:gd name="connsiteX0" fmla="*/ 354090 w 406400"/>
                  <a:gd name="connsiteY0" fmla="*/ 0 h 471488"/>
                  <a:gd name="connsiteX1" fmla="*/ 406400 w 406400"/>
                  <a:gd name="connsiteY1" fmla="*/ 0 h 471488"/>
                  <a:gd name="connsiteX2" fmla="*/ 406400 w 406400"/>
                  <a:gd name="connsiteY2" fmla="*/ 471488 h 471488"/>
                  <a:gd name="connsiteX3" fmla="*/ 14391 w 406400"/>
                  <a:gd name="connsiteY3" fmla="*/ 471488 h 471488"/>
                  <a:gd name="connsiteX4" fmla="*/ 0 w 406400"/>
                  <a:gd name="connsiteY4" fmla="*/ 400344 h 471488"/>
                  <a:gd name="connsiteX5" fmla="*/ 324496 w 406400"/>
                  <a:gd name="connsiteY5" fmla="*/ 2978 h 47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400" h="471488">
                    <a:moveTo>
                      <a:pt x="354090" y="0"/>
                    </a:moveTo>
                    <a:lnTo>
                      <a:pt x="406400" y="0"/>
                    </a:lnTo>
                    <a:lnTo>
                      <a:pt x="406400" y="471488"/>
                    </a:lnTo>
                    <a:lnTo>
                      <a:pt x="14391" y="471488"/>
                    </a:lnTo>
                    <a:lnTo>
                      <a:pt x="0" y="400344"/>
                    </a:lnTo>
                    <a:cubicBezTo>
                      <a:pt x="0" y="204334"/>
                      <a:pt x="139306" y="40799"/>
                      <a:pt x="324496" y="2978"/>
                    </a:cubicBezTo>
                    <a:close/>
                  </a:path>
                </a:pathLst>
              </a:custGeom>
              <a:solidFill>
                <a:schemeClr val="accent1">
                  <a:lumMod val="75000"/>
                </a:schemeClr>
              </a:solidFill>
              <a:ln w="28575">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39" name="矩形 38"/>
          <p:cNvSpPr/>
          <p:nvPr/>
        </p:nvSpPr>
        <p:spPr>
          <a:xfrm>
            <a:off x="3063043" y="2264096"/>
            <a:ext cx="6166371" cy="1077218"/>
          </a:xfrm>
          <a:prstGeom prst="rect">
            <a:avLst/>
          </a:prstGeom>
          <a:noFill/>
          <a:ln w="9525">
            <a:noFill/>
            <a:miter lim="800000"/>
            <a:headEnd/>
            <a:tailEnd/>
          </a:ln>
        </p:spPr>
        <p:txBody>
          <a:bodyPr wrap="square">
            <a:spAutoFit/>
          </a:bodyPr>
          <a:lstStyle/>
          <a:p>
            <a:pPr algn="just"/>
            <a:r>
              <a:rPr lang="zh-CN" altLang="en-US" sz="3200" b="1" dirty="0" smtClean="0">
                <a:solidFill>
                  <a:srgbClr val="595959"/>
                </a:solidFill>
                <a:latin typeface="微软雅黑" panose="020B0503020204020204" pitchFamily="34" charset="-122"/>
                <a:ea typeface="微软雅黑" panose="020B0503020204020204" pitchFamily="34" charset="-122"/>
              </a:rPr>
              <a:t>专业</a:t>
            </a:r>
            <a:r>
              <a:rPr lang="zh-CN" altLang="en-US" sz="3200" b="1" dirty="0">
                <a:solidFill>
                  <a:srgbClr val="595959"/>
                </a:solidFill>
                <a:latin typeface="微软雅黑" panose="020B0503020204020204" pitchFamily="34" charset="-122"/>
                <a:ea typeface="微软雅黑" panose="020B0503020204020204" pitchFamily="34" charset="-122"/>
              </a:rPr>
              <a:t>设置的理性思考不够</a:t>
            </a:r>
            <a:r>
              <a:rPr lang="zh-CN" altLang="en-US" sz="3200" b="1" dirty="0" smtClean="0">
                <a:solidFill>
                  <a:srgbClr val="595959"/>
                </a:solidFill>
                <a:latin typeface="微软雅黑" panose="020B0503020204020204" pitchFamily="34" charset="-122"/>
                <a:ea typeface="微软雅黑" panose="020B0503020204020204" pitchFamily="34" charset="-122"/>
              </a:rPr>
              <a:t>，盲目</a:t>
            </a:r>
            <a:r>
              <a:rPr lang="zh-CN" altLang="en-US" sz="3200" b="1" dirty="0">
                <a:solidFill>
                  <a:srgbClr val="595959"/>
                </a:solidFill>
                <a:latin typeface="微软雅黑" panose="020B0503020204020204" pitchFamily="34" charset="-122"/>
                <a:ea typeface="微软雅黑" panose="020B0503020204020204" pitchFamily="34" charset="-122"/>
              </a:rPr>
              <a:t>扩张的冲动仍然存在。</a:t>
            </a:r>
            <a:endParaRPr lang="zh-CN" altLang="en-US" sz="3200" b="1" dirty="0">
              <a:solidFill>
                <a:srgbClr val="595959"/>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40" name="矩形 39"/>
          <p:cNvSpPr/>
          <p:nvPr/>
        </p:nvSpPr>
        <p:spPr>
          <a:xfrm>
            <a:off x="3038356" y="4550143"/>
            <a:ext cx="6216458" cy="1077218"/>
          </a:xfrm>
          <a:prstGeom prst="rect">
            <a:avLst/>
          </a:prstGeom>
          <a:noFill/>
          <a:ln w="9525">
            <a:noFill/>
            <a:miter lim="800000"/>
            <a:headEnd/>
            <a:tailEnd/>
          </a:ln>
        </p:spPr>
        <p:txBody>
          <a:bodyPr wrap="square">
            <a:spAutoFit/>
          </a:bodyPr>
          <a:lstStyle/>
          <a:p>
            <a:pPr algn="just"/>
            <a:r>
              <a:rPr lang="zh-CN" altLang="en-US" sz="3200" b="1" dirty="0" smtClean="0">
                <a:solidFill>
                  <a:srgbClr val="595959"/>
                </a:solidFill>
                <a:latin typeface="微软雅黑" panose="020B0503020204020204" pitchFamily="34" charset="-122"/>
                <a:ea typeface="微软雅黑" panose="020B0503020204020204" pitchFamily="34" charset="-122"/>
              </a:rPr>
              <a:t>内涵</a:t>
            </a:r>
            <a:r>
              <a:rPr lang="zh-CN" altLang="en-US" sz="3200" b="1" dirty="0" smtClean="0">
                <a:solidFill>
                  <a:srgbClr val="595959"/>
                </a:solidFill>
                <a:latin typeface="微软雅黑" panose="020B0503020204020204" pitchFamily="34" charset="-122"/>
                <a:ea typeface="微软雅黑" panose="020B0503020204020204" pitchFamily="34" charset="-122"/>
              </a:rPr>
              <a:t>建设</a:t>
            </a:r>
            <a:r>
              <a:rPr lang="zh-CN" altLang="en-US" sz="3200" b="1" dirty="0" smtClean="0">
                <a:solidFill>
                  <a:srgbClr val="595959"/>
                </a:solidFill>
                <a:latin typeface="微软雅黑" panose="020B0503020204020204" pitchFamily="34" charset="-122"/>
                <a:ea typeface="微软雅黑" panose="020B0503020204020204" pitchFamily="34" charset="-122"/>
              </a:rPr>
              <a:t>、结构优化、教学</a:t>
            </a:r>
            <a:r>
              <a:rPr lang="zh-CN" altLang="en-US" sz="3200" b="1" dirty="0" smtClean="0">
                <a:solidFill>
                  <a:srgbClr val="595959"/>
                </a:solidFill>
                <a:latin typeface="微软雅黑" panose="020B0503020204020204" pitchFamily="34" charset="-122"/>
                <a:ea typeface="微软雅黑" panose="020B0503020204020204" pitchFamily="34" charset="-122"/>
              </a:rPr>
              <a:t>基本规范等方面，存在诸多问题。</a:t>
            </a:r>
            <a:endParaRPr lang="zh-CN" altLang="en-US" sz="3200" b="1" dirty="0">
              <a:solidFill>
                <a:srgbClr val="595959"/>
              </a:solidFill>
              <a:latin typeface="微软雅黑" panose="020B0503020204020204" pitchFamily="34" charset="-122"/>
              <a:ea typeface="微软雅黑" panose="020B0503020204020204" pitchFamily="34" charset="-122"/>
              <a:sym typeface="Arial" panose="020B0604020202020204" pitchFamily="34" charset="0"/>
            </a:endParaRPr>
          </a:p>
        </p:txBody>
      </p:sp>
      <p:grpSp>
        <p:nvGrpSpPr>
          <p:cNvPr id="41" name="组合 40"/>
          <p:cNvGrpSpPr/>
          <p:nvPr/>
        </p:nvGrpSpPr>
        <p:grpSpPr>
          <a:xfrm>
            <a:off x="1188750" y="1892618"/>
            <a:ext cx="1580243" cy="1652762"/>
            <a:chOff x="2925117" y="1657399"/>
            <a:chExt cx="2303463" cy="2500312"/>
          </a:xfrm>
        </p:grpSpPr>
        <p:sp>
          <p:nvSpPr>
            <p:cNvPr id="42" name="圆角矩形 41"/>
            <p:cNvSpPr/>
            <p:nvPr/>
          </p:nvSpPr>
          <p:spPr>
            <a:xfrm>
              <a:off x="2925117" y="1657399"/>
              <a:ext cx="719138" cy="720725"/>
            </a:xfrm>
            <a:prstGeom prst="roundRect">
              <a:avLst/>
            </a:prstGeom>
            <a:noFill/>
            <a:ln w="76200" cap="flat" cmpd="sng" algn="ctr">
              <a:solidFill>
                <a:schemeClr val="accent1">
                  <a:lumMod val="40000"/>
                  <a:lumOff val="60000"/>
                </a:schemeClr>
              </a:solidFill>
              <a:prstDash val="solid"/>
            </a:ln>
            <a:effectLst/>
          </p:spPr>
          <p:txBody>
            <a:bodyPr anchor="ctr"/>
            <a:lstStyle/>
            <a:p>
              <a:pPr algn="ctr">
                <a:defRPr/>
              </a:pPr>
              <a:endParaRPr lang="en-US" kern="0" dirty="0">
                <a:solidFill>
                  <a:sysClr val="window" lastClr="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3" name="圆角矩形 42"/>
            <p:cNvSpPr/>
            <p:nvPr/>
          </p:nvSpPr>
          <p:spPr>
            <a:xfrm>
              <a:off x="3420417" y="2074912"/>
              <a:ext cx="827088" cy="828675"/>
            </a:xfrm>
            <a:prstGeom prst="roundRect">
              <a:avLst/>
            </a:prstGeom>
            <a:noFill/>
            <a:ln w="76200" cap="flat" cmpd="sng" algn="ctr">
              <a:solidFill>
                <a:schemeClr val="accent1">
                  <a:lumMod val="40000"/>
                  <a:lumOff val="60000"/>
                </a:schemeClr>
              </a:solidFill>
              <a:prstDash val="solid"/>
            </a:ln>
            <a:effectLst/>
          </p:spPr>
          <p:txBody>
            <a:bodyPr anchor="ctr"/>
            <a:lstStyle/>
            <a:p>
              <a:pPr algn="ctr">
                <a:defRPr/>
              </a:pPr>
              <a:endParaRPr lang="en-US" kern="0" dirty="0">
                <a:solidFill>
                  <a:sysClr val="window" lastClr="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4" name="圆角矩形 43"/>
            <p:cNvSpPr/>
            <p:nvPr/>
          </p:nvSpPr>
          <p:spPr>
            <a:xfrm>
              <a:off x="4072881" y="2219374"/>
              <a:ext cx="828675" cy="828675"/>
            </a:xfrm>
            <a:prstGeom prst="roundRect">
              <a:avLst/>
            </a:prstGeom>
            <a:noFill/>
            <a:ln w="76200" cap="flat" cmpd="sng" algn="ctr">
              <a:solidFill>
                <a:schemeClr val="accent1">
                  <a:lumMod val="40000"/>
                  <a:lumOff val="60000"/>
                </a:schemeClr>
              </a:solidFill>
              <a:prstDash val="solid"/>
            </a:ln>
            <a:effectLst/>
          </p:spPr>
          <p:txBody>
            <a:bodyPr anchor="ctr"/>
            <a:lstStyle/>
            <a:p>
              <a:pPr algn="ctr">
                <a:defRPr/>
              </a:pPr>
              <a:endParaRPr lang="en-US" kern="0" dirty="0">
                <a:solidFill>
                  <a:sysClr val="window" lastClr="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5" name="圆角矩形 44"/>
            <p:cNvSpPr/>
            <p:nvPr/>
          </p:nvSpPr>
          <p:spPr>
            <a:xfrm>
              <a:off x="3055293" y="2752773"/>
              <a:ext cx="720725" cy="719138"/>
            </a:xfrm>
            <a:prstGeom prst="roundRect">
              <a:avLst/>
            </a:prstGeom>
            <a:noFill/>
            <a:ln w="76200" cap="flat" cmpd="sng" algn="ctr">
              <a:solidFill>
                <a:schemeClr val="accent1">
                  <a:lumMod val="40000"/>
                  <a:lumOff val="60000"/>
                </a:schemeClr>
              </a:solidFill>
              <a:prstDash val="solid"/>
            </a:ln>
            <a:effectLst/>
          </p:spPr>
          <p:txBody>
            <a:bodyPr anchor="ctr"/>
            <a:lstStyle/>
            <a:p>
              <a:pPr algn="ctr">
                <a:defRPr/>
              </a:pPr>
              <a:endParaRPr lang="en-US" kern="0" dirty="0">
                <a:solidFill>
                  <a:sysClr val="window" lastClr="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6" name="圆角矩形 45"/>
            <p:cNvSpPr/>
            <p:nvPr/>
          </p:nvSpPr>
          <p:spPr>
            <a:xfrm>
              <a:off x="3717280" y="2644823"/>
              <a:ext cx="1511300" cy="1512888"/>
            </a:xfrm>
            <a:prstGeom prst="roundRect">
              <a:avLst/>
            </a:prstGeom>
            <a:solidFill>
              <a:srgbClr val="008DCA">
                <a:alpha val="67000"/>
              </a:srgbClr>
            </a:solidFill>
            <a:ln w="25400" cap="flat" cmpd="sng" algn="ctr">
              <a:solidFill>
                <a:srgbClr val="008DCA"/>
              </a:solidFill>
              <a:prstDash val="solid"/>
            </a:ln>
            <a:effectLst/>
          </p:spPr>
          <p:txBody>
            <a:bodyPr anchor="ctr"/>
            <a:lstStyle/>
            <a:p>
              <a:pPr algn="ctr">
                <a:lnSpc>
                  <a:spcPct val="130000"/>
                </a:lnSpc>
                <a:defRPr/>
              </a:pPr>
              <a:r>
                <a:rPr lang="en-US" altLang="zh-CN" sz="2400" b="1" kern="0"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1</a:t>
              </a:r>
              <a:endParaRPr lang="en-US" sz="2400" b="1" kern="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grpSp>
      <p:grpSp>
        <p:nvGrpSpPr>
          <p:cNvPr id="47" name="组合 46"/>
          <p:cNvGrpSpPr/>
          <p:nvPr/>
        </p:nvGrpSpPr>
        <p:grpSpPr>
          <a:xfrm>
            <a:off x="9527347" y="4096561"/>
            <a:ext cx="1569352" cy="1656959"/>
            <a:chOff x="7793085" y="4208106"/>
            <a:chExt cx="2287588" cy="2506662"/>
          </a:xfrm>
        </p:grpSpPr>
        <p:sp>
          <p:nvSpPr>
            <p:cNvPr id="48" name="圆角矩形 47"/>
            <p:cNvSpPr/>
            <p:nvPr/>
          </p:nvSpPr>
          <p:spPr>
            <a:xfrm flipH="1">
              <a:off x="9359948" y="4208106"/>
              <a:ext cx="720725" cy="719137"/>
            </a:xfrm>
            <a:prstGeom prst="roundRect">
              <a:avLst/>
            </a:prstGeom>
            <a:noFill/>
            <a:ln w="76200" cap="flat" cmpd="sng" algn="ctr">
              <a:solidFill>
                <a:schemeClr val="accent1">
                  <a:lumMod val="40000"/>
                  <a:lumOff val="60000"/>
                </a:schemeClr>
              </a:solidFill>
              <a:prstDash val="solid"/>
            </a:ln>
            <a:effectLst/>
          </p:spPr>
          <p:txBody>
            <a:bodyPr anchor="ctr"/>
            <a:lstStyle/>
            <a:p>
              <a:pPr algn="ctr">
                <a:defRPr/>
              </a:pPr>
              <a:endParaRPr lang="en-US" b="1" kern="0" dirty="0">
                <a:solidFill>
                  <a:sysClr val="window" lastClr="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49" name="圆角矩形 48"/>
            <p:cNvSpPr/>
            <p:nvPr/>
          </p:nvSpPr>
          <p:spPr>
            <a:xfrm flipH="1">
              <a:off x="8756698" y="4624031"/>
              <a:ext cx="828675" cy="828675"/>
            </a:xfrm>
            <a:prstGeom prst="roundRect">
              <a:avLst/>
            </a:prstGeom>
            <a:noFill/>
            <a:ln w="76200" cap="flat" cmpd="sng" algn="ctr">
              <a:solidFill>
                <a:schemeClr val="accent1">
                  <a:lumMod val="40000"/>
                  <a:lumOff val="60000"/>
                </a:schemeClr>
              </a:solidFill>
              <a:prstDash val="solid"/>
            </a:ln>
            <a:effectLst/>
          </p:spPr>
          <p:txBody>
            <a:bodyPr anchor="ctr"/>
            <a:lstStyle/>
            <a:p>
              <a:pPr algn="ctr">
                <a:defRPr/>
              </a:pPr>
              <a:endParaRPr lang="en-US" b="1" kern="0" dirty="0">
                <a:solidFill>
                  <a:sysClr val="window" lastClr="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50" name="圆角矩形 49"/>
            <p:cNvSpPr/>
            <p:nvPr/>
          </p:nvSpPr>
          <p:spPr>
            <a:xfrm flipH="1">
              <a:off x="8104236" y="4770081"/>
              <a:ext cx="827087" cy="827087"/>
            </a:xfrm>
            <a:prstGeom prst="roundRect">
              <a:avLst/>
            </a:prstGeom>
            <a:noFill/>
            <a:ln w="76200" cap="flat" cmpd="sng" algn="ctr">
              <a:solidFill>
                <a:schemeClr val="accent1">
                  <a:lumMod val="40000"/>
                  <a:lumOff val="60000"/>
                </a:schemeClr>
              </a:solidFill>
              <a:prstDash val="solid"/>
            </a:ln>
            <a:effectLst/>
          </p:spPr>
          <p:txBody>
            <a:bodyPr anchor="ctr"/>
            <a:lstStyle/>
            <a:p>
              <a:pPr algn="ctr">
                <a:defRPr/>
              </a:pPr>
              <a:endParaRPr lang="en-US" b="1" kern="0" dirty="0">
                <a:solidFill>
                  <a:sysClr val="window" lastClr="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51" name="圆角矩形 50"/>
            <p:cNvSpPr/>
            <p:nvPr/>
          </p:nvSpPr>
          <p:spPr>
            <a:xfrm flipH="1">
              <a:off x="9229773" y="5301893"/>
              <a:ext cx="720725" cy="720725"/>
            </a:xfrm>
            <a:prstGeom prst="roundRect">
              <a:avLst/>
            </a:prstGeom>
            <a:noFill/>
            <a:ln w="76200" cap="flat" cmpd="sng" algn="ctr">
              <a:solidFill>
                <a:schemeClr val="accent1">
                  <a:lumMod val="40000"/>
                  <a:lumOff val="60000"/>
                </a:schemeClr>
              </a:solidFill>
              <a:prstDash val="solid"/>
            </a:ln>
            <a:effectLst/>
          </p:spPr>
          <p:txBody>
            <a:bodyPr anchor="ctr"/>
            <a:lstStyle/>
            <a:p>
              <a:pPr algn="ctr">
                <a:defRPr/>
              </a:pPr>
              <a:endParaRPr lang="en-US" b="1" kern="0" dirty="0">
                <a:solidFill>
                  <a:sysClr val="window" lastClr="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52" name="圆角矩形 51"/>
            <p:cNvSpPr/>
            <p:nvPr/>
          </p:nvSpPr>
          <p:spPr>
            <a:xfrm flipH="1">
              <a:off x="7793085" y="5201881"/>
              <a:ext cx="1511300" cy="1512887"/>
            </a:xfrm>
            <a:prstGeom prst="roundRect">
              <a:avLst/>
            </a:prstGeom>
            <a:solidFill>
              <a:srgbClr val="008DCA">
                <a:alpha val="67000"/>
              </a:srgbClr>
            </a:solidFill>
            <a:ln w="25400" cap="flat" cmpd="sng" algn="ctr">
              <a:solidFill>
                <a:srgbClr val="008DCA"/>
              </a:solidFill>
              <a:prstDash val="solid"/>
            </a:ln>
            <a:effectLst/>
          </p:spPr>
          <p:txBody>
            <a:bodyPr anchor="ctr"/>
            <a:lstStyle/>
            <a:p>
              <a:pPr algn="ctr">
                <a:lnSpc>
                  <a:spcPct val="130000"/>
                </a:lnSpc>
              </a:pPr>
              <a:r>
                <a:rPr lang="en-US" altLang="zh-CN" sz="2400" b="1" kern="0" dirty="0" smtClean="0">
                  <a:solidFill>
                    <a:srgbClr val="FFFFFF"/>
                  </a:solidFill>
                  <a:latin typeface="Arial" panose="020B0604020202020204" pitchFamily="34" charset="0"/>
                  <a:ea typeface="微软雅黑" panose="020B0503020204020204" pitchFamily="34" charset="-122"/>
                  <a:sym typeface="Arial" panose="020B0604020202020204" pitchFamily="34" charset="0"/>
                </a:rPr>
                <a:t>2</a:t>
              </a:r>
              <a:endParaRPr lang="en-US" altLang="zh-CN" sz="2400" b="1" kern="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grpSp>
      <p:cxnSp>
        <p:nvCxnSpPr>
          <p:cNvPr id="60" name="直接连接符 59"/>
          <p:cNvCxnSpPr/>
          <p:nvPr/>
        </p:nvCxnSpPr>
        <p:spPr>
          <a:xfrm flipV="1">
            <a:off x="589271" y="6281170"/>
            <a:ext cx="1748306" cy="3444"/>
          </a:xfrm>
          <a:prstGeom prst="line">
            <a:avLst/>
          </a:prstGeom>
          <a:ln w="19050">
            <a:gradFill flip="none" rotWithShape="1">
              <a:gsLst>
                <a:gs pos="0">
                  <a:srgbClr val="21A3D0"/>
                </a:gs>
                <a:gs pos="89000">
                  <a:schemeClr val="bg1"/>
                </a:gs>
                <a:gs pos="83000">
                  <a:srgbClr val="E8E8E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86661255"/>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up)">
                                      <p:cBhvr>
                                        <p:cTn id="7" dur="1000"/>
                                        <p:tgtEl>
                                          <p:spTgt spid="41"/>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left)">
                                      <p:cBhvr>
                                        <p:cTn id="11" dur="500"/>
                                        <p:tgtEl>
                                          <p:spTgt spid="39"/>
                                        </p:tgtEl>
                                      </p:cBhvr>
                                    </p:animEffect>
                                  </p:childTnLst>
                                </p:cTn>
                              </p:par>
                            </p:childTnLst>
                          </p:cTn>
                        </p:par>
                        <p:par>
                          <p:cTn id="12" fill="hold">
                            <p:stCondLst>
                              <p:cond delay="1500"/>
                            </p:stCondLst>
                            <p:childTnLst>
                              <p:par>
                                <p:cTn id="13" presetID="22" presetClass="entr" presetSubtype="1" fill="hold" nodeType="afterEffect">
                                  <p:stCondLst>
                                    <p:cond delay="0"/>
                                  </p:stCondLst>
                                  <p:childTnLst>
                                    <p:set>
                                      <p:cBhvr>
                                        <p:cTn id="14" dur="1" fill="hold">
                                          <p:stCondLst>
                                            <p:cond delay="0"/>
                                          </p:stCondLst>
                                        </p:cTn>
                                        <p:tgtEl>
                                          <p:spTgt spid="47"/>
                                        </p:tgtEl>
                                        <p:attrNameLst>
                                          <p:attrName>style.visibility</p:attrName>
                                        </p:attrNameLst>
                                      </p:cBhvr>
                                      <p:to>
                                        <p:strVal val="visible"/>
                                      </p:to>
                                    </p:set>
                                    <p:animEffect transition="in" filter="wipe(up)">
                                      <p:cBhvr>
                                        <p:cTn id="15" dur="1000"/>
                                        <p:tgtEl>
                                          <p:spTgt spid="47"/>
                                        </p:tgtEl>
                                      </p:cBhvr>
                                    </p:animEffect>
                                  </p:childTnLst>
                                </p:cTn>
                              </p:par>
                            </p:childTnLst>
                          </p:cTn>
                        </p:par>
                        <p:par>
                          <p:cTn id="16" fill="hold">
                            <p:stCondLst>
                              <p:cond delay="2500"/>
                            </p:stCondLst>
                            <p:childTnLst>
                              <p:par>
                                <p:cTn id="17" presetID="22" presetClass="entr" presetSubtype="2" fill="hold" grpId="0" nodeType="after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wipe(right)">
                                      <p:cBhvr>
                                        <p:cTn id="19"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40" grpId="0"/>
    </p:bldLst>
  </p:timing>
</p:sld>
</file>

<file path=ppt/tags/tag1.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0"/>
</p:tagLst>
</file>

<file path=ppt/tags/tag10.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1"/>
</p:tagLst>
</file>

<file path=ppt/tags/tag11.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2"/>
</p:tagLst>
</file>

<file path=ppt/tags/tag12.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3"/>
</p:tagLst>
</file>

<file path=ppt/tags/tag13.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4"/>
</p:tagLst>
</file>

<file path=ppt/tags/tag14.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5"/>
</p:tagLst>
</file>

<file path=ppt/tags/tag15.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6"/>
</p:tagLst>
</file>

<file path=ppt/tags/tag16.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7"/>
</p:tagLst>
</file>

<file path=ppt/tags/tag17.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8"/>
</p:tagLst>
</file>

<file path=ppt/tags/tag18.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9"/>
</p:tagLst>
</file>

<file path=ppt/tags/tag19.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10"/>
</p:tagLst>
</file>

<file path=ppt/tags/tag2.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1"/>
</p:tagLst>
</file>

<file path=ppt/tags/tag20.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Other"/>
  <p:tag name="MH_ORDER" val="11"/>
</p:tagLst>
</file>

<file path=ppt/tags/tag21.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Text"/>
  <p:tag name="MH_ORDER" val="1"/>
</p:tagLst>
</file>

<file path=ppt/tags/tag22.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Text"/>
  <p:tag name="MH_ORDER" val="3"/>
</p:tagLst>
</file>

<file path=ppt/tags/tag23.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Text"/>
  <p:tag name="MH_ORDER" val="5"/>
</p:tagLst>
</file>

<file path=ppt/tags/tag24.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Text"/>
  <p:tag name="MH_ORDER" val="2"/>
</p:tagLst>
</file>

<file path=ppt/tags/tag25.xml><?xml version="1.0" encoding="utf-8"?>
<p:tagLst xmlns:a="http://schemas.openxmlformats.org/drawingml/2006/main" xmlns:r="http://schemas.openxmlformats.org/officeDocument/2006/relationships" xmlns:p="http://schemas.openxmlformats.org/presentationml/2006/main">
  <p:tag name="MH" val="20160710204015"/>
  <p:tag name="MH_LIBRARY" val="GRAPHIC"/>
  <p:tag name="MH_TYPE" val="Text"/>
  <p:tag name="MH_ORDER" val="4"/>
</p:tagLst>
</file>

<file path=ppt/tags/tag3.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2"/>
</p:tagLst>
</file>

<file path=ppt/tags/tag4.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0"/>
</p:tagLst>
</file>

<file path=ppt/tags/tag5.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1"/>
</p:tagLst>
</file>

<file path=ppt/tags/tag6.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2"/>
</p:tagLst>
</file>

<file path=ppt/tags/tag7.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0"/>
</p:tagLst>
</file>

<file path=ppt/tags/tag8.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1"/>
</p:tagLst>
</file>

<file path=ppt/tags/tag9.xml><?xml version="1.0" encoding="utf-8"?>
<p:tagLst xmlns:a="http://schemas.openxmlformats.org/drawingml/2006/main" xmlns:r="http://schemas.openxmlformats.org/officeDocument/2006/relationships" xmlns:p="http://schemas.openxmlformats.org/presentationml/2006/main">
  <p:tag name="MH" val="20160710142753"/>
  <p:tag name="MH_LIBRARY" val="GRAPHIC"/>
  <p:tag name="MH_TYPE" val="Other"/>
  <p:tag name="MH_ORDER" val="22"/>
</p:tagLst>
</file>

<file path=ppt/theme/theme1.xml><?xml version="1.0" encoding="utf-8"?>
<a:theme xmlns:a="http://schemas.openxmlformats.org/drawingml/2006/main" name="1_Office 主题">
  <a:themeElements>
    <a:clrScheme name="1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1_Office 主题">
      <a:majorFont>
        <a:latin typeface="Calibri Light"/>
        <a:ea typeface="宋体"/>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5144</TotalTime>
  <Words>2353</Words>
  <Application>Microsoft Office PowerPoint</Application>
  <PresentationFormat>自定义</PresentationFormat>
  <Paragraphs>388</Paragraphs>
  <Slides>24</Slides>
  <Notes>0</Notes>
  <HiddenSlides>0</HiddenSlides>
  <MMClips>0</MMClips>
  <ScaleCrop>false</ScaleCrop>
  <HeadingPairs>
    <vt:vector size="4" baseType="variant">
      <vt:variant>
        <vt:lpstr>主题</vt:lpstr>
      </vt:variant>
      <vt:variant>
        <vt:i4>1</vt:i4>
      </vt:variant>
      <vt:variant>
        <vt:lpstr>幻灯片标题</vt:lpstr>
      </vt:variant>
      <vt:variant>
        <vt:i4>24</vt:i4>
      </vt:variant>
    </vt:vector>
  </HeadingPairs>
  <TitlesOfParts>
    <vt:vector size="25" baseType="lpstr">
      <vt:lpstr>1_Office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仝德志</dc:creator>
  <cp:lastModifiedBy>lenovo</cp:lastModifiedBy>
  <cp:revision>630</cp:revision>
  <dcterms:created xsi:type="dcterms:W3CDTF">2014-09-29T02:38:05Z</dcterms:created>
  <dcterms:modified xsi:type="dcterms:W3CDTF">2016-09-04T03:39:59Z</dcterms:modified>
</cp:coreProperties>
</file>