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75" r:id="rId2"/>
    <p:sldId id="347" r:id="rId3"/>
    <p:sldId id="341" r:id="rId4"/>
    <p:sldId id="327" r:id="rId5"/>
    <p:sldId id="342" r:id="rId6"/>
    <p:sldId id="344" r:id="rId7"/>
  </p:sldIdLst>
  <p:sldSz cx="12192000" cy="6858000"/>
  <p:notesSz cx="6858000" cy="9144000"/>
  <p:custDataLst>
    <p:tags r:id="rId1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无标题节" id="{9FB6EE8F-8E45-488F-AA70-D8A094162016}">
          <p14:sldIdLst>
            <p14:sldId id="275"/>
            <p14:sldId id="347"/>
            <p14:sldId id="341"/>
            <p14:sldId id="327"/>
            <p14:sldId id="342"/>
            <p14:sldId id="34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>
        <p:scale>
          <a:sx n="167" d="100"/>
          <a:sy n="167" d="100"/>
        </p:scale>
        <p:origin x="-108" y="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2023-9-24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62832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B899A4-3A63-45C3-8729-D367F6F86020}" type="datetimeFigureOut">
              <a:rPr lang="zh-CN" altLang="en-US" smtClean="0"/>
              <a:t>2023-9-24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F5F3A6-4B1D-41C4-A1CF-97EA6DB3E0A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59964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0051F-9020-4C6D-99D5-953B99AAC6BC}" type="datetimeFigureOut">
              <a:rPr lang="zh-CN" altLang="en-US" smtClean="0"/>
              <a:t>2023-9-24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E61E5FC-A7B9-47C8-BB93-4E91F340067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0051F-9020-4C6D-99D5-953B99AAC6BC}" type="datetimeFigureOut">
              <a:rPr lang="zh-CN" altLang="en-US" smtClean="0"/>
              <a:t>2023-9-24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E61E5FC-A7B9-47C8-BB93-4E91F340067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0051F-9020-4C6D-99D5-953B99AAC6BC}" type="datetimeFigureOut">
              <a:rPr lang="zh-CN" altLang="en-US" smtClean="0"/>
              <a:t>2023-9-24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E61E5FC-A7B9-47C8-BB93-4E91F340067D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0051F-9020-4C6D-99D5-953B99AAC6BC}" type="datetimeFigureOut">
              <a:rPr lang="zh-CN" altLang="en-US" smtClean="0"/>
              <a:t>2023-9-24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E61E5FC-A7B9-47C8-BB93-4E91F340067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0051F-9020-4C6D-99D5-953B99AAC6BC}" type="datetimeFigureOut">
              <a:rPr lang="zh-CN" altLang="en-US" smtClean="0"/>
              <a:t>2023-9-24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E61E5FC-A7B9-47C8-BB93-4E91F340067D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0051F-9020-4C6D-99D5-953B99AAC6BC}" type="datetimeFigureOut">
              <a:rPr lang="zh-CN" altLang="en-US" smtClean="0"/>
              <a:t>2023-9-24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E61E5FC-A7B9-47C8-BB93-4E91F340067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0051F-9020-4C6D-99D5-953B99AAC6BC}" type="datetimeFigureOut">
              <a:rPr lang="zh-CN" altLang="en-US" smtClean="0"/>
              <a:t>2023-9-24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E5FC-A7B9-47C8-BB93-4E91F340067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0051F-9020-4C6D-99D5-953B99AAC6BC}" type="datetimeFigureOut">
              <a:rPr lang="zh-CN" altLang="en-US" smtClean="0"/>
              <a:t>2023-9-24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E5FC-A7B9-47C8-BB93-4E91F340067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0051F-9020-4C6D-99D5-953B99AAC6BC}" type="datetimeFigureOut">
              <a:rPr lang="zh-CN" altLang="en-US" smtClean="0"/>
              <a:t>2023-9-24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E5FC-A7B9-47C8-BB93-4E91F340067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0051F-9020-4C6D-99D5-953B99AAC6BC}" type="datetimeFigureOut">
              <a:rPr lang="zh-CN" altLang="en-US" smtClean="0"/>
              <a:t>2023-9-24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E61E5FC-A7B9-47C8-BB93-4E91F340067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0051F-9020-4C6D-99D5-953B99AAC6BC}" type="datetimeFigureOut">
              <a:rPr lang="zh-CN" altLang="en-US" smtClean="0"/>
              <a:t>2023-9-24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E61E5FC-A7B9-47C8-BB93-4E91F340067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0051F-9020-4C6D-99D5-953B99AAC6BC}" type="datetimeFigureOut">
              <a:rPr lang="zh-CN" altLang="en-US" smtClean="0"/>
              <a:t>2023-9-24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E61E5FC-A7B9-47C8-BB93-4E91F340067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0051F-9020-4C6D-99D5-953B99AAC6BC}" type="datetimeFigureOut">
              <a:rPr lang="zh-CN" altLang="en-US" smtClean="0"/>
              <a:t>2023-9-24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E5FC-A7B9-47C8-BB93-4E91F340067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0051F-9020-4C6D-99D5-953B99AAC6BC}" type="datetimeFigureOut">
              <a:rPr lang="zh-CN" altLang="en-US" smtClean="0"/>
              <a:t>2023-9-24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E5FC-A7B9-47C8-BB93-4E91F340067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0051F-9020-4C6D-99D5-953B99AAC6BC}" type="datetimeFigureOut">
              <a:rPr lang="zh-CN" altLang="en-US" smtClean="0"/>
              <a:t>2023-9-24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E5FC-A7B9-47C8-BB93-4E91F340067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0051F-9020-4C6D-99D5-953B99AAC6BC}" type="datetimeFigureOut">
              <a:rPr lang="zh-CN" altLang="en-US" smtClean="0"/>
              <a:t>2023-9-24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E61E5FC-A7B9-47C8-BB93-4E91F340067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0051F-9020-4C6D-99D5-953B99AAC6BC}" type="datetimeFigureOut">
              <a:rPr lang="zh-CN" altLang="en-US" smtClean="0"/>
              <a:t>2023-9-24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E61E5FC-A7B9-47C8-BB93-4E91F340067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sz="4000" b="1" dirty="0"/>
              <a:t>如何选择年终奖的计税方式</a:t>
            </a:r>
            <a:r>
              <a:rPr lang="zh-CN" altLang="zh-CN" dirty="0"/>
              <a:t/>
            </a:r>
            <a:br>
              <a:rPr lang="zh-CN" altLang="zh-CN" dirty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56615" y="1560195"/>
            <a:ext cx="10636250" cy="4438015"/>
          </a:xfrm>
        </p:spPr>
        <p:txBody>
          <a:bodyPr>
            <a:noAutofit/>
          </a:bodyPr>
          <a:lstStyle/>
          <a:p>
            <a:pPr fontAlgn="auto">
              <a:lnSpc>
                <a:spcPct val="200000"/>
              </a:lnSpc>
            </a:pPr>
            <a:r>
              <a:rPr lang="zh-CN" sz="2400" dirty="0"/>
              <a:t>一算：</a:t>
            </a:r>
            <a:r>
              <a:rPr lang="zh-CN" sz="2400" b="1" dirty="0">
                <a:solidFill>
                  <a:srgbClr val="FF0000"/>
                </a:solidFill>
              </a:rPr>
              <a:t>估算</a:t>
            </a:r>
            <a:r>
              <a:rPr lang="zh-CN" sz="2400" dirty="0"/>
              <a:t>自己全年的综合应税所得额</a:t>
            </a:r>
            <a:r>
              <a:rPr lang="en-US" altLang="zh-CN" sz="2400" b="1" dirty="0">
                <a:solidFill>
                  <a:srgbClr val="FF0000"/>
                </a:solidFill>
              </a:rPr>
              <a:t>A</a:t>
            </a:r>
            <a:r>
              <a:rPr lang="zh-CN" altLang="en-US" sz="2400" b="1" dirty="0">
                <a:solidFill>
                  <a:srgbClr val="FF0000"/>
                </a:solidFill>
              </a:rPr>
              <a:t>，综合所得收入</a:t>
            </a:r>
            <a:r>
              <a:rPr lang="en-US" altLang="zh-CN" sz="2400" b="1" dirty="0">
                <a:solidFill>
                  <a:srgbClr val="FF0000"/>
                </a:solidFill>
              </a:rPr>
              <a:t>-</a:t>
            </a:r>
            <a:r>
              <a:rPr lang="zh-CN" altLang="en-US" sz="2400" b="1" dirty="0">
                <a:solidFill>
                  <a:srgbClr val="FF0000"/>
                </a:solidFill>
              </a:rPr>
              <a:t>税前扣除费用</a:t>
            </a:r>
            <a:r>
              <a:rPr lang="zh-CN" altLang="en-US" sz="2400" dirty="0"/>
              <a:t>。</a:t>
            </a:r>
          </a:p>
          <a:p>
            <a:pPr fontAlgn="auto">
              <a:lnSpc>
                <a:spcPct val="200000"/>
              </a:lnSpc>
            </a:pPr>
            <a:endParaRPr lang="zh-CN" altLang="en-US" sz="2400" dirty="0"/>
          </a:p>
          <a:p>
            <a:pPr fontAlgn="auto">
              <a:lnSpc>
                <a:spcPct val="200000"/>
              </a:lnSpc>
            </a:pPr>
            <a:r>
              <a:rPr lang="zh-CN" altLang="en-US" sz="2400" dirty="0"/>
              <a:t>估算方法：</a:t>
            </a:r>
            <a:r>
              <a:rPr lang="zh-CN" altLang="en-US" sz="2400" dirty="0" smtClean="0"/>
              <a:t>截止</a:t>
            </a:r>
            <a:r>
              <a:rPr lang="en-US" altLang="zh-CN" sz="2400" dirty="0" smtClean="0"/>
              <a:t>9</a:t>
            </a:r>
            <a:r>
              <a:rPr lang="zh-CN" altLang="en-US" sz="2400" dirty="0" smtClean="0"/>
              <a:t>月</a:t>
            </a:r>
            <a:r>
              <a:rPr lang="zh-CN" altLang="en-US" sz="2400" dirty="0"/>
              <a:t>工资系统里</a:t>
            </a:r>
            <a:r>
              <a:rPr lang="zh-CN" altLang="en-US" sz="2400" dirty="0">
                <a:solidFill>
                  <a:srgbClr val="FF0000"/>
                </a:solidFill>
              </a:rPr>
              <a:t>工资汇总数据</a:t>
            </a:r>
            <a:r>
              <a:rPr lang="zh-CN" altLang="en-US" sz="2400" dirty="0" smtClean="0"/>
              <a:t>的</a:t>
            </a:r>
            <a:r>
              <a:rPr lang="zh-CN" altLang="en-US" sz="2400" dirty="0" smtClean="0">
                <a:solidFill>
                  <a:srgbClr val="FF0000"/>
                </a:solidFill>
              </a:rPr>
              <a:t>计</a:t>
            </a:r>
            <a:r>
              <a:rPr lang="zh-CN" altLang="en-US" sz="2400" dirty="0">
                <a:solidFill>
                  <a:srgbClr val="FF0000"/>
                </a:solidFill>
              </a:rPr>
              <a:t>税基数</a:t>
            </a:r>
            <a:r>
              <a:rPr lang="en-US" altLang="zh-CN" sz="2400" dirty="0" smtClean="0"/>
              <a:t>/9*12+</a:t>
            </a:r>
            <a:r>
              <a:rPr lang="zh-CN" altLang="en-US" sz="2400" dirty="0" smtClean="0"/>
              <a:t>工资系统里</a:t>
            </a:r>
            <a:r>
              <a:rPr lang="zh-CN" altLang="en-US" sz="2400" dirty="0" smtClean="0">
                <a:solidFill>
                  <a:srgbClr val="FF0000"/>
                </a:solidFill>
              </a:rPr>
              <a:t>其他收入</a:t>
            </a:r>
            <a:r>
              <a:rPr lang="zh-CN" altLang="en-US" sz="2400" dirty="0" smtClean="0">
                <a:solidFill>
                  <a:schemeClr val="tx1"/>
                </a:solidFill>
              </a:rPr>
              <a:t>的</a:t>
            </a:r>
            <a:r>
              <a:rPr lang="zh-CN" altLang="en-US" sz="2400" dirty="0" smtClean="0">
                <a:solidFill>
                  <a:srgbClr val="FF0000"/>
                </a:solidFill>
              </a:rPr>
              <a:t>税前金额</a:t>
            </a:r>
            <a:r>
              <a:rPr lang="en-US" altLang="zh-CN" sz="2400" dirty="0" smtClean="0"/>
              <a:t>+</a:t>
            </a:r>
            <a:r>
              <a:rPr lang="zh-CN" altLang="en-US" sz="2400" dirty="0"/>
              <a:t>预计</a:t>
            </a:r>
            <a:r>
              <a:rPr lang="en-US" altLang="zh-CN" sz="2400" dirty="0"/>
              <a:t>10</a:t>
            </a:r>
            <a:r>
              <a:rPr lang="zh-CN" altLang="en-US" sz="2400" dirty="0"/>
              <a:t>月后的</a:t>
            </a:r>
            <a:r>
              <a:rPr lang="zh-CN" altLang="en-US" sz="2400" dirty="0">
                <a:solidFill>
                  <a:srgbClr val="FF0000"/>
                </a:solidFill>
              </a:rPr>
              <a:t>非工资性收入</a:t>
            </a:r>
            <a:r>
              <a:rPr lang="en-US" altLang="zh-CN" sz="2400" dirty="0"/>
              <a:t>+</a:t>
            </a:r>
            <a:r>
              <a:rPr lang="zh-CN" altLang="en-US" sz="2400" dirty="0">
                <a:solidFill>
                  <a:srgbClr val="FF0000"/>
                </a:solidFill>
              </a:rPr>
              <a:t>外单位</a:t>
            </a:r>
            <a:r>
              <a:rPr lang="zh-CN" altLang="en-US" sz="2400" dirty="0"/>
              <a:t>申报的</a:t>
            </a:r>
            <a:r>
              <a:rPr lang="zh-CN" altLang="en-US" sz="2400" dirty="0">
                <a:solidFill>
                  <a:srgbClr val="FF0000"/>
                </a:solidFill>
              </a:rPr>
              <a:t>税前收入</a:t>
            </a:r>
            <a:r>
              <a:rPr lang="en-US" altLang="zh-CN" sz="2400" dirty="0"/>
              <a:t>-</a:t>
            </a:r>
            <a:r>
              <a:rPr lang="zh-CN" altLang="en-US" sz="2400" dirty="0"/>
              <a:t>专项附加扣除</a:t>
            </a:r>
            <a:r>
              <a:rPr lang="zh-CN" altLang="en-US" sz="2400" dirty="0" smtClean="0">
                <a:sym typeface="+mn-ea"/>
              </a:rPr>
              <a:t>（子女</a:t>
            </a:r>
            <a:r>
              <a:rPr lang="zh-CN" altLang="en-US" sz="2400" dirty="0">
                <a:sym typeface="+mn-ea"/>
              </a:rPr>
              <a:t>教育、继续教育、大病医疗、住房贷款利息、住房</a:t>
            </a:r>
            <a:r>
              <a:rPr lang="zh-CN" altLang="en-US" sz="2400" dirty="0" smtClean="0">
                <a:sym typeface="+mn-ea"/>
              </a:rPr>
              <a:t>租金、赡养老人和婴幼儿照护费用</a:t>
            </a:r>
            <a:r>
              <a:rPr lang="zh-CN" altLang="en-US" sz="2400" dirty="0" smtClean="0">
                <a:sym typeface="+mn-ea"/>
              </a:rPr>
              <a:t>）</a:t>
            </a:r>
            <a:r>
              <a:rPr lang="en-US" altLang="zh-CN" sz="2400" dirty="0">
                <a:sym typeface="+mn-ea"/>
              </a:rPr>
              <a:t>-60000</a:t>
            </a:r>
            <a:r>
              <a:rPr lang="en-US" altLang="zh-CN" sz="2400" dirty="0" smtClean="0">
                <a:sym typeface="+mn-ea"/>
              </a:rPr>
              <a:t>(</a:t>
            </a:r>
            <a:r>
              <a:rPr lang="zh-CN" altLang="en-US" sz="2400" dirty="0" smtClean="0">
                <a:sym typeface="+mn-ea"/>
              </a:rPr>
              <a:t>月免征</a:t>
            </a:r>
            <a:r>
              <a:rPr lang="zh-CN" altLang="en-US" sz="2400" dirty="0">
                <a:sym typeface="+mn-ea"/>
              </a:rPr>
              <a:t>额</a:t>
            </a:r>
            <a:r>
              <a:rPr lang="en-US" altLang="zh-CN" sz="2400" dirty="0">
                <a:sym typeface="+mn-ea"/>
              </a:rPr>
              <a:t>5000</a:t>
            </a:r>
            <a:r>
              <a:rPr lang="en-US" altLang="zh-CN" sz="2400" dirty="0" smtClean="0">
                <a:sym typeface="+mn-ea"/>
              </a:rPr>
              <a:t>*</a:t>
            </a:r>
            <a:r>
              <a:rPr lang="zh-CN" altLang="en-US" sz="2400" dirty="0" smtClean="0">
                <a:sym typeface="+mn-ea"/>
              </a:rPr>
              <a:t>本年实际</a:t>
            </a:r>
            <a:r>
              <a:rPr lang="zh-CN" altLang="en-US" sz="2400" dirty="0">
                <a:sym typeface="+mn-ea"/>
              </a:rPr>
              <a:t>上班月数</a:t>
            </a:r>
            <a:r>
              <a:rPr lang="en-US" altLang="zh-CN" sz="2400" dirty="0">
                <a:sym typeface="+mn-ea"/>
              </a:rPr>
              <a:t>)</a:t>
            </a:r>
            <a:endParaRPr lang="zh-CN" altLang="en-US" sz="2400" dirty="0" smtClean="0"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77610" y="624110"/>
            <a:ext cx="8911687" cy="1280890"/>
          </a:xfrm>
        </p:spPr>
        <p:txBody>
          <a:bodyPr/>
          <a:lstStyle/>
          <a:p>
            <a:r>
              <a:rPr lang="zh-CN" altLang="zh-CN" b="1" dirty="0">
                <a:sym typeface="+mn-ea"/>
              </a:rPr>
              <a:t>如何选择年终奖的计税方式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835467" y="2133600"/>
            <a:ext cx="9108758" cy="3777622"/>
          </a:xfrm>
        </p:spPr>
        <p:txBody>
          <a:bodyPr/>
          <a:lstStyle/>
          <a:p>
            <a:pPr fontAlgn="auto">
              <a:lnSpc>
                <a:spcPct val="200000"/>
              </a:lnSpc>
            </a:pPr>
            <a:r>
              <a:rPr lang="zh-CN" altLang="en-US" sz="2400" dirty="0">
                <a:sym typeface="+mn-ea"/>
              </a:rPr>
              <a:t>二看：看自己本次发放可供选择计税方式的奖励绩效共计多少</a:t>
            </a:r>
            <a:r>
              <a:rPr lang="en-US" altLang="zh-CN" sz="2400" b="1" dirty="0">
                <a:solidFill>
                  <a:srgbClr val="FF0000"/>
                </a:solidFill>
                <a:sym typeface="+mn-ea"/>
              </a:rPr>
              <a:t>B</a:t>
            </a:r>
            <a:r>
              <a:rPr lang="zh-CN" altLang="en-US" sz="2400" dirty="0">
                <a:sym typeface="+mn-ea"/>
              </a:rPr>
              <a:t>。（</a:t>
            </a:r>
            <a:r>
              <a:rPr lang="en-US" altLang="zh-CN" sz="2400" dirty="0">
                <a:sym typeface="+mn-ea"/>
              </a:rPr>
              <a:t>9</a:t>
            </a:r>
            <a:r>
              <a:rPr lang="zh-CN" altLang="en-US" sz="2400" dirty="0">
                <a:sym typeface="+mn-ea"/>
              </a:rPr>
              <a:t>月</a:t>
            </a:r>
            <a:r>
              <a:rPr lang="en-US" altLang="zh-CN" sz="2400" dirty="0">
                <a:sym typeface="+mn-ea"/>
              </a:rPr>
              <a:t>25</a:t>
            </a:r>
            <a:r>
              <a:rPr lang="zh-CN" altLang="en-US" sz="2400" dirty="0">
                <a:sym typeface="+mn-ea"/>
              </a:rPr>
              <a:t>日，计财</a:t>
            </a:r>
            <a:r>
              <a:rPr lang="zh-CN" altLang="en-US" sz="2400" dirty="0" smtClean="0">
                <a:sym typeface="+mn-ea"/>
              </a:rPr>
              <a:t>处微信公众号“自主报税”</a:t>
            </a:r>
            <a:r>
              <a:rPr lang="zh-CN" altLang="en-US" sz="2400" dirty="0">
                <a:sym typeface="+mn-ea"/>
              </a:rPr>
              <a:t>模块中可查看）</a:t>
            </a:r>
            <a:endParaRPr lang="zh-CN" altLang="en-US" sz="2400" dirty="0"/>
          </a:p>
          <a:p>
            <a:pPr fontAlgn="auto">
              <a:lnSpc>
                <a:spcPct val="200000"/>
              </a:lnSpc>
            </a:pPr>
            <a:r>
              <a:rPr lang="zh-CN" altLang="en-US" sz="2400" dirty="0">
                <a:sym typeface="+mn-ea"/>
              </a:rPr>
              <a:t>三判：判断自己的收入水平</a:t>
            </a:r>
            <a:r>
              <a:rPr lang="en-US" altLang="zh-CN" sz="2400" dirty="0">
                <a:sym typeface="+mn-ea"/>
              </a:rPr>
              <a:t>(</a:t>
            </a:r>
            <a:r>
              <a:rPr lang="en-US" altLang="zh-CN" sz="2400" b="1" dirty="0">
                <a:solidFill>
                  <a:srgbClr val="FF0000"/>
                </a:solidFill>
                <a:sym typeface="+mn-ea"/>
              </a:rPr>
              <a:t>A+B</a:t>
            </a:r>
            <a:r>
              <a:rPr lang="en-US" altLang="zh-CN" sz="2400" dirty="0">
                <a:sym typeface="+mn-ea"/>
              </a:rPr>
              <a:t>)</a:t>
            </a:r>
            <a:r>
              <a:rPr lang="zh-CN" altLang="en-US" sz="2400" dirty="0">
                <a:sym typeface="+mn-ea"/>
              </a:rPr>
              <a:t>，确定自己的收入大概税率。</a:t>
            </a:r>
            <a:endParaRPr lang="zh-CN" altLang="en-US" sz="2400" dirty="0"/>
          </a:p>
          <a:p>
            <a:pPr fontAlgn="auto">
              <a:lnSpc>
                <a:spcPct val="200000"/>
              </a:lnSpc>
            </a:pPr>
            <a:r>
              <a:rPr lang="zh-CN" altLang="en-US" sz="2400" dirty="0">
                <a:sym typeface="+mn-ea"/>
              </a:rPr>
              <a:t>四选：选择自己最优的计税方案。</a:t>
            </a:r>
            <a:endParaRPr lang="zh-CN" altLang="en-US" sz="2400" dirty="0"/>
          </a:p>
          <a:p>
            <a:endParaRPr lang="zh-CN" alt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1096608" y="1643051"/>
          <a:ext cx="10382250" cy="4216400"/>
        </p:xfrm>
        <a:graphic>
          <a:graphicData uri="http://schemas.openxmlformats.org/drawingml/2006/table">
            <a:tbl>
              <a:tblPr/>
              <a:tblGrid>
                <a:gridCol w="4215130"/>
                <a:gridCol w="517525"/>
                <a:gridCol w="1125220"/>
                <a:gridCol w="2881630"/>
                <a:gridCol w="517525"/>
                <a:gridCol w="1125220"/>
              </a:tblGrid>
              <a:tr h="421640">
                <a:tc gridSpan="3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全年综合所得计税</a:t>
                      </a:r>
                      <a:endParaRPr lang="en-US" altLang="en-US" sz="1600" b="1" dirty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全年一次性奖金计税</a:t>
                      </a:r>
                      <a:endParaRPr lang="en-US" altLang="en-US" sz="1600" b="1" dirty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42164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2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应纳税</a:t>
                      </a:r>
                      <a:r>
                        <a:rPr lang="zh-CN" sz="12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所得</a:t>
                      </a:r>
                      <a:r>
                        <a:rPr lang="zh-CN" sz="12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额（全年）</a:t>
                      </a:r>
                      <a:endParaRPr lang="en-US" altLang="en-US" sz="1200" b="1" dirty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2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税率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2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速算扣除数</a:t>
                      </a:r>
                      <a:endParaRPr lang="zh-CN" altLang="en-US" sz="12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2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应纳税</a:t>
                      </a:r>
                      <a:r>
                        <a:rPr lang="zh-CN" sz="12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所得额</a:t>
                      </a:r>
                      <a:r>
                        <a:rPr lang="zh-CN" altLang="en-US" sz="12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（一次）</a:t>
                      </a:r>
                      <a:endParaRPr lang="en-US" altLang="en-US" sz="1200" b="1" dirty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2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税率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200" b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速算扣除数</a:t>
                      </a:r>
                      <a:endParaRPr lang="zh-CN" altLang="en-US" sz="1200" b="1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164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kumimoji="0" lang="zh-CN" sz="1065" b="0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专项扣除+全年6万+专项附加扣除+其他扣除</a:t>
                      </a:r>
                      <a:endParaRPr kumimoji="0" lang="zh-CN" altLang="en-US" sz="1065" b="0" kern="12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65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0</a:t>
                      </a:r>
                      <a:endParaRPr lang="en-US" altLang="en-US" sz="1065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65" b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0</a:t>
                      </a:r>
                      <a:endParaRPr lang="en-US" altLang="en-US" sz="1065" b="0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065" b="0" dirty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065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065" b="0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164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65" b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0</a:t>
                      </a:r>
                      <a:r>
                        <a:rPr lang="zh-CN" altLang="en-US" sz="1065" b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元至</a:t>
                      </a:r>
                      <a:r>
                        <a:rPr lang="zh-CN" sz="1065" b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不</a:t>
                      </a:r>
                      <a:r>
                        <a:rPr lang="zh-CN" sz="1065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超过3.6万（含3.6万）</a:t>
                      </a:r>
                      <a:endParaRPr lang="en-US" altLang="en-US" sz="1065" b="0" dirty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65" b="0" dirty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3</a:t>
                      </a:r>
                      <a:endParaRPr lang="en-US" altLang="en-US" sz="1065" b="0" dirty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65" b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0</a:t>
                      </a:r>
                      <a:endParaRPr lang="en-US" altLang="en-US" sz="1065" b="0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65" b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0</a:t>
                      </a:r>
                      <a:r>
                        <a:rPr lang="zh-CN" altLang="en-US" sz="1065" b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元至</a:t>
                      </a:r>
                      <a:r>
                        <a:rPr lang="zh-CN" sz="1065" b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不</a:t>
                      </a:r>
                      <a:r>
                        <a:rPr lang="zh-CN" sz="1065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超过3.6万（含3.6万）</a:t>
                      </a:r>
                      <a:endParaRPr lang="en-US" altLang="en-US" sz="1065" b="0" dirty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65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3</a:t>
                      </a:r>
                      <a:endParaRPr lang="en-US" altLang="en-US" sz="1065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65" b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0</a:t>
                      </a:r>
                      <a:endParaRPr lang="en-US" altLang="en-US" sz="1065" b="0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164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065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超过3.6万至14.4万（含14.4万）</a:t>
                      </a:r>
                      <a:endParaRPr lang="en-US" altLang="en-US" sz="1065" b="0" dirty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65" b="0" dirty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10</a:t>
                      </a:r>
                      <a:endParaRPr lang="en-US" altLang="en-US" sz="1065" b="0" dirty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65" b="0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2520</a:t>
                      </a:r>
                      <a:endParaRPr lang="en-US" altLang="en-US" sz="1065" b="0" dirty="0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065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超过3.6万至14.4万（含14.4万）</a:t>
                      </a:r>
                      <a:endParaRPr lang="en-US" altLang="en-US" sz="1065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65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10</a:t>
                      </a:r>
                      <a:endParaRPr lang="en-US" altLang="en-US" sz="1065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65" b="0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210</a:t>
                      </a:r>
                      <a:endParaRPr lang="en-US" altLang="en-US" sz="1065" b="0" dirty="0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164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065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超过14.4万至30万（含30万）</a:t>
                      </a:r>
                      <a:endParaRPr lang="en-US" altLang="en-US" sz="1065" b="0" dirty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65" b="0" dirty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20</a:t>
                      </a:r>
                      <a:endParaRPr lang="en-US" altLang="en-US" sz="1065" b="0" dirty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65" b="0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16920</a:t>
                      </a:r>
                      <a:endParaRPr lang="en-US" altLang="en-US" sz="1065" b="0" dirty="0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065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超过14.4万至30万（含30万）</a:t>
                      </a:r>
                      <a:endParaRPr lang="en-US" altLang="en-US" sz="1065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65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20</a:t>
                      </a:r>
                      <a:endParaRPr lang="en-US" altLang="en-US" sz="1065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65" b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1410</a:t>
                      </a:r>
                      <a:endParaRPr lang="en-US" altLang="en-US" sz="1065" b="0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164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065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超过30万至42万（含42万）</a:t>
                      </a:r>
                      <a:endParaRPr lang="en-US" altLang="en-US" sz="1065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65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25</a:t>
                      </a:r>
                      <a:endParaRPr lang="en-US" altLang="en-US" sz="1065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65" b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31920</a:t>
                      </a:r>
                      <a:endParaRPr lang="en-US" altLang="en-US" sz="1065" b="0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065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超过30万至42万（含42万）</a:t>
                      </a:r>
                      <a:endParaRPr lang="en-US" altLang="en-US" sz="1065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65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25</a:t>
                      </a:r>
                      <a:endParaRPr lang="en-US" altLang="en-US" sz="1065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65" b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2660</a:t>
                      </a:r>
                      <a:endParaRPr lang="en-US" altLang="en-US" sz="1065" b="0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164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065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超过42万至66万（含66万）</a:t>
                      </a:r>
                      <a:endParaRPr lang="en-US" altLang="en-US" sz="1065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65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30</a:t>
                      </a:r>
                      <a:endParaRPr lang="en-US" altLang="en-US" sz="1065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65" b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52920</a:t>
                      </a:r>
                      <a:endParaRPr lang="en-US" altLang="en-US" sz="1065" b="0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065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超过42万至66万（含66万）</a:t>
                      </a:r>
                      <a:endParaRPr lang="en-US" altLang="en-US" sz="1065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65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30</a:t>
                      </a:r>
                      <a:endParaRPr lang="en-US" altLang="en-US" sz="1065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65" b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4410</a:t>
                      </a:r>
                      <a:endParaRPr lang="en-US" altLang="en-US" sz="1065" b="0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164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065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超过66万至96万（含96万）</a:t>
                      </a:r>
                      <a:endParaRPr lang="en-US" altLang="en-US" sz="1065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65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35</a:t>
                      </a:r>
                      <a:endParaRPr lang="en-US" altLang="en-US" sz="1065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65" b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85920</a:t>
                      </a:r>
                      <a:endParaRPr lang="en-US" altLang="en-US" sz="1065" b="0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065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超过66万至96万（含96万）</a:t>
                      </a:r>
                      <a:endParaRPr lang="en-US" altLang="en-US" sz="1065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65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35</a:t>
                      </a:r>
                      <a:endParaRPr lang="en-US" altLang="en-US" sz="1065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65" b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7160</a:t>
                      </a:r>
                      <a:endParaRPr lang="en-US" altLang="en-US" sz="1065" b="0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164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065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超过96万</a:t>
                      </a:r>
                      <a:endParaRPr lang="en-US" altLang="en-US" sz="1065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65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45</a:t>
                      </a:r>
                      <a:endParaRPr lang="en-US" altLang="en-US" sz="1065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65" b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181920</a:t>
                      </a:r>
                      <a:endParaRPr lang="en-US" altLang="en-US" sz="1065" b="0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065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超过96万</a:t>
                      </a:r>
                      <a:endParaRPr lang="en-US" altLang="en-US" sz="1065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65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45</a:t>
                      </a:r>
                      <a:endParaRPr lang="en-US" altLang="en-US" sz="1065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65" b="0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15160</a:t>
                      </a:r>
                      <a:endParaRPr lang="en-US" altLang="en-US" sz="1065" b="0" dirty="0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6933" marR="16933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09720" y="571480"/>
            <a:ext cx="7620053" cy="666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735" dirty="0" smtClean="0">
                <a:latin typeface="华文新魏" panose="02010800040101010101" pitchFamily="2" charset="-122"/>
                <a:ea typeface="华文新魏" panose="02010800040101010101" pitchFamily="2" charset="-122"/>
              </a:rPr>
              <a:t>两种不同计税方式</a:t>
            </a:r>
            <a:endParaRPr lang="en-US" altLang="zh-CN" sz="3735" dirty="0" smtClean="0"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1430020" y="1232535"/>
          <a:ext cx="9550400" cy="4157980"/>
        </p:xfrm>
        <a:graphic>
          <a:graphicData uri="http://schemas.openxmlformats.org/drawingml/2006/table">
            <a:tbl>
              <a:tblPr/>
              <a:tblGrid>
                <a:gridCol w="2284095"/>
                <a:gridCol w="7266305"/>
              </a:tblGrid>
              <a:tr h="88646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应税总额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A+</a:t>
                      </a:r>
                      <a:r>
                        <a:rPr lang="zh-CN" sz="24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B</a:t>
                      </a:r>
                      <a:endParaRPr lang="en-US" altLang="en-US" sz="24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分配方案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(</a:t>
                      </a:r>
                      <a:r>
                        <a:rPr lang="zh-CN" altLang="en-US" sz="24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理想状态，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B</a:t>
                      </a:r>
                      <a:r>
                        <a:rPr lang="zh-CN" altLang="en-US" sz="24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以实际情况定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)</a:t>
                      </a: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724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sym typeface="+mn-ea"/>
                        </a:rPr>
                        <a:t>A+</a:t>
                      </a: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B≤3.6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20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全部选择全年综合所得</a:t>
                      </a:r>
                      <a:endParaRPr lang="zh-CN" altLang="en-US" sz="20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851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3.6&lt;</a:t>
                      </a:r>
                      <a:r>
                        <a:rPr lang="en-US" sz="2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sym typeface="+mn-ea"/>
                        </a:rPr>
                        <a:t>A+</a:t>
                      </a: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B≤20.31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20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3.6万选择一次性奖金计税方式，剩下的选择全年综合所得</a:t>
                      </a:r>
                      <a:endParaRPr lang="zh-CN" altLang="en-US" sz="20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724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20.31&lt;</a:t>
                      </a:r>
                      <a:r>
                        <a:rPr lang="en-US" sz="2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sym typeface="+mn-ea"/>
                        </a:rPr>
                        <a:t>A+</a:t>
                      </a: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B≤67.2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20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14.4万选择一次性奖金计税方式，剩下的选择全年综合所得</a:t>
                      </a:r>
                      <a:endParaRPr lang="zh-CN" altLang="en-US" sz="20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851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67.2&lt;</a:t>
                      </a:r>
                      <a:r>
                        <a:rPr lang="en-US" sz="2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sym typeface="+mn-ea"/>
                        </a:rPr>
                        <a:t>A+</a:t>
                      </a: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B……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20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30万选择一次性奖金计税方式，情况很少，不做延伸</a:t>
                      </a:r>
                      <a:endParaRPr lang="zh-CN" altLang="en-US" sz="2000" b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1429385" y="5647055"/>
            <a:ext cx="9551035" cy="9525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indent="0" fontAlgn="auto">
              <a:lnSpc>
                <a:spcPct val="150000"/>
              </a:lnSpc>
            </a:pPr>
            <a:r>
              <a:rPr lang="zh-CN" altLang="en-US" b="1"/>
              <a:t>仅供参考，个人</a:t>
            </a:r>
            <a:r>
              <a:rPr lang="zh-CN" altLang="en-US" b="1">
                <a:sym typeface="+mn-ea"/>
              </a:rPr>
              <a:t>根据自身</a:t>
            </a:r>
            <a:r>
              <a:rPr lang="zh-CN" altLang="en-US" b="1"/>
              <a:t>实际情况，进行比较后谨慎选择！！！</a:t>
            </a:r>
            <a:endParaRPr lang="zh-CN" altLang="en-US"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b="1">
                <a:solidFill>
                  <a:schemeClr val="tx1"/>
                </a:solidFill>
                <a:sym typeface="+mn-ea"/>
              </a:rPr>
              <a:t>所有的税收策划，都是在</a:t>
            </a:r>
            <a:r>
              <a:rPr lang="zh-CN" altLang="en-US" b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+mn-ea"/>
              </a:rPr>
              <a:t>事实前提</a:t>
            </a:r>
            <a:r>
              <a:rPr lang="zh-CN" altLang="en-US" b="1">
                <a:solidFill>
                  <a:schemeClr val="tx1"/>
                </a:solidFill>
                <a:sym typeface="+mn-ea"/>
              </a:rPr>
              <a:t>进行策划，否则就是逃税。</a:t>
            </a:r>
          </a:p>
          <a:p>
            <a:endParaRPr lang="zh-CN" altLang="en-US" b="1">
              <a:solidFill>
                <a:schemeClr val="tx1"/>
              </a:solidFill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531995" y="298450"/>
            <a:ext cx="4064000" cy="8083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zh-CN" altLang="en-US" sz="3200" b="1"/>
              <a:t>临界点探讨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3535" y="453390"/>
            <a:ext cx="8968740" cy="24415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 fontAlgn="auto">
              <a:lnSpc>
                <a:spcPct val="150000"/>
              </a:lnSpc>
            </a:pPr>
            <a:r>
              <a:rPr lang="zh-CN" altLang="en-US" sz="3200" b="1" dirty="0" smtClean="0">
                <a:latin typeface="+mn-ea"/>
              </a:rPr>
              <a:t>一次计税方式禁区</a:t>
            </a:r>
            <a:endParaRPr lang="en-US" altLang="zh-CN" sz="3200" b="1" dirty="0" smtClean="0">
              <a:latin typeface="+mn-ea"/>
            </a:endParaRPr>
          </a:p>
          <a:p>
            <a:pPr indent="457200" fontAlgn="auto">
              <a:lnSpc>
                <a:spcPct val="150000"/>
              </a:lnSpc>
            </a:pPr>
            <a:r>
              <a:rPr lang="zh-CN" altLang="en-US" sz="2135" dirty="0"/>
              <a:t>由于年终奖特殊的计税办法，存在“多发一块钱，税后收入反而少了”的尴尬情况</a:t>
            </a:r>
            <a:r>
              <a:rPr lang="zh-CN" altLang="en-US" sz="2135" dirty="0" smtClean="0"/>
              <a:t>。比如</a:t>
            </a:r>
            <a:r>
              <a:rPr lang="zh-CN" altLang="en-US" sz="2135" dirty="0"/>
              <a:t>年终奖</a:t>
            </a:r>
            <a:r>
              <a:rPr lang="en-US" altLang="zh-CN" sz="2135" dirty="0"/>
              <a:t>36000</a:t>
            </a:r>
            <a:r>
              <a:rPr lang="zh-CN" altLang="en-US" sz="2135" dirty="0"/>
              <a:t>元，需要交个税</a:t>
            </a:r>
            <a:r>
              <a:rPr lang="en-US" altLang="zh-CN" sz="2135" dirty="0"/>
              <a:t>36000*3</a:t>
            </a:r>
            <a:r>
              <a:rPr lang="zh-CN" altLang="en-US" sz="2135" dirty="0"/>
              <a:t>％</a:t>
            </a:r>
            <a:r>
              <a:rPr lang="en-US" altLang="zh-CN" sz="2135" dirty="0"/>
              <a:t>=1080</a:t>
            </a:r>
            <a:r>
              <a:rPr lang="zh-CN" altLang="en-US" sz="2135" dirty="0"/>
              <a:t>元，税后收入</a:t>
            </a:r>
            <a:r>
              <a:rPr lang="en-US" altLang="zh-CN" sz="2135" dirty="0"/>
              <a:t>34920</a:t>
            </a:r>
            <a:r>
              <a:rPr lang="zh-CN" altLang="en-US" sz="2135" dirty="0"/>
              <a:t>元</a:t>
            </a:r>
            <a:r>
              <a:rPr lang="zh-CN" altLang="en-US" sz="2135" dirty="0" smtClean="0"/>
              <a:t>。但</a:t>
            </a:r>
            <a:r>
              <a:rPr lang="zh-CN" altLang="en-US" sz="2135" dirty="0"/>
              <a:t>多发</a:t>
            </a:r>
            <a:r>
              <a:rPr lang="en-US" altLang="zh-CN" sz="2135" dirty="0"/>
              <a:t>1</a:t>
            </a:r>
            <a:r>
              <a:rPr lang="zh-CN" altLang="en-US" sz="2135" dirty="0"/>
              <a:t>块钱</a:t>
            </a:r>
            <a:r>
              <a:rPr lang="en-US" altLang="zh-CN" sz="2135" dirty="0"/>
              <a:t>36001</a:t>
            </a:r>
            <a:r>
              <a:rPr lang="zh-CN" altLang="en-US" sz="2135" dirty="0"/>
              <a:t>元，税率从</a:t>
            </a:r>
            <a:r>
              <a:rPr lang="en-US" altLang="zh-CN" sz="2135" dirty="0"/>
              <a:t>3</a:t>
            </a:r>
            <a:r>
              <a:rPr lang="zh-CN" altLang="en-US" sz="2135" dirty="0"/>
              <a:t>％跳到</a:t>
            </a:r>
            <a:r>
              <a:rPr lang="en-US" altLang="zh-CN" sz="2135" dirty="0"/>
              <a:t>10</a:t>
            </a:r>
            <a:r>
              <a:rPr lang="zh-CN" altLang="en-US" sz="2135" dirty="0" smtClean="0"/>
              <a:t>％，交税</a:t>
            </a:r>
            <a:r>
              <a:rPr lang="en-US" altLang="zh-CN" sz="2135" dirty="0" smtClean="0"/>
              <a:t>36001*10</a:t>
            </a:r>
            <a:r>
              <a:rPr lang="zh-CN" altLang="en-US" sz="2135" dirty="0"/>
              <a:t>％</a:t>
            </a:r>
            <a:r>
              <a:rPr lang="en-US" altLang="zh-CN" sz="2135" dirty="0"/>
              <a:t>-210=3390.1</a:t>
            </a:r>
            <a:r>
              <a:rPr lang="zh-CN" altLang="en-US" sz="2135" dirty="0"/>
              <a:t>元，税后收入</a:t>
            </a:r>
            <a:r>
              <a:rPr lang="en-US" altLang="zh-CN" sz="2135" dirty="0"/>
              <a:t>32610.9</a:t>
            </a:r>
            <a:r>
              <a:rPr lang="zh-CN" altLang="en-US" sz="2135" dirty="0"/>
              <a:t>元</a:t>
            </a:r>
            <a:r>
              <a:rPr lang="zh-CN" altLang="en-US" sz="2135" dirty="0" smtClean="0"/>
              <a:t>。</a:t>
            </a:r>
            <a:endParaRPr lang="en-US" altLang="zh-CN" sz="2135" dirty="0" smtClean="0"/>
          </a:p>
          <a:p>
            <a:pPr indent="457200"/>
            <a:endParaRPr lang="zh-CN" altLang="en-US" sz="2135" dirty="0"/>
          </a:p>
        </p:txBody>
      </p:sp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2"/>
          <a:srcRect t="11115" r="21785" b="-10811"/>
          <a:stretch>
            <a:fillRect/>
          </a:stretch>
        </p:blipFill>
        <p:spPr bwMode="auto">
          <a:xfrm>
            <a:off x="2048510" y="3655060"/>
            <a:ext cx="8274050" cy="2990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温馨提示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405255" y="1904365"/>
            <a:ext cx="10099040" cy="4006850"/>
          </a:xfrm>
        </p:spPr>
        <p:txBody>
          <a:bodyPr/>
          <a:lstStyle/>
          <a:p>
            <a:r>
              <a:rPr lang="en-US" altLang="zh-CN" sz="2000"/>
              <a:t>1.</a:t>
            </a:r>
            <a:r>
              <a:rPr lang="zh-CN" altLang="en-US" sz="2000"/>
              <a:t>一次性奖金扣除，一人一年仅可享受一次，请结合自己收入情况选择。</a:t>
            </a:r>
          </a:p>
          <a:p>
            <a:endParaRPr lang="zh-CN" altLang="en-US" sz="2000"/>
          </a:p>
          <a:p>
            <a:r>
              <a:rPr lang="en-US" altLang="zh-CN" sz="2000"/>
              <a:t>2.婴幼儿照护专项附加扣除标准，由每个婴幼儿每月1000元提高到2000元。</a:t>
            </a:r>
          </a:p>
          <a:p>
            <a:endParaRPr lang="en-US" altLang="zh-CN" sz="2000"/>
          </a:p>
          <a:p>
            <a:r>
              <a:rPr lang="en-US" altLang="zh-CN" sz="2000"/>
              <a:t>3.子女教育专项附加扣除标准，由每个子女每月1000元提高到2000元。</a:t>
            </a:r>
          </a:p>
          <a:p>
            <a:endParaRPr lang="en-US" altLang="zh-CN" sz="2000"/>
          </a:p>
          <a:p>
            <a:r>
              <a:rPr lang="en-US" altLang="zh-CN" sz="2000"/>
              <a:t>4.赡养老人专项附加扣除标准，由每月2000元提高到3000元。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47a0917e-bd9b-40f4-b2e6-ba13c9fb1eb3"/>
  <p:tag name="COMMONDATA" val="eyJoZGlkIjoiZDMzOTI0NGU5MjhkNmViY2Y2NjIzNzEwM2VmODg4M2M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f7a43188-6d15-40fa-ac4a-dfa1ef7acfd5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426bfb18-b2e4-458d-9ed0-126e387f8f12}"/>
  <p:tag name="TABLE_ENDDRAG_ORIGIN_RECT" val="751*327"/>
  <p:tag name="TABLE_ENDDRAG_RECT" val="112*97*752*327"/>
</p:tagLst>
</file>

<file path=ppt/theme/theme1.xml><?xml version="1.0" encoding="utf-8"?>
<a:theme xmlns:a="http://schemas.openxmlformats.org/drawingml/2006/main" name="丝状">
  <a:themeElements>
    <a:clrScheme name="丝状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丝状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丝状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</TotalTime>
  <Words>631</Words>
  <Application>Microsoft Office PowerPoint</Application>
  <PresentationFormat>自定义</PresentationFormat>
  <Paragraphs>85</Paragraphs>
  <Slides>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丝状</vt:lpstr>
      <vt:lpstr>如何选择年终奖的计税方式 </vt:lpstr>
      <vt:lpstr>如何选择年终奖的计税方式</vt:lpstr>
      <vt:lpstr>PowerPoint 演示文稿</vt:lpstr>
      <vt:lpstr>PowerPoint 演示文稿</vt:lpstr>
      <vt:lpstr>PowerPoint 演示文稿</vt:lpstr>
      <vt:lpstr>温馨提示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郑岚</dc:creator>
  <cp:lastModifiedBy>Tvirus维罗尼卡</cp:lastModifiedBy>
  <cp:revision>134</cp:revision>
  <dcterms:created xsi:type="dcterms:W3CDTF">2022-03-28T08:46:00Z</dcterms:created>
  <dcterms:modified xsi:type="dcterms:W3CDTF">2023-09-24T04:23:43Z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C9BB903ED6FF455F863EBB2AC6B5C882_13</vt:lpwstr>
  </property>
  <property fmtid="{D5CDD505-2E9C-101B-9397-08002B2CF9AE}" pid="3" name="KSOProductBuildVer">
    <vt:lpwstr>2052-11.1.0.14309</vt:lpwstr>
  </property>
</Properties>
</file>