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8" r:id="rId3"/>
    <p:sldId id="259" r:id="rId4"/>
    <p:sldId id="332" r:id="rId5"/>
    <p:sldId id="333" r:id="rId6"/>
    <p:sldId id="334" r:id="rId7"/>
    <p:sldId id="335" r:id="rId8"/>
    <p:sldId id="336" r:id="rId9"/>
    <p:sldId id="281" r:id="rId10"/>
    <p:sldId id="337" r:id="rId11"/>
    <p:sldId id="339" r:id="rId12"/>
    <p:sldId id="340" r:id="rId13"/>
    <p:sldId id="341" r:id="rId14"/>
    <p:sldId id="342" r:id="rId15"/>
    <p:sldId id="343" r:id="rId16"/>
    <p:sldId id="350" r:id="rId17"/>
    <p:sldId id="326" r:id="rId18"/>
    <p:sldId id="345" r:id="rId19"/>
    <p:sldId id="346" r:id="rId20"/>
    <p:sldId id="347" r:id="rId21"/>
    <p:sldId id="348" r:id="rId22"/>
    <p:sldId id="349" r:id="rId23"/>
    <p:sldId id="351" r:id="rId24"/>
    <p:sldId id="352" r:id="rId25"/>
    <p:sldId id="354" r:id="rId26"/>
    <p:sldId id="355" r:id="rId27"/>
    <p:sldId id="356" r:id="rId28"/>
    <p:sldId id="357" r:id="rId29"/>
    <p:sldId id="358" r:id="rId30"/>
    <p:sldId id="359" r:id="rId31"/>
    <p:sldId id="353" r:id="rId32"/>
    <p:sldId id="363" r:id="rId33"/>
    <p:sldId id="360" r:id="rId34"/>
    <p:sldId id="361" r:id="rId35"/>
    <p:sldId id="362" r:id="rId36"/>
    <p:sldId id="364" r:id="rId37"/>
    <p:sldId id="283"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4660"/>
  </p:normalViewPr>
  <p:slideViewPr>
    <p:cSldViewPr snapToGrid="0" showGuides="1">
      <p:cViewPr varScale="1">
        <p:scale>
          <a:sx n="84" d="100"/>
          <a:sy n="84" d="100"/>
        </p:scale>
        <p:origin x="-594" y="-90"/>
      </p:cViewPr>
      <p:guideLst>
        <p:guide orient="horz" pos="2198"/>
        <p:guide pos="38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3E36A-8ED8-4512-87AB-526E0EFFD9EC}" type="datetimeFigureOut">
              <a:rPr lang="zh-CN" altLang="en-US" smtClean="0"/>
              <a:t>2021-4-29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8F3F6-5C4C-4BCC-9E6A-08910EB34B6A}" type="slidenum">
              <a:rPr lang="zh-CN" altLang="en-US" smtClean="0"/>
              <a:t>‹#›</a:t>
            </a:fld>
            <a:endParaRPr lang="zh-CN" altLang="en-US"/>
          </a:p>
        </p:txBody>
      </p:sp>
    </p:spTree>
    <p:extLst>
      <p:ext uri="{BB962C8B-B14F-4D97-AF65-F5344CB8AC3E}">
        <p14:creationId xmlns:p14="http://schemas.microsoft.com/office/powerpoint/2010/main" val="322261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userDrawn="1"/>
        </p:nvPicPr>
        <p:blipFill>
          <a:blip r:embed="rId3"/>
          <a:stretch>
            <a:fillRect/>
          </a:stretch>
        </p:blipFill>
        <p:spPr>
          <a:xfrm>
            <a:off x="0" y="5461000"/>
            <a:ext cx="12192000" cy="1397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矩形 1"/>
          <p:cNvSpPr/>
          <p:nvPr userDrawn="1"/>
        </p:nvSpPr>
        <p:spPr>
          <a:xfrm>
            <a:off x="0" y="6705600"/>
            <a:ext cx="12192000" cy="1524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501EB6-8DF4-4851-80D4-925FF4AF77F5}" type="datetimeFigureOut">
              <a:rPr lang="zh-CN" altLang="en-US" smtClean="0"/>
              <a:t>2021-4-29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5F058E-57A3-4646-9186-B41E3863C3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01EB6-8DF4-4851-80D4-925FF4AF77F5}" type="datetimeFigureOut">
              <a:rPr lang="zh-CN" altLang="en-US" smtClean="0"/>
              <a:t>2021-4-29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F058E-57A3-4646-9186-B41E3863C3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64884"/>
          <a:stretch>
            <a:fillRect/>
          </a:stretch>
        </p:blipFill>
        <p:spPr>
          <a:xfrm>
            <a:off x="0" y="0"/>
            <a:ext cx="12192000" cy="2408222"/>
          </a:xfrm>
          <a:prstGeom prst="rect">
            <a:avLst/>
          </a:prstGeom>
        </p:spPr>
      </p:pic>
      <p:sp>
        <p:nvSpPr>
          <p:cNvPr id="18" name="文本框 17"/>
          <p:cNvSpPr txBox="1"/>
          <p:nvPr/>
        </p:nvSpPr>
        <p:spPr>
          <a:xfrm>
            <a:off x="833111" y="2875010"/>
            <a:ext cx="10525779" cy="1106805"/>
          </a:xfrm>
          <a:prstGeom prst="rect">
            <a:avLst/>
          </a:prstGeom>
          <a:noFill/>
        </p:spPr>
        <p:txBody>
          <a:bodyPr wrap="square" rtlCol="0">
            <a:spAutoFit/>
          </a:bodyPr>
          <a:lstStyle/>
          <a:p>
            <a:pPr lvl="0" algn="ctr" defTabSz="1219200">
              <a:defRPr/>
            </a:pPr>
            <a:r>
              <a:rPr kumimoji="0" lang="zh-CN" altLang="en-US" sz="6600" i="0" u="none" strike="noStrike" kern="1200" cap="none" spc="0" normalizeH="0" baseline="0" noProof="0" dirty="0" smtClean="0">
                <a:ln>
                  <a:noFill/>
                </a:ln>
                <a:solidFill>
                  <a:srgbClr val="BA1219"/>
                </a:solidFill>
                <a:uLnTx/>
                <a:uFillTx/>
                <a:latin typeface="思源黑体 CN Bold" panose="020B0800000000000000" pitchFamily="34" charset="-122"/>
                <a:ea typeface="思源黑体 CN Bold" panose="020B0800000000000000" pitchFamily="34" charset="-122"/>
                <a:sym typeface="思源黑体 CN Normal" panose="020B0400000000000000" pitchFamily="34" charset="-122"/>
              </a:rPr>
              <a:t>国家</a:t>
            </a:r>
            <a:r>
              <a:rPr kumimoji="0" lang="zh-CN" altLang="zh-CN" sz="6600" i="0" u="none" strike="noStrike" kern="1200" cap="none" spc="0" normalizeH="0" baseline="0" noProof="0" dirty="0" smtClean="0">
                <a:ln>
                  <a:noFill/>
                </a:ln>
                <a:solidFill>
                  <a:srgbClr val="BA1219"/>
                </a:solidFill>
                <a:uLnTx/>
                <a:uFillTx/>
                <a:latin typeface="思源黑体 CN Bold" panose="020B0800000000000000" pitchFamily="34" charset="-122"/>
                <a:ea typeface="思源黑体 CN Bold" panose="020B0800000000000000" pitchFamily="34" charset="-122"/>
                <a:sym typeface="思源黑体 CN Normal" panose="020B0400000000000000" pitchFamily="34" charset="-122"/>
              </a:rPr>
              <a:t>一流</a:t>
            </a:r>
            <a:r>
              <a:rPr kumimoji="0" lang="zh-CN" altLang="zh-CN" sz="6600" i="0" u="none" strike="noStrike" kern="1200" cap="none" spc="0" normalizeH="0" baseline="0" noProof="0" dirty="0">
                <a:ln>
                  <a:noFill/>
                </a:ln>
                <a:solidFill>
                  <a:srgbClr val="BA1219"/>
                </a:solidFill>
                <a:uLnTx/>
                <a:uFillTx/>
                <a:latin typeface="思源黑体 CN Bold" panose="020B0800000000000000" pitchFamily="34" charset="-122"/>
                <a:ea typeface="思源黑体 CN Bold" panose="020B0800000000000000" pitchFamily="34" charset="-122"/>
                <a:sym typeface="思源黑体 CN Normal" panose="020B0400000000000000" pitchFamily="34" charset="-122"/>
              </a:rPr>
              <a:t>课程评审</a:t>
            </a:r>
            <a:r>
              <a:rPr kumimoji="0" lang="zh-CN" altLang="zh-CN" sz="6600" i="0" u="none" strike="noStrike" kern="1200" cap="none" spc="0" normalizeH="0" baseline="0" noProof="0" dirty="0" smtClean="0">
                <a:ln>
                  <a:noFill/>
                </a:ln>
                <a:solidFill>
                  <a:srgbClr val="BA1219"/>
                </a:solidFill>
                <a:uLnTx/>
                <a:uFillTx/>
                <a:latin typeface="思源黑体 CN Bold" panose="020B0800000000000000" pitchFamily="34" charset="-122"/>
                <a:ea typeface="思源黑体 CN Bold" panose="020B0800000000000000" pitchFamily="34" charset="-122"/>
                <a:sym typeface="思源黑体 CN Normal" panose="020B0400000000000000" pitchFamily="34" charset="-122"/>
              </a:rPr>
              <a:t>指标</a:t>
            </a:r>
            <a:r>
              <a:rPr lang="zh-CN" altLang="en-US" sz="6600" dirty="0">
                <a:solidFill>
                  <a:srgbClr val="BA1219"/>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解析</a:t>
            </a:r>
            <a:endParaRPr kumimoji="0" lang="zh-CN" altLang="zh-CN" sz="6600" i="0" u="none" strike="noStrike" kern="1200" cap="none" spc="0" normalizeH="0" baseline="0" noProof="0" dirty="0">
              <a:ln>
                <a:noFill/>
              </a:ln>
              <a:solidFill>
                <a:srgbClr val="BA1219"/>
              </a:solidFill>
              <a:uLnTx/>
              <a:uFillTx/>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t="76854"/>
          <a:stretch>
            <a:fillRect/>
          </a:stretch>
        </p:blipFill>
        <p:spPr>
          <a:xfrm>
            <a:off x="0" y="5315538"/>
            <a:ext cx="12192000" cy="15873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804035"/>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符合我校办学定位和人才培养目标，坚持立德树人。</a:t>
            </a:r>
          </a:p>
        </p:txBody>
      </p:sp>
      <p:grpSp>
        <p:nvGrpSpPr>
          <p:cNvPr id="19" name="组合 18"/>
          <p:cNvGrpSpPr/>
          <p:nvPr/>
        </p:nvGrpSpPr>
        <p:grpSpPr>
          <a:xfrm>
            <a:off x="422910" y="2254885"/>
            <a:ext cx="3637915" cy="2008505"/>
            <a:chOff x="1633492" y="2499883"/>
            <a:chExt cx="1891033"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777407" y="2632887"/>
              <a:ext cx="1747118" cy="1243846"/>
            </a:xfrm>
            <a:prstGeom prst="rect">
              <a:avLst/>
            </a:prstGeom>
            <a:noFill/>
          </p:spPr>
          <p:txBody>
            <a:bodyPr wrap="square" rtlCol="0">
              <a:spAutoFit/>
            </a:bodyPr>
            <a:lstStyle/>
            <a:p>
              <a:pPr>
                <a:lnSpc>
                  <a:spcPct val="150000"/>
                </a:lnSpc>
              </a:pPr>
              <a:r>
                <a:rPr lang="zh-CN" altLang="en-US" sz="2800" dirty="0"/>
                <a:t>课程目标符合新时代人才培养要求</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84353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坚持知识、能力、素质有机融合，注重提升课程的高阶性、突出课程的创新性、增加课程的挑战度， 契合学生解决复杂问题等综合能力养成要求。</a:t>
            </a:r>
          </a:p>
        </p:txBody>
      </p:sp>
      <p:sp>
        <p:nvSpPr>
          <p:cNvPr id="5" name="文本框 4"/>
          <p:cNvSpPr txBox="1"/>
          <p:nvPr/>
        </p:nvSpPr>
        <p:spPr>
          <a:xfrm>
            <a:off x="4992370" y="4629150"/>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目标描述准确具体，对应国家、行业、专业需求，符合培养规律，符合校情、学情，达成路径清晰， 便于考核评价。</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816100"/>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秉持学生中心、产出导向、持续改进的理念。</a:t>
            </a:r>
          </a:p>
        </p:txBody>
      </p:sp>
      <p:grpSp>
        <p:nvGrpSpPr>
          <p:cNvPr id="19" name="组合 18"/>
          <p:cNvGrpSpPr/>
          <p:nvPr/>
        </p:nvGrpSpPr>
        <p:grpSpPr>
          <a:xfrm>
            <a:off x="422910" y="2254885"/>
            <a:ext cx="3637915" cy="2008505"/>
            <a:chOff x="1633492" y="2499883"/>
            <a:chExt cx="1891033"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777407" y="2780733"/>
              <a:ext cx="1747118" cy="1243846"/>
            </a:xfrm>
            <a:prstGeom prst="rect">
              <a:avLst/>
            </a:prstGeom>
            <a:noFill/>
          </p:spPr>
          <p:txBody>
            <a:bodyPr wrap="square" rtlCol="0">
              <a:spAutoFit/>
            </a:bodyPr>
            <a:lstStyle/>
            <a:p>
              <a:pPr>
                <a:lnSpc>
                  <a:spcPct val="150000"/>
                </a:lnSpc>
              </a:pPr>
              <a:r>
                <a:rPr lang="zh-CN" altLang="en-US" sz="2800" dirty="0"/>
                <a:t>授课教师（团队） 切实投入教学改革</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78066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教学理念融入教学设计，围绕目标达成、教学内容、组织实施和多元评价需求进行整体规划，教学策略、教学方法、教学过程、教学评价等设计合理。</a:t>
            </a:r>
          </a:p>
        </p:txBody>
      </p:sp>
      <p:sp>
        <p:nvSpPr>
          <p:cNvPr id="5" name="文本框 4"/>
          <p:cNvSpPr txBox="1"/>
          <p:nvPr/>
        </p:nvSpPr>
        <p:spPr>
          <a:xfrm>
            <a:off x="4992370" y="4422775"/>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教学改革意识强烈，能够主动运用新技术，创新教学方法，提高教学效率、提升教学质量，教学能力有显著提升。</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44462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落实课程思政建设要求，通过专业知识教育与思想政治教育的紧密融合，将价值塑造、知识传授和能力培养三者融为一体。</a:t>
            </a:r>
          </a:p>
        </p:txBody>
      </p:sp>
      <p:grpSp>
        <p:nvGrpSpPr>
          <p:cNvPr id="19" name="组合 18"/>
          <p:cNvGrpSpPr/>
          <p:nvPr/>
        </p:nvGrpSpPr>
        <p:grpSpPr>
          <a:xfrm>
            <a:off x="422910" y="2254885"/>
            <a:ext cx="3637915" cy="2008505"/>
            <a:chOff x="1633492" y="2499883"/>
            <a:chExt cx="1891033"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777407" y="2960545"/>
              <a:ext cx="1747118" cy="662738"/>
            </a:xfrm>
            <a:prstGeom prst="rect">
              <a:avLst/>
            </a:prstGeom>
            <a:noFill/>
          </p:spPr>
          <p:txBody>
            <a:bodyPr wrap="square" rtlCol="0">
              <a:spAutoFit/>
            </a:bodyPr>
            <a:lstStyle/>
            <a:p>
              <a:pPr>
                <a:lnSpc>
                  <a:spcPct val="150000"/>
                </a:lnSpc>
              </a:pPr>
              <a:r>
                <a:rPr lang="zh-CN" altLang="en-US" sz="2800" dirty="0"/>
                <a:t>课程内容与时俱进</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55079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体现前沿性与时代性要求，反映学科专业、行业先进的核心理论和成果，聚焦新医科建设，增加体现多学科思维融合、产业技术与学科理论融合、跨专业能力融合、多学科项目实践融合内容。</a:t>
            </a:r>
          </a:p>
        </p:txBody>
      </p:sp>
      <p:sp>
        <p:nvSpPr>
          <p:cNvPr id="5" name="文本框 4"/>
          <p:cNvSpPr txBox="1"/>
          <p:nvPr/>
        </p:nvSpPr>
        <p:spPr>
          <a:xfrm>
            <a:off x="4992370" y="4263390"/>
            <a:ext cx="662876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保障教学资源的优质性与适用性，优先选择国家级和省级精品在线开放课程等高质量在线课程资源， 结合我校实际对课程内容进行优化，线上、线下内容互补，充分体现混合式优势。</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582420"/>
            <a:ext cx="6702425" cy="224917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以教为中心向以学为中心转变，符合“安排 20%-50% 的教学时间实施学生线上自主学习”基本要求，以提升教学效果为目的，因材施教，运用适当的数字化教学工具，创新方式方法，有效开展线上与线下密切衔接的全过程教学活动。实施打破传统课堂“满堂灌”和沉默状态的方式方法，训练学生问题解决能力和审辩式思维能力。</a:t>
            </a:r>
          </a:p>
        </p:txBody>
      </p:sp>
      <p:grpSp>
        <p:nvGrpSpPr>
          <p:cNvPr id="19" name="组合 18"/>
          <p:cNvGrpSpPr/>
          <p:nvPr/>
        </p:nvGrpSpPr>
        <p:grpSpPr>
          <a:xfrm>
            <a:off x="422910" y="225488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835172" y="3047312"/>
              <a:ext cx="1488004" cy="662738"/>
            </a:xfrm>
            <a:prstGeom prst="rect">
              <a:avLst/>
            </a:prstGeom>
            <a:noFill/>
          </p:spPr>
          <p:txBody>
            <a:bodyPr wrap="square" rtlCol="0">
              <a:spAutoFit/>
            </a:bodyPr>
            <a:lstStyle/>
            <a:p>
              <a:pPr>
                <a:lnSpc>
                  <a:spcPct val="150000"/>
                </a:lnSpc>
              </a:pPr>
              <a:r>
                <a:rPr lang="zh-CN" altLang="en-US" sz="2800" dirty="0"/>
                <a:t>教与学发生改变</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426339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学生学习方式有显著变化，安排学生个别化学习与合作学习，强化线上线下师生互动、生生互动环节，加强研究型、项目式学习。</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52209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考核方式多元，强化探究式、论文式、报告答辩式等作业评价方式，加强非标准化、综合性等评价， 评价手段恰当必要，契合相对应的人才培养类型。</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86679" y="3047312"/>
              <a:ext cx="1488004" cy="662738"/>
            </a:xfrm>
            <a:prstGeom prst="rect">
              <a:avLst/>
            </a:prstGeom>
            <a:noFill/>
          </p:spPr>
          <p:txBody>
            <a:bodyPr wrap="square" rtlCol="0">
              <a:spAutoFit/>
            </a:bodyPr>
            <a:lstStyle/>
            <a:p>
              <a:pPr>
                <a:lnSpc>
                  <a:spcPct val="150000"/>
                </a:lnSpc>
              </a:pPr>
              <a:r>
                <a:rPr lang="zh-CN" altLang="en-US" sz="2800" dirty="0"/>
                <a:t>评价拓展深化</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40995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考核考试评价严格，体现过程评价，注重学习效果评价。学生线上自主学习、作业和测试等评价与参加线下教学活动的评价连贯完整，过程可回溯，诊断改进积极有效。</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35191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学习效果提升，学生对课程的参与度、学习获得感、对教师教学以及课程的满意度有明显提高。</a:t>
            </a:r>
          </a:p>
        </p:txBody>
      </p:sp>
      <p:grpSp>
        <p:nvGrpSpPr>
          <p:cNvPr id="19" name="组合 18"/>
          <p:cNvGrpSpPr/>
          <p:nvPr/>
        </p:nvGrpSpPr>
        <p:grpSpPr>
          <a:xfrm>
            <a:off x="422910" y="225488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74136" y="3047312"/>
              <a:ext cx="1488004" cy="662738"/>
            </a:xfrm>
            <a:prstGeom prst="rect">
              <a:avLst/>
            </a:prstGeom>
            <a:noFill/>
          </p:spPr>
          <p:txBody>
            <a:bodyPr wrap="square" rtlCol="0">
              <a:spAutoFit/>
            </a:bodyPr>
            <a:lstStyle/>
            <a:p>
              <a:pPr>
                <a:lnSpc>
                  <a:spcPct val="150000"/>
                </a:lnSpc>
              </a:pPr>
              <a:r>
                <a:rPr lang="zh-CN" altLang="en-US" sz="2800" dirty="0"/>
                <a:t>改革行之有效</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53555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改革迭代优化，有意识地收集数据开展教学反思、教学研究和教学改进。在多期混合式教学中进行迭代，不断优化教学的设计和实施。</a:t>
            </a:r>
          </a:p>
        </p:txBody>
      </p:sp>
      <p:sp>
        <p:nvSpPr>
          <p:cNvPr id="5" name="文本框 4"/>
          <p:cNvSpPr txBox="1"/>
          <p:nvPr/>
        </p:nvSpPr>
        <p:spPr>
          <a:xfrm>
            <a:off x="4992370" y="369379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较好地解决了传统教学中的短板问题。在树立课程建设新理念、推进相应类型高校课程改革创新、提升教学效果方面显示了明显优势，具有推广价值。</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35191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学习效果提升，学生对课程的参与度、学习获得感、对教师教学以及课程的满意度有明显提高。</a:t>
            </a:r>
          </a:p>
        </p:txBody>
      </p:sp>
      <p:grpSp>
        <p:nvGrpSpPr>
          <p:cNvPr id="19" name="组合 18"/>
          <p:cNvGrpSpPr/>
          <p:nvPr/>
        </p:nvGrpSpPr>
        <p:grpSpPr>
          <a:xfrm>
            <a:off x="422910" y="225488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74136" y="3047312"/>
              <a:ext cx="1488004" cy="662738"/>
            </a:xfrm>
            <a:prstGeom prst="rect">
              <a:avLst/>
            </a:prstGeom>
            <a:noFill/>
          </p:spPr>
          <p:txBody>
            <a:bodyPr wrap="square" rtlCol="0">
              <a:spAutoFit/>
            </a:bodyPr>
            <a:lstStyle/>
            <a:p>
              <a:pPr>
                <a:lnSpc>
                  <a:spcPct val="150000"/>
                </a:lnSpc>
              </a:pPr>
              <a:r>
                <a:rPr lang="zh-CN" altLang="en-US" sz="2800" dirty="0"/>
                <a:t>改革行之有效</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53555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改革迭代优化，有意识地收集数据开展教学反思、教学研究和教学改进。在多期混合式教学中进行迭代，不断优化教学的设计和实施。</a:t>
            </a:r>
          </a:p>
        </p:txBody>
      </p:sp>
      <p:sp>
        <p:nvSpPr>
          <p:cNvPr id="5" name="文本框 4"/>
          <p:cNvSpPr txBox="1"/>
          <p:nvPr/>
        </p:nvSpPr>
        <p:spPr>
          <a:xfrm>
            <a:off x="4992370" y="371792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较好地解决了传统教学中的短板问题。在树立课程建设新理念、推进相应类型高校课程改革创新、提升教学效果方面显示了明显优势，具有推广价值。</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27662" y="2065454"/>
            <a:ext cx="4149688" cy="830997"/>
          </a:xfrm>
          <a:prstGeom prst="rect">
            <a:avLst/>
          </a:prstGeom>
          <a:noFill/>
        </p:spPr>
        <p:txBody>
          <a:bodyPr wrap="square" rtlCol="0">
            <a:spAutoFit/>
          </a:bodyPr>
          <a:lstStyle/>
          <a:p>
            <a:pPr lvl="0" algn="ctr" defTabSz="1219200">
              <a:defRPr/>
            </a:pPr>
            <a:r>
              <a:rPr lang="en-US" altLang="zh-CN" sz="4800" b="1" i="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rPr>
              <a:t>PART  03</a:t>
            </a:r>
            <a:endParaRPr kumimoji="0" lang="zh-CN" altLang="en-US" sz="4800" b="1" i="1" u="none" strike="noStrike" kern="1200" cap="none" spc="0" normalizeH="0" baseline="0" noProof="0" dirty="0">
              <a:ln>
                <a:noFill/>
              </a:ln>
              <a:solidFill>
                <a:srgbClr val="BA1219"/>
              </a:solidFill>
              <a:uLnTx/>
              <a:uFillTx/>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8" name="文本框 7"/>
          <p:cNvSpPr txBox="1"/>
          <p:nvPr/>
        </p:nvSpPr>
        <p:spPr>
          <a:xfrm>
            <a:off x="3127919" y="3130553"/>
            <a:ext cx="6293788" cy="829945"/>
          </a:xfrm>
          <a:prstGeom prst="rect">
            <a:avLst/>
          </a:prstGeom>
          <a:noFill/>
        </p:spPr>
        <p:txBody>
          <a:bodyPr wrap="square" rtlCol="0">
            <a:spAutoFit/>
          </a:bodyPr>
          <a:lstStyle/>
          <a:p>
            <a:pPr algn="dist" defTabSz="1219200">
              <a:defRPr/>
            </a:pPr>
            <a:r>
              <a:rPr lang="zh-CN" altLang="en-US" sz="48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4800" b="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79472"/>
          <a:stretch>
            <a:fillRect/>
          </a:stretch>
        </p:blipFill>
        <p:spPr>
          <a:xfrm>
            <a:off x="0" y="5450186"/>
            <a:ext cx="12192000" cy="1407814"/>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31575" t="19712" r="40793" b="40054"/>
          <a:stretch>
            <a:fillRect/>
          </a:stretch>
        </p:blipFill>
        <p:spPr>
          <a:xfrm>
            <a:off x="3561413" y="1516726"/>
            <a:ext cx="1421394" cy="13797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816100"/>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符合我校办学定位和人才培养目标，坚持立德树人。</a:t>
            </a:r>
          </a:p>
        </p:txBody>
      </p:sp>
      <p:grpSp>
        <p:nvGrpSpPr>
          <p:cNvPr id="19" name="组合 18"/>
          <p:cNvGrpSpPr/>
          <p:nvPr/>
        </p:nvGrpSpPr>
        <p:grpSpPr>
          <a:xfrm>
            <a:off x="422910" y="2254885"/>
            <a:ext cx="3637915" cy="2008505"/>
            <a:chOff x="1633492" y="2499883"/>
            <a:chExt cx="1891033"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777407" y="2632887"/>
              <a:ext cx="1747118" cy="1243846"/>
            </a:xfrm>
            <a:prstGeom prst="rect">
              <a:avLst/>
            </a:prstGeom>
            <a:noFill/>
          </p:spPr>
          <p:txBody>
            <a:bodyPr wrap="square" rtlCol="0">
              <a:spAutoFit/>
            </a:bodyPr>
            <a:lstStyle/>
            <a:p>
              <a:pPr>
                <a:lnSpc>
                  <a:spcPct val="150000"/>
                </a:lnSpc>
              </a:pPr>
              <a:r>
                <a:rPr lang="zh-CN" altLang="en-US" sz="2800" dirty="0"/>
                <a:t>课程目标符合新时代人才培养要求</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61620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坚持知识、能力、素质有机融合，注重提升课程的高阶性、突出课程的创新性、增加课程的挑战度， 契合学生解决复杂问题等综合能力养成要求。</a:t>
            </a:r>
          </a:p>
        </p:txBody>
      </p:sp>
      <p:sp>
        <p:nvSpPr>
          <p:cNvPr id="5" name="文本框 4"/>
          <p:cNvSpPr txBox="1"/>
          <p:nvPr/>
        </p:nvSpPr>
        <p:spPr>
          <a:xfrm>
            <a:off x="4992370" y="4263390"/>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目标描述准确具体，对应国家、行业、专业需求，符合培养规律，符合校情、学情，达成路径清晰， 便于考核评价。</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910715"/>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秉持学生中心、产出导向、持续改进的理念。</a:t>
            </a:r>
          </a:p>
        </p:txBody>
      </p:sp>
      <p:grpSp>
        <p:nvGrpSpPr>
          <p:cNvPr id="19" name="组合 18"/>
          <p:cNvGrpSpPr/>
          <p:nvPr/>
        </p:nvGrpSpPr>
        <p:grpSpPr>
          <a:xfrm>
            <a:off x="422910" y="2254885"/>
            <a:ext cx="3637915" cy="2008505"/>
            <a:chOff x="1633492" y="2499883"/>
            <a:chExt cx="1891033"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777407" y="2780733"/>
              <a:ext cx="1747118" cy="1243846"/>
            </a:xfrm>
            <a:prstGeom prst="rect">
              <a:avLst/>
            </a:prstGeom>
            <a:noFill/>
          </p:spPr>
          <p:txBody>
            <a:bodyPr wrap="square" rtlCol="0">
              <a:spAutoFit/>
            </a:bodyPr>
            <a:lstStyle/>
            <a:p>
              <a:pPr>
                <a:lnSpc>
                  <a:spcPct val="150000"/>
                </a:lnSpc>
              </a:pPr>
              <a:r>
                <a:rPr lang="zh-CN" altLang="en-US" sz="2800" dirty="0"/>
                <a:t>授课教师（团队） 切实投入教学改革</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78066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教学理念融入教学设计，围绕目标达成、教学内容、组织实施和多元评价需求进行整体规划，教学策略、教学方法、教学过程、教学评价等设计合理。</a:t>
            </a:r>
          </a:p>
        </p:txBody>
      </p:sp>
      <p:sp>
        <p:nvSpPr>
          <p:cNvPr id="5" name="文本框 4"/>
          <p:cNvSpPr txBox="1"/>
          <p:nvPr/>
        </p:nvSpPr>
        <p:spPr>
          <a:xfrm>
            <a:off x="4992370" y="4544060"/>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教学改革意识强烈，能够主动运用新技术，创新教学方法，提高教学效率、提升教学质量，教学能力有显著提升。</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99814" y="2168863"/>
            <a:ext cx="1200329" cy="2419926"/>
          </a:xfrm>
          <a:prstGeom prst="rect">
            <a:avLst/>
          </a:prstGeom>
          <a:noFill/>
        </p:spPr>
        <p:txBody>
          <a:bodyPr vert="eaVert" wrap="square" rtlCol="0">
            <a:spAutoFit/>
          </a:bodyPr>
          <a:lstStyle/>
          <a:p>
            <a:pPr lvl="0" defTabSz="1219200">
              <a:defRPr/>
            </a:pPr>
            <a:r>
              <a:rPr lang="zh-CN" altLang="en-US" sz="6600" noProof="0" dirty="0">
                <a:solidFill>
                  <a:srgbClr val="BA1219"/>
                </a:solidFill>
                <a:latin typeface="微软雅黑" panose="020B0503020204020204" pitchFamily="34" charset="-122"/>
                <a:ea typeface="微软雅黑" panose="020B0503020204020204" pitchFamily="34" charset="-122"/>
                <a:sym typeface="思源黑体 CN Normal" panose="020B0400000000000000" pitchFamily="34" charset="-122"/>
              </a:rPr>
              <a:t>目 录</a:t>
            </a:r>
            <a:endParaRPr kumimoji="0" lang="zh-CN" altLang="en-US" sz="6600" i="0" u="none" strike="noStrike" kern="1200" cap="none" spc="0" normalizeH="0" baseline="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5" name="组合 4"/>
          <p:cNvGrpSpPr/>
          <p:nvPr/>
        </p:nvGrpSpPr>
        <p:grpSpPr>
          <a:xfrm>
            <a:off x="2767965" y="720725"/>
            <a:ext cx="6656705" cy="804332"/>
            <a:chOff x="674928" y="2224632"/>
            <a:chExt cx="9049852" cy="804617"/>
          </a:xfrm>
        </p:grpSpPr>
        <p:grpSp>
          <p:nvGrpSpPr>
            <p:cNvPr id="6" name="组合 5"/>
            <p:cNvGrpSpPr/>
            <p:nvPr/>
          </p:nvGrpSpPr>
          <p:grpSpPr>
            <a:xfrm>
              <a:off x="674928" y="2229757"/>
              <a:ext cx="8912069" cy="799492"/>
              <a:chOff x="1122744" y="2280214"/>
              <a:chExt cx="8912069" cy="799492"/>
            </a:xfrm>
          </p:grpSpPr>
          <p:sp>
            <p:nvSpPr>
              <p:cNvPr id="8" name="文本框 7"/>
              <p:cNvSpPr txBox="1"/>
              <p:nvPr/>
            </p:nvSpPr>
            <p:spPr>
              <a:xfrm>
                <a:off x="2234960" y="2385903"/>
                <a:ext cx="7799853" cy="583771"/>
              </a:xfrm>
              <a:prstGeom prst="rect">
                <a:avLst/>
              </a:prstGeom>
              <a:noFill/>
            </p:spPr>
            <p:txBody>
              <a:bodyPr wrap="square" rtlCol="0">
                <a:spAutoFit/>
              </a:bodyPr>
              <a:lstStyle/>
              <a:p>
                <a:pPr lvl="0" algn="l" defTabSz="1219200">
                  <a:defRPr/>
                </a:pPr>
                <a:r>
                  <a:rPr kumimoji="0" lang="zh-CN" altLang="en-US" sz="3200" i="0" u="none" strike="noStrike" kern="1200" cap="none" spc="0" normalizeH="0" baseline="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p>
            </p:txBody>
          </p:sp>
          <p:sp>
            <p:nvSpPr>
              <p:cNvPr id="9" name="圆角矩形 8"/>
              <p:cNvSpPr/>
              <p:nvPr/>
            </p:nvSpPr>
            <p:spPr>
              <a:xfrm>
                <a:off x="1122744" y="2280214"/>
                <a:ext cx="1001344" cy="799492"/>
              </a:xfrm>
              <a:prstGeom prst="round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1</a:t>
                </a: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sp>
          <p:nvSpPr>
            <p:cNvPr id="7" name="圆角矩形 6"/>
            <p:cNvSpPr/>
            <p:nvPr/>
          </p:nvSpPr>
          <p:spPr>
            <a:xfrm>
              <a:off x="674929" y="2224632"/>
              <a:ext cx="9049851" cy="804617"/>
            </a:xfrm>
            <a:prstGeom prst="round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grpSp>
        <p:nvGrpSpPr>
          <p:cNvPr id="10" name="组合 9"/>
          <p:cNvGrpSpPr/>
          <p:nvPr/>
        </p:nvGrpSpPr>
        <p:grpSpPr>
          <a:xfrm>
            <a:off x="2760303" y="1762571"/>
            <a:ext cx="7591017" cy="804617"/>
            <a:chOff x="674928" y="2229712"/>
            <a:chExt cx="9564089" cy="804617"/>
          </a:xfrm>
        </p:grpSpPr>
        <p:grpSp>
          <p:nvGrpSpPr>
            <p:cNvPr id="11" name="组合 10"/>
            <p:cNvGrpSpPr/>
            <p:nvPr/>
          </p:nvGrpSpPr>
          <p:grpSpPr>
            <a:xfrm>
              <a:off x="674928" y="2229757"/>
              <a:ext cx="9075582" cy="799492"/>
              <a:chOff x="1122744" y="2280214"/>
              <a:chExt cx="9075582" cy="799492"/>
            </a:xfrm>
          </p:grpSpPr>
          <p:sp>
            <p:nvSpPr>
              <p:cNvPr id="13" name="文本框 12"/>
              <p:cNvSpPr txBox="1"/>
              <p:nvPr/>
            </p:nvSpPr>
            <p:spPr>
              <a:xfrm>
                <a:off x="2193368" y="2387549"/>
                <a:ext cx="8004958" cy="583565"/>
              </a:xfrm>
              <a:prstGeom prst="rect">
                <a:avLst/>
              </a:prstGeom>
              <a:noFill/>
            </p:spPr>
            <p:txBody>
              <a:bodyPr wrap="square" rtlCol="0">
                <a:spAutoFit/>
              </a:bodyPr>
              <a:lstStyle/>
              <a:p>
                <a:pPr lvl="0" algn="l"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kumimoji="0" lang="zh-CN" altLang="en-US" sz="3200" i="0" u="none" strike="noStrike" kern="1200" cap="none" spc="0" normalizeH="0" baseline="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4" name="圆角矩形 13"/>
              <p:cNvSpPr/>
              <p:nvPr/>
            </p:nvSpPr>
            <p:spPr>
              <a:xfrm>
                <a:off x="1122744" y="2280214"/>
                <a:ext cx="1001344" cy="799492"/>
              </a:xfrm>
              <a:prstGeom prst="round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2</a:t>
                </a: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sp>
          <p:nvSpPr>
            <p:cNvPr id="12" name="圆角矩形 11"/>
            <p:cNvSpPr/>
            <p:nvPr/>
          </p:nvSpPr>
          <p:spPr>
            <a:xfrm>
              <a:off x="775735" y="2229712"/>
              <a:ext cx="9463282" cy="804617"/>
            </a:xfrm>
            <a:prstGeom prst="round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408" t="81582" r="5087" b="5976"/>
          <a:stretch>
            <a:fillRect/>
          </a:stretch>
        </p:blipFill>
        <p:spPr>
          <a:xfrm>
            <a:off x="-1" y="5124261"/>
            <a:ext cx="12192001" cy="1692998"/>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r="41854" b="70597"/>
          <a:stretch>
            <a:fillRect/>
          </a:stretch>
        </p:blipFill>
        <p:spPr>
          <a:xfrm flipH="1">
            <a:off x="6343461" y="0"/>
            <a:ext cx="5848539" cy="1233023"/>
          </a:xfrm>
          <a:prstGeom prst="rect">
            <a:avLst/>
          </a:prstGeom>
        </p:spPr>
      </p:pic>
      <p:grpSp>
        <p:nvGrpSpPr>
          <p:cNvPr id="15" name="组合 14"/>
          <p:cNvGrpSpPr/>
          <p:nvPr/>
        </p:nvGrpSpPr>
        <p:grpSpPr>
          <a:xfrm>
            <a:off x="2771098" y="2799675"/>
            <a:ext cx="7511007" cy="804617"/>
            <a:chOff x="674928" y="2224632"/>
            <a:chExt cx="9463283" cy="804617"/>
          </a:xfrm>
        </p:grpSpPr>
        <p:grpSp>
          <p:nvGrpSpPr>
            <p:cNvPr id="16" name="组合 15"/>
            <p:cNvGrpSpPr/>
            <p:nvPr/>
          </p:nvGrpSpPr>
          <p:grpSpPr>
            <a:xfrm>
              <a:off x="674928" y="2229757"/>
              <a:ext cx="9111909" cy="799492"/>
              <a:chOff x="1122744" y="2280214"/>
              <a:chExt cx="9111909" cy="799492"/>
            </a:xfrm>
          </p:grpSpPr>
          <p:sp>
            <p:nvSpPr>
              <p:cNvPr id="18" name="文本框 17"/>
              <p:cNvSpPr txBox="1"/>
              <p:nvPr/>
            </p:nvSpPr>
            <p:spPr>
              <a:xfrm>
                <a:off x="2229695" y="2385644"/>
                <a:ext cx="8004958" cy="583565"/>
              </a:xfrm>
              <a:prstGeom prst="rect">
                <a:avLst/>
              </a:prstGeom>
              <a:noFill/>
            </p:spPr>
            <p:txBody>
              <a:bodyPr wrap="square" rtlCol="0">
                <a:spAutoFit/>
              </a:bodyPr>
              <a:lstStyle/>
              <a:p>
                <a:pPr lvl="0" algn="l"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kumimoji="0" lang="zh-CN" altLang="en-US" sz="3200" i="0" u="none" strike="noStrike" kern="1200" cap="none" spc="0" normalizeH="0" baseline="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9" name="圆角矩形 13"/>
              <p:cNvSpPr/>
              <p:nvPr/>
            </p:nvSpPr>
            <p:spPr>
              <a:xfrm>
                <a:off x="1122744" y="2280214"/>
                <a:ext cx="1001344" cy="799492"/>
              </a:xfrm>
              <a:prstGeom prst="round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3</a:t>
                </a:r>
              </a:p>
            </p:txBody>
          </p:sp>
        </p:grpSp>
        <p:sp>
          <p:nvSpPr>
            <p:cNvPr id="17" name="圆角矩形 11"/>
            <p:cNvSpPr/>
            <p:nvPr/>
          </p:nvSpPr>
          <p:spPr>
            <a:xfrm>
              <a:off x="674929" y="2224632"/>
              <a:ext cx="9463282" cy="804617"/>
            </a:xfrm>
            <a:prstGeom prst="round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grpSp>
        <p:nvGrpSpPr>
          <p:cNvPr id="4" name="组合 3"/>
          <p:cNvGrpSpPr/>
          <p:nvPr/>
        </p:nvGrpSpPr>
        <p:grpSpPr>
          <a:xfrm>
            <a:off x="2800308" y="3789005"/>
            <a:ext cx="7511007" cy="804617"/>
            <a:chOff x="674928" y="2224632"/>
            <a:chExt cx="9463283" cy="804617"/>
          </a:xfrm>
        </p:grpSpPr>
        <p:grpSp>
          <p:nvGrpSpPr>
            <p:cNvPr id="21" name="组合 20"/>
            <p:cNvGrpSpPr/>
            <p:nvPr/>
          </p:nvGrpSpPr>
          <p:grpSpPr>
            <a:xfrm>
              <a:off x="674928" y="2229757"/>
              <a:ext cx="9075106" cy="799492"/>
              <a:chOff x="1122744" y="2280214"/>
              <a:chExt cx="9075106" cy="799492"/>
            </a:xfrm>
          </p:grpSpPr>
          <p:sp>
            <p:nvSpPr>
              <p:cNvPr id="22" name="文本框 21"/>
              <p:cNvSpPr txBox="1"/>
              <p:nvPr/>
            </p:nvSpPr>
            <p:spPr>
              <a:xfrm>
                <a:off x="2192892" y="2385644"/>
                <a:ext cx="8004958" cy="583565"/>
              </a:xfrm>
              <a:prstGeom prst="rect">
                <a:avLst/>
              </a:prstGeom>
              <a:noFill/>
            </p:spPr>
            <p:txBody>
              <a:bodyPr wrap="square" rtlCol="0">
                <a:spAutoFit/>
              </a:bodyPr>
              <a:lstStyle/>
              <a:p>
                <a:pPr lvl="0" algn="l"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kumimoji="0" lang="zh-CN" altLang="en-US" sz="3200" i="0" u="none" strike="noStrike" kern="1200" cap="none" spc="0" normalizeH="0" baseline="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3" name="圆角矩形 13"/>
              <p:cNvSpPr/>
              <p:nvPr/>
            </p:nvSpPr>
            <p:spPr>
              <a:xfrm>
                <a:off x="1122744" y="2280214"/>
                <a:ext cx="1001344" cy="799492"/>
              </a:xfrm>
              <a:prstGeom prst="round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4</a:t>
                </a:r>
              </a:p>
            </p:txBody>
          </p:sp>
        </p:grpSp>
        <p:sp>
          <p:nvSpPr>
            <p:cNvPr id="24" name="圆角矩形 11"/>
            <p:cNvSpPr/>
            <p:nvPr/>
          </p:nvSpPr>
          <p:spPr>
            <a:xfrm>
              <a:off x="674929" y="2224632"/>
              <a:ext cx="9463282" cy="804617"/>
            </a:xfrm>
            <a:prstGeom prst="round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grpSp>
        <p:nvGrpSpPr>
          <p:cNvPr id="25" name="组合 24"/>
          <p:cNvGrpSpPr/>
          <p:nvPr/>
        </p:nvGrpSpPr>
        <p:grpSpPr>
          <a:xfrm>
            <a:off x="2800350" y="4709795"/>
            <a:ext cx="8007985" cy="804533"/>
            <a:chOff x="674928" y="2224632"/>
            <a:chExt cx="9463283" cy="804617"/>
          </a:xfrm>
        </p:grpSpPr>
        <p:grpSp>
          <p:nvGrpSpPr>
            <p:cNvPr id="26" name="组合 25"/>
            <p:cNvGrpSpPr/>
            <p:nvPr/>
          </p:nvGrpSpPr>
          <p:grpSpPr>
            <a:xfrm>
              <a:off x="674928" y="2229757"/>
              <a:ext cx="9006302" cy="799492"/>
              <a:chOff x="1122744" y="2280214"/>
              <a:chExt cx="9006302" cy="799492"/>
            </a:xfrm>
          </p:grpSpPr>
          <p:sp>
            <p:nvSpPr>
              <p:cNvPr id="27" name="文本框 26"/>
              <p:cNvSpPr txBox="1"/>
              <p:nvPr/>
            </p:nvSpPr>
            <p:spPr>
              <a:xfrm>
                <a:off x="2124088" y="2385009"/>
                <a:ext cx="8004958" cy="583626"/>
              </a:xfrm>
              <a:prstGeom prst="rect">
                <a:avLst/>
              </a:prstGeom>
              <a:noFill/>
            </p:spPr>
            <p:txBody>
              <a:bodyPr wrap="square" rtlCol="0">
                <a:spAutoFit/>
              </a:bodyPr>
              <a:lstStyle/>
              <a:p>
                <a:pPr lvl="0" algn="l"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虚拟仿真实验教学一流课程评审指标</a:t>
                </a:r>
                <a:endParaRPr kumimoji="0" lang="zh-CN" altLang="en-US" sz="3200" i="0" u="none" strike="noStrike" kern="1200" cap="none" spc="0" normalizeH="0" baseline="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8" name="圆角矩形 13"/>
              <p:cNvSpPr/>
              <p:nvPr/>
            </p:nvSpPr>
            <p:spPr>
              <a:xfrm>
                <a:off x="1122744" y="2280214"/>
                <a:ext cx="1001344" cy="799492"/>
              </a:xfrm>
              <a:prstGeom prst="round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5</a:t>
                </a:r>
              </a:p>
            </p:txBody>
          </p:sp>
        </p:grpSp>
        <p:sp>
          <p:nvSpPr>
            <p:cNvPr id="29" name="圆角矩形 11"/>
            <p:cNvSpPr/>
            <p:nvPr/>
          </p:nvSpPr>
          <p:spPr>
            <a:xfrm>
              <a:off x="674929" y="2224632"/>
              <a:ext cx="9463282" cy="804617"/>
            </a:xfrm>
            <a:prstGeom prst="round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i="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35191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落实课程思政建设要求，通过专业知识教育与思想政治教育的紧密融合，将价值塑造、知识传授和能力培养三者融为一体。</a:t>
            </a:r>
          </a:p>
        </p:txBody>
      </p:sp>
      <p:grpSp>
        <p:nvGrpSpPr>
          <p:cNvPr id="19" name="组合 18"/>
          <p:cNvGrpSpPr/>
          <p:nvPr/>
        </p:nvGrpSpPr>
        <p:grpSpPr>
          <a:xfrm>
            <a:off x="422910" y="2254885"/>
            <a:ext cx="3637915" cy="2008505"/>
            <a:chOff x="1633492" y="2499883"/>
            <a:chExt cx="1891033"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777407" y="2960545"/>
              <a:ext cx="1747118" cy="662738"/>
            </a:xfrm>
            <a:prstGeom prst="rect">
              <a:avLst/>
            </a:prstGeom>
            <a:noFill/>
          </p:spPr>
          <p:txBody>
            <a:bodyPr wrap="square" rtlCol="0">
              <a:spAutoFit/>
            </a:bodyPr>
            <a:lstStyle/>
            <a:p>
              <a:pPr>
                <a:lnSpc>
                  <a:spcPct val="150000"/>
                </a:lnSpc>
              </a:pPr>
              <a:r>
                <a:rPr lang="zh-CN" altLang="en-US" sz="2800" dirty="0"/>
                <a:t>课程内容与时俱进</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506345"/>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体现前沿性与时代性要求，反映学科专业、行业先进的核心理论和成果，聚焦新工科、新医科、新农科、新文科建设，增加体现多学科思维融合、产业技术与学科理论融合、跨专业能力融合、多学科项目实践融合内容。</a:t>
            </a:r>
          </a:p>
        </p:txBody>
      </p:sp>
      <p:sp>
        <p:nvSpPr>
          <p:cNvPr id="5" name="文本框 4"/>
          <p:cNvSpPr txBox="1"/>
          <p:nvPr/>
        </p:nvSpPr>
        <p:spPr>
          <a:xfrm>
            <a:off x="4992370" y="4423410"/>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保障教学资源的优质性与适用性，以提升学生综合能力为重点，重塑课程内容。</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800860"/>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以教为中心向以学为中心转变，以提升教学效果为目的，因材施教，运用适当的数字化教学工具，有效开展线下课堂教学活动。实施打破传统课堂“满堂灌”和沉默状态的方式方法，训练学生问题解决能力和审辩式思维能力。</a:t>
            </a:r>
          </a:p>
        </p:txBody>
      </p:sp>
      <p:grpSp>
        <p:nvGrpSpPr>
          <p:cNvPr id="19" name="组合 18"/>
          <p:cNvGrpSpPr/>
          <p:nvPr/>
        </p:nvGrpSpPr>
        <p:grpSpPr>
          <a:xfrm>
            <a:off x="422910" y="225488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835172" y="3047312"/>
              <a:ext cx="1488004" cy="662738"/>
            </a:xfrm>
            <a:prstGeom prst="rect">
              <a:avLst/>
            </a:prstGeom>
            <a:noFill/>
          </p:spPr>
          <p:txBody>
            <a:bodyPr wrap="square" rtlCol="0">
              <a:spAutoFit/>
            </a:bodyPr>
            <a:lstStyle/>
            <a:p>
              <a:pPr>
                <a:lnSpc>
                  <a:spcPct val="150000"/>
                </a:lnSpc>
              </a:pPr>
              <a:r>
                <a:rPr lang="zh-CN" altLang="en-US" sz="2800" dirty="0"/>
                <a:t>教与学发生改变</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94462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学生学习方式有显著变化，安排学生个别化学习与合作学习，强化课堂教学师生互动、生生互动环节，加强研究型、项目式学习。</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52209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考核方式多元，丰富探究式、论文式、报告答辩式等作业评价方式，加强非标准化、综合性等评价，评价手段恰当必要，契合相对应的人才培养类型。</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86679" y="3047312"/>
              <a:ext cx="1488004" cy="662738"/>
            </a:xfrm>
            <a:prstGeom prst="rect">
              <a:avLst/>
            </a:prstGeom>
            <a:noFill/>
          </p:spPr>
          <p:txBody>
            <a:bodyPr wrap="square" rtlCol="0">
              <a:spAutoFit/>
            </a:bodyPr>
            <a:lstStyle/>
            <a:p>
              <a:pPr>
                <a:lnSpc>
                  <a:spcPct val="150000"/>
                </a:lnSpc>
              </a:pPr>
              <a:r>
                <a:rPr lang="zh-CN" altLang="en-US" sz="2800" dirty="0"/>
                <a:t>评价拓展深化</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409950"/>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考试考核评价严格，体现过程评价，注重学习效果评价， 考核考试评价严格，过程可回溯，诊断改进积极有效。</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52209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改革迭代优化，有意识地收集数据开展教学反思、教学研究和教学改进。在多期混合式教学中进行迭代，不断优化教学的设计和实施。</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86679" y="3047312"/>
              <a:ext cx="1488004" cy="662738"/>
            </a:xfrm>
            <a:prstGeom prst="rect">
              <a:avLst/>
            </a:prstGeom>
            <a:noFill/>
          </p:spPr>
          <p:txBody>
            <a:bodyPr wrap="square" rtlCol="0">
              <a:spAutoFit/>
            </a:bodyPr>
            <a:lstStyle/>
            <a:p>
              <a:pPr>
                <a:lnSpc>
                  <a:spcPct val="150000"/>
                </a:lnSpc>
              </a:pPr>
              <a:r>
                <a:rPr lang="zh-CN" altLang="en-US" sz="2800" dirty="0"/>
                <a:t>改革行之有效</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线下一流课程评审指标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088640"/>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学校对探索应用智慧教室等信息化教学工具开展线下课程改革、应用信息化手段开展教学管理与质量监控有配套条件或机制支持。</a:t>
            </a:r>
          </a:p>
        </p:txBody>
      </p:sp>
      <p:sp>
        <p:nvSpPr>
          <p:cNvPr id="5" name="文本框 4"/>
          <p:cNvSpPr txBox="1"/>
          <p:nvPr/>
        </p:nvSpPr>
        <p:spPr>
          <a:xfrm>
            <a:off x="4992370" y="435038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较好地解决了传统教学中的短板问题。在树立课程建设新理念、推进相应类型高校课程改革创新、提升教学效果方面显示了明显优势，具有推广价值。</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27662" y="2065454"/>
            <a:ext cx="4149688" cy="829945"/>
          </a:xfrm>
          <a:prstGeom prst="rect">
            <a:avLst/>
          </a:prstGeom>
          <a:noFill/>
        </p:spPr>
        <p:txBody>
          <a:bodyPr wrap="square" rtlCol="0">
            <a:spAutoFit/>
          </a:bodyPr>
          <a:lstStyle/>
          <a:p>
            <a:pPr lvl="0" algn="ctr" defTabSz="1219200">
              <a:defRPr/>
            </a:pPr>
            <a:r>
              <a:rPr lang="en-US" altLang="zh-CN" sz="4800" b="1" i="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rPr>
              <a:t>PART  04</a:t>
            </a:r>
            <a:endParaRPr kumimoji="0" lang="zh-CN" altLang="en-US" sz="4800" b="1" i="1" u="none" strike="noStrike" kern="1200" cap="none" spc="0" normalizeH="0" baseline="0" noProof="0" dirty="0">
              <a:ln>
                <a:noFill/>
              </a:ln>
              <a:solidFill>
                <a:srgbClr val="BA1219"/>
              </a:solidFill>
              <a:uLnTx/>
              <a:uFillTx/>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8" name="文本框 7"/>
          <p:cNvSpPr txBox="1"/>
          <p:nvPr/>
        </p:nvSpPr>
        <p:spPr>
          <a:xfrm>
            <a:off x="2355215" y="3167380"/>
            <a:ext cx="7627620" cy="829945"/>
          </a:xfrm>
          <a:prstGeom prst="rect">
            <a:avLst/>
          </a:prstGeom>
          <a:noFill/>
        </p:spPr>
        <p:txBody>
          <a:bodyPr wrap="square" rtlCol="0">
            <a:spAutoFit/>
          </a:bodyPr>
          <a:lstStyle/>
          <a:p>
            <a:pPr algn="dist" defTabSz="1219200">
              <a:defRPr/>
            </a:pPr>
            <a:r>
              <a:rPr lang="zh-CN" altLang="en-US" sz="48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4800" b="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79472"/>
          <a:stretch>
            <a:fillRect/>
          </a:stretch>
        </p:blipFill>
        <p:spPr>
          <a:xfrm>
            <a:off x="0" y="5450186"/>
            <a:ext cx="12192000" cy="1407814"/>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31575" t="19712" r="40793" b="40054"/>
          <a:stretch>
            <a:fillRect/>
          </a:stretch>
        </p:blipFill>
        <p:spPr>
          <a:xfrm>
            <a:off x="3561413" y="1516726"/>
            <a:ext cx="1421394" cy="13797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12970" y="1263015"/>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高阶性与可行性：课程目标符合学校办学定位，坚持知识、能力、素质有机融合，培养学生解决复杂问题的综合能力和高级思维。目标描述准确具体，符合人才培养目标，符合培养规律，符合学生情况，达成路径清晰。</a:t>
            </a:r>
          </a:p>
        </p:txBody>
      </p:sp>
      <p:grpSp>
        <p:nvGrpSpPr>
          <p:cNvPr id="19" name="组合 18"/>
          <p:cNvGrpSpPr/>
          <p:nvPr/>
        </p:nvGrpSpPr>
        <p:grpSpPr>
          <a:xfrm>
            <a:off x="520065" y="1363980"/>
            <a:ext cx="2775585" cy="1328420"/>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06835" y="2769161"/>
              <a:ext cx="1144257" cy="1002026"/>
            </a:xfrm>
            <a:prstGeom prst="rect">
              <a:avLst/>
            </a:prstGeom>
            <a:noFill/>
          </p:spPr>
          <p:txBody>
            <a:bodyPr wrap="square" rtlCol="0">
              <a:spAutoFit/>
            </a:bodyPr>
            <a:lstStyle/>
            <a:p>
              <a:pPr>
                <a:lnSpc>
                  <a:spcPct val="150000"/>
                </a:lnSpc>
              </a:pPr>
              <a:r>
                <a:rPr lang="zh-CN" altLang="en-US" sz="2800" dirty="0"/>
                <a:t>课程目标</a:t>
              </a:r>
            </a:p>
          </p:txBody>
        </p:sp>
      </p:grpSp>
      <p:sp>
        <p:nvSpPr>
          <p:cNvPr id="20" name="文本框 19"/>
          <p:cNvSpPr txBox="1"/>
          <p:nvPr/>
        </p:nvSpPr>
        <p:spPr>
          <a:xfrm>
            <a:off x="1005205" y="252095"/>
            <a:ext cx="5119370" cy="583565"/>
          </a:xfrm>
          <a:prstGeom prst="rect">
            <a:avLst/>
          </a:prstGeom>
          <a:noFill/>
        </p:spPr>
        <p:txBody>
          <a:bodyPr wrap="square" rtlCol="0">
            <a:spAutoFit/>
          </a:bodyPr>
          <a:lstStyle/>
          <a:p>
            <a:pPr algn="dist"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712970" y="3183890"/>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先进性：坚持立德树人，体现以学生发展为中心，致力于开启学生内在潜力和学习动力，注重学生德智体美劳全面发展。</a:t>
            </a:r>
          </a:p>
        </p:txBody>
      </p:sp>
      <p:sp>
        <p:nvSpPr>
          <p:cNvPr id="5" name="文本框 4"/>
          <p:cNvSpPr txBox="1"/>
          <p:nvPr/>
        </p:nvSpPr>
        <p:spPr>
          <a:xfrm>
            <a:off x="4712970" y="4425950"/>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规范性：课程为纳入人才培养方案(非实习、实训课程)的学分课，配备理论指导教师，具有稳定的实践基地，学生 70%以上学时深入基层实践。课程定位准确，须至少经过两个学期或两个教学周期的建设和完善。</a:t>
            </a:r>
          </a:p>
        </p:txBody>
      </p:sp>
      <p:grpSp>
        <p:nvGrpSpPr>
          <p:cNvPr id="8" name="组合 7"/>
          <p:cNvGrpSpPr/>
          <p:nvPr/>
        </p:nvGrpSpPr>
        <p:grpSpPr>
          <a:xfrm>
            <a:off x="520065" y="2995930"/>
            <a:ext cx="2775585" cy="1328420"/>
            <a:chOff x="1633492" y="2499883"/>
            <a:chExt cx="1890944" cy="1805546"/>
          </a:xfrm>
        </p:grpSpPr>
        <p:sp>
          <p:nvSpPr>
            <p:cNvPr id="9" name="椭圆 8"/>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10" name="文本框 9"/>
            <p:cNvSpPr txBox="1"/>
            <p:nvPr/>
          </p:nvSpPr>
          <p:spPr>
            <a:xfrm>
              <a:off x="2006835" y="2769161"/>
              <a:ext cx="1144257" cy="1002026"/>
            </a:xfrm>
            <a:prstGeom prst="rect">
              <a:avLst/>
            </a:prstGeom>
            <a:noFill/>
          </p:spPr>
          <p:txBody>
            <a:bodyPr wrap="square" rtlCol="0">
              <a:spAutoFit/>
            </a:bodyPr>
            <a:lstStyle/>
            <a:p>
              <a:pPr>
                <a:lnSpc>
                  <a:spcPct val="150000"/>
                </a:lnSpc>
              </a:pPr>
              <a:r>
                <a:rPr lang="zh-CN" altLang="en-US" sz="2800" dirty="0"/>
                <a:t>教学理念</a:t>
              </a:r>
            </a:p>
          </p:txBody>
        </p:sp>
      </p:grpSp>
      <p:grpSp>
        <p:nvGrpSpPr>
          <p:cNvPr id="11" name="组合 10"/>
          <p:cNvGrpSpPr/>
          <p:nvPr/>
        </p:nvGrpSpPr>
        <p:grpSpPr>
          <a:xfrm>
            <a:off x="520065" y="4627245"/>
            <a:ext cx="2775585" cy="1328420"/>
            <a:chOff x="1633492" y="2499883"/>
            <a:chExt cx="1890944" cy="1805546"/>
          </a:xfrm>
        </p:grpSpPr>
        <p:sp>
          <p:nvSpPr>
            <p:cNvPr id="12" name="椭圆 11"/>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13" name="文本框 12"/>
            <p:cNvSpPr txBox="1"/>
            <p:nvPr/>
          </p:nvSpPr>
          <p:spPr>
            <a:xfrm>
              <a:off x="2006835" y="2769161"/>
              <a:ext cx="1144257" cy="1002026"/>
            </a:xfrm>
            <a:prstGeom prst="rect">
              <a:avLst/>
            </a:prstGeom>
            <a:noFill/>
          </p:spPr>
          <p:txBody>
            <a:bodyPr wrap="square" rtlCol="0">
              <a:spAutoFit/>
            </a:bodyPr>
            <a:lstStyle/>
            <a:p>
              <a:pPr>
                <a:lnSpc>
                  <a:spcPct val="150000"/>
                </a:lnSpc>
              </a:pPr>
              <a:r>
                <a:rPr lang="zh-CN" altLang="en-US" sz="2800" dirty="0"/>
                <a:t>课程形态</a:t>
              </a:r>
            </a:p>
          </p:txBody>
        </p:sp>
      </p:grpSp>
      <p:pic>
        <p:nvPicPr>
          <p:cNvPr id="14" name="图片 13"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52209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改革迭代优化，有意识地收集数据开展教学反思、教学研究和教学改进。在多期混合式教学中进行迭代，不断优化教学的设计和实施。</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112439" y="2993083"/>
              <a:ext cx="932808" cy="662738"/>
            </a:xfrm>
            <a:prstGeom prst="rect">
              <a:avLst/>
            </a:prstGeom>
            <a:noFill/>
          </p:spPr>
          <p:txBody>
            <a:bodyPr wrap="square" rtlCol="0">
              <a:spAutoFit/>
            </a:bodyPr>
            <a:lstStyle/>
            <a:p>
              <a:pPr>
                <a:lnSpc>
                  <a:spcPct val="150000"/>
                </a:lnSpc>
              </a:pPr>
              <a:r>
                <a:rPr lang="zh-CN" altLang="en-US" sz="2800" dirty="0"/>
                <a:t>课程内容</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088640"/>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学校对探索应用智慧教室等信息化教学工具开展线下课程改革、应用信息化手段开展教学管理与质量监控有配套条件或机制支持。</a:t>
            </a:r>
          </a:p>
        </p:txBody>
      </p:sp>
      <p:sp>
        <p:nvSpPr>
          <p:cNvPr id="5" name="文本框 4"/>
          <p:cNvSpPr txBox="1"/>
          <p:nvPr/>
        </p:nvSpPr>
        <p:spPr>
          <a:xfrm>
            <a:off x="4992370" y="435038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较好地解决了传统教学中的短板问题。在树立课程建设新理念、推进相应类型高校课程改革创新、提升教学效果方面显示了明显优势，具有推广价值。</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060450"/>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合理性：教学目标明确，教学方法与教学活动组织科学合理，符合教育教学规律。</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36176" y="2990800"/>
              <a:ext cx="1235492" cy="662738"/>
            </a:xfrm>
            <a:prstGeom prst="rect">
              <a:avLst/>
            </a:prstGeom>
            <a:noFill/>
          </p:spPr>
          <p:txBody>
            <a:bodyPr wrap="square" rtlCol="0">
              <a:spAutoFit/>
            </a:bodyPr>
            <a:lstStyle/>
            <a:p>
              <a:pPr>
                <a:lnSpc>
                  <a:spcPct val="150000"/>
                </a:lnSpc>
              </a:pPr>
              <a:r>
                <a:rPr lang="zh-CN" altLang="en-US" sz="2800" dirty="0"/>
                <a:t>课程教学设计</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1890395"/>
            <a:ext cx="6702425" cy="26092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方向性：通过“青年红色筑梦之旅”、“互联网＋” 大学生创新创业大赛、创新创业和思想政治理论课社会实践等教学形式，推动课堂教学与社会实践的有机融合，引导学生认识社会、研究社会、理解社会，激发学生服务社会的志趣和潜能，培育学生专业知识运用能力和实际问题解决能力，增强学生的社会责任感、创新精神、实践能力和服务意识，将价值塑造、知识传授和能力培养融为一体。</a:t>
            </a:r>
          </a:p>
        </p:txBody>
      </p:sp>
      <p:sp>
        <p:nvSpPr>
          <p:cNvPr id="5" name="文本框 4"/>
          <p:cNvSpPr txBox="1"/>
          <p:nvPr/>
        </p:nvSpPr>
        <p:spPr>
          <a:xfrm>
            <a:off x="4992370" y="4520565"/>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创新性：注重课程知识体系与教学资源的及时更新， 推进教学理念、教学模式方法的创新；注重社会实践设计的可行性、针对性、科学性和实效性，拓展服务社会的新思维、新理念、新路径、新方法。</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206819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负责人：有良好的师德师风，在本课程专业领域教学经验丰富，教学水平高，在组织社会实践方面责任心强，领导力突出。</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147428" y="2990800"/>
              <a:ext cx="862831" cy="662738"/>
            </a:xfrm>
            <a:prstGeom prst="rect">
              <a:avLst/>
            </a:prstGeom>
            <a:noFill/>
          </p:spPr>
          <p:txBody>
            <a:bodyPr wrap="square" rtlCol="0">
              <a:spAutoFit/>
            </a:bodyPr>
            <a:lstStyle/>
            <a:p>
              <a:pPr>
                <a:lnSpc>
                  <a:spcPct val="150000"/>
                </a:lnSpc>
              </a:pPr>
              <a:r>
                <a:rPr lang="zh-CN" altLang="en-US" sz="2800" dirty="0"/>
                <a:t>授课教师</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55409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团队：主讲教师师德师风好、教学能力强，组织能力突出，教学表现力强，团队人员结构及任务分工合理。</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296670"/>
            <a:ext cx="6702425" cy="18897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师生教学实践活动：教师能够根据学生认知规律因材施教，引导师生、生生之间互动交流，在教学及实践活动中策略运用得当，过程管理严格，多元化考核评价体系科学合理，反思改进积极有效；学生在课程教学与实践活动中参与度高，获得感强，师生互动活跃。</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144457" y="3002217"/>
              <a:ext cx="869433" cy="662738"/>
            </a:xfrm>
            <a:prstGeom prst="rect">
              <a:avLst/>
            </a:prstGeom>
            <a:noFill/>
          </p:spPr>
          <p:txBody>
            <a:bodyPr wrap="square" rtlCol="0">
              <a:spAutoFit/>
            </a:bodyPr>
            <a:lstStyle/>
            <a:p>
              <a:pPr>
                <a:lnSpc>
                  <a:spcPct val="150000"/>
                </a:lnSpc>
              </a:pPr>
              <a:r>
                <a:rPr lang="zh-CN" altLang="en-US" sz="2800" dirty="0"/>
                <a:t>教学支持</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18643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基地建设：建立社会实践长效机制，实践基地具备稳定性与可持续性，能够为师生实践提供基本生活及安全保障，对于促进学生服务社会、增长才干具有较高的实践价值。</a:t>
            </a:r>
          </a:p>
        </p:txBody>
      </p:sp>
      <p:sp>
        <p:nvSpPr>
          <p:cNvPr id="5" name="文本框 4"/>
          <p:cNvSpPr txBox="1"/>
          <p:nvPr/>
        </p:nvSpPr>
        <p:spPr>
          <a:xfrm>
            <a:off x="4992370" y="452056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条件保障：学校或学院对课程教学及社会实践活动的经费支持、激励机制及政策保障</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27662" y="2065454"/>
            <a:ext cx="4422738" cy="830997"/>
          </a:xfrm>
          <a:prstGeom prst="rect">
            <a:avLst/>
          </a:prstGeom>
          <a:noFill/>
        </p:spPr>
        <p:txBody>
          <a:bodyPr wrap="square" rtlCol="0">
            <a:spAutoFit/>
          </a:bodyPr>
          <a:lstStyle/>
          <a:p>
            <a:pPr lvl="0" algn="ctr" defTabSz="1219200">
              <a:defRPr/>
            </a:pPr>
            <a:r>
              <a:rPr lang="en-US" altLang="zh-CN" sz="4800" b="1" i="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rPr>
              <a:t>PART  01</a:t>
            </a:r>
            <a:endParaRPr kumimoji="0" lang="zh-CN" altLang="en-US" sz="4800" b="1" i="1" u="none" strike="noStrike" kern="1200" cap="none" spc="0" normalizeH="0" baseline="0" noProof="0" dirty="0">
              <a:ln>
                <a:noFill/>
              </a:ln>
              <a:solidFill>
                <a:srgbClr val="BA1219"/>
              </a:solidFill>
              <a:uLnTx/>
              <a:uFillTx/>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8" name="文本框 7"/>
          <p:cNvSpPr txBox="1"/>
          <p:nvPr/>
        </p:nvSpPr>
        <p:spPr>
          <a:xfrm>
            <a:off x="1849931" y="3082645"/>
            <a:ext cx="8851631" cy="1014730"/>
          </a:xfrm>
          <a:prstGeom prst="rect">
            <a:avLst/>
          </a:prstGeom>
          <a:noFill/>
        </p:spPr>
        <p:txBody>
          <a:bodyPr wrap="square" rtlCol="0">
            <a:spAutoFit/>
          </a:bodyPr>
          <a:lstStyle/>
          <a:p>
            <a:pPr lvl="0" algn="dist" defTabSz="1219200">
              <a:defRPr/>
            </a:pPr>
            <a:r>
              <a:rPr lang="zh-CN" altLang="en-US" sz="60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endParaRPr lang="zh-CN" altLang="en-US" sz="6000" b="1" dirty="0">
              <a:solidFill>
                <a:srgbClr val="BA1219"/>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79472"/>
          <a:stretch>
            <a:fillRect/>
          </a:stretch>
        </p:blipFill>
        <p:spPr>
          <a:xfrm>
            <a:off x="0" y="5450186"/>
            <a:ext cx="12192000" cy="1407814"/>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31575" t="19712" r="40793" b="40054"/>
          <a:stretch>
            <a:fillRect/>
          </a:stretch>
        </p:blipFill>
        <p:spPr>
          <a:xfrm>
            <a:off x="3561413" y="1516726"/>
            <a:ext cx="1421394" cy="13797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890395"/>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学生收获：学生在掌握专业知识技能的同时，家国情怀、创新意识和社会责任感显著增强，创新能力、研究能力、专业知识运用能力、社会沟通能力、领导组织能力显著提高，对课程及教师的满意度较高。</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37181" y="2990800"/>
              <a:ext cx="1235492" cy="662738"/>
            </a:xfrm>
            <a:prstGeom prst="rect">
              <a:avLst/>
            </a:prstGeom>
            <a:noFill/>
          </p:spPr>
          <p:txBody>
            <a:bodyPr wrap="square" rtlCol="0">
              <a:spAutoFit/>
            </a:bodyPr>
            <a:lstStyle/>
            <a:p>
              <a:pPr>
                <a:lnSpc>
                  <a:spcPct val="150000"/>
                </a:lnSpc>
              </a:pPr>
              <a:r>
                <a:rPr lang="zh-CN" altLang="en-US" sz="2800" dirty="0"/>
                <a:t>效果与影响</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社会实践一流课程评审指标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353631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服务社会效果：实践基地、基层民众对社会实践项目及学生综合能力的评价及反馈；实践经验的得到宣传推广，获得媒体关注报道，或获得国家级、省级部门奖励表彰。</a:t>
            </a:r>
          </a:p>
        </p:txBody>
      </p:sp>
      <p:sp>
        <p:nvSpPr>
          <p:cNvPr id="5" name="文本框 4"/>
          <p:cNvSpPr txBox="1"/>
          <p:nvPr/>
        </p:nvSpPr>
        <p:spPr>
          <a:xfrm>
            <a:off x="4992370" y="4993640"/>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开放性：面向其他高校和社会学习者具备较好的推广应用价值。</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27662" y="2065454"/>
            <a:ext cx="4149688" cy="829945"/>
          </a:xfrm>
          <a:prstGeom prst="rect">
            <a:avLst/>
          </a:prstGeom>
          <a:noFill/>
        </p:spPr>
        <p:txBody>
          <a:bodyPr wrap="square" rtlCol="0">
            <a:spAutoFit/>
          </a:bodyPr>
          <a:lstStyle/>
          <a:p>
            <a:pPr lvl="0" algn="ctr" defTabSz="1219200">
              <a:defRPr/>
            </a:pPr>
            <a:r>
              <a:rPr lang="en-US" altLang="zh-CN" sz="4800" b="1" i="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rPr>
              <a:t>PART  05</a:t>
            </a:r>
            <a:endParaRPr kumimoji="0" lang="zh-CN" altLang="en-US" sz="4800" b="1" i="1" u="none" strike="noStrike" kern="1200" cap="none" spc="0" normalizeH="0" baseline="0" noProof="0" dirty="0">
              <a:ln>
                <a:noFill/>
              </a:ln>
              <a:solidFill>
                <a:srgbClr val="BA1219"/>
              </a:solidFill>
              <a:uLnTx/>
              <a:uFillTx/>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8" name="文本框 7"/>
          <p:cNvSpPr txBox="1"/>
          <p:nvPr/>
        </p:nvSpPr>
        <p:spPr>
          <a:xfrm>
            <a:off x="1007745" y="3191510"/>
            <a:ext cx="10176510" cy="829945"/>
          </a:xfrm>
          <a:prstGeom prst="rect">
            <a:avLst/>
          </a:prstGeom>
          <a:noFill/>
        </p:spPr>
        <p:txBody>
          <a:bodyPr wrap="square" rtlCol="0">
            <a:spAutoFit/>
          </a:bodyPr>
          <a:lstStyle/>
          <a:p>
            <a:pPr algn="dist" defTabSz="1219200">
              <a:defRPr/>
            </a:pPr>
            <a:r>
              <a:rPr lang="zh-CN" altLang="en-US" sz="48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虚拟仿真实验教学一流课程评审指标</a:t>
            </a:r>
            <a:endParaRPr lang="zh-CN" altLang="en-US" sz="4800" b="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79472"/>
          <a:stretch>
            <a:fillRect/>
          </a:stretch>
        </p:blipFill>
        <p:spPr>
          <a:xfrm>
            <a:off x="0" y="5450186"/>
            <a:ext cx="12192000" cy="1407814"/>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31575" t="19712" r="40793" b="40054"/>
          <a:stretch>
            <a:fillRect/>
          </a:stretch>
        </p:blipFill>
        <p:spPr>
          <a:xfrm>
            <a:off x="3561413" y="1516726"/>
            <a:ext cx="1421394" cy="13797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68240" y="2580005"/>
            <a:ext cx="6278245" cy="650875"/>
          </a:xfrm>
          <a:prstGeom prst="rect">
            <a:avLst/>
          </a:prstGeom>
          <a:noFill/>
          <a:ln w="12700">
            <a:solidFill>
              <a:schemeClr val="tx1"/>
            </a:solidFill>
          </a:ln>
        </p:spPr>
        <p:txBody>
          <a:bodyPr wrap="square" rtlCol="0">
            <a:spAutoFit/>
          </a:bodyPr>
          <a:lstStyle/>
          <a:p>
            <a:pPr>
              <a:lnSpc>
                <a:spcPct val="130000"/>
              </a:lnSpc>
            </a:pPr>
            <a:r>
              <a:rPr sz="2800" dirty="0">
                <a:latin typeface="黑体" panose="02010609060101010101" pitchFamily="49" charset="-122"/>
                <a:ea typeface="黑体" panose="02010609060101010101" pitchFamily="49" charset="-122"/>
              </a:rPr>
              <a:t>虚拟仿真实验教学项目的特色与创新性</a:t>
            </a:r>
          </a:p>
        </p:txBody>
      </p:sp>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37181" y="2990800"/>
              <a:ext cx="1235492" cy="662738"/>
            </a:xfrm>
            <a:prstGeom prst="rect">
              <a:avLst/>
            </a:prstGeom>
            <a:noFill/>
          </p:spPr>
          <p:txBody>
            <a:bodyPr wrap="square" rtlCol="0">
              <a:spAutoFit/>
            </a:bodyPr>
            <a:lstStyle/>
            <a:p>
              <a:pPr>
                <a:lnSpc>
                  <a:spcPct val="150000"/>
                </a:lnSpc>
              </a:pPr>
              <a:r>
                <a:rPr lang="zh-CN" altLang="en-US" sz="2800" dirty="0"/>
                <a:t>特色与创新</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mn-ea"/>
              </a:rPr>
              <a:t>虚拟仿真实验教学</a:t>
            </a: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一流课程评审指标</a:t>
            </a:r>
            <a:endParaRPr lang="zh-CN" altLang="en-US" sz="3200" dirty="0">
              <a:latin typeface="+mn-ea"/>
              <a:sym typeface="思源黑体 CN Normal" panose="020B0400000000000000" pitchFamily="34" charset="-122"/>
            </a:endParaRP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026795"/>
            <a:ext cx="6702425" cy="1691005"/>
          </a:xfrm>
          <a:prstGeom prst="rect">
            <a:avLst/>
          </a:prstGeom>
          <a:noFill/>
          <a:ln w="6350">
            <a:solidFill>
              <a:schemeClr val="tx1"/>
            </a:solidFill>
          </a:ln>
        </p:spPr>
        <p:txBody>
          <a:bodyPr wrap="square" rtlCol="0">
            <a:spAutoFit/>
          </a:bodyPr>
          <a:lstStyle/>
          <a:p>
            <a:pPr>
              <a:lnSpc>
                <a:spcPct val="130000"/>
              </a:lnSpc>
            </a:pPr>
            <a:r>
              <a:rPr sz="1600" dirty="0">
                <a:latin typeface="Calibri" panose="020F0502020204030204" charset="0"/>
                <a:ea typeface="黑体" panose="02010609060101010101" pitchFamily="49" charset="-122"/>
              </a:rPr>
              <a:t>①</a:t>
            </a:r>
            <a:r>
              <a:rPr sz="1600" dirty="0">
                <a:latin typeface="黑体" panose="02010609060101010101" pitchFamily="49" charset="-122"/>
                <a:ea typeface="黑体" panose="02010609060101010101" pitchFamily="49" charset="-122"/>
              </a:rPr>
              <a:t>、教学资源的必要性、适用性、创新性</a:t>
            </a:r>
          </a:p>
          <a:p>
            <a:pPr>
              <a:lnSpc>
                <a:spcPct val="130000"/>
              </a:lnSpc>
            </a:pPr>
            <a:r>
              <a:rPr sz="1600" dirty="0">
                <a:latin typeface="Calibri" panose="020F0502020204030204" charset="0"/>
                <a:ea typeface="黑体" panose="02010609060101010101" pitchFamily="49" charset="-122"/>
              </a:rPr>
              <a:t>②</a:t>
            </a:r>
            <a:r>
              <a:rPr sz="1600" dirty="0">
                <a:latin typeface="黑体" panose="02010609060101010101" pitchFamily="49" charset="-122"/>
                <a:ea typeface="黑体" panose="02010609060101010101" pitchFamily="49" charset="-122"/>
              </a:rPr>
              <a:t>、解决真实实验项目条件不具备或实际运行困难，涉及高危或极端环境，高成本、高消耗、不可 逆操作、大型综合训练等问题</a:t>
            </a:r>
          </a:p>
          <a:p>
            <a:pPr>
              <a:lnSpc>
                <a:spcPct val="130000"/>
              </a:lnSpc>
            </a:pPr>
            <a:r>
              <a:rPr sz="1600" dirty="0">
                <a:latin typeface="Calibri" panose="020F0502020204030204" charset="0"/>
                <a:ea typeface="黑体" panose="02010609060101010101" pitchFamily="49" charset="-122"/>
              </a:rPr>
              <a:t>③</a:t>
            </a:r>
            <a:r>
              <a:rPr sz="1600" dirty="0">
                <a:latin typeface="黑体" panose="02010609060101010101" pitchFamily="49" charset="-122"/>
                <a:ea typeface="黑体" panose="02010609060101010101" pitchFamily="49" charset="-122"/>
              </a:rPr>
              <a:t>、可配置、连接、调节和使用虚拟实验仪器设备进行实验</a:t>
            </a:r>
          </a:p>
          <a:p>
            <a:pPr>
              <a:lnSpc>
                <a:spcPct val="130000"/>
              </a:lnSpc>
            </a:pPr>
            <a:r>
              <a:rPr sz="1600" dirty="0">
                <a:latin typeface="黑体" panose="02010609060101010101" pitchFamily="49" charset="-122"/>
                <a:ea typeface="黑体" panose="02010609060101010101" pitchFamily="49" charset="-122"/>
              </a:rPr>
              <a:t>④、教学资源需共享开放</a:t>
            </a:r>
          </a:p>
        </p:txBody>
      </p:sp>
      <p:grpSp>
        <p:nvGrpSpPr>
          <p:cNvPr id="19" name="组合 18"/>
          <p:cNvGrpSpPr/>
          <p:nvPr/>
        </p:nvGrpSpPr>
        <p:grpSpPr>
          <a:xfrm>
            <a:off x="518391" y="1870955"/>
            <a:ext cx="4082175" cy="3778394"/>
            <a:chOff x="538791" y="1835944"/>
            <a:chExt cx="4082175" cy="3778394"/>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项目</a:t>
              </a:r>
            </a:p>
            <a:p>
              <a:pPr algn="ctr"/>
              <a:r>
                <a:rPr lang="zh-CN" altLang="en-US" sz="1600" b="1" dirty="0"/>
                <a:t>资源</a:t>
              </a:r>
            </a:p>
          </p:txBody>
        </p:sp>
        <p:sp>
          <p:nvSpPr>
            <p:cNvPr id="16" name="椭圆 15"/>
            <p:cNvSpPr/>
            <p:nvPr/>
          </p:nvSpPr>
          <p:spPr>
            <a:xfrm>
              <a:off x="1877371" y="430545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3.</a:t>
              </a:r>
              <a:r>
                <a:rPr lang="zh-CN" altLang="en-US" sz="1600" b="1" dirty="0"/>
                <a:t>资源</a:t>
              </a:r>
            </a:p>
            <a:p>
              <a:pPr algn="ctr"/>
              <a:r>
                <a:rPr lang="zh-CN" altLang="en-US" sz="1600" b="1" dirty="0"/>
                <a:t>共享</a:t>
              </a:r>
            </a:p>
          </p:txBody>
        </p:sp>
        <p:sp>
          <p:nvSpPr>
            <p:cNvPr id="14" name="椭圆 13"/>
            <p:cNvSpPr/>
            <p:nvPr/>
          </p:nvSpPr>
          <p:spPr>
            <a:xfrm>
              <a:off x="3218295"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创新实验敎学 </a:t>
              </a:r>
            </a:p>
            <a:p>
              <a:pPr algn="ctr"/>
              <a:r>
                <a:rPr lang="zh-CN" altLang="en-US" sz="1600" b="1" dirty="0"/>
                <a:t>方法</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815776" y="2787174"/>
              <a:ext cx="1582420" cy="1014730"/>
            </a:xfrm>
            <a:prstGeom prst="rect">
              <a:avLst/>
            </a:prstGeom>
            <a:noFill/>
          </p:spPr>
          <p:txBody>
            <a:bodyPr wrap="square" rtlCol="0">
              <a:spAutoFit/>
            </a:bodyPr>
            <a:lstStyle/>
            <a:p>
              <a:pPr>
                <a:lnSpc>
                  <a:spcPct val="150000"/>
                </a:lnSpc>
              </a:pPr>
              <a:r>
                <a:rPr lang="zh-CN" altLang="en-US" sz="2000" dirty="0"/>
                <a:t>虚拟仿真实验教学资源</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mn-ea"/>
              </a:rPr>
              <a:t>虚拟仿真实验教学</a:t>
            </a: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821940"/>
            <a:ext cx="6702425" cy="2011045"/>
          </a:xfrm>
          <a:prstGeom prst="rect">
            <a:avLst/>
          </a:prstGeom>
          <a:noFill/>
          <a:ln w="6350">
            <a:solidFill>
              <a:schemeClr val="tx1"/>
            </a:solidFill>
          </a:ln>
        </p:spPr>
        <p:txBody>
          <a:bodyPr wrap="square" rtlCol="0">
            <a:spAutoFit/>
          </a:bodyPr>
          <a:lstStyle/>
          <a:p>
            <a:pPr>
              <a:lnSpc>
                <a:spcPct val="130000"/>
              </a:lnSpc>
            </a:pPr>
            <a:r>
              <a:rPr sz="1600" dirty="0">
                <a:latin typeface="Calibri" panose="020F0502020204030204" charset="0"/>
                <a:ea typeface="黑体" panose="02010609060101010101" pitchFamily="49" charset="-122"/>
              </a:rPr>
              <a:t>①</a:t>
            </a:r>
            <a:r>
              <a:rPr sz="1600" dirty="0">
                <a:latin typeface="黑体" panose="02010609060101010101" pitchFamily="49" charset="-122"/>
                <a:ea typeface="黑体" panose="02010609060101010101" pitchFamily="49" charset="-122"/>
              </a:rPr>
              <a:t>、实行基于问题、案例的互动式、研讨式教学，倡导自主式、合作式、探究式学习</a:t>
            </a:r>
          </a:p>
          <a:p>
            <a:pPr>
              <a:lnSpc>
                <a:spcPct val="130000"/>
              </a:lnSpc>
            </a:pPr>
            <a:r>
              <a:rPr sz="1600" dirty="0">
                <a:latin typeface="Calibri" panose="020F0502020204030204" charset="0"/>
                <a:ea typeface="黑体" panose="02010609060101010101" pitchFamily="49" charset="-122"/>
              </a:rPr>
              <a:t>②</a:t>
            </a:r>
            <a:r>
              <a:rPr sz="1600" dirty="0">
                <a:latin typeface="黑体" panose="02010609060101010101" pitchFamily="49" charset="-122"/>
                <a:ea typeface="黑体" panose="02010609060101010101" pitchFamily="49" charset="-122"/>
              </a:rPr>
              <a:t>、创新实验教学项目资源呈现方式，注重通过文 字、图片、视频等各种媒介促进教学准备、线上讨论、线下交流</a:t>
            </a:r>
          </a:p>
          <a:p>
            <a:pPr>
              <a:lnSpc>
                <a:spcPct val="130000"/>
              </a:lnSpc>
            </a:pPr>
            <a:r>
              <a:rPr sz="1600" dirty="0">
                <a:latin typeface="Calibri" panose="020F0502020204030204" charset="0"/>
                <a:ea typeface="黑体" panose="02010609060101010101" pitchFamily="49" charset="-122"/>
              </a:rPr>
              <a:t>③</a:t>
            </a:r>
            <a:r>
              <a:rPr sz="1600" dirty="0">
                <a:latin typeface="黑体" panose="02010609060101010101" pitchFamily="49" charset="-122"/>
                <a:ea typeface="黑体" panose="02010609060101010101" pitchFamily="49" charset="-122"/>
              </a:rPr>
              <a:t>、加强网络化条件下实验教学规律研充，探索提升实验敎学效果的方式方法</a:t>
            </a:r>
          </a:p>
        </p:txBody>
      </p:sp>
      <p:sp>
        <p:nvSpPr>
          <p:cNvPr id="5" name="文本框 4"/>
          <p:cNvSpPr txBox="1"/>
          <p:nvPr/>
        </p:nvSpPr>
        <p:spPr>
          <a:xfrm>
            <a:off x="4992370" y="4991735"/>
            <a:ext cx="6702425" cy="730885"/>
          </a:xfrm>
          <a:prstGeom prst="rect">
            <a:avLst/>
          </a:prstGeom>
          <a:noFill/>
          <a:ln w="6350">
            <a:solidFill>
              <a:schemeClr val="tx1"/>
            </a:solidFill>
          </a:ln>
        </p:spPr>
        <p:txBody>
          <a:bodyPr wrap="square" rtlCol="0">
            <a:spAutoFit/>
          </a:bodyPr>
          <a:lstStyle/>
          <a:p>
            <a:pPr>
              <a:lnSpc>
                <a:spcPct val="130000"/>
              </a:lnSpc>
            </a:pPr>
            <a:r>
              <a:rPr sz="1600" dirty="0">
                <a:latin typeface="Calibri" panose="020F0502020204030204" charset="0"/>
                <a:ea typeface="黑体" panose="02010609060101010101" pitchFamily="49" charset="-122"/>
              </a:rPr>
              <a:t>①</a:t>
            </a:r>
            <a:r>
              <a:rPr sz="1600" dirty="0">
                <a:latin typeface="黑体" panose="02010609060101010101" pitchFamily="49" charset="-122"/>
                <a:ea typeface="黑体" panose="02010609060101010101" pitchFamily="49" charset="-122"/>
              </a:rPr>
              <a:t>、目前虚拟仿真实验教学资源的开放共享状况</a:t>
            </a:r>
          </a:p>
          <a:p>
            <a:pPr>
              <a:lnSpc>
                <a:spcPct val="130000"/>
              </a:lnSpc>
            </a:pPr>
            <a:r>
              <a:rPr sz="1600" dirty="0">
                <a:latin typeface="Calibri" panose="020F0502020204030204" charset="0"/>
                <a:ea typeface="黑体" panose="02010609060101010101" pitchFamily="49" charset="-122"/>
              </a:rPr>
              <a:t>②</a:t>
            </a:r>
            <a:r>
              <a:rPr sz="1600" dirty="0">
                <a:latin typeface="黑体" panose="02010609060101010101" pitchFamily="49" charset="-122"/>
                <a:ea typeface="黑体" panose="02010609060101010101" pitchFamily="49" charset="-122"/>
              </a:rPr>
              <a:t>、有进一步实验开放共享的计划与安排</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2120265"/>
            <a:ext cx="6702425" cy="810260"/>
          </a:xfrm>
          <a:prstGeom prst="rect">
            <a:avLst/>
          </a:prstGeom>
          <a:noFill/>
          <a:ln w="6350">
            <a:solidFill>
              <a:schemeClr val="tx1"/>
            </a:solidFill>
          </a:ln>
        </p:spPr>
        <p:txBody>
          <a:bodyPr wrap="square" rtlCol="0">
            <a:spAutoFit/>
          </a:bodyPr>
          <a:lstStyle/>
          <a:p>
            <a:pPr>
              <a:lnSpc>
                <a:spcPct val="130000"/>
              </a:lnSpc>
            </a:pPr>
            <a:r>
              <a:rPr dirty="0">
                <a:latin typeface="Calibri" panose="020F0502020204030204" charset="0"/>
                <a:ea typeface="黑体" panose="02010609060101010101" pitchFamily="49" charset="-122"/>
              </a:rPr>
              <a:t>①</a:t>
            </a:r>
            <a:r>
              <a:rPr dirty="0">
                <a:latin typeface="黑体" panose="02010609060101010101" pitchFamily="49" charset="-122"/>
                <a:ea typeface="黑体" panose="02010609060101010101" pitchFamily="49" charset="-122"/>
              </a:rPr>
              <a:t>、项目负責人和骨干教师的学术水平高</a:t>
            </a:r>
          </a:p>
          <a:p>
            <a:pPr>
              <a:lnSpc>
                <a:spcPct val="130000"/>
              </a:lnSpc>
            </a:pPr>
            <a:r>
              <a:rPr dirty="0">
                <a:latin typeface="Calibri" panose="020F0502020204030204" charset="0"/>
                <a:ea typeface="黑体" panose="02010609060101010101" pitchFamily="49" charset="-122"/>
              </a:rPr>
              <a:t>②</a:t>
            </a:r>
            <a:r>
              <a:rPr dirty="0">
                <a:latin typeface="黑体" panose="02010609060101010101" pitchFamily="49" charset="-122"/>
                <a:ea typeface="黑体" panose="02010609060101010101" pitchFamily="49" charset="-122"/>
              </a:rPr>
              <a:t>、教学能力强，实验教学经验丰富，教学待色鲜明</a:t>
            </a:r>
          </a:p>
        </p:txBody>
      </p:sp>
      <p:grpSp>
        <p:nvGrpSpPr>
          <p:cNvPr id="19" name="组合 18"/>
          <p:cNvGrpSpPr/>
          <p:nvPr/>
        </p:nvGrpSpPr>
        <p:grpSpPr>
          <a:xfrm>
            <a:off x="518391" y="1870955"/>
            <a:ext cx="3960890" cy="3239284"/>
            <a:chOff x="538791" y="1835944"/>
            <a:chExt cx="3960890" cy="3239284"/>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教师水平和实</a:t>
              </a:r>
            </a:p>
            <a:p>
              <a:pPr algn="ctr"/>
              <a:r>
                <a:rPr lang="zh-CN" altLang="en-US" sz="1600" b="1" dirty="0"/>
                <a:t>验教学水平</a:t>
              </a:r>
            </a:p>
          </p:txBody>
        </p:sp>
        <p:sp>
          <p:nvSpPr>
            <p:cNvPr id="14" name="椭圆 13"/>
            <p:cNvSpPr/>
            <p:nvPr/>
          </p:nvSpPr>
          <p:spPr>
            <a:xfrm>
              <a:off x="3097010" y="37663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队伍结构与素质</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86921" y="2702084"/>
              <a:ext cx="1131570" cy="1383665"/>
            </a:xfrm>
            <a:prstGeom prst="rect">
              <a:avLst/>
            </a:prstGeom>
            <a:noFill/>
          </p:spPr>
          <p:txBody>
            <a:bodyPr wrap="square" rtlCol="0">
              <a:spAutoFit/>
            </a:bodyPr>
            <a:lstStyle/>
            <a:p>
              <a:pPr>
                <a:lnSpc>
                  <a:spcPct val="150000"/>
                </a:lnSpc>
              </a:pPr>
              <a:r>
                <a:rPr lang="zh-CN" altLang="en-US" sz="2800" dirty="0"/>
                <a:t>教学队伍</a:t>
              </a:r>
            </a:p>
          </p:txBody>
        </p:sp>
      </p:grpSp>
      <p:sp>
        <p:nvSpPr>
          <p:cNvPr id="20" name="文本框 19"/>
          <p:cNvSpPr txBox="1"/>
          <p:nvPr/>
        </p:nvSpPr>
        <p:spPr>
          <a:xfrm>
            <a:off x="1005236" y="25324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mn-ea"/>
              </a:rPr>
              <a:t>虚拟仿真实验教学</a:t>
            </a: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4050665"/>
            <a:ext cx="6702425" cy="810260"/>
          </a:xfrm>
          <a:prstGeom prst="rect">
            <a:avLst/>
          </a:prstGeom>
          <a:noFill/>
          <a:ln w="6350">
            <a:solidFill>
              <a:schemeClr val="tx1"/>
            </a:solidFill>
          </a:ln>
        </p:spPr>
        <p:txBody>
          <a:bodyPr wrap="square" rtlCol="0">
            <a:spAutoFit/>
          </a:bodyPr>
          <a:lstStyle/>
          <a:p>
            <a:pPr>
              <a:lnSpc>
                <a:spcPct val="130000"/>
              </a:lnSpc>
            </a:pPr>
            <a:r>
              <a:rPr dirty="0">
                <a:latin typeface="Calibri" panose="020F0502020204030204" charset="0"/>
                <a:ea typeface="黑体" panose="02010609060101010101" pitchFamily="49" charset="-122"/>
              </a:rPr>
              <a:t>①</a:t>
            </a:r>
            <a:r>
              <a:rPr dirty="0">
                <a:latin typeface="黑体" panose="02010609060101010101" pitchFamily="49" charset="-122"/>
                <a:ea typeface="黑体" panose="02010609060101010101" pitchFamily="49" charset="-122"/>
              </a:rPr>
              <a:t>、教师队伍梯队建设合理</a:t>
            </a:r>
          </a:p>
          <a:p>
            <a:pPr>
              <a:lnSpc>
                <a:spcPct val="130000"/>
              </a:lnSpc>
            </a:pPr>
            <a:r>
              <a:rPr dirty="0">
                <a:latin typeface="Calibri" panose="020F0502020204030204" charset="0"/>
                <a:ea typeface="黑体" panose="02010609060101010101" pitchFamily="49" charset="-122"/>
              </a:rPr>
              <a:t>②</a:t>
            </a:r>
            <a:r>
              <a:rPr dirty="0">
                <a:latin typeface="黑体" panose="02010609060101010101" pitchFamily="49" charset="-122"/>
                <a:ea typeface="黑体" panose="02010609060101010101" pitchFamily="49" charset="-122"/>
              </a:rPr>
              <a:t>、有虚拟仿真实验项目建设的专业管理人员</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2120265"/>
            <a:ext cx="6702425" cy="1529715"/>
          </a:xfrm>
          <a:prstGeom prst="rect">
            <a:avLst/>
          </a:prstGeom>
          <a:noFill/>
          <a:ln w="6350">
            <a:solidFill>
              <a:schemeClr val="tx1"/>
            </a:solidFill>
          </a:ln>
        </p:spPr>
        <p:txBody>
          <a:bodyPr wrap="square" rtlCol="0">
            <a:spAutoFit/>
          </a:bodyPr>
          <a:lstStyle/>
          <a:p>
            <a:pPr>
              <a:lnSpc>
                <a:spcPct val="130000"/>
              </a:lnSpc>
            </a:pPr>
            <a:r>
              <a:rPr dirty="0">
                <a:latin typeface="Calibri" panose="020F0502020204030204" charset="0"/>
                <a:ea typeface="黑体" panose="02010609060101010101" pitchFamily="49" charset="-122"/>
              </a:rPr>
              <a:t>①</a:t>
            </a:r>
            <a:r>
              <a:rPr dirty="0">
                <a:latin typeface="黑体" panose="02010609060101010101" pitchFamily="49" charset="-122"/>
                <a:ea typeface="黑体" panose="02010609060101010101" pitchFamily="49" charset="-122"/>
              </a:rPr>
              <a:t>、有大型存储平台，保障教学要求</a:t>
            </a:r>
          </a:p>
          <a:p>
            <a:pPr>
              <a:lnSpc>
                <a:spcPct val="130000"/>
              </a:lnSpc>
            </a:pPr>
            <a:r>
              <a:rPr dirty="0">
                <a:latin typeface="Calibri" panose="020F0502020204030204" charset="0"/>
                <a:ea typeface="黑体" panose="02010609060101010101" pitchFamily="49" charset="-122"/>
              </a:rPr>
              <a:t>②</a:t>
            </a:r>
            <a:r>
              <a:rPr dirty="0">
                <a:latin typeface="黑体" panose="02010609060101010101" pitchFamily="49" charset="-122"/>
                <a:ea typeface="黑体" panose="02010609060101010101" pitchFamily="49" charset="-122"/>
              </a:rPr>
              <a:t>、能提供虚拟仿真实验教学项目的链接及教学功能</a:t>
            </a:r>
          </a:p>
          <a:p>
            <a:pPr>
              <a:lnSpc>
                <a:spcPct val="130000"/>
              </a:lnSpc>
            </a:pPr>
            <a:r>
              <a:rPr dirty="0">
                <a:latin typeface="Calibri" panose="020F0502020204030204" charset="0"/>
                <a:ea typeface="黑体" panose="02010609060101010101" pitchFamily="49" charset="-122"/>
              </a:rPr>
              <a:t>③</a:t>
            </a:r>
            <a:r>
              <a:rPr dirty="0">
                <a:latin typeface="黑体" panose="02010609060101010101" pitchFamily="49" charset="-122"/>
                <a:ea typeface="黑体" panose="02010609060101010101" pitchFamily="49" charset="-122"/>
              </a:rPr>
              <a:t>、具有信息发布、数据分析、不少于2课时教学内容、成</a:t>
            </a:r>
          </a:p>
          <a:p>
            <a:pPr>
              <a:lnSpc>
                <a:spcPct val="130000"/>
              </a:lnSpc>
            </a:pPr>
            <a:r>
              <a:rPr dirty="0">
                <a:latin typeface="黑体" panose="02010609060101010101" pitchFamily="49" charset="-122"/>
                <a:ea typeface="黑体" panose="02010609060101010101" pitchFamily="49" charset="-122"/>
              </a:rPr>
              <a:t>绩评定等功能</a:t>
            </a:r>
          </a:p>
        </p:txBody>
      </p:sp>
      <p:grpSp>
        <p:nvGrpSpPr>
          <p:cNvPr id="19" name="组合 18"/>
          <p:cNvGrpSpPr/>
          <p:nvPr/>
        </p:nvGrpSpPr>
        <p:grpSpPr>
          <a:xfrm>
            <a:off x="518391" y="1870955"/>
            <a:ext cx="3960890" cy="3239284"/>
            <a:chOff x="538791" y="1835944"/>
            <a:chExt cx="3960890" cy="3239284"/>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校园网络平台</a:t>
              </a:r>
            </a:p>
          </p:txBody>
        </p:sp>
        <p:sp>
          <p:nvSpPr>
            <p:cNvPr id="14" name="椭圆 13"/>
            <p:cNvSpPr/>
            <p:nvPr/>
          </p:nvSpPr>
          <p:spPr>
            <a:xfrm>
              <a:off x="3097010" y="37663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安全管理</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86921" y="2702084"/>
              <a:ext cx="1131570" cy="1383665"/>
            </a:xfrm>
            <a:prstGeom prst="rect">
              <a:avLst/>
            </a:prstGeom>
            <a:noFill/>
          </p:spPr>
          <p:txBody>
            <a:bodyPr wrap="square" rtlCol="0">
              <a:spAutoFit/>
            </a:bodyPr>
            <a:lstStyle/>
            <a:p>
              <a:pPr>
                <a:lnSpc>
                  <a:spcPct val="150000"/>
                </a:lnSpc>
              </a:pPr>
              <a:r>
                <a:rPr lang="zh-CN" altLang="en-US" sz="2800" dirty="0"/>
                <a:t>实验平台</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mn-ea"/>
              </a:rPr>
              <a:t>虚拟仿真实验教学</a:t>
            </a: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4050665"/>
            <a:ext cx="6702425" cy="1529715"/>
          </a:xfrm>
          <a:prstGeom prst="rect">
            <a:avLst/>
          </a:prstGeom>
          <a:noFill/>
          <a:ln w="6350">
            <a:solidFill>
              <a:schemeClr val="tx1"/>
            </a:solidFill>
          </a:ln>
        </p:spPr>
        <p:txBody>
          <a:bodyPr wrap="square" rtlCol="0">
            <a:spAutoFit/>
          </a:bodyPr>
          <a:lstStyle/>
          <a:p>
            <a:pPr>
              <a:lnSpc>
                <a:spcPct val="130000"/>
              </a:lnSpc>
            </a:pPr>
            <a:r>
              <a:rPr dirty="0">
                <a:latin typeface="Calibri" panose="020F0502020204030204" charset="0"/>
                <a:ea typeface="黑体" panose="02010609060101010101" pitchFamily="49" charset="-122"/>
              </a:rPr>
              <a:t>①</a:t>
            </a:r>
            <a:r>
              <a:rPr dirty="0">
                <a:latin typeface="黑体" panose="02010609060101010101" pitchFamily="49" charset="-122"/>
                <a:ea typeface="黑体" panose="02010609060101010101" pitchFamily="49" charset="-122"/>
              </a:rPr>
              <a:t>、有用户身份管理、认证和计费管理系统，提供用户认证</a:t>
            </a:r>
          </a:p>
          <a:p>
            <a:pPr>
              <a:lnSpc>
                <a:spcPct val="130000"/>
              </a:lnSpc>
            </a:pPr>
            <a:r>
              <a:rPr dirty="0">
                <a:latin typeface="黑体" panose="02010609060101010101" pitchFamily="49" charset="-122"/>
                <a:ea typeface="黑体" panose="02010609060101010101" pitchFamily="49" charset="-122"/>
              </a:rPr>
              <a:t>和权限等级识别.</a:t>
            </a:r>
          </a:p>
          <a:p>
            <a:pPr>
              <a:lnSpc>
                <a:spcPct val="130000"/>
              </a:lnSpc>
            </a:pPr>
            <a:r>
              <a:rPr dirty="0">
                <a:latin typeface="Calibri" panose="020F0502020204030204" charset="0"/>
                <a:ea typeface="黑体" panose="02010609060101010101" pitchFamily="49" charset="-122"/>
              </a:rPr>
              <a:t>②</a:t>
            </a:r>
            <a:r>
              <a:rPr dirty="0">
                <a:latin typeface="黑体" panose="02010609060101010101" pitchFamily="49" charset="-122"/>
                <a:ea typeface="黑体" panose="02010609060101010101" pitchFamily="49" charset="-122"/>
              </a:rPr>
              <a:t>、具有网络防病毒、信息过滤和入侵检测功能，实验网络</a:t>
            </a:r>
          </a:p>
          <a:p>
            <a:pPr>
              <a:lnSpc>
                <a:spcPct val="130000"/>
              </a:lnSpc>
            </a:pPr>
            <a:r>
              <a:rPr dirty="0">
                <a:latin typeface="黑体" panose="02010609060101010101" pitchFamily="49" charset="-122"/>
                <a:ea typeface="黑体" panose="02010609060101010101" pitchFamily="49" charset="-122"/>
              </a:rPr>
              <a:t>的安全运行、管理和维护。</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2910" y="1890395"/>
            <a:ext cx="3637744" cy="2008505"/>
            <a:chOff x="1633492" y="2499883"/>
            <a:chExt cx="1890944" cy="1805546"/>
          </a:xfrm>
        </p:grpSpPr>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128613" y="3042175"/>
              <a:ext cx="901121" cy="662738"/>
            </a:xfrm>
            <a:prstGeom prst="rect">
              <a:avLst/>
            </a:prstGeom>
            <a:noFill/>
          </p:spPr>
          <p:txBody>
            <a:bodyPr wrap="square" rtlCol="0">
              <a:spAutoFit/>
            </a:bodyPr>
            <a:lstStyle/>
            <a:p>
              <a:pPr>
                <a:lnSpc>
                  <a:spcPct val="150000"/>
                </a:lnSpc>
              </a:pPr>
              <a:r>
                <a:rPr lang="zh-CN" altLang="en-US" sz="2800" dirty="0"/>
                <a:t>条件保障</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mn-ea"/>
              </a:rPr>
              <a:t>虚拟仿真实验教学</a:t>
            </a: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5040630" y="2249170"/>
            <a:ext cx="6702425" cy="1291590"/>
          </a:xfrm>
          <a:prstGeom prst="rect">
            <a:avLst/>
          </a:prstGeom>
          <a:noFill/>
          <a:ln w="6350">
            <a:solidFill>
              <a:schemeClr val="tx1"/>
            </a:solidFill>
          </a:ln>
        </p:spPr>
        <p:txBody>
          <a:bodyPr wrap="square" rtlCol="0">
            <a:spAutoFit/>
          </a:bodyPr>
          <a:lstStyle/>
          <a:p>
            <a:pPr>
              <a:lnSpc>
                <a:spcPct val="130000"/>
              </a:lnSpc>
            </a:pPr>
            <a:r>
              <a:rPr sz="2000" dirty="0">
                <a:latin typeface="Calibri" panose="020F0502020204030204" charset="0"/>
                <a:ea typeface="黑体" panose="02010609060101010101" pitchFamily="49" charset="-122"/>
              </a:rPr>
              <a:t>①</a:t>
            </a:r>
            <a:r>
              <a:rPr sz="2000" dirty="0">
                <a:latin typeface="黑体" panose="02010609060101010101" pitchFamily="49" charset="-122"/>
                <a:ea typeface="黑体" panose="02010609060101010101" pitchFamily="49" charset="-122"/>
              </a:rPr>
              <a:t>、虚拟仿真实验教学项目基础条件符合教学要求：</a:t>
            </a:r>
          </a:p>
          <a:p>
            <a:pPr>
              <a:lnSpc>
                <a:spcPct val="130000"/>
              </a:lnSpc>
            </a:pPr>
            <a:r>
              <a:rPr sz="2000" dirty="0">
                <a:latin typeface="Calibri" panose="020F0502020204030204" charset="0"/>
                <a:ea typeface="黑体" panose="02010609060101010101" pitchFamily="49" charset="-122"/>
              </a:rPr>
              <a:t>②</a:t>
            </a:r>
            <a:r>
              <a:rPr sz="2000" dirty="0">
                <a:latin typeface="黑体" panose="02010609060101010101" pitchFamily="49" charset="-122"/>
                <a:ea typeface="黑体" panose="02010609060101010101" pitchFamily="49" charset="-122"/>
              </a:rPr>
              <a:t>、有教学效果考核、评价和反馈机制；</a:t>
            </a:r>
          </a:p>
          <a:p>
            <a:pPr>
              <a:lnSpc>
                <a:spcPct val="130000"/>
              </a:lnSpc>
            </a:pPr>
            <a:r>
              <a:rPr sz="2000" dirty="0">
                <a:latin typeface="Calibri" panose="020F0502020204030204" charset="0"/>
                <a:ea typeface="黑体" panose="02010609060101010101" pitchFamily="49" charset="-122"/>
              </a:rPr>
              <a:t>③</a:t>
            </a:r>
            <a:r>
              <a:rPr sz="2000" dirty="0">
                <a:latin typeface="黑体" panose="02010609060101010101" pitchFamily="49" charset="-122"/>
                <a:ea typeface="黑体" panose="02010609060101010101" pitchFamily="49" charset="-122"/>
              </a:rPr>
              <a:t>、有设备运行、维护、更新和管理的相关规范。</a:t>
            </a:r>
          </a:p>
        </p:txBody>
      </p:sp>
      <p:sp>
        <p:nvSpPr>
          <p:cNvPr id="14" name="椭圆 13"/>
          <p:cNvSpPr/>
          <p:nvPr/>
        </p:nvSpPr>
        <p:spPr>
          <a:xfrm>
            <a:off x="1540545" y="3899145"/>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nSpc>
                <a:spcPct val="130000"/>
              </a:lnSpc>
            </a:pPr>
            <a:r>
              <a:rPr sz="1600" dirty="0">
                <a:latin typeface="黑体" panose="02010609060101010101" pitchFamily="49" charset="-122"/>
                <a:ea typeface="黑体" panose="02010609060101010101" pitchFamily="49" charset="-122"/>
                <a:sym typeface="+mn-ea"/>
              </a:rPr>
              <a:t>基础条件与规</a:t>
            </a:r>
            <a:endParaRPr sz="1600" dirty="0">
              <a:latin typeface="黑体" panose="02010609060101010101" pitchFamily="49" charset="-122"/>
              <a:ea typeface="黑体" panose="02010609060101010101" pitchFamily="49" charset="-122"/>
            </a:endParaRPr>
          </a:p>
          <a:p>
            <a:pPr>
              <a:lnSpc>
                <a:spcPct val="130000"/>
              </a:lnSpc>
            </a:pPr>
            <a:r>
              <a:rPr sz="1600" dirty="0">
                <a:latin typeface="黑体" panose="02010609060101010101" pitchFamily="49" charset="-122"/>
                <a:ea typeface="黑体" panose="02010609060101010101" pitchFamily="49" charset="-122"/>
                <a:sym typeface="+mn-ea"/>
              </a:rPr>
              <a:t>范管理</a:t>
            </a:r>
            <a:endParaRPr lang="zh-CN" altLang="en-US" sz="1600" b="1" dirty="0"/>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文本框 17"/>
          <p:cNvSpPr txBox="1"/>
          <p:nvPr/>
        </p:nvSpPr>
        <p:spPr>
          <a:xfrm>
            <a:off x="2211750" y="2494208"/>
            <a:ext cx="8079383" cy="1200329"/>
          </a:xfrm>
          <a:prstGeom prst="rect">
            <a:avLst/>
          </a:prstGeom>
          <a:noFill/>
        </p:spPr>
        <p:txBody>
          <a:bodyPr wrap="square" rtlCol="0">
            <a:spAutoFit/>
          </a:bodyPr>
          <a:lstStyle/>
          <a:p>
            <a:pPr lvl="0" algn="dist" defTabSz="1219200">
              <a:defRPr/>
            </a:pPr>
            <a:r>
              <a:rPr lang="zh-CN" altLang="en-US" sz="7200" dirty="0" smtClean="0">
                <a:solidFill>
                  <a:srgbClr val="BA1219"/>
                </a:solidFill>
                <a:latin typeface="+mn-ea"/>
                <a:sym typeface="思源黑体 CN Normal" panose="020B0400000000000000" pitchFamily="34" charset="-122"/>
              </a:rPr>
              <a:t>谢谢聆听</a:t>
            </a:r>
            <a:r>
              <a:rPr lang="zh-CN" altLang="en-US" sz="7200" dirty="0">
                <a:solidFill>
                  <a:srgbClr val="BA1219"/>
                </a:solidFill>
                <a:latin typeface="+mn-ea"/>
                <a:sym typeface="思源黑体 CN Normal" panose="020B0400000000000000" pitchFamily="34" charset="-122"/>
              </a:rPr>
              <a:t>！</a:t>
            </a:r>
            <a:endParaRPr kumimoji="0" lang="zh-CN" altLang="en-US" sz="7200" i="0" u="none" strike="noStrike" kern="1200" cap="none" spc="0" normalizeH="0" baseline="0" noProof="0" dirty="0">
              <a:ln>
                <a:noFill/>
              </a:ln>
              <a:solidFill>
                <a:srgbClr val="BA1219"/>
              </a:solidFill>
              <a:uLnTx/>
              <a:uFillTx/>
              <a:latin typeface="+mn-ea"/>
              <a:sym typeface="思源黑体 CN Normal" panose="020B04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060450"/>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课程内容为高校教学内容，符合《普通高等学校本科专业类教学质量国家标准》等要求，课程定位准确， 教学内容质量高；课程知识体系科学完整。</a:t>
            </a:r>
          </a:p>
        </p:txBody>
      </p:sp>
      <p:grpSp>
        <p:nvGrpSpPr>
          <p:cNvPr id="19" name="组合 18"/>
          <p:cNvGrpSpPr/>
          <p:nvPr/>
        </p:nvGrpSpPr>
        <p:grpSpPr>
          <a:xfrm>
            <a:off x="824461" y="1631560"/>
            <a:ext cx="3570646" cy="3594879"/>
            <a:chOff x="844861" y="1596549"/>
            <a:chExt cx="3570646" cy="3594879"/>
          </a:xfrm>
        </p:grpSpPr>
        <p:sp>
          <p:nvSpPr>
            <p:cNvPr id="15" name="椭圆 14"/>
            <p:cNvSpPr/>
            <p:nvPr/>
          </p:nvSpPr>
          <p:spPr>
            <a:xfrm>
              <a:off x="844861" y="1596549"/>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规范性</a:t>
              </a:r>
            </a:p>
          </p:txBody>
        </p:sp>
        <p:sp>
          <p:nvSpPr>
            <p:cNvPr id="16" name="椭圆 15"/>
            <p:cNvSpPr/>
            <p:nvPr/>
          </p:nvSpPr>
          <p:spPr>
            <a:xfrm>
              <a:off x="844861" y="38825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3.</a:t>
              </a:r>
              <a:r>
                <a:rPr lang="zh-CN" altLang="en-US" sz="1600" b="1" dirty="0"/>
                <a:t>安全性</a:t>
              </a:r>
            </a:p>
          </p:txBody>
        </p:sp>
        <p:sp>
          <p:nvSpPr>
            <p:cNvPr id="17" name="椭圆 16"/>
            <p:cNvSpPr/>
            <p:nvPr/>
          </p:nvSpPr>
          <p:spPr>
            <a:xfrm>
              <a:off x="3012836" y="38825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4.</a:t>
              </a:r>
              <a:r>
                <a:rPr lang="zh-CN" altLang="en-US" sz="1600" b="1" dirty="0"/>
                <a:t>适当性多样性</a:t>
              </a:r>
            </a:p>
          </p:txBody>
        </p:sp>
        <p:sp>
          <p:nvSpPr>
            <p:cNvPr id="14" name="椭圆 13"/>
            <p:cNvSpPr/>
            <p:nvPr/>
          </p:nvSpPr>
          <p:spPr>
            <a:xfrm>
              <a:off x="2963660" y="1596549"/>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思想性科学性先进性</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130643" y="2694947"/>
              <a:ext cx="1020934" cy="1383665"/>
            </a:xfrm>
            <a:prstGeom prst="rect">
              <a:avLst/>
            </a:prstGeom>
            <a:noFill/>
          </p:spPr>
          <p:txBody>
            <a:bodyPr wrap="square" rtlCol="0">
              <a:spAutoFit/>
            </a:bodyPr>
            <a:lstStyle/>
            <a:p>
              <a:pPr>
                <a:lnSpc>
                  <a:spcPct val="150000"/>
                </a:lnSpc>
              </a:pPr>
              <a:r>
                <a:rPr lang="zh-CN" altLang="en-US" sz="2800" dirty="0"/>
                <a:t>课程</a:t>
              </a:r>
              <a:endParaRPr lang="en-US" altLang="zh-CN" sz="2800" dirty="0"/>
            </a:p>
            <a:p>
              <a:pPr>
                <a:lnSpc>
                  <a:spcPct val="150000"/>
                </a:lnSpc>
              </a:pPr>
              <a:r>
                <a:rPr lang="zh-CN" altLang="en-US" sz="2800" dirty="0"/>
                <a:t>内容</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414270"/>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坚持立德树人，将思想政治教育内化为课程内容，弘扬社会主义核心价值观；课程内容先进、新颖，反映学科专业先进的核心理论和成果，体现教改教研成果，具有较高的科学性水平，注重运用知识解决实际问题。</a:t>
            </a:r>
          </a:p>
        </p:txBody>
      </p:sp>
      <p:sp>
        <p:nvSpPr>
          <p:cNvPr id="5" name="文本框 4"/>
          <p:cNvSpPr txBox="1"/>
          <p:nvPr/>
        </p:nvSpPr>
        <p:spPr>
          <a:xfrm>
            <a:off x="4992370" y="4022090"/>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课程无危害国家安全、涉密及其他不适宜网络公开传播的内容，无侵犯他人知识产权内容。</a:t>
            </a:r>
          </a:p>
        </p:txBody>
      </p:sp>
      <p:sp>
        <p:nvSpPr>
          <p:cNvPr id="8" name="文本框 7"/>
          <p:cNvSpPr txBox="1"/>
          <p:nvPr/>
        </p:nvSpPr>
        <p:spPr>
          <a:xfrm>
            <a:off x="4992370" y="503237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课程内容及教学环节配置丰富、多样，深浅度合理，内容更新和完善及时。在线考试难易度适当，有区分度。</a:t>
            </a:r>
          </a:p>
        </p:txBody>
      </p:sp>
      <p:pic>
        <p:nvPicPr>
          <p:cNvPr id="9" name="图片 8" descr="川北医学院校徽"/>
          <p:cNvPicPr>
            <a:picLocks noChangeAspect="1"/>
          </p:cNvPicPr>
          <p:nvPr/>
        </p:nvPicPr>
        <p:blipFill>
          <a:blip r:embed="rId3"/>
          <a:stretch>
            <a:fillRect/>
          </a:stretch>
        </p:blipFill>
        <p:spPr>
          <a:xfrm>
            <a:off x="296545" y="144145"/>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35191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教学目标明确，教学方法与教学活动组织科学合理，符合教育教学规律。</a:t>
            </a:r>
          </a:p>
        </p:txBody>
      </p:sp>
      <p:grpSp>
        <p:nvGrpSpPr>
          <p:cNvPr id="19" name="组合 18"/>
          <p:cNvGrpSpPr/>
          <p:nvPr/>
        </p:nvGrpSpPr>
        <p:grpSpPr>
          <a:xfrm>
            <a:off x="518391" y="1870955"/>
            <a:ext cx="4082175" cy="3778394"/>
            <a:chOff x="538791" y="1835944"/>
            <a:chExt cx="4082175" cy="3778394"/>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合理性</a:t>
              </a:r>
            </a:p>
          </p:txBody>
        </p:sp>
        <p:sp>
          <p:nvSpPr>
            <p:cNvPr id="16" name="椭圆 15"/>
            <p:cNvSpPr/>
            <p:nvPr/>
          </p:nvSpPr>
          <p:spPr>
            <a:xfrm>
              <a:off x="1815776" y="430545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3.</a:t>
              </a:r>
              <a:r>
                <a:rPr lang="zh-CN" altLang="en-US" sz="1600" b="1" dirty="0"/>
                <a:t>创新性</a:t>
              </a:r>
            </a:p>
          </p:txBody>
        </p:sp>
        <p:sp>
          <p:nvSpPr>
            <p:cNvPr id="14" name="椭圆 13"/>
            <p:cNvSpPr/>
            <p:nvPr/>
          </p:nvSpPr>
          <p:spPr>
            <a:xfrm>
              <a:off x="3218295"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方向性</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941506" y="2702084"/>
              <a:ext cx="1469390" cy="1383665"/>
            </a:xfrm>
            <a:prstGeom prst="rect">
              <a:avLst/>
            </a:prstGeom>
            <a:noFill/>
          </p:spPr>
          <p:txBody>
            <a:bodyPr wrap="square" rtlCol="0">
              <a:spAutoFit/>
            </a:bodyPr>
            <a:lstStyle/>
            <a:p>
              <a:pPr>
                <a:lnSpc>
                  <a:spcPct val="150000"/>
                </a:lnSpc>
              </a:pPr>
              <a:r>
                <a:rPr lang="zh-CN" altLang="en-US" sz="2800" dirty="0"/>
                <a:t>课程教学设计</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2414270"/>
            <a:ext cx="6702425" cy="152971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符合以学生为中心的课程教学改革方向，注重激发学生学习志趣和潜能，增强学生的社会责任感、创新精神和实践能力；信息技术与教育教学融合，课程应用与课程服务相融通，适合在线学习、翻转课堂以及线上线下混合式拓展性学习。</a:t>
            </a:r>
          </a:p>
        </p:txBody>
      </p:sp>
      <p:sp>
        <p:nvSpPr>
          <p:cNvPr id="5" name="文本框 4"/>
          <p:cNvSpPr txBox="1"/>
          <p:nvPr/>
        </p:nvSpPr>
        <p:spPr>
          <a:xfrm>
            <a:off x="4992370" y="4022090"/>
            <a:ext cx="662876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有针对性地解决当前教育教学中存在的问题，充分利用和发挥网络教学优势，各教学环节充分、有效，满足学生的在线学习的诉求，不是传统课堂的简单翻版。</a:t>
            </a:r>
          </a:p>
        </p:txBody>
      </p:sp>
      <p:pic>
        <p:nvPicPr>
          <p:cNvPr id="10" name="图片 9" descr="川北医学院校徽"/>
          <p:cNvPicPr>
            <a:picLocks noChangeAspect="1"/>
          </p:cNvPicPr>
          <p:nvPr/>
        </p:nvPicPr>
        <p:blipFill>
          <a:blip r:embed="rId3"/>
          <a:stretch>
            <a:fillRect/>
          </a:stretch>
        </p:blipFill>
        <p:spPr>
          <a:xfrm>
            <a:off x="296545" y="144145"/>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04435" y="193992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在本课程专业领域有较高学术造诣，教学经验丰富， 教学水平高，在推进基于慕课的信息技术与教育教学深度融合的课程改革中投入精力大，有一定影响度。</a:t>
            </a:r>
          </a:p>
        </p:txBody>
      </p:sp>
      <p:grpSp>
        <p:nvGrpSpPr>
          <p:cNvPr id="19" name="组合 18"/>
          <p:cNvGrpSpPr/>
          <p:nvPr/>
        </p:nvGrpSpPr>
        <p:grpSpPr>
          <a:xfrm>
            <a:off x="518391" y="1870955"/>
            <a:ext cx="3960890" cy="3239284"/>
            <a:chOff x="538791" y="1835944"/>
            <a:chExt cx="3960890" cy="3239284"/>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负责人</a:t>
              </a:r>
            </a:p>
          </p:txBody>
        </p:sp>
        <p:sp>
          <p:nvSpPr>
            <p:cNvPr id="14" name="椭圆 13"/>
            <p:cNvSpPr/>
            <p:nvPr/>
          </p:nvSpPr>
          <p:spPr>
            <a:xfrm>
              <a:off x="3097010" y="37663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团队</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86921" y="2702084"/>
              <a:ext cx="1131570" cy="1383665"/>
            </a:xfrm>
            <a:prstGeom prst="rect">
              <a:avLst/>
            </a:prstGeom>
            <a:noFill/>
          </p:spPr>
          <p:txBody>
            <a:bodyPr wrap="square" rtlCol="0">
              <a:spAutoFit/>
            </a:bodyPr>
            <a:lstStyle/>
            <a:p>
              <a:pPr>
                <a:lnSpc>
                  <a:spcPct val="150000"/>
                </a:lnSpc>
              </a:pPr>
              <a:r>
                <a:rPr lang="zh-CN" altLang="en-US" sz="2800" dirty="0"/>
                <a:t>课程团队</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5004435" y="4050665"/>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主讲教师师德好、教学能力强，教学表现力强，课程团队结构合理。</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2009775"/>
            <a:ext cx="6702425" cy="1170305"/>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通过课程平台，教师按照教学计划和要求为学习者提供测验、作业、考试、答疑、讨论等教学活动，及时开展有效的在线指导与测评。</a:t>
            </a:r>
          </a:p>
        </p:txBody>
      </p:sp>
      <p:grpSp>
        <p:nvGrpSpPr>
          <p:cNvPr id="19" name="组合 18"/>
          <p:cNvGrpSpPr/>
          <p:nvPr/>
        </p:nvGrpSpPr>
        <p:grpSpPr>
          <a:xfrm>
            <a:off x="518391" y="1870955"/>
            <a:ext cx="3960890" cy="3239284"/>
            <a:chOff x="538791" y="1835944"/>
            <a:chExt cx="3960890" cy="3239284"/>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团队</a:t>
              </a:r>
            </a:p>
            <a:p>
              <a:pPr algn="ctr"/>
              <a:r>
                <a:rPr lang="zh-CN" altLang="en-US" sz="1600" b="1" dirty="0"/>
                <a:t>服务</a:t>
              </a:r>
            </a:p>
          </p:txBody>
        </p:sp>
        <p:sp>
          <p:nvSpPr>
            <p:cNvPr id="14" name="椭圆 13"/>
            <p:cNvSpPr/>
            <p:nvPr/>
          </p:nvSpPr>
          <p:spPr>
            <a:xfrm>
              <a:off x="3097010" y="37663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学习者活动</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2086921" y="2702084"/>
              <a:ext cx="1131570" cy="1383665"/>
            </a:xfrm>
            <a:prstGeom prst="rect">
              <a:avLst/>
            </a:prstGeom>
            <a:noFill/>
          </p:spPr>
          <p:txBody>
            <a:bodyPr wrap="square" rtlCol="0">
              <a:spAutoFit/>
            </a:bodyPr>
            <a:lstStyle/>
            <a:p>
              <a:pPr>
                <a:lnSpc>
                  <a:spcPct val="150000"/>
                </a:lnSpc>
              </a:pPr>
              <a:r>
                <a:rPr lang="zh-CN" altLang="en-US" sz="2800" dirty="0"/>
                <a:t>教学支持</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92370" y="4340225"/>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学习者在线学习响应度高，师生互动活跃。</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92370" y="1870710"/>
            <a:ext cx="6702425" cy="45085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面向其他高校和社会学习者开放学习程度高。</a:t>
            </a:r>
          </a:p>
        </p:txBody>
      </p:sp>
      <p:grpSp>
        <p:nvGrpSpPr>
          <p:cNvPr id="19" name="组合 18"/>
          <p:cNvGrpSpPr/>
          <p:nvPr/>
        </p:nvGrpSpPr>
        <p:grpSpPr>
          <a:xfrm>
            <a:off x="518391" y="1870955"/>
            <a:ext cx="4082175" cy="3754755"/>
            <a:chOff x="538791" y="1835944"/>
            <a:chExt cx="4082175" cy="3754755"/>
          </a:xfrm>
        </p:grpSpPr>
        <p:sp>
          <p:nvSpPr>
            <p:cNvPr id="15" name="椭圆 14"/>
            <p:cNvSpPr/>
            <p:nvPr/>
          </p:nvSpPr>
          <p:spPr>
            <a:xfrm>
              <a:off x="538791"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1.</a:t>
              </a:r>
              <a:r>
                <a:rPr lang="zh-CN" altLang="en-US" sz="1600" b="1" dirty="0"/>
                <a:t>开放性</a:t>
              </a:r>
            </a:p>
          </p:txBody>
        </p:sp>
        <p:sp>
          <p:nvSpPr>
            <p:cNvPr id="16" name="椭圆 15"/>
            <p:cNvSpPr/>
            <p:nvPr/>
          </p:nvSpPr>
          <p:spPr>
            <a:xfrm>
              <a:off x="1815776" y="4305459"/>
              <a:ext cx="1402715" cy="12852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400" b="1" dirty="0"/>
                <a:t>3.</a:t>
              </a:r>
              <a:r>
                <a:rPr lang="zh-CN" altLang="en-US" sz="1400" b="1" dirty="0"/>
                <a:t>在其他高校和社会学习者中应用共享情况</a:t>
              </a:r>
            </a:p>
          </p:txBody>
        </p:sp>
        <p:sp>
          <p:nvSpPr>
            <p:cNvPr id="14" name="椭圆 13"/>
            <p:cNvSpPr/>
            <p:nvPr/>
          </p:nvSpPr>
          <p:spPr>
            <a:xfrm>
              <a:off x="3218295" y="1835944"/>
              <a:ext cx="1402671" cy="13088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600" b="1" dirty="0"/>
                <a:t>2.</a:t>
              </a:r>
              <a:r>
                <a:rPr lang="zh-CN" altLang="en-US" sz="1600" b="1" dirty="0"/>
                <a:t>课程本校应用情况</a:t>
              </a:r>
            </a:p>
          </p:txBody>
        </p:sp>
        <p:sp>
          <p:nvSpPr>
            <p:cNvPr id="6" name="椭圆 5"/>
            <p:cNvSpPr/>
            <p:nvPr/>
          </p:nvSpPr>
          <p:spPr>
            <a:xfrm>
              <a:off x="1633492" y="2499883"/>
              <a:ext cx="1890944" cy="180554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400"/>
            </a:p>
          </p:txBody>
        </p:sp>
        <p:sp>
          <p:nvSpPr>
            <p:cNvPr id="7" name="文本框 6"/>
            <p:cNvSpPr txBox="1"/>
            <p:nvPr/>
          </p:nvSpPr>
          <p:spPr>
            <a:xfrm>
              <a:off x="1815776" y="2603659"/>
              <a:ext cx="1709420" cy="1383665"/>
            </a:xfrm>
            <a:prstGeom prst="rect">
              <a:avLst/>
            </a:prstGeom>
            <a:noFill/>
          </p:spPr>
          <p:txBody>
            <a:bodyPr wrap="square" rtlCol="0">
              <a:spAutoFit/>
            </a:bodyPr>
            <a:lstStyle/>
            <a:p>
              <a:pPr>
                <a:lnSpc>
                  <a:spcPct val="150000"/>
                </a:lnSpc>
              </a:pPr>
              <a:r>
                <a:rPr lang="zh-CN" altLang="en-US" sz="2800" dirty="0"/>
                <a:t>应用效果与影响</a:t>
              </a:r>
            </a:p>
          </p:txBody>
        </p:sp>
      </p:grpSp>
      <p:sp>
        <p:nvSpPr>
          <p:cNvPr id="20" name="文本框 19"/>
          <p:cNvSpPr txBox="1"/>
          <p:nvPr/>
        </p:nvSpPr>
        <p:spPr>
          <a:xfrm>
            <a:off x="1005236" y="251974"/>
            <a:ext cx="7983898" cy="583565"/>
          </a:xfrm>
          <a:prstGeom prst="rect">
            <a:avLst/>
          </a:prstGeom>
          <a:noFill/>
        </p:spPr>
        <p:txBody>
          <a:bodyPr wrap="square" rtlCol="0">
            <a:spAutoFit/>
          </a:bodyPr>
          <a:lstStyle/>
          <a:p>
            <a:pPr lvl="0" defTabSz="1219200">
              <a:defRPr/>
            </a:pPr>
            <a:r>
              <a:rPr lang="zh-CN" altLang="en-US" sz="32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线上一流课程评审指标</a:t>
            </a:r>
            <a:endParaRPr lang="zh-CN" altLang="en-US" sz="3200" dirty="0">
              <a:latin typeface="+mn-ea"/>
              <a:sym typeface="思源黑体 CN Normal" panose="020B0400000000000000" pitchFamily="34" charset="-122"/>
            </a:endParaRPr>
          </a:p>
        </p:txBody>
      </p:sp>
      <p:sp>
        <p:nvSpPr>
          <p:cNvPr id="4" name="文本框 3"/>
          <p:cNvSpPr txBox="1"/>
          <p:nvPr/>
        </p:nvSpPr>
        <p:spPr>
          <a:xfrm>
            <a:off x="4918710" y="3023870"/>
            <a:ext cx="670242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在本校将在线课程与课堂教学结合，推动教学方法改革，有效提高教学质量。</a:t>
            </a:r>
          </a:p>
        </p:txBody>
      </p:sp>
      <p:sp>
        <p:nvSpPr>
          <p:cNvPr id="5" name="文本框 4"/>
          <p:cNvSpPr txBox="1"/>
          <p:nvPr/>
        </p:nvSpPr>
        <p:spPr>
          <a:xfrm>
            <a:off x="4992370" y="4577715"/>
            <a:ext cx="6628765" cy="810260"/>
          </a:xfrm>
          <a:prstGeom prst="rect">
            <a:avLst/>
          </a:prstGeom>
          <a:noFill/>
        </p:spPr>
        <p:txBody>
          <a:bodyPr wrap="square" rtlCol="0">
            <a:spAutoFit/>
          </a:bodyPr>
          <a:lstStyle/>
          <a:p>
            <a:pPr>
              <a:lnSpc>
                <a:spcPct val="130000"/>
              </a:lnSpc>
            </a:pPr>
            <a:r>
              <a:rPr lang="en-US"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a:t>
            </a:r>
            <a:r>
              <a:rPr dirty="0">
                <a:latin typeface="黑体" panose="02010609060101010101" pitchFamily="49" charset="-122"/>
                <a:ea typeface="黑体" panose="02010609060101010101" pitchFamily="49" charset="-122"/>
              </a:rPr>
              <a:t>共享范围广，应用模式多样，应用效果好，社会影响力大，受益教师和学习者反馈、评价高。</a:t>
            </a:r>
          </a:p>
        </p:txBody>
      </p:sp>
      <p:pic>
        <p:nvPicPr>
          <p:cNvPr id="9" name="图片 8" descr="川北医学院校徽"/>
          <p:cNvPicPr>
            <a:picLocks noChangeAspect="1"/>
          </p:cNvPicPr>
          <p:nvPr/>
        </p:nvPicPr>
        <p:blipFill>
          <a:blip r:embed="rId3"/>
          <a:stretch>
            <a:fillRect/>
          </a:stretch>
        </p:blipFill>
        <p:spPr>
          <a:xfrm>
            <a:off x="210820" y="144780"/>
            <a:ext cx="794385" cy="798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27662" y="2065454"/>
            <a:ext cx="4149688" cy="830997"/>
          </a:xfrm>
          <a:prstGeom prst="rect">
            <a:avLst/>
          </a:prstGeom>
          <a:noFill/>
        </p:spPr>
        <p:txBody>
          <a:bodyPr wrap="square" rtlCol="0">
            <a:spAutoFit/>
          </a:bodyPr>
          <a:lstStyle/>
          <a:p>
            <a:pPr lvl="0" algn="ctr" defTabSz="1219200">
              <a:defRPr/>
            </a:pPr>
            <a:r>
              <a:rPr lang="en-US" altLang="zh-CN" sz="4800" b="1" i="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rPr>
              <a:t>PART  02</a:t>
            </a:r>
            <a:endParaRPr kumimoji="0" lang="zh-CN" altLang="en-US" sz="4800" b="1" i="1" u="none" strike="noStrike" kern="1200" cap="none" spc="0" normalizeH="0" baseline="0" noProof="0" dirty="0">
              <a:ln>
                <a:noFill/>
              </a:ln>
              <a:solidFill>
                <a:srgbClr val="BA1219"/>
              </a:solidFill>
              <a:uLnTx/>
              <a:uFillTx/>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8" name="文本框 7"/>
          <p:cNvSpPr txBox="1"/>
          <p:nvPr/>
        </p:nvSpPr>
        <p:spPr>
          <a:xfrm>
            <a:off x="1327150" y="3130550"/>
            <a:ext cx="9537065" cy="829945"/>
          </a:xfrm>
          <a:prstGeom prst="rect">
            <a:avLst/>
          </a:prstGeom>
          <a:noFill/>
        </p:spPr>
        <p:txBody>
          <a:bodyPr wrap="square" rtlCol="0">
            <a:spAutoFit/>
          </a:bodyPr>
          <a:lstStyle/>
          <a:p>
            <a:pPr defTabSz="1219200">
              <a:defRPr/>
            </a:pPr>
            <a:r>
              <a:rPr lang="zh-CN" altLang="en-US" sz="4800" noProof="0" dirty="0">
                <a:ln>
                  <a:noFill/>
                </a:ln>
                <a:solidFill>
                  <a:srgbClr val="BA1219"/>
                </a:solidFill>
                <a:uLnTx/>
                <a:uFillTx/>
                <a:latin typeface="微软雅黑" panose="020B0503020204020204" pitchFamily="34" charset="-122"/>
                <a:ea typeface="微软雅黑" panose="020B0503020204020204" pitchFamily="34" charset="-122"/>
                <a:sym typeface="思源黑体 CN Normal" panose="020B0400000000000000" pitchFamily="34" charset="-122"/>
              </a:rPr>
              <a:t>线上线下混合式一流课程评审指标</a:t>
            </a:r>
            <a:endParaRPr lang="zh-CN" altLang="en-US" sz="4800" b="1" dirty="0">
              <a:solidFill>
                <a:srgbClr val="BA1219"/>
              </a:solidFill>
              <a:latin typeface="黑体" panose="02010609060101010101" pitchFamily="49" charset="-122"/>
              <a:ea typeface="黑体" panose="02010609060101010101" pitchFamily="49" charset="-122"/>
              <a:sym typeface="思源黑体 CN Normal" panose="020B0400000000000000" pitchFamily="34" charset="-122"/>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79472"/>
          <a:stretch>
            <a:fillRect/>
          </a:stretch>
        </p:blipFill>
        <p:spPr>
          <a:xfrm>
            <a:off x="0" y="5450186"/>
            <a:ext cx="12192000" cy="1407814"/>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31575" t="19712" r="40793" b="40054"/>
          <a:stretch>
            <a:fillRect/>
          </a:stretch>
        </p:blipFill>
        <p:spPr>
          <a:xfrm>
            <a:off x="3561413" y="1516726"/>
            <a:ext cx="1421394" cy="13797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政全国党员教育培训工作规划PPT模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Black"/>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自定义</PresentationFormat>
  <Paragraphs>240</Paragraphs>
  <Slides>37</Slides>
  <Notes>37</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党政全国党员教育培训工作规划PPT模板</dc:title>
  <dc:creator>Dell</dc:creator>
  <cp:lastModifiedBy>李阳友</cp:lastModifiedBy>
  <cp:revision>233</cp:revision>
  <dcterms:created xsi:type="dcterms:W3CDTF">2020-06-17T03:18:00Z</dcterms:created>
  <dcterms:modified xsi:type="dcterms:W3CDTF">2021-04-29T11:51:05Z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6368507C50F047BAA1FC8B739576689E</vt:lpwstr>
  </property>
  <property fmtid="{D5CDD505-2E9C-101B-9397-08002B2CF9AE}" pid="3" name="KSOProductBuildVer">
    <vt:lpwstr>2052-11.1.0.10356</vt:lpwstr>
  </property>
</Properties>
</file>