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9"/>
  </p:notesMasterIdLst>
  <p:handoutMasterIdLst>
    <p:handoutMasterId r:id="rId80"/>
  </p:handoutMasterIdLst>
  <p:sldIdLst>
    <p:sldId id="256" r:id="rId3"/>
    <p:sldId id="289" r:id="rId4"/>
    <p:sldId id="500" r:id="rId5"/>
    <p:sldId id="501" r:id="rId6"/>
    <p:sldId id="365" r:id="rId7"/>
    <p:sldId id="417" r:id="rId8"/>
    <p:sldId id="484" r:id="rId9"/>
    <p:sldId id="368" r:id="rId10"/>
    <p:sldId id="369" r:id="rId11"/>
    <p:sldId id="383" r:id="rId12"/>
    <p:sldId id="370" r:id="rId13"/>
    <p:sldId id="371" r:id="rId14"/>
    <p:sldId id="372" r:id="rId15"/>
    <p:sldId id="449" r:id="rId16"/>
    <p:sldId id="450" r:id="rId17"/>
    <p:sldId id="451" r:id="rId18"/>
    <p:sldId id="452" r:id="rId19"/>
    <p:sldId id="453" r:id="rId20"/>
    <p:sldId id="454" r:id="rId21"/>
    <p:sldId id="508" r:id="rId22"/>
    <p:sldId id="455" r:id="rId23"/>
    <p:sldId id="456" r:id="rId24"/>
    <p:sldId id="457" r:id="rId25"/>
    <p:sldId id="502" r:id="rId26"/>
    <p:sldId id="503" r:id="rId27"/>
    <p:sldId id="504" r:id="rId28"/>
    <p:sldId id="505" r:id="rId29"/>
    <p:sldId id="506" r:id="rId30"/>
    <p:sldId id="507" r:id="rId31"/>
    <p:sldId id="509" r:id="rId32"/>
    <p:sldId id="458" r:id="rId33"/>
    <p:sldId id="459" r:id="rId34"/>
    <p:sldId id="460" r:id="rId35"/>
    <p:sldId id="461" r:id="rId36"/>
    <p:sldId id="462" r:id="rId37"/>
    <p:sldId id="463" r:id="rId38"/>
    <p:sldId id="510" r:id="rId39"/>
    <p:sldId id="464" r:id="rId40"/>
    <p:sldId id="465" r:id="rId41"/>
    <p:sldId id="466" r:id="rId42"/>
    <p:sldId id="467" r:id="rId43"/>
    <p:sldId id="511" r:id="rId44"/>
    <p:sldId id="468" r:id="rId45"/>
    <p:sldId id="469" r:id="rId46"/>
    <p:sldId id="470" r:id="rId47"/>
    <p:sldId id="471" r:id="rId48"/>
    <p:sldId id="512" r:id="rId49"/>
    <p:sldId id="472" r:id="rId50"/>
    <p:sldId id="473" r:id="rId51"/>
    <p:sldId id="474" r:id="rId52"/>
    <p:sldId id="475" r:id="rId53"/>
    <p:sldId id="476" r:id="rId54"/>
    <p:sldId id="477" r:id="rId55"/>
    <p:sldId id="478" r:id="rId56"/>
    <p:sldId id="479" r:id="rId57"/>
    <p:sldId id="480" r:id="rId58"/>
    <p:sldId id="486" r:id="rId59"/>
    <p:sldId id="487" r:id="rId60"/>
    <p:sldId id="481" r:id="rId61"/>
    <p:sldId id="482" r:id="rId62"/>
    <p:sldId id="483" r:id="rId63"/>
    <p:sldId id="364" r:id="rId64"/>
    <p:sldId id="287" r:id="rId65"/>
    <p:sldId id="408" r:id="rId66"/>
    <p:sldId id="409" r:id="rId67"/>
    <p:sldId id="488" r:id="rId68"/>
    <p:sldId id="489" r:id="rId69"/>
    <p:sldId id="490" r:id="rId70"/>
    <p:sldId id="491" r:id="rId71"/>
    <p:sldId id="492" r:id="rId72"/>
    <p:sldId id="493" r:id="rId73"/>
    <p:sldId id="494" r:id="rId74"/>
    <p:sldId id="495" r:id="rId75"/>
    <p:sldId id="496" r:id="rId76"/>
    <p:sldId id="497" r:id="rId77"/>
    <p:sldId id="416" r:id="rId78"/>
  </p:sldIdLst>
  <p:sldSz cx="9144000" cy="6858000" type="screen4x3"/>
  <p:notesSz cx="6858000" cy="9144000"/>
  <p:defaultTextStyle>
    <a:defPPr>
      <a:defRPr lang="en-US"/>
    </a:defPPr>
    <a:lvl1pPr marL="0" lvl="0" indent="0" algn="l" defTabSz="914400" eaLnBrk="1" fontAlgn="base" latinLnBrk="0" hangingPunct="1">
      <a:lnSpc>
        <a:spcPct val="100000"/>
      </a:lnSpc>
      <a:spcBef>
        <a:spcPct val="0"/>
      </a:spcBef>
      <a:spcAft>
        <a:spcPct val="0"/>
      </a:spcAft>
      <a:buNone/>
      <a:defRPr sz="4000" b="0" i="0" u="none" kern="1200" baseline="0">
        <a:solidFill>
          <a:srgbClr val="0066FF"/>
        </a:solidFill>
        <a:latin typeface="宋体" panose="02010600030101010101" pitchFamily="2" charset="-122"/>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sz="4000" b="0" i="0" u="none" kern="1200" baseline="0">
        <a:solidFill>
          <a:srgbClr val="0066FF"/>
        </a:solidFill>
        <a:latin typeface="宋体" panose="02010600030101010101" pitchFamily="2" charset="-122"/>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sz="4000" b="0" i="0" u="none" kern="1200" baseline="0">
        <a:solidFill>
          <a:srgbClr val="0066FF"/>
        </a:solidFill>
        <a:latin typeface="宋体" panose="02010600030101010101" pitchFamily="2" charset="-122"/>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sz="4000" b="0" i="0" u="none" kern="1200" baseline="0">
        <a:solidFill>
          <a:srgbClr val="0066FF"/>
        </a:solidFill>
        <a:latin typeface="宋体" panose="02010600030101010101" pitchFamily="2" charset="-122"/>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sz="4000" b="0" i="0" u="none" kern="1200" baseline="0">
        <a:solidFill>
          <a:srgbClr val="0066FF"/>
        </a:solidFill>
        <a:latin typeface="宋体" panose="02010600030101010101" pitchFamily="2" charset="-122"/>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sz="4000" b="0" i="0" u="none" kern="1200" baseline="0">
        <a:solidFill>
          <a:srgbClr val="0066FF"/>
        </a:solidFill>
        <a:latin typeface="宋体" panose="02010600030101010101" pitchFamily="2" charset="-122"/>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sz="4000" b="0" i="0" u="none" kern="1200" baseline="0">
        <a:solidFill>
          <a:srgbClr val="0066FF"/>
        </a:solidFill>
        <a:latin typeface="宋体" panose="02010600030101010101" pitchFamily="2" charset="-122"/>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sz="4000" b="0" i="0" u="none" kern="1200" baseline="0">
        <a:solidFill>
          <a:srgbClr val="0066FF"/>
        </a:solidFill>
        <a:latin typeface="宋体" panose="02010600030101010101" pitchFamily="2" charset="-122"/>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sz="4000" b="0" i="0" u="none" kern="1200" baseline="0">
        <a:solidFill>
          <a:srgbClr val="0066FF"/>
        </a:solidFill>
        <a:latin typeface="宋体" panose="02010600030101010101" pitchFamily="2" charset="-122"/>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4D4D4D"/>
    <a:srgbClr val="FF6600"/>
    <a:srgbClr val="FF0000"/>
    <a:srgbClr val="FFFF00"/>
    <a:srgbClr val="0066FF"/>
    <a:srgbClr val="33CC33"/>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showGuides="1">
      <p:cViewPr varScale="1">
        <p:scale>
          <a:sx n="89" d="100"/>
          <a:sy n="89" d="100"/>
        </p:scale>
        <p:origin x="485"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handoutMaster" Target="handoutMasters/handoutMaster1.xml"/><Relationship Id="rId8" Type="http://schemas.openxmlformats.org/officeDocument/2006/relationships/slide" Target="slides/slide6.xml"/><Relationship Id="rId79" Type="http://schemas.openxmlformats.org/officeDocument/2006/relationships/notesMaster" Target="notesMasters/notesMaster1.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6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solidFill>
                  <a:schemeClr val="tx1"/>
                </a:solidFill>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6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solidFill>
                  <a:schemeClr val="tx1"/>
                </a:solidFill>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6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solidFill>
                  <a:schemeClr val="tx1"/>
                </a:solidFill>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096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smtClean="0">
                <a:solidFill>
                  <a:schemeClr val="tx1"/>
                </a:solidFill>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05F5ED4-7EDD-4F8D-9DE2-53562D7E16EF}" type="slidenum">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7715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defRPr sz="1200">
                <a:solidFill>
                  <a:schemeClr val="tx1"/>
                </a:solidFill>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7715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200">
                <a:solidFill>
                  <a:schemeClr val="tx1"/>
                </a:solidFill>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100" name="Rectangle 4"/>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7715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7715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a:solidFill>
                  <a:schemeClr val="tx1"/>
                </a:solidFill>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7715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smtClean="0">
                <a:solidFill>
                  <a:schemeClr val="tx1"/>
                </a:solidFill>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D220643B-437C-488A-AF1E-ECACC50E57B7}" type="slidenum">
              <a:rPr kumimoji="0"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45061" name="Rectangle 5"/>
          <p:cNvSpPr>
            <a:spLocks noGrp="1" noChangeArrowheads="1"/>
          </p:cNvSpPr>
          <p:nvPr>
            <p:ph type="ctrTitle" hasCustomPrompt="1"/>
          </p:nvPr>
        </p:nvSpPr>
        <p:spPr bwMode="auto">
          <a:xfrm>
            <a:off x="355600" y="2493963"/>
            <a:ext cx="8232775" cy="1470025"/>
          </a:xfrm>
        </p:spPr>
        <p:txBody>
          <a:bodyPr anchor="t"/>
          <a:lstStyle>
            <a:lvl1pPr>
              <a:defRPr sz="2800">
                <a:solidFill>
                  <a:schemeClr val="tx1"/>
                </a:solidFill>
              </a:defRPr>
            </a:lvl1pPr>
          </a:lstStyle>
          <a:p>
            <a:pPr fontAlgn="base"/>
            <a:r>
              <a:rPr lang="en-US" altLang="en-US" strike="noStrike" noProof="1"/>
              <a:t>Presentation Title</a:t>
            </a:r>
            <a:endParaRPr lang="en-US" altLang="en-US" strike="noStrike" noProof="1"/>
          </a:p>
        </p:txBody>
      </p:sp>
    </p:spTree>
  </p:cSld>
  <p:clrMapOvr>
    <a:masterClrMapping/>
  </p:clrMapOvr>
  <p:transition spd="med">
    <p:pull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pull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37350" y="879475"/>
            <a:ext cx="2185988" cy="52546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74625" y="879475"/>
            <a:ext cx="6410325" cy="52546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pull dir="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174625" y="879475"/>
            <a:ext cx="8748713" cy="7874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174625" y="1673225"/>
            <a:ext cx="8748713" cy="21542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174625" y="3979863"/>
            <a:ext cx="8748713" cy="2154237"/>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pull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med">
    <p:pull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74625" y="1673225"/>
            <a:ext cx="4297363" cy="4460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4388" y="1673225"/>
            <a:ext cx="4298950" cy="44608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pull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transition spd="med">
    <p:pull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transition spd="med">
    <p:pull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med">
    <p:pull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med">
    <p:pull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0"/>
              </a:spcBef>
              <a:spcAft>
                <a:spcPct val="20000"/>
              </a:spcAft>
              <a:buClr>
                <a:schemeClr val="hlink"/>
              </a:buClr>
              <a:buSzTx/>
              <a:buFont typeface="Wingdings 2" panose="05020102010507070707" pitchFamily="18" charset="2"/>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transition spd="med">
    <p:pull dir="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Rectangle 4"/>
          <p:cNvSpPr>
            <a:spLocks noGrp="1"/>
          </p:cNvSpPr>
          <p:nvPr>
            <p:ph type="title"/>
          </p:nvPr>
        </p:nvSpPr>
        <p:spPr>
          <a:xfrm>
            <a:off x="174625" y="879475"/>
            <a:ext cx="8748713" cy="787400"/>
          </a:xfrm>
          <a:prstGeom prst="rect">
            <a:avLst/>
          </a:prstGeom>
          <a:noFill/>
          <a:ln w="9525">
            <a:noFill/>
          </a:ln>
        </p:spPr>
        <p:txBody>
          <a:bodyPr anchor="ctr"/>
          <a:p>
            <a:pPr lvl="0"/>
            <a:r>
              <a:rPr lang="en-US" altLang="en-US" dirty="0"/>
              <a:t>Click to edit Master title style</a:t>
            </a:r>
            <a:endParaRPr lang="en-US" altLang="en-US" dirty="0"/>
          </a:p>
        </p:txBody>
      </p:sp>
      <p:sp>
        <p:nvSpPr>
          <p:cNvPr id="1027" name="Rectangle 5"/>
          <p:cNvSpPr>
            <a:spLocks noGrp="1"/>
          </p:cNvSpPr>
          <p:nvPr>
            <p:ph type="body"/>
          </p:nvPr>
        </p:nvSpPr>
        <p:spPr>
          <a:xfrm>
            <a:off x="174625" y="1673225"/>
            <a:ext cx="8748713" cy="4460875"/>
          </a:xfrm>
          <a:prstGeom prst="rect">
            <a:avLst/>
          </a:prstGeom>
          <a:noFill/>
          <a:ln w="9525">
            <a:noFill/>
          </a:ln>
        </p:spPr>
        <p:txBody>
          <a:bodyPr anchor="t"/>
          <a:p>
            <a:pPr lvl="0" indent="-400050"/>
            <a:r>
              <a:rPr lang="en-US" altLang="en-US" dirty="0"/>
              <a:t>Click to edit Master text styles</a:t>
            </a:r>
            <a:br>
              <a:rPr lang="en-US" altLang="en-US" dirty="0"/>
            </a:br>
            <a:r>
              <a:rPr lang="en-US" altLang="en-US" dirty="0"/>
              <a:t>good1</a:t>
            </a:r>
            <a:endParaRPr lang="en-US" altLang="en-US" dirty="0"/>
          </a:p>
          <a:p>
            <a:pPr lvl="1" indent="-400050"/>
            <a:r>
              <a:rPr lang="en-US" altLang="en-US" dirty="0"/>
              <a:t>Second level</a:t>
            </a:r>
            <a:br>
              <a:rPr lang="en-US" altLang="en-US" dirty="0"/>
            </a:br>
            <a:r>
              <a:rPr lang="en-US" altLang="en-US" dirty="0"/>
              <a:t>good2</a:t>
            </a:r>
            <a:endParaRPr lang="en-US" altLang="en-US" dirty="0"/>
          </a:p>
          <a:p>
            <a:pPr lvl="2" indent="-349250"/>
            <a:r>
              <a:rPr lang="en-US" altLang="en-US" dirty="0"/>
              <a:t>Third level</a:t>
            </a:r>
            <a:br>
              <a:rPr lang="en-US" altLang="en-US" dirty="0"/>
            </a:br>
            <a:r>
              <a:rPr lang="en-US" altLang="en-US" dirty="0"/>
              <a:t>good3</a:t>
            </a:r>
            <a:endParaRPr lang="en-US" altLang="en-US" dirty="0"/>
          </a:p>
          <a:p>
            <a:pPr lvl="3" indent="-342900"/>
            <a:r>
              <a:rPr lang="en-US" altLang="en-US" dirty="0"/>
              <a:t>Fourth level</a:t>
            </a:r>
            <a:br>
              <a:rPr lang="en-US" altLang="en-US" dirty="0"/>
            </a:br>
            <a:r>
              <a:rPr lang="en-US" altLang="en-US" dirty="0"/>
              <a:t>good4</a:t>
            </a:r>
            <a:endParaRPr lang="en-US" altLang="en-US" dirty="0"/>
          </a:p>
          <a:p>
            <a:pPr lvl="4" indent="-349250"/>
            <a:r>
              <a:rPr lang="en-US" altLang="en-US" dirty="0"/>
              <a:t>Fifth level</a:t>
            </a:r>
            <a:br>
              <a:rPr lang="en-US" altLang="en-US" dirty="0"/>
            </a:br>
            <a:r>
              <a:rPr lang="en-US" altLang="en-US" dirty="0"/>
              <a:t>good5</a:t>
            </a:r>
            <a:endParaRPr lang="en-US" altLang="en-US" dirty="0"/>
          </a:p>
        </p:txBody>
      </p:sp>
      <p:sp>
        <p:nvSpPr>
          <p:cNvPr id="1028" name="Rectangle 18"/>
          <p:cNvSpPr>
            <a:spLocks noChangeArrowheads="1"/>
          </p:cNvSpPr>
          <p:nvPr/>
        </p:nvSpPr>
        <p:spPr bwMode="black">
          <a:xfrm>
            <a:off x="468313" y="6408738"/>
            <a:ext cx="360363"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4000">
                <a:solidFill>
                  <a:srgbClr val="0066FF"/>
                </a:solidFill>
                <a:latin typeface="宋体" panose="02010600030101010101" pitchFamily="2" charset="-122"/>
                <a:ea typeface="宋体" panose="02010600030101010101" pitchFamily="2" charset="-122"/>
              </a:defRPr>
            </a:lvl1pPr>
            <a:lvl2pPr marL="742950" indent="-285750" eaLnBrk="0" hangingPunct="0">
              <a:defRPr sz="4000">
                <a:solidFill>
                  <a:srgbClr val="0066FF"/>
                </a:solidFill>
                <a:latin typeface="宋体" panose="02010600030101010101" pitchFamily="2" charset="-122"/>
                <a:ea typeface="宋体" panose="02010600030101010101" pitchFamily="2" charset="-122"/>
              </a:defRPr>
            </a:lvl2pPr>
            <a:lvl3pPr marL="1143000" indent="-228600" eaLnBrk="0" hangingPunct="0">
              <a:defRPr sz="4000">
                <a:solidFill>
                  <a:srgbClr val="0066FF"/>
                </a:solidFill>
                <a:latin typeface="宋体" panose="02010600030101010101" pitchFamily="2" charset="-122"/>
                <a:ea typeface="宋体" panose="02010600030101010101" pitchFamily="2" charset="-122"/>
              </a:defRPr>
            </a:lvl3pPr>
            <a:lvl4pPr marL="1600200" indent="-228600" eaLnBrk="0" hangingPunct="0">
              <a:defRPr sz="4000">
                <a:solidFill>
                  <a:srgbClr val="0066FF"/>
                </a:solidFill>
                <a:latin typeface="宋体" panose="02010600030101010101" pitchFamily="2" charset="-122"/>
                <a:ea typeface="宋体" panose="02010600030101010101" pitchFamily="2" charset="-122"/>
              </a:defRPr>
            </a:lvl4pPr>
            <a:lvl5pPr marL="2057400" indent="-228600" eaLnBrk="0" hangingPunct="0">
              <a:defRPr sz="4000">
                <a:solidFill>
                  <a:srgbClr val="0066FF"/>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4000">
                <a:solidFill>
                  <a:srgbClr val="0066FF"/>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4000">
                <a:solidFill>
                  <a:srgbClr val="0066FF"/>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4000">
                <a:solidFill>
                  <a:srgbClr val="0066FF"/>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4000">
                <a:solidFill>
                  <a:srgbClr val="0066FF"/>
                </a:solidFill>
                <a:latin typeface="宋体" panose="02010600030101010101" pitchFamily="2" charset="-122"/>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Tx/>
              <a:buNone/>
              <a:defRPr/>
            </a:pPr>
            <a:fld id="{310E39E1-7ECA-4075-A424-5C2B38AA1148}" type="slidenum">
              <a:rPr kumimoji="0" lang="en-US" altLang="en-US" sz="10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rPr>
            </a:fld>
            <a:endParaRPr kumimoji="0" lang="en-US" altLang="en-US" sz="1000" b="1" i="0" u="none" strike="noStrike" kern="120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pull dir="ru"/>
  </p:transition>
  <p:hf sldNum="0" hdr="0" ftr="0" dt="0"/>
  <p:txStyles>
    <p:titleStyle>
      <a:lvl1pPr algn="l" rtl="0" eaLnBrk="0" fontAlgn="base" hangingPunct="0">
        <a:lnSpc>
          <a:spcPct val="90000"/>
        </a:lnSpc>
        <a:spcBef>
          <a:spcPct val="0"/>
        </a:spcBef>
        <a:spcAft>
          <a:spcPct val="0"/>
        </a:spcAft>
        <a:defRPr sz="2400">
          <a:solidFill>
            <a:srgbClr val="051AB3"/>
          </a:solidFill>
          <a:latin typeface="+mj-lt"/>
          <a:ea typeface="+mj-ea"/>
          <a:cs typeface="+mj-cs"/>
        </a:defRPr>
      </a:lvl1pPr>
      <a:lvl2pPr algn="l" rtl="0" eaLnBrk="0" fontAlgn="base" hangingPunct="0">
        <a:lnSpc>
          <a:spcPct val="90000"/>
        </a:lnSpc>
        <a:spcBef>
          <a:spcPct val="0"/>
        </a:spcBef>
        <a:spcAft>
          <a:spcPct val="0"/>
        </a:spcAft>
        <a:defRPr sz="2400">
          <a:solidFill>
            <a:srgbClr val="051AB3"/>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400">
          <a:solidFill>
            <a:srgbClr val="051AB3"/>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400">
          <a:solidFill>
            <a:srgbClr val="051AB3"/>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400">
          <a:solidFill>
            <a:srgbClr val="051AB3"/>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400">
          <a:solidFill>
            <a:srgbClr val="051AB3"/>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400">
          <a:solidFill>
            <a:srgbClr val="051AB3"/>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400">
          <a:solidFill>
            <a:srgbClr val="051AB3"/>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400">
          <a:solidFill>
            <a:srgbClr val="051AB3"/>
          </a:solidFill>
          <a:latin typeface="Arial" panose="020B0604020202020204" pitchFamily="34" charset="0"/>
          <a:cs typeface="Arial" panose="020B0604020202020204" pitchFamily="34" charset="0"/>
        </a:defRPr>
      </a:lvl9pPr>
    </p:titleStyle>
    <p:bodyStyle>
      <a:lvl1pPr marL="400050" indent="-400050" algn="l" rtl="0" eaLnBrk="0" fontAlgn="base" hangingPunct="0">
        <a:spcBef>
          <a:spcPct val="0"/>
        </a:spcBef>
        <a:spcAft>
          <a:spcPct val="20000"/>
        </a:spcAft>
        <a:buClr>
          <a:schemeClr val="hlink"/>
        </a:buClr>
        <a:buFont typeface="Wingdings 2" panose="05020102010507070707" pitchFamily="18" charset="2"/>
        <a:buChar char="³"/>
        <a:defRPr sz="2000">
          <a:solidFill>
            <a:schemeClr val="tx1"/>
          </a:solidFill>
          <a:latin typeface="+mn-lt"/>
          <a:ea typeface="+mn-ea"/>
          <a:cs typeface="+mn-cs"/>
        </a:defRPr>
      </a:lvl1pPr>
      <a:lvl2pPr marL="914400" indent="-400050" algn="l" rtl="0" eaLnBrk="0" fontAlgn="base" hangingPunct="0">
        <a:spcBef>
          <a:spcPct val="0"/>
        </a:spcBef>
        <a:spcAft>
          <a:spcPct val="20000"/>
        </a:spcAft>
        <a:buClr>
          <a:schemeClr val="hlink"/>
        </a:buClr>
        <a:buFont typeface="Wingdings 2" panose="05020102010507070707" pitchFamily="18" charset="2"/>
        <a:buChar char="²"/>
        <a:defRPr sz="2000">
          <a:solidFill>
            <a:schemeClr val="hlink"/>
          </a:solidFill>
          <a:latin typeface="+mn-lt"/>
          <a:cs typeface="+mn-cs"/>
        </a:defRPr>
      </a:lvl2pPr>
      <a:lvl3pPr marL="1377950" indent="-349250" algn="l" rtl="0" eaLnBrk="0" fontAlgn="base" hangingPunct="0">
        <a:spcBef>
          <a:spcPct val="0"/>
        </a:spcBef>
        <a:spcAft>
          <a:spcPct val="20000"/>
        </a:spcAft>
        <a:buClr>
          <a:schemeClr val="hlink"/>
        </a:buClr>
        <a:buFont typeface="Wingdings 2" panose="05020102010507070707" pitchFamily="18" charset="2"/>
        <a:buChar char="±"/>
        <a:defRPr>
          <a:solidFill>
            <a:schemeClr val="hlink"/>
          </a:solidFill>
          <a:latin typeface="+mn-lt"/>
          <a:cs typeface="+mn-cs"/>
        </a:defRPr>
      </a:lvl3pPr>
      <a:lvl4pPr marL="1885950" indent="-342900" algn="l" rtl="0" eaLnBrk="0" fontAlgn="base" hangingPunct="0">
        <a:spcBef>
          <a:spcPct val="0"/>
        </a:spcBef>
        <a:spcAft>
          <a:spcPct val="20000"/>
        </a:spcAft>
        <a:buClr>
          <a:schemeClr val="hlink"/>
        </a:buClr>
        <a:buFont typeface="Wingdings 2" panose="05020102010507070707" pitchFamily="18" charset="2"/>
        <a:buChar char="°"/>
        <a:defRPr>
          <a:solidFill>
            <a:schemeClr val="hlink"/>
          </a:solidFill>
          <a:latin typeface="+mn-lt"/>
          <a:cs typeface="+mn-cs"/>
        </a:defRPr>
      </a:lvl4pPr>
      <a:lvl5pPr marL="2349500" indent="-349250" algn="l" rtl="0" eaLnBrk="0" fontAlgn="base" hangingPunct="0">
        <a:spcBef>
          <a:spcPct val="0"/>
        </a:spcBef>
        <a:spcAft>
          <a:spcPct val="20000"/>
        </a:spcAft>
        <a:buClr>
          <a:schemeClr val="hlink"/>
        </a:buClr>
        <a:buFont typeface="Wingdings 2" panose="05020102010507070707" pitchFamily="18" charset="2"/>
        <a:buChar char="¯"/>
        <a:defRPr>
          <a:solidFill>
            <a:schemeClr val="hlink"/>
          </a:solidFill>
          <a:latin typeface="+mn-lt"/>
          <a:cs typeface="+mn-cs"/>
        </a:defRPr>
      </a:lvl5pPr>
      <a:lvl6pPr marL="2806700" indent="-349250" algn="l" rtl="0" fontAlgn="base">
        <a:spcBef>
          <a:spcPct val="0"/>
        </a:spcBef>
        <a:spcAft>
          <a:spcPct val="20000"/>
        </a:spcAft>
        <a:buClr>
          <a:schemeClr val="hlink"/>
        </a:buClr>
        <a:buFont typeface="Wingdings 2" panose="05020102010507070707" pitchFamily="18" charset="2"/>
        <a:buChar char="¯"/>
        <a:defRPr>
          <a:solidFill>
            <a:schemeClr val="hlink"/>
          </a:solidFill>
          <a:latin typeface="+mn-lt"/>
          <a:cs typeface="+mn-cs"/>
        </a:defRPr>
      </a:lvl6pPr>
      <a:lvl7pPr marL="3263900" indent="-349250" algn="l" rtl="0" fontAlgn="base">
        <a:spcBef>
          <a:spcPct val="0"/>
        </a:spcBef>
        <a:spcAft>
          <a:spcPct val="20000"/>
        </a:spcAft>
        <a:buClr>
          <a:schemeClr val="hlink"/>
        </a:buClr>
        <a:buFont typeface="Wingdings 2" panose="05020102010507070707" pitchFamily="18" charset="2"/>
        <a:buChar char="¯"/>
        <a:defRPr>
          <a:solidFill>
            <a:schemeClr val="hlink"/>
          </a:solidFill>
          <a:latin typeface="+mn-lt"/>
          <a:cs typeface="+mn-cs"/>
        </a:defRPr>
      </a:lvl7pPr>
      <a:lvl8pPr marL="3721100" indent="-349250" algn="l" rtl="0" fontAlgn="base">
        <a:spcBef>
          <a:spcPct val="0"/>
        </a:spcBef>
        <a:spcAft>
          <a:spcPct val="20000"/>
        </a:spcAft>
        <a:buClr>
          <a:schemeClr val="hlink"/>
        </a:buClr>
        <a:buFont typeface="Wingdings 2" panose="05020102010507070707" pitchFamily="18" charset="2"/>
        <a:buChar char="¯"/>
        <a:defRPr>
          <a:solidFill>
            <a:schemeClr val="hlink"/>
          </a:solidFill>
          <a:latin typeface="+mn-lt"/>
          <a:cs typeface="+mn-cs"/>
        </a:defRPr>
      </a:lvl8pPr>
      <a:lvl9pPr marL="4178300" indent="-349250" algn="l" rtl="0" fontAlgn="base">
        <a:spcBef>
          <a:spcPct val="0"/>
        </a:spcBef>
        <a:spcAft>
          <a:spcPct val="20000"/>
        </a:spcAft>
        <a:buClr>
          <a:schemeClr val="hlink"/>
        </a:buClr>
        <a:buFont typeface="Wingdings 2" panose="05020102010507070707" pitchFamily="18" charset="2"/>
        <a:buChar char="¯"/>
        <a:defRPr>
          <a:solidFill>
            <a:schemeClr val="hlink"/>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tats.edu.cn/"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tats.edu.cn/"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tats.edu.cn/"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tats.edu.c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tats.edu.cn/"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tats.edu.cn/"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http://www.stats.moe.edu.cn/"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http://www.stats.edu.cn)---&gt;&#39640;&#31561;&#23398;&#26657;&#23454;&#39564;&#23460;&#20449;&#24687;&#32479;&#35745;&#19987;&#26639;/" TargetMode="Externa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
          <p:cNvSpPr>
            <a:spLocks noGrp="1" noChangeArrowheads="1"/>
          </p:cNvSpPr>
          <p:nvPr>
            <p:ph type="ctrTitle" hasCustomPrompt="1"/>
          </p:nvPr>
        </p:nvSpPr>
        <p:spPr bwMode="auto">
          <a:xfrm>
            <a:off x="0" y="2633663"/>
            <a:ext cx="9144000" cy="650875"/>
          </a:xfrm>
        </p:spPr>
        <p:txBody>
          <a:bodyPr vert="horz" wrap="square" lIns="91440" tIns="45720" rIns="91440" bIns="45720" numCol="1" anchor="t"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3600" b="1" i="0"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mj-lt"/>
                <a:ea typeface="宋体" panose="02010600030101010101" pitchFamily="2" charset="-122"/>
                <a:cs typeface="+mj-cs"/>
              </a:rPr>
              <a:t>高等学校实验室信息统计</a:t>
            </a:r>
            <a:br>
              <a:rPr kumimoji="0" lang="zh-CN" altLang="en-US" sz="3600" b="1" i="0" u="none" strike="noStrike" kern="0" cap="none" spc="0" normalizeH="0" baseline="0" noProof="0" dirty="0" smtClean="0">
                <a:ln>
                  <a:noFill/>
                </a:ln>
                <a:solidFill>
                  <a:srgbClr val="FF0000"/>
                </a:solidFill>
                <a:effectLst>
                  <a:outerShdw blurRad="38100" dist="38100" dir="2700000" algn="tl">
                    <a:srgbClr val="C0C0C0"/>
                  </a:outerShdw>
                </a:effectLst>
                <a:uLnTx/>
                <a:uFillTx/>
                <a:latin typeface="+mj-lt"/>
                <a:ea typeface="宋体" panose="02010600030101010101" pitchFamily="2" charset="-122"/>
                <a:cs typeface="+mj-cs"/>
              </a:rPr>
            </a:br>
            <a:r>
              <a:rPr kumimoji="0" lang="zh-CN" altLang="zh-CN" sz="3600" b="1" i="0"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宋体" panose="02010600030101010101" pitchFamily="2" charset="-122"/>
                <a:cs typeface="+mj-cs"/>
              </a:rPr>
              <a:t>指标解释</a:t>
            </a:r>
            <a:r>
              <a:rPr kumimoji="0" lang="zh-CN" altLang="en-US" sz="3600" b="1" i="0"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宋体" panose="02010600030101010101" pitchFamily="2" charset="-122"/>
                <a:cs typeface="+mj-cs"/>
              </a:rPr>
              <a:t>及</a:t>
            </a:r>
            <a:r>
              <a:rPr kumimoji="0" lang="zh-CN" altLang="zh-CN" sz="3600" b="1" i="0"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宋体" panose="02010600030101010101" pitchFamily="2" charset="-122"/>
                <a:cs typeface="+mj-cs"/>
              </a:rPr>
              <a:t>校验审核标准和方法讲解</a:t>
            </a:r>
            <a:endParaRPr kumimoji="0" lang="zh-CN" altLang="en-US" sz="3600" b="1" i="0"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宋体" panose="02010600030101010101" pitchFamily="2" charset="-122"/>
              <a:cs typeface="+mj-cs"/>
            </a:endParaRPr>
          </a:p>
        </p:txBody>
      </p:sp>
      <p:sp>
        <p:nvSpPr>
          <p:cNvPr id="5122" name="Rectangle 3"/>
          <p:cNvSpPr>
            <a:spLocks noGrp="1"/>
          </p:cNvSpPr>
          <p:nvPr>
            <p:ph type="subTitle"/>
          </p:nvPr>
        </p:nvSpPr>
        <p:spPr>
          <a:xfrm>
            <a:off x="1258888" y="4868863"/>
            <a:ext cx="6527800" cy="865187"/>
          </a:xfrm>
          <a:solidFill>
            <a:srgbClr val="FFFFFF"/>
          </a:solidFill>
          <a:ln/>
        </p:spPr>
        <p:txBody>
          <a:bodyPr wrap="square" lIns="91440" tIns="45720" rIns="91440" bIns="45720" anchor="t"/>
          <a:lstStyle>
            <a:lvl1pPr marL="0" lvl="0" indent="0" algn="ctr">
              <a:defRPr/>
            </a:lvl1pPr>
            <a:lvl2pPr marL="457200" lvl="1" indent="57150" algn="ctr">
              <a:defRPr/>
            </a:lvl2pPr>
            <a:lvl3pPr marL="914400" lvl="2" indent="114300" algn="ctr">
              <a:defRPr/>
            </a:lvl3pPr>
            <a:lvl4pPr marL="1371600" lvl="3" indent="171450" algn="ctr">
              <a:defRPr/>
            </a:lvl4pPr>
            <a:lvl5pPr marL="1828800" lvl="4" indent="171450" algn="ctr">
              <a:defRPr/>
            </a:lvl5pPr>
          </a:lstStyle>
          <a:p>
            <a:pPr marL="0" lvl="0" indent="0" algn="ctr" eaLnBrk="1" hangingPunct="1">
              <a:buNone/>
            </a:pPr>
            <a:r>
              <a:rPr lang="zh-CN" altLang="en-US" sz="1600" dirty="0">
                <a:solidFill>
                  <a:srgbClr val="4D4D4D"/>
                </a:solidFill>
                <a:latin typeface="黑体" panose="02010609060101010101" pitchFamily="2" charset="-122"/>
                <a:ea typeface="黑体" panose="02010609060101010101" pitchFamily="2" charset="-122"/>
              </a:rPr>
              <a:t>  </a:t>
            </a:r>
            <a:endParaRPr lang="en-US" altLang="zh-CN" sz="1600" dirty="0">
              <a:solidFill>
                <a:srgbClr val="4D4D4D"/>
              </a:solidFill>
              <a:latin typeface="黑体" panose="02010609060101010101" pitchFamily="2" charset="-122"/>
              <a:ea typeface="黑体" panose="02010609060101010101" pitchFamily="2" charset="-122"/>
            </a:endParaRPr>
          </a:p>
          <a:p>
            <a:pPr marL="0" lvl="0" indent="0" algn="ctr" eaLnBrk="1" hangingPunct="1">
              <a:buNone/>
            </a:pPr>
            <a:r>
              <a:rPr lang="zh-CN" altLang="en-US" sz="1600" dirty="0">
                <a:solidFill>
                  <a:srgbClr val="4D4D4D"/>
                </a:solidFill>
                <a:latin typeface="黑体" panose="02010609060101010101" pitchFamily="2" charset="-122"/>
                <a:ea typeface="黑体" panose="02010609060101010101" pitchFamily="2" charset="-122"/>
              </a:rPr>
              <a:t>北京化工大学     陆敏峰</a:t>
            </a:r>
            <a:endParaRPr lang="zh-CN" altLang="en-US" sz="1600" dirty="0">
              <a:solidFill>
                <a:srgbClr val="4D4D4D"/>
              </a:solidFill>
              <a:latin typeface="黑体" panose="02010609060101010101" pitchFamily="2" charset="-122"/>
              <a:ea typeface="黑体" panose="02010609060101010101" pitchFamily="2" charset="-122"/>
            </a:endParaRPr>
          </a:p>
          <a:p>
            <a:pPr marL="0" lvl="0" indent="0" algn="l" eaLnBrk="1" hangingPunct="1">
              <a:buNone/>
            </a:pPr>
            <a:endParaRPr lang="en-US" altLang="zh-CN" sz="1600" dirty="0">
              <a:solidFill>
                <a:srgbClr val="4D4D4D"/>
              </a:solidFill>
              <a:latin typeface="黑体" panose="02010609060101010101" pitchFamily="2" charset="-122"/>
              <a:ea typeface="黑体" panose="02010609060101010101" pitchFamily="2" charset="-122"/>
            </a:endParaRPr>
          </a:p>
        </p:txBody>
      </p:sp>
    </p:spTree>
  </p:cSld>
  <p:clrMapOvr>
    <a:masterClrMapping/>
  </p:clrMapOvr>
  <p:transition spd="med">
    <p:pull dir="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Rectangle 2"/>
          <p:cNvSpPr>
            <a:spLocks noGrp="1"/>
          </p:cNvSpPr>
          <p:nvPr>
            <p:ph idx="1"/>
          </p:nvPr>
        </p:nvSpPr>
        <p:spPr>
          <a:xfrm>
            <a:off x="179388" y="836613"/>
            <a:ext cx="8748712" cy="4460875"/>
          </a:xfrm>
          <a:ln/>
        </p:spPr>
        <p:txBody>
          <a:bodyPr wrap="square" lIns="91440" tIns="45720" rIns="91440" bIns="45720" anchor="t"/>
          <a:p>
            <a:pPr eaLnBrk="1" hangingPunct="1">
              <a:buNone/>
            </a:pPr>
            <a:r>
              <a:rPr lang="zh-CN" altLang="en-US" sz="3200" b="1" dirty="0">
                <a:solidFill>
                  <a:srgbClr val="051AB3"/>
                </a:solidFill>
                <a:ea typeface="宋体" panose="02010600030101010101" pitchFamily="2" charset="-122"/>
              </a:rPr>
              <a:t>上报报表及命名</a:t>
            </a:r>
            <a:endParaRPr lang="zh-CN" altLang="en-US" dirty="0">
              <a:ea typeface="宋体" panose="02010600030101010101" pitchFamily="2" charset="-122"/>
            </a:endParaRPr>
          </a:p>
          <a:p>
            <a:pPr eaLnBrk="1" hangingPunct="1"/>
            <a:r>
              <a:rPr lang="zh-CN" altLang="en-US" dirty="0">
                <a:ea typeface="宋体" panose="02010600030101010101" pitchFamily="2" charset="-122"/>
              </a:rPr>
              <a:t>各报表分别为：</a:t>
            </a:r>
            <a:endParaRPr lang="zh-CN" altLang="en-US" dirty="0">
              <a:ea typeface="宋体" panose="02010600030101010101" pitchFamily="2" charset="-122"/>
            </a:endParaRPr>
          </a:p>
          <a:p>
            <a:pPr eaLnBrk="1" hangingPunct="1">
              <a:buNone/>
            </a:pPr>
            <a:r>
              <a:rPr lang="zh-CN" altLang="en-US" dirty="0">
                <a:ea typeface="宋体" panose="02010600030101010101" pitchFamily="2" charset="-122"/>
              </a:rPr>
              <a:t>              </a:t>
            </a:r>
            <a:endParaRPr lang="zh-CN" altLang="en-US" sz="1400" b="1" dirty="0">
              <a:ea typeface="宋体" panose="02010600030101010101" pitchFamily="2" charset="-122"/>
            </a:endParaRPr>
          </a:p>
        </p:txBody>
      </p:sp>
      <p:sp>
        <p:nvSpPr>
          <p:cNvPr id="14338"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14339" name="Picture 4"/>
          <p:cNvPicPr>
            <a:picLocks noChangeAspect="1"/>
          </p:cNvPicPr>
          <p:nvPr/>
        </p:nvPicPr>
        <p:blipFill>
          <a:blip r:embed="rId1"/>
          <a:stretch>
            <a:fillRect/>
          </a:stretch>
        </p:blipFill>
        <p:spPr>
          <a:xfrm>
            <a:off x="250825" y="1773238"/>
            <a:ext cx="6337300" cy="4114800"/>
          </a:xfrm>
          <a:prstGeom prst="rect">
            <a:avLst/>
          </a:prstGeom>
          <a:noFill/>
          <a:ln w="9525">
            <a:noFill/>
          </a:ln>
        </p:spPr>
      </p:pic>
      <p:sp>
        <p:nvSpPr>
          <p:cNvPr id="14340" name="AutoShape 5"/>
          <p:cNvSpPr/>
          <p:nvPr/>
        </p:nvSpPr>
        <p:spPr>
          <a:xfrm>
            <a:off x="5940425" y="836613"/>
            <a:ext cx="3024188" cy="1008062"/>
          </a:xfrm>
          <a:prstGeom prst="wedgeRectCallout">
            <a:avLst>
              <a:gd name="adj1" fmla="val -45278"/>
              <a:gd name="adj2" fmla="val 143384"/>
            </a:avLst>
          </a:prstGeom>
          <a:noFill/>
          <a:ln w="9525" cap="flat" cmpd="sng">
            <a:solidFill>
              <a:schemeClr val="tx1"/>
            </a:solidFill>
            <a:prstDash val="solid"/>
            <a:miter/>
            <a:headEnd type="none" w="med" len="med"/>
            <a:tailEnd type="none" w="med" len="med"/>
          </a:ln>
        </p:spPr>
        <p:txBody>
          <a:bodyPr anchor="t"/>
          <a:p>
            <a:pPr algn="ctr">
              <a:buClrTx/>
              <a:buFont typeface="Wingdings 2" panose="05020102010507070707" pitchFamily="18" charset="2"/>
              <a:buNone/>
            </a:pPr>
            <a:r>
              <a:rPr lang="zh-CN" altLang="en-US" sz="1200" b="1" dirty="0">
                <a:latin typeface="宋体" panose="02010600030101010101" pitchFamily="2" charset="-122"/>
              </a:rPr>
              <a:t>以学校合计数上报一条</a:t>
            </a:r>
            <a:r>
              <a:rPr lang="en-US" altLang="zh-CN" sz="1200" b="1" dirty="0">
                <a:latin typeface="宋体" panose="02010600030101010101" pitchFamily="2" charset="-122"/>
              </a:rPr>
              <a:t>,</a:t>
            </a:r>
            <a:r>
              <a:rPr lang="zh-CN" altLang="en-US" sz="1200" b="1" dirty="0">
                <a:latin typeface="宋体" panose="02010600030101010101" pitchFamily="2" charset="-122"/>
              </a:rPr>
              <a:t>由于上报由年度改为学年</a:t>
            </a:r>
            <a:r>
              <a:rPr lang="en-US" altLang="zh-CN" sz="1200" b="1" dirty="0">
                <a:latin typeface="宋体" panose="02010600030101010101" pitchFamily="2" charset="-122"/>
              </a:rPr>
              <a:t>,</a:t>
            </a:r>
            <a:r>
              <a:rPr lang="zh-CN" altLang="en-US" sz="1200" b="1" dirty="0">
                <a:latin typeface="宋体" panose="02010600030101010101" pitchFamily="2" charset="-122"/>
              </a:rPr>
              <a:t>校内转入出数据台件</a:t>
            </a:r>
            <a:r>
              <a:rPr lang="en-US" altLang="zh-CN" sz="1200" b="1" dirty="0">
                <a:latin typeface="宋体" panose="02010600030101010101" pitchFamily="2" charset="-122"/>
              </a:rPr>
              <a:t>\</a:t>
            </a:r>
            <a:r>
              <a:rPr lang="zh-CN" altLang="en-US" sz="1200" b="1" dirty="0">
                <a:latin typeface="宋体" panose="02010600030101010101" pitchFamily="2" charset="-122"/>
              </a:rPr>
              <a:t>金额剔除</a:t>
            </a:r>
            <a:r>
              <a:rPr lang="en-US" altLang="zh-CN" sz="1200" b="1" dirty="0">
                <a:latin typeface="宋体" panose="02010600030101010101" pitchFamily="2" charset="-122"/>
              </a:rPr>
              <a:t>,</a:t>
            </a:r>
            <a:endParaRPr lang="en-US" altLang="zh-CN" sz="1200" b="1" dirty="0">
              <a:latin typeface="宋体" panose="02010600030101010101" pitchFamily="2" charset="-122"/>
            </a:endParaRPr>
          </a:p>
          <a:p>
            <a:pPr algn="ctr">
              <a:buClrTx/>
              <a:buFont typeface="Wingdings 2" panose="05020102010507070707" pitchFamily="18" charset="2"/>
              <a:buNone/>
            </a:pPr>
            <a:r>
              <a:rPr lang="zh-CN" altLang="en-US" sz="1200" b="1" dirty="0">
                <a:latin typeface="宋体" panose="02010600030101010101" pitchFamily="2" charset="-122"/>
              </a:rPr>
              <a:t>首次上报与以往数据无连贯性</a:t>
            </a:r>
            <a:r>
              <a:rPr lang="en-US" altLang="zh-CN" sz="1200" b="1" dirty="0">
                <a:latin typeface="宋体" panose="02010600030101010101" pitchFamily="2" charset="-122"/>
              </a:rPr>
              <a:t>,</a:t>
            </a:r>
            <a:r>
              <a:rPr lang="zh-CN" altLang="en-US" sz="1200" b="1" dirty="0">
                <a:latin typeface="宋体" panose="02010600030101010101" pitchFamily="2" charset="-122"/>
              </a:rPr>
              <a:t>为以后数据连贯</a:t>
            </a:r>
            <a:r>
              <a:rPr lang="en-US" altLang="zh-CN" sz="1200" b="1" dirty="0">
                <a:latin typeface="宋体" panose="02010600030101010101" pitchFamily="2" charset="-122"/>
              </a:rPr>
              <a:t>,</a:t>
            </a:r>
            <a:endParaRPr lang="en-US" altLang="zh-CN" sz="1200" b="1" dirty="0">
              <a:latin typeface="宋体" panose="02010600030101010101" pitchFamily="2" charset="-122"/>
            </a:endParaRPr>
          </a:p>
        </p:txBody>
      </p:sp>
      <p:sp>
        <p:nvSpPr>
          <p:cNvPr id="14341" name="AutoShape 6"/>
          <p:cNvSpPr/>
          <p:nvPr/>
        </p:nvSpPr>
        <p:spPr>
          <a:xfrm>
            <a:off x="6948488" y="4221163"/>
            <a:ext cx="1655762" cy="504825"/>
          </a:xfrm>
          <a:prstGeom prst="wedgeRectCallout">
            <a:avLst>
              <a:gd name="adj1" fmla="val -115102"/>
              <a:gd name="adj2" fmla="val 145282"/>
            </a:avLst>
          </a:prstGeom>
          <a:noFill/>
          <a:ln w="9525" cap="flat" cmpd="sng">
            <a:solidFill>
              <a:schemeClr val="tx1"/>
            </a:solidFill>
            <a:prstDash val="solid"/>
            <a:miter/>
            <a:headEnd type="none" w="med" len="med"/>
            <a:tailEnd type="none" w="med" len="med"/>
          </a:ln>
        </p:spPr>
        <p:txBody>
          <a:bodyPr anchor="t"/>
          <a:p>
            <a:pPr algn="ctr">
              <a:buClrTx/>
              <a:buFont typeface="Wingdings 2" panose="05020102010507070707" pitchFamily="18" charset="2"/>
              <a:buNone/>
            </a:pPr>
            <a:r>
              <a:rPr lang="zh-CN" altLang="en-US" sz="1600" b="1" dirty="0">
                <a:latin typeface="宋体" panose="02010600030101010101" pitchFamily="2" charset="-122"/>
              </a:rPr>
              <a:t>以学校合计数上报一条</a:t>
            </a:r>
            <a:endParaRPr lang="zh-CN" altLang="en-US" sz="1600" b="1" dirty="0">
              <a:latin typeface="宋体" panose="02010600030101010101" pitchFamily="2" charset="-122"/>
            </a:endParaRPr>
          </a:p>
        </p:txBody>
      </p:sp>
      <p:sp>
        <p:nvSpPr>
          <p:cNvPr id="14342" name="AutoShape 7"/>
          <p:cNvSpPr/>
          <p:nvPr/>
        </p:nvSpPr>
        <p:spPr>
          <a:xfrm>
            <a:off x="6659563" y="3141663"/>
            <a:ext cx="1800225" cy="504825"/>
          </a:xfrm>
          <a:prstGeom prst="wedgeRectCallout">
            <a:avLst>
              <a:gd name="adj1" fmla="val -79718"/>
              <a:gd name="adj2" fmla="val 283963"/>
            </a:avLst>
          </a:prstGeom>
          <a:noFill/>
          <a:ln w="9525" cap="flat" cmpd="sng">
            <a:solidFill>
              <a:schemeClr val="tx1"/>
            </a:solidFill>
            <a:prstDash val="solid"/>
            <a:miter/>
            <a:headEnd type="none" w="med" len="med"/>
            <a:tailEnd type="none" w="med" len="med"/>
          </a:ln>
        </p:spPr>
        <p:txBody>
          <a:bodyPr anchor="t"/>
          <a:p>
            <a:pPr algn="ctr">
              <a:buClrTx/>
              <a:buFont typeface="Wingdings 2" panose="05020102010507070707" pitchFamily="18" charset="2"/>
              <a:buNone/>
            </a:pPr>
            <a:r>
              <a:rPr lang="zh-CN" altLang="en-US" sz="1600" b="1" dirty="0">
                <a:latin typeface="宋体" panose="02010600030101010101" pitchFamily="2" charset="-122"/>
              </a:rPr>
              <a:t>以学校合计数上报一条</a:t>
            </a:r>
            <a:endParaRPr lang="zh-CN" altLang="en-US" sz="1600" b="1" dirty="0">
              <a:latin typeface="宋体" panose="02010600030101010101" pitchFamily="2" charset="-122"/>
            </a:endParaRPr>
          </a:p>
        </p:txBody>
      </p:sp>
      <p:sp>
        <p:nvSpPr>
          <p:cNvPr id="14343" name="AutoShape 8"/>
          <p:cNvSpPr/>
          <p:nvPr/>
        </p:nvSpPr>
        <p:spPr>
          <a:xfrm>
            <a:off x="6877050" y="5229225"/>
            <a:ext cx="2016125" cy="504825"/>
          </a:xfrm>
          <a:prstGeom prst="wedgeRectCallout">
            <a:avLst>
              <a:gd name="adj1" fmla="val -99921"/>
              <a:gd name="adj2" fmla="val 2514"/>
            </a:avLst>
          </a:prstGeom>
          <a:noFill/>
          <a:ln w="9525" cap="flat" cmpd="sng">
            <a:solidFill>
              <a:schemeClr val="tx1"/>
            </a:solidFill>
            <a:prstDash val="solid"/>
            <a:miter/>
            <a:headEnd type="none" w="med" len="med"/>
            <a:tailEnd type="none" w="med" len="med"/>
          </a:ln>
        </p:spPr>
        <p:txBody>
          <a:bodyPr anchor="t"/>
          <a:p>
            <a:pPr algn="ctr">
              <a:buClrTx/>
              <a:buFont typeface="Wingdings 2" panose="05020102010507070707" pitchFamily="18" charset="2"/>
              <a:buNone/>
            </a:pPr>
            <a:r>
              <a:rPr lang="zh-CN" altLang="en-US" sz="1600" b="1" dirty="0">
                <a:latin typeface="宋体" panose="02010600030101010101" pitchFamily="2" charset="-122"/>
              </a:rPr>
              <a:t>以学校合计数上报一条</a:t>
            </a:r>
            <a:endParaRPr lang="zh-CN" altLang="en-US" sz="1600" b="1" dirty="0">
              <a:latin typeface="宋体" panose="02010600030101010101" pitchFamily="2" charset="-122"/>
            </a:endParaRPr>
          </a:p>
        </p:txBody>
      </p:sp>
    </p:spTree>
  </p:cSld>
  <p:clrMapOvr>
    <a:masterClrMapping/>
  </p:clrMapOvr>
  <p:transition spd="med">
    <p:pull dir="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Rectangle 2"/>
          <p:cNvSpPr>
            <a:spLocks noGrp="1"/>
          </p:cNvSpPr>
          <p:nvPr>
            <p:ph idx="1"/>
          </p:nvPr>
        </p:nvSpPr>
        <p:spPr>
          <a:xfrm>
            <a:off x="250825" y="1196975"/>
            <a:ext cx="8748713" cy="4460875"/>
          </a:xfrm>
          <a:ln/>
        </p:spPr>
        <p:txBody>
          <a:bodyPr wrap="square" lIns="91440" tIns="45720" rIns="91440" bIns="45720" anchor="t"/>
          <a:p>
            <a:pPr eaLnBrk="1" hangingPunct="1">
              <a:lnSpc>
                <a:spcPct val="80000"/>
              </a:lnSpc>
              <a:buNone/>
            </a:pPr>
            <a:endParaRPr lang="zh-CN" altLang="en-US" sz="2400" b="1" dirty="0">
              <a:solidFill>
                <a:srgbClr val="051AB3"/>
              </a:solidFill>
              <a:ea typeface="宋体" panose="02010600030101010101" pitchFamily="2" charset="-122"/>
            </a:endParaRPr>
          </a:p>
          <a:p>
            <a:pPr eaLnBrk="1" hangingPunct="1">
              <a:lnSpc>
                <a:spcPct val="80000"/>
              </a:lnSpc>
              <a:buNone/>
            </a:pPr>
            <a:r>
              <a:rPr lang="zh-CN" altLang="en-US" sz="3200" b="1" dirty="0">
                <a:solidFill>
                  <a:srgbClr val="051AB3"/>
                </a:solidFill>
                <a:ea typeface="宋体" panose="02010600030101010101" pitchFamily="2" charset="-122"/>
              </a:rPr>
              <a:t>报送范围</a:t>
            </a:r>
            <a:endParaRPr lang="zh-CN" altLang="en-US" sz="3200" dirty="0">
              <a:ea typeface="宋体" panose="02010600030101010101" pitchFamily="2" charset="-122"/>
            </a:endParaRPr>
          </a:p>
          <a:p>
            <a:pPr eaLnBrk="1" hangingPunct="1">
              <a:lnSpc>
                <a:spcPct val="80000"/>
              </a:lnSpc>
            </a:pPr>
            <a:r>
              <a:rPr lang="zh-CN" altLang="en-US" sz="3200" b="1" dirty="0">
                <a:ea typeface="宋体" panose="02010600030101010101" pitchFamily="2" charset="-122"/>
              </a:rPr>
              <a:t>全国普通</a:t>
            </a:r>
            <a:r>
              <a:rPr lang="zh-CN" altLang="en-US" sz="3200" b="1" dirty="0">
                <a:solidFill>
                  <a:srgbClr val="FF0000"/>
                </a:solidFill>
                <a:ea typeface="宋体" panose="02010600030101010101" pitchFamily="2" charset="-122"/>
              </a:rPr>
              <a:t>本科高等学校</a:t>
            </a:r>
            <a:r>
              <a:rPr lang="zh-CN" altLang="en-US" sz="3200" b="1" dirty="0">
                <a:ea typeface="宋体" panose="02010600030101010101" pitchFamily="2" charset="-122"/>
              </a:rPr>
              <a:t>、</a:t>
            </a:r>
            <a:r>
              <a:rPr lang="zh-CN" altLang="en-US" sz="3200" b="1" dirty="0">
                <a:solidFill>
                  <a:srgbClr val="FF0000"/>
                </a:solidFill>
                <a:ea typeface="宋体" panose="02010600030101010101" pitchFamily="2" charset="-122"/>
              </a:rPr>
              <a:t>高职高专</a:t>
            </a:r>
            <a:r>
              <a:rPr lang="zh-CN" altLang="en-US" sz="3200" b="1" dirty="0">
                <a:ea typeface="宋体" panose="02010600030101010101" pitchFamily="2" charset="-122"/>
              </a:rPr>
              <a:t>院校和独立建制的</a:t>
            </a:r>
            <a:r>
              <a:rPr lang="zh-CN" altLang="en-US" sz="3200" b="1" dirty="0">
                <a:solidFill>
                  <a:srgbClr val="FF0000"/>
                </a:solidFill>
                <a:ea typeface="宋体" panose="02010600030101010101" pitchFamily="2" charset="-122"/>
              </a:rPr>
              <a:t>成人高等学校</a:t>
            </a:r>
            <a:r>
              <a:rPr lang="zh-CN" altLang="en-US" sz="3200" b="1" dirty="0">
                <a:ea typeface="宋体" panose="02010600030101010101" pitchFamily="2" charset="-122"/>
              </a:rPr>
              <a:t>。</a:t>
            </a:r>
            <a:endParaRPr lang="zh-CN" altLang="en-US" sz="3200" b="1" dirty="0">
              <a:ea typeface="宋体" panose="02010600030101010101" pitchFamily="2" charset="-122"/>
            </a:endParaRPr>
          </a:p>
          <a:p>
            <a:pPr eaLnBrk="1" hangingPunct="1">
              <a:lnSpc>
                <a:spcPct val="80000"/>
              </a:lnSpc>
              <a:buNone/>
            </a:pPr>
            <a:endParaRPr lang="zh-CN" altLang="en-US" sz="3200" b="1" dirty="0">
              <a:ea typeface="宋体" panose="02010600030101010101" pitchFamily="2" charset="-122"/>
            </a:endParaRPr>
          </a:p>
          <a:p>
            <a:pPr eaLnBrk="1" hangingPunct="1">
              <a:lnSpc>
                <a:spcPct val="80000"/>
              </a:lnSpc>
              <a:buNone/>
            </a:pPr>
            <a:r>
              <a:rPr lang="zh-CN" altLang="en-US" sz="3200" b="1" dirty="0">
                <a:solidFill>
                  <a:srgbClr val="051AB3"/>
                </a:solidFill>
                <a:ea typeface="宋体" panose="02010600030101010101" pitchFamily="2" charset="-122"/>
              </a:rPr>
              <a:t>报送内容</a:t>
            </a:r>
            <a:endParaRPr lang="zh-CN" altLang="en-US" sz="3200" b="1" dirty="0">
              <a:solidFill>
                <a:srgbClr val="051AB3"/>
              </a:solidFill>
              <a:ea typeface="宋体" panose="02010600030101010101" pitchFamily="2" charset="-122"/>
            </a:endParaRPr>
          </a:p>
          <a:p>
            <a:pPr eaLnBrk="1" hangingPunct="1">
              <a:lnSpc>
                <a:spcPct val="80000"/>
              </a:lnSpc>
            </a:pPr>
            <a:r>
              <a:rPr lang="zh-CN" altLang="en-US" sz="3200" b="1" dirty="0">
                <a:solidFill>
                  <a:srgbClr val="FF0000"/>
                </a:solidFill>
                <a:ea typeface="宋体" panose="02010600030101010101" pitchFamily="2" charset="-122"/>
              </a:rPr>
              <a:t>普通本科</a:t>
            </a:r>
            <a:r>
              <a:rPr lang="zh-CN" altLang="en-US" sz="3200" b="1" dirty="0">
                <a:ea typeface="宋体" panose="02010600030101010101" pitchFamily="2" charset="-122"/>
              </a:rPr>
              <a:t>高等学校</a:t>
            </a:r>
            <a:r>
              <a:rPr lang="zh-CN" altLang="en-US" sz="3200" b="1" dirty="0">
                <a:solidFill>
                  <a:srgbClr val="FF0000"/>
                </a:solidFill>
                <a:ea typeface="宋体" panose="02010600030101010101" pitchFamily="2" charset="-122"/>
              </a:rPr>
              <a:t>报送七个基表和综表一</a:t>
            </a:r>
            <a:r>
              <a:rPr lang="zh-CN" altLang="en-US" sz="3200" b="1" dirty="0">
                <a:ea typeface="宋体" panose="02010600030101010101" pitchFamily="2" charset="-122"/>
              </a:rPr>
              <a:t>。</a:t>
            </a:r>
            <a:endParaRPr lang="zh-CN" altLang="en-US" sz="3200" b="1" dirty="0">
              <a:ea typeface="宋体" panose="02010600030101010101" pitchFamily="2" charset="-122"/>
            </a:endParaRPr>
          </a:p>
          <a:p>
            <a:pPr eaLnBrk="1" hangingPunct="1">
              <a:lnSpc>
                <a:spcPct val="80000"/>
              </a:lnSpc>
            </a:pPr>
            <a:r>
              <a:rPr lang="zh-CN" altLang="en-US" sz="3200" b="1" dirty="0">
                <a:solidFill>
                  <a:srgbClr val="FF0000"/>
                </a:solidFill>
                <a:ea typeface="宋体" panose="02010600030101010101" pitchFamily="2" charset="-122"/>
              </a:rPr>
              <a:t>高职高专</a:t>
            </a:r>
            <a:r>
              <a:rPr lang="zh-CN" altLang="en-US" sz="3200" b="1" dirty="0">
                <a:ea typeface="宋体" panose="02010600030101010101" pitchFamily="2" charset="-122"/>
              </a:rPr>
              <a:t>院校和独立建制的</a:t>
            </a:r>
            <a:r>
              <a:rPr lang="zh-CN" altLang="en-US" sz="3200" b="1" dirty="0">
                <a:solidFill>
                  <a:srgbClr val="FF0000"/>
                </a:solidFill>
                <a:ea typeface="宋体" panose="02010600030101010101" pitchFamily="2" charset="-122"/>
              </a:rPr>
              <a:t>成人高等学校</a:t>
            </a:r>
            <a:r>
              <a:rPr lang="zh-CN" altLang="en-US" sz="3200" b="1" dirty="0">
                <a:ea typeface="宋体" panose="02010600030101010101" pitchFamily="2" charset="-122"/>
              </a:rPr>
              <a:t>报送</a:t>
            </a:r>
            <a:r>
              <a:rPr lang="zh-CN" altLang="en-US" sz="3200" b="1" dirty="0">
                <a:solidFill>
                  <a:srgbClr val="FF0000"/>
                </a:solidFill>
                <a:ea typeface="宋体" panose="02010600030101010101" pitchFamily="2" charset="-122"/>
              </a:rPr>
              <a:t>基表一、二、三、七和综表二。</a:t>
            </a:r>
            <a:endParaRPr lang="zh-CN" altLang="en-US" sz="3200" b="1" dirty="0">
              <a:solidFill>
                <a:srgbClr val="FF0000"/>
              </a:solidFill>
              <a:ea typeface="宋体" panose="02010600030101010101" pitchFamily="2" charset="-122"/>
            </a:endParaRPr>
          </a:p>
        </p:txBody>
      </p:sp>
      <p:sp>
        <p:nvSpPr>
          <p:cNvPr id="15362"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Rectangle 2"/>
          <p:cNvSpPr>
            <a:spLocks noGrp="1"/>
          </p:cNvSpPr>
          <p:nvPr>
            <p:ph idx="1"/>
          </p:nvPr>
        </p:nvSpPr>
        <p:spPr>
          <a:xfrm>
            <a:off x="179388" y="981075"/>
            <a:ext cx="8748712" cy="5543550"/>
          </a:xfrm>
          <a:ln/>
        </p:spPr>
        <p:txBody>
          <a:bodyPr wrap="square" lIns="91440" tIns="45720" rIns="91440" bIns="45720" anchor="t"/>
          <a:p>
            <a:pPr eaLnBrk="1" hangingPunct="1">
              <a:lnSpc>
                <a:spcPct val="90000"/>
              </a:lnSpc>
              <a:buNone/>
            </a:pPr>
            <a:r>
              <a:rPr lang="zh-CN" altLang="en-US" b="1" dirty="0">
                <a:solidFill>
                  <a:srgbClr val="051AB3"/>
                </a:solidFill>
                <a:ea typeface="宋体" panose="02010600030101010101" pitchFamily="2" charset="-122"/>
              </a:rPr>
              <a:t>报送方式</a:t>
            </a:r>
            <a:endParaRPr lang="zh-CN" altLang="en-US" b="1" dirty="0">
              <a:solidFill>
                <a:srgbClr val="051AB3"/>
              </a:solidFill>
              <a:ea typeface="宋体" panose="02010600030101010101" pitchFamily="2" charset="-122"/>
            </a:endParaRPr>
          </a:p>
          <a:p>
            <a:pPr eaLnBrk="1" hangingPunct="1">
              <a:lnSpc>
                <a:spcPct val="90000"/>
              </a:lnSpc>
              <a:buNone/>
            </a:pPr>
            <a:endParaRPr lang="zh-CN" altLang="en-US" b="1" dirty="0">
              <a:solidFill>
                <a:srgbClr val="051AB3"/>
              </a:solidFill>
              <a:ea typeface="宋体" panose="02010600030101010101" pitchFamily="2" charset="-122"/>
            </a:endParaRPr>
          </a:p>
          <a:p>
            <a:pPr eaLnBrk="1" hangingPunct="1">
              <a:lnSpc>
                <a:spcPct val="90000"/>
              </a:lnSpc>
            </a:pPr>
            <a:r>
              <a:rPr lang="en-US" altLang="zh-CN" sz="2800" b="1" dirty="0">
                <a:ea typeface="宋体" panose="02010600030101010101" pitchFamily="2" charset="-122"/>
              </a:rPr>
              <a:t>2015/2016</a:t>
            </a:r>
            <a:r>
              <a:rPr lang="zh-CN" altLang="en-US" sz="2800" b="1" dirty="0">
                <a:ea typeface="宋体" panose="02010600030101010101" pitchFamily="2" charset="-122"/>
              </a:rPr>
              <a:t>学年高等学校实验室信息统计采取</a:t>
            </a:r>
            <a:r>
              <a:rPr lang="zh-CN" altLang="en-US" sz="2800" b="1" dirty="0">
                <a:solidFill>
                  <a:srgbClr val="FF0000"/>
                </a:solidFill>
                <a:ea typeface="宋体" panose="02010600030101010101" pitchFamily="2" charset="-122"/>
              </a:rPr>
              <a:t>网上报送</a:t>
            </a:r>
            <a:r>
              <a:rPr lang="zh-CN" altLang="en-US" sz="2800" b="1" dirty="0">
                <a:ea typeface="宋体" panose="02010600030101010101" pitchFamily="2" charset="-122"/>
              </a:rPr>
              <a:t>和</a:t>
            </a:r>
            <a:r>
              <a:rPr lang="zh-CN" altLang="en-US" sz="2800" b="1" dirty="0">
                <a:solidFill>
                  <a:srgbClr val="FF0000"/>
                </a:solidFill>
                <a:ea typeface="宋体" panose="02010600030101010101" pitchFamily="2" charset="-122"/>
              </a:rPr>
              <a:t>函报相结合</a:t>
            </a:r>
            <a:r>
              <a:rPr lang="zh-CN" altLang="en-US" sz="2800" b="1" dirty="0">
                <a:ea typeface="宋体" panose="02010600030101010101" pitchFamily="2" charset="-122"/>
              </a:rPr>
              <a:t>的方式。</a:t>
            </a:r>
            <a:endParaRPr lang="zh-CN" altLang="en-US" sz="2800" b="1" dirty="0">
              <a:solidFill>
                <a:srgbClr val="051AB3"/>
              </a:solidFill>
              <a:ea typeface="宋体" panose="02010600030101010101" pitchFamily="2" charset="-122"/>
            </a:endParaRPr>
          </a:p>
          <a:p>
            <a:pPr eaLnBrk="1" hangingPunct="1">
              <a:lnSpc>
                <a:spcPct val="90000"/>
              </a:lnSpc>
            </a:pPr>
            <a:r>
              <a:rPr lang="zh-CN" altLang="en-US" sz="2800" b="1" dirty="0">
                <a:ea typeface="宋体" panose="02010600030101010101" pitchFamily="2" charset="-122"/>
              </a:rPr>
              <a:t>各高等学校须在“中国教育统计网”</a:t>
            </a:r>
            <a:r>
              <a:rPr lang="zh-CN" altLang="en-US" sz="2800" b="1" dirty="0">
                <a:solidFill>
                  <a:srgbClr val="FF0000"/>
                </a:solidFill>
                <a:ea typeface="宋体" panose="02010600030101010101" pitchFamily="2" charset="-122"/>
              </a:rPr>
              <a:t>下载</a:t>
            </a:r>
            <a:r>
              <a:rPr lang="zh-CN" altLang="en-US" sz="2800" b="1" dirty="0">
                <a:ea typeface="宋体" panose="02010600030101010101" pitchFamily="2" charset="-122"/>
              </a:rPr>
              <a:t>“</a:t>
            </a:r>
            <a:r>
              <a:rPr lang="zh-CN" altLang="en-US" sz="2800" b="1" dirty="0">
                <a:solidFill>
                  <a:srgbClr val="FF0000"/>
                </a:solidFill>
                <a:ea typeface="宋体" panose="02010600030101010101" pitchFamily="2" charset="-122"/>
              </a:rPr>
              <a:t>高等学校实验室信息统计检测系统</a:t>
            </a:r>
            <a:r>
              <a:rPr lang="zh-CN" altLang="en-US" sz="2800" b="1" dirty="0">
                <a:ea typeface="宋体" panose="02010600030101010101" pitchFamily="2" charset="-122"/>
              </a:rPr>
              <a:t>”（单机版）</a:t>
            </a:r>
            <a:r>
              <a:rPr lang="zh-CN" altLang="en-US" sz="2800" b="1" dirty="0">
                <a:solidFill>
                  <a:srgbClr val="FF0000"/>
                </a:solidFill>
                <a:ea typeface="宋体" panose="02010600030101010101" pitchFamily="2" charset="-122"/>
              </a:rPr>
              <a:t>对报送数据进行检测</a:t>
            </a:r>
            <a:r>
              <a:rPr lang="zh-CN" altLang="en-US" sz="2800" b="1" dirty="0">
                <a:ea typeface="宋体" panose="02010600030101010101" pitchFamily="2" charset="-122"/>
              </a:rPr>
              <a:t>，经检测形成上报数据后，</a:t>
            </a:r>
            <a:r>
              <a:rPr lang="zh-CN" altLang="en-US" sz="2800" b="1" dirty="0">
                <a:solidFill>
                  <a:srgbClr val="FF0000"/>
                </a:solidFill>
                <a:ea typeface="宋体" panose="02010600030101010101" pitchFamily="2" charset="-122"/>
              </a:rPr>
              <a:t>登录</a:t>
            </a:r>
            <a:r>
              <a:rPr lang="zh-CN" altLang="en-US" sz="2800" b="1" dirty="0">
                <a:ea typeface="宋体" panose="02010600030101010101" pitchFamily="2" charset="-122"/>
              </a:rPr>
              <a:t>该网站，</a:t>
            </a:r>
            <a:r>
              <a:rPr lang="zh-CN" altLang="en-US" sz="2800" b="1" dirty="0">
                <a:solidFill>
                  <a:srgbClr val="FF0000"/>
                </a:solidFill>
                <a:ea typeface="宋体" panose="02010600030101010101" pitchFamily="2" charset="-122"/>
              </a:rPr>
              <a:t>使用“高等学校实验室信息统计系统”报送数据</a:t>
            </a:r>
            <a:r>
              <a:rPr lang="zh-CN" altLang="en-US" sz="2800" b="1" dirty="0">
                <a:ea typeface="宋体" panose="02010600030101010101" pitchFamily="2" charset="-122"/>
              </a:rPr>
              <a:t>。</a:t>
            </a:r>
            <a:endParaRPr lang="zh-CN" altLang="en-US" sz="2800" b="1" dirty="0">
              <a:ea typeface="宋体" panose="02010600030101010101" pitchFamily="2" charset="-122"/>
            </a:endParaRPr>
          </a:p>
          <a:p>
            <a:pPr eaLnBrk="1" hangingPunct="1">
              <a:lnSpc>
                <a:spcPct val="90000"/>
              </a:lnSpc>
            </a:pPr>
            <a:r>
              <a:rPr lang="zh-CN" altLang="en-US" sz="2800" b="1" dirty="0">
                <a:solidFill>
                  <a:srgbClr val="FF0000"/>
                </a:solidFill>
                <a:ea typeface="宋体" panose="02010600030101010101" pitchFamily="2" charset="-122"/>
              </a:rPr>
              <a:t>各省级教育行政部门</a:t>
            </a:r>
            <a:r>
              <a:rPr lang="zh-CN" altLang="en-US" sz="2800" b="1" dirty="0">
                <a:ea typeface="宋体" panose="02010600030101010101" pitchFamily="2" charset="-122"/>
              </a:rPr>
              <a:t>登录“中国教育统计网”，使用“高等学校实验室信息统计系统”</a:t>
            </a:r>
            <a:r>
              <a:rPr lang="zh-CN" altLang="en-US" sz="2800" b="1" dirty="0">
                <a:solidFill>
                  <a:srgbClr val="FF0000"/>
                </a:solidFill>
                <a:ea typeface="宋体" panose="02010600030101010101" pitchFamily="2" charset="-122"/>
              </a:rPr>
              <a:t>审核本地区报送数据后</a:t>
            </a:r>
            <a:r>
              <a:rPr lang="zh-CN" altLang="en-US" sz="2800" b="1" dirty="0">
                <a:ea typeface="宋体" panose="02010600030101010101" pitchFamily="2" charset="-122"/>
              </a:rPr>
              <a:t>，将报送数据</a:t>
            </a:r>
            <a:r>
              <a:rPr lang="zh-CN" altLang="en-US" sz="2800" b="1" dirty="0">
                <a:solidFill>
                  <a:srgbClr val="FF0000"/>
                </a:solidFill>
                <a:ea typeface="宋体" panose="02010600030101010101" pitchFamily="2" charset="-122"/>
              </a:rPr>
              <a:t>制成</a:t>
            </a:r>
            <a:r>
              <a:rPr lang="en-US" altLang="zh-CN" sz="2800" b="1" dirty="0">
                <a:solidFill>
                  <a:srgbClr val="FF0000"/>
                </a:solidFill>
                <a:ea typeface="宋体" panose="02010600030101010101" pitchFamily="2" charset="-122"/>
              </a:rPr>
              <a:t>CD-R</a:t>
            </a:r>
            <a:r>
              <a:rPr lang="zh-CN" altLang="en-US" sz="2800" b="1" dirty="0">
                <a:solidFill>
                  <a:srgbClr val="FF0000"/>
                </a:solidFill>
                <a:ea typeface="宋体" panose="02010600030101010101" pitchFamily="2" charset="-122"/>
              </a:rPr>
              <a:t>格式的数据光盘</a:t>
            </a:r>
            <a:r>
              <a:rPr lang="zh-CN" altLang="en-US" sz="2800" b="1" dirty="0">
                <a:ea typeface="宋体" panose="02010600030101010101" pitchFamily="2" charset="-122"/>
              </a:rPr>
              <a:t>，并将</a:t>
            </a:r>
            <a:r>
              <a:rPr lang="zh-CN" altLang="en-US" sz="2800" b="1" dirty="0">
                <a:solidFill>
                  <a:srgbClr val="FF0000"/>
                </a:solidFill>
                <a:ea typeface="宋体" panose="02010600030101010101" pitchFamily="2" charset="-122"/>
              </a:rPr>
              <a:t>基表二、三、七，综表一、二的汇总打印表与数据光盘</a:t>
            </a:r>
            <a:r>
              <a:rPr lang="zh-CN" altLang="en-US" sz="2800" b="1" dirty="0">
                <a:ea typeface="宋体" panose="02010600030101010101" pitchFamily="2" charset="-122"/>
              </a:rPr>
              <a:t>一并具函</a:t>
            </a:r>
            <a:r>
              <a:rPr lang="zh-CN" altLang="en-US" sz="2800" b="1" dirty="0">
                <a:solidFill>
                  <a:srgbClr val="FF0000"/>
                </a:solidFill>
                <a:ea typeface="宋体" panose="02010600030101010101" pitchFamily="2" charset="-122"/>
              </a:rPr>
              <a:t>报送教育部高等教育司</a:t>
            </a:r>
            <a:r>
              <a:rPr lang="zh-CN" altLang="en-US" sz="2800" b="1" dirty="0">
                <a:ea typeface="宋体" panose="02010600030101010101" pitchFamily="2" charset="-122"/>
              </a:rPr>
              <a:t>。</a:t>
            </a:r>
            <a:endParaRPr lang="zh-CN" altLang="en-US" sz="2800" b="1" dirty="0">
              <a:ea typeface="宋体" panose="02010600030101010101" pitchFamily="2" charset="-122"/>
            </a:endParaRPr>
          </a:p>
        </p:txBody>
      </p:sp>
      <p:sp>
        <p:nvSpPr>
          <p:cNvPr id="16386"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2"/>
          <p:cNvSpPr>
            <a:spLocks noGrp="1"/>
          </p:cNvSpPr>
          <p:nvPr>
            <p:ph idx="1"/>
          </p:nvPr>
        </p:nvSpPr>
        <p:spPr>
          <a:xfrm>
            <a:off x="250825" y="1700213"/>
            <a:ext cx="8748713" cy="4460875"/>
          </a:xfrm>
          <a:ln/>
        </p:spPr>
        <p:txBody>
          <a:bodyPr wrap="square" lIns="91440" tIns="45720" rIns="91440" bIns="45720" anchor="t"/>
          <a:p>
            <a:pPr eaLnBrk="1" hangingPunct="1">
              <a:buNone/>
            </a:pPr>
            <a:r>
              <a:rPr lang="zh-CN" altLang="en-US" sz="4000" b="1" dirty="0">
                <a:solidFill>
                  <a:srgbClr val="051AB3"/>
                </a:solidFill>
                <a:ea typeface="宋体" panose="02010600030101010101" pitchFamily="2" charset="-122"/>
              </a:rPr>
              <a:t>报送时间</a:t>
            </a:r>
            <a:endParaRPr lang="zh-CN" altLang="en-US" sz="4000" b="1" dirty="0">
              <a:solidFill>
                <a:srgbClr val="051AB3"/>
              </a:solidFill>
              <a:ea typeface="宋体" panose="02010600030101010101" pitchFamily="2" charset="-122"/>
            </a:endParaRPr>
          </a:p>
          <a:p>
            <a:pPr eaLnBrk="1" hangingPunct="1"/>
            <a:r>
              <a:rPr lang="en-US" altLang="zh-CN" sz="4000" b="1" dirty="0">
                <a:ea typeface="宋体" panose="02010600030101010101" pitchFamily="2" charset="-122"/>
              </a:rPr>
              <a:t>2015/2016</a:t>
            </a:r>
            <a:r>
              <a:rPr lang="zh-CN" altLang="en-US" sz="4000" b="1" dirty="0">
                <a:ea typeface="宋体" panose="02010600030101010101" pitchFamily="2" charset="-122"/>
              </a:rPr>
              <a:t>学年高等学校实验室信息统计报送</a:t>
            </a:r>
            <a:r>
              <a:rPr lang="zh-CN" altLang="en-US" sz="4000" b="1" dirty="0">
                <a:solidFill>
                  <a:srgbClr val="FF0000"/>
                </a:solidFill>
                <a:ea typeface="宋体" panose="02010600030101010101" pitchFamily="2" charset="-122"/>
              </a:rPr>
              <a:t>截止时间</a:t>
            </a:r>
            <a:r>
              <a:rPr lang="zh-CN" altLang="en-US" sz="4000" b="1" dirty="0">
                <a:ea typeface="宋体" panose="02010600030101010101" pitchFamily="2" charset="-122"/>
              </a:rPr>
              <a:t>为</a:t>
            </a:r>
            <a:r>
              <a:rPr lang="en-US" altLang="zh-CN" sz="4000" b="1" dirty="0">
                <a:ea typeface="宋体" panose="02010600030101010101" pitchFamily="2" charset="-122"/>
              </a:rPr>
              <a:t>2016</a:t>
            </a:r>
            <a:r>
              <a:rPr lang="zh-CN" altLang="en-US" sz="4000" b="1" dirty="0">
                <a:ea typeface="宋体" panose="02010600030101010101" pitchFamily="2" charset="-122"/>
              </a:rPr>
              <a:t>年</a:t>
            </a:r>
            <a:r>
              <a:rPr lang="en-US" altLang="zh-CN" sz="4000" b="1" dirty="0">
                <a:ea typeface="宋体" panose="02010600030101010101" pitchFamily="2" charset="-122"/>
              </a:rPr>
              <a:t>10</a:t>
            </a:r>
            <a:r>
              <a:rPr lang="zh-CN" altLang="en-US" sz="4000" b="1" dirty="0">
                <a:ea typeface="宋体" panose="02010600030101010101" pitchFamily="2" charset="-122"/>
              </a:rPr>
              <a:t>月</a:t>
            </a:r>
            <a:r>
              <a:rPr lang="en-US" altLang="zh-CN" sz="4000" b="1" dirty="0">
                <a:ea typeface="宋体" panose="02010600030101010101" pitchFamily="2" charset="-122"/>
              </a:rPr>
              <a:t>14</a:t>
            </a:r>
            <a:r>
              <a:rPr lang="zh-CN" altLang="en-US" sz="4000" b="1" dirty="0">
                <a:ea typeface="宋体" panose="02010600030101010101" pitchFamily="2" charset="-122"/>
              </a:rPr>
              <a:t>日。（目前系统处关闭阶段，</a:t>
            </a:r>
            <a:r>
              <a:rPr lang="en-US" altLang="zh-CN" sz="4000" b="1" dirty="0">
                <a:ea typeface="宋体" panose="02010600030101010101" pitchFamily="2" charset="-122"/>
              </a:rPr>
              <a:t>9</a:t>
            </a:r>
            <a:r>
              <a:rPr lang="zh-CN" altLang="en-US" sz="4000" b="1" dirty="0">
                <a:ea typeface="宋体" panose="02010600030101010101" pitchFamily="2" charset="-122"/>
              </a:rPr>
              <a:t>月</a:t>
            </a:r>
            <a:r>
              <a:rPr lang="en-US" altLang="zh-CN" sz="4000" b="1" dirty="0">
                <a:ea typeface="宋体" panose="02010600030101010101" pitchFamily="2" charset="-122"/>
              </a:rPr>
              <a:t>1</a:t>
            </a:r>
            <a:r>
              <a:rPr lang="zh-CN" altLang="en-US" sz="4000" b="1" dirty="0">
                <a:ea typeface="宋体" panose="02010600030101010101" pitchFamily="2" charset="-122"/>
              </a:rPr>
              <a:t>日正式启用 ，</a:t>
            </a:r>
            <a:r>
              <a:rPr lang="en-US" altLang="zh-CN" sz="4000" b="1" dirty="0">
                <a:ea typeface="宋体" panose="02010600030101010101" pitchFamily="2" charset="-122"/>
              </a:rPr>
              <a:t>202.4.130.200</a:t>
            </a:r>
            <a:r>
              <a:rPr lang="zh-CN" altLang="en-US" sz="4000" b="1" dirty="0">
                <a:ea typeface="宋体" panose="02010600030101010101" pitchFamily="2" charset="-122"/>
              </a:rPr>
              <a:t>为练习使用站点）</a:t>
            </a:r>
            <a:endParaRPr lang="zh-CN" altLang="en-US" sz="4000" b="1" dirty="0">
              <a:ea typeface="宋体" panose="02010600030101010101" pitchFamily="2" charset="-122"/>
            </a:endParaRPr>
          </a:p>
          <a:p>
            <a:pPr eaLnBrk="1" hangingPunct="1"/>
            <a:endParaRPr lang="zh-CN" altLang="en-US" sz="4000" b="1" dirty="0">
              <a:ea typeface="宋体" panose="02010600030101010101" pitchFamily="2" charset="-122"/>
            </a:endParaRPr>
          </a:p>
        </p:txBody>
      </p:sp>
      <p:sp>
        <p:nvSpPr>
          <p:cNvPr id="17410"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2"/>
          <p:cNvSpPr>
            <a:spLocks noGrp="1"/>
          </p:cNvSpPr>
          <p:nvPr>
            <p:ph idx="1"/>
          </p:nvPr>
        </p:nvSpPr>
        <p:spPr>
          <a:xfrm>
            <a:off x="250825" y="1700213"/>
            <a:ext cx="8748713" cy="4460875"/>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基表一 教学科研仪器设备表 </a:t>
            </a:r>
            <a:r>
              <a:rPr lang="en-US" altLang="zh-CN" sz="2800" b="1" dirty="0">
                <a:solidFill>
                  <a:srgbClr val="051AB3"/>
                </a:solidFill>
                <a:ea typeface="宋体" panose="02010600030101010101" pitchFamily="2" charset="-122"/>
              </a:rPr>
              <a:t>(SJ1)</a:t>
            </a:r>
            <a:endParaRPr lang="en-US" altLang="zh-CN" sz="2800" b="1" dirty="0">
              <a:solidFill>
                <a:srgbClr val="051AB3"/>
              </a:solidFill>
              <a:ea typeface="宋体" panose="02010600030101010101" pitchFamily="2" charset="-122"/>
            </a:endParaRPr>
          </a:p>
          <a:p>
            <a:pPr eaLnBrk="1" hangingPunct="1">
              <a:buNone/>
            </a:pPr>
            <a:endParaRPr lang="zh-CN" altLang="en-US" sz="2800" b="1" dirty="0">
              <a:solidFill>
                <a:srgbClr val="051AB3"/>
              </a:solidFill>
              <a:ea typeface="宋体" panose="02010600030101010101" pitchFamily="2" charset="-122"/>
            </a:endParaRPr>
          </a:p>
        </p:txBody>
      </p:sp>
      <p:sp>
        <p:nvSpPr>
          <p:cNvPr id="18434"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18435" name="Picture 4"/>
          <p:cNvPicPr>
            <a:picLocks noChangeAspect="1"/>
          </p:cNvPicPr>
          <p:nvPr/>
        </p:nvPicPr>
        <p:blipFill>
          <a:blip r:embed="rId1"/>
          <a:stretch>
            <a:fillRect/>
          </a:stretch>
        </p:blipFill>
        <p:spPr>
          <a:xfrm>
            <a:off x="468313" y="2492375"/>
            <a:ext cx="8066087" cy="2859088"/>
          </a:xfrm>
          <a:prstGeom prst="rect">
            <a:avLst/>
          </a:prstGeom>
          <a:noFill/>
          <a:ln w="9525">
            <a:noFill/>
          </a:ln>
        </p:spPr>
      </p:pic>
      <p:sp>
        <p:nvSpPr>
          <p:cNvPr id="18436" name="Rectangle 5"/>
          <p:cNvSpPr/>
          <p:nvPr/>
        </p:nvSpPr>
        <p:spPr>
          <a:xfrm>
            <a:off x="323850" y="782638"/>
            <a:ext cx="3495675" cy="701675"/>
          </a:xfrm>
          <a:prstGeom prst="rect">
            <a:avLst/>
          </a:prstGeom>
          <a:noFill/>
          <a:ln w="9525">
            <a:noFill/>
          </a:ln>
        </p:spPr>
        <p:txBody>
          <a:bodyPr wrap="none" anchor="t">
            <a:spAutoFit/>
          </a:bodyPr>
          <a:p>
            <a:pPr>
              <a:buClrTx/>
              <a:buFont typeface="Wingdings 2" panose="05020102010507070707" pitchFamily="18" charset="2"/>
              <a:buNone/>
            </a:pPr>
            <a:r>
              <a:rPr lang="zh-CN" altLang="en-US" b="1" dirty="0">
                <a:solidFill>
                  <a:srgbClr val="FF6600"/>
                </a:solidFill>
                <a:latin typeface="黑体" panose="02010609060101010101" pitchFamily="2" charset="-122"/>
                <a:ea typeface="黑体" panose="02010609060101010101" pitchFamily="2" charset="-122"/>
              </a:rPr>
              <a:t>报表填报说明</a:t>
            </a:r>
            <a:r>
              <a:rPr lang="zh-CN" altLang="en-US" dirty="0">
                <a:latin typeface="宋体" panose="02010600030101010101" pitchFamily="2" charset="-122"/>
                <a:ea typeface="黑体" panose="02010609060101010101" pitchFamily="2" charset="-122"/>
              </a:rPr>
              <a:t> </a:t>
            </a:r>
            <a:endParaRPr lang="zh-CN" altLang="en-US" dirty="0">
              <a:latin typeface="宋体" panose="02010600030101010101" pitchFamily="2" charset="-122"/>
              <a:ea typeface="黑体" panose="02010609060101010101" pitchFamily="2" charset="-122"/>
            </a:endParaRPr>
          </a:p>
        </p:txBody>
      </p:sp>
    </p:spTree>
  </p:cSld>
  <p:clrMapOvr>
    <a:masterClrMapping/>
  </p:clrMapOvr>
  <p:transition spd="med">
    <p:pull dir="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2"/>
          <p:cNvSpPr>
            <a:spLocks noGrp="1"/>
          </p:cNvSpPr>
          <p:nvPr>
            <p:ph idx="1"/>
          </p:nvPr>
        </p:nvSpPr>
        <p:spPr>
          <a:xfrm>
            <a:off x="179388" y="836613"/>
            <a:ext cx="8748712" cy="5545137"/>
          </a:xfrm>
          <a:ln/>
        </p:spPr>
        <p:txBody>
          <a:bodyPr wrap="square" lIns="91440" tIns="45720" rIns="91440" bIns="45720" anchor="t"/>
          <a:p>
            <a:pPr eaLnBrk="1" hangingPunct="1">
              <a:lnSpc>
                <a:spcPct val="90000"/>
              </a:lnSpc>
              <a:buNone/>
            </a:pPr>
            <a:r>
              <a:rPr lang="zh-CN" altLang="en-US" b="1" dirty="0">
                <a:solidFill>
                  <a:srgbClr val="051AB3"/>
                </a:solidFill>
                <a:ea typeface="宋体" panose="02010600030101010101" pitchFamily="2" charset="-122"/>
              </a:rPr>
              <a:t>基表一 教学科研仪器设备表 </a:t>
            </a:r>
            <a:r>
              <a:rPr lang="en-US" altLang="zh-CN" b="1" dirty="0">
                <a:solidFill>
                  <a:srgbClr val="051AB3"/>
                </a:solidFill>
                <a:ea typeface="宋体" panose="02010600030101010101" pitchFamily="2" charset="-122"/>
              </a:rPr>
              <a:t>(SJ1)</a:t>
            </a:r>
            <a:endParaRPr lang="zh-CN" altLang="en-US" sz="1600" dirty="0">
              <a:ea typeface="宋体" panose="02010600030101010101" pitchFamily="2" charset="-122"/>
            </a:endParaRPr>
          </a:p>
          <a:p>
            <a:pPr eaLnBrk="1" hangingPunct="1">
              <a:lnSpc>
                <a:spcPct val="90000"/>
              </a:lnSpc>
              <a:buNone/>
            </a:pPr>
            <a:r>
              <a:rPr lang="zh-CN" altLang="en-US" sz="1600" b="1" dirty="0">
                <a:solidFill>
                  <a:srgbClr val="FF0000"/>
                </a:solidFill>
                <a:ea typeface="宋体" panose="02010600030101010101" pitchFamily="2" charset="-122"/>
              </a:rPr>
              <a:t>总体说明</a:t>
            </a:r>
            <a:r>
              <a:rPr lang="zh-CN" altLang="en-US" sz="1600" dirty="0">
                <a:ea typeface="宋体" panose="02010600030101010101" pitchFamily="2" charset="-122"/>
              </a:rPr>
              <a:t>         </a:t>
            </a:r>
            <a:endParaRPr lang="zh-CN" altLang="en-US" sz="1600" dirty="0">
              <a:ea typeface="宋体" panose="02010600030101010101" pitchFamily="2" charset="-122"/>
            </a:endParaRPr>
          </a:p>
          <a:p>
            <a:pPr eaLnBrk="1" hangingPunct="1">
              <a:lnSpc>
                <a:spcPct val="90000"/>
              </a:lnSpc>
              <a:buNone/>
            </a:pPr>
            <a:r>
              <a:rPr lang="en-US" altLang="zh-CN" sz="1600" dirty="0">
                <a:ea typeface="宋体" panose="02010600030101010101" pitchFamily="2" charset="-122"/>
              </a:rPr>
              <a:t>  </a:t>
            </a:r>
            <a:r>
              <a:rPr lang="en-US" altLang="zh-CN" sz="1600" b="1" dirty="0">
                <a:ea typeface="宋体" panose="02010600030101010101" pitchFamily="2" charset="-122"/>
              </a:rPr>
              <a:t>1.</a:t>
            </a:r>
            <a:r>
              <a:rPr lang="zh-CN" altLang="en-US" sz="1600" b="1" dirty="0">
                <a:ea typeface="宋体" panose="02010600030101010101" pitchFamily="2" charset="-122"/>
              </a:rPr>
              <a:t>指</a:t>
            </a:r>
            <a:r>
              <a:rPr lang="zh-CN" altLang="en-US" sz="2400" b="1" dirty="0">
                <a:ea typeface="宋体" panose="02010600030101010101" pitchFamily="2" charset="-122"/>
              </a:rPr>
              <a:t>教学、科研单位</a:t>
            </a:r>
            <a:r>
              <a:rPr lang="zh-CN" altLang="en-US" sz="1600" b="1" dirty="0">
                <a:ea typeface="宋体" panose="02010600030101010101" pitchFamily="2" charset="-122"/>
              </a:rPr>
              <a:t>中，单价在</a:t>
            </a:r>
            <a:r>
              <a:rPr lang="zh-CN" altLang="en-US" sz="3200" b="1" dirty="0">
                <a:ea typeface="宋体" panose="02010600030101010101" pitchFamily="2" charset="-122"/>
              </a:rPr>
              <a:t>人民币</a:t>
            </a:r>
            <a:r>
              <a:rPr lang="en-US" altLang="zh-CN" sz="3200" b="1" dirty="0">
                <a:solidFill>
                  <a:schemeClr val="hlink"/>
                </a:solidFill>
                <a:ea typeface="宋体" panose="02010600030101010101" pitchFamily="2" charset="-122"/>
              </a:rPr>
              <a:t>800</a:t>
            </a:r>
            <a:r>
              <a:rPr lang="zh-CN" altLang="en-US" sz="3200" b="1" dirty="0">
                <a:solidFill>
                  <a:schemeClr val="hlink"/>
                </a:solidFill>
                <a:ea typeface="宋体" panose="02010600030101010101" pitchFamily="2" charset="-122"/>
              </a:rPr>
              <a:t>元</a:t>
            </a:r>
            <a:r>
              <a:rPr lang="en-US" altLang="zh-CN" sz="3200" b="1" dirty="0">
                <a:solidFill>
                  <a:schemeClr val="hlink"/>
                </a:solidFill>
                <a:ea typeface="宋体" panose="02010600030101010101" pitchFamily="2" charset="-122"/>
              </a:rPr>
              <a:t>(</a:t>
            </a:r>
            <a:r>
              <a:rPr lang="zh-CN" altLang="en-US" sz="3200" b="1" dirty="0">
                <a:ea typeface="宋体" panose="02010600030101010101" pitchFamily="2" charset="-122"/>
              </a:rPr>
              <a:t>含</a:t>
            </a:r>
            <a:r>
              <a:rPr lang="en-US" altLang="zh-CN" sz="3200" b="1" dirty="0">
                <a:ea typeface="宋体" panose="02010600030101010101" pitchFamily="2" charset="-122"/>
              </a:rPr>
              <a:t>)</a:t>
            </a:r>
            <a:r>
              <a:rPr lang="zh-CN" altLang="en-US" sz="3200" b="1" dirty="0">
                <a:ea typeface="宋体" panose="02010600030101010101" pitchFamily="2" charset="-122"/>
              </a:rPr>
              <a:t>以上</a:t>
            </a:r>
            <a:r>
              <a:rPr lang="zh-CN" altLang="en-US" sz="1600" b="1" dirty="0">
                <a:ea typeface="宋体" panose="02010600030101010101" pitchFamily="2" charset="-122"/>
              </a:rPr>
              <a:t>，</a:t>
            </a:r>
            <a:r>
              <a:rPr lang="zh-CN" altLang="en-US" sz="3600" b="1" dirty="0">
                <a:ea typeface="宋体" panose="02010600030101010101" pitchFamily="2" charset="-122"/>
              </a:rPr>
              <a:t>使用方向为教学或科研</a:t>
            </a:r>
            <a:r>
              <a:rPr lang="zh-CN" altLang="en-US" sz="1600" b="1" dirty="0">
                <a:ea typeface="宋体" panose="02010600030101010101" pitchFamily="2" charset="-122"/>
              </a:rPr>
              <a:t>的仪器设备。</a:t>
            </a:r>
            <a:endParaRPr lang="zh-CN" altLang="en-US" sz="1600" b="1" dirty="0">
              <a:ea typeface="宋体" panose="02010600030101010101" pitchFamily="2" charset="-122"/>
            </a:endParaRPr>
          </a:p>
          <a:p>
            <a:pPr eaLnBrk="1" hangingPunct="1">
              <a:lnSpc>
                <a:spcPct val="90000"/>
              </a:lnSpc>
              <a:buNone/>
            </a:pPr>
            <a:r>
              <a:rPr lang="zh-CN" altLang="en-US" sz="1600" b="1" dirty="0">
                <a:ea typeface="宋体" panose="02010600030101010101" pitchFamily="2" charset="-122"/>
              </a:rPr>
              <a:t>       </a:t>
            </a:r>
            <a:r>
              <a:rPr lang="zh-CN" altLang="en-US" sz="1600" b="1" dirty="0">
                <a:solidFill>
                  <a:srgbClr val="FF0000"/>
                </a:solidFill>
                <a:ea typeface="宋体" panose="02010600030101010101" pitchFamily="2" charset="-122"/>
              </a:rPr>
              <a:t>教学、科研单位，包括</a:t>
            </a:r>
            <a:r>
              <a:rPr lang="zh-CN" altLang="en-US" sz="1600" b="1" dirty="0">
                <a:ea typeface="宋体" panose="02010600030101010101" pitchFamily="2" charset="-122"/>
              </a:rPr>
              <a:t>：普通高校内的高职高专、成人教育部分，图书馆、网络中心、计算中心、电教中心等教辅单位、产学研基地中产权为学校并有正式建制的单位。不包括行政科室、后勤等单位。</a:t>
            </a:r>
            <a:r>
              <a:rPr lang="en-US" altLang="zh-CN" sz="1600" b="1" dirty="0">
                <a:ea typeface="宋体" panose="02010600030101010101" pitchFamily="2" charset="-122"/>
              </a:rPr>
              <a:t>) </a:t>
            </a:r>
            <a:endParaRPr lang="en-US" altLang="zh-CN" sz="1600" b="1" dirty="0">
              <a:ea typeface="宋体" panose="02010600030101010101" pitchFamily="2" charset="-122"/>
            </a:endParaRPr>
          </a:p>
          <a:p>
            <a:pPr eaLnBrk="1" hangingPunct="1">
              <a:lnSpc>
                <a:spcPct val="90000"/>
              </a:lnSpc>
              <a:buNone/>
            </a:pPr>
            <a:r>
              <a:rPr lang="en-US" altLang="zh-CN" sz="1600" b="1" dirty="0">
                <a:ea typeface="宋体" panose="02010600030101010101" pitchFamily="2" charset="-122"/>
              </a:rPr>
              <a:t>  2. </a:t>
            </a:r>
            <a:r>
              <a:rPr lang="en-US" altLang="zh-CN" sz="3600" b="1" dirty="0">
                <a:ea typeface="宋体" panose="02010600030101010101" pitchFamily="2" charset="-122"/>
              </a:rPr>
              <a:t>01</a:t>
            </a:r>
            <a:r>
              <a:rPr lang="zh-CN" altLang="en-US" sz="3600" b="1" dirty="0">
                <a:ea typeface="宋体" panose="02010600030101010101" pitchFamily="2" charset="-122"/>
              </a:rPr>
              <a:t>类</a:t>
            </a:r>
            <a:r>
              <a:rPr lang="en-US" altLang="zh-CN" sz="3600" b="1" dirty="0">
                <a:ea typeface="宋体" panose="02010600030101010101" pitchFamily="2" charset="-122"/>
              </a:rPr>
              <a:t>(</a:t>
            </a:r>
            <a:r>
              <a:rPr lang="zh-CN" altLang="en-US" sz="3600" b="1" dirty="0">
                <a:ea typeface="宋体" panose="02010600030101010101" pitchFamily="2" charset="-122"/>
              </a:rPr>
              <a:t>房屋及构筑物</a:t>
            </a:r>
            <a:r>
              <a:rPr lang="en-US" altLang="zh-CN" sz="3600" b="1" dirty="0">
                <a:ea typeface="宋体" panose="02010600030101010101" pitchFamily="2" charset="-122"/>
              </a:rPr>
              <a:t>)</a:t>
            </a:r>
            <a:r>
              <a:rPr lang="zh-CN" altLang="en-US" sz="3600" b="1" dirty="0">
                <a:ea typeface="宋体" panose="02010600030101010101" pitchFamily="2" charset="-122"/>
              </a:rPr>
              <a:t>、</a:t>
            </a:r>
            <a:r>
              <a:rPr lang="en-US" altLang="zh-CN" sz="3600" b="1" dirty="0">
                <a:ea typeface="宋体" panose="02010600030101010101" pitchFamily="2" charset="-122"/>
              </a:rPr>
              <a:t>02</a:t>
            </a:r>
            <a:r>
              <a:rPr lang="zh-CN" altLang="en-US" sz="3600" b="1" dirty="0">
                <a:ea typeface="宋体" panose="02010600030101010101" pitchFamily="2" charset="-122"/>
              </a:rPr>
              <a:t>类</a:t>
            </a:r>
            <a:r>
              <a:rPr lang="en-US" altLang="zh-CN" sz="3600" b="1" dirty="0">
                <a:ea typeface="宋体" panose="02010600030101010101" pitchFamily="2" charset="-122"/>
              </a:rPr>
              <a:t>(</a:t>
            </a:r>
            <a:r>
              <a:rPr lang="zh-CN" altLang="en-US" sz="3600" b="1" dirty="0">
                <a:ea typeface="宋体" panose="02010600030101010101" pitchFamily="2" charset="-122"/>
              </a:rPr>
              <a:t>土地及植物</a:t>
            </a:r>
            <a:r>
              <a:rPr lang="en-US" altLang="zh-CN" sz="3600" b="1" dirty="0">
                <a:ea typeface="宋体" panose="02010600030101010101" pitchFamily="2" charset="-122"/>
              </a:rPr>
              <a:t>)</a:t>
            </a:r>
            <a:r>
              <a:rPr lang="zh-CN" altLang="en-US" sz="3600" b="1" dirty="0">
                <a:ea typeface="宋体" panose="02010600030101010101" pitchFamily="2" charset="-122"/>
              </a:rPr>
              <a:t>、</a:t>
            </a:r>
            <a:r>
              <a:rPr lang="en-US" altLang="zh-CN" sz="3600" b="1" dirty="0">
                <a:ea typeface="宋体" panose="02010600030101010101" pitchFamily="2" charset="-122"/>
              </a:rPr>
              <a:t>11</a:t>
            </a:r>
            <a:r>
              <a:rPr lang="zh-CN" altLang="en-US" sz="3600" b="1" dirty="0">
                <a:ea typeface="宋体" panose="02010600030101010101" pitchFamily="2" charset="-122"/>
              </a:rPr>
              <a:t>类</a:t>
            </a:r>
            <a:r>
              <a:rPr lang="en-US" altLang="zh-CN" sz="3600" b="1" dirty="0">
                <a:ea typeface="宋体" panose="02010600030101010101" pitchFamily="2" charset="-122"/>
              </a:rPr>
              <a:t>(</a:t>
            </a:r>
            <a:r>
              <a:rPr lang="zh-CN" altLang="en-US" sz="3600" b="1" dirty="0">
                <a:ea typeface="宋体" panose="02010600030101010101" pitchFamily="2" charset="-122"/>
              </a:rPr>
              <a:t>图书</a:t>
            </a:r>
            <a:r>
              <a:rPr lang="en-US" altLang="zh-CN" sz="3600" b="1" dirty="0">
                <a:ea typeface="宋体" panose="02010600030101010101" pitchFamily="2" charset="-122"/>
              </a:rPr>
              <a:t>)</a:t>
            </a:r>
            <a:r>
              <a:rPr lang="zh-CN" altLang="en-US" sz="3600" b="1" dirty="0">
                <a:ea typeface="宋体" panose="02010600030101010101" pitchFamily="2" charset="-122"/>
              </a:rPr>
              <a:t>、</a:t>
            </a:r>
            <a:r>
              <a:rPr lang="en-US" altLang="zh-CN" sz="3600" b="1" dirty="0">
                <a:ea typeface="宋体" panose="02010600030101010101" pitchFamily="2" charset="-122"/>
              </a:rPr>
              <a:t>13</a:t>
            </a:r>
            <a:r>
              <a:rPr lang="zh-CN" altLang="en-US" sz="3600" b="1" dirty="0">
                <a:ea typeface="宋体" panose="02010600030101010101" pitchFamily="2" charset="-122"/>
              </a:rPr>
              <a:t>类</a:t>
            </a:r>
            <a:r>
              <a:rPr lang="en-US" altLang="zh-CN" sz="3600" b="1" dirty="0">
                <a:ea typeface="宋体" panose="02010600030101010101" pitchFamily="2" charset="-122"/>
              </a:rPr>
              <a:t>(</a:t>
            </a:r>
            <a:r>
              <a:rPr lang="zh-CN" altLang="en-US" sz="3600" b="1" dirty="0">
                <a:ea typeface="宋体" panose="02010600030101010101" pitchFamily="2" charset="-122"/>
              </a:rPr>
              <a:t>家具</a:t>
            </a:r>
            <a:r>
              <a:rPr lang="en-US" altLang="zh-CN" sz="3600" b="1" dirty="0">
                <a:ea typeface="宋体" panose="02010600030101010101" pitchFamily="2" charset="-122"/>
              </a:rPr>
              <a:t>)</a:t>
            </a:r>
            <a:r>
              <a:rPr lang="zh-CN" altLang="en-US" sz="3600" b="1" dirty="0">
                <a:ea typeface="宋体" panose="02010600030101010101" pitchFamily="2" charset="-122"/>
              </a:rPr>
              <a:t>、</a:t>
            </a:r>
            <a:r>
              <a:rPr lang="en-US" altLang="zh-CN" sz="3600" b="1" dirty="0">
                <a:ea typeface="宋体" panose="02010600030101010101" pitchFamily="2" charset="-122"/>
              </a:rPr>
              <a:t>15</a:t>
            </a:r>
            <a:r>
              <a:rPr lang="zh-CN" altLang="en-US" sz="3600" b="1" dirty="0">
                <a:ea typeface="宋体" panose="02010600030101010101" pitchFamily="2" charset="-122"/>
              </a:rPr>
              <a:t>类</a:t>
            </a:r>
            <a:r>
              <a:rPr lang="en-US" altLang="zh-CN" sz="3600" b="1" dirty="0">
                <a:ea typeface="宋体" panose="02010600030101010101" pitchFamily="2" charset="-122"/>
              </a:rPr>
              <a:t>(</a:t>
            </a:r>
            <a:r>
              <a:rPr lang="zh-CN" altLang="en-US" sz="3600" b="1" dirty="0">
                <a:ea typeface="宋体" panose="02010600030101010101" pitchFamily="2" charset="-122"/>
              </a:rPr>
              <a:t>被服装具</a:t>
            </a:r>
            <a:r>
              <a:rPr lang="en-US" altLang="zh-CN" sz="3600" b="1" dirty="0">
                <a:ea typeface="宋体" panose="02010600030101010101" pitchFamily="2" charset="-122"/>
              </a:rPr>
              <a:t>)</a:t>
            </a:r>
            <a:r>
              <a:rPr lang="zh-CN" altLang="en-US" sz="3600" b="1" dirty="0">
                <a:ea typeface="宋体" panose="02010600030101010101" pitchFamily="2" charset="-122"/>
              </a:rPr>
              <a:t>、  </a:t>
            </a:r>
            <a:r>
              <a:rPr lang="en-US" altLang="zh-CN" sz="3600" b="1" dirty="0">
                <a:ea typeface="宋体" panose="02010600030101010101" pitchFamily="2" charset="-122"/>
              </a:rPr>
              <a:t>16</a:t>
            </a:r>
            <a:r>
              <a:rPr lang="zh-CN" altLang="en-US" sz="3600" b="1" dirty="0">
                <a:ea typeface="宋体" panose="02010600030101010101" pitchFamily="2" charset="-122"/>
              </a:rPr>
              <a:t>类</a:t>
            </a:r>
            <a:r>
              <a:rPr lang="en-US" altLang="zh-CN" sz="3600" b="1" dirty="0">
                <a:ea typeface="宋体" panose="02010600030101010101" pitchFamily="2" charset="-122"/>
              </a:rPr>
              <a:t>(</a:t>
            </a:r>
            <a:r>
              <a:rPr lang="zh-CN" altLang="en-US" sz="3600" b="1" dirty="0">
                <a:ea typeface="宋体" panose="02010600030101010101" pitchFamily="2" charset="-122"/>
              </a:rPr>
              <a:t>牲畜</a:t>
            </a:r>
            <a:r>
              <a:rPr lang="en-US" altLang="zh-CN" sz="3600" b="1" dirty="0">
                <a:ea typeface="宋体" panose="02010600030101010101" pitchFamily="2" charset="-122"/>
              </a:rPr>
              <a:t>)</a:t>
            </a:r>
            <a:r>
              <a:rPr lang="zh-CN" altLang="en-US" sz="3600" b="1" dirty="0">
                <a:solidFill>
                  <a:srgbClr val="FF0000"/>
                </a:solidFill>
                <a:ea typeface="宋体" panose="02010600030101010101" pitchFamily="2" charset="-122"/>
              </a:rPr>
              <a:t>不属于上报范围</a:t>
            </a:r>
            <a:r>
              <a:rPr lang="zh-CN" altLang="en-US" sz="3600" b="1" dirty="0">
                <a:ea typeface="宋体" panose="02010600030101010101" pitchFamily="2" charset="-122"/>
              </a:rPr>
              <a:t>。（１４类不限制）</a:t>
            </a:r>
            <a:endParaRPr lang="zh-CN" altLang="en-US" sz="3600" b="1" dirty="0">
              <a:ea typeface="宋体" panose="02010600030101010101" pitchFamily="2" charset="-122"/>
            </a:endParaRPr>
          </a:p>
          <a:p>
            <a:pPr eaLnBrk="1" hangingPunct="1">
              <a:lnSpc>
                <a:spcPct val="90000"/>
              </a:lnSpc>
              <a:buNone/>
            </a:pPr>
            <a:r>
              <a:rPr lang="zh-CN" altLang="en-US" sz="1600" b="1" dirty="0">
                <a:ea typeface="宋体" panose="02010600030101010101" pitchFamily="2" charset="-122"/>
              </a:rPr>
              <a:t>  </a:t>
            </a:r>
            <a:r>
              <a:rPr lang="en-US" altLang="zh-CN" sz="1600" b="1" dirty="0">
                <a:ea typeface="宋体" panose="02010600030101010101" pitchFamily="2" charset="-122"/>
              </a:rPr>
              <a:t>3.</a:t>
            </a:r>
            <a:r>
              <a:rPr lang="zh-CN" altLang="en-US" sz="1600" b="1" dirty="0">
                <a:ea typeface="宋体" panose="02010600030101010101" pitchFamily="2" charset="-122"/>
              </a:rPr>
              <a:t>计算机软件作为仪器设备的附件上报，</a:t>
            </a:r>
            <a:r>
              <a:rPr lang="zh-CN" altLang="en-US" sz="1600" b="1" dirty="0">
                <a:solidFill>
                  <a:srgbClr val="FF0000"/>
                </a:solidFill>
                <a:ea typeface="宋体" panose="02010600030101010101" pitchFamily="2" charset="-122"/>
              </a:rPr>
              <a:t>不作为单台件上报</a:t>
            </a:r>
            <a:r>
              <a:rPr lang="zh-CN" altLang="en-US" sz="1600" b="1" dirty="0">
                <a:ea typeface="宋体" panose="02010600030101010101" pitchFamily="2" charset="-122"/>
              </a:rPr>
              <a:t>。</a:t>
            </a:r>
            <a:endParaRPr lang="zh-CN" altLang="en-US" sz="1600" b="1" dirty="0">
              <a:ea typeface="宋体" panose="02010600030101010101" pitchFamily="2" charset="-122"/>
            </a:endParaRPr>
          </a:p>
          <a:p>
            <a:pPr eaLnBrk="1" hangingPunct="1">
              <a:lnSpc>
                <a:spcPct val="90000"/>
              </a:lnSpc>
              <a:buNone/>
            </a:pPr>
            <a:r>
              <a:rPr lang="zh-CN" altLang="en-US" sz="1600" b="1" dirty="0">
                <a:ea typeface="宋体" panose="02010600030101010101" pitchFamily="2" charset="-122"/>
              </a:rPr>
              <a:t>             软件是资产，但不属于固定资产范畴，故在</a:t>
            </a:r>
            <a:r>
              <a:rPr lang="en-US" altLang="zh-CN" sz="1600" b="1" dirty="0">
                <a:ea typeface="宋体" panose="02010600030101010101" pitchFamily="2" charset="-122"/>
              </a:rPr>
              <a:t>《</a:t>
            </a:r>
            <a:r>
              <a:rPr lang="zh-CN" altLang="en-US" sz="1600" b="1" dirty="0">
                <a:ea typeface="宋体" panose="02010600030101010101" pitchFamily="2" charset="-122"/>
              </a:rPr>
              <a:t>高等学校固定资产分类及编码</a:t>
            </a:r>
            <a:r>
              <a:rPr lang="en-US" altLang="zh-CN" sz="1600" b="1" dirty="0">
                <a:ea typeface="宋体" panose="02010600030101010101" pitchFamily="2" charset="-122"/>
              </a:rPr>
              <a:t>》</a:t>
            </a:r>
            <a:r>
              <a:rPr lang="zh-CN" altLang="en-US" sz="1600" b="1" dirty="0">
                <a:ea typeface="宋体" panose="02010600030101010101" pitchFamily="2" charset="-122"/>
              </a:rPr>
              <a:t>里增加软件的分类，概念上不符。目前一些学校为了便于管理，在学校内部管理中自行定义，有些放在</a:t>
            </a:r>
            <a:r>
              <a:rPr lang="en-US" altLang="zh-CN" sz="1600" b="1" dirty="0">
                <a:ea typeface="宋体" panose="02010600030101010101" pitchFamily="2" charset="-122"/>
              </a:rPr>
              <a:t>05</a:t>
            </a:r>
            <a:r>
              <a:rPr lang="zh-CN" altLang="en-US" sz="1600" b="1" dirty="0">
                <a:ea typeface="宋体" panose="02010600030101010101" pitchFamily="2" charset="-122"/>
              </a:rPr>
              <a:t>类，有些放在</a:t>
            </a:r>
            <a:r>
              <a:rPr lang="en-US" altLang="zh-CN" sz="1600" b="1" dirty="0">
                <a:ea typeface="宋体" panose="02010600030101010101" pitchFamily="2" charset="-122"/>
              </a:rPr>
              <a:t>11</a:t>
            </a:r>
            <a:r>
              <a:rPr lang="zh-CN" altLang="en-US" sz="1600" b="1" dirty="0">
                <a:ea typeface="宋体" panose="02010600030101010101" pitchFamily="2" charset="-122"/>
              </a:rPr>
              <a:t>类管理），一同与设备入账或做增值处理 。</a:t>
            </a:r>
            <a:endParaRPr lang="zh-CN" altLang="en-US" sz="1600" b="1" dirty="0">
              <a:ea typeface="宋体" panose="02010600030101010101" pitchFamily="2" charset="-122"/>
            </a:endParaRPr>
          </a:p>
        </p:txBody>
      </p:sp>
      <p:sp>
        <p:nvSpPr>
          <p:cNvPr id="19458"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Rectangle 2"/>
          <p:cNvSpPr>
            <a:spLocks noGrp="1"/>
          </p:cNvSpPr>
          <p:nvPr>
            <p:ph idx="1"/>
          </p:nvPr>
        </p:nvSpPr>
        <p:spPr>
          <a:xfrm>
            <a:off x="179388" y="908050"/>
            <a:ext cx="8748712" cy="4681538"/>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基表一 教学科研仪器设备表 </a:t>
            </a:r>
            <a:r>
              <a:rPr lang="en-US" altLang="zh-CN" sz="2800" b="1" dirty="0">
                <a:solidFill>
                  <a:srgbClr val="051AB3"/>
                </a:solidFill>
                <a:ea typeface="宋体" panose="02010600030101010101" pitchFamily="2" charset="-122"/>
              </a:rPr>
              <a:t>(SJ1)</a:t>
            </a:r>
            <a:endParaRPr lang="en-US" altLang="zh-CN" sz="2800" b="1" dirty="0">
              <a:solidFill>
                <a:srgbClr val="051AB3"/>
              </a:solidFill>
              <a:ea typeface="宋体" panose="02010600030101010101" pitchFamily="2" charset="-122"/>
            </a:endParaRPr>
          </a:p>
          <a:p>
            <a:pPr eaLnBrk="1" hangingPunct="1">
              <a:buNone/>
            </a:pPr>
            <a:r>
              <a:rPr lang="zh-CN" altLang="en-US" dirty="0">
                <a:solidFill>
                  <a:srgbClr val="0066FF"/>
                </a:solidFill>
                <a:ea typeface="宋体" panose="02010600030101010101" pitchFamily="2" charset="-122"/>
              </a:rPr>
              <a:t>字段说明：</a:t>
            </a:r>
            <a:endParaRPr lang="zh-CN" altLang="en-US" dirty="0">
              <a:solidFill>
                <a:srgbClr val="0066FF"/>
              </a:solidFill>
              <a:ea typeface="宋体" panose="02010600030101010101" pitchFamily="2" charset="-122"/>
            </a:endParaRPr>
          </a:p>
          <a:p>
            <a:pPr eaLnBrk="1" hangingPunct="1"/>
            <a:r>
              <a:rPr lang="en-US" altLang="zh-CN" b="1" dirty="0">
                <a:ea typeface="宋体" panose="02010600030101010101" pitchFamily="2" charset="-122"/>
              </a:rPr>
              <a:t>1.</a:t>
            </a:r>
            <a:r>
              <a:rPr lang="zh-CN" altLang="en-US" b="1" dirty="0">
                <a:ea typeface="宋体" panose="02010600030101010101" pitchFamily="2" charset="-122"/>
              </a:rPr>
              <a:t>学校代码：以中国教育统计网站</a:t>
            </a:r>
            <a:r>
              <a:rPr lang="en-US" altLang="zh-CN" b="1" dirty="0">
                <a:ea typeface="宋体" panose="02010600030101010101" pitchFamily="2" charset="-122"/>
                <a:hlinkClick r:id="rId1"/>
              </a:rPr>
              <a:t>http://www.stats.edu.cn/</a:t>
            </a:r>
            <a:r>
              <a:rPr lang="zh-CN" altLang="en-US" b="1" dirty="0">
                <a:ea typeface="宋体" panose="02010600030101010101" pitchFamily="2" charset="-122"/>
              </a:rPr>
              <a:t>最新公布为准。</a:t>
            </a:r>
            <a:endParaRPr lang="zh-CN" altLang="en-US" b="1" dirty="0">
              <a:ea typeface="宋体" panose="02010600030101010101" pitchFamily="2" charset="-122"/>
            </a:endParaRPr>
          </a:p>
          <a:p>
            <a:pPr eaLnBrk="1" hangingPunct="1"/>
            <a:r>
              <a:rPr lang="zh-CN" altLang="en-US" b="1" dirty="0">
                <a:ea typeface="宋体" panose="02010600030101010101" pitchFamily="2" charset="-122"/>
              </a:rPr>
              <a:t>2</a:t>
            </a:r>
            <a:r>
              <a:rPr lang="en-US" altLang="zh-CN" b="1" dirty="0">
                <a:ea typeface="宋体" panose="02010600030101010101" pitchFamily="2" charset="-122"/>
              </a:rPr>
              <a:t>.</a:t>
            </a:r>
            <a:r>
              <a:rPr lang="zh-CN" altLang="zh-CN" b="1" dirty="0">
                <a:ea typeface="宋体" panose="02010600030101010101" pitchFamily="2" charset="-122"/>
              </a:rPr>
              <a:t>仪器编号：</a:t>
            </a:r>
            <a:r>
              <a:rPr lang="zh-CN" altLang="en-US" b="1" dirty="0">
                <a:ea typeface="宋体" panose="02010600030101010101" pitchFamily="2" charset="-122"/>
              </a:rPr>
              <a:t>学校内部使用的仪器设备编号，在</a:t>
            </a:r>
            <a:r>
              <a:rPr lang="zh-CN" altLang="en-US" b="1" dirty="0">
                <a:solidFill>
                  <a:srgbClr val="FF0000"/>
                </a:solidFill>
                <a:ea typeface="宋体" panose="02010600030101010101" pitchFamily="2" charset="-122"/>
              </a:rPr>
              <a:t>本校内具有唯一性</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zh-CN" altLang="en-US" b="1" dirty="0">
                <a:ea typeface="宋体" panose="02010600030101010101" pitchFamily="2" charset="-122"/>
              </a:rPr>
              <a:t>3</a:t>
            </a:r>
            <a:r>
              <a:rPr lang="en-US" altLang="zh-CN" b="1" dirty="0">
                <a:ea typeface="宋体" panose="02010600030101010101" pitchFamily="2" charset="-122"/>
              </a:rPr>
              <a:t>.</a:t>
            </a:r>
            <a:r>
              <a:rPr lang="zh-CN" altLang="zh-CN" b="1" dirty="0">
                <a:ea typeface="宋体" panose="02010600030101010101" pitchFamily="2" charset="-122"/>
              </a:rPr>
              <a:t>分类号：</a:t>
            </a:r>
            <a:r>
              <a:rPr lang="zh-CN" altLang="en-US" b="1" dirty="0">
                <a:ea typeface="宋体" panose="02010600030101010101" pitchFamily="2" charset="-122"/>
              </a:rPr>
              <a:t>按教育部高教司颁发的</a:t>
            </a:r>
            <a:r>
              <a:rPr lang="en-US" altLang="zh-CN" b="1" dirty="0">
                <a:solidFill>
                  <a:srgbClr val="FF0000"/>
                </a:solidFill>
                <a:ea typeface="宋体" panose="02010600030101010101" pitchFamily="2" charset="-122"/>
              </a:rPr>
              <a:t>《</a:t>
            </a:r>
            <a:r>
              <a:rPr lang="zh-CN" altLang="en-US" b="1" dirty="0">
                <a:solidFill>
                  <a:srgbClr val="FF0000"/>
                </a:solidFill>
                <a:ea typeface="宋体" panose="02010600030101010101" pitchFamily="2" charset="-122"/>
              </a:rPr>
              <a:t>高等学校固定资产分类及编码</a:t>
            </a:r>
            <a:r>
              <a:rPr lang="en-US" altLang="zh-CN" b="1" dirty="0">
                <a:solidFill>
                  <a:srgbClr val="FF0000"/>
                </a:solidFill>
                <a:ea typeface="宋体" panose="02010600030101010101" pitchFamily="2" charset="-122"/>
              </a:rPr>
              <a:t>》</a:t>
            </a:r>
            <a:r>
              <a:rPr lang="zh-CN" altLang="en-US" b="1" dirty="0">
                <a:solidFill>
                  <a:srgbClr val="FF0000"/>
                </a:solidFill>
                <a:ea typeface="宋体" panose="02010600030101010101" pitchFamily="2" charset="-122"/>
              </a:rPr>
              <a:t>填写，</a:t>
            </a:r>
            <a:r>
              <a:rPr lang="zh-CN" altLang="en-US" b="1" dirty="0">
                <a:ea typeface="宋体" panose="02010600030101010101" pitchFamily="2" charset="-122"/>
              </a:rPr>
              <a:t>不得自行增加，若有些新生设备查无对应编码，填上一级编码，编码末位填“</a:t>
            </a:r>
            <a:r>
              <a:rPr lang="en-US" altLang="zh-CN" b="1" dirty="0">
                <a:ea typeface="宋体" panose="02010600030101010101" pitchFamily="2" charset="-122"/>
              </a:rPr>
              <a:t>00”</a:t>
            </a:r>
            <a:r>
              <a:rPr lang="zh-CN" altLang="en-US" b="1" dirty="0">
                <a:ea typeface="宋体" panose="02010600030101010101" pitchFamily="2" charset="-122"/>
              </a:rPr>
              <a:t>补齐</a:t>
            </a:r>
            <a:r>
              <a:rPr lang="en-US" altLang="zh-CN" b="1" dirty="0">
                <a:ea typeface="宋体" panose="02010600030101010101" pitchFamily="2" charset="-122"/>
              </a:rPr>
              <a:t>8</a:t>
            </a:r>
            <a:r>
              <a:rPr lang="zh-CN" altLang="en-US" b="1" dirty="0">
                <a:ea typeface="宋体" panose="02010600030101010101" pitchFamily="2" charset="-122"/>
              </a:rPr>
              <a:t>位。自制、组装、个别进口设备应按仪器功能定义对应的分类号，不能随意定义。</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4.</a:t>
            </a:r>
            <a:r>
              <a:rPr lang="zh-CN" altLang="en-US" b="1" dirty="0">
                <a:ea typeface="宋体" panose="02010600030101010101" pitchFamily="2" charset="-122"/>
              </a:rPr>
              <a:t>仪器名称：</a:t>
            </a:r>
            <a:r>
              <a:rPr lang="zh-CN" altLang="en-US" b="1" dirty="0">
                <a:solidFill>
                  <a:srgbClr val="FF0000"/>
                </a:solidFill>
                <a:ea typeface="宋体" panose="02010600030101010101" pitchFamily="2" charset="-122"/>
              </a:rPr>
              <a:t>用汉字表示，不能为空</a:t>
            </a:r>
            <a:r>
              <a:rPr lang="zh-CN" altLang="en-US" b="1" dirty="0">
                <a:ea typeface="宋体" panose="02010600030101010101" pitchFamily="2" charset="-122"/>
              </a:rPr>
              <a:t>，与</a:t>
            </a:r>
            <a:r>
              <a:rPr lang="en-US" altLang="zh-CN" b="1" dirty="0">
                <a:ea typeface="宋体" panose="02010600030101010101" pitchFamily="2" charset="-122"/>
              </a:rPr>
              <a:t>《</a:t>
            </a:r>
            <a:r>
              <a:rPr lang="zh-CN" altLang="en-US" b="1" dirty="0">
                <a:ea typeface="宋体" panose="02010600030101010101" pitchFamily="2" charset="-122"/>
              </a:rPr>
              <a:t>高等学校固定资产分类及编码</a:t>
            </a:r>
            <a:r>
              <a:rPr lang="en-US" altLang="zh-CN" b="1" dirty="0">
                <a:ea typeface="宋体" panose="02010600030101010101" pitchFamily="2" charset="-122"/>
              </a:rPr>
              <a:t>》</a:t>
            </a:r>
            <a:r>
              <a:rPr lang="zh-CN" altLang="en-US" b="1" dirty="0">
                <a:ea typeface="宋体" panose="02010600030101010101" pitchFamily="2" charset="-122"/>
              </a:rPr>
              <a:t>中的分类号所对应的名称一致，若无对应名称</a:t>
            </a:r>
            <a:r>
              <a:rPr lang="en-US" altLang="zh-CN" b="1" dirty="0">
                <a:ea typeface="宋体" panose="02010600030101010101" pitchFamily="2" charset="-122"/>
              </a:rPr>
              <a:t>,</a:t>
            </a:r>
            <a:r>
              <a:rPr lang="zh-CN" altLang="en-US" b="1" dirty="0">
                <a:ea typeface="宋体" panose="02010600030101010101" pitchFamily="2" charset="-122"/>
              </a:rPr>
              <a:t>则填写仪器设备标牌的汉字名称或规范的中文翻译名称，如合同与实物名称有异，应以实物标牌为准，做到账物相符。</a:t>
            </a:r>
            <a:endParaRPr lang="zh-CN" altLang="en-US" b="1" dirty="0">
              <a:solidFill>
                <a:schemeClr val="hlink"/>
              </a:solidFill>
              <a:ea typeface="宋体" panose="02010600030101010101" pitchFamily="2" charset="-122"/>
            </a:endParaRPr>
          </a:p>
          <a:p>
            <a:pPr eaLnBrk="1" hangingPunct="1"/>
            <a:endParaRPr lang="zh-CN" altLang="en-US" dirty="0">
              <a:ea typeface="宋体" panose="02010600030101010101" pitchFamily="2" charset="-122"/>
            </a:endParaRPr>
          </a:p>
        </p:txBody>
      </p:sp>
      <p:sp>
        <p:nvSpPr>
          <p:cNvPr id="20482"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Rectangle 2"/>
          <p:cNvSpPr>
            <a:spLocks noGrp="1"/>
          </p:cNvSpPr>
          <p:nvPr>
            <p:ph idx="1"/>
          </p:nvPr>
        </p:nvSpPr>
        <p:spPr>
          <a:xfrm>
            <a:off x="179388" y="981075"/>
            <a:ext cx="8748712" cy="4460875"/>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基表一 教学科研仪器设备表 </a:t>
            </a:r>
            <a:r>
              <a:rPr lang="en-US" altLang="zh-CN" sz="2800" b="1" dirty="0">
                <a:solidFill>
                  <a:srgbClr val="051AB3"/>
                </a:solidFill>
                <a:ea typeface="宋体" panose="02010600030101010101" pitchFamily="2" charset="-122"/>
              </a:rPr>
              <a:t>(SJ1)</a:t>
            </a:r>
            <a:endParaRPr lang="zh-CN" altLang="en-US" dirty="0">
              <a:ea typeface="宋体" panose="02010600030101010101" pitchFamily="2" charset="-122"/>
            </a:endParaRPr>
          </a:p>
          <a:p>
            <a:pPr eaLnBrk="1" hangingPunct="1">
              <a:buNone/>
            </a:pPr>
            <a:endParaRPr lang="zh-CN" altLang="en-US" dirty="0">
              <a:ea typeface="宋体" panose="02010600030101010101" pitchFamily="2" charset="-122"/>
            </a:endParaRPr>
          </a:p>
          <a:p>
            <a:pPr eaLnBrk="1" hangingPunct="1"/>
            <a:r>
              <a:rPr lang="en-US" altLang="zh-CN" b="1" dirty="0">
                <a:ea typeface="宋体" panose="02010600030101010101" pitchFamily="2" charset="-122"/>
              </a:rPr>
              <a:t>5.</a:t>
            </a:r>
            <a:r>
              <a:rPr lang="zh-CN" altLang="en-US" b="1" dirty="0">
                <a:ea typeface="宋体" panose="02010600030101010101" pitchFamily="2" charset="-122"/>
              </a:rPr>
              <a:t>型号：</a:t>
            </a:r>
            <a:r>
              <a:rPr lang="zh-CN" altLang="en-US" b="1" dirty="0">
                <a:solidFill>
                  <a:srgbClr val="FF0000"/>
                </a:solidFill>
                <a:ea typeface="宋体" panose="02010600030101010101" pitchFamily="2" charset="-122"/>
              </a:rPr>
              <a:t>按仪器设备标牌或说明书标示填写，</a:t>
            </a:r>
            <a:r>
              <a:rPr lang="zh-CN" altLang="en-US" b="1" dirty="0">
                <a:ea typeface="宋体" panose="02010600030101010101" pitchFamily="2" charset="-122"/>
              </a:rPr>
              <a:t>型号不清的仪器设备，经学校管理部门核实后，填“*”，超出字段长度应截取主要部分填写。</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6</a:t>
            </a:r>
            <a:r>
              <a:rPr lang="zh-CN" altLang="en-US" b="1" dirty="0">
                <a:ea typeface="宋体" panose="02010600030101010101" pitchFamily="2" charset="-122"/>
              </a:rPr>
              <a:t>．规格：</a:t>
            </a:r>
            <a:r>
              <a:rPr lang="zh-CN" altLang="en-US" b="1" dirty="0">
                <a:solidFill>
                  <a:srgbClr val="FF0000"/>
                </a:solidFill>
                <a:ea typeface="宋体" panose="02010600030101010101" pitchFamily="2" charset="-122"/>
              </a:rPr>
              <a:t>指仪器设备的规格和主要技术指标。</a:t>
            </a:r>
            <a:r>
              <a:rPr lang="zh-CN" altLang="en-US" b="1" dirty="0">
                <a:ea typeface="宋体" panose="02010600030101010101" pitchFamily="2" charset="-122"/>
              </a:rPr>
              <a:t>规格不清的仪器设备，经学校管理部门核实后，填“*”，超出字段长度应截取主要部分填写。</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7</a:t>
            </a:r>
            <a:r>
              <a:rPr lang="zh-CN" altLang="en-US" b="1" dirty="0">
                <a:ea typeface="宋体" panose="02010600030101010101" pitchFamily="2" charset="-122"/>
              </a:rPr>
              <a:t>．仪器来源：按代码填写：</a:t>
            </a:r>
            <a:r>
              <a:rPr lang="en-US" altLang="zh-CN" b="1" dirty="0">
                <a:solidFill>
                  <a:srgbClr val="FF0000"/>
                </a:solidFill>
                <a:ea typeface="宋体" panose="02010600030101010101" pitchFamily="2" charset="-122"/>
              </a:rPr>
              <a:t>1</a:t>
            </a:r>
            <a:r>
              <a:rPr lang="zh-CN" altLang="en-US" b="1" dirty="0">
                <a:solidFill>
                  <a:srgbClr val="FF0000"/>
                </a:solidFill>
                <a:ea typeface="宋体" panose="02010600030101010101" pitchFamily="2" charset="-122"/>
              </a:rPr>
              <a:t>．购置</a:t>
            </a:r>
            <a:r>
              <a:rPr lang="zh-CN" altLang="en-US" b="1" dirty="0">
                <a:ea typeface="宋体" panose="02010600030101010101" pitchFamily="2" charset="-122"/>
              </a:rPr>
              <a:t>；</a:t>
            </a:r>
            <a:r>
              <a:rPr lang="en-US" altLang="zh-CN" b="1" dirty="0">
                <a:solidFill>
                  <a:srgbClr val="FF0000"/>
                </a:solidFill>
                <a:ea typeface="宋体" panose="02010600030101010101" pitchFamily="2" charset="-122"/>
              </a:rPr>
              <a:t>2</a:t>
            </a:r>
            <a:r>
              <a:rPr lang="zh-CN" altLang="en-US" b="1" dirty="0">
                <a:solidFill>
                  <a:srgbClr val="FF0000"/>
                </a:solidFill>
                <a:ea typeface="宋体" panose="02010600030101010101" pitchFamily="2" charset="-122"/>
              </a:rPr>
              <a:t>．捐赠</a:t>
            </a:r>
            <a:r>
              <a:rPr lang="zh-CN" altLang="en-US" b="1" dirty="0">
                <a:ea typeface="宋体" panose="02010600030101010101" pitchFamily="2" charset="-122"/>
              </a:rPr>
              <a:t>：指自然人、法人或者其他组织自愿无偿向学校捐赠的仪器设备；</a:t>
            </a:r>
            <a:r>
              <a:rPr lang="en-US" altLang="zh-CN" b="1" dirty="0">
                <a:solidFill>
                  <a:srgbClr val="FF0000"/>
                </a:solidFill>
                <a:ea typeface="宋体" panose="02010600030101010101" pitchFamily="2" charset="-122"/>
              </a:rPr>
              <a:t>3</a:t>
            </a:r>
            <a:r>
              <a:rPr lang="zh-CN" altLang="en-US" b="1" dirty="0">
                <a:solidFill>
                  <a:srgbClr val="FF0000"/>
                </a:solidFill>
                <a:ea typeface="宋体" panose="02010600030101010101" pitchFamily="2" charset="-122"/>
              </a:rPr>
              <a:t>．自制</a:t>
            </a:r>
            <a:r>
              <a:rPr lang="zh-CN" altLang="en-US" b="1" dirty="0">
                <a:ea typeface="宋体" panose="02010600030101010101" pitchFamily="2" charset="-122"/>
              </a:rPr>
              <a:t>：主要部分是自行设计、加工、制造的仪器设备；</a:t>
            </a:r>
            <a:r>
              <a:rPr lang="en-US" altLang="zh-CN" b="1" dirty="0">
                <a:solidFill>
                  <a:srgbClr val="FF0000"/>
                </a:solidFill>
                <a:ea typeface="宋体" panose="02010600030101010101" pitchFamily="2" charset="-122"/>
              </a:rPr>
              <a:t>4</a:t>
            </a:r>
            <a:r>
              <a:rPr lang="zh-CN" altLang="en-US" b="1" dirty="0">
                <a:solidFill>
                  <a:srgbClr val="FF0000"/>
                </a:solidFill>
                <a:ea typeface="宋体" panose="02010600030101010101" pitchFamily="2" charset="-122"/>
              </a:rPr>
              <a:t>．校外调入</a:t>
            </a:r>
            <a:r>
              <a:rPr lang="zh-CN" altLang="en-US" b="1" dirty="0">
                <a:ea typeface="宋体" panose="02010600030101010101" pitchFamily="2" charset="-122"/>
              </a:rPr>
              <a:t>（如抵押）：除前三项外的其他来源。</a:t>
            </a:r>
            <a:r>
              <a:rPr lang="zh-CN" altLang="en-US" b="1" dirty="0">
                <a:solidFill>
                  <a:srgbClr val="FF0000"/>
                </a:solidFill>
                <a:ea typeface="宋体" panose="02010600030101010101" pitchFamily="2" charset="-122"/>
              </a:rPr>
              <a:t>（管理软件自动赋值为</a:t>
            </a:r>
            <a:r>
              <a:rPr lang="en-US" altLang="zh-CN" b="1" dirty="0">
                <a:solidFill>
                  <a:srgbClr val="FF0000"/>
                </a:solidFill>
                <a:ea typeface="宋体" panose="02010600030101010101" pitchFamily="2" charset="-122"/>
              </a:rPr>
              <a:t>1</a:t>
            </a:r>
            <a:r>
              <a:rPr lang="zh-CN" altLang="en-US" b="1" dirty="0">
                <a:solidFill>
                  <a:srgbClr val="FF0000"/>
                </a:solidFill>
                <a:ea typeface="宋体" panose="02010600030101010101" pitchFamily="2" charset="-122"/>
              </a:rPr>
              <a:t>）（捐赠、自制以前数据不必重新整理）</a:t>
            </a:r>
            <a:endParaRPr lang="zh-CN" altLang="en-US" b="1" dirty="0">
              <a:solidFill>
                <a:srgbClr val="FF0000"/>
              </a:solidFill>
              <a:ea typeface="宋体" panose="02010600030101010101" pitchFamily="2" charset="-122"/>
            </a:endParaRPr>
          </a:p>
          <a:p>
            <a:pPr eaLnBrk="1" hangingPunct="1"/>
            <a:r>
              <a:rPr lang="en-US" altLang="zh-CN" b="1" dirty="0">
                <a:ea typeface="宋体" panose="02010600030101010101" pitchFamily="2" charset="-122"/>
              </a:rPr>
              <a:t>8. </a:t>
            </a:r>
            <a:r>
              <a:rPr lang="zh-CN" altLang="en-US" b="1" dirty="0">
                <a:ea typeface="宋体" panose="02010600030101010101" pitchFamily="2" charset="-122"/>
              </a:rPr>
              <a:t>国别码：</a:t>
            </a:r>
            <a:r>
              <a:rPr lang="zh-CN" altLang="en-US" b="1" dirty="0">
                <a:solidFill>
                  <a:srgbClr val="FF0000"/>
                </a:solidFill>
                <a:ea typeface="宋体" panose="02010600030101010101" pitchFamily="2" charset="-122"/>
              </a:rPr>
              <a:t>指仪器设备的生产国家代码</a:t>
            </a:r>
            <a:r>
              <a:rPr lang="zh-CN" altLang="en-US" b="1" dirty="0">
                <a:ea typeface="宋体" panose="02010600030101010101" pitchFamily="2" charset="-122"/>
              </a:rPr>
              <a:t>，以产品标牌标示的产地的</a:t>
            </a:r>
            <a:r>
              <a:rPr lang="zh-CN" altLang="en-US" b="1" dirty="0">
                <a:solidFill>
                  <a:srgbClr val="FF0000"/>
                </a:solidFill>
                <a:ea typeface="宋体" panose="02010600030101010101" pitchFamily="2" charset="-122"/>
              </a:rPr>
              <a:t>所在国</a:t>
            </a:r>
            <a:r>
              <a:rPr lang="zh-CN" altLang="en-US" b="1" dirty="0">
                <a:ea typeface="宋体" panose="02010600030101010101" pitchFamily="2" charset="-122"/>
              </a:rPr>
              <a:t>为准，按</a:t>
            </a:r>
            <a:r>
              <a:rPr lang="en-US" altLang="zh-CN" b="1" dirty="0">
                <a:ea typeface="宋体" panose="02010600030101010101" pitchFamily="2" charset="-122"/>
              </a:rPr>
              <a:t>《</a:t>
            </a:r>
            <a:r>
              <a:rPr lang="zh-CN" altLang="en-US" b="1" dirty="0">
                <a:ea typeface="宋体" panose="02010600030101010101" pitchFamily="2" charset="-122"/>
              </a:rPr>
              <a:t>世界各国和地区名称代码</a:t>
            </a:r>
            <a:r>
              <a:rPr lang="en-US" altLang="zh-CN" b="1" dirty="0">
                <a:ea typeface="宋体" panose="02010600030101010101" pitchFamily="2" charset="-122"/>
              </a:rPr>
              <a:t>》</a:t>
            </a:r>
            <a:r>
              <a:rPr lang="zh-CN" altLang="en-US" b="1" dirty="0">
                <a:ea typeface="宋体" panose="02010600030101010101" pitchFamily="2" charset="-122"/>
              </a:rPr>
              <a:t>（</a:t>
            </a:r>
            <a:r>
              <a:rPr lang="en-US" altLang="zh-CN" b="1" dirty="0">
                <a:solidFill>
                  <a:srgbClr val="FF0000"/>
                </a:solidFill>
                <a:ea typeface="宋体" panose="02010600030101010101" pitchFamily="2" charset="-122"/>
              </a:rPr>
              <a:t>GB/T 2659-2000</a:t>
            </a:r>
            <a:r>
              <a:rPr lang="zh-CN" altLang="en-US" b="1" dirty="0">
                <a:ea typeface="宋体" panose="02010600030101010101" pitchFamily="2" charset="-122"/>
              </a:rPr>
              <a:t>）填写，国别码不清的填“</a:t>
            </a:r>
            <a:r>
              <a:rPr lang="en-US" altLang="zh-CN" b="1" dirty="0">
                <a:ea typeface="宋体" panose="02010600030101010101" pitchFamily="2" charset="-122"/>
              </a:rPr>
              <a:t>000”</a:t>
            </a:r>
            <a:r>
              <a:rPr lang="zh-CN" altLang="en-US" b="1" dirty="0">
                <a:ea typeface="宋体" panose="02010600030101010101" pitchFamily="2" charset="-122"/>
              </a:rPr>
              <a:t>。例如：</a:t>
            </a:r>
            <a:r>
              <a:rPr lang="en-US" altLang="zh-CN" b="1" dirty="0">
                <a:ea typeface="宋体" panose="02010600030101010101" pitchFamily="2" charset="-122"/>
              </a:rPr>
              <a:t>Dell</a:t>
            </a:r>
            <a:r>
              <a:rPr lang="zh-CN" altLang="en-US" b="1" dirty="0">
                <a:ea typeface="宋体" panose="02010600030101010101" pitchFamily="2" charset="-122"/>
              </a:rPr>
              <a:t>计算机，为美国品牌，但在中国厦门生产，国别填写为１５６中国，例如：联想计算机，中国品牌，收购了美国</a:t>
            </a:r>
            <a:r>
              <a:rPr lang="en-US" altLang="zh-CN" b="1" dirty="0">
                <a:ea typeface="宋体" panose="02010600030101010101" pitchFamily="2" charset="-122"/>
              </a:rPr>
              <a:t>IBM PC</a:t>
            </a:r>
            <a:r>
              <a:rPr lang="zh-CN" altLang="en-US" b="1" dirty="0">
                <a:ea typeface="宋体" panose="02010600030101010101" pitchFamily="2" charset="-122"/>
              </a:rPr>
              <a:t>业务，如果购置的设备在美国生产，国别填写为８４０美国</a:t>
            </a:r>
            <a:endParaRPr lang="zh-CN" altLang="en-US" b="1" dirty="0">
              <a:ea typeface="宋体" panose="02010600030101010101" pitchFamily="2" charset="-122"/>
            </a:endParaRPr>
          </a:p>
          <a:p>
            <a:pPr eaLnBrk="1" hangingPunct="1"/>
            <a:endParaRPr lang="zh-CN" altLang="en-US" b="1" dirty="0">
              <a:ea typeface="宋体" panose="02010600030101010101" pitchFamily="2" charset="-122"/>
            </a:endParaRPr>
          </a:p>
        </p:txBody>
      </p:sp>
      <p:sp>
        <p:nvSpPr>
          <p:cNvPr id="21506"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2"/>
          <p:cNvSpPr>
            <a:spLocks noGrp="1"/>
          </p:cNvSpPr>
          <p:nvPr>
            <p:ph idx="1"/>
          </p:nvPr>
        </p:nvSpPr>
        <p:spPr>
          <a:xfrm>
            <a:off x="0" y="765175"/>
            <a:ext cx="9144000" cy="5545138"/>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基表一 教学科研仪器设备表 </a:t>
            </a:r>
            <a:r>
              <a:rPr lang="en-US" altLang="zh-CN" sz="2800" b="1" dirty="0">
                <a:solidFill>
                  <a:srgbClr val="051AB3"/>
                </a:solidFill>
                <a:ea typeface="宋体" panose="02010600030101010101" pitchFamily="2" charset="-122"/>
              </a:rPr>
              <a:t>(SJ1)</a:t>
            </a:r>
            <a:endParaRPr lang="zh-CN" altLang="en-US" dirty="0">
              <a:ea typeface="宋体" panose="02010600030101010101" pitchFamily="2" charset="-122"/>
            </a:endParaRPr>
          </a:p>
          <a:p>
            <a:pPr eaLnBrk="1" hangingPunct="1">
              <a:buNone/>
            </a:pPr>
            <a:endParaRPr lang="zh-CN" altLang="en-US" sz="800" dirty="0">
              <a:ea typeface="宋体" panose="02010600030101010101" pitchFamily="2" charset="-122"/>
            </a:endParaRPr>
          </a:p>
          <a:p>
            <a:pPr eaLnBrk="1" hangingPunct="1"/>
            <a:r>
              <a:rPr lang="en-US" altLang="zh-CN" b="1" dirty="0">
                <a:ea typeface="宋体" panose="02010600030101010101" pitchFamily="2" charset="-122"/>
              </a:rPr>
              <a:t>9</a:t>
            </a:r>
            <a:r>
              <a:rPr lang="zh-CN" altLang="en-US" b="1" dirty="0">
                <a:ea typeface="宋体" panose="02010600030101010101" pitchFamily="2" charset="-122"/>
              </a:rPr>
              <a:t>．单价：指仪器设备包括附件在内的总价格。以元为单位，保留两位小数。</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10</a:t>
            </a:r>
            <a:r>
              <a:rPr lang="zh-CN" altLang="en-US" b="1" dirty="0">
                <a:ea typeface="宋体" panose="02010600030101010101" pitchFamily="2" charset="-122"/>
              </a:rPr>
              <a:t>．购置日期：指仪器设备到校验收日期。前四位表示年，后两位表示月。</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11. </a:t>
            </a:r>
            <a:r>
              <a:rPr lang="zh-CN" altLang="en-US" b="1" dirty="0">
                <a:ea typeface="宋体" panose="02010600030101010101" pitchFamily="2" charset="-122"/>
              </a:rPr>
              <a:t>现状码：指仪器设备使用的状态，按代码填写： </a:t>
            </a:r>
            <a:r>
              <a:rPr lang="en-US" altLang="zh-CN" b="1" dirty="0">
                <a:solidFill>
                  <a:srgbClr val="FF0000"/>
                </a:solidFill>
                <a:ea typeface="宋体" panose="02010600030101010101" pitchFamily="2" charset="-122"/>
              </a:rPr>
              <a:t>1</a:t>
            </a:r>
            <a:r>
              <a:rPr lang="zh-CN" altLang="en-US" b="1" dirty="0">
                <a:solidFill>
                  <a:srgbClr val="FF0000"/>
                </a:solidFill>
                <a:ea typeface="宋体" panose="02010600030101010101" pitchFamily="2" charset="-122"/>
              </a:rPr>
              <a:t>．在用</a:t>
            </a:r>
            <a:r>
              <a:rPr lang="en-US" altLang="zh-CN" b="1" dirty="0">
                <a:ea typeface="宋体" panose="02010600030101010101" pitchFamily="2" charset="-122"/>
              </a:rPr>
              <a:t>——</a:t>
            </a:r>
            <a:r>
              <a:rPr lang="zh-CN" altLang="en-US" b="1" dirty="0">
                <a:ea typeface="宋体" panose="02010600030101010101" pitchFamily="2" charset="-122"/>
              </a:rPr>
              <a:t>正在使用的   仪器设备；</a:t>
            </a:r>
            <a:r>
              <a:rPr lang="en-US" altLang="zh-CN" b="1" dirty="0">
                <a:solidFill>
                  <a:srgbClr val="FF0000"/>
                </a:solidFill>
                <a:ea typeface="宋体" panose="02010600030101010101" pitchFamily="2" charset="-122"/>
              </a:rPr>
              <a:t>2</a:t>
            </a:r>
            <a:r>
              <a:rPr lang="zh-CN" altLang="en-US" b="1" dirty="0">
                <a:solidFill>
                  <a:srgbClr val="FF0000"/>
                </a:solidFill>
                <a:ea typeface="宋体" panose="02010600030101010101" pitchFamily="2" charset="-122"/>
              </a:rPr>
              <a:t>．多余</a:t>
            </a:r>
            <a:r>
              <a:rPr lang="en-US" altLang="zh-CN" b="1" dirty="0">
                <a:ea typeface="宋体" panose="02010600030101010101" pitchFamily="2" charset="-122"/>
              </a:rPr>
              <a:t>——</a:t>
            </a:r>
            <a:r>
              <a:rPr lang="zh-CN" altLang="en-US" b="1" dirty="0">
                <a:ea typeface="宋体" panose="02010600030101010101" pitchFamily="2" charset="-122"/>
              </a:rPr>
              <a:t>具有使用价值而未使用的仪器设备；</a:t>
            </a:r>
            <a:r>
              <a:rPr lang="en-US" altLang="zh-CN" b="1" dirty="0">
                <a:solidFill>
                  <a:srgbClr val="FF0000"/>
                </a:solidFill>
                <a:ea typeface="宋体" panose="02010600030101010101" pitchFamily="2" charset="-122"/>
              </a:rPr>
              <a:t>3</a:t>
            </a:r>
            <a:r>
              <a:rPr lang="zh-CN" altLang="en-US" b="1" dirty="0">
                <a:solidFill>
                  <a:srgbClr val="FF0000"/>
                </a:solidFill>
                <a:ea typeface="宋体" panose="02010600030101010101" pitchFamily="2" charset="-122"/>
              </a:rPr>
              <a:t>．待修</a:t>
            </a:r>
            <a:r>
              <a:rPr lang="en-US" altLang="zh-CN" b="1" dirty="0">
                <a:ea typeface="宋体" panose="02010600030101010101" pitchFamily="2" charset="-122"/>
              </a:rPr>
              <a:t>——</a:t>
            </a:r>
            <a:r>
              <a:rPr lang="zh-CN" altLang="en-US" b="1" dirty="0">
                <a:ea typeface="宋体" panose="02010600030101010101" pitchFamily="2" charset="-122"/>
              </a:rPr>
              <a:t>待修或正在修理的仪器设备；</a:t>
            </a:r>
            <a:r>
              <a:rPr lang="en-US" altLang="zh-CN" b="1" dirty="0">
                <a:solidFill>
                  <a:srgbClr val="FF0000"/>
                </a:solidFill>
                <a:ea typeface="宋体" panose="02010600030101010101" pitchFamily="2" charset="-122"/>
              </a:rPr>
              <a:t>4</a:t>
            </a:r>
            <a:r>
              <a:rPr lang="zh-CN" altLang="en-US" b="1" dirty="0">
                <a:solidFill>
                  <a:srgbClr val="FF0000"/>
                </a:solidFill>
                <a:ea typeface="宋体" panose="02010600030101010101" pitchFamily="2" charset="-122"/>
              </a:rPr>
              <a:t>．待报废</a:t>
            </a:r>
            <a:r>
              <a:rPr lang="zh-CN" altLang="en-US" b="1" dirty="0">
                <a:ea typeface="宋体" panose="02010600030101010101" pitchFamily="2" charset="-122"/>
              </a:rPr>
              <a:t> </a:t>
            </a:r>
            <a:r>
              <a:rPr lang="en-US" altLang="zh-CN" b="1" dirty="0">
                <a:ea typeface="宋体" panose="02010600030101010101" pitchFamily="2" charset="-122"/>
              </a:rPr>
              <a:t>——</a:t>
            </a:r>
            <a:r>
              <a:rPr lang="zh-CN" altLang="en-US" b="1" dirty="0">
                <a:ea typeface="宋体" panose="02010600030101010101" pitchFamily="2" charset="-122"/>
              </a:rPr>
              <a:t>已经失去使用价值，而未履行正式报废手续的仪器设备； </a:t>
            </a:r>
            <a:r>
              <a:rPr lang="en-US" altLang="zh-CN" b="1" dirty="0">
                <a:solidFill>
                  <a:srgbClr val="FF0000"/>
                </a:solidFill>
                <a:ea typeface="宋体" panose="02010600030101010101" pitchFamily="2" charset="-122"/>
              </a:rPr>
              <a:t>8</a:t>
            </a:r>
            <a:r>
              <a:rPr lang="zh-CN" altLang="en-US" b="1" dirty="0">
                <a:solidFill>
                  <a:srgbClr val="FF0000"/>
                </a:solidFill>
                <a:ea typeface="宋体" panose="02010600030101010101" pitchFamily="2" charset="-122"/>
              </a:rPr>
              <a:t>．降档</a:t>
            </a:r>
            <a:r>
              <a:rPr lang="en-US" altLang="zh-CN" b="1" dirty="0">
                <a:ea typeface="宋体" panose="02010600030101010101" pitchFamily="2" charset="-122"/>
              </a:rPr>
              <a:t>——</a:t>
            </a:r>
            <a:r>
              <a:rPr lang="zh-CN" altLang="en-US" b="1" dirty="0">
                <a:ea typeface="宋体" panose="02010600030101010101" pitchFamily="2" charset="-122"/>
              </a:rPr>
              <a:t>经学校批准允许降档次使用、管理的仪器设备；</a:t>
            </a:r>
            <a:r>
              <a:rPr lang="en-US" altLang="zh-CN" b="1" dirty="0">
                <a:solidFill>
                  <a:srgbClr val="FF0000"/>
                </a:solidFill>
                <a:ea typeface="宋体" panose="02010600030101010101" pitchFamily="2" charset="-122"/>
              </a:rPr>
              <a:t>9</a:t>
            </a:r>
            <a:r>
              <a:rPr lang="zh-CN" altLang="en-US" b="1" dirty="0">
                <a:solidFill>
                  <a:srgbClr val="FF0000"/>
                </a:solidFill>
                <a:ea typeface="宋体" panose="02010600030101010101" pitchFamily="2" charset="-122"/>
              </a:rPr>
              <a:t>．其它</a:t>
            </a:r>
            <a:r>
              <a:rPr lang="en-US" altLang="zh-CN" b="1" dirty="0">
                <a:ea typeface="宋体" panose="02010600030101010101" pitchFamily="2" charset="-122"/>
              </a:rPr>
              <a:t>——</a:t>
            </a:r>
            <a:r>
              <a:rPr lang="zh-CN" altLang="en-US" b="1" dirty="0">
                <a:ea typeface="宋体" panose="02010600030101010101" pitchFamily="2" charset="-122"/>
              </a:rPr>
              <a:t>现状不详的仪器设备。</a:t>
            </a:r>
            <a:r>
              <a:rPr lang="zh-CN" altLang="en-US" b="1" dirty="0">
                <a:solidFill>
                  <a:srgbClr val="FF0000"/>
                </a:solidFill>
                <a:ea typeface="宋体" panose="02010600030101010101" pitchFamily="2" charset="-122"/>
              </a:rPr>
              <a:t>（原指标体系５６７舍去）</a:t>
            </a:r>
            <a:endParaRPr lang="zh-CN" altLang="en-US" b="1" dirty="0">
              <a:solidFill>
                <a:srgbClr val="FF0000"/>
              </a:solidFill>
              <a:ea typeface="宋体" panose="02010600030101010101" pitchFamily="2" charset="-122"/>
            </a:endParaRPr>
          </a:p>
          <a:p>
            <a:pPr eaLnBrk="1" hangingPunct="1"/>
            <a:r>
              <a:rPr lang="en-US" altLang="zh-CN" b="1" dirty="0">
                <a:ea typeface="宋体" panose="02010600030101010101" pitchFamily="2" charset="-122"/>
              </a:rPr>
              <a:t>12. </a:t>
            </a:r>
            <a:r>
              <a:rPr lang="zh-CN" altLang="en-US" b="1" dirty="0">
                <a:ea typeface="宋体" panose="02010600030101010101" pitchFamily="2" charset="-122"/>
              </a:rPr>
              <a:t>使用方向：指仪器设备的使用性质，按代码填写：</a:t>
            </a:r>
            <a:r>
              <a:rPr lang="en-US" altLang="zh-CN" b="1" dirty="0">
                <a:solidFill>
                  <a:srgbClr val="FF0000"/>
                </a:solidFill>
                <a:ea typeface="宋体" panose="02010600030101010101" pitchFamily="2" charset="-122"/>
              </a:rPr>
              <a:t>1</a:t>
            </a:r>
            <a:r>
              <a:rPr lang="zh-CN" altLang="en-US" b="1" dirty="0">
                <a:solidFill>
                  <a:srgbClr val="FF0000"/>
                </a:solidFill>
                <a:ea typeface="宋体" panose="02010600030101010101" pitchFamily="2" charset="-122"/>
              </a:rPr>
              <a:t>．教学为主</a:t>
            </a:r>
            <a:r>
              <a:rPr lang="zh-CN" altLang="en-US" b="1" dirty="0">
                <a:ea typeface="宋体" panose="02010600030101010101" pitchFamily="2" charset="-122"/>
              </a:rPr>
              <a:t>；</a:t>
            </a:r>
            <a:r>
              <a:rPr lang="en-US" altLang="zh-CN" b="1" dirty="0">
                <a:solidFill>
                  <a:srgbClr val="FF0000"/>
                </a:solidFill>
                <a:ea typeface="宋体" panose="02010600030101010101" pitchFamily="2" charset="-122"/>
              </a:rPr>
              <a:t>2</a:t>
            </a:r>
            <a:r>
              <a:rPr lang="zh-CN" altLang="en-US" b="1" dirty="0">
                <a:solidFill>
                  <a:srgbClr val="FF0000"/>
                </a:solidFill>
                <a:ea typeface="宋体" panose="02010600030101010101" pitchFamily="2" charset="-122"/>
              </a:rPr>
              <a:t>．科研为主</a:t>
            </a:r>
            <a:r>
              <a:rPr lang="zh-CN" altLang="en-US" b="1" dirty="0">
                <a:ea typeface="宋体" panose="02010600030101010101" pitchFamily="2" charset="-122"/>
              </a:rPr>
              <a:t>。</a:t>
            </a:r>
            <a:r>
              <a:rPr lang="zh-CN" altLang="en-US" b="1" dirty="0">
                <a:solidFill>
                  <a:srgbClr val="FF0000"/>
                </a:solidFill>
                <a:ea typeface="宋体" panose="02010600030101010101" pitchFamily="2" charset="-122"/>
              </a:rPr>
              <a:t>若某台仪器设备教学与科研使用机时各占一半，填代码“</a:t>
            </a:r>
            <a:r>
              <a:rPr lang="en-US" altLang="zh-CN" b="1" dirty="0">
                <a:solidFill>
                  <a:srgbClr val="FF0000"/>
                </a:solidFill>
                <a:ea typeface="宋体" panose="02010600030101010101" pitchFamily="2" charset="-122"/>
              </a:rPr>
              <a:t>2”</a:t>
            </a:r>
            <a:r>
              <a:rPr lang="zh-CN" altLang="en-US" b="1" dirty="0">
                <a:solidFill>
                  <a:srgbClr val="FF0000"/>
                </a:solidFill>
                <a:ea typeface="宋体" panose="02010600030101010101" pitchFamily="2" charset="-122"/>
              </a:rPr>
              <a:t> </a:t>
            </a:r>
            <a:endParaRPr lang="zh-CN" altLang="en-US" b="1" dirty="0">
              <a:solidFill>
                <a:srgbClr val="FF0000"/>
              </a:solidFill>
              <a:ea typeface="宋体" panose="02010600030101010101" pitchFamily="2" charset="-122"/>
            </a:endParaRPr>
          </a:p>
          <a:p>
            <a:pPr eaLnBrk="1" hangingPunct="1"/>
            <a:r>
              <a:rPr lang="en-US" altLang="zh-CN" b="1" dirty="0">
                <a:ea typeface="宋体" panose="02010600030101010101" pitchFamily="2" charset="-122"/>
              </a:rPr>
              <a:t>13. </a:t>
            </a:r>
            <a:r>
              <a:rPr lang="zh-CN" altLang="en-US" b="1" dirty="0">
                <a:ea typeface="宋体" panose="02010600030101010101" pitchFamily="2" charset="-122"/>
              </a:rPr>
              <a:t>单位编号：指学校自编的仪器设备所隶属的单位编号，</a:t>
            </a:r>
            <a:r>
              <a:rPr lang="zh-CN" altLang="en-US" b="1" dirty="0">
                <a:solidFill>
                  <a:srgbClr val="FF0000"/>
                </a:solidFill>
                <a:ea typeface="宋体" panose="02010600030101010101" pitchFamily="2" charset="-122"/>
              </a:rPr>
              <a:t>校内具有唯一性</a:t>
            </a:r>
            <a:r>
              <a:rPr lang="zh-CN" altLang="en-US" b="1" dirty="0">
                <a:ea typeface="宋体" panose="02010600030101010101" pitchFamily="2" charset="-122"/>
              </a:rPr>
              <a:t>（新增，用于关联统计分析）。</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14. </a:t>
            </a:r>
            <a:r>
              <a:rPr lang="zh-CN" altLang="en-US" b="1" dirty="0">
                <a:ea typeface="宋体" panose="02010600030101010101" pitchFamily="2" charset="-122"/>
              </a:rPr>
              <a:t>单位名称：指仪器设备所隶属的单位名称。</a:t>
            </a:r>
            <a:endParaRPr lang="zh-CN" altLang="en-US" b="1" dirty="0">
              <a:ea typeface="宋体" panose="02010600030101010101" pitchFamily="2" charset="-122"/>
            </a:endParaRPr>
          </a:p>
        </p:txBody>
      </p:sp>
      <p:sp>
        <p:nvSpPr>
          <p:cNvPr id="22530"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23554" name="矩形 1"/>
          <p:cNvSpPr/>
          <p:nvPr/>
        </p:nvSpPr>
        <p:spPr>
          <a:xfrm>
            <a:off x="250825" y="1196975"/>
            <a:ext cx="8642350" cy="4400550"/>
          </a:xfrm>
          <a:prstGeom prst="rect">
            <a:avLst/>
          </a:prstGeom>
          <a:noFill/>
          <a:ln w="9525">
            <a:noFill/>
          </a:ln>
        </p:spPr>
        <p:txBody>
          <a:bodyPr anchor="t">
            <a:spAutoFit/>
          </a:bodyPr>
          <a:p>
            <a:r>
              <a:rPr lang="zh-CN" altLang="en-US" dirty="0">
                <a:latin typeface="宋体" panose="02010600030101010101" pitchFamily="2" charset="-122"/>
              </a:rPr>
              <a:t>省级审核上报数据注意 ：</a:t>
            </a:r>
            <a:endParaRPr lang="en-US" altLang="zh-CN" dirty="0">
              <a:latin typeface="宋体" panose="02010600030101010101" pitchFamily="2" charset="-122"/>
            </a:endParaRPr>
          </a:p>
          <a:p>
            <a:r>
              <a:rPr lang="en-US" altLang="zh-CN" dirty="0">
                <a:latin typeface="宋体" panose="02010600030101010101" pitchFamily="2" charset="-122"/>
              </a:rPr>
              <a:t>1</a:t>
            </a:r>
            <a:r>
              <a:rPr lang="zh-CN" altLang="en-US" dirty="0">
                <a:latin typeface="宋体" panose="02010600030101010101" pitchFamily="2" charset="-122"/>
              </a:rPr>
              <a:t>、各学校上报数据是否是随机采集的 ，型号 规格 是不是为* </a:t>
            </a:r>
            <a:endParaRPr lang="en-US" altLang="zh-CN" dirty="0">
              <a:latin typeface="宋体" panose="02010600030101010101" pitchFamily="2" charset="-122"/>
            </a:endParaRPr>
          </a:p>
          <a:p>
            <a:r>
              <a:rPr lang="en-US" altLang="zh-CN" dirty="0">
                <a:latin typeface="宋体" panose="02010600030101010101" pitchFamily="2" charset="-122"/>
              </a:rPr>
              <a:t>2</a:t>
            </a:r>
            <a:r>
              <a:rPr lang="zh-CN" altLang="en-US" dirty="0">
                <a:latin typeface="宋体" panose="02010600030101010101" pitchFamily="2" charset="-122"/>
              </a:rPr>
              <a:t>、软件 是否上报了 </a:t>
            </a:r>
            <a:endParaRPr lang="en-US" altLang="zh-CN" dirty="0">
              <a:latin typeface="宋体" panose="02010600030101010101" pitchFamily="2" charset="-122"/>
            </a:endParaRPr>
          </a:p>
          <a:p>
            <a:r>
              <a:rPr lang="en-US" altLang="zh-CN" dirty="0">
                <a:latin typeface="宋体" panose="02010600030101010101" pitchFamily="2" charset="-122"/>
              </a:rPr>
              <a:t>3</a:t>
            </a:r>
            <a:r>
              <a:rPr lang="zh-CN" altLang="en-US" dirty="0">
                <a:latin typeface="宋体" panose="02010600030101010101" pitchFamily="2" charset="-122"/>
              </a:rPr>
              <a:t>、分类不规范 </a:t>
            </a:r>
            <a:endParaRPr lang="en-US" altLang="zh-CN" dirty="0">
              <a:latin typeface="宋体" panose="02010600030101010101" pitchFamily="2" charset="-122"/>
            </a:endParaRPr>
          </a:p>
          <a:p>
            <a:r>
              <a:rPr lang="en-US" altLang="zh-CN" dirty="0">
                <a:latin typeface="宋体" panose="02010600030101010101" pitchFamily="2" charset="-122"/>
              </a:rPr>
              <a:t>4</a:t>
            </a:r>
            <a:r>
              <a:rPr lang="zh-CN" altLang="en-US" dirty="0">
                <a:latin typeface="宋体" panose="02010600030101010101" pitchFamily="2" charset="-122"/>
              </a:rPr>
              <a:t>、</a:t>
            </a:r>
            <a:r>
              <a:rPr lang="en-US" altLang="zh-CN" dirty="0">
                <a:latin typeface="宋体" panose="02010600030101010101" pitchFamily="2" charset="-122"/>
              </a:rPr>
              <a:t>03</a:t>
            </a:r>
            <a:r>
              <a:rPr lang="zh-CN" altLang="en-US" dirty="0">
                <a:latin typeface="宋体" panose="02010600030101010101" pitchFamily="2" charset="-122"/>
              </a:rPr>
              <a:t>类</a:t>
            </a:r>
            <a:r>
              <a:rPr lang="en-US" altLang="zh-CN" dirty="0">
                <a:latin typeface="宋体" panose="02010600030101010101" pitchFamily="2" charset="-122"/>
              </a:rPr>
              <a:t>40</a:t>
            </a:r>
            <a:r>
              <a:rPr lang="zh-CN" altLang="en-US" dirty="0">
                <a:latin typeface="宋体" panose="02010600030101010101" pitchFamily="2" charset="-122"/>
              </a:rPr>
              <a:t>万 的设备台件、金额 </a:t>
            </a:r>
            <a:endParaRPr lang="en-US" altLang="zh-CN" dirty="0">
              <a:latin typeface="宋体" panose="02010600030101010101" pitchFamily="2" charset="-122"/>
            </a:endParaRPr>
          </a:p>
          <a:p>
            <a:r>
              <a:rPr lang="en-US" altLang="zh-CN" dirty="0">
                <a:latin typeface="宋体" panose="02010600030101010101" pitchFamily="2" charset="-122"/>
              </a:rPr>
              <a:t>5</a:t>
            </a:r>
            <a:r>
              <a:rPr lang="zh-CN" altLang="en-US" dirty="0">
                <a:latin typeface="宋体" panose="02010600030101010101" pitchFamily="2" charset="-122"/>
              </a:rPr>
              <a:t>、进口仪器设备</a:t>
            </a:r>
            <a:endParaRPr lang="zh-CN" altLang="en-US" dirty="0">
              <a:latin typeface="宋体" panose="02010600030101010101" pitchFamily="2" charset="-122"/>
            </a:endParaRPr>
          </a:p>
        </p:txBody>
      </p:sp>
    </p:spTree>
  </p:cSld>
  <p:clrMapOvr>
    <a:masterClrMapping/>
  </p:clrMapOvr>
  <p:transition spd="med">
    <p:pull dir="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Rectangle 2"/>
          <p:cNvSpPr>
            <a:spLocks noGrp="1"/>
          </p:cNvSpPr>
          <p:nvPr>
            <p:ph type="title"/>
          </p:nvPr>
        </p:nvSpPr>
        <p:spPr>
          <a:ln/>
        </p:spPr>
        <p:txBody>
          <a:bodyPr wrap="square" lIns="91440" tIns="45720" rIns="91440" bIns="45720" anchor="ctr"/>
          <a:p>
            <a:pPr eaLnBrk="1" hangingPunct="1"/>
            <a:r>
              <a:rPr lang="zh-CN" altLang="en-US" sz="4000" b="1" dirty="0">
                <a:solidFill>
                  <a:srgbClr val="FF6600"/>
                </a:solidFill>
                <a:latin typeface="黑体" panose="02010609060101010101" pitchFamily="2" charset="-122"/>
                <a:ea typeface="黑体" panose="02010609060101010101" pitchFamily="2" charset="-122"/>
              </a:rPr>
              <a:t>主要内容</a:t>
            </a:r>
            <a:endParaRPr lang="zh-CN" altLang="en-US" sz="4000" b="1" dirty="0">
              <a:solidFill>
                <a:srgbClr val="FF6600"/>
              </a:solidFill>
              <a:latin typeface="黑体" panose="02010609060101010101" pitchFamily="2" charset="-122"/>
              <a:ea typeface="黑体" panose="02010609060101010101" pitchFamily="2" charset="-122"/>
            </a:endParaRPr>
          </a:p>
        </p:txBody>
      </p:sp>
      <p:sp>
        <p:nvSpPr>
          <p:cNvPr id="6146" name="Rectangle 3"/>
          <p:cNvSpPr>
            <a:spLocks noGrp="1"/>
          </p:cNvSpPr>
          <p:nvPr>
            <p:ph idx="1"/>
          </p:nvPr>
        </p:nvSpPr>
        <p:spPr>
          <a:xfrm>
            <a:off x="1258888" y="1628775"/>
            <a:ext cx="6985000" cy="4679950"/>
          </a:xfrm>
          <a:ln/>
        </p:spPr>
        <p:txBody>
          <a:bodyPr wrap="square" lIns="91440" tIns="45720" rIns="91440" bIns="45720" anchor="t"/>
          <a:p>
            <a:pPr eaLnBrk="1" hangingPunct="1"/>
            <a:r>
              <a:rPr lang="zh-CN" altLang="en-US" sz="3600" b="1" dirty="0">
                <a:ea typeface="宋体" panose="02010600030101010101" pitchFamily="2" charset="-122"/>
              </a:rPr>
              <a:t>指标体系解释及常见问题</a:t>
            </a:r>
            <a:r>
              <a:rPr lang="zh-CN" altLang="en-US" sz="3600" dirty="0">
                <a:ea typeface="宋体" panose="02010600030101010101" pitchFamily="2" charset="-122"/>
              </a:rPr>
              <a:t> </a:t>
            </a:r>
            <a:endParaRPr lang="zh-CN" altLang="en-US" sz="3600" b="1" dirty="0">
              <a:ea typeface="宋体" panose="02010600030101010101" pitchFamily="2" charset="-122"/>
            </a:endParaRPr>
          </a:p>
          <a:p>
            <a:pPr eaLnBrk="1" hangingPunct="1"/>
            <a:r>
              <a:rPr lang="zh-CN" altLang="en-US" sz="3600" b="1" dirty="0">
                <a:ea typeface="宋体" panose="02010600030101010101" pitchFamily="2" charset="-122"/>
              </a:rPr>
              <a:t>上报文件的要点说明</a:t>
            </a:r>
            <a:endParaRPr lang="zh-CN" altLang="en-US" sz="3600" b="1" dirty="0">
              <a:ea typeface="宋体" panose="02010600030101010101" pitchFamily="2" charset="-122"/>
            </a:endParaRPr>
          </a:p>
          <a:p>
            <a:pPr eaLnBrk="1" hangingPunct="1"/>
            <a:r>
              <a:rPr lang="zh-CN" altLang="en-US" sz="3600" b="1" dirty="0">
                <a:ea typeface="宋体" panose="02010600030101010101" pitchFamily="2" charset="-122"/>
              </a:rPr>
              <a:t>上报审核操作流程</a:t>
            </a:r>
            <a:endParaRPr lang="zh-CN" altLang="en-US" sz="3600" b="1" dirty="0">
              <a:ea typeface="宋体" panose="02010600030101010101" pitchFamily="2" charset="-122"/>
            </a:endParaRPr>
          </a:p>
          <a:p>
            <a:pPr eaLnBrk="1" hangingPunct="1"/>
            <a:r>
              <a:rPr lang="zh-CN" altLang="en-US" sz="3600" b="1" dirty="0">
                <a:ea typeface="宋体" panose="02010600030101010101" pitchFamily="2" charset="-122"/>
              </a:rPr>
              <a:t>单机检测软件操作说明</a:t>
            </a:r>
            <a:endParaRPr lang="zh-CN" altLang="en-US" sz="3600" b="1" dirty="0">
              <a:ea typeface="宋体" panose="02010600030101010101" pitchFamily="2" charset="-122"/>
            </a:endParaRPr>
          </a:p>
          <a:p>
            <a:pPr eaLnBrk="1" hangingPunct="1"/>
            <a:r>
              <a:rPr lang="zh-CN" altLang="en-US" sz="3600" b="1" dirty="0">
                <a:ea typeface="宋体" panose="02010600030101010101" pitchFamily="2" charset="-122"/>
              </a:rPr>
              <a:t>省市教育管理部门审核上报数据程序、方法讲解</a:t>
            </a:r>
            <a:endParaRPr lang="zh-CN" altLang="en-US" sz="3600" b="1" dirty="0">
              <a:ea typeface="宋体" panose="02010600030101010101" pitchFamily="2" charset="-122"/>
            </a:endParaRPr>
          </a:p>
        </p:txBody>
      </p:sp>
    </p:spTree>
  </p:cSld>
  <p:clrMapOvr>
    <a:masterClrMapping/>
  </p:clrMapOvr>
  <p:transition spd="med">
    <p:pull dir="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Picture 2"/>
          <p:cNvPicPr>
            <a:picLocks noChangeAspect="1"/>
          </p:cNvPicPr>
          <p:nvPr/>
        </p:nvPicPr>
        <p:blipFill>
          <a:blip r:embed="rId1"/>
          <a:stretch>
            <a:fillRect/>
          </a:stretch>
        </p:blipFill>
        <p:spPr>
          <a:xfrm>
            <a:off x="406400" y="1196975"/>
            <a:ext cx="8332788" cy="4032250"/>
          </a:xfrm>
          <a:prstGeom prst="rect">
            <a:avLst/>
          </a:prstGeom>
          <a:noFill/>
          <a:ln w="9525">
            <a:noFill/>
          </a:ln>
        </p:spPr>
      </p:pic>
      <p:sp>
        <p:nvSpPr>
          <p:cNvPr id="24578"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Rectangle 2"/>
          <p:cNvSpPr>
            <a:spLocks noGrp="1"/>
          </p:cNvSpPr>
          <p:nvPr>
            <p:ph idx="1"/>
          </p:nvPr>
        </p:nvSpPr>
        <p:spPr>
          <a:xfrm>
            <a:off x="0" y="765175"/>
            <a:ext cx="8748713" cy="5832475"/>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基表二  教学科研仪器设备增减变动情况表</a:t>
            </a:r>
            <a:r>
              <a:rPr lang="en-US" altLang="zh-CN" sz="2800" b="1" dirty="0">
                <a:solidFill>
                  <a:srgbClr val="051AB3"/>
                </a:solidFill>
                <a:ea typeface="宋体" panose="02010600030101010101" pitchFamily="2" charset="-122"/>
              </a:rPr>
              <a:t>(SJ2)</a:t>
            </a:r>
            <a:r>
              <a:rPr lang="zh-CN" altLang="en-US" dirty="0">
                <a:ea typeface="宋体" panose="02010600030101010101" pitchFamily="2" charset="-122"/>
              </a:rPr>
              <a:t> 　　</a:t>
            </a:r>
            <a:endParaRPr lang="zh-CN" altLang="en-US" dirty="0">
              <a:ea typeface="宋体" panose="02010600030101010101" pitchFamily="2" charset="-122"/>
            </a:endParaRPr>
          </a:p>
          <a:p>
            <a:pPr eaLnBrk="1" hangingPunct="1">
              <a:buNone/>
            </a:pPr>
            <a:r>
              <a:rPr lang="zh-CN" altLang="en-US" sz="1600" dirty="0">
                <a:solidFill>
                  <a:srgbClr val="0066FF"/>
                </a:solidFill>
                <a:ea typeface="宋体" panose="02010600030101010101" pitchFamily="2" charset="-122"/>
              </a:rPr>
              <a:t>　</a:t>
            </a:r>
            <a:r>
              <a:rPr lang="zh-CN" altLang="en-US" sz="1600" b="1" dirty="0">
                <a:ea typeface="宋体" panose="02010600030101010101" pitchFamily="2" charset="-122"/>
              </a:rPr>
              <a:t>　</a:t>
            </a:r>
            <a:r>
              <a:rPr lang="zh-CN" altLang="en-US" sz="1600" b="1" dirty="0">
                <a:solidFill>
                  <a:srgbClr val="0066FF"/>
                </a:solidFill>
                <a:ea typeface="宋体" panose="02010600030101010101" pitchFamily="2" charset="-122"/>
              </a:rPr>
              <a:t>总体说明：</a:t>
            </a:r>
            <a:endParaRPr lang="zh-CN" altLang="en-US" sz="1600" b="1" dirty="0">
              <a:solidFill>
                <a:srgbClr val="0066FF"/>
              </a:solidFill>
              <a:ea typeface="宋体" panose="02010600030101010101" pitchFamily="2" charset="-122"/>
            </a:endParaRPr>
          </a:p>
          <a:p>
            <a:pPr eaLnBrk="1" hangingPunct="1">
              <a:buNone/>
            </a:pPr>
            <a:r>
              <a:rPr lang="zh-CN" altLang="en-US" sz="1600" b="1" dirty="0">
                <a:solidFill>
                  <a:srgbClr val="0066FF"/>
                </a:solidFill>
                <a:ea typeface="宋体" panose="02010600030101010101" pitchFamily="2" charset="-122"/>
              </a:rPr>
              <a:t>       　 </a:t>
            </a:r>
            <a:r>
              <a:rPr lang="en-US" altLang="zh-CN" sz="1600" b="1" dirty="0">
                <a:ea typeface="宋体" panose="02010600030101010101" pitchFamily="2" charset="-122"/>
              </a:rPr>
              <a:t>1 </a:t>
            </a:r>
            <a:r>
              <a:rPr lang="en-US" altLang="zh-CN" b="1" dirty="0">
                <a:ea typeface="宋体" panose="02010600030101010101" pitchFamily="2" charset="-122"/>
              </a:rPr>
              <a:t>.</a:t>
            </a:r>
            <a:r>
              <a:rPr lang="en-US" altLang="zh-CN" sz="1600" b="1" dirty="0">
                <a:ea typeface="宋体" panose="02010600030101010101" pitchFamily="2" charset="-122"/>
              </a:rPr>
              <a:t> </a:t>
            </a:r>
            <a:r>
              <a:rPr lang="zh-CN" altLang="en-US" b="1" dirty="0">
                <a:ea typeface="宋体" panose="02010600030101010101" pitchFamily="2" charset="-122"/>
              </a:rPr>
              <a:t>统计范围与基表一相同（一致）。</a:t>
            </a:r>
            <a:endParaRPr lang="zh-CN" altLang="en-US" b="1" dirty="0">
              <a:ea typeface="宋体" panose="02010600030101010101" pitchFamily="2" charset="-122"/>
            </a:endParaRPr>
          </a:p>
          <a:p>
            <a:pPr eaLnBrk="1" hangingPunct="1">
              <a:buNone/>
            </a:pPr>
            <a:r>
              <a:rPr lang="zh-CN" altLang="en-US" b="1" dirty="0">
                <a:solidFill>
                  <a:srgbClr val="0066FF"/>
                </a:solidFill>
                <a:ea typeface="宋体" panose="02010600030101010101" pitchFamily="2" charset="-122"/>
              </a:rPr>
              <a:t>　</a:t>
            </a:r>
            <a:r>
              <a:rPr lang="zh-CN" altLang="en-US" b="1" dirty="0">
                <a:ea typeface="宋体" panose="02010600030101010101" pitchFamily="2" charset="-122"/>
              </a:rPr>
              <a:t>　２ </a:t>
            </a:r>
            <a:r>
              <a:rPr lang="en-US" altLang="zh-CN" b="1" dirty="0">
                <a:ea typeface="宋体" panose="02010600030101010101" pitchFamily="2" charset="-122"/>
              </a:rPr>
              <a:t>.</a:t>
            </a:r>
            <a:r>
              <a:rPr lang="zh-CN" altLang="en-US" b="1" dirty="0">
                <a:ea typeface="宋体" panose="02010600030101010101" pitchFamily="2" charset="-122"/>
              </a:rPr>
              <a:t>金额以万元为单位，保留两位小数。</a:t>
            </a:r>
            <a:endParaRPr lang="zh-CN" altLang="en-US" b="1" dirty="0">
              <a:ea typeface="宋体" panose="02010600030101010101" pitchFamily="2" charset="-122"/>
            </a:endParaRPr>
          </a:p>
          <a:p>
            <a:pPr eaLnBrk="1" hangingPunct="1">
              <a:buNone/>
            </a:pPr>
            <a:r>
              <a:rPr lang="zh-CN" altLang="en-US" b="1" dirty="0">
                <a:solidFill>
                  <a:srgbClr val="0066FF"/>
                </a:solidFill>
                <a:ea typeface="宋体" panose="02010600030101010101" pitchFamily="2" charset="-122"/>
              </a:rPr>
              <a:t>　</a:t>
            </a:r>
            <a:r>
              <a:rPr lang="zh-CN" altLang="en-US" b="1" dirty="0">
                <a:ea typeface="宋体" panose="02010600030101010101" pitchFamily="2" charset="-122"/>
              </a:rPr>
              <a:t>　３ </a:t>
            </a:r>
            <a:r>
              <a:rPr lang="en-US" altLang="zh-CN" b="1" dirty="0">
                <a:ea typeface="宋体" panose="02010600030101010101" pitchFamily="2" charset="-122"/>
              </a:rPr>
              <a:t>.</a:t>
            </a:r>
            <a:r>
              <a:rPr lang="zh-CN" altLang="en-US" b="1" dirty="0">
                <a:solidFill>
                  <a:srgbClr val="FF0000"/>
                </a:solidFill>
                <a:ea typeface="宋体" panose="02010600030101010101" pitchFamily="2" charset="-122"/>
              </a:rPr>
              <a:t>以学校合计数上报一条</a:t>
            </a:r>
            <a:r>
              <a:rPr lang="zh-CN" altLang="en-US" b="1" dirty="0">
                <a:ea typeface="宋体" panose="02010600030101010101" pitchFamily="2" charset="-122"/>
              </a:rPr>
              <a:t>（如果校内管理需要，了解各单位的增减情 况，由各管理软件提供）</a:t>
            </a:r>
            <a:r>
              <a:rPr lang="en-US" altLang="zh-CN" b="1" dirty="0">
                <a:ea typeface="宋体" panose="02010600030101010101" pitchFamily="2" charset="-122"/>
              </a:rPr>
              <a:t>,</a:t>
            </a:r>
            <a:endParaRPr lang="en-US" altLang="zh-CN" b="1" dirty="0">
              <a:ea typeface="宋体" panose="02010600030101010101" pitchFamily="2" charset="-122"/>
            </a:endParaRPr>
          </a:p>
          <a:p>
            <a:pPr eaLnBrk="1" hangingPunct="1">
              <a:buNone/>
            </a:pPr>
            <a:r>
              <a:rPr lang="zh-CN" altLang="en-US" b="1" dirty="0">
                <a:solidFill>
                  <a:srgbClr val="0066FF"/>
                </a:solidFill>
                <a:ea typeface="宋体" panose="02010600030101010101" pitchFamily="2" charset="-122"/>
              </a:rPr>
              <a:t>　　</a:t>
            </a:r>
            <a:r>
              <a:rPr lang="zh-CN" altLang="en-US" b="1" dirty="0">
                <a:ea typeface="宋体" panose="02010600030101010101" pitchFamily="2" charset="-122"/>
              </a:rPr>
              <a:t>４ </a:t>
            </a:r>
            <a:r>
              <a:rPr lang="en-US" altLang="zh-CN" b="1" dirty="0">
                <a:ea typeface="宋体" panose="02010600030101010101" pitchFamily="2" charset="-122"/>
              </a:rPr>
              <a:t>.</a:t>
            </a:r>
            <a:r>
              <a:rPr lang="zh-CN" altLang="en-US" b="1" dirty="0">
                <a:ea typeface="宋体" panose="02010600030101010101" pitchFamily="2" charset="-122"/>
              </a:rPr>
              <a:t>由于上报由年度改为学年</a:t>
            </a:r>
            <a:r>
              <a:rPr lang="en-US" altLang="zh-CN" b="1" dirty="0">
                <a:ea typeface="宋体" panose="02010600030101010101" pitchFamily="2" charset="-122"/>
              </a:rPr>
              <a:t>,</a:t>
            </a:r>
            <a:r>
              <a:rPr lang="zh-CN" altLang="en-US" b="1" dirty="0">
                <a:ea typeface="宋体" panose="02010600030101010101" pitchFamily="2" charset="-122"/>
              </a:rPr>
              <a:t>首次上报与以往数据无连贯性</a:t>
            </a:r>
            <a:r>
              <a:rPr lang="en-US" altLang="zh-CN" b="1" dirty="0">
                <a:ea typeface="宋体" panose="02010600030101010101" pitchFamily="2" charset="-122"/>
              </a:rPr>
              <a:t>,</a:t>
            </a:r>
            <a:r>
              <a:rPr lang="zh-CN" altLang="en-US" b="1" dirty="0">
                <a:ea typeface="宋体" panose="02010600030101010101" pitchFamily="2" charset="-122"/>
              </a:rPr>
              <a:t>以后上报数据应连贯</a:t>
            </a:r>
            <a:r>
              <a:rPr lang="en-US" altLang="zh-CN" b="1" dirty="0">
                <a:ea typeface="宋体" panose="02010600030101010101" pitchFamily="2" charset="-122"/>
              </a:rPr>
              <a:t>,</a:t>
            </a:r>
            <a:endParaRPr lang="en-US" altLang="zh-CN" b="1" dirty="0">
              <a:ea typeface="宋体" panose="02010600030101010101" pitchFamily="2" charset="-122"/>
            </a:endParaRPr>
          </a:p>
          <a:p>
            <a:pPr eaLnBrk="1" hangingPunct="1">
              <a:buNone/>
            </a:pPr>
            <a:r>
              <a:rPr lang="zh-CN" altLang="en-US" b="1" dirty="0">
                <a:solidFill>
                  <a:srgbClr val="0066FF"/>
                </a:solidFill>
                <a:ea typeface="宋体" panose="02010600030101010101" pitchFamily="2" charset="-122"/>
              </a:rPr>
              <a:t>　　</a:t>
            </a:r>
            <a:r>
              <a:rPr lang="zh-CN" altLang="en-US" b="1" dirty="0">
                <a:ea typeface="宋体" panose="02010600030101010101" pitchFamily="2" charset="-122"/>
              </a:rPr>
              <a:t>５ </a:t>
            </a:r>
            <a:r>
              <a:rPr lang="en-US" altLang="zh-CN" b="1" dirty="0">
                <a:ea typeface="宋体" panose="02010600030101010101" pitchFamily="2" charset="-122"/>
              </a:rPr>
              <a:t>.</a:t>
            </a:r>
            <a:r>
              <a:rPr lang="zh-CN" altLang="en-US" b="1" dirty="0">
                <a:solidFill>
                  <a:srgbClr val="FF0000"/>
                </a:solidFill>
                <a:ea typeface="宋体" panose="02010600030101010101" pitchFamily="2" charset="-122"/>
              </a:rPr>
              <a:t>校内转入、转出数据台件</a:t>
            </a:r>
            <a:r>
              <a:rPr lang="en-US" altLang="zh-CN" b="1" dirty="0">
                <a:solidFill>
                  <a:srgbClr val="FF0000"/>
                </a:solidFill>
                <a:ea typeface="宋体" panose="02010600030101010101" pitchFamily="2" charset="-122"/>
              </a:rPr>
              <a:t>\</a:t>
            </a:r>
            <a:r>
              <a:rPr lang="zh-CN" altLang="en-US" b="1" dirty="0">
                <a:solidFill>
                  <a:srgbClr val="FF0000"/>
                </a:solidFill>
                <a:ea typeface="宋体" panose="02010600030101010101" pitchFamily="2" charset="-122"/>
              </a:rPr>
              <a:t>金额剔除</a:t>
            </a:r>
            <a:r>
              <a:rPr lang="zh-CN" altLang="en-US" b="1" dirty="0">
                <a:ea typeface="宋体" panose="02010600030101010101" pitchFamily="2" charset="-122"/>
              </a:rPr>
              <a:t>（与过去的仪器设备增减概念不同，为纯增纯减，具有实际的意义）　</a:t>
            </a:r>
            <a:endParaRPr lang="zh-CN" altLang="en-US" b="1" dirty="0">
              <a:ea typeface="宋体" panose="02010600030101010101" pitchFamily="2" charset="-122"/>
            </a:endParaRPr>
          </a:p>
          <a:p>
            <a:pPr eaLnBrk="1" hangingPunct="1">
              <a:buNone/>
            </a:pPr>
            <a:r>
              <a:rPr lang="zh-CN" altLang="en-US" b="1" dirty="0">
                <a:solidFill>
                  <a:srgbClr val="0066FF"/>
                </a:solidFill>
                <a:ea typeface="宋体" panose="02010600030101010101" pitchFamily="2" charset="-122"/>
              </a:rPr>
              <a:t>　字段说明：　</a:t>
            </a:r>
            <a:endParaRPr lang="zh-CN" altLang="en-US" b="1" dirty="0">
              <a:solidFill>
                <a:srgbClr val="0066FF"/>
              </a:solidFill>
              <a:ea typeface="宋体" panose="02010600030101010101" pitchFamily="2" charset="-122"/>
            </a:endParaRPr>
          </a:p>
          <a:p>
            <a:pPr eaLnBrk="1" hangingPunct="1"/>
            <a:r>
              <a:rPr lang="en-US" altLang="zh-CN" b="1" dirty="0">
                <a:ea typeface="宋体" panose="02010600030101010101" pitchFamily="2" charset="-122"/>
              </a:rPr>
              <a:t>1.</a:t>
            </a:r>
            <a:r>
              <a:rPr lang="zh-CN" altLang="en-US" b="1" dirty="0">
                <a:ea typeface="宋体" panose="02010600030101010101" pitchFamily="2" charset="-122"/>
              </a:rPr>
              <a:t>学校代码：以中国教育统计网站：</a:t>
            </a:r>
            <a:r>
              <a:rPr lang="en-US" altLang="zh-CN" b="1" dirty="0">
                <a:ea typeface="宋体" panose="02010600030101010101" pitchFamily="2" charset="-122"/>
                <a:hlinkClick r:id="rId1"/>
              </a:rPr>
              <a:t>http://www.stats.edu.cn/</a:t>
            </a:r>
            <a:r>
              <a:rPr lang="zh-CN" altLang="en-US" b="1" dirty="0">
                <a:ea typeface="宋体" panose="02010600030101010101" pitchFamily="2" charset="-122"/>
              </a:rPr>
              <a:t>最新公布为准。</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2.</a:t>
            </a:r>
            <a:r>
              <a:rPr lang="zh-CN" altLang="en-US" b="1" dirty="0">
                <a:ea typeface="宋体" panose="02010600030101010101" pitchFamily="2" charset="-122"/>
              </a:rPr>
              <a:t>上学年末实有数（台件）：上学年末</a:t>
            </a:r>
            <a:r>
              <a:rPr lang="zh-CN" altLang="en-US" b="1" dirty="0">
                <a:solidFill>
                  <a:srgbClr val="FF0000"/>
                </a:solidFill>
                <a:ea typeface="宋体" panose="02010600030101010101" pitchFamily="2" charset="-122"/>
              </a:rPr>
              <a:t>实有仪器设备台件数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3. </a:t>
            </a:r>
            <a:r>
              <a:rPr lang="zh-CN" altLang="en-US" b="1" dirty="0">
                <a:ea typeface="宋体" panose="02010600030101010101" pitchFamily="2" charset="-122"/>
              </a:rPr>
              <a:t>上学年末实有数（金额）：上学年末</a:t>
            </a:r>
            <a:r>
              <a:rPr lang="zh-CN" altLang="en-US" b="1" dirty="0">
                <a:solidFill>
                  <a:srgbClr val="FF0000"/>
                </a:solidFill>
                <a:ea typeface="宋体" panose="02010600030101010101" pitchFamily="2" charset="-122"/>
              </a:rPr>
              <a:t>实有仪器设备金额数</a:t>
            </a:r>
            <a:r>
              <a:rPr lang="zh-CN" altLang="en-US" b="1" dirty="0">
                <a:ea typeface="宋体" panose="02010600030101010101" pitchFamily="2" charset="-122"/>
              </a:rPr>
              <a:t>。</a:t>
            </a:r>
            <a:endParaRPr lang="zh-CN" altLang="en-US" b="1" dirty="0">
              <a:ea typeface="宋体" panose="02010600030101010101" pitchFamily="2" charset="-122"/>
            </a:endParaRPr>
          </a:p>
        </p:txBody>
      </p:sp>
      <p:sp>
        <p:nvSpPr>
          <p:cNvPr id="25602"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2"/>
          <p:cNvSpPr>
            <a:spLocks noGrp="1"/>
          </p:cNvSpPr>
          <p:nvPr>
            <p:ph idx="1"/>
          </p:nvPr>
        </p:nvSpPr>
        <p:spPr>
          <a:xfrm>
            <a:off x="179388" y="1052513"/>
            <a:ext cx="8748712" cy="5545137"/>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基表二  教学科研仪器设备增减变动情况表</a:t>
            </a:r>
            <a:r>
              <a:rPr lang="en-US" altLang="zh-CN" sz="2800" b="1" dirty="0">
                <a:solidFill>
                  <a:srgbClr val="051AB3"/>
                </a:solidFill>
                <a:ea typeface="宋体" panose="02010600030101010101" pitchFamily="2" charset="-122"/>
              </a:rPr>
              <a:t>(SJ2)</a:t>
            </a:r>
            <a:r>
              <a:rPr lang="zh-CN" altLang="en-US" dirty="0">
                <a:ea typeface="宋体" panose="02010600030101010101" pitchFamily="2" charset="-122"/>
              </a:rPr>
              <a:t> </a:t>
            </a:r>
            <a:endParaRPr lang="zh-CN" altLang="en-US" dirty="0">
              <a:ea typeface="宋体" panose="02010600030101010101" pitchFamily="2" charset="-122"/>
            </a:endParaRPr>
          </a:p>
          <a:p>
            <a:pPr eaLnBrk="1" hangingPunct="1">
              <a:buNone/>
            </a:pPr>
            <a:endParaRPr lang="zh-CN" altLang="en-US" dirty="0">
              <a:ea typeface="宋体" panose="02010600030101010101" pitchFamily="2" charset="-122"/>
            </a:endParaRPr>
          </a:p>
          <a:p>
            <a:pPr eaLnBrk="1" hangingPunct="1"/>
            <a:r>
              <a:rPr lang="en-US" altLang="zh-CN" b="1" dirty="0">
                <a:ea typeface="宋体" panose="02010600030101010101" pitchFamily="2" charset="-122"/>
              </a:rPr>
              <a:t>4. </a:t>
            </a:r>
            <a:r>
              <a:rPr lang="zh-CN" altLang="en-US" b="1" dirty="0">
                <a:ea typeface="宋体" panose="02010600030101010101" pitchFamily="2" charset="-122"/>
              </a:rPr>
              <a:t>上学年末实有数中</a:t>
            </a:r>
            <a:r>
              <a:rPr lang="en-US" altLang="zh-CN" b="1" dirty="0">
                <a:ea typeface="宋体" panose="02010600030101010101" pitchFamily="2" charset="-122"/>
              </a:rPr>
              <a:t>10</a:t>
            </a:r>
            <a:r>
              <a:rPr lang="zh-CN" altLang="en-US" b="1" dirty="0">
                <a:ea typeface="宋体" panose="02010600030101010101" pitchFamily="2" charset="-122"/>
              </a:rPr>
              <a:t>万元（含）以上（台件）：上学年末实有</a:t>
            </a:r>
            <a:r>
              <a:rPr lang="en-US" altLang="zh-CN" b="1" dirty="0">
                <a:ea typeface="宋体" panose="02010600030101010101" pitchFamily="2" charset="-122"/>
              </a:rPr>
              <a:t>10</a:t>
            </a:r>
            <a:r>
              <a:rPr lang="zh-CN" altLang="en-US" b="1" dirty="0">
                <a:ea typeface="宋体" panose="02010600030101010101" pitchFamily="2" charset="-122"/>
              </a:rPr>
              <a:t>万元（含）以上仪器设备台件数。</a:t>
            </a:r>
            <a:endParaRPr lang="zh-CN" altLang="en-US" dirty="0">
              <a:ea typeface="宋体" panose="02010600030101010101" pitchFamily="2" charset="-122"/>
            </a:endParaRPr>
          </a:p>
          <a:p>
            <a:pPr eaLnBrk="1" hangingPunct="1"/>
            <a:r>
              <a:rPr lang="en-US" altLang="zh-CN" b="1" dirty="0">
                <a:ea typeface="宋体" panose="02010600030101010101" pitchFamily="2" charset="-122"/>
              </a:rPr>
              <a:t>5. </a:t>
            </a:r>
            <a:r>
              <a:rPr lang="zh-CN" altLang="en-US" b="1" dirty="0">
                <a:ea typeface="宋体" panose="02010600030101010101" pitchFamily="2" charset="-122"/>
              </a:rPr>
              <a:t>上学年末实有数中</a:t>
            </a:r>
            <a:r>
              <a:rPr lang="en-US" altLang="zh-CN" b="1" dirty="0">
                <a:ea typeface="宋体" panose="02010600030101010101" pitchFamily="2" charset="-122"/>
              </a:rPr>
              <a:t>10</a:t>
            </a:r>
            <a:r>
              <a:rPr lang="zh-CN" altLang="en-US" b="1" dirty="0">
                <a:ea typeface="宋体" panose="02010600030101010101" pitchFamily="2" charset="-122"/>
              </a:rPr>
              <a:t>万元（含）以上（金额）：上学年末</a:t>
            </a:r>
            <a:r>
              <a:rPr lang="zh-CN" altLang="en-US" b="1" dirty="0">
                <a:solidFill>
                  <a:srgbClr val="FF0000"/>
                </a:solidFill>
                <a:ea typeface="宋体" panose="02010600030101010101" pitchFamily="2" charset="-122"/>
              </a:rPr>
              <a:t>实有</a:t>
            </a:r>
            <a:r>
              <a:rPr lang="en-US" altLang="zh-CN" b="1" dirty="0">
                <a:ea typeface="宋体" panose="02010600030101010101" pitchFamily="2" charset="-122"/>
              </a:rPr>
              <a:t>10</a:t>
            </a:r>
            <a:r>
              <a:rPr lang="zh-CN" altLang="en-US" b="1" dirty="0">
                <a:ea typeface="宋体" panose="02010600030101010101" pitchFamily="2" charset="-122"/>
              </a:rPr>
              <a:t>万元（含）以上仪器设备</a:t>
            </a:r>
            <a:r>
              <a:rPr lang="zh-CN" altLang="en-US" b="1" dirty="0">
                <a:solidFill>
                  <a:srgbClr val="FF0000"/>
                </a:solidFill>
                <a:ea typeface="宋体" panose="02010600030101010101" pitchFamily="2" charset="-122"/>
              </a:rPr>
              <a:t>金额数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6. </a:t>
            </a:r>
            <a:r>
              <a:rPr lang="zh-CN" altLang="en-US" b="1" dirty="0">
                <a:ea typeface="宋体" panose="02010600030101010101" pitchFamily="2" charset="-122"/>
              </a:rPr>
              <a:t>本学年增加数（台件）：</a:t>
            </a:r>
            <a:r>
              <a:rPr lang="zh-CN" altLang="en-US" b="1" dirty="0">
                <a:solidFill>
                  <a:srgbClr val="FF0000"/>
                </a:solidFill>
                <a:ea typeface="宋体" panose="02010600030101010101" pitchFamily="2" charset="-122"/>
              </a:rPr>
              <a:t>指新购、校外调入、接受捐赠、自制的仪器设备</a:t>
            </a:r>
            <a:r>
              <a:rPr lang="zh-CN" altLang="en-US" b="1" dirty="0">
                <a:ea typeface="宋体" panose="02010600030101010101" pitchFamily="2" charset="-122"/>
              </a:rPr>
              <a:t>，</a:t>
            </a:r>
            <a:r>
              <a:rPr lang="zh-CN" altLang="en-US" b="1" dirty="0">
                <a:solidFill>
                  <a:srgbClr val="FF0000"/>
                </a:solidFill>
                <a:ea typeface="宋体" panose="02010600030101010101" pitchFamily="2" charset="-122"/>
              </a:rPr>
              <a:t>不包括校内单位之间转入的仪器</a:t>
            </a:r>
            <a:r>
              <a:rPr lang="zh-CN" altLang="en-US" b="1" dirty="0">
                <a:ea typeface="宋体" panose="02010600030101010101" pitchFamily="2" charset="-122"/>
              </a:rPr>
              <a:t>设备（台件） ，应为本学年全校实际增加仪器设备台件数。</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7. </a:t>
            </a:r>
            <a:r>
              <a:rPr lang="zh-CN" altLang="en-US" b="1" dirty="0">
                <a:ea typeface="宋体" panose="02010600030101010101" pitchFamily="2" charset="-122"/>
              </a:rPr>
              <a:t>本学年增加数（金额）：指新购、校外调入、接受捐赠、自制的仪器设备，不包括校内单位之间转入的仪器设备（金额） ，应为本学年全校实际增加的仪器设备</a:t>
            </a:r>
            <a:r>
              <a:rPr lang="zh-CN" altLang="en-US" b="1" dirty="0">
                <a:solidFill>
                  <a:srgbClr val="FF0000"/>
                </a:solidFill>
                <a:ea typeface="宋体" panose="02010600030101010101" pitchFamily="2" charset="-122"/>
              </a:rPr>
              <a:t>金额数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8. </a:t>
            </a:r>
            <a:r>
              <a:rPr lang="zh-CN" altLang="en-US" b="1" dirty="0">
                <a:ea typeface="宋体" panose="02010600030101010101" pitchFamily="2" charset="-122"/>
              </a:rPr>
              <a:t>本学年减少数（台件）：</a:t>
            </a:r>
            <a:r>
              <a:rPr lang="zh-CN" altLang="en-US" b="1" dirty="0">
                <a:solidFill>
                  <a:srgbClr val="FF0000"/>
                </a:solidFill>
                <a:ea typeface="宋体" panose="02010600030101010101" pitchFamily="2" charset="-122"/>
              </a:rPr>
              <a:t>指报废、丢失、退库、捐出、调出校外的仪器设备，不包括校内单位之间转出的仪器设备</a:t>
            </a:r>
            <a:r>
              <a:rPr lang="zh-CN" altLang="en-US" b="1" dirty="0">
                <a:ea typeface="宋体" panose="02010600030101010101" pitchFamily="2" charset="-122"/>
              </a:rPr>
              <a:t>（台件） ，应为本学年全校实际减少的仪器设备台件数。</a:t>
            </a:r>
            <a:endParaRPr lang="zh-CN" altLang="en-US" b="1" dirty="0">
              <a:ea typeface="宋体" panose="02010600030101010101" pitchFamily="2" charset="-122"/>
            </a:endParaRPr>
          </a:p>
        </p:txBody>
      </p:sp>
      <p:sp>
        <p:nvSpPr>
          <p:cNvPr id="26626"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2"/>
          <p:cNvSpPr>
            <a:spLocks noGrp="1"/>
          </p:cNvSpPr>
          <p:nvPr>
            <p:ph idx="1"/>
          </p:nvPr>
        </p:nvSpPr>
        <p:spPr>
          <a:xfrm>
            <a:off x="250825" y="836613"/>
            <a:ext cx="8748713" cy="5545137"/>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基表二  教学科研仪器设备增减变动情况表</a:t>
            </a:r>
            <a:r>
              <a:rPr lang="en-US" altLang="zh-CN" sz="2800" b="1" dirty="0">
                <a:solidFill>
                  <a:srgbClr val="051AB3"/>
                </a:solidFill>
                <a:ea typeface="宋体" panose="02010600030101010101" pitchFamily="2" charset="-122"/>
              </a:rPr>
              <a:t>(SJ2)</a:t>
            </a:r>
            <a:r>
              <a:rPr lang="zh-CN" altLang="en-US" sz="2800" dirty="0">
                <a:ea typeface="宋体" panose="02010600030101010101" pitchFamily="2" charset="-122"/>
              </a:rPr>
              <a:t> </a:t>
            </a:r>
            <a:endParaRPr lang="zh-CN" altLang="en-US" sz="2800" dirty="0">
              <a:ea typeface="宋体" panose="02010600030101010101" pitchFamily="2" charset="-122"/>
            </a:endParaRPr>
          </a:p>
          <a:p>
            <a:pPr eaLnBrk="1" hangingPunct="1">
              <a:buNone/>
            </a:pPr>
            <a:endParaRPr lang="zh-CN" altLang="en-US" sz="2800" dirty="0">
              <a:ea typeface="宋体" panose="02010600030101010101" pitchFamily="2" charset="-122"/>
            </a:endParaRPr>
          </a:p>
          <a:p>
            <a:pPr eaLnBrk="1" hangingPunct="1"/>
            <a:r>
              <a:rPr lang="en-US" altLang="zh-CN" b="1" dirty="0">
                <a:ea typeface="宋体" panose="02010600030101010101" pitchFamily="2" charset="-122"/>
              </a:rPr>
              <a:t>9. </a:t>
            </a:r>
            <a:r>
              <a:rPr lang="zh-CN" altLang="en-US" b="1" dirty="0">
                <a:ea typeface="宋体" panose="02010600030101010101" pitchFamily="2" charset="-122"/>
              </a:rPr>
              <a:t>本学年减少数（金额）：指报废、丢失、退库、捐出、调出校外的仪器设备，不包括校内单位之间转出的仪器设备（金额） ，应为本学年全校实际减少的仪器设备</a:t>
            </a:r>
            <a:r>
              <a:rPr lang="zh-CN" altLang="en-US" b="1" dirty="0">
                <a:solidFill>
                  <a:srgbClr val="FF0000"/>
                </a:solidFill>
                <a:ea typeface="宋体" panose="02010600030101010101" pitchFamily="2" charset="-122"/>
              </a:rPr>
              <a:t>金额</a:t>
            </a:r>
            <a:r>
              <a:rPr lang="zh-CN" altLang="en-US" b="1" dirty="0">
                <a:ea typeface="宋体" panose="02010600030101010101" pitchFamily="2" charset="-122"/>
              </a:rPr>
              <a:t>数。</a:t>
            </a:r>
            <a:endParaRPr lang="zh-CN" altLang="en-US" dirty="0">
              <a:ea typeface="宋体" panose="02010600030101010101" pitchFamily="2" charset="-122"/>
            </a:endParaRPr>
          </a:p>
          <a:p>
            <a:pPr eaLnBrk="1" hangingPunct="1"/>
            <a:r>
              <a:rPr lang="en-US" altLang="zh-CN" b="1" dirty="0">
                <a:ea typeface="宋体" panose="02010600030101010101" pitchFamily="2" charset="-122"/>
              </a:rPr>
              <a:t>10. </a:t>
            </a:r>
            <a:r>
              <a:rPr lang="zh-CN" altLang="en-US" b="1" dirty="0">
                <a:ea typeface="宋体" panose="02010600030101010101" pitchFamily="2" charset="-122"/>
              </a:rPr>
              <a:t>本学年末实有数（台件）：本学年末</a:t>
            </a:r>
            <a:r>
              <a:rPr lang="zh-CN" altLang="en-US" b="1" dirty="0">
                <a:solidFill>
                  <a:srgbClr val="FF0000"/>
                </a:solidFill>
                <a:ea typeface="宋体" panose="02010600030101010101" pitchFamily="2" charset="-122"/>
              </a:rPr>
              <a:t>仪器设备实有台件数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11. </a:t>
            </a:r>
            <a:r>
              <a:rPr lang="zh-CN" altLang="en-US" b="1" dirty="0">
                <a:ea typeface="宋体" panose="02010600030101010101" pitchFamily="2" charset="-122"/>
              </a:rPr>
              <a:t>本学年末实有数（金额）：本学年末</a:t>
            </a:r>
            <a:r>
              <a:rPr lang="zh-CN" altLang="en-US" b="1" dirty="0">
                <a:solidFill>
                  <a:srgbClr val="FF0000"/>
                </a:solidFill>
                <a:ea typeface="宋体" panose="02010600030101010101" pitchFamily="2" charset="-122"/>
              </a:rPr>
              <a:t>仪器设备实有金额数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12. </a:t>
            </a:r>
            <a:r>
              <a:rPr lang="zh-CN" altLang="en-US" b="1" dirty="0">
                <a:ea typeface="宋体" panose="02010600030101010101" pitchFamily="2" charset="-122"/>
              </a:rPr>
              <a:t>本学年末实有数中</a:t>
            </a:r>
            <a:r>
              <a:rPr lang="en-US" altLang="zh-CN" b="1" dirty="0">
                <a:ea typeface="宋体" panose="02010600030101010101" pitchFamily="2" charset="-122"/>
              </a:rPr>
              <a:t>10</a:t>
            </a:r>
            <a:r>
              <a:rPr lang="zh-CN" altLang="en-US" b="1" dirty="0">
                <a:ea typeface="宋体" panose="02010600030101010101" pitchFamily="2" charset="-122"/>
              </a:rPr>
              <a:t>万元（含）以上（台件）：</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13. </a:t>
            </a:r>
            <a:r>
              <a:rPr lang="zh-CN" altLang="en-US" b="1" dirty="0">
                <a:ea typeface="宋体" panose="02010600030101010101" pitchFamily="2" charset="-122"/>
              </a:rPr>
              <a:t>本学年末实有数中</a:t>
            </a:r>
            <a:r>
              <a:rPr lang="en-US" altLang="zh-CN" b="1" dirty="0">
                <a:ea typeface="宋体" panose="02010600030101010101" pitchFamily="2" charset="-122"/>
              </a:rPr>
              <a:t>10</a:t>
            </a:r>
            <a:r>
              <a:rPr lang="zh-CN" altLang="en-US" b="1" dirty="0">
                <a:ea typeface="宋体" panose="02010600030101010101" pitchFamily="2" charset="-122"/>
              </a:rPr>
              <a:t>万元（含）以上（金额）：</a:t>
            </a:r>
            <a:endParaRPr lang="zh-CN" altLang="en-US" b="1" dirty="0">
              <a:ea typeface="宋体" panose="02010600030101010101" pitchFamily="2" charset="-122"/>
            </a:endParaRPr>
          </a:p>
          <a:p>
            <a:pPr eaLnBrk="1" hangingPunct="1">
              <a:buNone/>
            </a:pPr>
            <a:r>
              <a:rPr lang="en-US" altLang="zh-CN" b="1" dirty="0">
                <a:ea typeface="宋体" panose="02010600030101010101" pitchFamily="2" charset="-122"/>
              </a:rPr>
              <a:t>  </a:t>
            </a:r>
            <a:endParaRPr lang="en-US" altLang="zh-CN" b="1" dirty="0">
              <a:ea typeface="宋体" panose="02010600030101010101" pitchFamily="2" charset="-122"/>
            </a:endParaRPr>
          </a:p>
          <a:p>
            <a:pPr eaLnBrk="1" hangingPunct="1">
              <a:buNone/>
            </a:pPr>
            <a:r>
              <a:rPr lang="zh-CN" altLang="en-US" b="1" dirty="0">
                <a:ea typeface="宋体" panose="02010600030101010101" pitchFamily="2" charset="-122"/>
              </a:rPr>
              <a:t>    </a:t>
            </a:r>
            <a:r>
              <a:rPr lang="zh-CN" altLang="en-US" b="1" dirty="0">
                <a:solidFill>
                  <a:srgbClr val="0066FF"/>
                </a:solidFill>
                <a:ea typeface="宋体" panose="02010600030101010101" pitchFamily="2" charset="-122"/>
              </a:rPr>
              <a:t>注：</a:t>
            </a:r>
            <a:r>
              <a:rPr lang="zh-CN" altLang="en-US" b="1" dirty="0">
                <a:ea typeface="宋体" panose="02010600030101010101" pitchFamily="2" charset="-122"/>
              </a:rPr>
              <a:t>     </a:t>
            </a:r>
            <a:r>
              <a:rPr lang="zh-CN" altLang="en-US" b="1" dirty="0">
                <a:solidFill>
                  <a:srgbClr val="0066FF"/>
                </a:solidFill>
                <a:ea typeface="宋体" panose="02010600030101010101" pitchFamily="2" charset="-122"/>
              </a:rPr>
              <a:t>管理软件系统自动处理剔除转入出仪器设备的台件和金额数 </a:t>
            </a:r>
            <a:endParaRPr lang="zh-CN" altLang="en-US" b="1" dirty="0">
              <a:solidFill>
                <a:srgbClr val="0066FF"/>
              </a:solidFill>
              <a:ea typeface="宋体" panose="02010600030101010101" pitchFamily="2" charset="-122"/>
            </a:endParaRPr>
          </a:p>
          <a:p>
            <a:pPr eaLnBrk="1" hangingPunct="1">
              <a:buNone/>
            </a:pPr>
            <a:r>
              <a:rPr lang="en-US" altLang="zh-CN" b="1" dirty="0">
                <a:solidFill>
                  <a:srgbClr val="0066FF"/>
                </a:solidFill>
                <a:ea typeface="宋体" panose="02010600030101010101" pitchFamily="2" charset="-122"/>
              </a:rPr>
              <a:t>    </a:t>
            </a:r>
            <a:r>
              <a:rPr lang="zh-CN" altLang="en-US" b="1" dirty="0">
                <a:solidFill>
                  <a:srgbClr val="0066FF"/>
                </a:solidFill>
                <a:ea typeface="宋体" panose="02010600030101010101" pitchFamily="2" charset="-122"/>
              </a:rPr>
              <a:t>要求： 上学年末实有数</a:t>
            </a:r>
            <a:r>
              <a:rPr lang="en-US" altLang="zh-CN" b="1" dirty="0">
                <a:solidFill>
                  <a:srgbClr val="0066FF"/>
                </a:solidFill>
                <a:ea typeface="宋体" panose="02010600030101010101" pitchFamily="2" charset="-122"/>
              </a:rPr>
              <a:t>+</a:t>
            </a:r>
            <a:r>
              <a:rPr lang="zh-CN" altLang="en-US" b="1" dirty="0">
                <a:solidFill>
                  <a:srgbClr val="0066FF"/>
                </a:solidFill>
                <a:ea typeface="宋体" panose="02010600030101010101" pitchFamily="2" charset="-122"/>
              </a:rPr>
              <a:t>本学年增加数</a:t>
            </a:r>
            <a:r>
              <a:rPr lang="en-US" altLang="zh-CN" b="1" dirty="0">
                <a:solidFill>
                  <a:srgbClr val="0066FF"/>
                </a:solidFill>
                <a:ea typeface="宋体" panose="02010600030101010101" pitchFamily="2" charset="-122"/>
              </a:rPr>
              <a:t>-</a:t>
            </a:r>
            <a:r>
              <a:rPr lang="zh-CN" altLang="en-US" b="1" dirty="0">
                <a:solidFill>
                  <a:srgbClr val="0066FF"/>
                </a:solidFill>
                <a:ea typeface="宋体" panose="02010600030101010101" pitchFamily="2" charset="-122"/>
              </a:rPr>
              <a:t>本学年减少数</a:t>
            </a:r>
            <a:r>
              <a:rPr lang="en-US" altLang="zh-CN" b="1" dirty="0">
                <a:solidFill>
                  <a:srgbClr val="0066FF"/>
                </a:solidFill>
                <a:ea typeface="宋体" panose="02010600030101010101" pitchFamily="2" charset="-122"/>
              </a:rPr>
              <a:t>=</a:t>
            </a:r>
            <a:r>
              <a:rPr lang="zh-CN" altLang="en-US" b="1" dirty="0">
                <a:solidFill>
                  <a:srgbClr val="0066FF"/>
                </a:solidFill>
                <a:ea typeface="宋体" panose="02010600030101010101" pitchFamily="2" charset="-122"/>
              </a:rPr>
              <a:t>本学年末实有数</a:t>
            </a:r>
            <a:endParaRPr lang="zh-CN" altLang="en-US" b="1" dirty="0">
              <a:solidFill>
                <a:srgbClr val="0066FF"/>
              </a:solidFill>
              <a:ea typeface="宋体" panose="02010600030101010101" pitchFamily="2" charset="-122"/>
            </a:endParaRPr>
          </a:p>
          <a:p>
            <a:pPr eaLnBrk="1" hangingPunct="1">
              <a:buNone/>
            </a:pPr>
            <a:r>
              <a:rPr lang="en-US" altLang="zh-CN" b="1" dirty="0">
                <a:solidFill>
                  <a:srgbClr val="0066FF"/>
                </a:solidFill>
                <a:ea typeface="宋体" panose="02010600030101010101" pitchFamily="2" charset="-122"/>
              </a:rPr>
              <a:t>              “</a:t>
            </a:r>
            <a:r>
              <a:rPr lang="zh-CN" altLang="en-US" b="1" dirty="0">
                <a:solidFill>
                  <a:srgbClr val="0066FF"/>
                </a:solidFill>
                <a:ea typeface="宋体" panose="02010600030101010101" pitchFamily="2" charset="-122"/>
              </a:rPr>
              <a:t>上学年末实有数”应与上学年上报数据的“本学年末实有数”一致。 </a:t>
            </a:r>
            <a:endParaRPr lang="zh-CN" altLang="en-US" b="1" dirty="0">
              <a:solidFill>
                <a:srgbClr val="0066FF"/>
              </a:solidFill>
              <a:ea typeface="宋体" panose="02010600030101010101" pitchFamily="2" charset="-122"/>
            </a:endParaRPr>
          </a:p>
        </p:txBody>
      </p:sp>
      <p:sp>
        <p:nvSpPr>
          <p:cNvPr id="27650"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28674" name="矩形 1"/>
          <p:cNvSpPr/>
          <p:nvPr/>
        </p:nvSpPr>
        <p:spPr>
          <a:xfrm>
            <a:off x="323850" y="1012825"/>
            <a:ext cx="8496300" cy="400050"/>
          </a:xfrm>
          <a:prstGeom prst="rect">
            <a:avLst/>
          </a:prstGeom>
          <a:noFill/>
          <a:ln w="9525">
            <a:noFill/>
          </a:ln>
        </p:spPr>
        <p:txBody>
          <a:bodyPr anchor="t">
            <a:spAutoFit/>
          </a:bodyPr>
          <a:p>
            <a:pPr>
              <a:buClrTx/>
              <a:buFont typeface="Wingdings 2" panose="05020102010507070707" pitchFamily="18" charset="2"/>
              <a:buNone/>
            </a:pPr>
            <a:r>
              <a:rPr lang="zh-CN" altLang="en-US" sz="2000" dirty="0">
                <a:latin typeface="宋体" panose="02010600030101010101" pitchFamily="2" charset="-122"/>
              </a:rPr>
              <a:t>教育部关于印发</a:t>
            </a:r>
            <a:r>
              <a:rPr lang="en-US" altLang="zh-CN" sz="2000" dirty="0">
                <a:latin typeface="宋体" panose="02010600030101010101" pitchFamily="2" charset="-122"/>
              </a:rPr>
              <a:t>《</a:t>
            </a:r>
            <a:r>
              <a:rPr lang="zh-CN" altLang="en-US" sz="2000" dirty="0">
                <a:latin typeface="宋体" panose="02010600030101010101" pitchFamily="2" charset="-122"/>
              </a:rPr>
              <a:t>普通高等学校基本办学条件指标（试行）</a:t>
            </a:r>
            <a:r>
              <a:rPr lang="en-US" altLang="zh-CN" sz="2000" dirty="0">
                <a:latin typeface="宋体" panose="02010600030101010101" pitchFamily="2" charset="-122"/>
              </a:rPr>
              <a:t>》</a:t>
            </a:r>
            <a:r>
              <a:rPr lang="zh-CN" altLang="en-US" sz="2000" dirty="0">
                <a:latin typeface="宋体" panose="02010600030101010101" pitchFamily="2" charset="-122"/>
              </a:rPr>
              <a:t>的通知</a:t>
            </a:r>
            <a:endParaRPr lang="zh-CN" altLang="en-US" sz="2000" dirty="0">
              <a:latin typeface="宋体" panose="02010600030101010101" pitchFamily="2" charset="-122"/>
            </a:endParaRPr>
          </a:p>
        </p:txBody>
      </p:sp>
      <p:pic>
        <p:nvPicPr>
          <p:cNvPr id="28675" name="Picture 2"/>
          <p:cNvPicPr>
            <a:picLocks noChangeAspect="1"/>
          </p:cNvPicPr>
          <p:nvPr/>
        </p:nvPicPr>
        <p:blipFill>
          <a:blip r:embed="rId1"/>
          <a:stretch>
            <a:fillRect/>
          </a:stretch>
        </p:blipFill>
        <p:spPr>
          <a:xfrm>
            <a:off x="971550" y="1612900"/>
            <a:ext cx="6657975" cy="4457700"/>
          </a:xfrm>
          <a:prstGeom prst="rect">
            <a:avLst/>
          </a:prstGeom>
          <a:noFill/>
          <a:ln w="9525">
            <a:noFill/>
          </a:ln>
        </p:spPr>
      </p:pic>
    </p:spTree>
  </p:cSld>
  <p:clrMapOvr>
    <a:masterClrMapping/>
  </p:clrMapOvr>
  <p:transition spd="med">
    <p:pull dir="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29698" name="矩形 1"/>
          <p:cNvSpPr/>
          <p:nvPr/>
        </p:nvSpPr>
        <p:spPr>
          <a:xfrm>
            <a:off x="323850" y="1012825"/>
            <a:ext cx="8496300" cy="400050"/>
          </a:xfrm>
          <a:prstGeom prst="rect">
            <a:avLst/>
          </a:prstGeom>
          <a:noFill/>
          <a:ln w="9525">
            <a:noFill/>
          </a:ln>
        </p:spPr>
        <p:txBody>
          <a:bodyPr anchor="t">
            <a:spAutoFit/>
          </a:bodyPr>
          <a:p>
            <a:pPr>
              <a:buClrTx/>
              <a:buFont typeface="Wingdings 2" panose="05020102010507070707" pitchFamily="18" charset="2"/>
              <a:buNone/>
            </a:pPr>
            <a:r>
              <a:rPr lang="zh-CN" altLang="en-US" sz="2000" dirty="0">
                <a:latin typeface="宋体" panose="02010600030101010101" pitchFamily="2" charset="-122"/>
              </a:rPr>
              <a:t>教育部关于印发</a:t>
            </a:r>
            <a:r>
              <a:rPr lang="en-US" altLang="zh-CN" sz="2000" dirty="0">
                <a:latin typeface="宋体" panose="02010600030101010101" pitchFamily="2" charset="-122"/>
              </a:rPr>
              <a:t>《</a:t>
            </a:r>
            <a:r>
              <a:rPr lang="zh-CN" altLang="en-US" sz="2000" dirty="0">
                <a:latin typeface="宋体" panose="02010600030101010101" pitchFamily="2" charset="-122"/>
              </a:rPr>
              <a:t>普通高等学校基本办学条件指标（试行）</a:t>
            </a:r>
            <a:r>
              <a:rPr lang="en-US" altLang="zh-CN" sz="2000" dirty="0">
                <a:latin typeface="宋体" panose="02010600030101010101" pitchFamily="2" charset="-122"/>
              </a:rPr>
              <a:t>》</a:t>
            </a:r>
            <a:r>
              <a:rPr lang="zh-CN" altLang="en-US" sz="2000" dirty="0">
                <a:latin typeface="宋体" panose="02010600030101010101" pitchFamily="2" charset="-122"/>
              </a:rPr>
              <a:t>的通知</a:t>
            </a:r>
            <a:endParaRPr lang="zh-CN" altLang="en-US" sz="2000" dirty="0">
              <a:latin typeface="宋体" panose="02010600030101010101" pitchFamily="2" charset="-122"/>
            </a:endParaRPr>
          </a:p>
        </p:txBody>
      </p:sp>
      <p:pic>
        <p:nvPicPr>
          <p:cNvPr id="29699" name="Picture 2"/>
          <p:cNvPicPr>
            <a:picLocks noChangeAspect="1"/>
          </p:cNvPicPr>
          <p:nvPr/>
        </p:nvPicPr>
        <p:blipFill>
          <a:blip r:embed="rId1"/>
          <a:stretch>
            <a:fillRect/>
          </a:stretch>
        </p:blipFill>
        <p:spPr>
          <a:xfrm>
            <a:off x="993775" y="1628775"/>
            <a:ext cx="7810500" cy="4445000"/>
          </a:xfrm>
          <a:prstGeom prst="rect">
            <a:avLst/>
          </a:prstGeom>
          <a:noFill/>
          <a:ln w="9525">
            <a:noFill/>
          </a:ln>
        </p:spPr>
      </p:pic>
    </p:spTree>
  </p:cSld>
  <p:clrMapOvr>
    <a:masterClrMapping/>
  </p:clrMapOvr>
  <p:transition spd="med">
    <p:pull dir="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30722" name="矩形 1"/>
          <p:cNvSpPr/>
          <p:nvPr/>
        </p:nvSpPr>
        <p:spPr>
          <a:xfrm>
            <a:off x="323850" y="1012825"/>
            <a:ext cx="8496300" cy="400050"/>
          </a:xfrm>
          <a:prstGeom prst="rect">
            <a:avLst/>
          </a:prstGeom>
          <a:noFill/>
          <a:ln w="9525">
            <a:noFill/>
          </a:ln>
        </p:spPr>
        <p:txBody>
          <a:bodyPr anchor="t">
            <a:spAutoFit/>
          </a:bodyPr>
          <a:p>
            <a:pPr>
              <a:buClrTx/>
              <a:buFont typeface="Wingdings 2" panose="05020102010507070707" pitchFamily="18" charset="2"/>
              <a:buNone/>
            </a:pPr>
            <a:r>
              <a:rPr lang="zh-CN" altLang="en-US" sz="2000" dirty="0">
                <a:latin typeface="宋体" panose="02010600030101010101" pitchFamily="2" charset="-122"/>
              </a:rPr>
              <a:t>教育部关于印发</a:t>
            </a:r>
            <a:r>
              <a:rPr lang="en-US" altLang="zh-CN" sz="2000" dirty="0">
                <a:latin typeface="宋体" panose="02010600030101010101" pitchFamily="2" charset="-122"/>
              </a:rPr>
              <a:t>《</a:t>
            </a:r>
            <a:r>
              <a:rPr lang="zh-CN" altLang="en-US" sz="2000" dirty="0">
                <a:latin typeface="宋体" panose="02010600030101010101" pitchFamily="2" charset="-122"/>
              </a:rPr>
              <a:t>普通高等学校基本办学条件指标（试行）</a:t>
            </a:r>
            <a:r>
              <a:rPr lang="en-US" altLang="zh-CN" sz="2000" dirty="0">
                <a:latin typeface="宋体" panose="02010600030101010101" pitchFamily="2" charset="-122"/>
              </a:rPr>
              <a:t>》</a:t>
            </a:r>
            <a:r>
              <a:rPr lang="zh-CN" altLang="en-US" sz="2000" dirty="0">
                <a:latin typeface="宋体" panose="02010600030101010101" pitchFamily="2" charset="-122"/>
              </a:rPr>
              <a:t>的通知</a:t>
            </a:r>
            <a:endParaRPr lang="zh-CN" altLang="en-US" sz="2000" dirty="0">
              <a:latin typeface="宋体" panose="02010600030101010101" pitchFamily="2" charset="-122"/>
            </a:endParaRPr>
          </a:p>
        </p:txBody>
      </p:sp>
      <p:pic>
        <p:nvPicPr>
          <p:cNvPr id="30723" name="Picture 2"/>
          <p:cNvPicPr>
            <a:picLocks noChangeAspect="1"/>
          </p:cNvPicPr>
          <p:nvPr/>
        </p:nvPicPr>
        <p:blipFill>
          <a:blip r:embed="rId1"/>
          <a:stretch>
            <a:fillRect/>
          </a:stretch>
        </p:blipFill>
        <p:spPr>
          <a:xfrm>
            <a:off x="684213" y="1628775"/>
            <a:ext cx="7775575" cy="4379913"/>
          </a:xfrm>
          <a:prstGeom prst="rect">
            <a:avLst/>
          </a:prstGeom>
          <a:noFill/>
          <a:ln w="9525">
            <a:noFill/>
          </a:ln>
        </p:spPr>
      </p:pic>
    </p:spTree>
  </p:cSld>
  <p:clrMapOvr>
    <a:masterClrMapping/>
  </p:clrMapOvr>
  <p:transition spd="med">
    <p:pull dir="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31746" name="矩形 1"/>
          <p:cNvSpPr/>
          <p:nvPr/>
        </p:nvSpPr>
        <p:spPr>
          <a:xfrm>
            <a:off x="323850" y="1012825"/>
            <a:ext cx="8496300" cy="400050"/>
          </a:xfrm>
          <a:prstGeom prst="rect">
            <a:avLst/>
          </a:prstGeom>
          <a:noFill/>
          <a:ln w="9525">
            <a:noFill/>
          </a:ln>
        </p:spPr>
        <p:txBody>
          <a:bodyPr anchor="t">
            <a:spAutoFit/>
          </a:bodyPr>
          <a:p>
            <a:pPr>
              <a:buClrTx/>
              <a:buFont typeface="Wingdings 2" panose="05020102010507070707" pitchFamily="18" charset="2"/>
              <a:buNone/>
            </a:pPr>
            <a:r>
              <a:rPr lang="zh-CN" altLang="en-US" sz="2000" dirty="0">
                <a:latin typeface="宋体" panose="02010600030101010101" pitchFamily="2" charset="-122"/>
              </a:rPr>
              <a:t>教育部关于印发</a:t>
            </a:r>
            <a:r>
              <a:rPr lang="en-US" altLang="zh-CN" sz="2000" dirty="0">
                <a:latin typeface="宋体" panose="02010600030101010101" pitchFamily="2" charset="-122"/>
              </a:rPr>
              <a:t>《</a:t>
            </a:r>
            <a:r>
              <a:rPr lang="zh-CN" altLang="en-US" sz="2000" dirty="0">
                <a:latin typeface="宋体" panose="02010600030101010101" pitchFamily="2" charset="-122"/>
              </a:rPr>
              <a:t>普通高等学校基本办学条件指标（试行）</a:t>
            </a:r>
            <a:r>
              <a:rPr lang="en-US" altLang="zh-CN" sz="2000" dirty="0">
                <a:latin typeface="宋体" panose="02010600030101010101" pitchFamily="2" charset="-122"/>
              </a:rPr>
              <a:t>》</a:t>
            </a:r>
            <a:r>
              <a:rPr lang="zh-CN" altLang="en-US" sz="2000" dirty="0">
                <a:latin typeface="宋体" panose="02010600030101010101" pitchFamily="2" charset="-122"/>
              </a:rPr>
              <a:t>的通知</a:t>
            </a:r>
            <a:endParaRPr lang="zh-CN" altLang="en-US" sz="2000" dirty="0">
              <a:latin typeface="宋体" panose="02010600030101010101" pitchFamily="2" charset="-122"/>
            </a:endParaRPr>
          </a:p>
        </p:txBody>
      </p:sp>
      <p:pic>
        <p:nvPicPr>
          <p:cNvPr id="31747" name="Picture 2"/>
          <p:cNvPicPr>
            <a:picLocks noChangeAspect="1"/>
          </p:cNvPicPr>
          <p:nvPr/>
        </p:nvPicPr>
        <p:blipFill>
          <a:blip r:embed="rId1"/>
          <a:stretch>
            <a:fillRect/>
          </a:stretch>
        </p:blipFill>
        <p:spPr>
          <a:xfrm>
            <a:off x="941388" y="1700213"/>
            <a:ext cx="7607300" cy="4176712"/>
          </a:xfrm>
          <a:prstGeom prst="rect">
            <a:avLst/>
          </a:prstGeom>
          <a:noFill/>
          <a:ln w="9525">
            <a:noFill/>
          </a:ln>
        </p:spPr>
      </p:pic>
    </p:spTree>
  </p:cSld>
  <p:clrMapOvr>
    <a:masterClrMapping/>
  </p:clrMapOvr>
  <p:transition spd="med">
    <p:pull dir="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32770" name="Picture 4"/>
          <p:cNvPicPr>
            <a:picLocks noChangeAspect="1"/>
          </p:cNvPicPr>
          <p:nvPr/>
        </p:nvPicPr>
        <p:blipFill>
          <a:blip r:embed="rId1"/>
          <a:stretch>
            <a:fillRect/>
          </a:stretch>
        </p:blipFill>
        <p:spPr>
          <a:xfrm>
            <a:off x="900113" y="908050"/>
            <a:ext cx="6767512" cy="4835525"/>
          </a:xfrm>
          <a:prstGeom prst="rect">
            <a:avLst/>
          </a:prstGeom>
          <a:noFill/>
          <a:ln w="9525">
            <a:noFill/>
          </a:ln>
        </p:spPr>
      </p:pic>
      <p:sp>
        <p:nvSpPr>
          <p:cNvPr id="32771" name="矩形 2"/>
          <p:cNvSpPr/>
          <p:nvPr/>
        </p:nvSpPr>
        <p:spPr>
          <a:xfrm>
            <a:off x="919163" y="5716588"/>
            <a:ext cx="7273925" cy="523875"/>
          </a:xfrm>
          <a:prstGeom prst="rect">
            <a:avLst/>
          </a:prstGeom>
          <a:noFill/>
          <a:ln w="9525">
            <a:noFill/>
          </a:ln>
        </p:spPr>
        <p:txBody>
          <a:bodyPr anchor="t">
            <a:spAutoFit/>
          </a:bodyPr>
          <a:p>
            <a:pPr>
              <a:buClrTx/>
              <a:buFont typeface="Wingdings 2" panose="05020102010507070707" pitchFamily="18" charset="2"/>
              <a:buNone/>
            </a:pPr>
            <a:r>
              <a:rPr lang="zh-CN" altLang="en-US" sz="1400" dirty="0">
                <a:solidFill>
                  <a:srgbClr val="FF0000"/>
                </a:solidFill>
                <a:latin typeface="宋体" panose="02010600030101010101" pitchFamily="2" charset="-122"/>
              </a:rPr>
              <a:t>⒈凡教学仪器设备总值超过</a:t>
            </a:r>
            <a:r>
              <a:rPr lang="en-US" altLang="zh-CN" sz="1400" dirty="0">
                <a:solidFill>
                  <a:srgbClr val="FF0000"/>
                </a:solidFill>
                <a:latin typeface="宋体" panose="02010600030101010101" pitchFamily="2" charset="-122"/>
              </a:rPr>
              <a:t>1</a:t>
            </a:r>
            <a:r>
              <a:rPr lang="zh-CN" altLang="en-US" sz="1400" dirty="0">
                <a:solidFill>
                  <a:srgbClr val="FF0000"/>
                </a:solidFill>
                <a:latin typeface="宋体" panose="02010600030101010101" pitchFamily="2" charset="-122"/>
              </a:rPr>
              <a:t>亿元的高校，当年新增教学仪器设备值超过</a:t>
            </a:r>
            <a:r>
              <a:rPr lang="en-US" altLang="zh-CN" sz="1400" dirty="0">
                <a:solidFill>
                  <a:srgbClr val="FF0000"/>
                </a:solidFill>
                <a:latin typeface="宋体" panose="02010600030101010101" pitchFamily="2" charset="-122"/>
              </a:rPr>
              <a:t>1000</a:t>
            </a:r>
            <a:r>
              <a:rPr lang="zh-CN" altLang="en-US" sz="1400" dirty="0">
                <a:solidFill>
                  <a:srgbClr val="FF0000"/>
                </a:solidFill>
                <a:latin typeface="宋体" panose="02010600030101010101" pitchFamily="2" charset="-122"/>
              </a:rPr>
              <a:t>万元，该项指标即为合格。</a:t>
            </a:r>
            <a:endParaRPr lang="zh-CN" altLang="en-US" sz="1400" dirty="0">
              <a:solidFill>
                <a:srgbClr val="FF0000"/>
              </a:solidFill>
              <a:latin typeface="宋体" panose="02010600030101010101" pitchFamily="2" charset="-122"/>
            </a:endParaRPr>
          </a:p>
        </p:txBody>
      </p:sp>
    </p:spTree>
  </p:cSld>
  <p:clrMapOvr>
    <a:masterClrMapping/>
  </p:clrMapOvr>
  <p:transition spd="med">
    <p:pull dir="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33794" name="TextBox 3"/>
          <p:cNvSpPr txBox="1"/>
          <p:nvPr/>
        </p:nvSpPr>
        <p:spPr>
          <a:xfrm>
            <a:off x="250825" y="1196975"/>
            <a:ext cx="8713788" cy="5262563"/>
          </a:xfrm>
          <a:prstGeom prst="rect">
            <a:avLst/>
          </a:prstGeom>
          <a:noFill/>
          <a:ln w="9525">
            <a:noFill/>
          </a:ln>
        </p:spPr>
        <p:txBody>
          <a:bodyPr anchor="t">
            <a:spAutoFit/>
          </a:bodyPr>
          <a:p>
            <a:pPr>
              <a:buClrTx/>
              <a:buFont typeface="Wingdings 2" panose="05020102010507070707" pitchFamily="18" charset="2"/>
              <a:buNone/>
            </a:pPr>
            <a:r>
              <a:rPr lang="zh-CN" altLang="en-US" sz="1600" b="1" dirty="0">
                <a:latin typeface="宋体" panose="02010600030101010101" pitchFamily="2" charset="-122"/>
              </a:rPr>
              <a:t>办学条件指标测算办法</a:t>
            </a:r>
            <a:endParaRPr lang="zh-CN" altLang="en-US" sz="1600" b="1" dirty="0">
              <a:latin typeface="宋体" panose="02010600030101010101" pitchFamily="2" charset="-122"/>
            </a:endParaRPr>
          </a:p>
          <a:p>
            <a:pPr>
              <a:buClrTx/>
              <a:buFont typeface="Wingdings 2" panose="05020102010507070707" pitchFamily="18" charset="2"/>
              <a:buNone/>
            </a:pPr>
            <a:endParaRPr lang="zh-CN" altLang="en-US" sz="1600" b="1" dirty="0">
              <a:latin typeface="宋体" panose="02010600030101010101" pitchFamily="2" charset="-122"/>
            </a:endParaRPr>
          </a:p>
          <a:p>
            <a:pPr>
              <a:buClrTx/>
              <a:buFont typeface="Wingdings 2" panose="05020102010507070707" pitchFamily="18" charset="2"/>
              <a:buNone/>
            </a:pPr>
            <a:r>
              <a:rPr lang="zh-CN" altLang="en-US" sz="1600" b="1" dirty="0">
                <a:latin typeface="宋体" panose="02010600030101010101" pitchFamily="2" charset="-122"/>
              </a:rPr>
              <a:t>　　折合在校生数</a:t>
            </a:r>
            <a:r>
              <a:rPr lang="en-US" altLang="zh-CN" sz="1600" b="1" dirty="0">
                <a:latin typeface="宋体" panose="02010600030101010101" pitchFamily="2" charset="-122"/>
              </a:rPr>
              <a:t>=</a:t>
            </a:r>
            <a:r>
              <a:rPr lang="zh-CN" altLang="en-US" sz="1600" b="1" dirty="0">
                <a:latin typeface="宋体" panose="02010600030101010101" pitchFamily="2" charset="-122"/>
              </a:rPr>
              <a:t>普通本、专科（高职）生数</a:t>
            </a:r>
            <a:r>
              <a:rPr lang="en-US" altLang="zh-CN" sz="1600" b="1" dirty="0">
                <a:latin typeface="宋体" panose="02010600030101010101" pitchFamily="2" charset="-122"/>
              </a:rPr>
              <a:t>+</a:t>
            </a:r>
            <a:r>
              <a:rPr lang="zh-CN" altLang="en-US" sz="1600" b="1" dirty="0">
                <a:latin typeface="宋体" panose="02010600030101010101" pitchFamily="2" charset="-122"/>
              </a:rPr>
              <a:t>硕士生数*</a:t>
            </a:r>
            <a:r>
              <a:rPr lang="en-US" altLang="zh-CN" sz="1600" b="1" dirty="0">
                <a:latin typeface="宋体" panose="02010600030101010101" pitchFamily="2" charset="-122"/>
              </a:rPr>
              <a:t>1.5+</a:t>
            </a:r>
            <a:r>
              <a:rPr lang="zh-CN" altLang="en-US" sz="1600" b="1" dirty="0">
                <a:latin typeface="宋体" panose="02010600030101010101" pitchFamily="2" charset="-122"/>
              </a:rPr>
              <a:t>博士生数*</a:t>
            </a:r>
            <a:r>
              <a:rPr lang="en-US" altLang="zh-CN" sz="1600" b="1" dirty="0">
                <a:latin typeface="宋体" panose="02010600030101010101" pitchFamily="2" charset="-122"/>
              </a:rPr>
              <a:t>2+</a:t>
            </a:r>
            <a:r>
              <a:rPr lang="zh-CN" altLang="en-US" sz="1600" b="1" dirty="0">
                <a:latin typeface="宋体" panose="02010600030101010101" pitchFamily="2" charset="-122"/>
              </a:rPr>
              <a:t>留学生数*</a:t>
            </a:r>
            <a:r>
              <a:rPr lang="en-US" altLang="zh-CN" sz="1600" b="1" dirty="0">
                <a:latin typeface="宋体" panose="02010600030101010101" pitchFamily="2" charset="-122"/>
              </a:rPr>
              <a:t>3+</a:t>
            </a:r>
            <a:r>
              <a:rPr lang="zh-CN" altLang="en-US" sz="1600" b="1" dirty="0">
                <a:latin typeface="宋体" panose="02010600030101010101" pitchFamily="2" charset="-122"/>
              </a:rPr>
              <a:t>预科生数</a:t>
            </a:r>
            <a:r>
              <a:rPr lang="en-US" altLang="zh-CN" sz="1600" b="1" dirty="0">
                <a:latin typeface="宋体" panose="02010600030101010101" pitchFamily="2" charset="-122"/>
              </a:rPr>
              <a:t>+</a:t>
            </a:r>
            <a:r>
              <a:rPr lang="zh-CN" altLang="en-US" sz="1600" b="1" dirty="0">
                <a:latin typeface="宋体" panose="02010600030101010101" pitchFamily="2" charset="-122"/>
              </a:rPr>
              <a:t>进修生</a:t>
            </a:r>
            <a:r>
              <a:rPr lang="en-US" altLang="zh-CN" sz="1600" b="1" dirty="0">
                <a:latin typeface="宋体" panose="02010600030101010101" pitchFamily="2" charset="-122"/>
              </a:rPr>
              <a:t>+</a:t>
            </a:r>
            <a:r>
              <a:rPr lang="zh-CN" altLang="en-US" sz="1600" b="1" dirty="0">
                <a:latin typeface="宋体" panose="02010600030101010101" pitchFamily="2" charset="-122"/>
              </a:rPr>
              <a:t>成人脱产班学生数</a:t>
            </a:r>
            <a:r>
              <a:rPr lang="en-US" altLang="zh-CN" sz="1600" b="1" dirty="0">
                <a:latin typeface="宋体" panose="02010600030101010101" pitchFamily="2" charset="-122"/>
              </a:rPr>
              <a:t>+</a:t>
            </a:r>
            <a:r>
              <a:rPr lang="zh-CN" altLang="en-US" sz="1600" b="1" dirty="0">
                <a:latin typeface="宋体" panose="02010600030101010101" pitchFamily="2" charset="-122"/>
              </a:rPr>
              <a:t>夜大（业余）学生数*</a:t>
            </a:r>
            <a:r>
              <a:rPr lang="en-US" altLang="zh-CN" sz="1600" b="1" dirty="0">
                <a:latin typeface="宋体" panose="02010600030101010101" pitchFamily="2" charset="-122"/>
              </a:rPr>
              <a:t>0.3+</a:t>
            </a:r>
            <a:r>
              <a:rPr lang="zh-CN" altLang="en-US" sz="1600" b="1" dirty="0">
                <a:latin typeface="宋体" panose="02010600030101010101" pitchFamily="2" charset="-122"/>
              </a:rPr>
              <a:t>函授生数*</a:t>
            </a:r>
            <a:r>
              <a:rPr lang="en-US" altLang="zh-CN" sz="1600" b="1" dirty="0">
                <a:latin typeface="宋体" panose="02010600030101010101" pitchFamily="2" charset="-122"/>
              </a:rPr>
              <a:t>0.1</a:t>
            </a:r>
            <a:endParaRPr lang="en-US" altLang="zh-CN" sz="1600" b="1" dirty="0">
              <a:latin typeface="宋体" panose="02010600030101010101" pitchFamily="2" charset="-122"/>
            </a:endParaRPr>
          </a:p>
          <a:p>
            <a:pPr>
              <a:buClrTx/>
              <a:buFont typeface="Wingdings 2" panose="05020102010507070707" pitchFamily="18" charset="2"/>
              <a:buNone/>
            </a:pPr>
            <a:endParaRPr lang="en-US" altLang="zh-CN" sz="1600" b="1" dirty="0">
              <a:latin typeface="宋体" panose="02010600030101010101" pitchFamily="2" charset="-122"/>
            </a:endParaRPr>
          </a:p>
          <a:p>
            <a:pPr>
              <a:buClrTx/>
              <a:buFont typeface="Wingdings 2" panose="05020102010507070707" pitchFamily="18" charset="2"/>
              <a:buNone/>
            </a:pPr>
            <a:r>
              <a:rPr lang="zh-CN" altLang="en-US" sz="1600" b="1" dirty="0">
                <a:latin typeface="宋体" panose="02010600030101010101" pitchFamily="2" charset="-122"/>
              </a:rPr>
              <a:t>　　全日制在校生数</a:t>
            </a:r>
            <a:r>
              <a:rPr lang="en-US" altLang="zh-CN" sz="1600" b="1" dirty="0">
                <a:latin typeface="宋体" panose="02010600030101010101" pitchFamily="2" charset="-122"/>
              </a:rPr>
              <a:t>=</a:t>
            </a:r>
            <a:r>
              <a:rPr lang="zh-CN" altLang="en-US" sz="1600" b="1" dirty="0">
                <a:latin typeface="宋体" panose="02010600030101010101" pitchFamily="2" charset="-122"/>
              </a:rPr>
              <a:t>普通本、专科（高职）生数</a:t>
            </a:r>
            <a:r>
              <a:rPr lang="en-US" altLang="zh-CN" sz="1600" b="1" dirty="0">
                <a:latin typeface="宋体" panose="02010600030101010101" pitchFamily="2" charset="-122"/>
              </a:rPr>
              <a:t>+</a:t>
            </a:r>
            <a:r>
              <a:rPr lang="zh-CN" altLang="en-US" sz="1600" b="1" dirty="0">
                <a:latin typeface="宋体" panose="02010600030101010101" pitchFamily="2" charset="-122"/>
              </a:rPr>
              <a:t>研究生数</a:t>
            </a:r>
            <a:r>
              <a:rPr lang="en-US" altLang="zh-CN" sz="1600" b="1" dirty="0">
                <a:latin typeface="宋体" panose="02010600030101010101" pitchFamily="2" charset="-122"/>
              </a:rPr>
              <a:t>+</a:t>
            </a:r>
            <a:r>
              <a:rPr lang="zh-CN" altLang="en-US" sz="1600" b="1" dirty="0">
                <a:latin typeface="宋体" panose="02010600030101010101" pitchFamily="2" charset="-122"/>
              </a:rPr>
              <a:t>留学生数</a:t>
            </a:r>
            <a:r>
              <a:rPr lang="en-US" altLang="zh-CN" sz="1600" b="1" dirty="0">
                <a:latin typeface="宋体" panose="02010600030101010101" pitchFamily="2" charset="-122"/>
              </a:rPr>
              <a:t>+</a:t>
            </a:r>
            <a:r>
              <a:rPr lang="zh-CN" altLang="en-US" sz="1600" b="1" dirty="0">
                <a:latin typeface="宋体" panose="02010600030101010101" pitchFamily="2" charset="-122"/>
              </a:rPr>
              <a:t>预科生数</a:t>
            </a:r>
            <a:r>
              <a:rPr lang="en-US" altLang="zh-CN" sz="1600" b="1" dirty="0">
                <a:latin typeface="宋体" panose="02010600030101010101" pitchFamily="2" charset="-122"/>
              </a:rPr>
              <a:t>+</a:t>
            </a:r>
            <a:r>
              <a:rPr lang="zh-CN" altLang="en-US" sz="1600" b="1" dirty="0">
                <a:latin typeface="宋体" panose="02010600030101010101" pitchFamily="2" charset="-122"/>
              </a:rPr>
              <a:t>成人脱产班学生数</a:t>
            </a:r>
            <a:r>
              <a:rPr lang="en-US" altLang="zh-CN" sz="1600" b="1" dirty="0">
                <a:latin typeface="宋体" panose="02010600030101010101" pitchFamily="2" charset="-122"/>
              </a:rPr>
              <a:t>+</a:t>
            </a:r>
            <a:r>
              <a:rPr lang="zh-CN" altLang="en-US" sz="1600" b="1" dirty="0">
                <a:latin typeface="宋体" panose="02010600030101010101" pitchFamily="2" charset="-122"/>
              </a:rPr>
              <a:t>进修生数</a:t>
            </a:r>
            <a:endParaRPr lang="zh-CN" altLang="en-US" sz="1600" b="1" dirty="0">
              <a:latin typeface="宋体" panose="02010600030101010101" pitchFamily="2" charset="-122"/>
            </a:endParaRPr>
          </a:p>
          <a:p>
            <a:pPr>
              <a:buClrTx/>
              <a:buFont typeface="Wingdings 2" panose="05020102010507070707" pitchFamily="18" charset="2"/>
              <a:buNone/>
            </a:pPr>
            <a:endParaRPr lang="zh-CN" altLang="en-US" sz="1600" b="1" dirty="0">
              <a:latin typeface="宋体" panose="02010600030101010101" pitchFamily="2" charset="-122"/>
            </a:endParaRPr>
          </a:p>
          <a:p>
            <a:pPr>
              <a:buClrTx/>
              <a:buFont typeface="Wingdings 2" panose="05020102010507070707" pitchFamily="18" charset="2"/>
              <a:buNone/>
            </a:pPr>
            <a:r>
              <a:rPr lang="zh-CN" altLang="en-US" sz="1600" b="1" dirty="0">
                <a:latin typeface="宋体" panose="02010600030101010101" pitchFamily="2" charset="-122"/>
              </a:rPr>
              <a:t>　　教师总数</a:t>
            </a:r>
            <a:r>
              <a:rPr lang="en-US" altLang="zh-CN" sz="1600" b="1" dirty="0">
                <a:latin typeface="宋体" panose="02010600030101010101" pitchFamily="2" charset="-122"/>
              </a:rPr>
              <a:t>=</a:t>
            </a:r>
            <a:r>
              <a:rPr lang="zh-CN" altLang="en-US" sz="1600" b="1" dirty="0">
                <a:latin typeface="宋体" panose="02010600030101010101" pitchFamily="2" charset="-122"/>
              </a:rPr>
              <a:t>专任教师数</a:t>
            </a:r>
            <a:r>
              <a:rPr lang="en-US" altLang="zh-CN" sz="1600" b="1" dirty="0">
                <a:latin typeface="宋体" panose="02010600030101010101" pitchFamily="2" charset="-122"/>
              </a:rPr>
              <a:t>+</a:t>
            </a:r>
            <a:r>
              <a:rPr lang="zh-CN" altLang="en-US" sz="1600" b="1" dirty="0">
                <a:latin typeface="宋体" panose="02010600030101010101" pitchFamily="2" charset="-122"/>
              </a:rPr>
              <a:t>聘请校外教师数*</a:t>
            </a:r>
            <a:r>
              <a:rPr lang="en-US" altLang="zh-CN" sz="1600" b="1" dirty="0">
                <a:latin typeface="宋体" panose="02010600030101010101" pitchFamily="2" charset="-122"/>
              </a:rPr>
              <a:t>0.5</a:t>
            </a:r>
            <a:endParaRPr lang="en-US" altLang="zh-CN" sz="1600" b="1" dirty="0">
              <a:latin typeface="宋体" panose="02010600030101010101" pitchFamily="2" charset="-122"/>
            </a:endParaRPr>
          </a:p>
          <a:p>
            <a:pPr>
              <a:buClrTx/>
              <a:buFont typeface="Wingdings 2" panose="05020102010507070707" pitchFamily="18" charset="2"/>
              <a:buNone/>
            </a:pPr>
            <a:endParaRPr lang="en-US" altLang="zh-CN" sz="1600" b="1" dirty="0">
              <a:latin typeface="宋体" panose="02010600030101010101" pitchFamily="2" charset="-122"/>
            </a:endParaRPr>
          </a:p>
          <a:p>
            <a:pPr>
              <a:buClrTx/>
              <a:buFont typeface="Wingdings 2" panose="05020102010507070707" pitchFamily="18" charset="2"/>
              <a:buNone/>
            </a:pPr>
            <a:r>
              <a:rPr lang="zh-CN" altLang="en-US" sz="1600" b="1" dirty="0">
                <a:latin typeface="宋体" panose="02010600030101010101" pitchFamily="2" charset="-122"/>
              </a:rPr>
              <a:t>　  ⒈生师比</a:t>
            </a:r>
            <a:r>
              <a:rPr lang="en-US" altLang="zh-CN" sz="1600" b="1" dirty="0">
                <a:latin typeface="宋体" panose="02010600030101010101" pitchFamily="2" charset="-122"/>
              </a:rPr>
              <a:t>=</a:t>
            </a:r>
            <a:r>
              <a:rPr lang="zh-CN" altLang="en-US" sz="1600" b="1" dirty="0">
                <a:latin typeface="宋体" panose="02010600030101010101" pitchFamily="2" charset="-122"/>
              </a:rPr>
              <a:t>折合在校生数</a:t>
            </a:r>
            <a:r>
              <a:rPr lang="en-US" altLang="zh-CN" sz="1600" b="1" dirty="0">
                <a:latin typeface="宋体" panose="02010600030101010101" pitchFamily="2" charset="-122"/>
              </a:rPr>
              <a:t>/</a:t>
            </a:r>
            <a:r>
              <a:rPr lang="zh-CN" altLang="en-US" sz="1600" b="1" dirty="0">
                <a:latin typeface="宋体" panose="02010600030101010101" pitchFamily="2" charset="-122"/>
              </a:rPr>
              <a:t>教师总数 </a:t>
            </a:r>
            <a:endParaRPr lang="zh-CN" altLang="en-US" sz="1600" b="1" dirty="0">
              <a:latin typeface="宋体" panose="02010600030101010101" pitchFamily="2" charset="-122"/>
            </a:endParaRPr>
          </a:p>
          <a:p>
            <a:pPr>
              <a:buClrTx/>
              <a:buFont typeface="Wingdings 2" panose="05020102010507070707" pitchFamily="18" charset="2"/>
              <a:buNone/>
            </a:pPr>
            <a:r>
              <a:rPr lang="zh-CN" altLang="en-US" sz="1600" b="1" dirty="0">
                <a:latin typeface="宋体" panose="02010600030101010101" pitchFamily="2" charset="-122"/>
              </a:rPr>
              <a:t>　　</a:t>
            </a:r>
            <a:r>
              <a:rPr lang="en-US" altLang="zh-CN" sz="1600" b="1" dirty="0">
                <a:latin typeface="宋体" panose="02010600030101010101" pitchFamily="2" charset="-122"/>
              </a:rPr>
              <a:t>2.</a:t>
            </a:r>
            <a:r>
              <a:rPr lang="zh-CN" altLang="en-US" sz="1600" b="1" dirty="0">
                <a:latin typeface="宋体" panose="02010600030101010101" pitchFamily="2" charset="-122"/>
              </a:rPr>
              <a:t>生均教学科研仪器设备值</a:t>
            </a:r>
            <a:r>
              <a:rPr lang="en-US" altLang="zh-CN" sz="1600" b="1" dirty="0">
                <a:latin typeface="宋体" panose="02010600030101010101" pitchFamily="2" charset="-122"/>
              </a:rPr>
              <a:t>=</a:t>
            </a:r>
            <a:r>
              <a:rPr lang="zh-CN" altLang="en-US" sz="1600" b="1" dirty="0">
                <a:latin typeface="宋体" panose="02010600030101010101" pitchFamily="2" charset="-122"/>
              </a:rPr>
              <a:t>教学科研仪器设备资产总值</a:t>
            </a:r>
            <a:r>
              <a:rPr lang="en-US" altLang="zh-CN" sz="1600" b="1" dirty="0">
                <a:latin typeface="宋体" panose="02010600030101010101" pitchFamily="2" charset="-122"/>
              </a:rPr>
              <a:t>/</a:t>
            </a:r>
            <a:r>
              <a:rPr lang="zh-CN" altLang="en-US" sz="1600" b="1" dirty="0">
                <a:latin typeface="宋体" panose="02010600030101010101" pitchFamily="2" charset="-122"/>
              </a:rPr>
              <a:t>折合在校生数</a:t>
            </a:r>
            <a:endParaRPr lang="zh-CN" altLang="en-US" sz="1600" b="1" dirty="0">
              <a:latin typeface="宋体" panose="02010600030101010101" pitchFamily="2" charset="-122"/>
            </a:endParaRPr>
          </a:p>
          <a:p>
            <a:pPr>
              <a:buClrTx/>
              <a:buFont typeface="Wingdings 2" panose="05020102010507070707" pitchFamily="18" charset="2"/>
              <a:buNone/>
            </a:pPr>
            <a:r>
              <a:rPr lang="zh-CN" altLang="en-US" sz="1600" b="1" dirty="0">
                <a:latin typeface="宋体" panose="02010600030101010101" pitchFamily="2" charset="-122"/>
              </a:rPr>
              <a:t>　　</a:t>
            </a:r>
            <a:r>
              <a:rPr lang="en-US" altLang="zh-CN" sz="1600" b="1" dirty="0">
                <a:latin typeface="宋体" panose="02010600030101010101" pitchFamily="2" charset="-122"/>
              </a:rPr>
              <a:t>3</a:t>
            </a:r>
            <a:r>
              <a:rPr lang="zh-CN" altLang="en-US" sz="1600" b="1" dirty="0">
                <a:latin typeface="宋体" panose="02010600030101010101" pitchFamily="2" charset="-122"/>
              </a:rPr>
              <a:t>、百名学生配教学用计算机台数</a:t>
            </a:r>
            <a:r>
              <a:rPr lang="en-US" altLang="zh-CN" sz="1600" b="1" dirty="0">
                <a:latin typeface="宋体" panose="02010600030101010101" pitchFamily="2" charset="-122"/>
              </a:rPr>
              <a:t>=</a:t>
            </a:r>
            <a:r>
              <a:rPr lang="zh-CN" altLang="en-US" sz="1600" b="1" dirty="0">
                <a:latin typeface="宋体" panose="02010600030101010101" pitchFamily="2" charset="-122"/>
              </a:rPr>
              <a:t>（教学用计算机台数</a:t>
            </a:r>
            <a:r>
              <a:rPr lang="en-US" altLang="zh-CN" sz="1600" b="1" dirty="0">
                <a:latin typeface="宋体" panose="02010600030101010101" pitchFamily="2" charset="-122"/>
              </a:rPr>
              <a:t>/</a:t>
            </a:r>
            <a:r>
              <a:rPr lang="zh-CN" altLang="en-US" sz="1600" b="1" dirty="0">
                <a:latin typeface="宋体" panose="02010600030101010101" pitchFamily="2" charset="-122"/>
              </a:rPr>
              <a:t>全日制在校生数）*</a:t>
            </a:r>
            <a:r>
              <a:rPr lang="en-US" altLang="zh-CN" sz="1600" b="1" dirty="0">
                <a:latin typeface="宋体" panose="02010600030101010101" pitchFamily="2" charset="-122"/>
              </a:rPr>
              <a:t>100</a:t>
            </a:r>
            <a:endParaRPr lang="en-US" altLang="zh-CN" sz="1600" b="1" dirty="0">
              <a:latin typeface="宋体" panose="02010600030101010101" pitchFamily="2" charset="-122"/>
            </a:endParaRPr>
          </a:p>
          <a:p>
            <a:pPr>
              <a:buClrTx/>
              <a:buFont typeface="Wingdings 2" panose="05020102010507070707" pitchFamily="18" charset="2"/>
              <a:buNone/>
            </a:pPr>
            <a:r>
              <a:rPr lang="zh-CN" altLang="en-US" sz="1600" b="1" dirty="0">
                <a:latin typeface="宋体" panose="02010600030101010101" pitchFamily="2" charset="-122"/>
              </a:rPr>
              <a:t>　  </a:t>
            </a:r>
            <a:r>
              <a:rPr lang="en-US" altLang="zh-CN" sz="1600" b="1" dirty="0">
                <a:latin typeface="宋体" panose="02010600030101010101" pitchFamily="2" charset="-122"/>
              </a:rPr>
              <a:t>4</a:t>
            </a:r>
            <a:r>
              <a:rPr lang="zh-CN" altLang="en-US" sz="1600" b="1" dirty="0">
                <a:latin typeface="宋体" panose="02010600030101010101" pitchFamily="2" charset="-122"/>
              </a:rPr>
              <a:t>、百名学生配多媒体教室和语音实验室座位数</a:t>
            </a:r>
            <a:r>
              <a:rPr lang="en-US" altLang="zh-CN" sz="1600" b="1" dirty="0">
                <a:latin typeface="宋体" panose="02010600030101010101" pitchFamily="2" charset="-122"/>
              </a:rPr>
              <a:t>=</a:t>
            </a:r>
            <a:r>
              <a:rPr lang="zh-CN" altLang="en-US" sz="1600" b="1" dirty="0">
                <a:latin typeface="宋体" panose="02010600030101010101" pitchFamily="2" charset="-122"/>
              </a:rPr>
              <a:t>（多媒体教室和语音实验室座位数</a:t>
            </a:r>
            <a:r>
              <a:rPr lang="en-US" altLang="zh-CN" sz="1600" b="1" dirty="0">
                <a:latin typeface="宋体" panose="02010600030101010101" pitchFamily="2" charset="-122"/>
              </a:rPr>
              <a:t>/</a:t>
            </a:r>
            <a:r>
              <a:rPr lang="zh-CN" altLang="en-US" sz="1600" b="1" dirty="0">
                <a:latin typeface="宋体" panose="02010600030101010101" pitchFamily="2" charset="-122"/>
              </a:rPr>
              <a:t>全日制在校生数）*</a:t>
            </a:r>
            <a:r>
              <a:rPr lang="en-US" altLang="zh-CN" sz="1600" b="1" dirty="0">
                <a:latin typeface="宋体" panose="02010600030101010101" pitchFamily="2" charset="-122"/>
              </a:rPr>
              <a:t>100</a:t>
            </a:r>
            <a:endParaRPr lang="en-US" altLang="zh-CN" sz="1600" b="1" dirty="0">
              <a:latin typeface="宋体" panose="02010600030101010101" pitchFamily="2" charset="-122"/>
            </a:endParaRPr>
          </a:p>
          <a:p>
            <a:pPr>
              <a:buClrTx/>
              <a:buFont typeface="Wingdings 2" panose="05020102010507070707" pitchFamily="18" charset="2"/>
              <a:buNone/>
            </a:pPr>
            <a:r>
              <a:rPr lang="zh-CN" altLang="en-US" sz="1600" b="1" dirty="0">
                <a:latin typeface="宋体" panose="02010600030101010101" pitchFamily="2" charset="-122"/>
              </a:rPr>
              <a:t>　  </a:t>
            </a:r>
            <a:r>
              <a:rPr lang="en-US" altLang="zh-CN" sz="1600" b="1" dirty="0">
                <a:latin typeface="宋体" panose="02010600030101010101" pitchFamily="2" charset="-122"/>
              </a:rPr>
              <a:t>5</a:t>
            </a:r>
            <a:r>
              <a:rPr lang="zh-CN" altLang="en-US" sz="1600" b="1" dirty="0">
                <a:latin typeface="宋体" panose="02010600030101010101" pitchFamily="2" charset="-122"/>
              </a:rPr>
              <a:t>、新增教学科研仪器设备所占比例</a:t>
            </a:r>
            <a:r>
              <a:rPr lang="en-US" altLang="zh-CN" sz="1600" b="1" dirty="0">
                <a:latin typeface="宋体" panose="02010600030101010101" pitchFamily="2" charset="-122"/>
              </a:rPr>
              <a:t>=</a:t>
            </a:r>
            <a:r>
              <a:rPr lang="zh-CN" altLang="en-US" sz="1600" b="1" dirty="0">
                <a:latin typeface="宋体" panose="02010600030101010101" pitchFamily="2" charset="-122"/>
              </a:rPr>
              <a:t>当年新增教学科研仪器设备值</a:t>
            </a:r>
            <a:r>
              <a:rPr lang="en-US" altLang="zh-CN" sz="1600" b="1" dirty="0">
                <a:latin typeface="宋体" panose="02010600030101010101" pitchFamily="2" charset="-122"/>
              </a:rPr>
              <a:t>/</a:t>
            </a:r>
            <a:r>
              <a:rPr lang="zh-CN" altLang="en-US" sz="1600" b="1" dirty="0">
                <a:latin typeface="宋体" panose="02010600030101010101" pitchFamily="2" charset="-122"/>
              </a:rPr>
              <a:t>（教学科研仪器设备资产总值－当年新增教学科研仪器设备值）</a:t>
            </a:r>
            <a:endParaRPr lang="zh-CN" altLang="en-US" sz="1600" b="1" dirty="0">
              <a:latin typeface="宋体" panose="02010600030101010101" pitchFamily="2" charset="-122"/>
            </a:endParaRPr>
          </a:p>
          <a:p>
            <a:pPr>
              <a:buClrTx/>
              <a:buFont typeface="Wingdings 2" panose="05020102010507070707" pitchFamily="18" charset="2"/>
              <a:buNone/>
            </a:pPr>
            <a:endParaRPr lang="zh-CN" altLang="en-US" sz="1600" b="1" dirty="0">
              <a:latin typeface="宋体" panose="02010600030101010101" pitchFamily="2" charset="-122"/>
            </a:endParaRPr>
          </a:p>
          <a:p>
            <a:pPr>
              <a:buClrTx/>
              <a:buFont typeface="Wingdings 2" panose="05020102010507070707" pitchFamily="18" charset="2"/>
              <a:buNone/>
            </a:pPr>
            <a:endParaRPr lang="zh-CN" altLang="en-US" sz="1600" b="1" dirty="0">
              <a:latin typeface="宋体" panose="02010600030101010101" pitchFamily="2" charset="-122"/>
            </a:endParaRPr>
          </a:p>
          <a:p>
            <a:pPr>
              <a:buClrTx/>
              <a:buFont typeface="Wingdings 2" panose="05020102010507070707" pitchFamily="18" charset="2"/>
              <a:buNone/>
            </a:pPr>
            <a:endParaRPr lang="zh-CN" altLang="en-US" sz="1600" dirty="0">
              <a:latin typeface="宋体" panose="02010600030101010101" pitchFamily="2" charset="-122"/>
            </a:endParaRPr>
          </a:p>
          <a:p>
            <a:pPr>
              <a:buClrTx/>
              <a:buFont typeface="Wingdings 2" panose="05020102010507070707" pitchFamily="18" charset="2"/>
              <a:buNone/>
            </a:pPr>
            <a:endParaRPr lang="zh-CN" altLang="en-US" sz="1600" dirty="0">
              <a:latin typeface="宋体" panose="02010600030101010101" pitchFamily="2" charset="-122"/>
            </a:endParaRPr>
          </a:p>
        </p:txBody>
      </p:sp>
    </p:spTree>
  </p:cSld>
  <p:clrMapOvr>
    <a:masterClrMapping/>
  </p:clrMapOvr>
  <p:transition spd="med">
    <p:pull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Rectangle 3"/>
          <p:cNvSpPr>
            <a:spLocks noGrp="1"/>
          </p:cNvSpPr>
          <p:nvPr>
            <p:ph type="body" sz="half" idx="1"/>
          </p:nvPr>
        </p:nvSpPr>
        <p:spPr>
          <a:xfrm>
            <a:off x="179388" y="1196975"/>
            <a:ext cx="8812212" cy="4995863"/>
          </a:xfrm>
          <a:ln/>
        </p:spPr>
        <p:txBody>
          <a:bodyPr wrap="square" lIns="91440" tIns="45720" rIns="91440" bIns="45720" anchor="t"/>
          <a:p>
            <a:pPr eaLnBrk="1" hangingPunct="1"/>
            <a:r>
              <a:rPr lang="zh-CN" altLang="en-US" sz="2400" b="1" dirty="0">
                <a:ea typeface="宋体" panose="02010600030101010101" pitchFamily="2" charset="-122"/>
              </a:rPr>
              <a:t>受教育部高教司实验室管理处委托，北京化工大学国有资产管理处承担了高等学校实验室信息指标体系修订工作。</a:t>
            </a:r>
            <a:endParaRPr lang="zh-CN" altLang="en-US" sz="2400" b="1" dirty="0">
              <a:ea typeface="宋体" panose="02010600030101010101" pitchFamily="2" charset="-122"/>
            </a:endParaRPr>
          </a:p>
          <a:p>
            <a:pPr eaLnBrk="1" hangingPunct="1"/>
            <a:r>
              <a:rPr lang="zh-CN" altLang="en-US" sz="2400" b="1" dirty="0">
                <a:ea typeface="宋体" panose="02010600030101010101" pitchFamily="2" charset="-122"/>
              </a:rPr>
              <a:t>由各省市教委组织高校进行讨论。本次讨论共计近</a:t>
            </a:r>
            <a:r>
              <a:rPr lang="zh-CN" altLang="en-US" sz="2400" b="1" dirty="0">
                <a:solidFill>
                  <a:srgbClr val="FF0000"/>
                </a:solidFill>
                <a:ea typeface="宋体" panose="02010600030101010101" pitchFamily="2" charset="-122"/>
              </a:rPr>
              <a:t>１０００所高校参加</a:t>
            </a:r>
            <a:r>
              <a:rPr lang="zh-CN" altLang="en-US" sz="2400" b="1" dirty="0">
                <a:ea typeface="宋体" panose="02010600030101010101" pitchFamily="2" charset="-122"/>
              </a:rPr>
              <a:t>。把讨论意见反馈给教育部，再完善“修订稿”，现报</a:t>
            </a:r>
            <a:r>
              <a:rPr lang="zh-CN" altLang="en-US" sz="2400" b="1" dirty="0">
                <a:solidFill>
                  <a:srgbClr val="FF0000"/>
                </a:solidFill>
                <a:ea typeface="宋体" panose="02010600030101010101" pitchFamily="2" charset="-122"/>
              </a:rPr>
              <a:t>国家统计局审批同意、备案</a:t>
            </a:r>
            <a:r>
              <a:rPr lang="zh-CN" altLang="zh-CN" sz="2400" dirty="0">
                <a:ea typeface="宋体" panose="02010600030101010101" pitchFamily="2" charset="-122"/>
              </a:rPr>
              <a:t>（</a:t>
            </a:r>
            <a:r>
              <a:rPr lang="zh-CN" altLang="zh-CN" sz="2400" b="1" dirty="0">
                <a:solidFill>
                  <a:srgbClr val="FF0000"/>
                </a:solidFill>
                <a:ea typeface="宋体" panose="02010600030101010101" pitchFamily="2" charset="-122"/>
              </a:rPr>
              <a:t>国统制〔</a:t>
            </a:r>
            <a:r>
              <a:rPr lang="en-US" altLang="zh-CN" sz="2400" b="1" dirty="0">
                <a:solidFill>
                  <a:srgbClr val="FF0000"/>
                </a:solidFill>
                <a:ea typeface="宋体" panose="02010600030101010101" pitchFamily="2" charset="-122"/>
              </a:rPr>
              <a:t>2015</a:t>
            </a:r>
            <a:r>
              <a:rPr lang="zh-CN" altLang="zh-CN" sz="2400" b="1" dirty="0">
                <a:solidFill>
                  <a:srgbClr val="FF0000"/>
                </a:solidFill>
                <a:ea typeface="宋体" panose="02010600030101010101" pitchFamily="2" charset="-122"/>
              </a:rPr>
              <a:t>〕</a:t>
            </a:r>
            <a:r>
              <a:rPr lang="en-US" altLang="zh-CN" sz="2400" b="1" dirty="0">
                <a:solidFill>
                  <a:srgbClr val="FF0000"/>
                </a:solidFill>
                <a:ea typeface="宋体" panose="02010600030101010101" pitchFamily="2" charset="-122"/>
              </a:rPr>
              <a:t>80</a:t>
            </a:r>
            <a:r>
              <a:rPr lang="zh-CN" altLang="zh-CN" sz="2400" b="1" dirty="0">
                <a:solidFill>
                  <a:srgbClr val="FF0000"/>
                </a:solidFill>
                <a:ea typeface="宋体" panose="02010600030101010101" pitchFamily="2" charset="-122"/>
              </a:rPr>
              <a:t>号） </a:t>
            </a:r>
            <a:r>
              <a:rPr lang="zh-CN" altLang="en-US" sz="2400" dirty="0">
                <a:solidFill>
                  <a:srgbClr val="FF0000"/>
                </a:solidFill>
                <a:ea typeface="宋体" panose="02010600030101010101" pitchFamily="2" charset="-122"/>
              </a:rPr>
              <a:t>。</a:t>
            </a:r>
            <a:endParaRPr lang="zh-CN" altLang="en-US" sz="2400" dirty="0">
              <a:solidFill>
                <a:srgbClr val="FF0000"/>
              </a:solidFill>
              <a:ea typeface="宋体" panose="02010600030101010101" pitchFamily="2" charset="-122"/>
            </a:endParaRPr>
          </a:p>
          <a:p>
            <a:pPr eaLnBrk="1" hangingPunct="1">
              <a:buNone/>
            </a:pPr>
            <a:endParaRPr lang="en-US" altLang="zh-CN" sz="2400" dirty="0">
              <a:solidFill>
                <a:srgbClr val="FF0000"/>
              </a:solidFill>
              <a:ea typeface="宋体" panose="02010600030101010101" pitchFamily="2" charset="-122"/>
            </a:endParaRPr>
          </a:p>
          <a:p>
            <a:pPr eaLnBrk="1" hangingPunct="1"/>
            <a:r>
              <a:rPr lang="zh-CN" altLang="en-US" sz="2400" dirty="0">
                <a:solidFill>
                  <a:srgbClr val="FF0000"/>
                </a:solidFill>
                <a:ea typeface="宋体" panose="02010600030101010101" pitchFamily="2" charset="-122"/>
              </a:rPr>
              <a:t>按指标体系要求，已顺利完成</a:t>
            </a:r>
            <a:r>
              <a:rPr lang="en-US" altLang="zh-CN" sz="2400" dirty="0">
                <a:solidFill>
                  <a:srgbClr val="FF0000"/>
                </a:solidFill>
                <a:ea typeface="宋体" panose="02010600030101010101" pitchFamily="2" charset="-122"/>
              </a:rPr>
              <a:t>9</a:t>
            </a:r>
            <a:r>
              <a:rPr lang="zh-CN" altLang="en-US" sz="2400" dirty="0">
                <a:solidFill>
                  <a:srgbClr val="FF0000"/>
                </a:solidFill>
                <a:ea typeface="宋体" panose="02010600030101010101" pitchFamily="2" charset="-122"/>
              </a:rPr>
              <a:t>个学年数据上报工作。每年的完成率好于往年，普通本科高校近</a:t>
            </a:r>
            <a:r>
              <a:rPr lang="en-US" altLang="zh-CN" sz="2400" dirty="0">
                <a:solidFill>
                  <a:srgbClr val="FF0000"/>
                </a:solidFill>
                <a:ea typeface="宋体" panose="02010600030101010101" pitchFamily="2" charset="-122"/>
              </a:rPr>
              <a:t>100%</a:t>
            </a:r>
            <a:r>
              <a:rPr lang="zh-CN" altLang="en-US" sz="2400" dirty="0">
                <a:solidFill>
                  <a:srgbClr val="FF0000"/>
                </a:solidFill>
                <a:ea typeface="宋体" panose="02010600030101010101" pitchFamily="2" charset="-122"/>
              </a:rPr>
              <a:t>完成上报任务。</a:t>
            </a:r>
            <a:endParaRPr lang="en-US" altLang="zh-CN" sz="2400" dirty="0">
              <a:solidFill>
                <a:srgbClr val="FF0000"/>
              </a:solidFill>
              <a:ea typeface="宋体" panose="02010600030101010101" pitchFamily="2" charset="-122"/>
            </a:endParaRPr>
          </a:p>
          <a:p>
            <a:pPr/>
            <a:r>
              <a:rPr lang="zh-CN" altLang="en-US" sz="2400" dirty="0">
                <a:ea typeface="宋体" panose="02010600030101010101" pitchFamily="2" charset="-122"/>
              </a:rPr>
              <a:t>根据</a:t>
            </a:r>
            <a:r>
              <a:rPr lang="zh-CN" altLang="zh-CN" sz="2400" dirty="0">
                <a:ea typeface="宋体" panose="02010600030101010101" pitchFamily="2" charset="-122"/>
              </a:rPr>
              <a:t>教高司函</a:t>
            </a:r>
            <a:r>
              <a:rPr lang="en-US" altLang="zh-CN" sz="2400" dirty="0">
                <a:ea typeface="宋体" panose="02010600030101010101" pitchFamily="2" charset="-122"/>
              </a:rPr>
              <a:t>[2016]25</a:t>
            </a:r>
            <a:r>
              <a:rPr lang="zh-CN" altLang="zh-CN" sz="2400" dirty="0">
                <a:ea typeface="宋体" panose="02010600030101010101" pitchFamily="2" charset="-122"/>
              </a:rPr>
              <a:t>号</a:t>
            </a:r>
            <a:r>
              <a:rPr lang="zh-CN" altLang="en-US" sz="2400" dirty="0">
                <a:ea typeface="宋体" panose="02010600030101010101" pitchFamily="2" charset="-122"/>
              </a:rPr>
              <a:t>要求，上报工作进入第</a:t>
            </a:r>
            <a:r>
              <a:rPr lang="en-US" altLang="zh-CN" sz="2400" b="1" dirty="0">
                <a:solidFill>
                  <a:srgbClr val="FF0000"/>
                </a:solidFill>
                <a:ea typeface="宋体" panose="02010600030101010101" pitchFamily="2" charset="-122"/>
              </a:rPr>
              <a:t>10</a:t>
            </a:r>
            <a:r>
              <a:rPr lang="zh-CN" altLang="en-US" sz="2400" dirty="0">
                <a:ea typeface="宋体" panose="02010600030101010101" pitchFamily="2" charset="-122"/>
              </a:rPr>
              <a:t>个学年，开始</a:t>
            </a:r>
            <a:r>
              <a:rPr lang="zh-CN" altLang="zh-CN" sz="2400" b="1" dirty="0">
                <a:ea typeface="宋体" panose="02010600030101010101" pitchFamily="2" charset="-122"/>
              </a:rPr>
              <a:t>报送</a:t>
            </a:r>
            <a:r>
              <a:rPr lang="en-GB" altLang="zh-CN" sz="2400" b="1" dirty="0">
                <a:ea typeface="宋体" panose="02010600030101010101" pitchFamily="2" charset="-122"/>
              </a:rPr>
              <a:t>2015/2016</a:t>
            </a:r>
            <a:r>
              <a:rPr lang="zh-CN" altLang="zh-CN" sz="2400" b="1" dirty="0">
                <a:ea typeface="宋体" panose="02010600030101010101" pitchFamily="2" charset="-122"/>
              </a:rPr>
              <a:t>学年高等学校实验室信息统计数据</a:t>
            </a:r>
            <a:r>
              <a:rPr lang="zh-CN" altLang="en-US" sz="2400" b="1" dirty="0">
                <a:ea typeface="宋体" panose="02010600030101010101" pitchFamily="2" charset="-122"/>
              </a:rPr>
              <a:t>工作。</a:t>
            </a:r>
            <a:endParaRPr lang="zh-CN" altLang="zh-CN" sz="2400" dirty="0">
              <a:ea typeface="宋体" panose="02010600030101010101" pitchFamily="2" charset="-122"/>
            </a:endParaRPr>
          </a:p>
          <a:p>
            <a:pPr eaLnBrk="1" hangingPunct="1"/>
            <a:endParaRPr lang="zh-CN" altLang="en-US" sz="2400" dirty="0">
              <a:solidFill>
                <a:srgbClr val="FF0000"/>
              </a:solidFill>
              <a:ea typeface="宋体" panose="02010600030101010101" pitchFamily="2" charset="-122"/>
            </a:endParaRPr>
          </a:p>
          <a:p>
            <a:pPr eaLnBrk="1" hangingPunct="1"/>
            <a:endParaRPr lang="zh-CN" altLang="en-US" sz="2400" dirty="0">
              <a:solidFill>
                <a:srgbClr val="FF0000"/>
              </a:solidFill>
              <a:ea typeface="宋体" panose="02010600030101010101" pitchFamily="2" charset="-122"/>
            </a:endParaRPr>
          </a:p>
          <a:p>
            <a:pPr eaLnBrk="1" hangingPunct="1"/>
            <a:endParaRPr lang="zh-CN" altLang="en-US" sz="2400" b="1" dirty="0">
              <a:ea typeface="宋体" panose="02010600030101010101" pitchFamily="2" charset="-122"/>
            </a:endParaRPr>
          </a:p>
        </p:txBody>
      </p:sp>
    </p:spTree>
  </p:cSld>
  <p:clrMapOvr>
    <a:masterClrMapping/>
  </p:clrMapOvr>
  <p:transition spd="med">
    <p:pull dir="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34818" name="TextBox 3"/>
          <p:cNvSpPr txBox="1"/>
          <p:nvPr/>
        </p:nvSpPr>
        <p:spPr>
          <a:xfrm>
            <a:off x="250825" y="1196975"/>
            <a:ext cx="8713788" cy="4032250"/>
          </a:xfrm>
          <a:prstGeom prst="rect">
            <a:avLst/>
          </a:prstGeom>
          <a:noFill/>
          <a:ln w="9525">
            <a:noFill/>
          </a:ln>
        </p:spPr>
        <p:txBody>
          <a:bodyPr anchor="t">
            <a:spAutoFit/>
          </a:bodyPr>
          <a:p>
            <a:pPr>
              <a:buClrTx/>
              <a:buFont typeface="Wingdings 2" panose="05020102010507070707" pitchFamily="18" charset="2"/>
              <a:buNone/>
            </a:pPr>
            <a:r>
              <a:rPr lang="zh-CN" altLang="en-US" sz="2800" b="1" dirty="0">
                <a:latin typeface="宋体" panose="02010600030101010101" pitchFamily="2" charset="-122"/>
              </a:rPr>
              <a:t>省级审核上报数据 ：</a:t>
            </a:r>
            <a:endParaRPr lang="en-US" altLang="zh-CN" sz="2800" b="1" dirty="0">
              <a:latin typeface="宋体" panose="02010600030101010101" pitchFamily="2" charset="-122"/>
            </a:endParaRPr>
          </a:p>
          <a:p>
            <a:pPr>
              <a:buClrTx/>
              <a:buFont typeface="Wingdings 2" panose="05020102010507070707" pitchFamily="18" charset="2"/>
              <a:buNone/>
            </a:pPr>
            <a:r>
              <a:rPr lang="en-US" altLang="zh-CN" sz="2800" b="1" dirty="0">
                <a:latin typeface="宋体" panose="02010600030101010101" pitchFamily="2" charset="-122"/>
              </a:rPr>
              <a:t>  1</a:t>
            </a:r>
            <a:r>
              <a:rPr lang="zh-CN" altLang="en-US" sz="2800" b="1" dirty="0">
                <a:latin typeface="宋体" panose="02010600030101010101" pitchFamily="2" charset="-122"/>
              </a:rPr>
              <a:t>、本学年新增 与  期初 ，期末数 比较 ，有误大起大落的情况</a:t>
            </a:r>
            <a:endParaRPr lang="en-US" altLang="zh-CN" sz="2800" b="1" dirty="0">
              <a:latin typeface="宋体" panose="02010600030101010101" pitchFamily="2" charset="-122"/>
            </a:endParaRPr>
          </a:p>
          <a:p>
            <a:pPr>
              <a:buClrTx/>
              <a:buFont typeface="Wingdings 2" panose="05020102010507070707" pitchFamily="18" charset="2"/>
              <a:buNone/>
            </a:pPr>
            <a:r>
              <a:rPr lang="en-US" altLang="zh-CN" sz="2800" b="1" dirty="0">
                <a:latin typeface="宋体" panose="02010600030101010101" pitchFamily="2" charset="-122"/>
              </a:rPr>
              <a:t>  2</a:t>
            </a:r>
            <a:r>
              <a:rPr lang="zh-CN" altLang="en-US" sz="2800" b="1" dirty="0">
                <a:latin typeface="宋体" panose="02010600030101010101" pitchFamily="2" charset="-122"/>
              </a:rPr>
              <a:t>、是否 符合 办学条件标准</a:t>
            </a:r>
            <a:endParaRPr lang="en-US" altLang="zh-CN" sz="2800" b="1" dirty="0">
              <a:latin typeface="宋体" panose="02010600030101010101" pitchFamily="2" charset="-122"/>
            </a:endParaRPr>
          </a:p>
          <a:p>
            <a:pPr>
              <a:buClrTx/>
              <a:buFont typeface="Wingdings 2" panose="05020102010507070707" pitchFamily="18" charset="2"/>
              <a:buNone/>
            </a:pPr>
            <a:r>
              <a:rPr lang="en-US" altLang="zh-CN" sz="2800" b="1" dirty="0">
                <a:latin typeface="宋体" panose="02010600030101010101" pitchFamily="2" charset="-122"/>
              </a:rPr>
              <a:t>  3</a:t>
            </a:r>
            <a:r>
              <a:rPr lang="zh-CN" altLang="en-US" sz="2800" b="1" dirty="0">
                <a:latin typeface="宋体" panose="02010600030101010101" pitchFamily="2" charset="-122"/>
              </a:rPr>
              <a:t>、和</a:t>
            </a:r>
            <a:r>
              <a:rPr lang="en-US" altLang="zh-CN" sz="2800" b="1" dirty="0">
                <a:latin typeface="宋体" panose="02010600030101010101" pitchFamily="2" charset="-122"/>
              </a:rPr>
              <a:t>sj1 </a:t>
            </a:r>
            <a:r>
              <a:rPr lang="zh-CN" altLang="en-US" sz="2800" b="1" dirty="0">
                <a:latin typeface="宋体" panose="02010600030101010101" pitchFamily="2" charset="-122"/>
              </a:rPr>
              <a:t>做筛选</a:t>
            </a:r>
            <a:endParaRPr lang="en-US" altLang="zh-CN" sz="2800" b="1" dirty="0">
              <a:latin typeface="宋体" panose="02010600030101010101" pitchFamily="2" charset="-122"/>
            </a:endParaRPr>
          </a:p>
          <a:p>
            <a:pPr>
              <a:buClrTx/>
              <a:buFont typeface="Wingdings 2" panose="05020102010507070707" pitchFamily="18" charset="2"/>
              <a:buNone/>
            </a:pPr>
            <a:r>
              <a:rPr lang="en-US" altLang="zh-CN" sz="2800" b="1" dirty="0">
                <a:latin typeface="宋体" panose="02010600030101010101" pitchFamily="2" charset="-122"/>
              </a:rPr>
              <a:t>  4</a:t>
            </a:r>
            <a:r>
              <a:rPr lang="zh-CN" altLang="en-US" sz="2800" b="1" dirty="0">
                <a:latin typeface="宋体" panose="02010600030101010101" pitchFamily="2" charset="-122"/>
              </a:rPr>
              <a:t>、</a:t>
            </a:r>
            <a:r>
              <a:rPr lang="en-US" altLang="zh-CN" sz="2800" b="1" dirty="0">
                <a:latin typeface="宋体" panose="02010600030101010101" pitchFamily="2" charset="-122"/>
              </a:rPr>
              <a:t>10</a:t>
            </a:r>
            <a:r>
              <a:rPr lang="zh-CN" altLang="en-US" sz="2800" b="1" dirty="0">
                <a:latin typeface="宋体" panose="02010600030101010101" pitchFamily="2" charset="-122"/>
              </a:rPr>
              <a:t>万以上设备 </a:t>
            </a:r>
            <a:endParaRPr lang="en-US" altLang="zh-CN" sz="2800" b="1" dirty="0">
              <a:latin typeface="宋体" panose="02010600030101010101" pitchFamily="2" charset="-122"/>
            </a:endParaRPr>
          </a:p>
          <a:p>
            <a:pPr>
              <a:buClrTx/>
              <a:buFont typeface="Wingdings 2" panose="05020102010507070707" pitchFamily="18" charset="2"/>
              <a:buNone/>
            </a:pPr>
            <a:endParaRPr lang="zh-CN" altLang="en-US" sz="2800" b="1" dirty="0">
              <a:latin typeface="宋体" panose="02010600030101010101" pitchFamily="2" charset="-122"/>
            </a:endParaRPr>
          </a:p>
          <a:p>
            <a:pPr>
              <a:buClrTx/>
              <a:buFont typeface="Wingdings 2" panose="05020102010507070707" pitchFamily="18" charset="2"/>
              <a:buNone/>
            </a:pPr>
            <a:endParaRPr lang="zh-CN" altLang="en-US" sz="2800" b="1" dirty="0">
              <a:latin typeface="宋体" panose="02010600030101010101" pitchFamily="2" charset="-122"/>
            </a:endParaRPr>
          </a:p>
          <a:p>
            <a:pPr>
              <a:buClrTx/>
              <a:buFont typeface="Wingdings 2" panose="05020102010507070707" pitchFamily="18" charset="2"/>
              <a:buNone/>
            </a:pPr>
            <a:endParaRPr lang="zh-CN" altLang="en-US" sz="1600" dirty="0">
              <a:latin typeface="宋体" panose="02010600030101010101" pitchFamily="2" charset="-122"/>
            </a:endParaRPr>
          </a:p>
          <a:p>
            <a:pPr>
              <a:buClrTx/>
              <a:buFont typeface="Wingdings 2" panose="05020102010507070707" pitchFamily="18" charset="2"/>
              <a:buNone/>
            </a:pPr>
            <a:endParaRPr lang="zh-CN" altLang="en-US" sz="1600" dirty="0">
              <a:latin typeface="宋体" panose="02010600030101010101" pitchFamily="2" charset="-122"/>
            </a:endParaRPr>
          </a:p>
        </p:txBody>
      </p:sp>
    </p:spTree>
  </p:cSld>
  <p:clrMapOvr>
    <a:masterClrMapping/>
  </p:clrMapOvr>
  <p:transition spd="med">
    <p:pull dir="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Rectangle 2"/>
          <p:cNvSpPr>
            <a:spLocks noGrp="1"/>
          </p:cNvSpPr>
          <p:nvPr>
            <p:ph idx="1"/>
          </p:nvPr>
        </p:nvSpPr>
        <p:spPr>
          <a:xfrm>
            <a:off x="250825" y="1700213"/>
            <a:ext cx="8748713" cy="4460875"/>
          </a:xfrm>
          <a:ln/>
        </p:spPr>
        <p:txBody>
          <a:bodyPr wrap="square" lIns="91440" tIns="45720" rIns="91440" bIns="45720" anchor="t"/>
          <a:p>
            <a:pPr eaLnBrk="1" hangingPunct="1">
              <a:buNone/>
            </a:pPr>
            <a:endParaRPr lang="zh-CN" altLang="en-US" sz="2800" b="1" dirty="0">
              <a:solidFill>
                <a:srgbClr val="051AB3"/>
              </a:solidFill>
              <a:ea typeface="宋体" panose="02010600030101010101" pitchFamily="2" charset="-122"/>
            </a:endParaRPr>
          </a:p>
          <a:p>
            <a:pPr eaLnBrk="1" hangingPunct="1">
              <a:buNone/>
            </a:pPr>
            <a:endParaRPr lang="zh-CN" altLang="en-US" sz="2800" b="1" dirty="0">
              <a:solidFill>
                <a:srgbClr val="051AB3"/>
              </a:solidFill>
              <a:ea typeface="宋体" panose="02010600030101010101" pitchFamily="2" charset="-122"/>
            </a:endParaRPr>
          </a:p>
        </p:txBody>
      </p:sp>
      <p:sp>
        <p:nvSpPr>
          <p:cNvPr id="35842"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35843" name="Picture 4"/>
          <p:cNvPicPr>
            <a:picLocks noChangeAspect="1"/>
          </p:cNvPicPr>
          <p:nvPr/>
        </p:nvPicPr>
        <p:blipFill>
          <a:blip r:embed="rId1"/>
          <a:stretch>
            <a:fillRect/>
          </a:stretch>
        </p:blipFill>
        <p:spPr>
          <a:xfrm>
            <a:off x="533400" y="1196975"/>
            <a:ext cx="8078788" cy="4824413"/>
          </a:xfrm>
          <a:prstGeom prst="rect">
            <a:avLst/>
          </a:prstGeom>
          <a:noFill/>
          <a:ln w="9525">
            <a:noFill/>
          </a:ln>
        </p:spPr>
      </p:pic>
    </p:spTree>
  </p:cSld>
  <p:clrMapOvr>
    <a:masterClrMapping/>
  </p:clrMapOvr>
  <p:transition spd="med">
    <p:pull dir="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Rectangle 2"/>
          <p:cNvSpPr>
            <a:spLocks noGrp="1"/>
          </p:cNvSpPr>
          <p:nvPr>
            <p:ph idx="1"/>
          </p:nvPr>
        </p:nvSpPr>
        <p:spPr>
          <a:xfrm>
            <a:off x="250825" y="1196975"/>
            <a:ext cx="8748713" cy="4824413"/>
          </a:xfrm>
          <a:ln/>
        </p:spPr>
        <p:txBody>
          <a:bodyPr wrap="square" lIns="91440" tIns="45720" rIns="91440" bIns="45720" anchor="t"/>
          <a:p>
            <a:pPr eaLnBrk="1" hangingPunct="1">
              <a:lnSpc>
                <a:spcPct val="90000"/>
              </a:lnSpc>
              <a:buNone/>
            </a:pPr>
            <a:r>
              <a:rPr lang="zh-CN" altLang="en-US" b="1" dirty="0">
                <a:solidFill>
                  <a:srgbClr val="051AB3"/>
                </a:solidFill>
                <a:ea typeface="宋体" panose="02010600030101010101" pitchFamily="2" charset="-122"/>
              </a:rPr>
              <a:t>基表三   贵重仪器设备表</a:t>
            </a:r>
            <a:r>
              <a:rPr lang="en-US" altLang="zh-CN" b="1" dirty="0">
                <a:solidFill>
                  <a:srgbClr val="051AB3"/>
                </a:solidFill>
                <a:ea typeface="宋体" panose="02010600030101010101" pitchFamily="2" charset="-122"/>
              </a:rPr>
              <a:t>(SJ3)</a:t>
            </a:r>
            <a:endParaRPr lang="en-US" altLang="zh-CN" b="1" dirty="0">
              <a:solidFill>
                <a:srgbClr val="051AB3"/>
              </a:solidFill>
              <a:ea typeface="宋体" panose="02010600030101010101" pitchFamily="2" charset="-122"/>
            </a:endParaRPr>
          </a:p>
          <a:p>
            <a:pPr eaLnBrk="1" hangingPunct="1">
              <a:lnSpc>
                <a:spcPct val="90000"/>
              </a:lnSpc>
              <a:buNone/>
            </a:pPr>
            <a:r>
              <a:rPr lang="zh-CN" altLang="en-US" sz="1200" b="1" dirty="0">
                <a:solidFill>
                  <a:srgbClr val="0066FF"/>
                </a:solidFill>
                <a:ea typeface="宋体" panose="02010600030101010101" pitchFamily="2" charset="-122"/>
              </a:rPr>
              <a:t>总体说明：</a:t>
            </a:r>
            <a:endParaRPr lang="zh-CN" altLang="en-US" b="1" dirty="0">
              <a:solidFill>
                <a:srgbClr val="051AB3"/>
              </a:solidFill>
              <a:ea typeface="宋体" panose="02010600030101010101" pitchFamily="2" charset="-122"/>
            </a:endParaRPr>
          </a:p>
          <a:p>
            <a:pPr algn="just" eaLnBrk="1" hangingPunct="1">
              <a:lnSpc>
                <a:spcPct val="90000"/>
              </a:lnSpc>
              <a:buNone/>
            </a:pPr>
            <a:r>
              <a:rPr lang="zh-CN" altLang="en-US" sz="1600" dirty="0">
                <a:ea typeface="宋体" panose="02010600030101010101" pitchFamily="2" charset="-122"/>
              </a:rPr>
              <a:t>       １ </a:t>
            </a:r>
            <a:r>
              <a:rPr lang="zh-CN" altLang="en-US" sz="1600" b="1" dirty="0">
                <a:ea typeface="宋体" panose="02010600030101010101" pitchFamily="2" charset="-122"/>
              </a:rPr>
              <a:t>．</a:t>
            </a:r>
            <a:r>
              <a:rPr lang="zh-CN" altLang="en-US" sz="1600" dirty="0">
                <a:ea typeface="宋体" panose="02010600030101010101" pitchFamily="2" charset="-122"/>
              </a:rPr>
              <a:t> </a:t>
            </a:r>
            <a:r>
              <a:rPr lang="zh-CN" altLang="en-US" sz="1600" b="1" dirty="0">
                <a:ea typeface="宋体" panose="02010600030101010101" pitchFamily="2" charset="-122"/>
              </a:rPr>
              <a:t>贵重仪器设备是指</a:t>
            </a:r>
            <a:r>
              <a:rPr lang="en-US" altLang="zh-CN" sz="1600" b="1" dirty="0">
                <a:ea typeface="宋体" panose="02010600030101010101" pitchFamily="2" charset="-122"/>
              </a:rPr>
              <a:t>03</a:t>
            </a:r>
            <a:r>
              <a:rPr lang="zh-CN" altLang="en-US" sz="1600" b="1" dirty="0">
                <a:ea typeface="宋体" panose="02010600030101010101" pitchFamily="2" charset="-122"/>
              </a:rPr>
              <a:t>类（仪器仪表）中</a:t>
            </a:r>
            <a:r>
              <a:rPr lang="zh-CN" altLang="en-US" sz="1600" b="1" dirty="0">
                <a:solidFill>
                  <a:srgbClr val="FF0000"/>
                </a:solidFill>
                <a:ea typeface="宋体" panose="02010600030101010101" pitchFamily="2" charset="-122"/>
              </a:rPr>
              <a:t>单价在人民币</a:t>
            </a:r>
            <a:r>
              <a:rPr lang="en-US" altLang="zh-CN" sz="1600" b="1" dirty="0">
                <a:solidFill>
                  <a:srgbClr val="FF0000"/>
                </a:solidFill>
                <a:ea typeface="宋体" panose="02010600030101010101" pitchFamily="2" charset="-122"/>
              </a:rPr>
              <a:t>40</a:t>
            </a:r>
            <a:r>
              <a:rPr lang="zh-CN" altLang="en-US" sz="1600" b="1" dirty="0">
                <a:solidFill>
                  <a:srgbClr val="FF0000"/>
                </a:solidFill>
                <a:ea typeface="宋体" panose="02010600030101010101" pitchFamily="2" charset="-122"/>
              </a:rPr>
              <a:t>万元</a:t>
            </a:r>
            <a:r>
              <a:rPr lang="zh-CN" altLang="en-US" sz="1600" b="1" dirty="0">
                <a:ea typeface="宋体" panose="02010600030101010101" pitchFamily="2" charset="-122"/>
              </a:rPr>
              <a:t>（含）以上、　　　　　</a:t>
            </a:r>
            <a:r>
              <a:rPr lang="zh-CN" altLang="en-US" sz="1600" b="1" dirty="0">
                <a:solidFill>
                  <a:srgbClr val="FF0000"/>
                </a:solidFill>
                <a:ea typeface="宋体" panose="02010600030101010101" pitchFamily="2" charset="-122"/>
              </a:rPr>
              <a:t>使用方向为教学或科研</a:t>
            </a:r>
            <a:r>
              <a:rPr lang="zh-CN" altLang="en-US" sz="1600" b="1" dirty="0">
                <a:ea typeface="宋体" panose="02010600030101010101" pitchFamily="2" charset="-122"/>
              </a:rPr>
              <a:t>的仪器设备（上报范围有些变化：过去是在用的，现在的范围增大，不限制现状包括多余、待修、待报废、降档。新到货仪器效益较低，分析统计会根据购置时间排除）。</a:t>
            </a:r>
            <a:endParaRPr lang="zh-CN" altLang="en-US" sz="1600" b="1" dirty="0">
              <a:ea typeface="宋体" panose="02010600030101010101" pitchFamily="2" charset="-122"/>
            </a:endParaRPr>
          </a:p>
          <a:p>
            <a:pPr algn="just" eaLnBrk="1" hangingPunct="1">
              <a:lnSpc>
                <a:spcPct val="90000"/>
              </a:lnSpc>
              <a:buNone/>
            </a:pPr>
            <a:r>
              <a:rPr lang="zh-CN" altLang="en-US" sz="1600" b="1" dirty="0">
                <a:ea typeface="宋体" panose="02010600030101010101" pitchFamily="2" charset="-122"/>
              </a:rPr>
              <a:t>　　２ ． 所有利用该贵重仪器产生的效益都应统计在内。</a:t>
            </a:r>
            <a:endParaRPr lang="zh-CN" altLang="en-US" sz="1600" b="1" dirty="0">
              <a:ea typeface="宋体" panose="02010600030101010101" pitchFamily="2" charset="-122"/>
            </a:endParaRPr>
          </a:p>
          <a:p>
            <a:pPr algn="just" eaLnBrk="1" hangingPunct="1">
              <a:lnSpc>
                <a:spcPct val="90000"/>
              </a:lnSpc>
              <a:buNone/>
            </a:pPr>
            <a:r>
              <a:rPr lang="zh-CN" altLang="en-US" sz="1600" b="1" dirty="0">
                <a:ea typeface="宋体" panose="02010600030101010101" pitchFamily="2" charset="-122"/>
              </a:rPr>
              <a:t>　　３ ．与“教学科研仪器设备表（</a:t>
            </a:r>
            <a:r>
              <a:rPr lang="en-US" altLang="zh-CN" sz="1600" b="1" dirty="0">
                <a:ea typeface="宋体" panose="02010600030101010101" pitchFamily="2" charset="-122"/>
              </a:rPr>
              <a:t>SJ1</a:t>
            </a:r>
            <a:r>
              <a:rPr lang="zh-CN" altLang="en-US" sz="1600" b="1" dirty="0">
                <a:ea typeface="宋体" panose="02010600030101010101" pitchFamily="2" charset="-122"/>
              </a:rPr>
              <a:t>）”中对应的仪器编号保持一致（数据共享，出错多）。</a:t>
            </a:r>
            <a:endParaRPr lang="zh-CN" altLang="en-US" sz="1600" b="1" dirty="0">
              <a:ea typeface="宋体" panose="02010600030101010101" pitchFamily="2" charset="-122"/>
            </a:endParaRPr>
          </a:p>
          <a:p>
            <a:pPr algn="just" eaLnBrk="1" hangingPunct="1">
              <a:lnSpc>
                <a:spcPct val="90000"/>
              </a:lnSpc>
              <a:buNone/>
            </a:pPr>
            <a:r>
              <a:rPr lang="zh-CN" altLang="en-US" sz="1600" b="1" dirty="0">
                <a:ea typeface="宋体" panose="02010600030101010101" pitchFamily="2" charset="-122"/>
              </a:rPr>
              <a:t>　　４ ．使用效益考核评价分数不采用自评自算方式，教育部有要求的话，系统自动统计。</a:t>
            </a:r>
            <a:endParaRPr lang="zh-CN" altLang="en-US" sz="1600" b="1" dirty="0">
              <a:ea typeface="宋体" panose="02010600030101010101" pitchFamily="2" charset="-122"/>
            </a:endParaRPr>
          </a:p>
          <a:p>
            <a:pPr algn="just" eaLnBrk="1" hangingPunct="1">
              <a:lnSpc>
                <a:spcPct val="90000"/>
              </a:lnSpc>
              <a:buNone/>
            </a:pPr>
            <a:endParaRPr lang="zh-CN" altLang="en-US" sz="1600" b="1" dirty="0">
              <a:ea typeface="宋体" panose="02010600030101010101" pitchFamily="2" charset="-122"/>
            </a:endParaRPr>
          </a:p>
          <a:p>
            <a:pPr algn="just" eaLnBrk="1" hangingPunct="1">
              <a:lnSpc>
                <a:spcPct val="90000"/>
              </a:lnSpc>
              <a:buNone/>
            </a:pPr>
            <a:r>
              <a:rPr lang="zh-CN" altLang="en-US" sz="1600" b="1" dirty="0">
                <a:solidFill>
                  <a:srgbClr val="0066FF"/>
                </a:solidFill>
                <a:ea typeface="宋体" panose="02010600030101010101" pitchFamily="2" charset="-122"/>
              </a:rPr>
              <a:t>字段说明：　</a:t>
            </a:r>
            <a:r>
              <a:rPr lang="zh-CN" altLang="en-US" sz="1600" b="1" dirty="0">
                <a:ea typeface="宋体" panose="02010600030101010101" pitchFamily="2" charset="-122"/>
              </a:rPr>
              <a:t>　</a:t>
            </a:r>
            <a:endParaRPr lang="zh-CN" altLang="en-US" sz="1600" b="1" dirty="0">
              <a:ea typeface="宋体" panose="02010600030101010101" pitchFamily="2" charset="-122"/>
            </a:endParaRPr>
          </a:p>
          <a:p>
            <a:pPr eaLnBrk="1" hangingPunct="1">
              <a:lnSpc>
                <a:spcPct val="90000"/>
              </a:lnSpc>
            </a:pPr>
            <a:r>
              <a:rPr lang="en-US" altLang="zh-CN" sz="1600" b="1" dirty="0">
                <a:ea typeface="宋体" panose="02010600030101010101" pitchFamily="2" charset="-122"/>
              </a:rPr>
              <a:t>1.</a:t>
            </a:r>
            <a:r>
              <a:rPr lang="zh-CN" altLang="en-US" sz="1600" b="1" dirty="0">
                <a:ea typeface="宋体" panose="02010600030101010101" pitchFamily="2" charset="-122"/>
              </a:rPr>
              <a:t>学校代码：以中国教育统计网站：</a:t>
            </a:r>
            <a:r>
              <a:rPr lang="en-US" altLang="zh-CN" sz="1600" b="1" dirty="0">
                <a:ea typeface="宋体" panose="02010600030101010101" pitchFamily="2" charset="-122"/>
                <a:hlinkClick r:id="rId1"/>
              </a:rPr>
              <a:t>http://www.stats.edu.cn/</a:t>
            </a:r>
            <a:r>
              <a:rPr lang="zh-CN" altLang="en-US" sz="1600" b="1" dirty="0">
                <a:ea typeface="宋体" panose="02010600030101010101" pitchFamily="2" charset="-122"/>
              </a:rPr>
              <a:t>最新公布为准。</a:t>
            </a:r>
            <a:endParaRPr lang="zh-CN" altLang="en-US" sz="1600" b="1" dirty="0">
              <a:ea typeface="宋体" panose="02010600030101010101" pitchFamily="2" charset="-122"/>
            </a:endParaRPr>
          </a:p>
          <a:p>
            <a:pPr eaLnBrk="1" hangingPunct="1">
              <a:lnSpc>
                <a:spcPct val="90000"/>
              </a:lnSpc>
            </a:pPr>
            <a:r>
              <a:rPr lang="en-US" altLang="zh-CN" sz="1600" b="1" dirty="0">
                <a:ea typeface="宋体" panose="02010600030101010101" pitchFamily="2" charset="-122"/>
              </a:rPr>
              <a:t>2.</a:t>
            </a:r>
            <a:r>
              <a:rPr lang="zh-CN" altLang="en-US" sz="1600" b="1" dirty="0">
                <a:ea typeface="宋体" panose="02010600030101010101" pitchFamily="2" charset="-122"/>
              </a:rPr>
              <a:t>仪器编号：指学校内部使用的仪器设备编号，在本校内具有唯一性。与“教学科研仪器设备表（</a:t>
            </a:r>
            <a:r>
              <a:rPr lang="en-US" altLang="zh-CN" sz="1600" b="1" dirty="0">
                <a:ea typeface="宋体" panose="02010600030101010101" pitchFamily="2" charset="-122"/>
              </a:rPr>
              <a:t>SJ1</a:t>
            </a:r>
            <a:r>
              <a:rPr lang="zh-CN" altLang="en-US" sz="1600" b="1" dirty="0">
                <a:ea typeface="宋体" panose="02010600030101010101" pitchFamily="2" charset="-122"/>
              </a:rPr>
              <a:t>）”中仪器编号一致，不能为空。</a:t>
            </a:r>
            <a:endParaRPr lang="zh-CN" altLang="en-US" sz="1600" b="1" dirty="0">
              <a:ea typeface="宋体" panose="02010600030101010101" pitchFamily="2" charset="-122"/>
            </a:endParaRPr>
          </a:p>
          <a:p>
            <a:pPr eaLnBrk="1" hangingPunct="1">
              <a:lnSpc>
                <a:spcPct val="90000"/>
              </a:lnSpc>
            </a:pPr>
            <a:r>
              <a:rPr lang="en-US" altLang="zh-CN" sz="1600" b="1" dirty="0">
                <a:ea typeface="宋体" panose="02010600030101010101" pitchFamily="2" charset="-122"/>
              </a:rPr>
              <a:t>3</a:t>
            </a:r>
            <a:r>
              <a:rPr lang="zh-CN" altLang="en-US" sz="1600" b="1" dirty="0">
                <a:ea typeface="宋体" panose="02010600030101010101" pitchFamily="2" charset="-122"/>
              </a:rPr>
              <a:t>．分类号：与</a:t>
            </a:r>
            <a:r>
              <a:rPr lang="en-US" altLang="zh-CN" sz="1600" b="1" dirty="0">
                <a:ea typeface="宋体" panose="02010600030101010101" pitchFamily="2" charset="-122"/>
              </a:rPr>
              <a:t>SJ1</a:t>
            </a:r>
            <a:r>
              <a:rPr lang="zh-CN" altLang="en-US" sz="1600" b="1" dirty="0">
                <a:ea typeface="宋体" panose="02010600030101010101" pitchFamily="2" charset="-122"/>
              </a:rPr>
              <a:t>中对应设备分类号一致。</a:t>
            </a:r>
            <a:endParaRPr lang="zh-CN" altLang="en-US" sz="1600" b="1" dirty="0">
              <a:ea typeface="宋体" panose="02010600030101010101" pitchFamily="2" charset="-122"/>
            </a:endParaRPr>
          </a:p>
          <a:p>
            <a:pPr eaLnBrk="1" hangingPunct="1">
              <a:lnSpc>
                <a:spcPct val="90000"/>
              </a:lnSpc>
            </a:pPr>
            <a:r>
              <a:rPr lang="en-US" altLang="zh-CN" sz="1600" b="1" dirty="0">
                <a:ea typeface="宋体" panose="02010600030101010101" pitchFamily="2" charset="-122"/>
              </a:rPr>
              <a:t>4. </a:t>
            </a:r>
            <a:r>
              <a:rPr lang="zh-CN" altLang="en-US" sz="1600" b="1" dirty="0">
                <a:ea typeface="宋体" panose="02010600030101010101" pitchFamily="2" charset="-122"/>
              </a:rPr>
              <a:t>仪器名称：与</a:t>
            </a:r>
            <a:r>
              <a:rPr lang="en-US" altLang="zh-CN" sz="1600" b="1" dirty="0">
                <a:ea typeface="宋体" panose="02010600030101010101" pitchFamily="2" charset="-122"/>
              </a:rPr>
              <a:t>SJ1</a:t>
            </a:r>
            <a:r>
              <a:rPr lang="zh-CN" altLang="en-US" sz="1600" b="1" dirty="0">
                <a:ea typeface="宋体" panose="02010600030101010101" pitchFamily="2" charset="-122"/>
              </a:rPr>
              <a:t>中对应仪器名称一致。</a:t>
            </a:r>
            <a:endParaRPr lang="zh-CN" altLang="en-US" sz="1600" b="1" dirty="0">
              <a:ea typeface="宋体" panose="02010600030101010101" pitchFamily="2" charset="-122"/>
            </a:endParaRPr>
          </a:p>
          <a:p>
            <a:pPr eaLnBrk="1" hangingPunct="1">
              <a:lnSpc>
                <a:spcPct val="90000"/>
              </a:lnSpc>
              <a:buNone/>
            </a:pPr>
            <a:r>
              <a:rPr lang="zh-CN" altLang="en-US" sz="1600" b="1" dirty="0">
                <a:solidFill>
                  <a:srgbClr val="FF0000"/>
                </a:solidFill>
                <a:ea typeface="宋体" panose="02010600030101010101" pitchFamily="2" charset="-122"/>
              </a:rPr>
              <a:t>      </a:t>
            </a:r>
            <a:endParaRPr lang="zh-CN" altLang="en-US" sz="1600" b="1" dirty="0">
              <a:solidFill>
                <a:srgbClr val="FF0000"/>
              </a:solidFill>
              <a:ea typeface="宋体" panose="02010600030101010101" pitchFamily="2" charset="-122"/>
            </a:endParaRPr>
          </a:p>
        </p:txBody>
      </p:sp>
      <p:sp>
        <p:nvSpPr>
          <p:cNvPr id="36866"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Rectangle 2"/>
          <p:cNvSpPr>
            <a:spLocks noGrp="1"/>
          </p:cNvSpPr>
          <p:nvPr>
            <p:ph idx="1"/>
          </p:nvPr>
        </p:nvSpPr>
        <p:spPr>
          <a:xfrm>
            <a:off x="395288" y="1241425"/>
            <a:ext cx="8748712" cy="5616575"/>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基表三   贵重仪器设备表</a:t>
            </a:r>
            <a:r>
              <a:rPr lang="en-US" altLang="zh-CN" sz="2800" b="1" dirty="0">
                <a:solidFill>
                  <a:srgbClr val="051AB3"/>
                </a:solidFill>
                <a:ea typeface="宋体" panose="02010600030101010101" pitchFamily="2" charset="-122"/>
              </a:rPr>
              <a:t>(SJ3)</a:t>
            </a:r>
            <a:endParaRPr lang="en-US" altLang="zh-CN" sz="2800" b="1" dirty="0">
              <a:solidFill>
                <a:srgbClr val="051AB3"/>
              </a:solidFill>
              <a:ea typeface="宋体" panose="02010600030101010101" pitchFamily="2" charset="-122"/>
            </a:endParaRPr>
          </a:p>
          <a:p>
            <a:pPr eaLnBrk="1" hangingPunct="1">
              <a:buNone/>
            </a:pPr>
            <a:endParaRPr lang="zh-CN" altLang="en-US" sz="1800" dirty="0">
              <a:ea typeface="宋体" panose="02010600030101010101" pitchFamily="2" charset="-122"/>
            </a:endParaRPr>
          </a:p>
          <a:p>
            <a:pPr eaLnBrk="1" hangingPunct="1"/>
            <a:r>
              <a:rPr lang="en-US" altLang="zh-CN" b="1" dirty="0">
                <a:ea typeface="宋体" panose="02010600030101010101" pitchFamily="2" charset="-122"/>
              </a:rPr>
              <a:t>5.</a:t>
            </a:r>
            <a:r>
              <a:rPr lang="zh-CN" altLang="en-US" b="1" dirty="0">
                <a:ea typeface="宋体" panose="02010600030101010101" pitchFamily="2" charset="-122"/>
              </a:rPr>
              <a:t>单价：指仪器设备包括附件在内的总价格。以元为单位，保留两位小数，与</a:t>
            </a:r>
            <a:r>
              <a:rPr lang="en-US" altLang="zh-CN" b="1" dirty="0">
                <a:ea typeface="宋体" panose="02010600030101010101" pitchFamily="2" charset="-122"/>
              </a:rPr>
              <a:t>SJ1</a:t>
            </a:r>
            <a:r>
              <a:rPr lang="zh-CN" altLang="en-US" b="1" dirty="0">
                <a:ea typeface="宋体" panose="02010600030101010101" pitchFamily="2" charset="-122"/>
              </a:rPr>
              <a:t>对应仪器单价一致。</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6. </a:t>
            </a:r>
            <a:r>
              <a:rPr lang="zh-CN" altLang="en-US" b="1" dirty="0">
                <a:ea typeface="宋体" panose="02010600030101010101" pitchFamily="2" charset="-122"/>
              </a:rPr>
              <a:t>型号：与</a:t>
            </a:r>
            <a:r>
              <a:rPr lang="en-US" altLang="zh-CN" b="1" dirty="0">
                <a:ea typeface="宋体" panose="02010600030101010101" pitchFamily="2" charset="-122"/>
              </a:rPr>
              <a:t>SJ1</a:t>
            </a:r>
            <a:r>
              <a:rPr lang="zh-CN" altLang="en-US" b="1" dirty="0">
                <a:ea typeface="宋体" panose="02010600030101010101" pitchFamily="2" charset="-122"/>
              </a:rPr>
              <a:t>中对应仪器型号和要求一致。</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7</a:t>
            </a:r>
            <a:r>
              <a:rPr lang="zh-CN" altLang="en-US" b="1" dirty="0">
                <a:ea typeface="宋体" panose="02010600030101010101" pitchFamily="2" charset="-122"/>
              </a:rPr>
              <a:t>．规格：</a:t>
            </a:r>
            <a:r>
              <a:rPr lang="zh-CN" altLang="en-US" b="1" dirty="0">
                <a:solidFill>
                  <a:srgbClr val="FF0000"/>
                </a:solidFill>
                <a:ea typeface="宋体" panose="02010600030101010101" pitchFamily="2" charset="-122"/>
              </a:rPr>
              <a:t>长度为</a:t>
            </a:r>
            <a:r>
              <a:rPr lang="en-US" altLang="zh-CN" b="1" dirty="0">
                <a:solidFill>
                  <a:srgbClr val="FF0000"/>
                </a:solidFill>
                <a:ea typeface="宋体" panose="02010600030101010101" pitchFamily="2" charset="-122"/>
              </a:rPr>
              <a:t>200</a:t>
            </a:r>
            <a:r>
              <a:rPr lang="zh-CN" altLang="en-US" b="1" dirty="0">
                <a:ea typeface="宋体" panose="02010600030101010101" pitchFamily="2" charset="-122"/>
              </a:rPr>
              <a:t>（考虑以后仪器共享数据信息全面，一报多用）。指仪器设备的规格和主要技术指标。超出字段长度应截取主要部分填写。</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8</a:t>
            </a:r>
            <a:r>
              <a:rPr lang="zh-CN" altLang="en-US" b="1" dirty="0">
                <a:ea typeface="宋体" panose="02010600030101010101" pitchFamily="2" charset="-122"/>
              </a:rPr>
              <a:t>．使用机时（教学）：用于教学工作的使用机时数。根据仪器设备使用记录按教学方面统计机时数，若无使用机时，填“</a:t>
            </a:r>
            <a:r>
              <a:rPr lang="en-US" altLang="zh-CN" b="1" dirty="0">
                <a:ea typeface="宋体" panose="02010600030101010101" pitchFamily="2" charset="-122"/>
              </a:rPr>
              <a:t>0”</a:t>
            </a:r>
            <a:r>
              <a:rPr lang="zh-CN" altLang="en-US" b="1" dirty="0">
                <a:ea typeface="宋体" panose="02010600030101010101" pitchFamily="2" charset="-122"/>
              </a:rPr>
              <a:t>，不能空项。使用机时：必要的开机准备时间</a:t>
            </a:r>
            <a:r>
              <a:rPr lang="en-US" altLang="zh-CN" b="1" dirty="0">
                <a:ea typeface="宋体" panose="02010600030101010101" pitchFamily="2" charset="-122"/>
              </a:rPr>
              <a:t>+</a:t>
            </a:r>
            <a:r>
              <a:rPr lang="zh-CN" altLang="en-US" b="1" dirty="0">
                <a:ea typeface="宋体" panose="02010600030101010101" pitchFamily="2" charset="-122"/>
              </a:rPr>
              <a:t>测试时间</a:t>
            </a:r>
            <a:r>
              <a:rPr lang="en-US" altLang="zh-CN" b="1" dirty="0">
                <a:ea typeface="宋体" panose="02010600030101010101" pitchFamily="2" charset="-122"/>
              </a:rPr>
              <a:t>+</a:t>
            </a:r>
            <a:r>
              <a:rPr lang="zh-CN" altLang="en-US" b="1" dirty="0">
                <a:ea typeface="宋体" panose="02010600030101010101" pitchFamily="2" charset="-122"/>
              </a:rPr>
              <a:t>必须的后处理时间。</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9</a:t>
            </a:r>
            <a:r>
              <a:rPr lang="zh-CN" altLang="en-US" b="1" dirty="0">
                <a:ea typeface="宋体" panose="02010600030101010101" pitchFamily="2" charset="-122"/>
              </a:rPr>
              <a:t>．使用机时（科研）：用于科研工作的使用机时数。根据仪器设备使用记录按科研方面统计机时数，若无使用机时，填“</a:t>
            </a:r>
            <a:r>
              <a:rPr lang="en-US" altLang="zh-CN" b="1" dirty="0">
                <a:ea typeface="宋体" panose="02010600030101010101" pitchFamily="2" charset="-122"/>
              </a:rPr>
              <a:t>0”</a:t>
            </a:r>
            <a:r>
              <a:rPr lang="zh-CN" altLang="en-US" b="1" dirty="0">
                <a:ea typeface="宋体" panose="02010600030101010101" pitchFamily="2" charset="-122"/>
              </a:rPr>
              <a:t>，不能空项。</a:t>
            </a:r>
            <a:endParaRPr lang="zh-CN" altLang="en-US" b="1" dirty="0">
              <a:ea typeface="宋体" panose="02010600030101010101" pitchFamily="2" charset="-122"/>
            </a:endParaRPr>
          </a:p>
        </p:txBody>
      </p:sp>
      <p:sp>
        <p:nvSpPr>
          <p:cNvPr id="37890"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Rectangle 2"/>
          <p:cNvSpPr>
            <a:spLocks noGrp="1"/>
          </p:cNvSpPr>
          <p:nvPr>
            <p:ph idx="1"/>
          </p:nvPr>
        </p:nvSpPr>
        <p:spPr>
          <a:xfrm>
            <a:off x="250825" y="1241425"/>
            <a:ext cx="8748713" cy="4851400"/>
          </a:xfrm>
          <a:ln/>
        </p:spPr>
        <p:txBody>
          <a:bodyPr wrap="square" lIns="91440" tIns="45720" rIns="91440" bIns="45720" anchor="t"/>
          <a:p>
            <a:pPr eaLnBrk="1" hangingPunct="1">
              <a:lnSpc>
                <a:spcPct val="90000"/>
              </a:lnSpc>
              <a:buNone/>
            </a:pPr>
            <a:r>
              <a:rPr lang="zh-CN" altLang="en-US" sz="2800" b="1" dirty="0">
                <a:solidFill>
                  <a:srgbClr val="051AB3"/>
                </a:solidFill>
                <a:ea typeface="宋体" panose="02010600030101010101" pitchFamily="2" charset="-122"/>
              </a:rPr>
              <a:t>基表三   贵重仪器设备表</a:t>
            </a:r>
            <a:r>
              <a:rPr lang="en-US" altLang="zh-CN" sz="2800" b="1" dirty="0">
                <a:solidFill>
                  <a:srgbClr val="051AB3"/>
                </a:solidFill>
                <a:ea typeface="宋体" panose="02010600030101010101" pitchFamily="2" charset="-122"/>
              </a:rPr>
              <a:t>(SJ3)</a:t>
            </a:r>
            <a:endParaRPr lang="en-US" altLang="zh-CN" sz="2800" b="1" dirty="0">
              <a:solidFill>
                <a:srgbClr val="051AB3"/>
              </a:solidFill>
              <a:ea typeface="宋体" panose="02010600030101010101" pitchFamily="2" charset="-122"/>
            </a:endParaRPr>
          </a:p>
          <a:p>
            <a:pPr eaLnBrk="1" hangingPunct="1">
              <a:lnSpc>
                <a:spcPct val="90000"/>
              </a:lnSpc>
              <a:buNone/>
            </a:pPr>
            <a:endParaRPr lang="zh-CN" altLang="en-US" dirty="0">
              <a:ea typeface="宋体" panose="02010600030101010101" pitchFamily="2" charset="-122"/>
            </a:endParaRPr>
          </a:p>
          <a:p>
            <a:pPr eaLnBrk="1" hangingPunct="1">
              <a:lnSpc>
                <a:spcPct val="90000"/>
              </a:lnSpc>
            </a:pPr>
            <a:r>
              <a:rPr lang="en-US" altLang="zh-CN" b="1" dirty="0">
                <a:ea typeface="宋体" panose="02010600030101010101" pitchFamily="2" charset="-122"/>
              </a:rPr>
              <a:t>10</a:t>
            </a:r>
            <a:r>
              <a:rPr lang="zh-CN" altLang="en-US" b="1" dirty="0">
                <a:ea typeface="宋体" panose="02010600030101010101" pitchFamily="2" charset="-122"/>
              </a:rPr>
              <a:t>．使用机时（社会服务）用于社会服务的使用机时数。根据仪器设备使用记录</a:t>
            </a:r>
            <a:r>
              <a:rPr lang="zh-CN" altLang="en-US" b="1" dirty="0">
                <a:solidFill>
                  <a:srgbClr val="FF0000"/>
                </a:solidFill>
                <a:ea typeface="宋体" panose="02010600030101010101" pitchFamily="2" charset="-122"/>
              </a:rPr>
              <a:t>按社会服务方面统计机时数</a:t>
            </a:r>
            <a:r>
              <a:rPr lang="zh-CN" altLang="en-US" b="1" dirty="0">
                <a:ea typeface="宋体" panose="02010600030101010101" pitchFamily="2" charset="-122"/>
              </a:rPr>
              <a:t>，若无使用机时，填“</a:t>
            </a:r>
            <a:r>
              <a:rPr lang="en-US" altLang="zh-CN" b="1" dirty="0">
                <a:ea typeface="宋体" panose="02010600030101010101" pitchFamily="2" charset="-122"/>
              </a:rPr>
              <a:t>0”</a:t>
            </a:r>
            <a:r>
              <a:rPr lang="zh-CN" altLang="en-US" b="1" dirty="0">
                <a:ea typeface="宋体" panose="02010600030101010101" pitchFamily="2" charset="-122"/>
              </a:rPr>
              <a:t>，不能空项。</a:t>
            </a:r>
            <a:endParaRPr lang="zh-CN" altLang="en-US" b="1" dirty="0">
              <a:ea typeface="宋体" panose="02010600030101010101" pitchFamily="2" charset="-122"/>
            </a:endParaRPr>
          </a:p>
          <a:p>
            <a:pPr eaLnBrk="1" hangingPunct="1">
              <a:lnSpc>
                <a:spcPct val="90000"/>
              </a:lnSpc>
            </a:pPr>
            <a:r>
              <a:rPr lang="en-US" altLang="zh-CN" b="1" dirty="0">
                <a:ea typeface="宋体" panose="02010600030101010101" pitchFamily="2" charset="-122"/>
              </a:rPr>
              <a:t>11. </a:t>
            </a:r>
            <a:r>
              <a:rPr lang="zh-CN" altLang="en-US" b="1" dirty="0">
                <a:ea typeface="宋体" panose="02010600030101010101" pitchFamily="2" charset="-122"/>
              </a:rPr>
              <a:t>使用机时（其中开放使用机时）：</a:t>
            </a:r>
            <a:r>
              <a:rPr lang="zh-CN" altLang="en-US" b="1" dirty="0">
                <a:solidFill>
                  <a:srgbClr val="FF0000"/>
                </a:solidFill>
                <a:ea typeface="宋体" panose="02010600030101010101" pitchFamily="2" charset="-122"/>
              </a:rPr>
              <a:t>仪器对用户开放使用</a:t>
            </a:r>
            <a:r>
              <a:rPr lang="zh-CN" altLang="en-US" b="1" dirty="0">
                <a:ea typeface="宋体" panose="02010600030101010101" pitchFamily="2" charset="-122"/>
              </a:rPr>
              <a:t>（用户自行上机测试、观察样品）的机时数（</a:t>
            </a:r>
            <a:r>
              <a:rPr lang="zh-CN" altLang="en-US" b="1" dirty="0">
                <a:solidFill>
                  <a:schemeClr val="hlink"/>
                </a:solidFill>
                <a:ea typeface="宋体" panose="02010600030101010101" pitchFamily="2" charset="-122"/>
              </a:rPr>
              <a:t>具有一定的导向性，鼓励开放</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lnSpc>
                <a:spcPct val="90000"/>
              </a:lnSpc>
            </a:pPr>
            <a:r>
              <a:rPr lang="en-US" altLang="zh-CN" b="1" dirty="0">
                <a:ea typeface="宋体" panose="02010600030101010101" pitchFamily="2" charset="-122"/>
              </a:rPr>
              <a:t>12. </a:t>
            </a:r>
            <a:r>
              <a:rPr lang="zh-CN" altLang="en-US" b="1" dirty="0">
                <a:ea typeface="宋体" panose="02010600030101010101" pitchFamily="2" charset="-122"/>
              </a:rPr>
              <a:t>测样数：本学年在本仪器设备上测试、分析的样品数量，按照原始记录统计填报。同一样品在一台仪器上测试，统计测样数为</a:t>
            </a:r>
            <a:r>
              <a:rPr lang="en-US" altLang="zh-CN" b="1" dirty="0">
                <a:ea typeface="宋体" panose="02010600030101010101" pitchFamily="2" charset="-122"/>
              </a:rPr>
              <a:t>1</a:t>
            </a:r>
            <a:r>
              <a:rPr lang="zh-CN" altLang="en-US" b="1" dirty="0">
                <a:ea typeface="宋体" panose="02010600030101010101" pitchFamily="2" charset="-122"/>
              </a:rPr>
              <a:t>，与测试方法和次数无关。</a:t>
            </a:r>
            <a:endParaRPr lang="zh-CN" altLang="en-US" b="1" dirty="0">
              <a:ea typeface="宋体" panose="02010600030101010101" pitchFamily="2" charset="-122"/>
            </a:endParaRPr>
          </a:p>
          <a:p>
            <a:pPr eaLnBrk="1" hangingPunct="1">
              <a:lnSpc>
                <a:spcPct val="90000"/>
              </a:lnSpc>
            </a:pPr>
            <a:r>
              <a:rPr lang="en-US" altLang="zh-CN" b="1" dirty="0">
                <a:ea typeface="宋体" panose="02010600030101010101" pitchFamily="2" charset="-122"/>
              </a:rPr>
              <a:t>13. </a:t>
            </a:r>
            <a:r>
              <a:rPr lang="zh-CN" altLang="en-US" b="1" dirty="0">
                <a:ea typeface="宋体" panose="02010600030101010101" pitchFamily="2" charset="-122"/>
              </a:rPr>
              <a:t>培训人员数（学生）：本学年在本仪器上培训的能够独立操作的学生数，不包括各种形式的参观人数。按照原始记录统计填报。</a:t>
            </a:r>
            <a:endParaRPr lang="zh-CN" altLang="en-US" b="1" dirty="0">
              <a:ea typeface="宋体" panose="02010600030101010101" pitchFamily="2" charset="-122"/>
            </a:endParaRPr>
          </a:p>
          <a:p>
            <a:pPr eaLnBrk="1" hangingPunct="1">
              <a:lnSpc>
                <a:spcPct val="90000"/>
              </a:lnSpc>
            </a:pPr>
            <a:r>
              <a:rPr lang="en-US" altLang="zh-CN" b="1" dirty="0">
                <a:ea typeface="宋体" panose="02010600030101010101" pitchFamily="2" charset="-122"/>
              </a:rPr>
              <a:t>14. </a:t>
            </a:r>
            <a:r>
              <a:rPr lang="zh-CN" altLang="en-US" b="1" dirty="0">
                <a:ea typeface="宋体" panose="02010600030101010101" pitchFamily="2" charset="-122"/>
              </a:rPr>
              <a:t>培训人员数（教师）：本学年在本仪器上培训的能够独立操作的教师数（如通过开放培训），不包括各种形式的参观人数。按照原始记录统计填报。</a:t>
            </a:r>
            <a:endParaRPr lang="zh-CN" altLang="en-US" b="1" dirty="0">
              <a:ea typeface="宋体" panose="02010600030101010101" pitchFamily="2" charset="-122"/>
            </a:endParaRPr>
          </a:p>
        </p:txBody>
      </p:sp>
      <p:sp>
        <p:nvSpPr>
          <p:cNvPr id="38914"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Rectangle 2"/>
          <p:cNvSpPr>
            <a:spLocks noGrp="1"/>
          </p:cNvSpPr>
          <p:nvPr>
            <p:ph idx="1"/>
          </p:nvPr>
        </p:nvSpPr>
        <p:spPr>
          <a:xfrm>
            <a:off x="250825" y="1241425"/>
            <a:ext cx="8748713" cy="5616575"/>
          </a:xfrm>
          <a:ln/>
        </p:spPr>
        <p:txBody>
          <a:bodyPr wrap="square" lIns="91440" tIns="45720" rIns="91440" bIns="45720" anchor="t"/>
          <a:p>
            <a:pPr eaLnBrk="1" hangingPunct="1">
              <a:lnSpc>
                <a:spcPct val="80000"/>
              </a:lnSpc>
              <a:buNone/>
            </a:pPr>
            <a:r>
              <a:rPr lang="zh-CN" altLang="en-US" sz="2800" b="1" dirty="0">
                <a:solidFill>
                  <a:srgbClr val="051AB3"/>
                </a:solidFill>
                <a:ea typeface="宋体" panose="02010600030101010101" pitchFamily="2" charset="-122"/>
              </a:rPr>
              <a:t>基表三   贵重仪器设备表</a:t>
            </a:r>
            <a:r>
              <a:rPr lang="en-US" altLang="zh-CN" sz="2800" b="1" dirty="0">
                <a:solidFill>
                  <a:srgbClr val="051AB3"/>
                </a:solidFill>
                <a:ea typeface="宋体" panose="02010600030101010101" pitchFamily="2" charset="-122"/>
              </a:rPr>
              <a:t>(SJ3)</a:t>
            </a:r>
            <a:endParaRPr lang="en-US" altLang="zh-CN" sz="2800" b="1" dirty="0">
              <a:solidFill>
                <a:srgbClr val="051AB3"/>
              </a:solidFill>
              <a:ea typeface="宋体" panose="02010600030101010101" pitchFamily="2" charset="-122"/>
            </a:endParaRPr>
          </a:p>
          <a:p>
            <a:pPr eaLnBrk="1" hangingPunct="1">
              <a:lnSpc>
                <a:spcPct val="80000"/>
              </a:lnSpc>
              <a:buNone/>
            </a:pPr>
            <a:endParaRPr lang="zh-CN" altLang="en-US" dirty="0">
              <a:ea typeface="宋体" panose="02010600030101010101" pitchFamily="2" charset="-122"/>
            </a:endParaRPr>
          </a:p>
          <a:p>
            <a:pPr eaLnBrk="1" hangingPunct="1">
              <a:lnSpc>
                <a:spcPct val="80000"/>
              </a:lnSpc>
            </a:pPr>
            <a:r>
              <a:rPr lang="en-US" altLang="zh-CN" b="1" dirty="0">
                <a:ea typeface="宋体" panose="02010600030101010101" pitchFamily="2" charset="-122"/>
              </a:rPr>
              <a:t>15. </a:t>
            </a:r>
            <a:r>
              <a:rPr lang="zh-CN" altLang="en-US" b="1" dirty="0">
                <a:ea typeface="宋体" panose="02010600030101010101" pitchFamily="2" charset="-122"/>
              </a:rPr>
              <a:t>培训人员数（其他）：本学年在本仪器上</a:t>
            </a:r>
            <a:r>
              <a:rPr lang="zh-CN" altLang="en-US" b="1" dirty="0">
                <a:solidFill>
                  <a:srgbClr val="FF0000"/>
                </a:solidFill>
                <a:ea typeface="宋体" panose="02010600030101010101" pitchFamily="2" charset="-122"/>
              </a:rPr>
              <a:t>培训的能够独立操作的其他人员数</a:t>
            </a:r>
            <a:r>
              <a:rPr lang="zh-CN" altLang="en-US" b="1" dirty="0">
                <a:ea typeface="宋体" panose="02010600030101010101" pitchFamily="2" charset="-122"/>
              </a:rPr>
              <a:t>，不包括各种形式的参观人数。按照原始记录统计填报。</a:t>
            </a:r>
            <a:endParaRPr lang="zh-CN" altLang="en-US" b="1" dirty="0">
              <a:ea typeface="宋体" panose="02010600030101010101" pitchFamily="2" charset="-122"/>
            </a:endParaRPr>
          </a:p>
          <a:p>
            <a:pPr eaLnBrk="1" hangingPunct="1">
              <a:lnSpc>
                <a:spcPct val="80000"/>
              </a:lnSpc>
            </a:pPr>
            <a:r>
              <a:rPr lang="en-US" altLang="zh-CN" b="1" dirty="0">
                <a:ea typeface="宋体" panose="02010600030101010101" pitchFamily="2" charset="-122"/>
              </a:rPr>
              <a:t>16. </a:t>
            </a:r>
            <a:r>
              <a:rPr lang="zh-CN" altLang="en-US" b="1" dirty="0">
                <a:ea typeface="宋体" panose="02010600030101010101" pitchFamily="2" charset="-122"/>
              </a:rPr>
              <a:t>教学实验项目数：本学年利用本仪器设备开设的</a:t>
            </a:r>
            <a:r>
              <a:rPr lang="zh-CN" altLang="en-US" b="1" dirty="0">
                <a:solidFill>
                  <a:srgbClr val="FF0000"/>
                </a:solidFill>
                <a:ea typeface="宋体" panose="02010600030101010101" pitchFamily="2" charset="-122"/>
              </a:rPr>
              <a:t>列入教学计划的实验项目</a:t>
            </a:r>
            <a:r>
              <a:rPr lang="zh-CN" altLang="en-US" b="1" dirty="0">
                <a:ea typeface="宋体" panose="02010600030101010101" pitchFamily="2" charset="-122"/>
              </a:rPr>
              <a:t>数。</a:t>
            </a:r>
            <a:endParaRPr lang="zh-CN" altLang="en-US" b="1" dirty="0">
              <a:ea typeface="宋体" panose="02010600030101010101" pitchFamily="2" charset="-122"/>
            </a:endParaRPr>
          </a:p>
          <a:p>
            <a:pPr eaLnBrk="1" hangingPunct="1">
              <a:lnSpc>
                <a:spcPct val="80000"/>
              </a:lnSpc>
            </a:pPr>
            <a:r>
              <a:rPr lang="en-US" altLang="zh-CN" b="1" dirty="0">
                <a:ea typeface="宋体" panose="02010600030101010101" pitchFamily="2" charset="-122"/>
              </a:rPr>
              <a:t>17. </a:t>
            </a:r>
            <a:r>
              <a:rPr lang="zh-CN" altLang="en-US" b="1" dirty="0">
                <a:ea typeface="宋体" panose="02010600030101010101" pitchFamily="2" charset="-122"/>
              </a:rPr>
              <a:t>科研项目数：本学年</a:t>
            </a:r>
            <a:r>
              <a:rPr lang="zh-CN" altLang="en-US" b="1" dirty="0">
                <a:solidFill>
                  <a:srgbClr val="FF0000"/>
                </a:solidFill>
                <a:ea typeface="宋体" panose="02010600030101010101" pitchFamily="2" charset="-122"/>
              </a:rPr>
              <a:t>利用本仪器设备完成的</a:t>
            </a:r>
            <a:r>
              <a:rPr lang="zh-CN" altLang="en-US" b="1" dirty="0">
                <a:ea typeface="宋体" panose="02010600030101010101" pitchFamily="2" charset="-122"/>
              </a:rPr>
              <a:t>各种</a:t>
            </a:r>
            <a:r>
              <a:rPr lang="zh-CN" altLang="en-US" b="1" dirty="0">
                <a:solidFill>
                  <a:srgbClr val="FF0000"/>
                </a:solidFill>
                <a:ea typeface="宋体" panose="02010600030101010101" pitchFamily="2" charset="-122"/>
              </a:rPr>
              <a:t>科研项目或合作项目</a:t>
            </a:r>
            <a:r>
              <a:rPr lang="zh-CN" altLang="en-US" b="1" dirty="0">
                <a:ea typeface="宋体" panose="02010600030101010101" pitchFamily="2" charset="-122"/>
              </a:rPr>
              <a:t>数。</a:t>
            </a:r>
            <a:endParaRPr lang="zh-CN" altLang="en-US" b="1" dirty="0">
              <a:ea typeface="宋体" panose="02010600030101010101" pitchFamily="2" charset="-122"/>
            </a:endParaRPr>
          </a:p>
          <a:p>
            <a:pPr eaLnBrk="1" hangingPunct="1">
              <a:lnSpc>
                <a:spcPct val="80000"/>
              </a:lnSpc>
            </a:pPr>
            <a:r>
              <a:rPr lang="en-US" altLang="zh-CN" b="1" dirty="0">
                <a:ea typeface="宋体" panose="02010600030101010101" pitchFamily="2" charset="-122"/>
              </a:rPr>
              <a:t>18. </a:t>
            </a:r>
            <a:r>
              <a:rPr lang="zh-CN" altLang="en-US" b="1" dirty="0">
                <a:ea typeface="宋体" panose="02010600030101010101" pitchFamily="2" charset="-122"/>
              </a:rPr>
              <a:t>社会服务项目数：本学年利用</a:t>
            </a:r>
            <a:r>
              <a:rPr lang="zh-CN" altLang="en-US" b="1" dirty="0">
                <a:solidFill>
                  <a:srgbClr val="FF0000"/>
                </a:solidFill>
                <a:ea typeface="宋体" panose="02010600030101010101" pitchFamily="2" charset="-122"/>
              </a:rPr>
              <a:t>本仪器设备完成</a:t>
            </a:r>
            <a:r>
              <a:rPr lang="zh-CN" altLang="en-US" b="1" dirty="0">
                <a:ea typeface="宋体" panose="02010600030101010101" pitchFamily="2" charset="-122"/>
              </a:rPr>
              <a:t>的</a:t>
            </a:r>
            <a:r>
              <a:rPr lang="zh-CN" altLang="en-US" b="1" dirty="0">
                <a:solidFill>
                  <a:srgbClr val="FF0000"/>
                </a:solidFill>
                <a:ea typeface="宋体" panose="02010600030101010101" pitchFamily="2" charset="-122"/>
              </a:rPr>
              <a:t>为校外承担的社会服务</a:t>
            </a:r>
            <a:r>
              <a:rPr lang="zh-CN" altLang="en-US" b="1" dirty="0">
                <a:ea typeface="宋体" panose="02010600030101010101" pitchFamily="2" charset="-122"/>
              </a:rPr>
              <a:t>项目数。</a:t>
            </a:r>
            <a:endParaRPr lang="zh-CN" altLang="en-US" b="1" dirty="0">
              <a:ea typeface="宋体" panose="02010600030101010101" pitchFamily="2" charset="-122"/>
            </a:endParaRPr>
          </a:p>
          <a:p>
            <a:pPr eaLnBrk="1" hangingPunct="1">
              <a:lnSpc>
                <a:spcPct val="80000"/>
              </a:lnSpc>
            </a:pPr>
            <a:r>
              <a:rPr lang="en-US" altLang="zh-CN" b="1" dirty="0">
                <a:ea typeface="宋体" panose="02010600030101010101" pitchFamily="2" charset="-122"/>
              </a:rPr>
              <a:t>19.</a:t>
            </a:r>
            <a:r>
              <a:rPr lang="zh-CN" altLang="en-US" b="1" dirty="0">
                <a:ea typeface="宋体" panose="02010600030101010101" pitchFamily="2" charset="-122"/>
              </a:rPr>
              <a:t>获奖情况（国家级）：利用本仪器设备在</a:t>
            </a:r>
            <a:r>
              <a:rPr lang="zh-CN" altLang="en-US" b="1" dirty="0">
                <a:solidFill>
                  <a:srgbClr val="FF0000"/>
                </a:solidFill>
                <a:ea typeface="宋体" panose="02010600030101010101" pitchFamily="2" charset="-122"/>
              </a:rPr>
              <a:t>本学年获得</a:t>
            </a:r>
            <a:r>
              <a:rPr lang="zh-CN" altLang="en-US" b="1" dirty="0">
                <a:ea typeface="宋体" panose="02010600030101010101" pitchFamily="2" charset="-122"/>
              </a:rPr>
              <a:t>的国家级奖励情况。</a:t>
            </a:r>
            <a:endParaRPr lang="zh-CN" altLang="en-US" b="1" dirty="0">
              <a:ea typeface="宋体" panose="02010600030101010101" pitchFamily="2" charset="-122"/>
            </a:endParaRPr>
          </a:p>
          <a:p>
            <a:pPr eaLnBrk="1" hangingPunct="1">
              <a:lnSpc>
                <a:spcPct val="80000"/>
              </a:lnSpc>
            </a:pPr>
            <a:r>
              <a:rPr lang="en-US" altLang="zh-CN" b="1" dirty="0">
                <a:ea typeface="宋体" panose="02010600030101010101" pitchFamily="2" charset="-122"/>
              </a:rPr>
              <a:t>20. </a:t>
            </a:r>
            <a:r>
              <a:rPr lang="zh-CN" altLang="en-US" b="1" dirty="0">
                <a:ea typeface="宋体" panose="02010600030101010101" pitchFamily="2" charset="-122"/>
              </a:rPr>
              <a:t>获奖情况（省部级）：利用本仪器设备</a:t>
            </a:r>
            <a:r>
              <a:rPr lang="zh-CN" altLang="en-US" b="1" dirty="0">
                <a:solidFill>
                  <a:srgbClr val="FF0000"/>
                </a:solidFill>
                <a:ea typeface="宋体" panose="02010600030101010101" pitchFamily="2" charset="-122"/>
              </a:rPr>
              <a:t>本学年获得</a:t>
            </a:r>
            <a:r>
              <a:rPr lang="zh-CN" altLang="en-US" b="1" dirty="0">
                <a:ea typeface="宋体" panose="02010600030101010101" pitchFamily="2" charset="-122"/>
              </a:rPr>
              <a:t>的省部级奖励情况。</a:t>
            </a:r>
            <a:endParaRPr lang="zh-CN" altLang="en-US" b="1" dirty="0">
              <a:ea typeface="宋体" panose="02010600030101010101" pitchFamily="2" charset="-122"/>
            </a:endParaRPr>
          </a:p>
          <a:p>
            <a:pPr eaLnBrk="1" hangingPunct="1">
              <a:lnSpc>
                <a:spcPct val="80000"/>
              </a:lnSpc>
            </a:pPr>
            <a:r>
              <a:rPr lang="en-US" altLang="zh-CN" b="1" dirty="0">
                <a:ea typeface="宋体" panose="02010600030101010101" pitchFamily="2" charset="-122"/>
              </a:rPr>
              <a:t>21. </a:t>
            </a:r>
            <a:r>
              <a:rPr lang="zh-CN" altLang="en-US" b="1" dirty="0">
                <a:ea typeface="宋体" panose="02010600030101010101" pitchFamily="2" charset="-122"/>
              </a:rPr>
              <a:t>发明专利（教师）：利用本仪器设备在</a:t>
            </a:r>
            <a:r>
              <a:rPr lang="zh-CN" altLang="en-US" b="1" dirty="0">
                <a:solidFill>
                  <a:srgbClr val="FF0000"/>
                </a:solidFill>
                <a:ea typeface="宋体" panose="02010600030101010101" pitchFamily="2" charset="-122"/>
              </a:rPr>
              <a:t>本学年获得</a:t>
            </a:r>
            <a:r>
              <a:rPr lang="zh-CN" altLang="en-US" b="1" dirty="0">
                <a:ea typeface="宋体" panose="02010600030101010101" pitchFamily="2" charset="-122"/>
              </a:rPr>
              <a:t>的已</a:t>
            </a:r>
            <a:r>
              <a:rPr lang="zh-CN" altLang="en-US" b="1" dirty="0">
                <a:solidFill>
                  <a:srgbClr val="FF0000"/>
                </a:solidFill>
                <a:ea typeface="宋体" panose="02010600030101010101" pitchFamily="2" charset="-122"/>
              </a:rPr>
              <a:t>授权发明专利</a:t>
            </a:r>
            <a:r>
              <a:rPr lang="zh-CN" altLang="en-US" b="1" dirty="0">
                <a:ea typeface="宋体" panose="02010600030101010101" pitchFamily="2" charset="-122"/>
              </a:rPr>
              <a:t>数，不含实用新型和外观设计。</a:t>
            </a:r>
            <a:endParaRPr lang="zh-CN" altLang="en-US" b="1" dirty="0">
              <a:ea typeface="宋体" panose="02010600030101010101" pitchFamily="2" charset="-122"/>
            </a:endParaRPr>
          </a:p>
          <a:p>
            <a:pPr eaLnBrk="1" hangingPunct="1">
              <a:lnSpc>
                <a:spcPct val="80000"/>
              </a:lnSpc>
              <a:buNone/>
            </a:pPr>
            <a:r>
              <a:rPr lang="zh-CN" altLang="en-US" sz="1800" dirty="0">
                <a:ea typeface="宋体" panose="02010600030101010101" pitchFamily="2" charset="-122"/>
              </a:rPr>
              <a:t>　</a:t>
            </a:r>
            <a:endParaRPr lang="zh-CN" altLang="en-US" sz="1800" dirty="0">
              <a:ea typeface="宋体" panose="02010600030101010101" pitchFamily="2" charset="-122"/>
            </a:endParaRPr>
          </a:p>
          <a:p>
            <a:pPr eaLnBrk="1" hangingPunct="1">
              <a:lnSpc>
                <a:spcPct val="80000"/>
              </a:lnSpc>
              <a:buNone/>
            </a:pPr>
            <a:r>
              <a:rPr lang="zh-CN" altLang="en-US" sz="1800" dirty="0">
                <a:ea typeface="宋体" panose="02010600030101010101" pitchFamily="2" charset="-122"/>
              </a:rPr>
              <a:t>　　　</a:t>
            </a:r>
            <a:endParaRPr lang="zh-CN" altLang="en-US" sz="1800" dirty="0">
              <a:ea typeface="宋体" panose="02010600030101010101" pitchFamily="2" charset="-122"/>
            </a:endParaRPr>
          </a:p>
        </p:txBody>
      </p:sp>
      <p:sp>
        <p:nvSpPr>
          <p:cNvPr id="39938"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Rectangle 2"/>
          <p:cNvSpPr>
            <a:spLocks noGrp="1"/>
          </p:cNvSpPr>
          <p:nvPr>
            <p:ph idx="1"/>
          </p:nvPr>
        </p:nvSpPr>
        <p:spPr>
          <a:xfrm>
            <a:off x="250825" y="908050"/>
            <a:ext cx="8748713" cy="4681538"/>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基表三   贵重仪器设备表</a:t>
            </a:r>
            <a:r>
              <a:rPr lang="en-US" altLang="zh-CN" sz="2800" b="1" dirty="0">
                <a:solidFill>
                  <a:srgbClr val="051AB3"/>
                </a:solidFill>
                <a:ea typeface="宋体" panose="02010600030101010101" pitchFamily="2" charset="-122"/>
              </a:rPr>
              <a:t>(SJ3)</a:t>
            </a:r>
            <a:endParaRPr lang="en-US" altLang="zh-CN" sz="2800" b="1" dirty="0">
              <a:solidFill>
                <a:srgbClr val="051AB3"/>
              </a:solidFill>
              <a:ea typeface="宋体" panose="02010600030101010101" pitchFamily="2" charset="-122"/>
            </a:endParaRPr>
          </a:p>
          <a:p>
            <a:pPr eaLnBrk="1" hangingPunct="1">
              <a:buNone/>
            </a:pPr>
            <a:endParaRPr lang="zh-CN" altLang="en-US" dirty="0">
              <a:ea typeface="宋体" panose="02010600030101010101" pitchFamily="2" charset="-122"/>
            </a:endParaRPr>
          </a:p>
          <a:p>
            <a:pPr eaLnBrk="1" hangingPunct="1"/>
            <a:endParaRPr lang="zh-CN" altLang="en-US" sz="1800" dirty="0">
              <a:ea typeface="宋体" panose="02010600030101010101" pitchFamily="2" charset="-122"/>
            </a:endParaRPr>
          </a:p>
          <a:p>
            <a:pPr eaLnBrk="1" hangingPunct="1"/>
            <a:r>
              <a:rPr lang="en-US" altLang="zh-CN" b="1" dirty="0">
                <a:ea typeface="宋体" panose="02010600030101010101" pitchFamily="2" charset="-122"/>
              </a:rPr>
              <a:t>22. </a:t>
            </a:r>
            <a:r>
              <a:rPr lang="zh-CN" altLang="en-US" b="1" dirty="0">
                <a:ea typeface="宋体" panose="02010600030101010101" pitchFamily="2" charset="-122"/>
              </a:rPr>
              <a:t>发明专利（学生）：利用本仪器设备在本学年获得的已授权发明专利数，不含实用新型和外观设计。</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23. </a:t>
            </a:r>
            <a:r>
              <a:rPr lang="zh-CN" altLang="en-US" b="1" dirty="0">
                <a:ea typeface="宋体" panose="02010600030101010101" pitchFamily="2" charset="-122"/>
              </a:rPr>
              <a:t>论文情况（三大检索）：利用本仪器设备在本学年发表论文情况。三大检索指：</a:t>
            </a:r>
            <a:r>
              <a:rPr lang="en-US" altLang="zh-CN" b="1" dirty="0">
                <a:ea typeface="宋体" panose="02010600030101010101" pitchFamily="2" charset="-122"/>
              </a:rPr>
              <a:t>SCI</a:t>
            </a:r>
            <a:r>
              <a:rPr lang="zh-CN" altLang="en-US" b="1" dirty="0">
                <a:ea typeface="宋体" panose="02010600030101010101" pitchFamily="2" charset="-122"/>
              </a:rPr>
              <a:t>、</a:t>
            </a:r>
            <a:r>
              <a:rPr lang="en-US" altLang="zh-CN" b="1" dirty="0">
                <a:ea typeface="宋体" panose="02010600030101010101" pitchFamily="2" charset="-122"/>
              </a:rPr>
              <a:t>EI </a:t>
            </a:r>
            <a:r>
              <a:rPr lang="zh-CN" altLang="en-US" b="1" dirty="0">
                <a:ea typeface="宋体" panose="02010600030101010101" pitchFamily="2" charset="-122"/>
              </a:rPr>
              <a:t>、</a:t>
            </a:r>
            <a:r>
              <a:rPr lang="en-US" altLang="zh-CN" b="1" dirty="0">
                <a:ea typeface="宋体" panose="02010600030101010101" pitchFamily="2" charset="-122"/>
              </a:rPr>
              <a:t>ISTP</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24. </a:t>
            </a:r>
            <a:r>
              <a:rPr lang="zh-CN" altLang="en-US" b="1" dirty="0">
                <a:ea typeface="宋体" panose="02010600030101010101" pitchFamily="2" charset="-122"/>
              </a:rPr>
              <a:t>论文情况（核心刊物）：利用本仪器设备在本学年核心期刊发表论文情况。</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25. </a:t>
            </a:r>
            <a:r>
              <a:rPr lang="zh-CN" altLang="en-US" b="1" dirty="0">
                <a:ea typeface="宋体" panose="02010600030101010101" pitchFamily="2" charset="-122"/>
              </a:rPr>
              <a:t>负责人姓名：指本仪器设备或机组的负责人姓名，没有负责人的填“无”。</a:t>
            </a:r>
            <a:endParaRPr lang="zh-CN" altLang="en-US" b="1" dirty="0">
              <a:ea typeface="宋体" panose="02010600030101010101" pitchFamily="2" charset="-122"/>
            </a:endParaRPr>
          </a:p>
        </p:txBody>
      </p:sp>
      <p:sp>
        <p:nvSpPr>
          <p:cNvPr id="40962"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Rectangle 2"/>
          <p:cNvSpPr>
            <a:spLocks noGrp="1" noChangeArrowheads="1"/>
          </p:cNvSpPr>
          <p:nvPr>
            <p:ph idx="1"/>
          </p:nvPr>
        </p:nvSpPr>
        <p:spPr>
          <a:xfrm>
            <a:off x="250825" y="908050"/>
            <a:ext cx="8748713" cy="4681538"/>
          </a:xfrm>
        </p:spPr>
        <p:txBody>
          <a:bodyPr vert="horz" wrap="square" lIns="91440" tIns="45720" rIns="91440" bIns="45720" numCol="1" anchor="t" anchorCtr="0" compatLnSpc="1"/>
          <a:lstStyle/>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zh-CN" altLang="en-US" sz="2800" b="1" i="0" u="none" strike="noStrike" kern="0" cap="none" spc="0" normalizeH="0" baseline="0" noProof="0" dirty="0" smtClean="0">
                <a:ln>
                  <a:noFill/>
                </a:ln>
                <a:solidFill>
                  <a:srgbClr val="051AB3"/>
                </a:solidFill>
                <a:effectLst/>
                <a:uLnTx/>
                <a:uFillTx/>
                <a:latin typeface="+mn-lt"/>
                <a:ea typeface="宋体" panose="02010600030101010101" pitchFamily="2" charset="-122"/>
                <a:cs typeface="+mn-cs"/>
              </a:rPr>
              <a:t>基表三   贵重仪器设备表</a:t>
            </a:r>
            <a:r>
              <a:rPr kumimoji="0" lang="en-US" altLang="zh-CN" sz="2800" b="1" i="0" u="none" strike="noStrike" kern="0" cap="none" spc="0" normalizeH="0" baseline="0" noProof="0" dirty="0" smtClean="0">
                <a:ln>
                  <a:noFill/>
                </a:ln>
                <a:solidFill>
                  <a:srgbClr val="051AB3"/>
                </a:solidFill>
                <a:effectLst/>
                <a:uLnTx/>
                <a:uFillTx/>
                <a:latin typeface="+mn-lt"/>
                <a:ea typeface="宋体" panose="02010600030101010101" pitchFamily="2" charset="-122"/>
                <a:cs typeface="+mn-cs"/>
              </a:rPr>
              <a:t>(SJ3)</a:t>
            </a:r>
            <a:endParaRPr kumimoji="0" lang="en-US" altLang="zh-CN" sz="2800" b="1" i="0" u="none" strike="noStrike" kern="0" cap="none" spc="0" normalizeH="0" baseline="0" noProof="0" dirty="0" smtClean="0">
              <a:ln>
                <a:noFill/>
              </a:ln>
              <a:solidFill>
                <a:srgbClr val="051AB3"/>
              </a:solidFill>
              <a:effectLst/>
              <a:uLnTx/>
              <a:uFillTx/>
              <a:latin typeface="+mn-lt"/>
              <a:ea typeface="宋体" panose="02010600030101010101" pitchFamily="2" charset="-122"/>
              <a:cs typeface="+mn-cs"/>
            </a:endParaRPr>
          </a:p>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endParaRPr kumimoji="0" lang="zh-CN" altLang="en-US" sz="20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Char char="³"/>
              <a:defRPr/>
            </a:pP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审核注意 ：</a:t>
            </a:r>
            <a:endPar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1</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a:t>
            </a: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sj1</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中是 符合上报 </a:t>
            </a:r>
            <a:r>
              <a:rPr kumimoji="0" lang="en-US" altLang="zh-CN" sz="1800" b="0" i="0" u="none" strike="noStrike" kern="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s j3,</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有误漏报的</a:t>
            </a:r>
            <a:endPar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2</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、教学、科研、社会服务机时  大于 </a:t>
            </a: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8760 </a:t>
            </a:r>
            <a:endPar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3</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、教学、科研、社会服务  机时 为 </a:t>
            </a: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0 </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，需要学校写说明</a:t>
            </a:r>
            <a:endPar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4</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、获奖情况 ，论文 ，填写为 </a:t>
            </a: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1 </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，但 有可能是 累计数</a:t>
            </a:r>
            <a:endPar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5</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、有些分类有误  。其实 不是 </a:t>
            </a:r>
            <a:r>
              <a:rPr kumimoji="0" lang="en-US" altLang="zh-CN"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03</a:t>
            </a:r>
            <a:r>
              <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类 </a:t>
            </a:r>
            <a:endParaRPr kumimoji="0" lang="zh-CN" altLang="en-US" sz="18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41986"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Rectangle 2"/>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43010" name="Picture 3"/>
          <p:cNvPicPr>
            <a:picLocks noChangeAspect="1"/>
          </p:cNvPicPr>
          <p:nvPr/>
        </p:nvPicPr>
        <p:blipFill>
          <a:blip r:embed="rId1"/>
          <a:stretch>
            <a:fillRect/>
          </a:stretch>
        </p:blipFill>
        <p:spPr>
          <a:xfrm>
            <a:off x="520700" y="1412875"/>
            <a:ext cx="8104188" cy="4176713"/>
          </a:xfrm>
          <a:prstGeom prst="rect">
            <a:avLst/>
          </a:prstGeom>
          <a:noFill/>
          <a:ln w="9525">
            <a:noFill/>
          </a:ln>
        </p:spPr>
      </p:pic>
    </p:spTree>
  </p:cSld>
  <p:clrMapOvr>
    <a:masterClrMapping/>
  </p:clrMapOvr>
  <p:transition spd="med">
    <p:pull dir="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Rectangle 2"/>
          <p:cNvSpPr>
            <a:spLocks noGrp="1"/>
          </p:cNvSpPr>
          <p:nvPr>
            <p:ph idx="1"/>
          </p:nvPr>
        </p:nvSpPr>
        <p:spPr>
          <a:xfrm>
            <a:off x="250825" y="1125538"/>
            <a:ext cx="8748713" cy="5040312"/>
          </a:xfrm>
          <a:ln/>
        </p:spPr>
        <p:txBody>
          <a:bodyPr wrap="square" lIns="91440" tIns="45720" rIns="91440" bIns="45720" anchor="t"/>
          <a:p>
            <a:pPr eaLnBrk="1" hangingPunct="1">
              <a:lnSpc>
                <a:spcPct val="90000"/>
              </a:lnSpc>
              <a:buNone/>
            </a:pPr>
            <a:r>
              <a:rPr lang="zh-CN" altLang="en-US" sz="3200" b="1" dirty="0">
                <a:solidFill>
                  <a:srgbClr val="051AB3"/>
                </a:solidFill>
                <a:ea typeface="宋体" panose="02010600030101010101" pitchFamily="2" charset="-122"/>
              </a:rPr>
              <a:t>基表四  教学实验项目表</a:t>
            </a:r>
            <a:r>
              <a:rPr lang="en-US" altLang="zh-CN" sz="3200" b="1" dirty="0">
                <a:solidFill>
                  <a:srgbClr val="051AB3"/>
                </a:solidFill>
                <a:ea typeface="宋体" panose="02010600030101010101" pitchFamily="2" charset="-122"/>
              </a:rPr>
              <a:t>(SJ4)</a:t>
            </a:r>
            <a:endParaRPr lang="zh-CN" altLang="en-US" sz="3200" b="1" dirty="0">
              <a:solidFill>
                <a:srgbClr val="051AB3"/>
              </a:solidFill>
              <a:ea typeface="宋体" panose="02010600030101010101" pitchFamily="2" charset="-122"/>
            </a:endParaRPr>
          </a:p>
          <a:p>
            <a:pPr algn="just" eaLnBrk="1" hangingPunct="1">
              <a:lnSpc>
                <a:spcPct val="90000"/>
              </a:lnSpc>
              <a:buNone/>
            </a:pPr>
            <a:r>
              <a:rPr lang="zh-CN" altLang="en-US" sz="1400" b="1" dirty="0">
                <a:solidFill>
                  <a:srgbClr val="0066FF"/>
                </a:solidFill>
                <a:ea typeface="宋体" panose="02010600030101010101" pitchFamily="2" charset="-122"/>
              </a:rPr>
              <a:t>总体说明：</a:t>
            </a:r>
            <a:r>
              <a:rPr lang="zh-CN" altLang="en-US" sz="1800" dirty="0">
                <a:ea typeface="宋体" panose="02010600030101010101" pitchFamily="2" charset="-122"/>
              </a:rPr>
              <a:t> </a:t>
            </a:r>
            <a:endParaRPr lang="zh-CN" altLang="en-US" sz="1800" dirty="0">
              <a:ea typeface="宋体" panose="02010600030101010101" pitchFamily="2" charset="-122"/>
            </a:endParaRPr>
          </a:p>
          <a:p>
            <a:pPr algn="just" eaLnBrk="1" hangingPunct="1">
              <a:lnSpc>
                <a:spcPct val="90000"/>
              </a:lnSpc>
              <a:buNone/>
            </a:pPr>
            <a:r>
              <a:rPr lang="zh-CN" altLang="en-US" sz="1800" b="1" dirty="0">
                <a:solidFill>
                  <a:srgbClr val="0066FF"/>
                </a:solidFill>
                <a:ea typeface="宋体" panose="02010600030101010101" pitchFamily="2" charset="-122"/>
              </a:rPr>
              <a:t>      １ </a:t>
            </a:r>
            <a:r>
              <a:rPr lang="en-US" altLang="zh-CN" sz="1800" b="1" dirty="0">
                <a:ea typeface="宋体" panose="02010600030101010101" pitchFamily="2" charset="-122"/>
              </a:rPr>
              <a:t>.</a:t>
            </a:r>
            <a:r>
              <a:rPr lang="zh-CN" altLang="en-US" sz="1800" b="1" dirty="0">
                <a:solidFill>
                  <a:srgbClr val="FF0000"/>
                </a:solidFill>
                <a:ea typeface="宋体" panose="02010600030101010101" pitchFamily="2" charset="-122"/>
              </a:rPr>
              <a:t>教学实验项目是指本学年纳入教学实验计划且实际开出的教学实验项目</a:t>
            </a:r>
            <a:r>
              <a:rPr lang="zh-CN" altLang="en-US" sz="1800" b="1" dirty="0">
                <a:ea typeface="宋体" panose="02010600030101010101" pitchFamily="2" charset="-122"/>
              </a:rPr>
              <a:t>。（在语言实验室的教学和训练，计算机操作训练，体育训练，艺术类的绘画、雕塑、服装设计、音乐训练列入教学计划且实际开出也应统计在内，毕业设计和课程设计的实验不包括在内 ）</a:t>
            </a:r>
            <a:endParaRPr lang="zh-CN" altLang="en-US" sz="1800" b="1" dirty="0">
              <a:ea typeface="宋体" panose="02010600030101010101" pitchFamily="2" charset="-122"/>
            </a:endParaRPr>
          </a:p>
          <a:p>
            <a:pPr algn="just" eaLnBrk="1" hangingPunct="1">
              <a:lnSpc>
                <a:spcPct val="90000"/>
              </a:lnSpc>
              <a:buNone/>
            </a:pPr>
            <a:r>
              <a:rPr lang="zh-CN" altLang="en-US" sz="1800" b="1" dirty="0">
                <a:ea typeface="宋体" panose="02010600030101010101" pitchFamily="2" charset="-122"/>
              </a:rPr>
              <a:t>　　２ </a:t>
            </a:r>
            <a:r>
              <a:rPr lang="en-US" altLang="zh-CN" sz="1800" b="1" dirty="0">
                <a:ea typeface="宋体" panose="02010600030101010101" pitchFamily="2" charset="-122"/>
              </a:rPr>
              <a:t>.</a:t>
            </a:r>
            <a:r>
              <a:rPr lang="zh-CN" altLang="en-US" sz="1800" b="1" dirty="0">
                <a:ea typeface="宋体" panose="02010600030101010101" pitchFamily="2" charset="-122"/>
              </a:rPr>
              <a:t> </a:t>
            </a:r>
            <a:r>
              <a:rPr lang="zh-CN" altLang="en-US" sz="1800" b="1" dirty="0">
                <a:solidFill>
                  <a:srgbClr val="FF0000"/>
                </a:solidFill>
                <a:ea typeface="宋体" panose="02010600030101010101" pitchFamily="2" charset="-122"/>
              </a:rPr>
              <a:t>与原指标体系最大不同是取消了科研、社会服务和毕业环节</a:t>
            </a:r>
            <a:r>
              <a:rPr lang="zh-CN" altLang="en-US" sz="1800" b="1" dirty="0">
                <a:ea typeface="宋体" panose="02010600030101010101" pitchFamily="2" charset="-122"/>
              </a:rPr>
              <a:t>（进入基表６）</a:t>
            </a:r>
            <a:endParaRPr lang="zh-CN" altLang="en-US" sz="1800" b="1" dirty="0">
              <a:ea typeface="宋体" panose="02010600030101010101" pitchFamily="2" charset="-122"/>
            </a:endParaRPr>
          </a:p>
          <a:p>
            <a:pPr algn="just" eaLnBrk="1" hangingPunct="1">
              <a:lnSpc>
                <a:spcPct val="90000"/>
              </a:lnSpc>
              <a:buNone/>
            </a:pPr>
            <a:r>
              <a:rPr lang="zh-CN" altLang="en-US" sz="1800" b="1" dirty="0">
                <a:solidFill>
                  <a:srgbClr val="0066FF"/>
                </a:solidFill>
                <a:ea typeface="宋体" panose="02010600030101010101" pitchFamily="2" charset="-122"/>
              </a:rPr>
              <a:t>　</a:t>
            </a:r>
            <a:endParaRPr lang="zh-CN" altLang="en-US" sz="1800" b="1" dirty="0">
              <a:solidFill>
                <a:srgbClr val="0066FF"/>
              </a:solidFill>
              <a:ea typeface="宋体" panose="02010600030101010101" pitchFamily="2" charset="-122"/>
            </a:endParaRPr>
          </a:p>
          <a:p>
            <a:pPr algn="just" eaLnBrk="1" hangingPunct="1">
              <a:lnSpc>
                <a:spcPct val="90000"/>
              </a:lnSpc>
              <a:buNone/>
            </a:pPr>
            <a:r>
              <a:rPr lang="zh-CN" altLang="en-US" sz="1800" b="1" dirty="0">
                <a:solidFill>
                  <a:srgbClr val="0066FF"/>
                </a:solidFill>
                <a:ea typeface="宋体" panose="02010600030101010101" pitchFamily="2" charset="-122"/>
              </a:rPr>
              <a:t>字段说明：</a:t>
            </a:r>
            <a:endParaRPr lang="zh-CN" altLang="en-US" sz="1800" b="1" dirty="0">
              <a:solidFill>
                <a:srgbClr val="0066FF"/>
              </a:solidFill>
              <a:ea typeface="宋体" panose="02010600030101010101" pitchFamily="2" charset="-122"/>
            </a:endParaRPr>
          </a:p>
          <a:p>
            <a:pPr eaLnBrk="1" hangingPunct="1">
              <a:lnSpc>
                <a:spcPct val="90000"/>
              </a:lnSpc>
            </a:pPr>
            <a:r>
              <a:rPr lang="en-US" altLang="zh-CN" sz="1800" b="1" dirty="0">
                <a:ea typeface="宋体" panose="02010600030101010101" pitchFamily="2" charset="-122"/>
              </a:rPr>
              <a:t>1.</a:t>
            </a:r>
            <a:r>
              <a:rPr lang="zh-CN" altLang="en-US" sz="1800" b="1" dirty="0">
                <a:ea typeface="宋体" panose="02010600030101010101" pitchFamily="2" charset="-122"/>
              </a:rPr>
              <a:t>学校代码：以中国教育统计网站：</a:t>
            </a:r>
            <a:r>
              <a:rPr lang="en-US" altLang="zh-CN" sz="1800" b="1" dirty="0">
                <a:ea typeface="宋体" panose="02010600030101010101" pitchFamily="2" charset="-122"/>
                <a:hlinkClick r:id="rId1"/>
              </a:rPr>
              <a:t>http://www.stats.edu.cn/</a:t>
            </a:r>
            <a:r>
              <a:rPr lang="zh-CN" altLang="en-US" sz="1800" b="1" dirty="0">
                <a:ea typeface="宋体" panose="02010600030101010101" pitchFamily="2" charset="-122"/>
              </a:rPr>
              <a:t>最新公布为准。</a:t>
            </a:r>
            <a:endParaRPr lang="zh-CN" altLang="en-US" sz="1800" b="1" dirty="0">
              <a:ea typeface="宋体" panose="02010600030101010101" pitchFamily="2" charset="-122"/>
            </a:endParaRPr>
          </a:p>
          <a:p>
            <a:pPr eaLnBrk="1" hangingPunct="1">
              <a:lnSpc>
                <a:spcPct val="90000"/>
              </a:lnSpc>
            </a:pPr>
            <a:r>
              <a:rPr lang="en-US" altLang="zh-CN" sz="1800" b="1" dirty="0">
                <a:ea typeface="宋体" panose="02010600030101010101" pitchFamily="2" charset="-122"/>
              </a:rPr>
              <a:t>2.</a:t>
            </a:r>
            <a:r>
              <a:rPr lang="zh-CN" altLang="en-US" sz="1800" b="1" dirty="0">
                <a:ea typeface="宋体" panose="02010600030101010101" pitchFamily="2" charset="-122"/>
              </a:rPr>
              <a:t>实验编号：学校内部使用的编号，</a:t>
            </a:r>
            <a:r>
              <a:rPr lang="zh-CN" altLang="en-US" sz="1800" b="1" dirty="0">
                <a:solidFill>
                  <a:srgbClr val="FF0000"/>
                </a:solidFill>
                <a:ea typeface="宋体" panose="02010600030101010101" pitchFamily="2" charset="-122"/>
              </a:rPr>
              <a:t>在本校内具有永久唯一性，</a:t>
            </a:r>
            <a:r>
              <a:rPr lang="zh-CN" altLang="en-US" sz="1800" b="1" dirty="0">
                <a:ea typeface="宋体" panose="02010600030101010101" pitchFamily="2" charset="-122"/>
              </a:rPr>
              <a:t>不能为空。若实验撤消，该实验编号将不再使用。如果实验内容更新较大，则应另设新的实验编号及实验名称。</a:t>
            </a:r>
            <a:r>
              <a:rPr lang="zh-CN" altLang="en-US" sz="1800" b="1" dirty="0">
                <a:solidFill>
                  <a:srgbClr val="FF0000"/>
                </a:solidFill>
                <a:ea typeface="宋体" panose="02010600030101010101" pitchFamily="2" charset="-122"/>
              </a:rPr>
              <a:t>独立设课的实验编号最后一位为“*”</a:t>
            </a:r>
            <a:r>
              <a:rPr lang="zh-CN" altLang="en-US" sz="1800" b="1" dirty="0">
                <a:ea typeface="宋体" panose="02010600030101010101" pitchFamily="2" charset="-122"/>
              </a:rPr>
              <a:t>，例如：某实验编号为</a:t>
            </a:r>
            <a:r>
              <a:rPr lang="en-US" altLang="zh-CN" sz="1800" b="1" dirty="0">
                <a:ea typeface="宋体" panose="02010600030101010101" pitchFamily="2" charset="-122"/>
              </a:rPr>
              <a:t>01002001</a:t>
            </a:r>
            <a:r>
              <a:rPr lang="zh-CN" altLang="en-US" sz="1800" b="1" dirty="0">
                <a:ea typeface="宋体" panose="02010600030101010101" pitchFamily="2" charset="-122"/>
              </a:rPr>
              <a:t>，该实验又为独立设课实验，所以上报实验编号应为</a:t>
            </a:r>
            <a:r>
              <a:rPr lang="en-US" altLang="zh-CN" sz="1800" b="1" dirty="0">
                <a:ea typeface="宋体" panose="02010600030101010101" pitchFamily="2" charset="-122"/>
              </a:rPr>
              <a:t>01002001*</a:t>
            </a:r>
            <a:r>
              <a:rPr lang="zh-CN" altLang="en-US" sz="1800" b="1" dirty="0">
                <a:ea typeface="宋体" panose="02010600030101010101" pitchFamily="2" charset="-122"/>
              </a:rPr>
              <a:t>。</a:t>
            </a:r>
            <a:r>
              <a:rPr lang="zh-CN" altLang="en-US" sz="1800" b="1" dirty="0">
                <a:solidFill>
                  <a:srgbClr val="FF0000"/>
                </a:solidFill>
                <a:ea typeface="宋体" panose="02010600030101010101" pitchFamily="2" charset="-122"/>
              </a:rPr>
              <a:t>实验编号不超过</a:t>
            </a:r>
            <a:r>
              <a:rPr lang="en-US" altLang="zh-CN" sz="1800" b="1" dirty="0">
                <a:solidFill>
                  <a:srgbClr val="FF0000"/>
                </a:solidFill>
                <a:ea typeface="宋体" panose="02010600030101010101" pitchFamily="2" charset="-122"/>
              </a:rPr>
              <a:t>13</a:t>
            </a:r>
            <a:r>
              <a:rPr lang="zh-CN" altLang="en-US" sz="1800" b="1" dirty="0">
                <a:solidFill>
                  <a:srgbClr val="FF0000"/>
                </a:solidFill>
                <a:ea typeface="宋体" panose="02010600030101010101" pitchFamily="2" charset="-122"/>
              </a:rPr>
              <a:t>既可</a:t>
            </a:r>
            <a:endParaRPr lang="zh-CN" altLang="en-US" sz="1800" b="1" dirty="0">
              <a:solidFill>
                <a:srgbClr val="FF0000"/>
              </a:solidFill>
              <a:ea typeface="宋体" panose="02010600030101010101" pitchFamily="2" charset="-122"/>
            </a:endParaRPr>
          </a:p>
          <a:p>
            <a:pPr eaLnBrk="1" hangingPunct="1">
              <a:lnSpc>
                <a:spcPct val="90000"/>
              </a:lnSpc>
            </a:pPr>
            <a:r>
              <a:rPr lang="en-US" altLang="zh-CN" sz="1800" b="1" dirty="0">
                <a:ea typeface="宋体" panose="02010600030101010101" pitchFamily="2" charset="-122"/>
              </a:rPr>
              <a:t>3.</a:t>
            </a:r>
            <a:r>
              <a:rPr lang="zh-CN" altLang="en-US" sz="1800" b="1" dirty="0">
                <a:ea typeface="宋体" panose="02010600030101010101" pitchFamily="2" charset="-122"/>
              </a:rPr>
              <a:t>实验名称：填写</a:t>
            </a:r>
            <a:r>
              <a:rPr lang="zh-CN" altLang="en-US" sz="1800" b="1" dirty="0">
                <a:solidFill>
                  <a:srgbClr val="FF0000"/>
                </a:solidFill>
                <a:ea typeface="宋体" panose="02010600030101010101" pitchFamily="2" charset="-122"/>
              </a:rPr>
              <a:t>汉字名称</a:t>
            </a:r>
            <a:r>
              <a:rPr lang="zh-CN" altLang="en-US" sz="1800" b="1" dirty="0">
                <a:ea typeface="宋体" panose="02010600030101010101" pitchFamily="2" charset="-122"/>
              </a:rPr>
              <a:t>。共25个汉字，超过应缩写。</a:t>
            </a:r>
            <a:endParaRPr lang="zh-CN" altLang="en-US" sz="1800" b="1" dirty="0">
              <a:ea typeface="宋体" panose="02010600030101010101" pitchFamily="2" charset="-122"/>
            </a:endParaRPr>
          </a:p>
        </p:txBody>
      </p:sp>
      <p:sp>
        <p:nvSpPr>
          <p:cNvPr id="44034"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Rectangle 2"/>
          <p:cNvSpPr>
            <a:spLocks noGrp="1"/>
          </p:cNvSpPr>
          <p:nvPr>
            <p:ph idx="1"/>
          </p:nvPr>
        </p:nvSpPr>
        <p:spPr>
          <a:xfrm>
            <a:off x="152400" y="1066800"/>
            <a:ext cx="8820150" cy="4495800"/>
          </a:xfrm>
          <a:ln/>
        </p:spPr>
        <p:txBody>
          <a:bodyPr wrap="square" lIns="91440" tIns="45720" rIns="91440" bIns="45720" anchor="t"/>
          <a:p>
            <a:pPr eaLnBrk="1" hangingPunct="1">
              <a:lnSpc>
                <a:spcPct val="90000"/>
              </a:lnSpc>
              <a:buNone/>
            </a:pPr>
            <a:endParaRPr lang="zh-CN" altLang="en-US" sz="1200" dirty="0">
              <a:ea typeface="宋体" panose="02010600030101010101" pitchFamily="2" charset="-122"/>
            </a:endParaRPr>
          </a:p>
          <a:p>
            <a:pPr eaLnBrk="1" hangingPunct="1">
              <a:lnSpc>
                <a:spcPct val="90000"/>
              </a:lnSpc>
            </a:pPr>
            <a:r>
              <a:rPr lang="en-US" altLang="zh-CN" sz="1800" b="1" dirty="0">
                <a:ea typeface="宋体" panose="02010600030101010101" pitchFamily="2" charset="-122"/>
              </a:rPr>
              <a:t>根据</a:t>
            </a:r>
            <a:r>
              <a:rPr lang="zh-CN" altLang="en-US" sz="1800" b="1" dirty="0">
                <a:ea typeface="宋体" panose="02010600030101010101" pitchFamily="2" charset="-122"/>
              </a:rPr>
              <a:t>修订后的指标体系，对</a:t>
            </a:r>
            <a:r>
              <a:rPr lang="en-US" altLang="zh-CN" sz="1800" b="1" dirty="0">
                <a:ea typeface="宋体" panose="02010600030101010101" pitchFamily="2" charset="-122"/>
              </a:rPr>
              <a:t>相应的系统软件进行</a:t>
            </a:r>
            <a:r>
              <a:rPr lang="zh-CN" altLang="en-US" sz="1800" b="1" dirty="0">
                <a:ea typeface="宋体" panose="02010600030101010101" pitchFamily="2" charset="-122"/>
              </a:rPr>
              <a:t>了编制，并</a:t>
            </a:r>
            <a:r>
              <a:rPr lang="zh-CN" altLang="en-US" sz="3200" b="1" dirty="0">
                <a:ea typeface="宋体" panose="02010600030101010101" pitchFamily="2" charset="-122"/>
              </a:rPr>
              <a:t>一直免费</a:t>
            </a:r>
            <a:r>
              <a:rPr lang="zh-CN" altLang="en-US" sz="1800" b="1" dirty="0">
                <a:ea typeface="宋体" panose="02010600030101010101" pitchFamily="2" charset="-122"/>
              </a:rPr>
              <a:t>为全国高校提供。</a:t>
            </a:r>
            <a:endParaRPr lang="zh-CN" altLang="en-US" sz="1800" b="1" dirty="0">
              <a:ea typeface="宋体" panose="02010600030101010101" pitchFamily="2" charset="-122"/>
            </a:endParaRPr>
          </a:p>
          <a:p>
            <a:pPr eaLnBrk="1" hangingPunct="1">
              <a:lnSpc>
                <a:spcPct val="90000"/>
              </a:lnSpc>
              <a:buNone/>
            </a:pPr>
            <a:r>
              <a:rPr lang="en-US" altLang="zh-CN" sz="1800" b="1" dirty="0">
                <a:ea typeface="宋体" panose="02010600030101010101" pitchFamily="2" charset="-122"/>
              </a:rPr>
              <a:t>      1.</a:t>
            </a:r>
            <a:r>
              <a:rPr lang="zh-CN" altLang="en-US" sz="1800" b="1" dirty="0">
                <a:solidFill>
                  <a:srgbClr val="FF0000"/>
                </a:solidFill>
                <a:ea typeface="宋体" panose="02010600030101010101" pitchFamily="2" charset="-122"/>
              </a:rPr>
              <a:t>仪器设备、实验室人员及项目管理软件（管理软件）</a:t>
            </a:r>
            <a:endParaRPr lang="zh-CN" altLang="en-US" sz="1800" b="1" dirty="0">
              <a:solidFill>
                <a:srgbClr val="FF0000"/>
              </a:solidFill>
              <a:ea typeface="宋体" panose="02010600030101010101" pitchFamily="2" charset="-122"/>
            </a:endParaRPr>
          </a:p>
          <a:p>
            <a:pPr eaLnBrk="1" hangingPunct="1">
              <a:lnSpc>
                <a:spcPct val="90000"/>
              </a:lnSpc>
              <a:buNone/>
            </a:pPr>
            <a:r>
              <a:rPr lang="zh-CN" altLang="en-US" sz="1800" b="1" dirty="0">
                <a:ea typeface="宋体" panose="02010600030101010101" pitchFamily="2" charset="-122"/>
              </a:rPr>
              <a:t>      免费提供北京化工大学国有资产管理处开发的仪器设备、实验室人员及项目管理软件</a:t>
            </a:r>
            <a:endParaRPr lang="zh-CN" altLang="en-US" sz="1800" b="1" dirty="0">
              <a:ea typeface="宋体" panose="02010600030101010101" pitchFamily="2" charset="-122"/>
            </a:endParaRPr>
          </a:p>
          <a:p>
            <a:pPr eaLnBrk="1" hangingPunct="1">
              <a:lnSpc>
                <a:spcPct val="90000"/>
              </a:lnSpc>
              <a:buNone/>
            </a:pPr>
            <a:r>
              <a:rPr lang="en-US" altLang="zh-CN" sz="1800" b="1" dirty="0">
                <a:ea typeface="宋体" panose="02010600030101010101" pitchFamily="2" charset="-122"/>
              </a:rPr>
              <a:t>     2.</a:t>
            </a:r>
            <a:r>
              <a:rPr lang="zh-CN" altLang="en-US" sz="1800" b="1" dirty="0">
                <a:ea typeface="宋体" panose="02010600030101010101" pitchFamily="2" charset="-122"/>
              </a:rPr>
              <a:t> </a:t>
            </a:r>
            <a:r>
              <a:rPr lang="zh-CN" altLang="en-US" sz="1800" b="1" dirty="0">
                <a:solidFill>
                  <a:srgbClr val="FF0000"/>
                </a:solidFill>
                <a:ea typeface="宋体" panose="02010600030101010101" pitchFamily="2" charset="-122"/>
              </a:rPr>
              <a:t>高等学校实验室信息统计检测系统</a:t>
            </a:r>
            <a:r>
              <a:rPr lang="zh-CN" altLang="en-US" sz="1800" b="1" dirty="0">
                <a:ea typeface="宋体" panose="02010600030101010101" pitchFamily="2" charset="-122"/>
              </a:rPr>
              <a:t>（单机检测软件）</a:t>
            </a:r>
            <a:endParaRPr lang="zh-CN" altLang="en-US" sz="1800" b="1" dirty="0">
              <a:ea typeface="宋体" panose="02010600030101010101" pitchFamily="2" charset="-122"/>
            </a:endParaRPr>
          </a:p>
          <a:p>
            <a:pPr eaLnBrk="1" hangingPunct="1">
              <a:lnSpc>
                <a:spcPct val="90000"/>
              </a:lnSpc>
              <a:buNone/>
            </a:pPr>
            <a:r>
              <a:rPr lang="zh-CN" altLang="en-US" sz="1800" b="1" dirty="0">
                <a:ea typeface="宋体" panose="02010600030101010101" pitchFamily="2" charset="-122"/>
              </a:rPr>
              <a:t>      高校每学年上报数据前，可通过它完成上报数据的查错，提高网络数据上报效率。可在“高等学校实验室信息统计系统”站点提供下载</a:t>
            </a:r>
            <a:endParaRPr lang="zh-CN" altLang="en-US" sz="1800" b="1" dirty="0">
              <a:ea typeface="宋体" panose="02010600030101010101" pitchFamily="2" charset="-122"/>
            </a:endParaRPr>
          </a:p>
          <a:p>
            <a:pPr eaLnBrk="1" hangingPunct="1">
              <a:lnSpc>
                <a:spcPct val="90000"/>
              </a:lnSpc>
              <a:buNone/>
            </a:pPr>
            <a:r>
              <a:rPr lang="en-US" altLang="zh-CN" sz="1800" b="1" dirty="0">
                <a:ea typeface="宋体" panose="02010600030101010101" pitchFamily="2" charset="-122"/>
              </a:rPr>
              <a:t>     3</a:t>
            </a:r>
            <a:r>
              <a:rPr lang="zh-CN" altLang="en-US" sz="1800" b="1" dirty="0">
                <a:ea typeface="宋体" panose="02010600030101010101" pitchFamily="2" charset="-122"/>
              </a:rPr>
              <a:t> </a:t>
            </a:r>
            <a:r>
              <a:rPr lang="en-US" altLang="zh-CN" sz="1800" b="1" dirty="0">
                <a:ea typeface="宋体" panose="02010600030101010101" pitchFamily="2" charset="-122"/>
              </a:rPr>
              <a:t>. </a:t>
            </a:r>
            <a:r>
              <a:rPr lang="zh-CN" altLang="en-US" sz="1800" b="1" dirty="0">
                <a:solidFill>
                  <a:srgbClr val="FF0000"/>
                </a:solidFill>
                <a:ea typeface="宋体" panose="02010600030101010101" pitchFamily="2" charset="-122"/>
              </a:rPr>
              <a:t>高等学校实验室信息统计系统（上报系统）</a:t>
            </a:r>
            <a:endParaRPr lang="zh-CN" altLang="en-US" sz="1800" b="1" dirty="0">
              <a:solidFill>
                <a:srgbClr val="FF0000"/>
              </a:solidFill>
              <a:ea typeface="宋体" panose="02010600030101010101" pitchFamily="2" charset="-122"/>
            </a:endParaRPr>
          </a:p>
          <a:p>
            <a:pPr eaLnBrk="1" hangingPunct="1">
              <a:lnSpc>
                <a:spcPct val="90000"/>
              </a:lnSpc>
              <a:buNone/>
            </a:pPr>
            <a:r>
              <a:rPr lang="zh-CN" altLang="en-US" sz="1800" b="1" dirty="0">
                <a:ea typeface="宋体" panose="02010600030101010101" pitchFamily="2" charset="-122"/>
              </a:rPr>
              <a:t>    　已由中国教育统计网（</a:t>
            </a:r>
            <a:r>
              <a:rPr lang="en-US" altLang="zh-CN" sz="1800" b="1" dirty="0">
                <a:ea typeface="宋体" panose="02010600030101010101" pitchFamily="2" charset="-122"/>
              </a:rPr>
              <a:t>www.stats.edu.cn</a:t>
            </a:r>
            <a:r>
              <a:rPr lang="zh-CN" altLang="en-US" sz="1800" b="1" dirty="0">
                <a:ea typeface="宋体" panose="02010600030101010101" pitchFamily="2" charset="-122"/>
              </a:rPr>
              <a:t>）建立专项统计栏目“高等学校实验室信息统计”并建立连接。各高校、省市教育行政主管部门、教育部主管部门可登陆该站点，完成“高等学校实验室信息统计”指标体系要求的数据上报、数据验证、数据审核查询、形成综表、报表打印等上报工作</a:t>
            </a:r>
            <a:endParaRPr lang="zh-CN" altLang="en-US" sz="1800" b="1" dirty="0">
              <a:ea typeface="宋体" panose="02010600030101010101" pitchFamily="2" charset="-122"/>
            </a:endParaRPr>
          </a:p>
          <a:p>
            <a:pPr eaLnBrk="1" hangingPunct="1">
              <a:lnSpc>
                <a:spcPct val="90000"/>
              </a:lnSpc>
              <a:buNone/>
            </a:pPr>
            <a:r>
              <a:rPr lang="zh-CN" altLang="en-US" sz="1800" b="1" dirty="0">
                <a:ea typeface="宋体" panose="02010600030101010101" pitchFamily="2" charset="-122"/>
              </a:rPr>
              <a:t>            </a:t>
            </a:r>
            <a:endParaRPr lang="zh-CN" altLang="en-US" sz="1800" b="1" dirty="0">
              <a:ea typeface="宋体" panose="02010600030101010101" pitchFamily="2" charset="-122"/>
            </a:endParaRPr>
          </a:p>
        </p:txBody>
      </p:sp>
      <p:sp>
        <p:nvSpPr>
          <p:cNvPr id="8194"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Rectangle 2"/>
          <p:cNvSpPr>
            <a:spLocks noGrp="1"/>
          </p:cNvSpPr>
          <p:nvPr>
            <p:ph idx="1"/>
          </p:nvPr>
        </p:nvSpPr>
        <p:spPr>
          <a:xfrm>
            <a:off x="250825" y="765175"/>
            <a:ext cx="8748713" cy="5184775"/>
          </a:xfrm>
          <a:ln/>
        </p:spPr>
        <p:txBody>
          <a:bodyPr wrap="square" lIns="91440" tIns="45720" rIns="91440" bIns="45720" anchor="t"/>
          <a:p>
            <a:pPr eaLnBrk="1" hangingPunct="1">
              <a:lnSpc>
                <a:spcPct val="90000"/>
              </a:lnSpc>
              <a:buNone/>
            </a:pPr>
            <a:r>
              <a:rPr lang="zh-CN" altLang="en-US" sz="3200" b="1" dirty="0">
                <a:solidFill>
                  <a:srgbClr val="051AB3"/>
                </a:solidFill>
                <a:ea typeface="宋体" panose="02010600030101010101" pitchFamily="2" charset="-122"/>
              </a:rPr>
              <a:t>基表四  教学实验项目表</a:t>
            </a:r>
            <a:r>
              <a:rPr lang="en-US" altLang="zh-CN" sz="3200" b="1" dirty="0">
                <a:solidFill>
                  <a:srgbClr val="051AB3"/>
                </a:solidFill>
                <a:ea typeface="宋体" panose="02010600030101010101" pitchFamily="2" charset="-122"/>
              </a:rPr>
              <a:t>(SJ4)</a:t>
            </a:r>
            <a:endParaRPr lang="zh-CN" altLang="en-US" dirty="0">
              <a:ea typeface="宋体" panose="02010600030101010101" pitchFamily="2" charset="-122"/>
            </a:endParaRPr>
          </a:p>
          <a:p>
            <a:pPr eaLnBrk="1" hangingPunct="1">
              <a:lnSpc>
                <a:spcPct val="90000"/>
              </a:lnSpc>
            </a:pPr>
            <a:r>
              <a:rPr lang="en-US" altLang="zh-CN" sz="1800" b="1" dirty="0">
                <a:ea typeface="宋体" panose="02010600030101010101" pitchFamily="2" charset="-122"/>
              </a:rPr>
              <a:t>4.</a:t>
            </a:r>
            <a:r>
              <a:rPr lang="zh-CN" altLang="en-US" sz="1800" b="1" dirty="0">
                <a:ea typeface="宋体" panose="02010600030101010101" pitchFamily="2" charset="-122"/>
              </a:rPr>
              <a:t>实验类别：按代码填写：</a:t>
            </a:r>
            <a:r>
              <a:rPr lang="en-US" altLang="zh-CN" sz="1800" b="1" dirty="0">
                <a:ea typeface="宋体" panose="02010600030101010101" pitchFamily="2" charset="-122"/>
              </a:rPr>
              <a:t>1</a:t>
            </a:r>
            <a:r>
              <a:rPr lang="zh-CN" altLang="en-US" sz="1800" b="1" dirty="0">
                <a:ea typeface="宋体" panose="02010600030101010101" pitchFamily="2" charset="-122"/>
              </a:rPr>
              <a:t>．基础；</a:t>
            </a:r>
            <a:r>
              <a:rPr lang="en-US" altLang="zh-CN" sz="1800" b="1" dirty="0">
                <a:ea typeface="宋体" panose="02010600030101010101" pitchFamily="2" charset="-122"/>
              </a:rPr>
              <a:t>2. </a:t>
            </a:r>
            <a:r>
              <a:rPr lang="zh-CN" altLang="en-US" sz="1800" b="1" dirty="0">
                <a:ea typeface="宋体" panose="02010600030101010101" pitchFamily="2" charset="-122"/>
              </a:rPr>
              <a:t>专业基础；</a:t>
            </a:r>
            <a:r>
              <a:rPr lang="en-US" altLang="zh-CN" sz="1800" b="1" dirty="0">
                <a:ea typeface="宋体" panose="02010600030101010101" pitchFamily="2" charset="-122"/>
              </a:rPr>
              <a:t>3. </a:t>
            </a:r>
            <a:r>
              <a:rPr lang="zh-CN" altLang="en-US" sz="1800" b="1" dirty="0">
                <a:ea typeface="宋体" panose="02010600030101010101" pitchFamily="2" charset="-122"/>
              </a:rPr>
              <a:t>专业；</a:t>
            </a:r>
            <a:r>
              <a:rPr lang="en-US" altLang="zh-CN" sz="1800" b="1" dirty="0">
                <a:ea typeface="宋体" panose="02010600030101010101" pitchFamily="2" charset="-122"/>
              </a:rPr>
              <a:t>4. </a:t>
            </a:r>
            <a:r>
              <a:rPr lang="zh-CN" altLang="en-US" sz="1800" b="1" dirty="0">
                <a:ea typeface="宋体" panose="02010600030101010101" pitchFamily="2" charset="-122"/>
              </a:rPr>
              <a:t>其它</a:t>
            </a:r>
            <a:r>
              <a:rPr lang="en-US" altLang="zh-CN" sz="1800" b="1" dirty="0">
                <a:ea typeface="宋体" panose="02010600030101010101" pitchFamily="2" charset="-122"/>
              </a:rPr>
              <a:t>——</a:t>
            </a:r>
            <a:r>
              <a:rPr lang="zh-CN" altLang="en-US" sz="1800" b="1" dirty="0">
                <a:ea typeface="宋体" panose="02010600030101010101" pitchFamily="2" charset="-122"/>
              </a:rPr>
              <a:t>除以上三种情况以外的实验类别，</a:t>
            </a:r>
            <a:r>
              <a:rPr lang="zh-CN" altLang="en-US" sz="1800" b="1" dirty="0">
                <a:solidFill>
                  <a:srgbClr val="FF0000"/>
                </a:solidFill>
                <a:ea typeface="宋体" panose="02010600030101010101" pitchFamily="2" charset="-122"/>
              </a:rPr>
              <a:t>（管理软件将原４由科研改为其他，原６由其他改为科研，不包括</a:t>
            </a:r>
            <a:r>
              <a:rPr lang="en-US" altLang="zh-CN" sz="1800" b="1" dirty="0">
                <a:solidFill>
                  <a:srgbClr val="FF0000"/>
                </a:solidFill>
                <a:ea typeface="宋体" panose="02010600030101010101" pitchFamily="2" charset="-122"/>
              </a:rPr>
              <a:t>A</a:t>
            </a:r>
            <a:r>
              <a:rPr lang="zh-CN" altLang="en-US" sz="1800" b="1" dirty="0">
                <a:solidFill>
                  <a:srgbClr val="FF0000"/>
                </a:solidFill>
                <a:ea typeface="宋体" panose="02010600030101010101" pitchFamily="2" charset="-122"/>
              </a:rPr>
              <a:t>毕业论文、</a:t>
            </a:r>
            <a:r>
              <a:rPr lang="en-US" altLang="zh-CN" sz="1800" b="1" dirty="0">
                <a:solidFill>
                  <a:srgbClr val="FF0000"/>
                </a:solidFill>
                <a:ea typeface="宋体" panose="02010600030101010101" pitchFamily="2" charset="-122"/>
              </a:rPr>
              <a:t>B</a:t>
            </a:r>
            <a:r>
              <a:rPr lang="zh-CN" altLang="en-US" sz="1800" b="1" dirty="0">
                <a:solidFill>
                  <a:srgbClr val="FF0000"/>
                </a:solidFill>
                <a:ea typeface="宋体" panose="02010600030101010101" pitchFamily="2" charset="-122"/>
              </a:rPr>
              <a:t>毕业设计、</a:t>
            </a:r>
            <a:r>
              <a:rPr lang="en-US" altLang="zh-CN" sz="1800" b="1" dirty="0">
                <a:solidFill>
                  <a:srgbClr val="FF0000"/>
                </a:solidFill>
                <a:ea typeface="宋体" panose="02010600030101010101" pitchFamily="2" charset="-122"/>
              </a:rPr>
              <a:t>C</a:t>
            </a:r>
            <a:r>
              <a:rPr lang="zh-CN" altLang="en-US" sz="1800" b="1" dirty="0">
                <a:solidFill>
                  <a:srgbClr val="FF0000"/>
                </a:solidFill>
                <a:ea typeface="宋体" panose="02010600030101010101" pitchFamily="2" charset="-122"/>
              </a:rPr>
              <a:t>技术开发、</a:t>
            </a:r>
            <a:r>
              <a:rPr lang="en-US" altLang="zh-CN" sz="1800" b="1" dirty="0">
                <a:solidFill>
                  <a:srgbClr val="FF0000"/>
                </a:solidFill>
                <a:ea typeface="宋体" panose="02010600030101010101" pitchFamily="2" charset="-122"/>
              </a:rPr>
              <a:t>D</a:t>
            </a:r>
            <a:r>
              <a:rPr lang="zh-CN" altLang="en-US" sz="1800" b="1" dirty="0">
                <a:solidFill>
                  <a:srgbClr val="FF0000"/>
                </a:solidFill>
                <a:ea typeface="宋体" panose="02010600030101010101" pitchFamily="2" charset="-122"/>
              </a:rPr>
              <a:t>社会服务）</a:t>
            </a:r>
            <a:endParaRPr lang="en-US" altLang="zh-CN" sz="1400" b="1" dirty="0">
              <a:ea typeface="宋体" panose="02010600030101010101" pitchFamily="2" charset="-122"/>
            </a:endParaRPr>
          </a:p>
          <a:p>
            <a:pPr eaLnBrk="1" hangingPunct="1">
              <a:lnSpc>
                <a:spcPct val="90000"/>
              </a:lnSpc>
            </a:pPr>
            <a:r>
              <a:rPr lang="en-US" altLang="zh-CN" sz="1800" b="1" dirty="0">
                <a:ea typeface="宋体" panose="02010600030101010101" pitchFamily="2" charset="-122"/>
              </a:rPr>
              <a:t>5.</a:t>
            </a:r>
            <a:r>
              <a:rPr lang="zh-CN" altLang="en-US" sz="1800" b="1" dirty="0">
                <a:ea typeface="宋体" panose="02010600030101010101" pitchFamily="2" charset="-122"/>
              </a:rPr>
              <a:t>实验类型：按代码填写： </a:t>
            </a:r>
            <a:r>
              <a:rPr lang="en-US" altLang="zh-CN" sz="1800" b="1" dirty="0">
                <a:ea typeface="宋体" panose="02010600030101010101" pitchFamily="2" charset="-122"/>
              </a:rPr>
              <a:t>1</a:t>
            </a:r>
            <a:r>
              <a:rPr lang="zh-CN" altLang="en-US" sz="1800" b="1" dirty="0">
                <a:ea typeface="宋体" panose="02010600030101010101" pitchFamily="2" charset="-122"/>
              </a:rPr>
              <a:t>．演示性（</a:t>
            </a:r>
            <a:r>
              <a:rPr lang="zh-CN" altLang="en-US" sz="1800" b="1" dirty="0">
                <a:solidFill>
                  <a:srgbClr val="FF0000"/>
                </a:solidFill>
                <a:ea typeface="宋体" panose="02010600030101010101" pitchFamily="2" charset="-122"/>
              </a:rPr>
              <a:t>原体系理解不同，现包括</a:t>
            </a:r>
            <a:r>
              <a:rPr lang="zh-CN" altLang="en-US" sz="1800" b="1" dirty="0">
                <a:ea typeface="宋体" panose="02010600030101010101" pitchFamily="2" charset="-122"/>
              </a:rPr>
              <a:t>）；</a:t>
            </a:r>
            <a:r>
              <a:rPr lang="en-US" altLang="zh-CN" sz="1800" b="1" dirty="0">
                <a:ea typeface="宋体" panose="02010600030101010101" pitchFamily="2" charset="-122"/>
              </a:rPr>
              <a:t>2</a:t>
            </a:r>
            <a:r>
              <a:rPr lang="zh-CN" altLang="en-US" sz="1800" b="1" dirty="0">
                <a:ea typeface="宋体" panose="02010600030101010101" pitchFamily="2" charset="-122"/>
              </a:rPr>
              <a:t>．验证性；</a:t>
            </a:r>
            <a:r>
              <a:rPr lang="en-US" altLang="zh-CN" sz="1800" b="1" dirty="0">
                <a:ea typeface="宋体" panose="02010600030101010101" pitchFamily="2" charset="-122"/>
              </a:rPr>
              <a:t>3</a:t>
            </a:r>
            <a:r>
              <a:rPr lang="zh-CN" altLang="en-US" sz="1800" b="1" dirty="0">
                <a:ea typeface="宋体" panose="02010600030101010101" pitchFamily="2" charset="-122"/>
              </a:rPr>
              <a:t>．综合性；</a:t>
            </a:r>
            <a:r>
              <a:rPr lang="en-US" altLang="zh-CN" sz="1800" b="1" dirty="0">
                <a:ea typeface="宋体" panose="02010600030101010101" pitchFamily="2" charset="-122"/>
              </a:rPr>
              <a:t>4</a:t>
            </a:r>
            <a:r>
              <a:rPr lang="zh-CN" altLang="en-US" sz="1800" b="1" dirty="0">
                <a:ea typeface="宋体" panose="02010600030101010101" pitchFamily="2" charset="-122"/>
              </a:rPr>
              <a:t>．设计研究；</a:t>
            </a:r>
            <a:r>
              <a:rPr lang="en-US" altLang="zh-CN" sz="1800" b="1" dirty="0">
                <a:ea typeface="宋体" panose="02010600030101010101" pitchFamily="2" charset="-122"/>
              </a:rPr>
              <a:t>5</a:t>
            </a:r>
            <a:r>
              <a:rPr lang="zh-CN" altLang="en-US" sz="1800" b="1" dirty="0">
                <a:ea typeface="宋体" panose="02010600030101010101" pitchFamily="2" charset="-122"/>
              </a:rPr>
              <a:t>．其它。若为网络实验教学项目，取值后再加“＊”，例如：某实验为验证性网络实验，取值应为“</a:t>
            </a:r>
            <a:r>
              <a:rPr lang="en-US" altLang="zh-CN" sz="1800" b="1" dirty="0">
                <a:ea typeface="宋体" panose="02010600030101010101" pitchFamily="2" charset="-122"/>
              </a:rPr>
              <a:t>2</a:t>
            </a:r>
            <a:r>
              <a:rPr lang="en-US" altLang="en-US" sz="1800" b="1" dirty="0"/>
              <a:t>＊</a:t>
            </a:r>
            <a:r>
              <a:rPr lang="en-US" altLang="zh-CN" sz="1800" b="1" dirty="0">
                <a:ea typeface="宋体" panose="02010600030101010101" pitchFamily="2" charset="-122"/>
              </a:rPr>
              <a:t>”</a:t>
            </a:r>
            <a:r>
              <a:rPr lang="zh-CN" altLang="en-US" sz="1800" b="1" dirty="0">
                <a:ea typeface="宋体" panose="02010600030101010101" pitchFamily="2" charset="-122"/>
              </a:rPr>
              <a:t>。（网络实验教学是指通过网络平台完成的实验项目，单机方式不归此类）</a:t>
            </a:r>
            <a:r>
              <a:rPr lang="en-US" altLang="zh-CN" sz="1800" b="1" dirty="0">
                <a:solidFill>
                  <a:srgbClr val="FF0000"/>
                </a:solidFill>
                <a:ea typeface="宋体" panose="02010600030101010101" pitchFamily="2" charset="-122"/>
              </a:rPr>
              <a:t>(</a:t>
            </a:r>
            <a:r>
              <a:rPr lang="zh-CN" altLang="en-US" sz="1800" b="1" dirty="0">
                <a:solidFill>
                  <a:srgbClr val="FF0000"/>
                </a:solidFill>
                <a:ea typeface="宋体" panose="02010600030101010101" pitchFamily="2" charset="-122"/>
              </a:rPr>
              <a:t>管理软件将</a:t>
            </a:r>
            <a:r>
              <a:rPr lang="en-US" altLang="zh-CN" sz="1800" b="1" dirty="0">
                <a:solidFill>
                  <a:srgbClr val="FF0000"/>
                </a:solidFill>
                <a:ea typeface="宋体" panose="02010600030101010101" pitchFamily="2" charset="-122"/>
              </a:rPr>
              <a:t>0→</a:t>
            </a:r>
            <a:r>
              <a:rPr lang="zh-CN" altLang="en-US" sz="1800" b="1" dirty="0">
                <a:solidFill>
                  <a:srgbClr val="FF0000"/>
                </a:solidFill>
                <a:ea typeface="宋体" panose="02010600030101010101" pitchFamily="2" charset="-122"/>
              </a:rPr>
              <a:t>１，１</a:t>
            </a:r>
            <a:r>
              <a:rPr lang="en-US" altLang="zh-CN" sz="1800" b="1" dirty="0">
                <a:solidFill>
                  <a:srgbClr val="FF0000"/>
                </a:solidFill>
                <a:ea typeface="宋体" panose="02010600030101010101" pitchFamily="2" charset="-122"/>
              </a:rPr>
              <a:t>→</a:t>
            </a:r>
            <a:r>
              <a:rPr lang="zh-CN" altLang="en-US" sz="1800" b="1" dirty="0">
                <a:solidFill>
                  <a:srgbClr val="FF0000"/>
                </a:solidFill>
                <a:ea typeface="宋体" panose="02010600030101010101" pitchFamily="2" charset="-122"/>
              </a:rPr>
              <a:t>２，２</a:t>
            </a:r>
            <a:r>
              <a:rPr lang="en-US" altLang="zh-CN" sz="1800" b="1" dirty="0">
                <a:solidFill>
                  <a:srgbClr val="FF0000"/>
                </a:solidFill>
                <a:ea typeface="宋体" panose="02010600030101010101" pitchFamily="2" charset="-122"/>
              </a:rPr>
              <a:t>→</a:t>
            </a:r>
            <a:r>
              <a:rPr lang="zh-CN" altLang="en-US" sz="1800" b="1" dirty="0">
                <a:solidFill>
                  <a:srgbClr val="FF0000"/>
                </a:solidFill>
                <a:ea typeface="宋体" panose="02010600030101010101" pitchFamily="2" charset="-122"/>
              </a:rPr>
              <a:t>３，３</a:t>
            </a:r>
            <a:r>
              <a:rPr lang="en-US" altLang="zh-CN" sz="1800" b="1" dirty="0">
                <a:solidFill>
                  <a:srgbClr val="FF0000"/>
                </a:solidFill>
                <a:ea typeface="宋体" panose="02010600030101010101" pitchFamily="2" charset="-122"/>
              </a:rPr>
              <a:t>→</a:t>
            </a:r>
            <a:r>
              <a:rPr lang="zh-CN" altLang="en-US" sz="1800" b="1" dirty="0">
                <a:solidFill>
                  <a:srgbClr val="FF0000"/>
                </a:solidFill>
                <a:ea typeface="宋体" panose="02010600030101010101" pitchFamily="2" charset="-122"/>
              </a:rPr>
              <a:t>４，大于３转为５）</a:t>
            </a:r>
            <a:endParaRPr lang="en-US" altLang="zh-CN" sz="1800" b="1" dirty="0">
              <a:solidFill>
                <a:srgbClr val="FF0000"/>
              </a:solidFill>
              <a:ea typeface="宋体" panose="02010600030101010101" pitchFamily="2" charset="-122"/>
            </a:endParaRPr>
          </a:p>
          <a:p>
            <a:pPr eaLnBrk="1" hangingPunct="1">
              <a:lnSpc>
                <a:spcPct val="90000"/>
              </a:lnSpc>
            </a:pPr>
            <a:r>
              <a:rPr lang="en-US" altLang="zh-CN" sz="1800" b="1" dirty="0">
                <a:ea typeface="宋体" panose="02010600030101010101" pitchFamily="2" charset="-122"/>
              </a:rPr>
              <a:t>6.</a:t>
            </a:r>
            <a:r>
              <a:rPr lang="zh-CN" altLang="en-US" sz="1800" b="1" dirty="0">
                <a:ea typeface="宋体" panose="02010600030101010101" pitchFamily="2" charset="-122"/>
              </a:rPr>
              <a:t>实验所属学科：按照最新版的</a:t>
            </a:r>
            <a:r>
              <a:rPr lang="en-US" altLang="zh-CN" sz="1800" b="1" dirty="0">
                <a:ea typeface="宋体" panose="02010600030101010101" pitchFamily="2" charset="-122"/>
              </a:rPr>
              <a:t>《</a:t>
            </a:r>
            <a:r>
              <a:rPr lang="zh-CN" altLang="en-US" sz="1800" b="1" dirty="0">
                <a:ea typeface="宋体" panose="02010600030101010101" pitchFamily="2" charset="-122"/>
              </a:rPr>
              <a:t>中国普通高等学校本科专</a:t>
            </a:r>
            <a:r>
              <a:rPr lang="en-US" altLang="zh-CN" sz="1800" b="1" dirty="0">
                <a:ea typeface="宋体" panose="02010600030101010101" pitchFamily="2" charset="-122"/>
              </a:rPr>
              <a:t>→</a:t>
            </a:r>
            <a:r>
              <a:rPr lang="zh-CN" altLang="en-US" sz="1800" b="1" dirty="0">
                <a:ea typeface="宋体" panose="02010600030101010101" pitchFamily="2" charset="-122"/>
              </a:rPr>
              <a:t>业设置大全</a:t>
            </a:r>
            <a:r>
              <a:rPr lang="en-US" altLang="zh-CN" sz="1800" b="1" dirty="0">
                <a:ea typeface="宋体" panose="02010600030101010101" pitchFamily="2" charset="-122"/>
              </a:rPr>
              <a:t>》</a:t>
            </a:r>
            <a:r>
              <a:rPr lang="zh-CN" altLang="en-US" sz="1800" b="1" dirty="0">
                <a:ea typeface="宋体" panose="02010600030101010101" pitchFamily="2" charset="-122"/>
              </a:rPr>
              <a:t>填写二级类代码</a:t>
            </a:r>
            <a:r>
              <a:rPr lang="en-US" altLang="zh-CN" sz="1800" b="1" dirty="0">
                <a:ea typeface="宋体" panose="02010600030101010101" pitchFamily="2" charset="-122"/>
              </a:rPr>
              <a:t>(</a:t>
            </a:r>
            <a:r>
              <a:rPr lang="zh-CN" altLang="en-US" sz="1800" b="1" dirty="0">
                <a:ea typeface="宋体" panose="02010600030101010101" pitchFamily="2" charset="-122"/>
              </a:rPr>
              <a:t>前四位</a:t>
            </a:r>
            <a:r>
              <a:rPr lang="en-US" altLang="zh-CN" sz="1800" b="1" dirty="0">
                <a:ea typeface="宋体" panose="02010600030101010101" pitchFamily="2" charset="-122"/>
              </a:rPr>
              <a:t>)</a:t>
            </a:r>
            <a:r>
              <a:rPr lang="zh-CN" altLang="en-US" sz="1800" b="1" dirty="0">
                <a:ea typeface="宋体" panose="02010600030101010101" pitchFamily="2" charset="-122"/>
              </a:rPr>
              <a:t>。</a:t>
            </a:r>
            <a:endParaRPr lang="zh-CN" altLang="en-US" sz="1800" b="1" dirty="0">
              <a:ea typeface="宋体" panose="02010600030101010101" pitchFamily="2" charset="-122"/>
            </a:endParaRPr>
          </a:p>
          <a:p>
            <a:pPr eaLnBrk="1" hangingPunct="1">
              <a:lnSpc>
                <a:spcPct val="90000"/>
              </a:lnSpc>
            </a:pPr>
            <a:r>
              <a:rPr lang="en-US" altLang="zh-CN" sz="1800" b="1" dirty="0">
                <a:ea typeface="宋体" panose="02010600030101010101" pitchFamily="2" charset="-122"/>
              </a:rPr>
              <a:t>7.</a:t>
            </a:r>
            <a:r>
              <a:rPr lang="zh-CN" altLang="en-US" sz="1800" b="1" dirty="0">
                <a:ea typeface="宋体" panose="02010600030101010101" pitchFamily="2" charset="-122"/>
              </a:rPr>
              <a:t>实验要求：按代码填写： </a:t>
            </a:r>
            <a:r>
              <a:rPr lang="en-US" altLang="zh-CN" sz="1800" b="1" dirty="0">
                <a:ea typeface="宋体" panose="02010600030101010101" pitchFamily="2" charset="-122"/>
              </a:rPr>
              <a:t>1</a:t>
            </a:r>
            <a:r>
              <a:rPr lang="zh-CN" altLang="en-US" sz="1800" b="1" dirty="0">
                <a:ea typeface="宋体" panose="02010600030101010101" pitchFamily="2" charset="-122"/>
              </a:rPr>
              <a:t>．必修；</a:t>
            </a:r>
            <a:r>
              <a:rPr lang="en-US" altLang="zh-CN" sz="1800" b="1" dirty="0">
                <a:ea typeface="宋体" panose="02010600030101010101" pitchFamily="2" charset="-122"/>
              </a:rPr>
              <a:t>2</a:t>
            </a:r>
            <a:r>
              <a:rPr lang="zh-CN" altLang="en-US" sz="1800" b="1" dirty="0">
                <a:ea typeface="宋体" panose="02010600030101010101" pitchFamily="2" charset="-122"/>
              </a:rPr>
              <a:t>．选修；</a:t>
            </a:r>
            <a:r>
              <a:rPr lang="en-US" altLang="zh-CN" sz="1800" b="1" dirty="0">
                <a:ea typeface="宋体" panose="02010600030101010101" pitchFamily="2" charset="-122"/>
              </a:rPr>
              <a:t>3</a:t>
            </a:r>
            <a:r>
              <a:rPr lang="zh-CN" altLang="en-US" sz="1800" b="1" dirty="0">
                <a:ea typeface="宋体" panose="02010600030101010101" pitchFamily="2" charset="-122"/>
              </a:rPr>
              <a:t>．其它。</a:t>
            </a:r>
            <a:endParaRPr lang="zh-CN" altLang="en-US" sz="1800" b="1" dirty="0">
              <a:ea typeface="宋体" panose="02010600030101010101" pitchFamily="2" charset="-122"/>
            </a:endParaRPr>
          </a:p>
          <a:p>
            <a:pPr eaLnBrk="1" hangingPunct="1">
              <a:lnSpc>
                <a:spcPct val="90000"/>
              </a:lnSpc>
            </a:pPr>
            <a:r>
              <a:rPr lang="en-US" altLang="zh-CN" sz="1800" b="1" dirty="0">
                <a:ea typeface="宋体" panose="02010600030101010101" pitchFamily="2" charset="-122"/>
              </a:rPr>
              <a:t>8.</a:t>
            </a:r>
            <a:r>
              <a:rPr lang="zh-CN" altLang="en-US" sz="1800" b="1" dirty="0">
                <a:ea typeface="宋体" panose="02010600030101010101" pitchFamily="2" charset="-122"/>
              </a:rPr>
              <a:t>实验者类别：指参加本实验项目的人员类别。按代码填写：</a:t>
            </a:r>
            <a:r>
              <a:rPr lang="en-US" altLang="zh-CN" sz="1800" b="1" dirty="0">
                <a:ea typeface="宋体" panose="02010600030101010101" pitchFamily="2" charset="-122"/>
              </a:rPr>
              <a:t>1</a:t>
            </a:r>
            <a:r>
              <a:rPr lang="zh-CN" altLang="en-US" sz="1800" b="1" dirty="0">
                <a:ea typeface="宋体" panose="02010600030101010101" pitchFamily="2" charset="-122"/>
              </a:rPr>
              <a:t>．博士生；</a:t>
            </a:r>
            <a:r>
              <a:rPr lang="en-US" altLang="zh-CN" sz="1800" b="1" dirty="0">
                <a:ea typeface="宋体" panose="02010600030101010101" pitchFamily="2" charset="-122"/>
              </a:rPr>
              <a:t>2</a:t>
            </a:r>
            <a:r>
              <a:rPr lang="zh-CN" altLang="en-US" sz="1800" b="1" dirty="0">
                <a:ea typeface="宋体" panose="02010600030101010101" pitchFamily="2" charset="-122"/>
              </a:rPr>
              <a:t>．硕士生；</a:t>
            </a:r>
            <a:r>
              <a:rPr lang="en-US" altLang="zh-CN" sz="1800" b="1" dirty="0">
                <a:ea typeface="宋体" panose="02010600030101010101" pitchFamily="2" charset="-122"/>
              </a:rPr>
              <a:t>3</a:t>
            </a:r>
            <a:r>
              <a:rPr lang="zh-CN" altLang="en-US" sz="1800" b="1" dirty="0">
                <a:ea typeface="宋体" panose="02010600030101010101" pitchFamily="2" charset="-122"/>
              </a:rPr>
              <a:t>．本科生；</a:t>
            </a:r>
            <a:r>
              <a:rPr lang="en-US" altLang="zh-CN" sz="1800" b="1" dirty="0">
                <a:ea typeface="宋体" panose="02010600030101010101" pitchFamily="2" charset="-122"/>
              </a:rPr>
              <a:t>4</a:t>
            </a:r>
            <a:r>
              <a:rPr lang="zh-CN" altLang="en-US" sz="1800" b="1" dirty="0">
                <a:ea typeface="宋体" panose="02010600030101010101" pitchFamily="2" charset="-122"/>
              </a:rPr>
              <a:t>．专科生；</a:t>
            </a:r>
            <a:r>
              <a:rPr lang="en-US" altLang="zh-CN" sz="1800" b="1" dirty="0">
                <a:ea typeface="宋体" panose="02010600030101010101" pitchFamily="2" charset="-122"/>
              </a:rPr>
              <a:t>5</a:t>
            </a:r>
            <a:r>
              <a:rPr lang="zh-CN" altLang="en-US" sz="1800" b="1" dirty="0">
                <a:ea typeface="宋体" panose="02010600030101010101" pitchFamily="2" charset="-122"/>
              </a:rPr>
              <a:t>．其他</a:t>
            </a:r>
            <a:r>
              <a:rPr lang="zh-CN" altLang="en-US" sz="1800" b="1" dirty="0">
                <a:solidFill>
                  <a:srgbClr val="FF0000"/>
                </a:solidFill>
                <a:ea typeface="宋体" panose="02010600030101010101" pitchFamily="2" charset="-122"/>
              </a:rPr>
              <a:t>（管理软件将原５教师</a:t>
            </a:r>
            <a:r>
              <a:rPr lang="en-US" altLang="zh-CN" sz="1800" b="1" dirty="0">
                <a:solidFill>
                  <a:srgbClr val="FF0000"/>
                </a:solidFill>
                <a:ea typeface="宋体" panose="02010600030101010101" pitchFamily="2" charset="-122"/>
              </a:rPr>
              <a:t>→</a:t>
            </a:r>
            <a:r>
              <a:rPr lang="zh-CN" altLang="en-US" sz="1800" b="1" dirty="0">
                <a:solidFill>
                  <a:srgbClr val="FF0000"/>
                </a:solidFill>
                <a:ea typeface="宋体" panose="02010600030101010101" pitchFamily="2" charset="-122"/>
              </a:rPr>
              <a:t>８其他，原８其他</a:t>
            </a:r>
            <a:r>
              <a:rPr lang="en-US" altLang="zh-CN" sz="1800" b="1" dirty="0">
                <a:solidFill>
                  <a:srgbClr val="FF0000"/>
                </a:solidFill>
                <a:ea typeface="宋体" panose="02010600030101010101" pitchFamily="2" charset="-122"/>
              </a:rPr>
              <a:t>→</a:t>
            </a:r>
            <a:r>
              <a:rPr lang="zh-CN" altLang="en-US" sz="1800" b="1" dirty="0">
                <a:solidFill>
                  <a:srgbClr val="FF0000"/>
                </a:solidFill>
                <a:ea typeface="宋体" panose="02010600030101010101" pitchFamily="2" charset="-122"/>
              </a:rPr>
              <a:t>５，原６７８均为其他）。</a:t>
            </a:r>
            <a:r>
              <a:rPr lang="zh-CN" altLang="en-US" sz="1800" b="1" dirty="0">
                <a:ea typeface="宋体" panose="02010600030101010101" pitchFamily="2" charset="-122"/>
              </a:rPr>
              <a:t>如果同一实验项目同时为多类人员开设，应分别填写多条记录，但“实验编号”、“实验名称”应相同。例如：某实验，同时为硕士生、本科生、专科生开设，上报数据应分别填报</a:t>
            </a:r>
            <a:r>
              <a:rPr lang="en-US" altLang="zh-CN" sz="1800" b="1" dirty="0">
                <a:ea typeface="宋体" panose="02010600030101010101" pitchFamily="2" charset="-122"/>
              </a:rPr>
              <a:t>3</a:t>
            </a:r>
            <a:r>
              <a:rPr lang="zh-CN" altLang="en-US" sz="1800" b="1" dirty="0">
                <a:ea typeface="宋体" panose="02010600030101010101" pitchFamily="2" charset="-122"/>
              </a:rPr>
              <a:t>条记录，每条记录的实验者类别等相关字段不同，但实验编号、实验名称要相同。</a:t>
            </a:r>
            <a:endParaRPr lang="zh-CN" altLang="en-US" sz="1800" b="1" dirty="0">
              <a:ea typeface="宋体" panose="02010600030101010101" pitchFamily="2" charset="-122"/>
            </a:endParaRPr>
          </a:p>
        </p:txBody>
      </p:sp>
      <p:sp>
        <p:nvSpPr>
          <p:cNvPr id="45058"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45059" name="Line 1"/>
          <p:cNvSpPr/>
          <p:nvPr/>
        </p:nvSpPr>
        <p:spPr>
          <a:xfrm>
            <a:off x="5867400" y="2492375"/>
            <a:ext cx="144463" cy="0"/>
          </a:xfrm>
          <a:prstGeom prst="line">
            <a:avLst/>
          </a:prstGeom>
          <a:ln w="9525">
            <a:noFill/>
          </a:ln>
        </p:spPr>
      </p:sp>
      <p:sp>
        <p:nvSpPr>
          <p:cNvPr id="45060" name="AutoShape 2"/>
          <p:cNvSpPr/>
          <p:nvPr/>
        </p:nvSpPr>
        <p:spPr>
          <a:xfrm>
            <a:off x="5867400" y="2565400"/>
            <a:ext cx="976313" cy="485775"/>
          </a:xfrm>
          <a:prstGeom prst="rightArrow">
            <a:avLst>
              <a:gd name="adj1" fmla="val 50000"/>
              <a:gd name="adj2" fmla="val 50235"/>
            </a:avLst>
          </a:prstGeom>
          <a:noFill/>
          <a:ln w="9525">
            <a:noFill/>
          </a:ln>
        </p:spPr>
        <p:txBody>
          <a:bodyPr wrap="none" anchor="ct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Rectangle 2"/>
          <p:cNvSpPr>
            <a:spLocks noGrp="1"/>
          </p:cNvSpPr>
          <p:nvPr>
            <p:ph type="title"/>
          </p:nvPr>
        </p:nvSpPr>
        <p:spPr>
          <a:ln/>
        </p:spPr>
        <p:txBody>
          <a:bodyPr wrap="square" lIns="91440" tIns="45720" rIns="91440" bIns="45720" anchor="ctr"/>
          <a:p>
            <a:pPr eaLnBrk="1" hangingPunct="1"/>
            <a:r>
              <a:rPr lang="zh-CN" altLang="en-US" sz="4400" b="1" dirty="0">
                <a:ea typeface="宋体" panose="02010600030101010101" pitchFamily="2" charset="-122"/>
              </a:rPr>
              <a:t>基表四  教学实验项目表</a:t>
            </a:r>
            <a:r>
              <a:rPr lang="en-US" altLang="zh-CN" sz="4400" b="1" dirty="0">
                <a:ea typeface="宋体" panose="02010600030101010101" pitchFamily="2" charset="-122"/>
              </a:rPr>
              <a:t>(SJ4)</a:t>
            </a:r>
            <a:br>
              <a:rPr lang="zh-CN" altLang="en-US" sz="3200" dirty="0">
                <a:ea typeface="宋体" panose="02010600030101010101" pitchFamily="2" charset="-122"/>
              </a:rPr>
            </a:br>
            <a:endParaRPr lang="zh-CN" altLang="en-US" sz="3200" dirty="0">
              <a:ea typeface="宋体" panose="02010600030101010101" pitchFamily="2" charset="-122"/>
            </a:endParaRPr>
          </a:p>
        </p:txBody>
      </p:sp>
      <p:sp>
        <p:nvSpPr>
          <p:cNvPr id="46082" name="Rectangle 3"/>
          <p:cNvSpPr>
            <a:spLocks noGrp="1"/>
          </p:cNvSpPr>
          <p:nvPr>
            <p:ph idx="1"/>
          </p:nvPr>
        </p:nvSpPr>
        <p:spPr>
          <a:xfrm>
            <a:off x="174625" y="1673225"/>
            <a:ext cx="8748713" cy="3484563"/>
          </a:xfrm>
          <a:ln/>
        </p:spPr>
        <p:txBody>
          <a:bodyPr wrap="square" lIns="91440" tIns="45720" rIns="91440" bIns="45720" anchor="t"/>
          <a:p>
            <a:pPr eaLnBrk="1" hangingPunct="1"/>
            <a:r>
              <a:rPr lang="en-US" altLang="zh-CN" b="1" dirty="0">
                <a:ea typeface="宋体" panose="02010600030101010101" pitchFamily="2" charset="-122"/>
              </a:rPr>
              <a:t>9.</a:t>
            </a:r>
            <a:r>
              <a:rPr lang="zh-CN" altLang="en-US" b="1" dirty="0">
                <a:ea typeface="宋体" panose="02010600030101010101" pitchFamily="2" charset="-122"/>
              </a:rPr>
              <a:t>实验者人数：指参加本实验项目的总人数。一个实验项目无论分几次做完，参加这个实验项目的总人数不变。例如：某实验既为本专业学生开设，同时又为外专业学生开设，上报记录应为一条，实验者人数为两个专业学生人数相加。</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10. </a:t>
            </a:r>
            <a:r>
              <a:rPr lang="zh-CN" altLang="en-US" b="1" dirty="0">
                <a:ea typeface="宋体" panose="02010600030101010101" pitchFamily="2" charset="-122"/>
              </a:rPr>
              <a:t>每组人数：指教学实验项目中在每套仪器设备上同时完成</a:t>
            </a:r>
            <a:r>
              <a:rPr lang="zh-CN" altLang="en-US" b="1" u="sng" dirty="0">
                <a:ea typeface="宋体" panose="02010600030101010101" pitchFamily="2" charset="-122"/>
              </a:rPr>
              <a:t>本实验项目的人数。</a:t>
            </a:r>
            <a:endParaRPr lang="zh-CN" altLang="en-US" b="1" u="sng" dirty="0">
              <a:ea typeface="宋体" panose="02010600030101010101" pitchFamily="2" charset="-122"/>
            </a:endParaRPr>
          </a:p>
          <a:p>
            <a:pPr eaLnBrk="1" hangingPunct="1"/>
            <a:r>
              <a:rPr lang="en-US" altLang="zh-CN" b="1" dirty="0">
                <a:ea typeface="宋体" panose="02010600030101010101" pitchFamily="2" charset="-122"/>
              </a:rPr>
              <a:t>11. </a:t>
            </a:r>
            <a:r>
              <a:rPr lang="zh-CN" altLang="en-US" b="1" dirty="0">
                <a:ea typeface="宋体" panose="02010600030101010101" pitchFamily="2" charset="-122"/>
              </a:rPr>
              <a:t>实验学时数：指完成本实验项目的</a:t>
            </a:r>
            <a:r>
              <a:rPr lang="zh-CN" altLang="en-US" b="1" u="sng" dirty="0">
                <a:ea typeface="宋体" panose="02010600030101010101" pitchFamily="2" charset="-122"/>
              </a:rPr>
              <a:t>实际学时数</a:t>
            </a:r>
            <a:r>
              <a:rPr lang="zh-CN" altLang="en-US" b="1" dirty="0">
                <a:ea typeface="宋体" panose="02010600030101010101" pitchFamily="2" charset="-122"/>
              </a:rPr>
              <a:t>，不包括实验准备时间。</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12 </a:t>
            </a:r>
            <a:r>
              <a:rPr lang="zh-CN" altLang="en-US" b="1" dirty="0">
                <a:ea typeface="宋体" panose="02010600030101010101" pitchFamily="2" charset="-122"/>
              </a:rPr>
              <a:t>实验室编号：学校自编的实验室编号，</a:t>
            </a:r>
            <a:r>
              <a:rPr lang="zh-CN" altLang="en-US" b="1" dirty="0">
                <a:solidFill>
                  <a:srgbClr val="FF0000"/>
                </a:solidFill>
                <a:ea typeface="宋体" panose="02010600030101010101" pitchFamily="2" charset="-122"/>
              </a:rPr>
              <a:t>校内具有唯一性</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13 </a:t>
            </a:r>
            <a:r>
              <a:rPr lang="zh-CN" altLang="en-US" b="1" dirty="0">
                <a:ea typeface="宋体" panose="02010600030101010101" pitchFamily="2" charset="-122"/>
              </a:rPr>
              <a:t>实验室名称：完成本实验项目的实验室名称。</a:t>
            </a:r>
            <a:endParaRPr lang="zh-CN" altLang="en-US" b="1" dirty="0">
              <a:ea typeface="宋体" panose="02010600030101010101" pitchFamily="2" charset="-122"/>
            </a:endParaRPr>
          </a:p>
        </p:txBody>
      </p:sp>
    </p:spTree>
  </p:cSld>
  <p:clrMapOvr>
    <a:masterClrMapping/>
  </p:clrMapOvr>
  <p:transition spd="med">
    <p:pull dir="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Rectangle 2"/>
          <p:cNvSpPr>
            <a:spLocks noGrp="1"/>
          </p:cNvSpPr>
          <p:nvPr>
            <p:ph type="title"/>
          </p:nvPr>
        </p:nvSpPr>
        <p:spPr>
          <a:ln/>
        </p:spPr>
        <p:txBody>
          <a:bodyPr wrap="square" lIns="91440" tIns="45720" rIns="91440" bIns="45720" anchor="ctr"/>
          <a:p>
            <a:pPr eaLnBrk="1" hangingPunct="1"/>
            <a:r>
              <a:rPr lang="zh-CN" altLang="en-US" sz="4400" b="1" dirty="0">
                <a:ea typeface="宋体" panose="02010600030101010101" pitchFamily="2" charset="-122"/>
              </a:rPr>
              <a:t>基表四  教学实验项目表</a:t>
            </a:r>
            <a:r>
              <a:rPr lang="en-US" altLang="zh-CN" sz="4400" b="1" dirty="0">
                <a:ea typeface="宋体" panose="02010600030101010101" pitchFamily="2" charset="-122"/>
              </a:rPr>
              <a:t>(SJ4)</a:t>
            </a:r>
            <a:br>
              <a:rPr lang="zh-CN" altLang="en-US" sz="3200" dirty="0">
                <a:ea typeface="宋体" panose="02010600030101010101" pitchFamily="2" charset="-122"/>
              </a:rPr>
            </a:br>
            <a:endParaRPr lang="zh-CN" altLang="en-US" sz="3200" dirty="0">
              <a:ea typeface="宋体" panose="02010600030101010101" pitchFamily="2" charset="-122"/>
            </a:endParaRPr>
          </a:p>
        </p:txBody>
      </p:sp>
      <p:sp>
        <p:nvSpPr>
          <p:cNvPr id="43011" name="Rectangle 3"/>
          <p:cNvSpPr>
            <a:spLocks noGrp="1" noChangeArrowheads="1"/>
          </p:cNvSpPr>
          <p:nvPr>
            <p:ph idx="1"/>
          </p:nvPr>
        </p:nvSpPr>
        <p:spPr>
          <a:xfrm>
            <a:off x="174625" y="1673225"/>
            <a:ext cx="8748713" cy="3484563"/>
          </a:xfrm>
        </p:spPr>
        <p:txBody>
          <a:bodyPr vert="horz" wrap="square" lIns="91440" tIns="45720" rIns="91440" bIns="45720" numCol="1" anchor="t" anchorCtr="0" compatLnSpc="1"/>
          <a:lstStyle/>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Char char="³"/>
              <a:defRPr/>
            </a:pP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审核注意：</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实验者人数</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实验学时数</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2000" b="1" i="0" u="none" strike="noStrike" kern="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a:t>
            </a: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人时数</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endParaRPr kumimoji="0" lang="en-US" altLang="zh-CN" sz="2000" b="1"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2000" b="1" i="0" u="none" strike="noStrike" kern="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a:t>
            </a: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有些学校 漏报  研究生教学实验项目（教务处、研究生院）</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endPar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Tree>
  </p:cSld>
  <p:clrMapOvr>
    <a:masterClrMapping/>
  </p:clrMapOvr>
  <p:transition spd="med">
    <p:pull dir="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Rectangle 2"/>
          <p:cNvSpPr>
            <a:spLocks noGrp="1"/>
          </p:cNvSpPr>
          <p:nvPr>
            <p:ph idx="1"/>
          </p:nvPr>
        </p:nvSpPr>
        <p:spPr>
          <a:xfrm>
            <a:off x="250825" y="1700213"/>
            <a:ext cx="8748713" cy="4460875"/>
          </a:xfrm>
          <a:ln/>
        </p:spPr>
        <p:txBody>
          <a:bodyPr wrap="square" lIns="91440" tIns="45720" rIns="91440" bIns="45720" anchor="t"/>
          <a:p>
            <a:pPr eaLnBrk="1" hangingPunct="1">
              <a:buNone/>
            </a:pPr>
            <a:endParaRPr lang="zh-CN" altLang="en-US" sz="2800" b="1" dirty="0">
              <a:solidFill>
                <a:srgbClr val="051AB3"/>
              </a:solidFill>
              <a:ea typeface="宋体" panose="02010600030101010101" pitchFamily="2" charset="-122"/>
            </a:endParaRPr>
          </a:p>
          <a:p>
            <a:pPr eaLnBrk="1" hangingPunct="1">
              <a:buNone/>
            </a:pPr>
            <a:endParaRPr lang="zh-CN" altLang="en-US" sz="2800" b="1" dirty="0">
              <a:solidFill>
                <a:srgbClr val="051AB3"/>
              </a:solidFill>
              <a:ea typeface="宋体" panose="02010600030101010101" pitchFamily="2" charset="-122"/>
            </a:endParaRPr>
          </a:p>
        </p:txBody>
      </p:sp>
      <p:sp>
        <p:nvSpPr>
          <p:cNvPr id="48130"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48131" name="Picture 4"/>
          <p:cNvPicPr>
            <a:picLocks noChangeAspect="1"/>
          </p:cNvPicPr>
          <p:nvPr/>
        </p:nvPicPr>
        <p:blipFill>
          <a:blip r:embed="rId1"/>
          <a:stretch>
            <a:fillRect/>
          </a:stretch>
        </p:blipFill>
        <p:spPr>
          <a:xfrm>
            <a:off x="363538" y="1341438"/>
            <a:ext cx="8418512" cy="4319587"/>
          </a:xfrm>
          <a:prstGeom prst="rect">
            <a:avLst/>
          </a:prstGeom>
          <a:noFill/>
          <a:ln w="9525">
            <a:noFill/>
          </a:ln>
        </p:spPr>
      </p:pic>
    </p:spTree>
  </p:cSld>
  <p:clrMapOvr>
    <a:masterClrMapping/>
  </p:clrMapOvr>
  <p:transition spd="med">
    <p:pull dir="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Rectangle 2"/>
          <p:cNvSpPr>
            <a:spLocks noGrp="1"/>
          </p:cNvSpPr>
          <p:nvPr>
            <p:ph idx="1"/>
          </p:nvPr>
        </p:nvSpPr>
        <p:spPr>
          <a:xfrm>
            <a:off x="179388" y="1341438"/>
            <a:ext cx="8748712" cy="4824412"/>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基表五  专任实验室人员表</a:t>
            </a:r>
            <a:r>
              <a:rPr lang="en-US" altLang="zh-CN" sz="2800" b="1" dirty="0">
                <a:solidFill>
                  <a:srgbClr val="051AB3"/>
                </a:solidFill>
                <a:ea typeface="宋体" panose="02010600030101010101" pitchFamily="2" charset="-122"/>
              </a:rPr>
              <a:t>(SJ5)</a:t>
            </a:r>
            <a:endParaRPr lang="en-US" altLang="zh-CN" sz="2800" b="1" dirty="0">
              <a:solidFill>
                <a:srgbClr val="051AB3"/>
              </a:solidFill>
              <a:ea typeface="宋体" panose="02010600030101010101" pitchFamily="2" charset="-122"/>
            </a:endParaRPr>
          </a:p>
          <a:p>
            <a:pPr eaLnBrk="1" hangingPunct="1">
              <a:buNone/>
            </a:pPr>
            <a:r>
              <a:rPr lang="zh-CN" altLang="en-US" sz="1600" b="1" dirty="0">
                <a:solidFill>
                  <a:srgbClr val="0066FF"/>
                </a:solidFill>
                <a:ea typeface="宋体" panose="02010600030101010101" pitchFamily="2" charset="-122"/>
              </a:rPr>
              <a:t>总体说明：</a:t>
            </a:r>
            <a:endParaRPr lang="zh-CN" altLang="en-US" b="1" dirty="0">
              <a:ea typeface="宋体" panose="02010600030101010101" pitchFamily="2" charset="-122"/>
            </a:endParaRPr>
          </a:p>
          <a:p>
            <a:pPr eaLnBrk="1" hangingPunct="1">
              <a:buNone/>
            </a:pPr>
            <a:r>
              <a:rPr lang="zh-CN" altLang="en-US" b="1" dirty="0">
                <a:solidFill>
                  <a:srgbClr val="0066FF"/>
                </a:solidFill>
                <a:ea typeface="宋体" panose="02010600030101010101" pitchFamily="2" charset="-122"/>
              </a:rPr>
              <a:t>　１ </a:t>
            </a:r>
            <a:r>
              <a:rPr lang="en-US" altLang="zh-CN" b="1" dirty="0">
                <a:ea typeface="宋体" panose="02010600030101010101" pitchFamily="2" charset="-122"/>
              </a:rPr>
              <a:t>.</a:t>
            </a:r>
            <a:r>
              <a:rPr lang="zh-CN" altLang="en-US" b="1" dirty="0">
                <a:solidFill>
                  <a:srgbClr val="0066FF"/>
                </a:solidFill>
                <a:ea typeface="宋体" panose="02010600030101010101" pitchFamily="2" charset="-122"/>
              </a:rPr>
              <a:t>专任实验室人员是指编制和岗位均在实验室的工作人员</a:t>
            </a:r>
            <a:endParaRPr lang="zh-CN" altLang="en-US" b="1" dirty="0">
              <a:solidFill>
                <a:srgbClr val="0066FF"/>
              </a:solidFill>
              <a:ea typeface="宋体" panose="02010600030101010101" pitchFamily="2" charset="-122"/>
            </a:endParaRPr>
          </a:p>
          <a:p>
            <a:pPr eaLnBrk="1" hangingPunct="1">
              <a:buNone/>
            </a:pPr>
            <a:r>
              <a:rPr lang="zh-CN" altLang="en-US" b="1" dirty="0">
                <a:solidFill>
                  <a:srgbClr val="0066FF"/>
                </a:solidFill>
                <a:ea typeface="宋体" panose="02010600030101010101" pitchFamily="2" charset="-122"/>
              </a:rPr>
              <a:t>　</a:t>
            </a:r>
            <a:endParaRPr lang="en-US" altLang="zh-CN" b="1" dirty="0">
              <a:solidFill>
                <a:srgbClr val="0066FF"/>
              </a:solidFill>
              <a:ea typeface="宋体" panose="02010600030101010101" pitchFamily="2" charset="-122"/>
            </a:endParaRPr>
          </a:p>
          <a:p>
            <a:pPr eaLnBrk="1" hangingPunct="1"/>
            <a:r>
              <a:rPr lang="en-US" altLang="zh-CN" b="1" dirty="0">
                <a:ea typeface="宋体" panose="02010600030101010101" pitchFamily="2" charset="-122"/>
              </a:rPr>
              <a:t>1.</a:t>
            </a:r>
            <a:r>
              <a:rPr lang="zh-CN" altLang="en-US" b="1" dirty="0">
                <a:ea typeface="宋体" panose="02010600030101010101" pitchFamily="2" charset="-122"/>
              </a:rPr>
              <a:t>学校代码：以中国教育统计网站：</a:t>
            </a:r>
            <a:r>
              <a:rPr lang="en-US" altLang="zh-CN" b="1" dirty="0">
                <a:ea typeface="宋体" panose="02010600030101010101" pitchFamily="2" charset="-122"/>
                <a:hlinkClick r:id="rId1"/>
              </a:rPr>
              <a:t>http://www.stats.edu.cn/</a:t>
            </a:r>
            <a:r>
              <a:rPr lang="zh-CN" altLang="en-US" b="1" dirty="0">
                <a:ea typeface="宋体" panose="02010600030101010101" pitchFamily="2" charset="-122"/>
              </a:rPr>
              <a:t>最新公布为准。</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2.</a:t>
            </a:r>
            <a:r>
              <a:rPr lang="zh-CN" altLang="en-US" b="1" dirty="0">
                <a:ea typeface="宋体" panose="02010600030101010101" pitchFamily="2" charset="-122"/>
              </a:rPr>
              <a:t>人员编号：学校人事部门的人员编号，</a:t>
            </a:r>
            <a:r>
              <a:rPr lang="zh-CN" altLang="en-US" b="1" dirty="0">
                <a:solidFill>
                  <a:srgbClr val="FF0000"/>
                </a:solidFill>
                <a:ea typeface="宋体" panose="02010600030101010101" pitchFamily="2" charset="-122"/>
              </a:rPr>
              <a:t>校内具有唯一性</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3</a:t>
            </a:r>
            <a:r>
              <a:rPr lang="zh-CN" altLang="en-US" b="1" dirty="0">
                <a:ea typeface="宋体" panose="02010600030101010101" pitchFamily="2" charset="-122"/>
              </a:rPr>
              <a:t>实验室编号：学校自编的实验室编号，</a:t>
            </a:r>
            <a:r>
              <a:rPr lang="zh-CN" altLang="en-US" b="1" dirty="0">
                <a:solidFill>
                  <a:srgbClr val="FF0000"/>
                </a:solidFill>
                <a:ea typeface="宋体" panose="02010600030101010101" pitchFamily="2" charset="-122"/>
              </a:rPr>
              <a:t>校内具有唯一性</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4</a:t>
            </a:r>
            <a:r>
              <a:rPr lang="zh-CN" altLang="en-US" b="1" dirty="0">
                <a:ea typeface="宋体" panose="02010600030101010101" pitchFamily="2" charset="-122"/>
              </a:rPr>
              <a:t>实验室名称：填写</a:t>
            </a:r>
            <a:r>
              <a:rPr lang="zh-CN" altLang="en-US" b="1" dirty="0">
                <a:solidFill>
                  <a:srgbClr val="FF0000"/>
                </a:solidFill>
                <a:ea typeface="宋体" panose="02010600030101010101" pitchFamily="2" charset="-122"/>
              </a:rPr>
              <a:t>汉字名称</a:t>
            </a:r>
            <a:r>
              <a:rPr lang="zh-CN" altLang="en-US" b="1" dirty="0">
                <a:ea typeface="宋体" panose="02010600030101010101" pitchFamily="2" charset="-122"/>
              </a:rPr>
              <a:t>。超过</a:t>
            </a:r>
            <a:r>
              <a:rPr lang="en-US" altLang="zh-CN" b="1" dirty="0">
                <a:ea typeface="宋体" panose="02010600030101010101" pitchFamily="2" charset="-122"/>
              </a:rPr>
              <a:t>25</a:t>
            </a:r>
            <a:r>
              <a:rPr lang="zh-CN" altLang="en-US" b="1" dirty="0">
                <a:ea typeface="宋体" panose="02010600030101010101" pitchFamily="2" charset="-122"/>
              </a:rPr>
              <a:t>个汉字应缩写。</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5.</a:t>
            </a:r>
            <a:r>
              <a:rPr lang="zh-CN" altLang="en-US" b="1" dirty="0">
                <a:ea typeface="宋体" panose="02010600030101010101" pitchFamily="2" charset="-122"/>
              </a:rPr>
              <a:t>姓名：</a:t>
            </a:r>
            <a:r>
              <a:rPr lang="zh-CN" altLang="en-US" b="1" dirty="0">
                <a:solidFill>
                  <a:srgbClr val="FF0000"/>
                </a:solidFill>
                <a:ea typeface="宋体" panose="02010600030101010101" pitchFamily="2" charset="-122"/>
              </a:rPr>
              <a:t>超过</a:t>
            </a:r>
            <a:r>
              <a:rPr lang="en-US" altLang="zh-CN" b="1" dirty="0">
                <a:solidFill>
                  <a:srgbClr val="FF0000"/>
                </a:solidFill>
                <a:ea typeface="宋体" panose="02010600030101010101" pitchFamily="2" charset="-122"/>
              </a:rPr>
              <a:t>4</a:t>
            </a:r>
            <a:r>
              <a:rPr lang="zh-CN" altLang="en-US" b="1" dirty="0">
                <a:solidFill>
                  <a:srgbClr val="FF0000"/>
                </a:solidFill>
                <a:ea typeface="宋体" panose="02010600030101010101" pitchFamily="2" charset="-122"/>
              </a:rPr>
              <a:t>个汉字应缩写</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6.</a:t>
            </a:r>
            <a:r>
              <a:rPr lang="zh-CN" altLang="en-US" b="1" dirty="0">
                <a:ea typeface="宋体" panose="02010600030101010101" pitchFamily="2" charset="-122"/>
              </a:rPr>
              <a:t>性别：按代码填写：</a:t>
            </a:r>
            <a:r>
              <a:rPr lang="en-US" altLang="zh-CN" b="1" dirty="0">
                <a:solidFill>
                  <a:srgbClr val="FF0000"/>
                </a:solidFill>
                <a:ea typeface="宋体" panose="02010600030101010101" pitchFamily="2" charset="-122"/>
              </a:rPr>
              <a:t>1</a:t>
            </a:r>
            <a:r>
              <a:rPr lang="zh-CN" altLang="en-US" b="1" dirty="0">
                <a:solidFill>
                  <a:srgbClr val="FF0000"/>
                </a:solidFill>
                <a:ea typeface="宋体" panose="02010600030101010101" pitchFamily="2" charset="-122"/>
              </a:rPr>
              <a:t>．男；　</a:t>
            </a:r>
            <a:r>
              <a:rPr lang="en-US" altLang="zh-CN" b="1" dirty="0">
                <a:solidFill>
                  <a:srgbClr val="FF0000"/>
                </a:solidFill>
                <a:ea typeface="宋体" panose="02010600030101010101" pitchFamily="2" charset="-122"/>
              </a:rPr>
              <a:t>2</a:t>
            </a:r>
            <a:r>
              <a:rPr lang="zh-CN" altLang="en-US" b="1" dirty="0">
                <a:solidFill>
                  <a:srgbClr val="FF0000"/>
                </a:solidFill>
                <a:ea typeface="宋体" panose="02010600030101010101" pitchFamily="2" charset="-122"/>
              </a:rPr>
              <a:t>．女</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7.</a:t>
            </a:r>
            <a:r>
              <a:rPr lang="zh-CN" altLang="en-US" b="1" dirty="0">
                <a:ea typeface="宋体" panose="02010600030101010101" pitchFamily="2" charset="-122"/>
              </a:rPr>
              <a:t>出生年月：</a:t>
            </a:r>
            <a:r>
              <a:rPr lang="zh-CN" altLang="en-US" b="1" dirty="0">
                <a:solidFill>
                  <a:srgbClr val="FF0000"/>
                </a:solidFill>
                <a:ea typeface="宋体" panose="02010600030101010101" pitchFamily="2" charset="-122"/>
              </a:rPr>
              <a:t>前四位表示年，后两位表示月</a:t>
            </a:r>
            <a:r>
              <a:rPr lang="zh-CN" altLang="en-US" b="1" dirty="0">
                <a:ea typeface="宋体" panose="02010600030101010101" pitchFamily="2" charset="-122"/>
              </a:rPr>
              <a:t>，如</a:t>
            </a:r>
            <a:r>
              <a:rPr lang="en-US" altLang="zh-CN" b="1" dirty="0">
                <a:ea typeface="宋体" panose="02010600030101010101" pitchFamily="2" charset="-122"/>
              </a:rPr>
              <a:t>1949</a:t>
            </a:r>
            <a:r>
              <a:rPr lang="en-GB" altLang="zh-CN" b="1" dirty="0">
                <a:ea typeface="宋体" panose="02010600030101010101" pitchFamily="2" charset="-122"/>
              </a:rPr>
              <a:t>04</a:t>
            </a:r>
            <a:r>
              <a:rPr lang="zh-CN" altLang="en-GB" b="1" dirty="0">
                <a:ea typeface="宋体" panose="02010600030101010101" pitchFamily="2" charset="-122"/>
              </a:rPr>
              <a:t>表示</a:t>
            </a:r>
            <a:r>
              <a:rPr lang="en-GB" altLang="zh-CN" b="1" dirty="0">
                <a:ea typeface="宋体" panose="02010600030101010101" pitchFamily="2" charset="-122"/>
              </a:rPr>
              <a:t>1949</a:t>
            </a:r>
            <a:r>
              <a:rPr lang="zh-CN" altLang="en-GB" b="1" dirty="0">
                <a:ea typeface="宋体" panose="02010600030101010101" pitchFamily="2" charset="-122"/>
              </a:rPr>
              <a:t>年</a:t>
            </a:r>
            <a:r>
              <a:rPr lang="en-GB" altLang="zh-CN" b="1" dirty="0">
                <a:ea typeface="宋体" panose="02010600030101010101" pitchFamily="2" charset="-122"/>
              </a:rPr>
              <a:t>4</a:t>
            </a:r>
            <a:r>
              <a:rPr lang="zh-CN" altLang="en-GB" b="1" dirty="0">
                <a:ea typeface="宋体" panose="02010600030101010101" pitchFamily="2" charset="-122"/>
              </a:rPr>
              <a:t>月出生。</a:t>
            </a:r>
            <a:endParaRPr lang="zh-CN" altLang="en-US" b="1" dirty="0">
              <a:ea typeface="宋体" panose="02010600030101010101" pitchFamily="2" charset="-122"/>
            </a:endParaRPr>
          </a:p>
        </p:txBody>
      </p:sp>
      <p:sp>
        <p:nvSpPr>
          <p:cNvPr id="49154"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Rectangle 2"/>
          <p:cNvSpPr>
            <a:spLocks noGrp="1"/>
          </p:cNvSpPr>
          <p:nvPr>
            <p:ph idx="1"/>
          </p:nvPr>
        </p:nvSpPr>
        <p:spPr>
          <a:xfrm>
            <a:off x="250825" y="836613"/>
            <a:ext cx="8748713" cy="5832475"/>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基表五  专任实验室人员表</a:t>
            </a:r>
            <a:r>
              <a:rPr lang="en-US" altLang="zh-CN" sz="2800" b="1" dirty="0">
                <a:solidFill>
                  <a:srgbClr val="051AB3"/>
                </a:solidFill>
                <a:ea typeface="宋体" panose="02010600030101010101" pitchFamily="2" charset="-122"/>
              </a:rPr>
              <a:t>(SJ5)</a:t>
            </a:r>
            <a:endParaRPr lang="en-US" altLang="zh-CN" sz="2800" b="1" dirty="0">
              <a:solidFill>
                <a:srgbClr val="051AB3"/>
              </a:solidFill>
              <a:ea typeface="宋体" panose="02010600030101010101" pitchFamily="2" charset="-122"/>
            </a:endParaRPr>
          </a:p>
          <a:p>
            <a:pPr eaLnBrk="1" hangingPunct="1">
              <a:buNone/>
            </a:pPr>
            <a:r>
              <a:rPr lang="zh-CN" altLang="en-US" b="1" dirty="0">
                <a:ea typeface="宋体" panose="02010600030101010101" pitchFamily="2" charset="-122"/>
              </a:rPr>
              <a:t>   </a:t>
            </a:r>
            <a:endParaRPr lang="en-US" altLang="zh-CN" b="1" dirty="0">
              <a:ea typeface="宋体" panose="02010600030101010101" pitchFamily="2" charset="-122"/>
            </a:endParaRPr>
          </a:p>
          <a:p>
            <a:pPr eaLnBrk="1" hangingPunct="1"/>
            <a:endParaRPr lang="zh-CN" altLang="en-GB" b="1" dirty="0">
              <a:ea typeface="宋体" panose="02010600030101010101" pitchFamily="2" charset="-122"/>
            </a:endParaRPr>
          </a:p>
          <a:p>
            <a:pPr eaLnBrk="1" hangingPunct="1"/>
            <a:r>
              <a:rPr lang="en-GB" altLang="zh-CN" b="1" dirty="0">
                <a:ea typeface="宋体" panose="02010600030101010101" pitchFamily="2" charset="-122"/>
              </a:rPr>
              <a:t>8.</a:t>
            </a:r>
            <a:r>
              <a:rPr lang="zh-CN" altLang="en-GB" b="1" dirty="0">
                <a:ea typeface="宋体" panose="02010600030101010101" pitchFamily="2" charset="-122"/>
              </a:rPr>
              <a:t>所属学科：</a:t>
            </a:r>
            <a:r>
              <a:rPr lang="zh-CN" altLang="en-US" b="1" dirty="0">
                <a:ea typeface="宋体" panose="02010600030101010101" pitchFamily="2" charset="-122"/>
              </a:rPr>
              <a:t>按照最新版的</a:t>
            </a:r>
            <a:r>
              <a:rPr lang="en-US" altLang="zh-CN" b="1" dirty="0">
                <a:ea typeface="宋体" panose="02010600030101010101" pitchFamily="2" charset="-122"/>
              </a:rPr>
              <a:t>《</a:t>
            </a:r>
            <a:r>
              <a:rPr lang="zh-CN" altLang="en-US" b="1" dirty="0">
                <a:ea typeface="宋体" panose="02010600030101010101" pitchFamily="2" charset="-122"/>
              </a:rPr>
              <a:t>中国普通高等学校本科专业设置大全</a:t>
            </a:r>
            <a:r>
              <a:rPr lang="en-US" altLang="zh-CN" b="1" dirty="0">
                <a:ea typeface="宋体" panose="02010600030101010101" pitchFamily="2" charset="-122"/>
              </a:rPr>
              <a:t>》</a:t>
            </a:r>
            <a:r>
              <a:rPr lang="zh-CN" altLang="en-US" b="1" dirty="0">
                <a:ea typeface="宋体" panose="02010600030101010101" pitchFamily="2" charset="-122"/>
              </a:rPr>
              <a:t>填写二级类代码</a:t>
            </a:r>
            <a:r>
              <a:rPr lang="en-US" altLang="zh-CN" b="1" dirty="0">
                <a:ea typeface="宋体" panose="02010600030101010101" pitchFamily="2" charset="-122"/>
              </a:rPr>
              <a:t>(</a:t>
            </a:r>
            <a:r>
              <a:rPr lang="zh-CN" altLang="en-US" b="1" dirty="0">
                <a:ea typeface="宋体" panose="02010600030101010101" pitchFamily="2" charset="-122"/>
              </a:rPr>
              <a:t>前四位</a:t>
            </a:r>
            <a:r>
              <a:rPr lang="en-US" altLang="zh-CN" b="1" dirty="0">
                <a:ea typeface="宋体" panose="02010600030101010101" pitchFamily="2" charset="-122"/>
              </a:rPr>
              <a:t>)</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9.</a:t>
            </a:r>
            <a:r>
              <a:rPr lang="zh-CN" altLang="en-US" b="1" dirty="0">
                <a:ea typeface="宋体" panose="02010600030101010101" pitchFamily="2" charset="-122"/>
              </a:rPr>
              <a:t>专业技术职务：按照</a:t>
            </a:r>
            <a:r>
              <a:rPr lang="en-US" altLang="zh-CN" b="1" dirty="0">
                <a:ea typeface="宋体" panose="02010600030101010101" pitchFamily="2" charset="-122"/>
              </a:rPr>
              <a:t>《</a:t>
            </a:r>
            <a:r>
              <a:rPr lang="zh-CN" altLang="en-US" b="1" dirty="0">
                <a:solidFill>
                  <a:srgbClr val="FF0000"/>
                </a:solidFill>
                <a:ea typeface="宋体" panose="02010600030101010101" pitchFamily="2" charset="-122"/>
              </a:rPr>
              <a:t>专业技术职务代码</a:t>
            </a:r>
            <a:r>
              <a:rPr lang="en-US" altLang="zh-CN" b="1" dirty="0">
                <a:ea typeface="宋体" panose="02010600030101010101" pitchFamily="2" charset="-122"/>
              </a:rPr>
              <a:t>》</a:t>
            </a:r>
            <a:r>
              <a:rPr lang="zh-CN" altLang="en-US" b="1" dirty="0">
                <a:ea typeface="宋体" panose="02010600030101010101" pitchFamily="2" charset="-122"/>
              </a:rPr>
              <a:t>（</a:t>
            </a:r>
            <a:r>
              <a:rPr lang="en-US" altLang="zh-CN" b="1" dirty="0">
                <a:solidFill>
                  <a:srgbClr val="FF0000"/>
                </a:solidFill>
                <a:ea typeface="宋体" panose="02010600030101010101" pitchFamily="2" charset="-122"/>
              </a:rPr>
              <a:t>GB/T 8561-2001</a:t>
            </a:r>
            <a:r>
              <a:rPr lang="zh-CN" altLang="en-US" b="1" dirty="0">
                <a:ea typeface="宋体" panose="02010600030101010101" pitchFamily="2" charset="-122"/>
              </a:rPr>
              <a:t>）填写，</a:t>
            </a:r>
            <a:r>
              <a:rPr lang="zh-CN" altLang="en-US" b="1" dirty="0">
                <a:solidFill>
                  <a:srgbClr val="FF0000"/>
                </a:solidFill>
                <a:ea typeface="宋体" panose="02010600030101010101" pitchFamily="2" charset="-122"/>
              </a:rPr>
              <a:t>增加“</a:t>
            </a:r>
            <a:r>
              <a:rPr lang="en-US" altLang="zh-CN" b="1" dirty="0">
                <a:solidFill>
                  <a:srgbClr val="FF0000"/>
                </a:solidFill>
                <a:ea typeface="宋体" panose="02010600030101010101" pitchFamily="2" charset="-122"/>
              </a:rPr>
              <a:t>A00”</a:t>
            </a:r>
            <a:r>
              <a:rPr lang="zh-CN" altLang="en-US" b="1" dirty="0">
                <a:solidFill>
                  <a:srgbClr val="FF0000"/>
                </a:solidFill>
                <a:ea typeface="宋体" panose="02010600030101010101" pitchFamily="2" charset="-122"/>
              </a:rPr>
              <a:t>：工人；“</a:t>
            </a:r>
            <a:r>
              <a:rPr lang="en-US" altLang="zh-CN" b="1" dirty="0">
                <a:solidFill>
                  <a:srgbClr val="FF0000"/>
                </a:solidFill>
                <a:ea typeface="宋体" panose="02010600030101010101" pitchFamily="2" charset="-122"/>
              </a:rPr>
              <a:t>A10”</a:t>
            </a:r>
            <a:r>
              <a:rPr lang="zh-CN" altLang="en-US" b="1" dirty="0">
                <a:solidFill>
                  <a:srgbClr val="FF0000"/>
                </a:solidFill>
                <a:ea typeface="宋体" panose="02010600030101010101" pitchFamily="2" charset="-122"/>
              </a:rPr>
              <a:t>：技师；“</a:t>
            </a:r>
            <a:r>
              <a:rPr lang="en-US" altLang="zh-CN" b="1" dirty="0">
                <a:solidFill>
                  <a:srgbClr val="FF0000"/>
                </a:solidFill>
                <a:ea typeface="宋体" panose="02010600030101010101" pitchFamily="2" charset="-122"/>
              </a:rPr>
              <a:t>A11”</a:t>
            </a:r>
            <a:r>
              <a:rPr lang="zh-CN" altLang="en-US" b="1" dirty="0">
                <a:solidFill>
                  <a:srgbClr val="FF0000"/>
                </a:solidFill>
                <a:ea typeface="宋体" panose="02010600030101010101" pitchFamily="2" charset="-122"/>
              </a:rPr>
              <a:t>：高级技师（以前数据要变）</a:t>
            </a:r>
            <a:r>
              <a:rPr lang="zh-CN" altLang="en-US" b="1" dirty="0">
                <a:ea typeface="宋体" panose="02010600030101010101" pitchFamily="2" charset="-122"/>
              </a:rPr>
              <a:t>。未定专业技术职务，填“</a:t>
            </a:r>
            <a:r>
              <a:rPr lang="en-US" altLang="zh-CN" b="1" dirty="0">
                <a:ea typeface="宋体" panose="02010600030101010101" pitchFamily="2" charset="-122"/>
              </a:rPr>
              <a:t>0”</a:t>
            </a:r>
            <a:r>
              <a:rPr lang="zh-CN" altLang="en-US" b="1" dirty="0">
                <a:ea typeface="宋体" panose="02010600030101010101" pitchFamily="2" charset="-122"/>
              </a:rPr>
              <a:t>。（原代码５００等被占用故改为Ａ等。）</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10.</a:t>
            </a:r>
            <a:r>
              <a:rPr lang="zh-CN" altLang="en-US" b="1" dirty="0">
                <a:ea typeface="宋体" panose="02010600030101010101" pitchFamily="2" charset="-122"/>
              </a:rPr>
              <a:t>文化程度：按照</a:t>
            </a:r>
            <a:r>
              <a:rPr lang="en-US" altLang="zh-CN" b="1" dirty="0">
                <a:ea typeface="宋体" panose="02010600030101010101" pitchFamily="2" charset="-122"/>
              </a:rPr>
              <a:t>《</a:t>
            </a:r>
            <a:r>
              <a:rPr lang="zh-CN" altLang="en-US" b="1" dirty="0">
                <a:solidFill>
                  <a:srgbClr val="FF0000"/>
                </a:solidFill>
                <a:ea typeface="宋体" panose="02010600030101010101" pitchFamily="2" charset="-122"/>
              </a:rPr>
              <a:t>文化程度代码</a:t>
            </a:r>
            <a:r>
              <a:rPr lang="en-US" altLang="zh-CN" b="1" dirty="0">
                <a:ea typeface="宋体" panose="02010600030101010101" pitchFamily="2" charset="-122"/>
              </a:rPr>
              <a:t>》</a:t>
            </a:r>
            <a:r>
              <a:rPr lang="zh-CN" altLang="en-US" b="1" dirty="0">
                <a:ea typeface="宋体" panose="02010600030101010101" pitchFamily="2" charset="-122"/>
              </a:rPr>
              <a:t>（</a:t>
            </a:r>
            <a:r>
              <a:rPr lang="en-US" altLang="zh-CN" b="1" dirty="0">
                <a:solidFill>
                  <a:srgbClr val="FF0000"/>
                </a:solidFill>
                <a:ea typeface="宋体" panose="02010600030101010101" pitchFamily="2" charset="-122"/>
              </a:rPr>
              <a:t>GB/T 4658-1984</a:t>
            </a:r>
            <a:r>
              <a:rPr lang="zh-CN" altLang="en-US" b="1" dirty="0">
                <a:ea typeface="宋体" panose="02010600030101010101" pitchFamily="2" charset="-122"/>
              </a:rPr>
              <a:t>）填写，只填国家承认并取得毕（肄）业证书的最高学历。增加 </a:t>
            </a:r>
            <a:r>
              <a:rPr lang="zh-CN" altLang="en-US" b="1" dirty="0">
                <a:solidFill>
                  <a:srgbClr val="FF0000"/>
                </a:solidFill>
                <a:ea typeface="宋体" panose="02010600030101010101" pitchFamily="2" charset="-122"/>
              </a:rPr>
              <a:t>“</a:t>
            </a:r>
            <a:r>
              <a:rPr lang="en-US" altLang="zh-CN" b="1" dirty="0">
                <a:solidFill>
                  <a:srgbClr val="FF0000"/>
                </a:solidFill>
                <a:ea typeface="宋体" panose="02010600030101010101" pitchFamily="2" charset="-122"/>
              </a:rPr>
              <a:t>03”</a:t>
            </a:r>
            <a:r>
              <a:rPr lang="zh-CN" altLang="en-US" b="1" dirty="0">
                <a:solidFill>
                  <a:srgbClr val="FF0000"/>
                </a:solidFill>
                <a:ea typeface="宋体" panose="02010600030101010101" pitchFamily="2" charset="-122"/>
              </a:rPr>
              <a:t>：博士；“</a:t>
            </a:r>
            <a:r>
              <a:rPr lang="en-US" altLang="zh-CN" b="1" dirty="0">
                <a:solidFill>
                  <a:srgbClr val="FF0000"/>
                </a:solidFill>
                <a:ea typeface="宋体" panose="02010600030101010101" pitchFamily="2" charset="-122"/>
              </a:rPr>
              <a:t>04”</a:t>
            </a:r>
            <a:r>
              <a:rPr lang="zh-CN" altLang="en-US" b="1" dirty="0">
                <a:solidFill>
                  <a:srgbClr val="FF0000"/>
                </a:solidFill>
                <a:ea typeface="宋体" panose="02010600030101010101" pitchFamily="2" charset="-122"/>
              </a:rPr>
              <a:t>：硕士</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11.</a:t>
            </a:r>
            <a:r>
              <a:rPr lang="zh-CN" altLang="en-US" b="1" dirty="0">
                <a:ea typeface="宋体" panose="02010600030101010101" pitchFamily="2" charset="-122"/>
              </a:rPr>
              <a:t>专家类别：具有国家认可的学术地位的人员。用代码表示：</a:t>
            </a:r>
            <a:r>
              <a:rPr lang="en-US" altLang="zh-CN" b="1" dirty="0">
                <a:ea typeface="宋体" panose="02010600030101010101" pitchFamily="2" charset="-122"/>
              </a:rPr>
              <a:t>00</a:t>
            </a:r>
            <a:r>
              <a:rPr lang="zh-CN" altLang="en-US" b="1" dirty="0">
                <a:ea typeface="宋体" panose="02010600030101010101" pitchFamily="2" charset="-122"/>
              </a:rPr>
              <a:t>．无；</a:t>
            </a:r>
            <a:r>
              <a:rPr lang="en-US" altLang="zh-CN" b="1" dirty="0">
                <a:ea typeface="宋体" panose="02010600030101010101" pitchFamily="2" charset="-122"/>
              </a:rPr>
              <a:t>1</a:t>
            </a:r>
            <a:r>
              <a:rPr lang="zh-CN" altLang="en-US" b="1" dirty="0">
                <a:ea typeface="宋体" panose="02010600030101010101" pitchFamily="2" charset="-122"/>
              </a:rPr>
              <a:t>．院士；</a:t>
            </a:r>
            <a:r>
              <a:rPr lang="en-US" altLang="zh-CN" b="1" dirty="0">
                <a:ea typeface="宋体" panose="02010600030101010101" pitchFamily="2" charset="-122"/>
              </a:rPr>
              <a:t>2</a:t>
            </a:r>
            <a:r>
              <a:rPr lang="zh-CN" altLang="en-US" b="1" dirty="0">
                <a:ea typeface="宋体" panose="02010600030101010101" pitchFamily="2" charset="-122"/>
              </a:rPr>
              <a:t>．长江学者；</a:t>
            </a:r>
            <a:r>
              <a:rPr lang="en-US" altLang="zh-CN" b="1" dirty="0">
                <a:ea typeface="宋体" panose="02010600030101010101" pitchFamily="2" charset="-122"/>
              </a:rPr>
              <a:t>3</a:t>
            </a:r>
            <a:r>
              <a:rPr lang="zh-CN" altLang="en-US" b="1" dirty="0">
                <a:ea typeface="宋体" panose="02010600030101010101" pitchFamily="2" charset="-122"/>
              </a:rPr>
              <a:t>．杰出青年基金获得者；</a:t>
            </a:r>
            <a:r>
              <a:rPr lang="en-US" altLang="zh-CN" b="1" dirty="0">
                <a:ea typeface="宋体" panose="02010600030101010101" pitchFamily="2" charset="-122"/>
              </a:rPr>
              <a:t>4</a:t>
            </a:r>
            <a:r>
              <a:rPr lang="zh-CN" altLang="en-US" b="1" dirty="0">
                <a:ea typeface="宋体" panose="02010600030101010101" pitchFamily="2" charset="-122"/>
              </a:rPr>
              <a:t>．国家级教学名师；</a:t>
            </a:r>
            <a:r>
              <a:rPr lang="en-US" altLang="zh-CN" b="1" dirty="0">
                <a:ea typeface="宋体" panose="02010600030101010101" pitchFamily="2" charset="-122"/>
              </a:rPr>
              <a:t>5</a:t>
            </a:r>
            <a:r>
              <a:rPr lang="zh-CN" altLang="en-US" b="1" dirty="0">
                <a:ea typeface="宋体" panose="02010600030101010101" pitchFamily="2" charset="-122"/>
              </a:rPr>
              <a:t>．省级教学名师。</a:t>
            </a:r>
            <a:r>
              <a:rPr lang="zh-CN" altLang="en-US" b="1" dirty="0">
                <a:solidFill>
                  <a:srgbClr val="FF0000"/>
                </a:solidFill>
                <a:ea typeface="宋体" panose="02010600030101010101" pitchFamily="2" charset="-122"/>
              </a:rPr>
              <a:t>可复选，</a:t>
            </a:r>
            <a:r>
              <a:rPr lang="zh-CN" altLang="en-US" b="1" dirty="0">
                <a:ea typeface="宋体" panose="02010600030101010101" pitchFamily="2" charset="-122"/>
              </a:rPr>
              <a:t>如：某专家既为长江学者又为国家级教学名师，应填为：“</a:t>
            </a:r>
            <a:r>
              <a:rPr lang="en-US" altLang="zh-CN" b="1" dirty="0">
                <a:ea typeface="宋体" panose="02010600030101010101" pitchFamily="2" charset="-122"/>
              </a:rPr>
              <a:t>24”</a:t>
            </a:r>
            <a:r>
              <a:rPr lang="zh-CN" altLang="en-US" b="1" dirty="0">
                <a:ea typeface="宋体" panose="02010600030101010101" pitchFamily="2" charset="-122"/>
              </a:rPr>
              <a:t>。</a:t>
            </a:r>
            <a:endParaRPr lang="zh-CN" altLang="en-US" b="1" dirty="0">
              <a:ea typeface="宋体" panose="02010600030101010101" pitchFamily="2" charset="-122"/>
            </a:endParaRPr>
          </a:p>
        </p:txBody>
      </p:sp>
      <p:sp>
        <p:nvSpPr>
          <p:cNvPr id="50178"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Rectangle 2"/>
          <p:cNvSpPr>
            <a:spLocks noGrp="1"/>
          </p:cNvSpPr>
          <p:nvPr>
            <p:ph idx="1"/>
          </p:nvPr>
        </p:nvSpPr>
        <p:spPr>
          <a:xfrm>
            <a:off x="179388" y="1484313"/>
            <a:ext cx="8748712" cy="5832475"/>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基表五  专任实验室人员表</a:t>
            </a:r>
            <a:r>
              <a:rPr lang="en-US" altLang="zh-CN" sz="2800" b="1" dirty="0">
                <a:solidFill>
                  <a:srgbClr val="051AB3"/>
                </a:solidFill>
                <a:ea typeface="宋体" panose="02010600030101010101" pitchFamily="2" charset="-122"/>
              </a:rPr>
              <a:t>(SJ5)</a:t>
            </a:r>
            <a:endParaRPr lang="en-US" altLang="zh-CN" sz="2800" b="1" dirty="0">
              <a:solidFill>
                <a:srgbClr val="051AB3"/>
              </a:solidFill>
              <a:ea typeface="宋体" panose="02010600030101010101" pitchFamily="2" charset="-122"/>
            </a:endParaRPr>
          </a:p>
          <a:p>
            <a:pPr eaLnBrk="1" hangingPunct="1">
              <a:buNone/>
            </a:pPr>
            <a:r>
              <a:rPr lang="zh-CN" altLang="en-US" b="1" dirty="0">
                <a:ea typeface="宋体" panose="02010600030101010101" pitchFamily="2" charset="-122"/>
              </a:rPr>
              <a:t>   </a:t>
            </a:r>
            <a:endParaRPr lang="en-US" altLang="zh-CN" b="1" dirty="0">
              <a:ea typeface="宋体" panose="02010600030101010101" pitchFamily="2" charset="-122"/>
            </a:endParaRPr>
          </a:p>
          <a:p>
            <a:pPr eaLnBrk="1" hangingPunct="1"/>
            <a:r>
              <a:rPr lang="en-US" altLang="zh-CN" b="1" dirty="0">
                <a:ea typeface="宋体" panose="02010600030101010101" pitchFamily="2" charset="-122"/>
              </a:rPr>
              <a:t>12.</a:t>
            </a:r>
            <a:r>
              <a:rPr lang="zh-CN" altLang="en-US" b="1" dirty="0">
                <a:ea typeface="宋体" panose="02010600030101010101" pitchFamily="2" charset="-122"/>
              </a:rPr>
              <a:t>国内培训（学历教育时间）：本学年</a:t>
            </a:r>
            <a:r>
              <a:rPr lang="zh-CN" altLang="en-US" b="1" dirty="0">
                <a:solidFill>
                  <a:srgbClr val="FF0000"/>
                </a:solidFill>
                <a:ea typeface="宋体" panose="02010600030101010101" pitchFamily="2" charset="-122"/>
              </a:rPr>
              <a:t>国内学历教育时间</a:t>
            </a:r>
            <a:r>
              <a:rPr lang="zh-CN" altLang="en-US" b="1" dirty="0">
                <a:ea typeface="宋体" panose="02010600030101010101" pitchFamily="2" charset="-122"/>
              </a:rPr>
              <a:t>，以天为单位。</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13.</a:t>
            </a:r>
            <a:r>
              <a:rPr lang="zh-CN" altLang="en-US" b="1" dirty="0">
                <a:ea typeface="宋体" panose="02010600030101010101" pitchFamily="2" charset="-122"/>
              </a:rPr>
              <a:t>国内培训（非学历教育时间）：本学年</a:t>
            </a:r>
            <a:r>
              <a:rPr lang="zh-CN" altLang="en-US" b="1" dirty="0">
                <a:solidFill>
                  <a:srgbClr val="FF0000"/>
                </a:solidFill>
                <a:ea typeface="宋体" panose="02010600030101010101" pitchFamily="2" charset="-122"/>
              </a:rPr>
              <a:t>国内非学历教育时间</a:t>
            </a:r>
            <a:r>
              <a:rPr lang="zh-CN" altLang="en-US" b="1" dirty="0">
                <a:ea typeface="宋体" panose="02010600030101010101" pitchFamily="2" charset="-122"/>
              </a:rPr>
              <a:t>，以天为单位。</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14.</a:t>
            </a:r>
            <a:r>
              <a:rPr lang="zh-CN" altLang="en-US" b="1" dirty="0">
                <a:ea typeface="宋体" panose="02010600030101010101" pitchFamily="2" charset="-122"/>
              </a:rPr>
              <a:t>国外培训（学历教育时间）：本学年</a:t>
            </a:r>
            <a:r>
              <a:rPr lang="zh-CN" altLang="en-US" b="1" dirty="0">
                <a:solidFill>
                  <a:srgbClr val="FF0000"/>
                </a:solidFill>
                <a:ea typeface="宋体" panose="02010600030101010101" pitchFamily="2" charset="-122"/>
              </a:rPr>
              <a:t>国外学历教育时间</a:t>
            </a:r>
            <a:r>
              <a:rPr lang="zh-CN" altLang="en-US" b="1" dirty="0">
                <a:ea typeface="宋体" panose="02010600030101010101" pitchFamily="2" charset="-122"/>
              </a:rPr>
              <a:t>，以天为单位。</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15.</a:t>
            </a:r>
            <a:r>
              <a:rPr lang="zh-CN" altLang="en-US" b="1" dirty="0">
                <a:ea typeface="宋体" panose="02010600030101010101" pitchFamily="2" charset="-122"/>
              </a:rPr>
              <a:t>国外培训（非学历教育时间）：本学年</a:t>
            </a:r>
            <a:r>
              <a:rPr lang="zh-CN" altLang="en-US" b="1" dirty="0">
                <a:solidFill>
                  <a:srgbClr val="FF0000"/>
                </a:solidFill>
                <a:ea typeface="宋体" panose="02010600030101010101" pitchFamily="2" charset="-122"/>
              </a:rPr>
              <a:t>国外非学历教育时间</a:t>
            </a:r>
            <a:r>
              <a:rPr lang="zh-CN" altLang="en-US" b="1" dirty="0">
                <a:ea typeface="宋体" panose="02010600030101010101" pitchFamily="2" charset="-122"/>
              </a:rPr>
              <a:t>，以天为单位</a:t>
            </a:r>
            <a:endParaRPr lang="zh-CN" altLang="en-US" b="1" dirty="0">
              <a:ea typeface="宋体" panose="02010600030101010101" pitchFamily="2" charset="-122"/>
            </a:endParaRPr>
          </a:p>
          <a:p>
            <a:pPr eaLnBrk="1" hangingPunct="1"/>
            <a:r>
              <a:rPr lang="zh-CN" altLang="en-US" b="1" dirty="0">
                <a:ea typeface="宋体" panose="02010600030101010101" pitchFamily="2" charset="-122"/>
              </a:rPr>
              <a:t>（小于</a:t>
            </a:r>
            <a:r>
              <a:rPr lang="en-US" altLang="zh-CN" b="1" dirty="0">
                <a:ea typeface="宋体" panose="02010600030101010101" pitchFamily="2" charset="-122"/>
              </a:rPr>
              <a:t>365</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endParaRPr lang="en-US" altLang="zh-CN" b="1" dirty="0">
              <a:ea typeface="宋体" panose="02010600030101010101" pitchFamily="2" charset="-122"/>
            </a:endParaRPr>
          </a:p>
        </p:txBody>
      </p:sp>
      <p:sp>
        <p:nvSpPr>
          <p:cNvPr id="51202"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Rectangle 2"/>
          <p:cNvSpPr>
            <a:spLocks noGrp="1" noChangeArrowheads="1"/>
          </p:cNvSpPr>
          <p:nvPr>
            <p:ph idx="1"/>
          </p:nvPr>
        </p:nvSpPr>
        <p:spPr>
          <a:xfrm>
            <a:off x="179388" y="1484313"/>
            <a:ext cx="8748713" cy="5832475"/>
          </a:xfrm>
        </p:spPr>
        <p:txBody>
          <a:bodyPr vert="horz" wrap="square" lIns="91440" tIns="45720" rIns="91440" bIns="45720" numCol="1" anchor="t" anchorCtr="0" compatLnSpc="1"/>
          <a:lstStyle/>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zh-CN" altLang="en-US" sz="2800" b="1" i="0" u="none" strike="noStrike" kern="0" cap="none" spc="0" normalizeH="0" baseline="0" noProof="0" dirty="0" smtClean="0">
                <a:ln>
                  <a:noFill/>
                </a:ln>
                <a:solidFill>
                  <a:srgbClr val="051AB3"/>
                </a:solidFill>
                <a:effectLst/>
                <a:uLnTx/>
                <a:uFillTx/>
                <a:latin typeface="+mn-lt"/>
                <a:ea typeface="宋体" panose="02010600030101010101" pitchFamily="2" charset="-122"/>
                <a:cs typeface="+mn-cs"/>
              </a:rPr>
              <a:t>基表五  专任实验室人员表</a:t>
            </a:r>
            <a:r>
              <a:rPr kumimoji="0" lang="en-US" altLang="zh-CN" sz="2800" b="1" i="0" u="none" strike="noStrike" kern="0" cap="none" spc="0" normalizeH="0" baseline="0" noProof="0" dirty="0" smtClean="0">
                <a:ln>
                  <a:noFill/>
                </a:ln>
                <a:solidFill>
                  <a:srgbClr val="051AB3"/>
                </a:solidFill>
                <a:effectLst/>
                <a:uLnTx/>
                <a:uFillTx/>
                <a:latin typeface="+mn-lt"/>
                <a:ea typeface="宋体" panose="02010600030101010101" pitchFamily="2" charset="-122"/>
                <a:cs typeface="+mn-cs"/>
              </a:rPr>
              <a:t>(SJ5)</a:t>
            </a:r>
            <a:endParaRPr kumimoji="0" lang="en-US" altLang="zh-CN" sz="2800" b="1" i="0" u="none" strike="noStrike" kern="0" cap="none" spc="0" normalizeH="0" baseline="0" noProof="0" dirty="0" smtClean="0">
              <a:ln>
                <a:noFill/>
              </a:ln>
              <a:solidFill>
                <a:srgbClr val="051AB3"/>
              </a:solidFill>
              <a:effectLst/>
              <a:uLnTx/>
              <a:uFillTx/>
              <a:latin typeface="+mn-lt"/>
              <a:ea typeface="宋体" panose="02010600030101010101" pitchFamily="2" charset="-122"/>
              <a:cs typeface="+mn-cs"/>
            </a:endParaRPr>
          </a:p>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Char char="³"/>
              <a:defRPr/>
            </a:pP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审核注意 ：</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1</a:t>
            </a: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a:t>
            </a:r>
            <a:r>
              <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70</a:t>
            </a: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后的院士</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2000" b="1" i="0" u="none" strike="noStrike" kern="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2</a:t>
            </a: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、技术职务 </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2000" b="1" i="0" u="none" strike="noStrike" kern="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3</a:t>
            </a:r>
            <a:r>
              <a:rPr kumimoji="0" lang="zh-CN" altLang="en-US"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、培训时间  很长 </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2000" b="1" i="0" u="none" strike="noStrike" kern="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a:t>
            </a:r>
            <a:endParaRPr kumimoji="0" lang="en-US" altLang="zh-CN" sz="20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52226"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249" name="Rectangle 2"/>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53250" name="Picture 3"/>
          <p:cNvPicPr>
            <a:picLocks noChangeAspect="1"/>
          </p:cNvPicPr>
          <p:nvPr/>
        </p:nvPicPr>
        <p:blipFill>
          <a:blip r:embed="rId1"/>
          <a:stretch>
            <a:fillRect/>
          </a:stretch>
        </p:blipFill>
        <p:spPr>
          <a:xfrm>
            <a:off x="71438" y="836613"/>
            <a:ext cx="8964612" cy="5329237"/>
          </a:xfrm>
          <a:prstGeom prst="rect">
            <a:avLst/>
          </a:prstGeom>
          <a:noFill/>
          <a:ln w="9525">
            <a:noFill/>
          </a:ln>
        </p:spPr>
      </p:pic>
    </p:spTree>
  </p:cSld>
  <p:clrMapOvr>
    <a:masterClrMapping/>
  </p:clrMapOvr>
  <p:transition spd="med">
    <p:pull dir="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Rectangle 2"/>
          <p:cNvSpPr>
            <a:spLocks noGrp="1"/>
          </p:cNvSpPr>
          <p:nvPr>
            <p:ph idx="1"/>
          </p:nvPr>
        </p:nvSpPr>
        <p:spPr>
          <a:xfrm>
            <a:off x="179388" y="836613"/>
            <a:ext cx="8748712" cy="5832475"/>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基表六  实验室基本情况表</a:t>
            </a:r>
            <a:r>
              <a:rPr lang="en-US" altLang="zh-CN" sz="2800" b="1" dirty="0">
                <a:solidFill>
                  <a:srgbClr val="051AB3"/>
                </a:solidFill>
                <a:ea typeface="宋体" panose="02010600030101010101" pitchFamily="2" charset="-122"/>
              </a:rPr>
              <a:t>(SJ6)</a:t>
            </a:r>
            <a:endParaRPr lang="en-US" altLang="zh-CN" sz="2800" b="1" dirty="0">
              <a:solidFill>
                <a:srgbClr val="051AB3"/>
              </a:solidFill>
              <a:ea typeface="宋体" panose="02010600030101010101" pitchFamily="2" charset="-122"/>
            </a:endParaRPr>
          </a:p>
          <a:p>
            <a:pPr eaLnBrk="1" hangingPunct="1">
              <a:buNone/>
            </a:pPr>
            <a:r>
              <a:rPr lang="zh-CN" altLang="en-US" sz="1600" b="1" dirty="0">
                <a:solidFill>
                  <a:srgbClr val="0066FF"/>
                </a:solidFill>
                <a:ea typeface="宋体" panose="02010600030101010101" pitchFamily="2" charset="-122"/>
              </a:rPr>
              <a:t>总体说明：</a:t>
            </a:r>
            <a:endParaRPr lang="zh-CN" altLang="en-US" sz="1600" b="1" dirty="0">
              <a:solidFill>
                <a:srgbClr val="0066FF"/>
              </a:solidFill>
              <a:ea typeface="宋体" panose="02010600030101010101" pitchFamily="2" charset="-122"/>
            </a:endParaRPr>
          </a:p>
          <a:p>
            <a:pPr eaLnBrk="1" hangingPunct="1">
              <a:buNone/>
            </a:pPr>
            <a:r>
              <a:rPr lang="zh-CN" altLang="en-US" sz="1600" b="1" dirty="0">
                <a:solidFill>
                  <a:srgbClr val="0066FF"/>
                </a:solidFill>
                <a:ea typeface="宋体" panose="02010600030101010101" pitchFamily="2" charset="-122"/>
              </a:rPr>
              <a:t>　　</a:t>
            </a:r>
            <a:r>
              <a:rPr lang="zh-CN" altLang="en-US" sz="1600" b="1" dirty="0">
                <a:ea typeface="宋体" panose="02010600030101010101" pitchFamily="2" charset="-122"/>
              </a:rPr>
              <a:t>１ </a:t>
            </a:r>
            <a:r>
              <a:rPr lang="en-US" altLang="zh-CN" b="1" dirty="0">
                <a:ea typeface="宋体" panose="02010600030101010101" pitchFamily="2" charset="-122"/>
              </a:rPr>
              <a:t>.</a:t>
            </a:r>
            <a:r>
              <a:rPr lang="zh-CN" altLang="en-US" sz="1600" b="1" dirty="0">
                <a:ea typeface="宋体" panose="02010600030101010101" pitchFamily="2" charset="-122"/>
              </a:rPr>
              <a:t> </a:t>
            </a:r>
            <a:r>
              <a:rPr lang="zh-CN" altLang="en-US" b="1" dirty="0">
                <a:ea typeface="宋体" panose="02010600030101010101" pitchFamily="2" charset="-122"/>
              </a:rPr>
              <a:t>实验室是指经学校正式批准的教学和科研实验室，如由几个实验室（分室）联合而成的实验中心（实验室），应按一个实验中心（实验室）填写。</a:t>
            </a:r>
            <a:endParaRPr lang="zh-CN" altLang="en-US" b="1" dirty="0">
              <a:ea typeface="宋体" panose="02010600030101010101" pitchFamily="2" charset="-122"/>
            </a:endParaRPr>
          </a:p>
          <a:p>
            <a:pPr eaLnBrk="1" hangingPunct="1">
              <a:buNone/>
            </a:pPr>
            <a:r>
              <a:rPr lang="zh-CN" altLang="en-US" b="1" dirty="0">
                <a:ea typeface="宋体" panose="02010600030101010101" pitchFamily="2" charset="-122"/>
              </a:rPr>
              <a:t>　２ </a:t>
            </a:r>
            <a:r>
              <a:rPr lang="en-US" altLang="zh-CN" b="1" dirty="0">
                <a:ea typeface="宋体" panose="02010600030101010101" pitchFamily="2" charset="-122"/>
              </a:rPr>
              <a:t>.</a:t>
            </a:r>
            <a:r>
              <a:rPr lang="zh-CN" altLang="en-US" b="1" dirty="0">
                <a:ea typeface="宋体" panose="02010600030101010101" pitchFamily="2" charset="-122"/>
              </a:rPr>
              <a:t>一个实体多块牌子按一个正式建制的实验室算 </a:t>
            </a:r>
            <a:endParaRPr lang="zh-CN" altLang="en-US" b="1" dirty="0">
              <a:ea typeface="宋体" panose="02010600030101010101" pitchFamily="2" charset="-122"/>
            </a:endParaRPr>
          </a:p>
          <a:p>
            <a:pPr eaLnBrk="1" hangingPunct="1">
              <a:buNone/>
            </a:pPr>
            <a:r>
              <a:rPr lang="zh-CN" altLang="en-US" b="1" dirty="0">
                <a:ea typeface="宋体" panose="02010600030101010101" pitchFamily="2" charset="-122"/>
              </a:rPr>
              <a:t>　３ </a:t>
            </a:r>
            <a:r>
              <a:rPr lang="en-US" altLang="zh-CN" b="1" dirty="0">
                <a:ea typeface="宋体" panose="02010600030101010101" pitchFamily="2" charset="-122"/>
              </a:rPr>
              <a:t>.</a:t>
            </a:r>
            <a:r>
              <a:rPr lang="zh-CN" altLang="en-US" b="1" dirty="0">
                <a:ea typeface="宋体" panose="02010600030101010101" pitchFamily="2" charset="-122"/>
              </a:rPr>
              <a:t> 实验室逐个排列</a:t>
            </a:r>
            <a:endParaRPr lang="zh-CN" altLang="en-US" b="1" dirty="0">
              <a:ea typeface="宋体" panose="02010600030101010101" pitchFamily="2" charset="-122"/>
            </a:endParaRPr>
          </a:p>
          <a:p>
            <a:pPr eaLnBrk="1" hangingPunct="1">
              <a:buNone/>
            </a:pPr>
            <a:r>
              <a:rPr lang="zh-CN" altLang="en-US" b="1" dirty="0">
                <a:solidFill>
                  <a:srgbClr val="0066FF"/>
                </a:solidFill>
                <a:ea typeface="宋体" panose="02010600030101010101" pitchFamily="2" charset="-122"/>
              </a:rPr>
              <a:t>字段说明：</a:t>
            </a:r>
            <a:endParaRPr lang="zh-CN" altLang="en-US" b="1" dirty="0">
              <a:solidFill>
                <a:srgbClr val="0066FF"/>
              </a:solidFill>
              <a:ea typeface="宋体" panose="02010600030101010101" pitchFamily="2" charset="-122"/>
            </a:endParaRPr>
          </a:p>
          <a:p>
            <a:pPr eaLnBrk="1" hangingPunct="1">
              <a:buNone/>
            </a:pPr>
            <a:r>
              <a:rPr lang="en-US" altLang="zh-CN" b="1" dirty="0">
                <a:ea typeface="宋体" panose="02010600030101010101" pitchFamily="2" charset="-122"/>
              </a:rPr>
              <a:t>1.</a:t>
            </a:r>
            <a:r>
              <a:rPr lang="zh-CN" altLang="en-US" b="1" dirty="0">
                <a:ea typeface="宋体" panose="02010600030101010101" pitchFamily="2" charset="-122"/>
              </a:rPr>
              <a:t>学校代码：以中国教育统计网站：</a:t>
            </a:r>
            <a:r>
              <a:rPr lang="en-US" altLang="zh-CN" b="1" dirty="0">
                <a:ea typeface="宋体" panose="02010600030101010101" pitchFamily="2" charset="-122"/>
                <a:hlinkClick r:id="rId1"/>
              </a:rPr>
              <a:t>http://www.stats.edu.cn/</a:t>
            </a:r>
            <a:r>
              <a:rPr lang="zh-CN" altLang="en-US" b="1" dirty="0">
                <a:ea typeface="宋体" panose="02010600030101010101" pitchFamily="2" charset="-122"/>
              </a:rPr>
              <a:t>最新发布为准。</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2.</a:t>
            </a:r>
            <a:r>
              <a:rPr lang="zh-CN" altLang="en-US" b="1" dirty="0">
                <a:ea typeface="宋体" panose="02010600030101010101" pitchFamily="2" charset="-122"/>
              </a:rPr>
              <a:t>实验室编号：学校自编的实验室编号，校内具有唯一性。</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3.</a:t>
            </a:r>
            <a:r>
              <a:rPr lang="zh-CN" altLang="en-US" b="1" dirty="0">
                <a:ea typeface="宋体" panose="02010600030101010101" pitchFamily="2" charset="-122"/>
              </a:rPr>
              <a:t>实验室名称：填写汉字名称。（如一个实验室多个名称，按一个实验室填写）</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4.</a:t>
            </a:r>
            <a:r>
              <a:rPr lang="zh-CN" altLang="en-US" b="1" dirty="0">
                <a:ea typeface="宋体" panose="02010600030101010101" pitchFamily="2" charset="-122"/>
              </a:rPr>
              <a:t>实验室类别：按代码填写：</a:t>
            </a:r>
            <a:r>
              <a:rPr lang="en-US" altLang="zh-CN" b="1" dirty="0">
                <a:ea typeface="宋体" panose="02010600030101010101" pitchFamily="2" charset="-122"/>
              </a:rPr>
              <a:t>1</a:t>
            </a:r>
            <a:r>
              <a:rPr lang="zh-CN" altLang="en-US" b="1" dirty="0">
                <a:ea typeface="宋体" panose="02010600030101010101" pitchFamily="2" charset="-122"/>
              </a:rPr>
              <a:t>．国家级实验教学示范中心（经过教育部评审认定）； </a:t>
            </a:r>
            <a:r>
              <a:rPr lang="en-US" altLang="zh-CN" b="1" dirty="0">
                <a:ea typeface="宋体" panose="02010600030101010101" pitchFamily="2" charset="-122"/>
              </a:rPr>
              <a:t>2</a:t>
            </a:r>
            <a:r>
              <a:rPr lang="zh-CN" altLang="en-US" b="1" dirty="0">
                <a:ea typeface="宋体" panose="02010600030101010101" pitchFamily="2" charset="-122"/>
              </a:rPr>
              <a:t>．省级实验教学示范中心（经过省级教育行政部门评审认定）；</a:t>
            </a:r>
            <a:r>
              <a:rPr lang="en-US" altLang="zh-CN" b="1" dirty="0">
                <a:ea typeface="宋体" panose="02010600030101010101" pitchFamily="2" charset="-122"/>
              </a:rPr>
              <a:t>3</a:t>
            </a:r>
            <a:r>
              <a:rPr lang="zh-CN" altLang="en-US" b="1" dirty="0">
                <a:ea typeface="宋体" panose="02010600030101010101" pitchFamily="2" charset="-122"/>
              </a:rPr>
              <a:t>．按平台建设的校、院（系）实验室；</a:t>
            </a:r>
            <a:r>
              <a:rPr lang="en-US" altLang="zh-CN" b="1" dirty="0">
                <a:ea typeface="宋体" panose="02010600030101010101" pitchFamily="2" charset="-122"/>
              </a:rPr>
              <a:t>4</a:t>
            </a:r>
            <a:r>
              <a:rPr lang="zh-CN" altLang="en-US" b="1" dirty="0">
                <a:ea typeface="宋体" panose="02010600030101010101" pitchFamily="2" charset="-122"/>
              </a:rPr>
              <a:t>．其它实验室。</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5.</a:t>
            </a:r>
            <a:r>
              <a:rPr lang="zh-CN" altLang="en-US" b="1" dirty="0">
                <a:ea typeface="宋体" panose="02010600030101010101" pitchFamily="2" charset="-122"/>
              </a:rPr>
              <a:t>建立年份：实验室经学校正式批准建立的年份，格式如：</a:t>
            </a:r>
            <a:r>
              <a:rPr lang="en-US" altLang="zh-CN" b="1" dirty="0">
                <a:ea typeface="宋体" panose="02010600030101010101" pitchFamily="2" charset="-122"/>
              </a:rPr>
              <a:t>1987</a:t>
            </a:r>
            <a:r>
              <a:rPr lang="zh-CN" altLang="en-US" b="1" dirty="0">
                <a:ea typeface="宋体" panose="02010600030101010101" pitchFamily="2" charset="-122"/>
              </a:rPr>
              <a:t>。</a:t>
            </a:r>
            <a:endParaRPr lang="zh-CN" altLang="en-US" b="1" dirty="0">
              <a:ea typeface="宋体" panose="02010600030101010101" pitchFamily="2" charset="-122"/>
            </a:endParaRPr>
          </a:p>
        </p:txBody>
      </p:sp>
      <p:sp>
        <p:nvSpPr>
          <p:cNvPr id="54274"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2"/>
          <p:cNvSpPr>
            <a:spLocks noGrp="1"/>
          </p:cNvSpPr>
          <p:nvPr>
            <p:ph idx="1"/>
          </p:nvPr>
        </p:nvSpPr>
        <p:spPr>
          <a:xfrm>
            <a:off x="250825" y="1052513"/>
            <a:ext cx="8677275" cy="4895850"/>
          </a:xfrm>
          <a:ln/>
        </p:spPr>
        <p:txBody>
          <a:bodyPr wrap="square" lIns="91440" tIns="45720" rIns="91440" bIns="45720" anchor="t"/>
          <a:p>
            <a:pPr defTabSz="0" eaLnBrk="1" hangingPunct="1">
              <a:spcAft>
                <a:spcPct val="0"/>
              </a:spcAft>
              <a:buClrTx/>
              <a:buNone/>
              <a:tabLst>
                <a:tab pos="3949700" algn="l"/>
              </a:tabLst>
            </a:pPr>
            <a:endParaRPr lang="zh-CN" altLang="en-US" sz="1800" b="1" dirty="0">
              <a:ea typeface="宋体" panose="02010600030101010101" pitchFamily="2" charset="-122"/>
            </a:endParaRPr>
          </a:p>
          <a:p>
            <a:pPr defTabSz="0" eaLnBrk="1" hangingPunct="1">
              <a:tabLst>
                <a:tab pos="3949700" algn="l"/>
              </a:tabLst>
            </a:pPr>
            <a:r>
              <a:rPr lang="zh-CN" altLang="en-US" sz="2800" b="1" dirty="0">
                <a:ea typeface="宋体" panose="02010600030101010101" pitchFamily="2" charset="-122"/>
              </a:rPr>
              <a:t>通过指标体系修订和计算机网络等技术的使用，实现实验室信息统计数据的全面、真实、可操作、连续动态、能综合分析。</a:t>
            </a:r>
            <a:endParaRPr lang="en-US" altLang="zh-CN" sz="2800" b="1" dirty="0">
              <a:ea typeface="宋体" panose="02010600030101010101" pitchFamily="2" charset="-122"/>
            </a:endParaRPr>
          </a:p>
          <a:p>
            <a:pPr defTabSz="0" eaLnBrk="1" hangingPunct="1">
              <a:tabLst>
                <a:tab pos="3949700" algn="l"/>
              </a:tabLst>
            </a:pPr>
            <a:r>
              <a:rPr lang="zh-CN" altLang="en-US" sz="2800" b="1" dirty="0">
                <a:ea typeface="宋体" panose="02010600030101010101" pitchFamily="2" charset="-122"/>
              </a:rPr>
              <a:t>能适应新形式下高等学校实验室管理工作的需要，更好地了解全国高等学校实验室建设、仪器设备、实验队伍和实验教学等方面的状况。</a:t>
            </a:r>
            <a:endParaRPr lang="en-US" altLang="zh-CN" sz="2800" b="1" dirty="0">
              <a:ea typeface="宋体" panose="02010600030101010101" pitchFamily="2" charset="-122"/>
            </a:endParaRPr>
          </a:p>
          <a:p>
            <a:pPr defTabSz="0" eaLnBrk="1" hangingPunct="1">
              <a:tabLst>
                <a:tab pos="3949700" algn="l"/>
              </a:tabLst>
            </a:pPr>
            <a:r>
              <a:rPr lang="zh-CN" altLang="zh-CN" sz="2800" b="1" dirty="0">
                <a:solidFill>
                  <a:srgbClr val="FF0000"/>
                </a:solidFill>
                <a:ea typeface="宋体" panose="02010600030101010101" pitchFamily="2" charset="-122"/>
              </a:rPr>
              <a:t>简化上报手续</a:t>
            </a:r>
            <a:r>
              <a:rPr lang="zh-CN" altLang="zh-CN" sz="2800" b="1" dirty="0">
                <a:ea typeface="宋体" panose="02010600030101010101" pitchFamily="2" charset="-122"/>
              </a:rPr>
              <a:t>，各级教育管理部门可在网络</a:t>
            </a:r>
            <a:r>
              <a:rPr lang="zh-CN" altLang="zh-CN" sz="2800" b="1" dirty="0">
                <a:solidFill>
                  <a:srgbClr val="FF0000"/>
                </a:solidFill>
                <a:ea typeface="宋体" panose="02010600030101010101" pitchFamily="2" charset="-122"/>
              </a:rPr>
              <a:t>实时动态监控上报过程</a:t>
            </a:r>
            <a:r>
              <a:rPr lang="zh-CN" altLang="en-US" sz="2800" b="1" dirty="0">
                <a:solidFill>
                  <a:srgbClr val="FF0000"/>
                </a:solidFill>
                <a:ea typeface="宋体" panose="02010600030101010101" pitchFamily="2" charset="-122"/>
              </a:rPr>
              <a:t>（登录浏览器及时了解各种上报状态）</a:t>
            </a:r>
            <a:r>
              <a:rPr lang="zh-CN" altLang="zh-CN" sz="2800" b="1" dirty="0">
                <a:ea typeface="宋体" panose="02010600030101010101" pitchFamily="2" charset="-122"/>
              </a:rPr>
              <a:t>。利用网络，构建学校、省市教育主管部门的交流平台</a:t>
            </a:r>
            <a:r>
              <a:rPr lang="zh-CN" altLang="en-US" sz="2800" b="1" dirty="0">
                <a:ea typeface="宋体" panose="02010600030101010101" pitchFamily="2" charset="-122"/>
              </a:rPr>
              <a:t>（B</a:t>
            </a:r>
            <a:r>
              <a:rPr lang="en-US" altLang="zh-CN" sz="2800" b="1" dirty="0">
                <a:ea typeface="宋体" panose="02010600030101010101" pitchFamily="2" charset="-122"/>
              </a:rPr>
              <a:t>BS</a:t>
            </a:r>
            <a:r>
              <a:rPr lang="zh-CN" altLang="en-US" sz="2800" b="1" dirty="0">
                <a:ea typeface="宋体" panose="02010600030101010101" pitchFamily="2" charset="-122"/>
              </a:rPr>
              <a:t>、邮件等）</a:t>
            </a:r>
            <a:r>
              <a:rPr lang="zh-CN" altLang="zh-CN" sz="2800" b="1" dirty="0">
                <a:ea typeface="宋体" panose="02010600030101010101" pitchFamily="2" charset="-122"/>
              </a:rPr>
              <a:t>。</a:t>
            </a:r>
            <a:endParaRPr lang="zh-CN" altLang="en-US" sz="1200" b="1" dirty="0">
              <a:ea typeface="宋体" panose="02010600030101010101" pitchFamily="2" charset="-122"/>
            </a:endParaRPr>
          </a:p>
        </p:txBody>
      </p:sp>
      <p:sp>
        <p:nvSpPr>
          <p:cNvPr id="9218"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9219" name="Rectangle 0"/>
          <p:cNvSpPr>
            <a:spLocks noGrp="1"/>
          </p:cNvSpPr>
          <p:nvPr>
            <p:ph type="title"/>
          </p:nvPr>
        </p:nvSpPr>
        <p:spPr>
          <a:ln/>
        </p:spPr>
        <p:txBody>
          <a:bodyPr wrap="square" lIns="91440" tIns="45720" rIns="91440" bIns="45720" anchor="ctr"/>
          <a:p>
            <a:pPr eaLnBrk="1" hangingPunct="1"/>
            <a:r>
              <a:rPr lang="zh-CN" altLang="en-US" b="1" dirty="0">
                <a:ea typeface="宋体" panose="02010600030101010101" pitchFamily="2" charset="-122"/>
              </a:rPr>
              <a:t>系统特色</a:t>
            </a:r>
            <a:br>
              <a:rPr lang="zh-CN" altLang="en-US" dirty="0">
                <a:ea typeface="宋体" panose="02010600030101010101" pitchFamily="2" charset="-122"/>
              </a:rPr>
            </a:br>
            <a:endParaRPr lang="zh-CN" altLang="en-US" dirty="0">
              <a:ea typeface="宋体" panose="02010600030101010101" pitchFamily="2" charset="-122"/>
            </a:endParaRPr>
          </a:p>
        </p:txBody>
      </p:sp>
    </p:spTree>
  </p:cSld>
  <p:clrMapOvr>
    <a:masterClrMapping/>
  </p:clrMapOvr>
  <p:transition spd="med">
    <p:pull dir="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7" name="Rectangle 2"/>
          <p:cNvSpPr>
            <a:spLocks noGrp="1"/>
          </p:cNvSpPr>
          <p:nvPr>
            <p:ph idx="1"/>
          </p:nvPr>
        </p:nvSpPr>
        <p:spPr>
          <a:xfrm>
            <a:off x="179388" y="1025525"/>
            <a:ext cx="8748712" cy="5832475"/>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基表六  实验室基本情况表</a:t>
            </a:r>
            <a:r>
              <a:rPr lang="en-US" altLang="zh-CN" sz="2800" b="1" dirty="0">
                <a:solidFill>
                  <a:srgbClr val="051AB3"/>
                </a:solidFill>
                <a:ea typeface="宋体" panose="02010600030101010101" pitchFamily="2" charset="-122"/>
              </a:rPr>
              <a:t>(SJ6)</a:t>
            </a:r>
            <a:endParaRPr lang="en-US" altLang="zh-CN" sz="2800" b="1" dirty="0">
              <a:solidFill>
                <a:srgbClr val="051AB3"/>
              </a:solidFill>
              <a:ea typeface="宋体" panose="02010600030101010101" pitchFamily="2" charset="-122"/>
            </a:endParaRPr>
          </a:p>
          <a:p>
            <a:pPr eaLnBrk="1" hangingPunct="1">
              <a:buNone/>
            </a:pPr>
            <a:r>
              <a:rPr lang="zh-CN" altLang="en-US" b="1" dirty="0">
                <a:ea typeface="宋体" panose="02010600030101010101" pitchFamily="2" charset="-122"/>
              </a:rPr>
              <a:t>                  </a:t>
            </a:r>
            <a:endParaRPr lang="zh-CN" altLang="en-US" sz="1800" dirty="0">
              <a:ea typeface="宋体" panose="02010600030101010101" pitchFamily="2" charset="-122"/>
            </a:endParaRPr>
          </a:p>
          <a:p>
            <a:pPr eaLnBrk="1" hangingPunct="1"/>
            <a:r>
              <a:rPr lang="en-US" altLang="zh-CN" b="1" dirty="0">
                <a:ea typeface="宋体" panose="02010600030101010101" pitchFamily="2" charset="-122"/>
              </a:rPr>
              <a:t>6.</a:t>
            </a:r>
            <a:r>
              <a:rPr lang="zh-CN" altLang="en-US" b="1" dirty="0">
                <a:ea typeface="宋体" panose="02010600030101010101" pitchFamily="2" charset="-122"/>
              </a:rPr>
              <a:t>房屋使用面积：以平方米为单位，取整数。（填写</a:t>
            </a:r>
            <a:r>
              <a:rPr lang="zh-CN" altLang="en-US" b="1" dirty="0">
                <a:solidFill>
                  <a:srgbClr val="FF0000"/>
                </a:solidFill>
                <a:ea typeface="宋体" panose="02010600030101010101" pitchFamily="2" charset="-122"/>
              </a:rPr>
              <a:t>使用面积</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7.</a:t>
            </a:r>
            <a:r>
              <a:rPr lang="zh-CN" altLang="en-US" b="1" dirty="0">
                <a:ea typeface="宋体" panose="02010600030101010101" pitchFamily="2" charset="-122"/>
              </a:rPr>
              <a:t>实验室类型：按代码填写：</a:t>
            </a:r>
            <a:r>
              <a:rPr lang="en-US" altLang="zh-CN" b="1" dirty="0">
                <a:ea typeface="宋体" panose="02010600030101010101" pitchFamily="2" charset="-122"/>
              </a:rPr>
              <a:t>1</a:t>
            </a:r>
            <a:r>
              <a:rPr lang="zh-CN" altLang="en-US" b="1" dirty="0">
                <a:ea typeface="宋体" panose="02010600030101010101" pitchFamily="2" charset="-122"/>
              </a:rPr>
              <a:t>．教学为主</a:t>
            </a:r>
            <a:r>
              <a:rPr lang="en-US" altLang="zh-CN" b="1" dirty="0">
                <a:ea typeface="宋体" panose="02010600030101010101" pitchFamily="2" charset="-122"/>
              </a:rPr>
              <a:t>; 2</a:t>
            </a:r>
            <a:r>
              <a:rPr lang="zh-CN" altLang="en-US" b="1" dirty="0">
                <a:ea typeface="宋体" panose="02010600030101010101" pitchFamily="2" charset="-122"/>
              </a:rPr>
              <a:t>．科研为主</a:t>
            </a:r>
            <a:r>
              <a:rPr lang="en-US" altLang="zh-CN" b="1" dirty="0">
                <a:ea typeface="宋体" panose="02010600030101010101" pitchFamily="2" charset="-122"/>
              </a:rPr>
              <a:t>; 3</a:t>
            </a:r>
            <a:r>
              <a:rPr lang="zh-CN" altLang="en-US" b="1" dirty="0">
                <a:ea typeface="宋体" panose="02010600030101010101" pitchFamily="2" charset="-122"/>
              </a:rPr>
              <a:t>．其它。</a:t>
            </a:r>
            <a:endParaRPr lang="zh-CN" altLang="en-US" sz="1800" dirty="0">
              <a:ea typeface="宋体" panose="02010600030101010101" pitchFamily="2" charset="-122"/>
            </a:endParaRPr>
          </a:p>
          <a:p>
            <a:pPr eaLnBrk="1" hangingPunct="1"/>
            <a:r>
              <a:rPr lang="en-US" altLang="zh-CN" b="1" dirty="0">
                <a:ea typeface="宋体" panose="02010600030101010101" pitchFamily="2" charset="-122"/>
              </a:rPr>
              <a:t>8.</a:t>
            </a:r>
            <a:r>
              <a:rPr lang="zh-CN" altLang="en-US" b="1" dirty="0">
                <a:ea typeface="宋体" panose="02010600030101010101" pitchFamily="2" charset="-122"/>
              </a:rPr>
              <a:t>所属学科：按照最新版的</a:t>
            </a:r>
            <a:r>
              <a:rPr lang="en-US" altLang="zh-CN" b="1" dirty="0">
                <a:ea typeface="宋体" panose="02010600030101010101" pitchFamily="2" charset="-122"/>
              </a:rPr>
              <a:t>《</a:t>
            </a:r>
            <a:r>
              <a:rPr lang="zh-CN" altLang="en-US" b="1" dirty="0">
                <a:ea typeface="宋体" panose="02010600030101010101" pitchFamily="2" charset="-122"/>
              </a:rPr>
              <a:t>中国普通高等学校本科专业设置大全</a:t>
            </a:r>
            <a:r>
              <a:rPr lang="en-US" altLang="zh-CN" b="1" dirty="0">
                <a:ea typeface="宋体" panose="02010600030101010101" pitchFamily="2" charset="-122"/>
              </a:rPr>
              <a:t>》</a:t>
            </a:r>
            <a:r>
              <a:rPr lang="zh-CN" altLang="en-US" b="1" dirty="0">
                <a:solidFill>
                  <a:srgbClr val="FF0000"/>
                </a:solidFill>
                <a:ea typeface="宋体" panose="02010600030101010101" pitchFamily="2" charset="-122"/>
              </a:rPr>
              <a:t>填写二级类代码</a:t>
            </a:r>
            <a:r>
              <a:rPr lang="en-US" altLang="zh-CN" b="1" dirty="0">
                <a:ea typeface="宋体" panose="02010600030101010101" pitchFamily="2" charset="-122"/>
              </a:rPr>
              <a:t>(</a:t>
            </a:r>
            <a:r>
              <a:rPr lang="zh-CN" altLang="en-US" b="1" dirty="0">
                <a:ea typeface="宋体" panose="02010600030101010101" pitchFamily="2" charset="-122"/>
              </a:rPr>
              <a:t>前四位</a:t>
            </a:r>
            <a:r>
              <a:rPr lang="en-US" altLang="zh-CN" b="1" dirty="0">
                <a:ea typeface="宋体" panose="02010600030101010101" pitchFamily="2" charset="-122"/>
              </a:rPr>
              <a:t>)</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9.</a:t>
            </a:r>
            <a:r>
              <a:rPr lang="zh-CN" altLang="en-US" b="1" dirty="0">
                <a:ea typeface="宋体" panose="02010600030101010101" pitchFamily="2" charset="-122"/>
              </a:rPr>
              <a:t>教师获奖与成果（国家级）：本学年</a:t>
            </a:r>
            <a:r>
              <a:rPr lang="zh-CN" altLang="en-US" b="1" dirty="0">
                <a:solidFill>
                  <a:srgbClr val="FF0000"/>
                </a:solidFill>
                <a:ea typeface="宋体" panose="02010600030101010101" pitchFamily="2" charset="-122"/>
              </a:rPr>
              <a:t>本实验室</a:t>
            </a:r>
            <a:r>
              <a:rPr lang="zh-CN" altLang="en-US" b="1" dirty="0">
                <a:solidFill>
                  <a:schemeClr val="hlink"/>
                </a:solidFill>
                <a:ea typeface="宋体" panose="02010600030101010101" pitchFamily="2" charset="-122"/>
              </a:rPr>
              <a:t>专任人员</a:t>
            </a:r>
            <a:r>
              <a:rPr lang="zh-CN" altLang="en-US" b="1" dirty="0">
                <a:solidFill>
                  <a:srgbClr val="FF0000"/>
                </a:solidFill>
                <a:ea typeface="宋体" panose="02010600030101010101" pitchFamily="2" charset="-122"/>
              </a:rPr>
              <a:t>获得</a:t>
            </a:r>
            <a:r>
              <a:rPr lang="zh-CN" altLang="en-US" b="1" dirty="0">
                <a:ea typeface="宋体" panose="02010600030101010101" pitchFamily="2" charset="-122"/>
              </a:rPr>
              <a:t>的</a:t>
            </a:r>
            <a:r>
              <a:rPr lang="zh-CN" altLang="en-US" b="1" dirty="0">
                <a:solidFill>
                  <a:srgbClr val="FF0000"/>
                </a:solidFill>
                <a:ea typeface="宋体" panose="02010600030101010101" pitchFamily="2" charset="-122"/>
              </a:rPr>
              <a:t>国家级奖励</a:t>
            </a:r>
            <a:r>
              <a:rPr lang="zh-CN" altLang="en-US" b="1" dirty="0">
                <a:ea typeface="宋体" panose="02010600030101010101" pitchFamily="2" charset="-122"/>
              </a:rPr>
              <a:t>与成果情况。</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10</a:t>
            </a:r>
            <a:r>
              <a:rPr lang="en-US" altLang="zh-CN" b="1" dirty="0">
                <a:ea typeface="宋体" panose="02010600030101010101" pitchFamily="2" charset="-122"/>
              </a:rPr>
              <a:t>.</a:t>
            </a:r>
            <a:r>
              <a:rPr lang="zh-CN" altLang="en-US" b="1" dirty="0">
                <a:ea typeface="宋体" panose="02010600030101010101" pitchFamily="2" charset="-122"/>
              </a:rPr>
              <a:t>教师获奖与成果（省部级）：本学年</a:t>
            </a:r>
            <a:r>
              <a:rPr lang="zh-CN" altLang="en-US" b="1" dirty="0">
                <a:solidFill>
                  <a:srgbClr val="FF0000"/>
                </a:solidFill>
                <a:ea typeface="宋体" panose="02010600030101010101" pitchFamily="2" charset="-122"/>
              </a:rPr>
              <a:t>本实验室</a:t>
            </a:r>
            <a:r>
              <a:rPr lang="zh-CN" altLang="en-US" b="1" dirty="0">
                <a:solidFill>
                  <a:schemeClr val="hlink"/>
                </a:solidFill>
                <a:ea typeface="宋体" panose="02010600030101010101" pitchFamily="2" charset="-122"/>
              </a:rPr>
              <a:t>专任人员</a:t>
            </a:r>
            <a:r>
              <a:rPr lang="zh-CN" altLang="en-US" b="1" dirty="0">
                <a:solidFill>
                  <a:srgbClr val="FF0000"/>
                </a:solidFill>
                <a:ea typeface="宋体" panose="02010600030101010101" pitchFamily="2" charset="-122"/>
              </a:rPr>
              <a:t>获得</a:t>
            </a:r>
            <a:r>
              <a:rPr lang="zh-CN" altLang="en-US" b="1" dirty="0">
                <a:ea typeface="宋体" panose="02010600030101010101" pitchFamily="2" charset="-122"/>
              </a:rPr>
              <a:t>的</a:t>
            </a:r>
            <a:r>
              <a:rPr lang="zh-CN" altLang="en-US" b="1" dirty="0">
                <a:solidFill>
                  <a:srgbClr val="FF0000"/>
                </a:solidFill>
                <a:ea typeface="宋体" panose="02010600030101010101" pitchFamily="2" charset="-122"/>
              </a:rPr>
              <a:t>省部级奖励与成果情况</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11.</a:t>
            </a:r>
            <a:r>
              <a:rPr lang="zh-CN" altLang="en-US" b="1" dirty="0">
                <a:ea typeface="宋体" panose="02010600030101010101" pitchFamily="2" charset="-122"/>
              </a:rPr>
              <a:t>教师获奖与成果（发明专利）：本学年</a:t>
            </a:r>
            <a:r>
              <a:rPr lang="zh-CN" altLang="en-US" b="1" dirty="0">
                <a:solidFill>
                  <a:srgbClr val="FF0000"/>
                </a:solidFill>
                <a:ea typeface="宋体" panose="02010600030101010101" pitchFamily="2" charset="-122"/>
              </a:rPr>
              <a:t>本实验室</a:t>
            </a:r>
            <a:r>
              <a:rPr lang="zh-CN" altLang="en-US" b="1" dirty="0">
                <a:solidFill>
                  <a:schemeClr val="hlink"/>
                </a:solidFill>
                <a:ea typeface="宋体" panose="02010600030101010101" pitchFamily="2" charset="-122"/>
              </a:rPr>
              <a:t>专任人员</a:t>
            </a:r>
            <a:r>
              <a:rPr lang="zh-CN" altLang="en-US" b="1" dirty="0">
                <a:solidFill>
                  <a:srgbClr val="FF0000"/>
                </a:solidFill>
                <a:ea typeface="宋体" panose="02010600030101010101" pitchFamily="2" charset="-122"/>
              </a:rPr>
              <a:t>获得</a:t>
            </a:r>
            <a:r>
              <a:rPr lang="zh-CN" altLang="en-US" b="1" dirty="0">
                <a:ea typeface="宋体" panose="02010600030101010101" pitchFamily="2" charset="-122"/>
              </a:rPr>
              <a:t>的</a:t>
            </a:r>
            <a:r>
              <a:rPr lang="zh-CN" altLang="en-US" b="1" dirty="0">
                <a:solidFill>
                  <a:srgbClr val="FF0000"/>
                </a:solidFill>
                <a:ea typeface="宋体" panose="02010600030101010101" pitchFamily="2" charset="-122"/>
              </a:rPr>
              <a:t>奖励与成果情况。</a:t>
            </a:r>
            <a:r>
              <a:rPr lang="zh-CN" altLang="en-US" b="1" dirty="0">
                <a:ea typeface="宋体" panose="02010600030101010101" pitchFamily="2" charset="-122"/>
              </a:rPr>
              <a:t>发明专利指已授权发明专利，不含实用新型和外观设计。</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12.</a:t>
            </a:r>
            <a:r>
              <a:rPr lang="zh-CN" altLang="en-US" b="1" dirty="0">
                <a:ea typeface="宋体" panose="02010600030101010101" pitchFamily="2" charset="-122"/>
              </a:rPr>
              <a:t>学生获奖情况：本学年学生获奖项目数，仅统计省部级（含）以上竞赛。</a:t>
            </a:r>
            <a:endParaRPr lang="zh-CN" altLang="en-US" b="1" dirty="0">
              <a:ea typeface="宋体" panose="02010600030101010101" pitchFamily="2" charset="-122"/>
            </a:endParaRPr>
          </a:p>
        </p:txBody>
      </p:sp>
      <p:sp>
        <p:nvSpPr>
          <p:cNvPr id="55298"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Rectangle 2"/>
          <p:cNvSpPr>
            <a:spLocks noGrp="1"/>
          </p:cNvSpPr>
          <p:nvPr>
            <p:ph idx="1"/>
          </p:nvPr>
        </p:nvSpPr>
        <p:spPr>
          <a:xfrm>
            <a:off x="179388" y="1025525"/>
            <a:ext cx="8748712" cy="5832475"/>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基表六  实验室基本情况表</a:t>
            </a:r>
            <a:r>
              <a:rPr lang="en-US" altLang="zh-CN" sz="2800" b="1" dirty="0">
                <a:solidFill>
                  <a:srgbClr val="051AB3"/>
                </a:solidFill>
                <a:ea typeface="宋体" panose="02010600030101010101" pitchFamily="2" charset="-122"/>
              </a:rPr>
              <a:t>(SJ6)</a:t>
            </a:r>
            <a:r>
              <a:rPr lang="zh-CN" altLang="en-US" b="1" dirty="0">
                <a:ea typeface="宋体" panose="02010600030101010101" pitchFamily="2" charset="-122"/>
              </a:rPr>
              <a:t>                  </a:t>
            </a:r>
            <a:endParaRPr lang="zh-CN" altLang="en-US" sz="1800" dirty="0">
              <a:ea typeface="宋体" panose="02010600030101010101" pitchFamily="2" charset="-122"/>
            </a:endParaRPr>
          </a:p>
          <a:p>
            <a:pPr eaLnBrk="1" hangingPunct="1"/>
            <a:endParaRPr lang="en-US" altLang="zh-CN" sz="1800" b="1" dirty="0">
              <a:ea typeface="宋体" panose="02010600030101010101" pitchFamily="2" charset="-122"/>
            </a:endParaRPr>
          </a:p>
          <a:p>
            <a:pPr eaLnBrk="1" hangingPunct="1"/>
            <a:r>
              <a:rPr lang="en-US" altLang="zh-CN" b="1" dirty="0">
                <a:ea typeface="宋体" panose="02010600030101010101" pitchFamily="2" charset="-122"/>
              </a:rPr>
              <a:t>13.</a:t>
            </a:r>
            <a:r>
              <a:rPr lang="zh-CN" altLang="en-US" b="1" dirty="0">
                <a:ea typeface="宋体" panose="02010600030101010101" pitchFamily="2" charset="-122"/>
              </a:rPr>
              <a:t>教学方面论文和教材情况（三大检索收录）：本学年</a:t>
            </a:r>
            <a:r>
              <a:rPr lang="zh-CN" altLang="en-US" b="1" dirty="0">
                <a:solidFill>
                  <a:srgbClr val="FF0000"/>
                </a:solidFill>
                <a:ea typeface="宋体" panose="02010600030101010101" pitchFamily="2" charset="-122"/>
              </a:rPr>
              <a:t>发表的教学论文篇数</a:t>
            </a:r>
            <a:r>
              <a:rPr lang="zh-CN" altLang="en-US" b="1" dirty="0">
                <a:ea typeface="宋体" panose="02010600030101010101" pitchFamily="2" charset="-122"/>
              </a:rPr>
              <a:t>。三大检索指：</a:t>
            </a:r>
            <a:r>
              <a:rPr lang="en-US" altLang="zh-CN" b="1" dirty="0">
                <a:ea typeface="宋体" panose="02010600030101010101" pitchFamily="2" charset="-122"/>
              </a:rPr>
              <a:t>SCI</a:t>
            </a:r>
            <a:r>
              <a:rPr lang="zh-CN" altLang="en-US" b="1" dirty="0">
                <a:ea typeface="宋体" panose="02010600030101010101" pitchFamily="2" charset="-122"/>
              </a:rPr>
              <a:t>、</a:t>
            </a:r>
            <a:r>
              <a:rPr lang="en-US" altLang="zh-CN" b="1" dirty="0">
                <a:ea typeface="宋体" panose="02010600030101010101" pitchFamily="2" charset="-122"/>
              </a:rPr>
              <a:t>EI</a:t>
            </a:r>
            <a:r>
              <a:rPr lang="zh-CN" altLang="en-US" b="1" dirty="0">
                <a:ea typeface="宋体" panose="02010600030101010101" pitchFamily="2" charset="-122"/>
              </a:rPr>
              <a:t>、</a:t>
            </a:r>
            <a:r>
              <a:rPr lang="en-US" altLang="zh-CN" b="1" dirty="0">
                <a:ea typeface="宋体" panose="02010600030101010101" pitchFamily="2" charset="-122"/>
              </a:rPr>
              <a:t>ISTP</a:t>
            </a:r>
            <a:r>
              <a:rPr lang="zh-CN" altLang="en-US" b="1" dirty="0">
                <a:ea typeface="宋体" panose="02010600030101010101" pitchFamily="2" charset="-122"/>
              </a:rPr>
              <a:t>。</a:t>
            </a:r>
            <a:r>
              <a:rPr lang="zh-CN" altLang="en-US" b="1" dirty="0">
                <a:solidFill>
                  <a:schemeClr val="hlink"/>
                </a:solidFill>
                <a:ea typeface="宋体" panose="02010600030101010101" pitchFamily="2" charset="-122"/>
              </a:rPr>
              <a:t>不限于专任实验室人员等</a:t>
            </a:r>
            <a:endParaRPr lang="zh-CN" altLang="en-US" b="1" dirty="0">
              <a:solidFill>
                <a:schemeClr val="hlink"/>
              </a:solidFill>
              <a:ea typeface="宋体" panose="02010600030101010101" pitchFamily="2" charset="-122"/>
            </a:endParaRPr>
          </a:p>
          <a:p>
            <a:pPr eaLnBrk="1" hangingPunct="1"/>
            <a:r>
              <a:rPr lang="en-US" altLang="zh-CN" b="1" dirty="0">
                <a:ea typeface="宋体" panose="02010600030101010101" pitchFamily="2" charset="-122"/>
              </a:rPr>
              <a:t>14.</a:t>
            </a:r>
            <a:r>
              <a:rPr lang="zh-CN" altLang="en-US" b="1" dirty="0">
                <a:ea typeface="宋体" panose="02010600030101010101" pitchFamily="2" charset="-122"/>
              </a:rPr>
              <a:t>科研方面论文和教材情况（三大检索收录）：本学年</a:t>
            </a:r>
            <a:r>
              <a:rPr lang="zh-CN" altLang="en-US" b="1" dirty="0">
                <a:solidFill>
                  <a:srgbClr val="FF0000"/>
                </a:solidFill>
                <a:ea typeface="宋体" panose="02010600030101010101" pitchFamily="2" charset="-122"/>
              </a:rPr>
              <a:t>发表的科研论文篇数</a:t>
            </a:r>
            <a:r>
              <a:rPr lang="zh-CN" altLang="en-US" b="1" dirty="0">
                <a:ea typeface="宋体" panose="02010600030101010101" pitchFamily="2" charset="-122"/>
              </a:rPr>
              <a:t>。三大检索指：</a:t>
            </a:r>
            <a:r>
              <a:rPr lang="en-US" altLang="zh-CN" b="1" dirty="0">
                <a:ea typeface="宋体" panose="02010600030101010101" pitchFamily="2" charset="-122"/>
              </a:rPr>
              <a:t>SCI</a:t>
            </a:r>
            <a:r>
              <a:rPr lang="zh-CN" altLang="en-US" b="1" dirty="0">
                <a:ea typeface="宋体" panose="02010600030101010101" pitchFamily="2" charset="-122"/>
              </a:rPr>
              <a:t>、</a:t>
            </a:r>
            <a:r>
              <a:rPr lang="en-US" altLang="zh-CN" b="1" dirty="0">
                <a:ea typeface="宋体" panose="02010600030101010101" pitchFamily="2" charset="-122"/>
              </a:rPr>
              <a:t>EI</a:t>
            </a:r>
            <a:r>
              <a:rPr lang="zh-CN" altLang="en-US" b="1" dirty="0">
                <a:ea typeface="宋体" panose="02010600030101010101" pitchFamily="2" charset="-122"/>
              </a:rPr>
              <a:t>、</a:t>
            </a:r>
            <a:r>
              <a:rPr lang="en-US" altLang="zh-CN" b="1" dirty="0">
                <a:ea typeface="宋体" panose="02010600030101010101" pitchFamily="2" charset="-122"/>
              </a:rPr>
              <a:t>ISTP</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15</a:t>
            </a:r>
            <a:r>
              <a:rPr lang="en-US" altLang="zh-CN" b="1" dirty="0">
                <a:ea typeface="宋体" panose="02010600030101010101" pitchFamily="2" charset="-122"/>
              </a:rPr>
              <a:t>.</a:t>
            </a:r>
            <a:r>
              <a:rPr lang="zh-CN" altLang="en-US" b="1" dirty="0">
                <a:ea typeface="宋体" panose="02010600030101010101" pitchFamily="2" charset="-122"/>
              </a:rPr>
              <a:t>教学方面论文和教材情况（核心刊物）：本学年在</a:t>
            </a:r>
            <a:r>
              <a:rPr lang="zh-CN" altLang="en-US" b="1" dirty="0">
                <a:solidFill>
                  <a:srgbClr val="FF0000"/>
                </a:solidFill>
                <a:ea typeface="宋体" panose="02010600030101010101" pitchFamily="2" charset="-122"/>
              </a:rPr>
              <a:t>核心期刊发表的教学论文篇数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16.</a:t>
            </a:r>
            <a:r>
              <a:rPr lang="zh-CN" altLang="en-US" b="1" dirty="0">
                <a:ea typeface="宋体" panose="02010600030101010101" pitchFamily="2" charset="-122"/>
              </a:rPr>
              <a:t>科研方面论文和教材情况（核心刊物）：本学年在</a:t>
            </a:r>
            <a:r>
              <a:rPr lang="zh-CN" altLang="en-US" b="1" dirty="0">
                <a:solidFill>
                  <a:srgbClr val="FF0000"/>
                </a:solidFill>
                <a:ea typeface="宋体" panose="02010600030101010101" pitchFamily="2" charset="-122"/>
              </a:rPr>
              <a:t>核心期刊发表的科研论文篇数。</a:t>
            </a:r>
            <a:endParaRPr lang="zh-CN" altLang="en-US" b="1" dirty="0">
              <a:solidFill>
                <a:srgbClr val="FF0000"/>
              </a:solidFill>
              <a:ea typeface="宋体" panose="02010600030101010101" pitchFamily="2" charset="-122"/>
            </a:endParaRPr>
          </a:p>
          <a:p>
            <a:pPr eaLnBrk="1" hangingPunct="1"/>
            <a:r>
              <a:rPr lang="en-US" altLang="zh-CN" b="1" dirty="0">
                <a:ea typeface="宋体" panose="02010600030101010101" pitchFamily="2" charset="-122"/>
              </a:rPr>
              <a:t>17.</a:t>
            </a:r>
            <a:r>
              <a:rPr lang="zh-CN" altLang="en-US" b="1" dirty="0">
                <a:ea typeface="宋体" panose="02010600030101010101" pitchFamily="2" charset="-122"/>
              </a:rPr>
              <a:t>论文和教材情况（实验教材）：</a:t>
            </a:r>
            <a:r>
              <a:rPr lang="zh-CN" altLang="en-US" b="1" dirty="0">
                <a:solidFill>
                  <a:srgbClr val="FF0000"/>
                </a:solidFill>
                <a:ea typeface="宋体" panose="02010600030101010101" pitchFamily="2" charset="-122"/>
              </a:rPr>
              <a:t>正式出版的实验教材数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18</a:t>
            </a:r>
            <a:r>
              <a:rPr lang="en-US" altLang="zh-CN" b="1" dirty="0">
                <a:ea typeface="宋体" panose="02010600030101010101" pitchFamily="2" charset="-122"/>
              </a:rPr>
              <a:t>.</a:t>
            </a:r>
            <a:r>
              <a:rPr lang="zh-CN" altLang="en-US" b="1" dirty="0">
                <a:ea typeface="宋体" panose="02010600030101010101" pitchFamily="2" charset="-122"/>
              </a:rPr>
              <a:t>科研及社会服务情况中科研项目数（省部级以上）：本学年</a:t>
            </a:r>
            <a:r>
              <a:rPr lang="zh-CN" altLang="en-US" b="1" dirty="0">
                <a:solidFill>
                  <a:srgbClr val="FF0000"/>
                </a:solidFill>
                <a:ea typeface="宋体" panose="02010600030101010101" pitchFamily="2" charset="-122"/>
              </a:rPr>
              <a:t>列入学校科研计划</a:t>
            </a:r>
            <a:r>
              <a:rPr lang="zh-CN" altLang="en-US" b="1" dirty="0">
                <a:ea typeface="宋体" panose="02010600030101010101" pitchFamily="2" charset="-122"/>
              </a:rPr>
              <a:t>，</a:t>
            </a:r>
            <a:r>
              <a:rPr lang="zh-CN" altLang="en-US" b="1" dirty="0">
                <a:solidFill>
                  <a:srgbClr val="FF0000"/>
                </a:solidFill>
                <a:ea typeface="宋体" panose="02010600030101010101" pitchFamily="2" charset="-122"/>
              </a:rPr>
              <a:t>为校外承担的各种省部级（含）以上科研项目或合作项目数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19</a:t>
            </a:r>
            <a:r>
              <a:rPr lang="en-US" altLang="zh-CN" b="1" dirty="0">
                <a:ea typeface="宋体" panose="02010600030101010101" pitchFamily="2" charset="-122"/>
              </a:rPr>
              <a:t>.</a:t>
            </a:r>
            <a:r>
              <a:rPr lang="zh-CN" altLang="en-US" b="1" dirty="0">
                <a:ea typeface="宋体" panose="02010600030101010101" pitchFamily="2" charset="-122"/>
              </a:rPr>
              <a:t>科研及社会服务情况中科研项目数（其它）：本学年</a:t>
            </a:r>
            <a:r>
              <a:rPr lang="zh-CN" altLang="en-US" b="1" dirty="0">
                <a:solidFill>
                  <a:srgbClr val="FF0000"/>
                </a:solidFill>
                <a:ea typeface="宋体" panose="02010600030101010101" pitchFamily="2" charset="-122"/>
              </a:rPr>
              <a:t>列入学校科研计划</a:t>
            </a:r>
            <a:r>
              <a:rPr lang="zh-CN" altLang="en-US" b="1" dirty="0">
                <a:ea typeface="宋体" panose="02010600030101010101" pitchFamily="2" charset="-122"/>
              </a:rPr>
              <a:t>，为校外承担的其它各种科研项目或合作项目数。</a:t>
            </a:r>
            <a:endParaRPr lang="zh-CN" altLang="en-US" b="1" dirty="0">
              <a:ea typeface="宋体" panose="02010600030101010101" pitchFamily="2" charset="-122"/>
            </a:endParaRPr>
          </a:p>
          <a:p>
            <a:pPr eaLnBrk="1" hangingPunct="1"/>
            <a:endParaRPr lang="zh-CN" altLang="en-US" b="1" dirty="0">
              <a:ea typeface="宋体" panose="02010600030101010101" pitchFamily="2" charset="-122"/>
            </a:endParaRPr>
          </a:p>
        </p:txBody>
      </p:sp>
      <p:sp>
        <p:nvSpPr>
          <p:cNvPr id="56322"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5" name="Rectangle 2"/>
          <p:cNvSpPr>
            <a:spLocks noGrp="1"/>
          </p:cNvSpPr>
          <p:nvPr>
            <p:ph idx="1"/>
          </p:nvPr>
        </p:nvSpPr>
        <p:spPr>
          <a:xfrm>
            <a:off x="0" y="1052513"/>
            <a:ext cx="8748713" cy="5184775"/>
          </a:xfrm>
          <a:ln/>
        </p:spPr>
        <p:txBody>
          <a:bodyPr wrap="square" lIns="91440" tIns="45720" rIns="91440" bIns="45720" anchor="t"/>
          <a:p>
            <a:pPr eaLnBrk="1" hangingPunct="1">
              <a:lnSpc>
                <a:spcPct val="90000"/>
              </a:lnSpc>
              <a:buNone/>
            </a:pPr>
            <a:r>
              <a:rPr lang="zh-CN" altLang="en-US" sz="2800" b="1" dirty="0">
                <a:solidFill>
                  <a:srgbClr val="051AB3"/>
                </a:solidFill>
                <a:ea typeface="宋体" panose="02010600030101010101" pitchFamily="2" charset="-122"/>
              </a:rPr>
              <a:t>基表六  实验室基本情况表</a:t>
            </a:r>
            <a:r>
              <a:rPr lang="en-US" altLang="zh-CN" sz="2800" b="1" dirty="0">
                <a:solidFill>
                  <a:srgbClr val="051AB3"/>
                </a:solidFill>
                <a:ea typeface="宋体" panose="02010600030101010101" pitchFamily="2" charset="-122"/>
              </a:rPr>
              <a:t>(SJ6)</a:t>
            </a:r>
            <a:r>
              <a:rPr lang="zh-CN" altLang="en-US" b="1" dirty="0">
                <a:ea typeface="宋体" panose="02010600030101010101" pitchFamily="2" charset="-122"/>
              </a:rPr>
              <a:t>                  </a:t>
            </a:r>
            <a:endParaRPr lang="zh-CN" altLang="en-US" sz="1800" dirty="0">
              <a:ea typeface="宋体" panose="02010600030101010101" pitchFamily="2" charset="-122"/>
            </a:endParaRPr>
          </a:p>
          <a:p>
            <a:pPr eaLnBrk="1" hangingPunct="1">
              <a:lnSpc>
                <a:spcPct val="90000"/>
              </a:lnSpc>
            </a:pPr>
            <a:endParaRPr lang="en-US" altLang="zh-CN" sz="1600" b="1" dirty="0">
              <a:ea typeface="宋体" panose="02010600030101010101" pitchFamily="2" charset="-122"/>
            </a:endParaRPr>
          </a:p>
          <a:p>
            <a:pPr eaLnBrk="1" hangingPunct="1">
              <a:lnSpc>
                <a:spcPct val="90000"/>
              </a:lnSpc>
            </a:pPr>
            <a:r>
              <a:rPr lang="en-US" altLang="zh-CN" b="1" dirty="0">
                <a:ea typeface="宋体" panose="02010600030101010101" pitchFamily="2" charset="-122"/>
              </a:rPr>
              <a:t>20.</a:t>
            </a:r>
            <a:r>
              <a:rPr lang="zh-CN" altLang="en-US" b="1" dirty="0">
                <a:ea typeface="宋体" panose="02010600030101010101" pitchFamily="2" charset="-122"/>
              </a:rPr>
              <a:t>科研及社会服务情况中社会服务项目数：本学年</a:t>
            </a:r>
            <a:r>
              <a:rPr lang="zh-CN" altLang="en-US" b="1" dirty="0">
                <a:solidFill>
                  <a:srgbClr val="FF0000"/>
                </a:solidFill>
                <a:ea typeface="宋体" panose="02010600030101010101" pitchFamily="2" charset="-122"/>
              </a:rPr>
              <a:t>未列入学校科研计划，为校外承担的社会服务项目数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lnSpc>
                <a:spcPct val="90000"/>
              </a:lnSpc>
            </a:pPr>
            <a:r>
              <a:rPr lang="en-US" altLang="zh-CN" b="1" dirty="0">
                <a:solidFill>
                  <a:srgbClr val="0066FF"/>
                </a:solidFill>
                <a:ea typeface="宋体" panose="02010600030101010101" pitchFamily="2" charset="-122"/>
              </a:rPr>
              <a:t>21</a:t>
            </a:r>
            <a:r>
              <a:rPr lang="en-US" altLang="zh-CN" b="1" dirty="0">
                <a:ea typeface="宋体" panose="02010600030101010101" pitchFamily="2" charset="-122"/>
              </a:rPr>
              <a:t>.</a:t>
            </a:r>
            <a:r>
              <a:rPr lang="zh-CN" altLang="en-US" b="1" dirty="0">
                <a:ea typeface="宋体" panose="02010600030101010101" pitchFamily="2" charset="-122"/>
              </a:rPr>
              <a:t>科研及社会服务情况中教研项目数（省部级以上）：本学年本实验室</a:t>
            </a:r>
            <a:r>
              <a:rPr lang="zh-CN" altLang="en-US" b="1" dirty="0">
                <a:solidFill>
                  <a:schemeClr val="hlink"/>
                </a:solidFill>
                <a:ea typeface="宋体" panose="02010600030101010101" pitchFamily="2" charset="-122"/>
              </a:rPr>
              <a:t>专任人员</a:t>
            </a:r>
            <a:r>
              <a:rPr lang="zh-CN" altLang="en-US" b="1" dirty="0">
                <a:solidFill>
                  <a:srgbClr val="FF0000"/>
                </a:solidFill>
                <a:ea typeface="宋体" panose="02010600030101010101" pitchFamily="2" charset="-122"/>
              </a:rPr>
              <a:t>承担的各种省部级（含）以上教研项目数</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lnSpc>
                <a:spcPct val="90000"/>
              </a:lnSpc>
            </a:pPr>
            <a:r>
              <a:rPr lang="en-US" altLang="zh-CN" b="1" dirty="0">
                <a:solidFill>
                  <a:srgbClr val="0066FF"/>
                </a:solidFill>
                <a:ea typeface="宋体" panose="02010600030101010101" pitchFamily="2" charset="-122"/>
              </a:rPr>
              <a:t>22.</a:t>
            </a:r>
            <a:r>
              <a:rPr lang="zh-CN" altLang="en-US" b="1" dirty="0">
                <a:ea typeface="宋体" panose="02010600030101010101" pitchFamily="2" charset="-122"/>
              </a:rPr>
              <a:t>科研及社会服务情况中教研项目数（其它）：本学年本实验室</a:t>
            </a:r>
            <a:r>
              <a:rPr lang="zh-CN" altLang="en-US" b="1" dirty="0">
                <a:solidFill>
                  <a:schemeClr val="hlink"/>
                </a:solidFill>
                <a:ea typeface="宋体" panose="02010600030101010101" pitchFamily="2" charset="-122"/>
              </a:rPr>
              <a:t>专任人员</a:t>
            </a:r>
            <a:r>
              <a:rPr lang="zh-CN" altLang="en-US" b="1" dirty="0">
                <a:solidFill>
                  <a:srgbClr val="FF0000"/>
                </a:solidFill>
                <a:ea typeface="宋体" panose="02010600030101010101" pitchFamily="2" charset="-122"/>
              </a:rPr>
              <a:t>承担的其它各种教研项目数。</a:t>
            </a:r>
            <a:endParaRPr lang="zh-CN" altLang="en-US" b="1" dirty="0">
              <a:solidFill>
                <a:srgbClr val="FF0000"/>
              </a:solidFill>
              <a:ea typeface="宋体" panose="02010600030101010101" pitchFamily="2" charset="-122"/>
            </a:endParaRPr>
          </a:p>
          <a:p>
            <a:pPr eaLnBrk="1" hangingPunct="1">
              <a:lnSpc>
                <a:spcPct val="90000"/>
              </a:lnSpc>
            </a:pPr>
            <a:r>
              <a:rPr lang="en-US" altLang="zh-CN" b="1" dirty="0">
                <a:ea typeface="宋体" panose="02010600030101010101" pitchFamily="2" charset="-122"/>
              </a:rPr>
              <a:t>23.</a:t>
            </a:r>
            <a:r>
              <a:rPr lang="zh-CN" altLang="en-US" b="1" dirty="0">
                <a:ea typeface="宋体" panose="02010600030101010101" pitchFamily="2" charset="-122"/>
              </a:rPr>
              <a:t>毕业设计和论文人数（专科生人数）：本学年在本实验室完成毕业设计和毕业论文的</a:t>
            </a:r>
            <a:r>
              <a:rPr lang="zh-CN" altLang="en-US" b="1" dirty="0">
                <a:solidFill>
                  <a:srgbClr val="FF0000"/>
                </a:solidFill>
                <a:ea typeface="宋体" panose="02010600030101010101" pitchFamily="2" charset="-122"/>
              </a:rPr>
              <a:t>专科生学生</a:t>
            </a:r>
            <a:r>
              <a:rPr lang="zh-CN" altLang="en-US" b="1" dirty="0">
                <a:ea typeface="宋体" panose="02010600030101010101" pitchFamily="2" charset="-122"/>
              </a:rPr>
              <a:t>人数。</a:t>
            </a:r>
            <a:r>
              <a:rPr lang="zh-CN" altLang="en-US" b="1" dirty="0">
                <a:solidFill>
                  <a:schemeClr val="hlink"/>
                </a:solidFill>
                <a:ea typeface="宋体" panose="02010600030101010101" pitchFamily="2" charset="-122"/>
              </a:rPr>
              <a:t>若一个学生与多个实验室有联系，按一个主要的计算。</a:t>
            </a:r>
            <a:endParaRPr lang="zh-CN" altLang="en-US" b="1" dirty="0">
              <a:solidFill>
                <a:schemeClr val="hlink"/>
              </a:solidFill>
              <a:ea typeface="宋体" panose="02010600030101010101" pitchFamily="2" charset="-122"/>
            </a:endParaRPr>
          </a:p>
          <a:p>
            <a:pPr eaLnBrk="1" hangingPunct="1">
              <a:lnSpc>
                <a:spcPct val="90000"/>
              </a:lnSpc>
            </a:pPr>
            <a:r>
              <a:rPr lang="en-US" altLang="zh-CN" b="1" dirty="0">
                <a:ea typeface="宋体" panose="02010600030101010101" pitchFamily="2" charset="-122"/>
              </a:rPr>
              <a:t>24.</a:t>
            </a:r>
            <a:r>
              <a:rPr lang="zh-CN" altLang="en-US" b="1" dirty="0">
                <a:ea typeface="宋体" panose="02010600030101010101" pitchFamily="2" charset="-122"/>
              </a:rPr>
              <a:t>毕业设计和论文人数（本科生人数）：本学年在本实验室完成毕业设计和毕业论文的</a:t>
            </a:r>
            <a:r>
              <a:rPr lang="zh-CN" altLang="en-US" b="1" dirty="0">
                <a:solidFill>
                  <a:srgbClr val="FF0000"/>
                </a:solidFill>
                <a:ea typeface="宋体" panose="02010600030101010101" pitchFamily="2" charset="-122"/>
              </a:rPr>
              <a:t>本科生学生</a:t>
            </a:r>
            <a:r>
              <a:rPr lang="zh-CN" altLang="en-US" b="1" dirty="0">
                <a:ea typeface="宋体" panose="02010600030101010101" pitchFamily="2" charset="-122"/>
              </a:rPr>
              <a:t>人数</a:t>
            </a:r>
            <a:r>
              <a:rPr lang="zh-CN" altLang="en-US" sz="1600" dirty="0">
                <a:ea typeface="宋体" panose="02010600030101010101" pitchFamily="2" charset="-122"/>
              </a:rPr>
              <a:t>。</a:t>
            </a:r>
            <a:endParaRPr lang="zh-CN" altLang="en-US" sz="1600" dirty="0">
              <a:ea typeface="宋体" panose="02010600030101010101" pitchFamily="2" charset="-122"/>
            </a:endParaRPr>
          </a:p>
          <a:p>
            <a:pPr eaLnBrk="1" hangingPunct="1">
              <a:lnSpc>
                <a:spcPct val="90000"/>
              </a:lnSpc>
            </a:pPr>
            <a:r>
              <a:rPr lang="en-US" altLang="zh-CN" b="1" dirty="0">
                <a:ea typeface="宋体" panose="02010600030101010101" pitchFamily="2" charset="-122"/>
              </a:rPr>
              <a:t>25.</a:t>
            </a:r>
            <a:r>
              <a:rPr lang="zh-CN" altLang="en-US" b="1" dirty="0">
                <a:ea typeface="宋体" panose="02010600030101010101" pitchFamily="2" charset="-122"/>
              </a:rPr>
              <a:t>毕业设计和论文人数（研究生人数）：本学年在本实验室完成毕业设计和毕业论文的</a:t>
            </a:r>
            <a:r>
              <a:rPr lang="zh-CN" altLang="en-US" b="1" dirty="0">
                <a:solidFill>
                  <a:srgbClr val="FF0000"/>
                </a:solidFill>
                <a:ea typeface="宋体" panose="02010600030101010101" pitchFamily="2" charset="-122"/>
              </a:rPr>
              <a:t>研究生</a:t>
            </a:r>
            <a:r>
              <a:rPr lang="zh-CN" altLang="en-US" b="1" dirty="0">
                <a:ea typeface="宋体" panose="02010600030101010101" pitchFamily="2" charset="-122"/>
              </a:rPr>
              <a:t>学生人数。</a:t>
            </a:r>
            <a:endParaRPr lang="zh-CN" altLang="en-US" b="1" dirty="0">
              <a:ea typeface="宋体" panose="02010600030101010101" pitchFamily="2" charset="-122"/>
            </a:endParaRPr>
          </a:p>
          <a:p>
            <a:pPr eaLnBrk="1" hangingPunct="1">
              <a:lnSpc>
                <a:spcPct val="90000"/>
              </a:lnSpc>
            </a:pPr>
            <a:endParaRPr lang="zh-CN" altLang="en-US" sz="1600" b="1" dirty="0">
              <a:ea typeface="宋体" panose="02010600030101010101" pitchFamily="2" charset="-122"/>
            </a:endParaRPr>
          </a:p>
        </p:txBody>
      </p:sp>
      <p:sp>
        <p:nvSpPr>
          <p:cNvPr id="57346"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69" name="Rectangle 2"/>
          <p:cNvSpPr>
            <a:spLocks noGrp="1"/>
          </p:cNvSpPr>
          <p:nvPr>
            <p:ph idx="1"/>
          </p:nvPr>
        </p:nvSpPr>
        <p:spPr>
          <a:xfrm>
            <a:off x="179388" y="836613"/>
            <a:ext cx="8748712" cy="6021387"/>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基表六  实验室基本情况表</a:t>
            </a:r>
            <a:r>
              <a:rPr lang="en-US" altLang="zh-CN" sz="2800" b="1" dirty="0">
                <a:solidFill>
                  <a:srgbClr val="051AB3"/>
                </a:solidFill>
                <a:ea typeface="宋体" panose="02010600030101010101" pitchFamily="2" charset="-122"/>
              </a:rPr>
              <a:t>(SJ6)</a:t>
            </a:r>
            <a:r>
              <a:rPr lang="zh-CN" altLang="en-US" b="1" dirty="0">
                <a:ea typeface="宋体" panose="02010600030101010101" pitchFamily="2" charset="-122"/>
              </a:rPr>
              <a:t>       </a:t>
            </a:r>
            <a:endParaRPr lang="zh-CN" altLang="en-US" b="1" dirty="0">
              <a:ea typeface="宋体" panose="02010600030101010101" pitchFamily="2" charset="-122"/>
            </a:endParaRPr>
          </a:p>
          <a:p>
            <a:pPr eaLnBrk="1" hangingPunct="1">
              <a:buNone/>
            </a:pPr>
            <a:endParaRPr lang="zh-CN" altLang="en-US" b="1" dirty="0">
              <a:ea typeface="宋体" panose="02010600030101010101" pitchFamily="2" charset="-122"/>
            </a:endParaRPr>
          </a:p>
          <a:p>
            <a:pPr eaLnBrk="1" hangingPunct="1"/>
            <a:r>
              <a:rPr lang="en-US" altLang="zh-CN" b="1" dirty="0">
                <a:ea typeface="宋体" panose="02010600030101010101" pitchFamily="2" charset="-122"/>
              </a:rPr>
              <a:t>26</a:t>
            </a:r>
            <a:r>
              <a:rPr lang="zh-CN" altLang="en-US" b="1" dirty="0">
                <a:ea typeface="宋体" panose="02010600030101010101" pitchFamily="2" charset="-122"/>
              </a:rPr>
              <a:t>开放实验个数（校内）：本学年</a:t>
            </a:r>
            <a:r>
              <a:rPr lang="zh-CN" altLang="en-US" b="1" dirty="0">
                <a:solidFill>
                  <a:srgbClr val="FF0000"/>
                </a:solidFill>
                <a:ea typeface="宋体" panose="02010600030101010101" pitchFamily="2" charset="-122"/>
              </a:rPr>
              <a:t>对校内学生</a:t>
            </a:r>
            <a:r>
              <a:rPr lang="zh-CN" altLang="en-US" b="1" dirty="0">
                <a:ea typeface="宋体" panose="02010600030101010101" pitchFamily="2" charset="-122"/>
              </a:rPr>
              <a:t>开放实验的个数。</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27.</a:t>
            </a:r>
            <a:r>
              <a:rPr lang="zh-CN" altLang="en-US" b="1" dirty="0">
                <a:ea typeface="宋体" panose="02010600030101010101" pitchFamily="2" charset="-122"/>
              </a:rPr>
              <a:t>开放实验个数（校外）：本学年</a:t>
            </a:r>
            <a:r>
              <a:rPr lang="zh-CN" altLang="en-US" b="1" dirty="0">
                <a:solidFill>
                  <a:srgbClr val="FF0000"/>
                </a:solidFill>
                <a:ea typeface="宋体" panose="02010600030101010101" pitchFamily="2" charset="-122"/>
              </a:rPr>
              <a:t>对校外学生</a:t>
            </a:r>
            <a:r>
              <a:rPr lang="zh-CN" altLang="en-US" b="1" dirty="0">
                <a:ea typeface="宋体" panose="02010600030101010101" pitchFamily="2" charset="-122"/>
              </a:rPr>
              <a:t>开放实验的个数。 </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28</a:t>
            </a:r>
            <a:r>
              <a:rPr lang="en-US" altLang="zh-CN" b="1" dirty="0">
                <a:ea typeface="宋体" panose="02010600030101010101" pitchFamily="2" charset="-122"/>
              </a:rPr>
              <a:t>.</a:t>
            </a:r>
            <a:r>
              <a:rPr lang="zh-CN" altLang="en-US" b="1" dirty="0">
                <a:ea typeface="宋体" panose="02010600030101010101" pitchFamily="2" charset="-122"/>
              </a:rPr>
              <a:t>开放实验人数（校内）：本学年</a:t>
            </a:r>
            <a:r>
              <a:rPr lang="zh-CN" altLang="en-US" b="1" dirty="0">
                <a:solidFill>
                  <a:srgbClr val="FF0000"/>
                </a:solidFill>
                <a:ea typeface="宋体" panose="02010600030101010101" pitchFamily="2" charset="-122"/>
              </a:rPr>
              <a:t>参加开放实验</a:t>
            </a:r>
            <a:r>
              <a:rPr lang="zh-CN" altLang="en-US" b="1" dirty="0">
                <a:ea typeface="宋体" panose="02010600030101010101" pitchFamily="2" charset="-122"/>
              </a:rPr>
              <a:t>的校内学生人数。</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29.</a:t>
            </a:r>
            <a:r>
              <a:rPr lang="zh-CN" altLang="en-US" b="1" dirty="0">
                <a:ea typeface="宋体" panose="02010600030101010101" pitchFamily="2" charset="-122"/>
              </a:rPr>
              <a:t>开放实验人数（校外）：本学年</a:t>
            </a:r>
            <a:r>
              <a:rPr lang="zh-CN" altLang="en-US" b="1" dirty="0">
                <a:solidFill>
                  <a:srgbClr val="FF0000"/>
                </a:solidFill>
                <a:ea typeface="宋体" panose="02010600030101010101" pitchFamily="2" charset="-122"/>
              </a:rPr>
              <a:t>参加开放实验</a:t>
            </a:r>
            <a:r>
              <a:rPr lang="zh-CN" altLang="en-US" b="1" dirty="0">
                <a:ea typeface="宋体" panose="02010600030101010101" pitchFamily="2" charset="-122"/>
              </a:rPr>
              <a:t>的校外学生人数。</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30.</a:t>
            </a:r>
            <a:r>
              <a:rPr lang="zh-CN" altLang="en-US" b="1" dirty="0">
                <a:ea typeface="宋体" panose="02010600030101010101" pitchFamily="2" charset="-122"/>
              </a:rPr>
              <a:t>开放实验人时数（校内）：本学年参加开放实验的校内学生人时数。</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31.</a:t>
            </a:r>
            <a:r>
              <a:rPr lang="zh-CN" altLang="en-US" b="1" dirty="0">
                <a:ea typeface="宋体" panose="02010600030101010101" pitchFamily="2" charset="-122"/>
              </a:rPr>
              <a:t>开放实验人时数（校外）：本学年参加开放实验的校外学生人时数。    </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32</a:t>
            </a:r>
            <a:r>
              <a:rPr lang="en-US" altLang="zh-CN" b="1" dirty="0">
                <a:ea typeface="宋体" panose="02010600030101010101" pitchFamily="2" charset="-122"/>
              </a:rPr>
              <a:t>.</a:t>
            </a:r>
            <a:r>
              <a:rPr lang="zh-CN" altLang="en-US" b="1" dirty="0">
                <a:ea typeface="宋体" panose="02010600030101010101" pitchFamily="2" charset="-122"/>
              </a:rPr>
              <a:t>兼任人员数：</a:t>
            </a:r>
            <a:r>
              <a:rPr lang="zh-CN" altLang="en-US" b="1" dirty="0">
                <a:solidFill>
                  <a:srgbClr val="FF0000"/>
                </a:solidFill>
                <a:ea typeface="宋体" panose="02010600030101010101" pitchFamily="2" charset="-122"/>
              </a:rPr>
              <a:t>是指除专任实验室人员以外的在实验室工作的人员</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33.</a:t>
            </a:r>
            <a:r>
              <a:rPr lang="zh-CN" altLang="en-US" b="1" dirty="0">
                <a:ea typeface="宋体" panose="02010600030101010101" pitchFamily="2" charset="-122"/>
              </a:rPr>
              <a:t>实验教学运行经费小计（万元</a:t>
            </a:r>
            <a:r>
              <a:rPr lang="en-US" altLang="zh-CN" b="1" dirty="0">
                <a:ea typeface="宋体" panose="02010600030101010101" pitchFamily="2" charset="-122"/>
              </a:rPr>
              <a:t>,</a:t>
            </a:r>
            <a:r>
              <a:rPr lang="zh-CN" altLang="en-US" b="1" dirty="0">
                <a:ea typeface="宋体" panose="02010600030101010101" pitchFamily="2" charset="-122"/>
              </a:rPr>
              <a:t>保留两位小数）：</a:t>
            </a:r>
            <a:r>
              <a:rPr lang="zh-CN" altLang="en-US" b="1" dirty="0">
                <a:solidFill>
                  <a:srgbClr val="FF0000"/>
                </a:solidFill>
                <a:ea typeface="宋体" panose="02010600030101010101" pitchFamily="2" charset="-122"/>
              </a:rPr>
              <a:t>指材料消耗、调研、新实验开发、水电费等经费，不含仪器设备维护经费</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34.</a:t>
            </a:r>
            <a:r>
              <a:rPr lang="zh-CN" altLang="en-US" b="1" dirty="0">
                <a:ea typeface="宋体" panose="02010600030101010101" pitchFamily="2" charset="-122"/>
              </a:rPr>
              <a:t>实验教学运行经费（其中教学实验年材料消耗费）（万元</a:t>
            </a:r>
            <a:r>
              <a:rPr lang="en-US" altLang="zh-CN" b="1" dirty="0">
                <a:ea typeface="宋体" panose="02010600030101010101" pitchFamily="2" charset="-122"/>
              </a:rPr>
              <a:t>,</a:t>
            </a:r>
            <a:r>
              <a:rPr lang="zh-CN" altLang="en-US" b="1" dirty="0">
                <a:ea typeface="宋体" panose="02010600030101010101" pitchFamily="2" charset="-122"/>
              </a:rPr>
              <a:t>保留两位小数）：是指用于教学实验的</a:t>
            </a:r>
            <a:r>
              <a:rPr lang="zh-CN" altLang="en-US" b="1" dirty="0">
                <a:solidFill>
                  <a:srgbClr val="FF0000"/>
                </a:solidFill>
                <a:ea typeface="宋体" panose="02010600030101010101" pitchFamily="2" charset="-122"/>
              </a:rPr>
              <a:t>材料消耗费</a:t>
            </a:r>
            <a:r>
              <a:rPr lang="zh-CN" altLang="en-US" b="1" dirty="0">
                <a:ea typeface="宋体" panose="02010600030101010101" pitchFamily="2" charset="-122"/>
              </a:rPr>
              <a:t>。</a:t>
            </a:r>
            <a:endParaRPr lang="zh-CN" altLang="en-US" b="1" dirty="0">
              <a:ea typeface="宋体" panose="02010600030101010101" pitchFamily="2" charset="-122"/>
            </a:endParaRPr>
          </a:p>
        </p:txBody>
      </p:sp>
      <p:sp>
        <p:nvSpPr>
          <p:cNvPr id="58370"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Rectangle 2"/>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59394" name="Picture 3"/>
          <p:cNvPicPr>
            <a:picLocks noChangeAspect="1"/>
          </p:cNvPicPr>
          <p:nvPr/>
        </p:nvPicPr>
        <p:blipFill>
          <a:blip r:embed="rId1"/>
          <a:stretch>
            <a:fillRect/>
          </a:stretch>
        </p:blipFill>
        <p:spPr>
          <a:xfrm>
            <a:off x="539750" y="1341438"/>
            <a:ext cx="8097838" cy="4679950"/>
          </a:xfrm>
          <a:prstGeom prst="rect">
            <a:avLst/>
          </a:prstGeom>
          <a:noFill/>
          <a:ln w="9525">
            <a:noFill/>
          </a:ln>
        </p:spPr>
      </p:pic>
    </p:spTree>
  </p:cSld>
  <p:clrMapOvr>
    <a:masterClrMapping/>
  </p:clrMapOvr>
  <p:transition spd="med">
    <p:pull dir="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0417" name="Rectangle 2"/>
          <p:cNvSpPr>
            <a:spLocks noGrp="1"/>
          </p:cNvSpPr>
          <p:nvPr>
            <p:ph idx="1"/>
          </p:nvPr>
        </p:nvSpPr>
        <p:spPr>
          <a:xfrm>
            <a:off x="179388" y="836613"/>
            <a:ext cx="8964612" cy="6021387"/>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基表七 实验室经费情况表</a:t>
            </a:r>
            <a:r>
              <a:rPr lang="en-US" altLang="zh-CN" sz="2800" b="1" dirty="0">
                <a:solidFill>
                  <a:srgbClr val="051AB3"/>
                </a:solidFill>
                <a:ea typeface="宋体" panose="02010600030101010101" pitchFamily="2" charset="-122"/>
              </a:rPr>
              <a:t>(SJ7)</a:t>
            </a:r>
            <a:r>
              <a:rPr lang="zh-CN" altLang="en-US" b="1" dirty="0">
                <a:ea typeface="宋体" panose="02010600030101010101" pitchFamily="2" charset="-122"/>
              </a:rPr>
              <a:t>           </a:t>
            </a:r>
            <a:endParaRPr lang="zh-CN" altLang="en-US" b="1" dirty="0">
              <a:ea typeface="宋体" panose="02010600030101010101" pitchFamily="2" charset="-122"/>
            </a:endParaRPr>
          </a:p>
          <a:p>
            <a:pPr eaLnBrk="1" hangingPunct="1">
              <a:buNone/>
            </a:pPr>
            <a:r>
              <a:rPr lang="zh-CN" altLang="en-US" sz="1600" b="1" dirty="0">
                <a:solidFill>
                  <a:srgbClr val="0066FF"/>
                </a:solidFill>
                <a:ea typeface="宋体" panose="02010600030101010101" pitchFamily="2" charset="-122"/>
              </a:rPr>
              <a:t>总体说明：</a:t>
            </a:r>
            <a:endParaRPr lang="zh-CN" altLang="en-US" sz="1600" b="1" dirty="0">
              <a:solidFill>
                <a:srgbClr val="0066FF"/>
              </a:solidFill>
              <a:ea typeface="宋体" panose="02010600030101010101" pitchFamily="2" charset="-122"/>
            </a:endParaRPr>
          </a:p>
          <a:p>
            <a:pPr eaLnBrk="1" hangingPunct="1">
              <a:buNone/>
            </a:pPr>
            <a:r>
              <a:rPr lang="zh-CN" altLang="en-US" sz="1600" b="1" dirty="0">
                <a:solidFill>
                  <a:srgbClr val="0066FF"/>
                </a:solidFill>
                <a:ea typeface="宋体" panose="02010600030101010101" pitchFamily="2" charset="-122"/>
              </a:rPr>
              <a:t>　 </a:t>
            </a:r>
            <a:r>
              <a:rPr lang="zh-CN" altLang="en-US" sz="1600" b="1" dirty="0">
                <a:solidFill>
                  <a:schemeClr val="hlink"/>
                </a:solidFill>
                <a:ea typeface="宋体" panose="02010600030101010101" pitchFamily="2" charset="-122"/>
              </a:rPr>
              <a:t>　  </a:t>
            </a:r>
            <a:r>
              <a:rPr lang="en-US" altLang="zh-CN" b="1" dirty="0">
                <a:solidFill>
                  <a:schemeClr val="hlink"/>
                </a:solidFill>
                <a:ea typeface="宋体" panose="02010600030101010101" pitchFamily="2" charset="-122"/>
              </a:rPr>
              <a:t>1</a:t>
            </a:r>
            <a:r>
              <a:rPr lang="zh-CN" altLang="en-US" b="1" dirty="0">
                <a:solidFill>
                  <a:schemeClr val="hlink"/>
                </a:solidFill>
                <a:ea typeface="宋体" panose="02010600030101010101" pitchFamily="2" charset="-122"/>
              </a:rPr>
              <a:t>．金额以万元为单位，保留两位小数。</a:t>
            </a:r>
            <a:endParaRPr lang="zh-CN" altLang="en-US" b="1" dirty="0">
              <a:solidFill>
                <a:schemeClr val="hlink"/>
              </a:solidFill>
              <a:ea typeface="宋体" panose="02010600030101010101" pitchFamily="2" charset="-122"/>
            </a:endParaRPr>
          </a:p>
          <a:p>
            <a:pPr eaLnBrk="1" hangingPunct="1">
              <a:buNone/>
            </a:pPr>
            <a:r>
              <a:rPr lang="zh-CN" altLang="en-US" b="1" dirty="0">
                <a:solidFill>
                  <a:schemeClr val="hlink"/>
                </a:solidFill>
                <a:ea typeface="宋体" panose="02010600030101010101" pitchFamily="2" charset="-122"/>
              </a:rPr>
              <a:t>　　 </a:t>
            </a:r>
            <a:r>
              <a:rPr lang="en-US" altLang="zh-CN" b="1" dirty="0">
                <a:solidFill>
                  <a:schemeClr val="hlink"/>
                </a:solidFill>
                <a:ea typeface="宋体" panose="02010600030101010101" pitchFamily="2" charset="-122"/>
              </a:rPr>
              <a:t>2.</a:t>
            </a:r>
            <a:r>
              <a:rPr lang="zh-CN" altLang="en-US" b="1" dirty="0">
                <a:solidFill>
                  <a:schemeClr val="hlink"/>
                </a:solidFill>
                <a:ea typeface="宋体" panose="02010600030101010101" pitchFamily="2" charset="-122"/>
              </a:rPr>
              <a:t>一个单位只上报一条数据。</a:t>
            </a:r>
            <a:endParaRPr lang="zh-CN" altLang="en-US" b="1" dirty="0">
              <a:solidFill>
                <a:schemeClr val="hlink"/>
              </a:solidFill>
              <a:ea typeface="宋体" panose="02010600030101010101" pitchFamily="2" charset="-122"/>
            </a:endParaRPr>
          </a:p>
          <a:p>
            <a:pPr eaLnBrk="1" hangingPunct="1">
              <a:buNone/>
            </a:pPr>
            <a:r>
              <a:rPr lang="zh-CN" altLang="en-US" b="1" dirty="0">
                <a:solidFill>
                  <a:schemeClr val="hlink"/>
                </a:solidFill>
                <a:ea typeface="宋体" panose="02010600030101010101" pitchFamily="2" charset="-122"/>
              </a:rPr>
              <a:t>        </a:t>
            </a:r>
            <a:r>
              <a:rPr lang="en-US" altLang="zh-CN" b="1" dirty="0">
                <a:solidFill>
                  <a:schemeClr val="hlink"/>
                </a:solidFill>
                <a:ea typeface="宋体" panose="02010600030101010101" pitchFamily="2" charset="-122"/>
              </a:rPr>
              <a:t>3 .</a:t>
            </a:r>
            <a:r>
              <a:rPr lang="zh-CN" altLang="en-US" b="1" dirty="0">
                <a:solidFill>
                  <a:schemeClr val="hlink"/>
                </a:solidFill>
                <a:ea typeface="宋体" panose="02010600030101010101" pitchFamily="2" charset="-122"/>
              </a:rPr>
              <a:t>与</a:t>
            </a:r>
            <a:r>
              <a:rPr lang="en-US" altLang="zh-CN" b="1" dirty="0">
                <a:solidFill>
                  <a:schemeClr val="hlink"/>
                </a:solidFill>
                <a:ea typeface="宋体" panose="02010600030101010101" pitchFamily="2" charset="-122"/>
              </a:rPr>
              <a:t>SJ6</a:t>
            </a:r>
            <a:r>
              <a:rPr lang="zh-CN" altLang="en-US" b="1" dirty="0">
                <a:solidFill>
                  <a:schemeClr val="hlink"/>
                </a:solidFill>
                <a:ea typeface="宋体" panose="02010600030101010101" pitchFamily="2" charset="-122"/>
              </a:rPr>
              <a:t>重复字段：</a:t>
            </a:r>
            <a:r>
              <a:rPr lang="zh-CN" altLang="en-US" b="1" dirty="0">
                <a:ea typeface="宋体" panose="02010600030101010101" pitchFamily="2" charset="-122"/>
              </a:rPr>
              <a:t>实验室房屋使用面积、实验教学运行经费项和对应的实验室个数要基本一致（</a:t>
            </a:r>
            <a:r>
              <a:rPr lang="en-US" altLang="zh-CN" b="1" dirty="0">
                <a:ea typeface="宋体" panose="02010600030101010101" pitchFamily="2" charset="-122"/>
              </a:rPr>
              <a:t>SJ6</a:t>
            </a:r>
            <a:r>
              <a:rPr lang="zh-CN" altLang="en-US" b="1" dirty="0">
                <a:ea typeface="宋体" panose="02010600030101010101" pitchFamily="2" charset="-122"/>
              </a:rPr>
              <a:t>反映每个实验室的情况（属查错内容）。</a:t>
            </a:r>
            <a:endParaRPr lang="zh-CN" altLang="en-US" b="1" dirty="0">
              <a:ea typeface="宋体" panose="02010600030101010101" pitchFamily="2" charset="-122"/>
            </a:endParaRPr>
          </a:p>
          <a:p>
            <a:pPr eaLnBrk="1" hangingPunct="1">
              <a:buNone/>
            </a:pPr>
            <a:r>
              <a:rPr lang="zh-CN" altLang="en-US" sz="1800" dirty="0">
                <a:solidFill>
                  <a:schemeClr val="hlink"/>
                </a:solidFill>
                <a:ea typeface="宋体" panose="02010600030101010101" pitchFamily="2" charset="-122"/>
              </a:rPr>
              <a:t>字段说明：</a:t>
            </a:r>
            <a:endParaRPr lang="zh-CN" altLang="en-US" sz="1800" dirty="0">
              <a:solidFill>
                <a:schemeClr val="hlink"/>
              </a:solidFill>
              <a:ea typeface="宋体" panose="02010600030101010101" pitchFamily="2" charset="-122"/>
            </a:endParaRPr>
          </a:p>
          <a:p>
            <a:pPr eaLnBrk="1" hangingPunct="1"/>
            <a:r>
              <a:rPr lang="en-US" altLang="zh-CN" b="1" dirty="0">
                <a:ea typeface="宋体" panose="02010600030101010101" pitchFamily="2" charset="-122"/>
              </a:rPr>
              <a:t>1</a:t>
            </a:r>
            <a:r>
              <a:rPr lang="zh-CN" altLang="en-US" b="1" dirty="0">
                <a:ea typeface="宋体" panose="02010600030101010101" pitchFamily="2" charset="-122"/>
              </a:rPr>
              <a:t>．学校代码：以中国教育统计网站：</a:t>
            </a:r>
            <a:r>
              <a:rPr lang="en-US" altLang="zh-CN" b="1" dirty="0">
                <a:ea typeface="宋体" panose="02010600030101010101" pitchFamily="2" charset="-122"/>
                <a:hlinkClick r:id="rId1"/>
              </a:rPr>
              <a:t>http://www.stats. edu.cn/</a:t>
            </a:r>
            <a:r>
              <a:rPr lang="zh-CN" altLang="en-US" b="1" dirty="0">
                <a:ea typeface="宋体" panose="02010600030101010101" pitchFamily="2" charset="-122"/>
              </a:rPr>
              <a:t>最新为准。</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2. </a:t>
            </a:r>
            <a:r>
              <a:rPr lang="zh-CN" altLang="en-US" b="1" dirty="0">
                <a:ea typeface="宋体" panose="02010600030101010101" pitchFamily="2" charset="-122"/>
              </a:rPr>
              <a:t>实验室个数：学校实验室总数。</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3. </a:t>
            </a:r>
            <a:r>
              <a:rPr lang="zh-CN" altLang="en-US" b="1" dirty="0">
                <a:ea typeface="宋体" panose="02010600030101010101" pitchFamily="2" charset="-122"/>
              </a:rPr>
              <a:t>实验室房屋使用面积：实验室房屋使用面积（按使用面积统计）</a:t>
            </a:r>
            <a:r>
              <a:rPr lang="en-US" altLang="zh-CN" b="1" dirty="0">
                <a:ea typeface="宋体" panose="02010600030101010101" pitchFamily="2" charset="-122"/>
              </a:rPr>
              <a:t>,</a:t>
            </a:r>
            <a:r>
              <a:rPr lang="zh-CN" altLang="en-US" b="1" dirty="0">
                <a:ea typeface="宋体" panose="02010600030101010101" pitchFamily="2" charset="-122"/>
              </a:rPr>
              <a:t>以平方米为单位，取整数。</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4. </a:t>
            </a:r>
            <a:r>
              <a:rPr lang="zh-CN" altLang="en-US" b="1" dirty="0">
                <a:ea typeface="宋体" panose="02010600030101010101" pitchFamily="2" charset="-122"/>
              </a:rPr>
              <a:t>经费投入总计：</a:t>
            </a:r>
            <a:r>
              <a:rPr lang="zh-CN" altLang="en-US" b="1" dirty="0">
                <a:solidFill>
                  <a:srgbClr val="FF0000"/>
                </a:solidFill>
                <a:ea typeface="宋体" panose="02010600030101010101" pitchFamily="2" charset="-122"/>
              </a:rPr>
              <a:t>指仪器设备购置经费、仪器设备维护经费、实验教学运行经费、实验室建设经费、实验教学研究与改革经费、其它经费的总计</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5. </a:t>
            </a:r>
            <a:r>
              <a:rPr lang="zh-CN" altLang="en-US" b="1" dirty="0">
                <a:ea typeface="宋体" panose="02010600030101010101" pitchFamily="2" charset="-122"/>
              </a:rPr>
              <a:t>经费投入中仪器设备购置经费小计：用于</a:t>
            </a:r>
            <a:r>
              <a:rPr lang="zh-CN" altLang="en-US" b="1" dirty="0">
                <a:solidFill>
                  <a:srgbClr val="FF0000"/>
                </a:solidFill>
                <a:ea typeface="宋体" panose="02010600030101010101" pitchFamily="2" charset="-122"/>
              </a:rPr>
              <a:t>购置仪器设备的经费总额</a:t>
            </a:r>
            <a:r>
              <a:rPr lang="zh-CN" altLang="en-US" b="1" dirty="0">
                <a:ea typeface="宋体" panose="02010600030101010101" pitchFamily="2" charset="-122"/>
              </a:rPr>
              <a:t>。</a:t>
            </a:r>
            <a:endParaRPr lang="zh-CN" altLang="en-US" b="1" dirty="0">
              <a:ea typeface="宋体" panose="02010600030101010101" pitchFamily="2" charset="-122"/>
            </a:endParaRPr>
          </a:p>
        </p:txBody>
      </p:sp>
      <p:sp>
        <p:nvSpPr>
          <p:cNvPr id="60418"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1" name="Rectangle 2"/>
          <p:cNvSpPr>
            <a:spLocks noGrp="1"/>
          </p:cNvSpPr>
          <p:nvPr>
            <p:ph idx="1"/>
          </p:nvPr>
        </p:nvSpPr>
        <p:spPr>
          <a:xfrm>
            <a:off x="179388" y="836613"/>
            <a:ext cx="8748712" cy="6021387"/>
          </a:xfrm>
          <a:ln/>
        </p:spPr>
        <p:txBody>
          <a:bodyPr wrap="square" lIns="91440" tIns="45720" rIns="91440" bIns="45720" anchor="t"/>
          <a:p>
            <a:pPr eaLnBrk="1" hangingPunct="1">
              <a:buNone/>
            </a:pPr>
            <a:r>
              <a:rPr lang="zh-CN" altLang="en-US" sz="2800" b="1" dirty="0">
                <a:solidFill>
                  <a:srgbClr val="051AB3"/>
                </a:solidFill>
                <a:ea typeface="宋体" panose="02010600030101010101" pitchFamily="2" charset="-122"/>
              </a:rPr>
              <a:t>基表七 实验室经费情况表</a:t>
            </a:r>
            <a:r>
              <a:rPr lang="en-US" altLang="zh-CN" sz="2800" b="1" dirty="0">
                <a:solidFill>
                  <a:srgbClr val="051AB3"/>
                </a:solidFill>
                <a:ea typeface="宋体" panose="02010600030101010101" pitchFamily="2" charset="-122"/>
              </a:rPr>
              <a:t>(SJ7)</a:t>
            </a:r>
            <a:r>
              <a:rPr lang="zh-CN" altLang="en-US" b="1" dirty="0">
                <a:ea typeface="宋体" panose="02010600030101010101" pitchFamily="2" charset="-122"/>
              </a:rPr>
              <a:t>  </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6</a:t>
            </a:r>
            <a:r>
              <a:rPr lang="zh-CN" altLang="en-US" b="1" dirty="0">
                <a:ea typeface="宋体" panose="02010600030101010101" pitchFamily="2" charset="-122"/>
              </a:rPr>
              <a:t>．经费投入中仪器设备购置经费</a:t>
            </a:r>
            <a:r>
              <a:rPr lang="en-US" altLang="zh-CN" b="1" dirty="0">
                <a:ea typeface="宋体" panose="02010600030101010101" pitchFamily="2" charset="-122"/>
              </a:rPr>
              <a:t>(</a:t>
            </a:r>
            <a:r>
              <a:rPr lang="zh-CN" altLang="en-US" b="1" dirty="0">
                <a:ea typeface="宋体" panose="02010600030101010101" pitchFamily="2" charset="-122"/>
              </a:rPr>
              <a:t>其中教学仪器购置经费</a:t>
            </a:r>
            <a:r>
              <a:rPr lang="en-US" altLang="zh-CN" b="1" dirty="0">
                <a:ea typeface="宋体" panose="02010600030101010101" pitchFamily="2" charset="-122"/>
              </a:rPr>
              <a:t>)</a:t>
            </a:r>
            <a:r>
              <a:rPr lang="zh-CN" altLang="en-US" b="1" dirty="0">
                <a:ea typeface="宋体" panose="02010600030101010101" pitchFamily="2" charset="-122"/>
              </a:rPr>
              <a:t>：用于</a:t>
            </a:r>
            <a:r>
              <a:rPr lang="zh-CN" altLang="en-US" b="1" dirty="0">
                <a:solidFill>
                  <a:srgbClr val="FF0000"/>
                </a:solidFill>
                <a:ea typeface="宋体" panose="02010600030101010101" pitchFamily="2" charset="-122"/>
              </a:rPr>
              <a:t>购置教学仪器设备的经费</a:t>
            </a:r>
            <a:r>
              <a:rPr lang="zh-CN" altLang="en-US" b="1" dirty="0">
                <a:ea typeface="宋体" panose="02010600030101010101" pitchFamily="2" charset="-122"/>
              </a:rPr>
              <a:t>。         </a:t>
            </a:r>
            <a:endParaRPr lang="zh-CN" altLang="en-US" b="1" dirty="0">
              <a:ea typeface="宋体" panose="02010600030101010101" pitchFamily="2" charset="-122"/>
            </a:endParaRPr>
          </a:p>
          <a:p>
            <a:pPr eaLnBrk="1" hangingPunct="1">
              <a:buNone/>
            </a:pPr>
            <a:r>
              <a:rPr lang="zh-CN" altLang="en-US" b="1" dirty="0">
                <a:ea typeface="宋体" panose="02010600030101010101" pitchFamily="2" charset="-122"/>
              </a:rPr>
              <a:t>     </a:t>
            </a:r>
            <a:r>
              <a:rPr lang="en-US" altLang="zh-CN" b="1" dirty="0">
                <a:ea typeface="宋体" panose="02010600030101010101" pitchFamily="2" charset="-122"/>
              </a:rPr>
              <a:t>7</a:t>
            </a:r>
            <a:r>
              <a:rPr lang="zh-CN" altLang="en-US" b="1" dirty="0">
                <a:ea typeface="宋体" panose="02010600030101010101" pitchFamily="2" charset="-122"/>
              </a:rPr>
              <a:t>．经费投入中仪器设备维护经费小计：用于</a:t>
            </a:r>
            <a:r>
              <a:rPr lang="zh-CN" altLang="en-US" b="1" dirty="0">
                <a:solidFill>
                  <a:srgbClr val="FF0000"/>
                </a:solidFill>
                <a:ea typeface="宋体" panose="02010600030101010101" pitchFamily="2" charset="-122"/>
              </a:rPr>
              <a:t>仪器设备运行、维修、维护的经费总额</a:t>
            </a:r>
            <a:r>
              <a:rPr lang="zh-CN" altLang="en-US" b="1" dirty="0">
                <a:ea typeface="宋体" panose="02010600030101010101" pitchFamily="2" charset="-122"/>
              </a:rPr>
              <a:t>。</a:t>
            </a:r>
            <a:endParaRPr lang="zh-CN" altLang="en-US" sz="1800"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8</a:t>
            </a:r>
            <a:r>
              <a:rPr lang="zh-CN" altLang="en-US" b="1" dirty="0">
                <a:ea typeface="宋体" panose="02010600030101010101" pitchFamily="2" charset="-122"/>
              </a:rPr>
              <a:t>．经费投入中仪器设备维护经费</a:t>
            </a:r>
            <a:r>
              <a:rPr lang="en-US" altLang="zh-CN" b="1" dirty="0">
                <a:ea typeface="宋体" panose="02010600030101010101" pitchFamily="2" charset="-122"/>
              </a:rPr>
              <a:t>(</a:t>
            </a:r>
            <a:r>
              <a:rPr lang="zh-CN" altLang="en-US" b="1" dirty="0">
                <a:ea typeface="宋体" panose="02010600030101010101" pitchFamily="2" charset="-122"/>
              </a:rPr>
              <a:t>其中教学仪器维护经费</a:t>
            </a:r>
            <a:r>
              <a:rPr lang="en-US" altLang="zh-CN" b="1" dirty="0">
                <a:ea typeface="宋体" panose="02010600030101010101" pitchFamily="2" charset="-122"/>
              </a:rPr>
              <a:t>)</a:t>
            </a:r>
            <a:r>
              <a:rPr lang="zh-CN" altLang="en-US" b="1" dirty="0">
                <a:ea typeface="宋体" panose="02010600030101010101" pitchFamily="2" charset="-122"/>
              </a:rPr>
              <a:t>：用于</a:t>
            </a:r>
            <a:r>
              <a:rPr lang="zh-CN" altLang="en-US" b="1" dirty="0">
                <a:solidFill>
                  <a:srgbClr val="FF0000"/>
                </a:solidFill>
                <a:ea typeface="宋体" panose="02010600030101010101" pitchFamily="2" charset="-122"/>
              </a:rPr>
              <a:t>教学仪器设备运行、维修、维护的经费</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9</a:t>
            </a:r>
            <a:r>
              <a:rPr lang="zh-CN" altLang="en-US" b="1" dirty="0">
                <a:ea typeface="宋体" panose="02010600030101010101" pitchFamily="2" charset="-122"/>
              </a:rPr>
              <a:t>．经费投入中实验教学运行经费小计：指</a:t>
            </a:r>
            <a:r>
              <a:rPr lang="zh-CN" altLang="en-US" b="1" dirty="0">
                <a:solidFill>
                  <a:srgbClr val="FF0000"/>
                </a:solidFill>
                <a:ea typeface="宋体" panose="02010600030101010101" pitchFamily="2" charset="-122"/>
              </a:rPr>
              <a:t>用于材料消耗、调研、新实验开发、水电等经费，不含仪器设备维护经费</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10</a:t>
            </a:r>
            <a:r>
              <a:rPr lang="zh-CN" altLang="en-US" b="1" dirty="0">
                <a:ea typeface="宋体" panose="02010600030101010101" pitchFamily="2" charset="-122"/>
              </a:rPr>
              <a:t>．经费投入中实验教学运行经费</a:t>
            </a:r>
            <a:r>
              <a:rPr lang="en-US" altLang="zh-CN" b="1" dirty="0">
                <a:ea typeface="宋体" panose="02010600030101010101" pitchFamily="2" charset="-122"/>
              </a:rPr>
              <a:t>(</a:t>
            </a:r>
            <a:r>
              <a:rPr lang="zh-CN" altLang="en-US" b="1" dirty="0">
                <a:ea typeface="宋体" panose="02010600030101010101" pitchFamily="2" charset="-122"/>
              </a:rPr>
              <a:t>其中年材料消耗经费</a:t>
            </a:r>
            <a:r>
              <a:rPr lang="en-US" altLang="zh-CN" b="1" dirty="0">
                <a:ea typeface="宋体" panose="02010600030101010101" pitchFamily="2" charset="-122"/>
              </a:rPr>
              <a:t>)</a:t>
            </a:r>
            <a:r>
              <a:rPr lang="zh-CN" altLang="en-US" b="1" dirty="0">
                <a:ea typeface="宋体" panose="02010600030101010101" pitchFamily="2" charset="-122"/>
              </a:rPr>
              <a:t>：指用于教学实验中本学年</a:t>
            </a:r>
            <a:r>
              <a:rPr lang="zh-CN" altLang="en-US" b="1" dirty="0">
                <a:solidFill>
                  <a:srgbClr val="FF0000"/>
                </a:solidFill>
                <a:ea typeface="宋体" panose="02010600030101010101" pitchFamily="2" charset="-122"/>
              </a:rPr>
              <a:t>材料消耗</a:t>
            </a:r>
            <a:r>
              <a:rPr lang="zh-CN" altLang="en-US" b="1" dirty="0">
                <a:ea typeface="宋体" panose="02010600030101010101" pitchFamily="2" charset="-122"/>
              </a:rPr>
              <a:t>的经费。</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11</a:t>
            </a:r>
            <a:r>
              <a:rPr lang="zh-CN" altLang="en-US" b="1" dirty="0">
                <a:ea typeface="宋体" panose="02010600030101010101" pitchFamily="2" charset="-122"/>
              </a:rPr>
              <a:t>．经费投入中实验室建设经费：用于</a:t>
            </a:r>
            <a:r>
              <a:rPr lang="zh-CN" altLang="en-US" b="1" dirty="0">
                <a:solidFill>
                  <a:srgbClr val="FF0000"/>
                </a:solidFill>
                <a:ea typeface="宋体" panose="02010600030101010101" pitchFamily="2" charset="-122"/>
              </a:rPr>
              <a:t>实验室基建、修建和改建</a:t>
            </a:r>
            <a:r>
              <a:rPr lang="zh-CN" altLang="en-US" b="1" dirty="0">
                <a:ea typeface="宋体" panose="02010600030101010101" pitchFamily="2" charset="-122"/>
              </a:rPr>
              <a:t>的经费。</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12</a:t>
            </a:r>
            <a:r>
              <a:rPr lang="zh-CN" altLang="en-US" b="1" dirty="0">
                <a:ea typeface="宋体" panose="02010600030101010101" pitchFamily="2" charset="-122"/>
              </a:rPr>
              <a:t>．经费投入中实验教学研究与改革经费：用于</a:t>
            </a:r>
            <a:r>
              <a:rPr lang="zh-CN" altLang="en-US" b="1" dirty="0">
                <a:solidFill>
                  <a:srgbClr val="FF0000"/>
                </a:solidFill>
                <a:ea typeface="宋体" panose="02010600030101010101" pitchFamily="2" charset="-122"/>
              </a:rPr>
              <a:t>实验教学研究与改革</a:t>
            </a:r>
            <a:r>
              <a:rPr lang="zh-CN" altLang="en-US" b="1" dirty="0">
                <a:ea typeface="宋体" panose="02010600030101010101" pitchFamily="2" charset="-122"/>
              </a:rPr>
              <a:t>的经费。</a:t>
            </a:r>
            <a:endParaRPr lang="zh-CN" altLang="en-US" b="1" dirty="0">
              <a:ea typeface="宋体" panose="02010600030101010101" pitchFamily="2" charset="-122"/>
            </a:endParaRPr>
          </a:p>
          <a:p>
            <a:pPr eaLnBrk="1" hangingPunct="1"/>
            <a:r>
              <a:rPr lang="en-US" altLang="zh-CN" b="1" dirty="0">
                <a:solidFill>
                  <a:srgbClr val="0066FF"/>
                </a:solidFill>
                <a:ea typeface="宋体" panose="02010600030101010101" pitchFamily="2" charset="-122"/>
              </a:rPr>
              <a:t>13</a:t>
            </a:r>
            <a:r>
              <a:rPr lang="zh-CN" altLang="en-US" b="1" dirty="0">
                <a:ea typeface="宋体" panose="02010600030101010101" pitchFamily="2" charset="-122"/>
              </a:rPr>
              <a:t>．经费投入中其它：除以上</a:t>
            </a:r>
            <a:r>
              <a:rPr lang="en-US" altLang="zh-CN" b="1" dirty="0">
                <a:ea typeface="宋体" panose="02010600030101010101" pitchFamily="2" charset="-122"/>
              </a:rPr>
              <a:t>5</a:t>
            </a:r>
            <a:r>
              <a:rPr lang="zh-CN" altLang="en-US" b="1" dirty="0">
                <a:ea typeface="宋体" panose="02010600030101010101" pitchFamily="2" charset="-122"/>
              </a:rPr>
              <a:t>类以外的其它实验室和实验教学方面的经费投入额。</a:t>
            </a:r>
            <a:endParaRPr lang="zh-CN" altLang="en-US" b="1" dirty="0">
              <a:ea typeface="宋体" panose="02010600030101010101" pitchFamily="2" charset="-122"/>
            </a:endParaRPr>
          </a:p>
          <a:p>
            <a:pPr eaLnBrk="1" hangingPunct="1">
              <a:buNone/>
            </a:pPr>
            <a:r>
              <a:rPr lang="zh-CN" altLang="en-US" b="1" dirty="0">
                <a:ea typeface="宋体" panose="02010600030101010101" pitchFamily="2" charset="-122"/>
              </a:rPr>
              <a:t>      </a:t>
            </a:r>
            <a:endParaRPr lang="zh-CN" altLang="en-US" b="1" dirty="0">
              <a:ea typeface="宋体" panose="02010600030101010101" pitchFamily="2" charset="-122"/>
            </a:endParaRPr>
          </a:p>
        </p:txBody>
      </p:sp>
      <p:sp>
        <p:nvSpPr>
          <p:cNvPr id="61442"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465" name="Rectangle 2"/>
          <p:cNvSpPr>
            <a:spLocks noGrp="1"/>
          </p:cNvSpPr>
          <p:nvPr>
            <p:ph type="title"/>
          </p:nvPr>
        </p:nvSpPr>
        <p:spPr>
          <a:xfrm>
            <a:off x="174625" y="879475"/>
            <a:ext cx="8748713" cy="533400"/>
          </a:xfrm>
          <a:ln/>
        </p:spPr>
        <p:txBody>
          <a:bodyPr wrap="square" lIns="91440" tIns="45720" rIns="91440" bIns="45720" anchor="ctr"/>
          <a:p>
            <a:pPr eaLnBrk="1" hangingPunct="1"/>
            <a:br>
              <a:rPr lang="zh-CN" altLang="en-US" sz="3600" b="1" dirty="0">
                <a:solidFill>
                  <a:srgbClr val="FF6600"/>
                </a:solidFill>
                <a:latin typeface="黑体" panose="02010609060101010101" pitchFamily="2" charset="-122"/>
                <a:ea typeface="黑体" panose="02010609060101010101" pitchFamily="2" charset="-122"/>
              </a:rPr>
            </a:br>
            <a:br>
              <a:rPr lang="zh-CN" altLang="en-US" sz="3600" b="1" dirty="0">
                <a:solidFill>
                  <a:srgbClr val="FF6600"/>
                </a:solidFill>
                <a:latin typeface="黑体" panose="02010609060101010101" pitchFamily="2" charset="-122"/>
                <a:ea typeface="黑体" panose="02010609060101010101" pitchFamily="2" charset="-122"/>
              </a:rPr>
            </a:br>
            <a:endParaRPr lang="en-US" altLang="zh-CN" sz="3600" b="1" dirty="0">
              <a:solidFill>
                <a:srgbClr val="FF6600"/>
              </a:solidFill>
              <a:latin typeface="黑体" panose="02010609060101010101" pitchFamily="2" charset="-122"/>
              <a:ea typeface="黑体" panose="02010609060101010101" pitchFamily="2" charset="-122"/>
            </a:endParaRPr>
          </a:p>
        </p:txBody>
      </p:sp>
      <p:sp>
        <p:nvSpPr>
          <p:cNvPr id="62466" name="Rectangle 3"/>
          <p:cNvSpPr>
            <a:spLocks noGrp="1"/>
          </p:cNvSpPr>
          <p:nvPr>
            <p:ph idx="1"/>
          </p:nvPr>
        </p:nvSpPr>
        <p:spPr>
          <a:xfrm>
            <a:off x="179388" y="1412875"/>
            <a:ext cx="8748712" cy="4389438"/>
          </a:xfrm>
          <a:ln/>
        </p:spPr>
        <p:txBody>
          <a:bodyPr wrap="square" lIns="91440" tIns="45720" rIns="91440" bIns="45720" anchor="t"/>
          <a:p>
            <a:pPr eaLnBrk="1" hangingPunct="1"/>
            <a:r>
              <a:rPr lang="zh-CN" altLang="en-US" b="1" dirty="0">
                <a:ea typeface="宋体" panose="02010600030101010101" pitchFamily="2" charset="-122"/>
              </a:rPr>
              <a:t>可见基础数据来源</a:t>
            </a:r>
            <a:endParaRPr lang="zh-CN" altLang="en-US" b="1" dirty="0">
              <a:ea typeface="宋体" panose="02010600030101010101" pitchFamily="2" charset="-122"/>
            </a:endParaRPr>
          </a:p>
        </p:txBody>
      </p:sp>
      <p:pic>
        <p:nvPicPr>
          <p:cNvPr id="62467" name="Picture 4"/>
          <p:cNvPicPr>
            <a:picLocks noChangeAspect="1"/>
          </p:cNvPicPr>
          <p:nvPr/>
        </p:nvPicPr>
        <p:blipFill>
          <a:blip r:embed="rId1"/>
          <a:stretch>
            <a:fillRect/>
          </a:stretch>
        </p:blipFill>
        <p:spPr>
          <a:xfrm>
            <a:off x="323850" y="1341438"/>
            <a:ext cx="8208963" cy="4994275"/>
          </a:xfrm>
          <a:prstGeom prst="rect">
            <a:avLst/>
          </a:prstGeom>
          <a:noFill/>
          <a:ln w="9525">
            <a:noFill/>
          </a:ln>
        </p:spPr>
      </p:pic>
    </p:spTree>
  </p:cSld>
  <p:clrMapOvr>
    <a:masterClrMapping/>
  </p:clrMapOvr>
  <p:transition spd="med">
    <p:pull dir="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89" name="Rectangle 2"/>
          <p:cNvSpPr>
            <a:spLocks noGrp="1"/>
          </p:cNvSpPr>
          <p:nvPr>
            <p:ph type="title"/>
          </p:nvPr>
        </p:nvSpPr>
        <p:spPr>
          <a:ln/>
        </p:spPr>
        <p:txBody>
          <a:bodyPr wrap="square" lIns="91440" tIns="45720" rIns="91440" bIns="45720" anchor="ctr"/>
          <a:p>
            <a:pPr eaLnBrk="1" hangingPunct="1"/>
            <a:endParaRPr lang="zh-CN" altLang="en-US" dirty="0">
              <a:ea typeface="宋体" panose="02010600030101010101" pitchFamily="2" charset="-122"/>
            </a:endParaRPr>
          </a:p>
        </p:txBody>
      </p:sp>
      <p:pic>
        <p:nvPicPr>
          <p:cNvPr id="63490" name="Picture 4"/>
          <p:cNvPicPr>
            <a:picLocks noGrp="1" noChangeAspect="1"/>
          </p:cNvPicPr>
          <p:nvPr>
            <p:ph idx="1"/>
          </p:nvPr>
        </p:nvPicPr>
        <p:blipFill>
          <a:blip r:embed="rId1"/>
          <a:stretch>
            <a:fillRect/>
          </a:stretch>
        </p:blipFill>
        <p:spPr>
          <a:xfrm>
            <a:off x="684213" y="2420938"/>
            <a:ext cx="7246937" cy="2847975"/>
          </a:xfrm>
          <a:ln/>
        </p:spPr>
      </p:pic>
    </p:spTree>
  </p:cSld>
  <p:clrMapOvr>
    <a:masterClrMapping/>
  </p:clrMapOvr>
  <p:transition spd="med">
    <p:pull dir="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3" name="Rectangle 2"/>
          <p:cNvSpPr>
            <a:spLocks noGrp="1"/>
          </p:cNvSpPr>
          <p:nvPr>
            <p:ph type="title"/>
          </p:nvPr>
        </p:nvSpPr>
        <p:spPr>
          <a:ln/>
        </p:spPr>
        <p:txBody>
          <a:bodyPr wrap="square" lIns="91440" tIns="45720" rIns="91440" bIns="45720" anchor="ctr"/>
          <a:p>
            <a:pPr eaLnBrk="1" hangingPunct="1"/>
            <a:r>
              <a:rPr lang="zh-CN" altLang="en-US" sz="4400" dirty="0">
                <a:solidFill>
                  <a:schemeClr val="hlink"/>
                </a:solidFill>
                <a:ea typeface="宋体" panose="02010600030101010101" pitchFamily="2" charset="-122"/>
              </a:rPr>
              <a:t>表间关系</a:t>
            </a:r>
            <a:endParaRPr lang="zh-CN" altLang="en-US" sz="4400" dirty="0">
              <a:solidFill>
                <a:schemeClr val="hlink"/>
              </a:solidFill>
              <a:ea typeface="宋体" panose="02010600030101010101" pitchFamily="2" charset="-122"/>
            </a:endParaRPr>
          </a:p>
        </p:txBody>
      </p:sp>
      <p:sp>
        <p:nvSpPr>
          <p:cNvPr id="64514" name="Rectangle 3"/>
          <p:cNvSpPr>
            <a:spLocks noGrp="1"/>
          </p:cNvSpPr>
          <p:nvPr>
            <p:ph idx="1"/>
          </p:nvPr>
        </p:nvSpPr>
        <p:spPr>
          <a:ln/>
        </p:spPr>
        <p:txBody>
          <a:bodyPr wrap="square" lIns="91440" tIns="45720" rIns="91440" bIns="45720" anchor="t"/>
          <a:p>
            <a:pPr eaLnBrk="1" hangingPunct="1"/>
            <a:endParaRPr lang="en-US" altLang="zh-CN" b="1" dirty="0">
              <a:ea typeface="宋体" panose="02010600030101010101" pitchFamily="2" charset="-122"/>
            </a:endParaRPr>
          </a:p>
          <a:p>
            <a:pPr eaLnBrk="1" hangingPunct="1"/>
            <a:endParaRPr lang="en-US" altLang="zh-CN" b="1" dirty="0">
              <a:ea typeface="宋体" panose="02010600030101010101" pitchFamily="2" charset="-122"/>
            </a:endParaRPr>
          </a:p>
          <a:p>
            <a:pPr eaLnBrk="1" hangingPunct="1"/>
            <a:r>
              <a:rPr lang="en-US" altLang="zh-CN" b="1" dirty="0">
                <a:ea typeface="宋体" panose="02010600030101010101" pitchFamily="2" charset="-122"/>
              </a:rPr>
              <a:t>1</a:t>
            </a:r>
            <a:r>
              <a:rPr lang="zh-CN" altLang="en-US" b="1" dirty="0">
                <a:ea typeface="宋体" panose="02010600030101010101" pitchFamily="2" charset="-122"/>
              </a:rPr>
              <a:t>．</a:t>
            </a:r>
            <a:r>
              <a:rPr lang="zh-CN" altLang="en-US" b="1" dirty="0">
                <a:solidFill>
                  <a:srgbClr val="FF0000"/>
                </a:solidFill>
                <a:ea typeface="宋体" panose="02010600030101010101" pitchFamily="2" charset="-122"/>
              </a:rPr>
              <a:t>同一单位编号</a:t>
            </a:r>
            <a:r>
              <a:rPr lang="zh-CN" altLang="en-US" b="1" dirty="0">
                <a:ea typeface="宋体" panose="02010600030101010101" pitchFamily="2" charset="-122"/>
              </a:rPr>
              <a:t>在各基表中“</a:t>
            </a:r>
            <a:r>
              <a:rPr lang="zh-CN" altLang="en-US" b="1" dirty="0">
                <a:solidFill>
                  <a:srgbClr val="FF0000"/>
                </a:solidFill>
                <a:ea typeface="宋体" panose="02010600030101010101" pitchFamily="2" charset="-122"/>
              </a:rPr>
              <a:t>单位名称</a:t>
            </a:r>
            <a:r>
              <a:rPr lang="zh-CN" altLang="en-US" b="1" dirty="0">
                <a:ea typeface="宋体" panose="02010600030101010101" pitchFamily="2" charset="-122"/>
              </a:rPr>
              <a:t>”与“</a:t>
            </a:r>
            <a:r>
              <a:rPr lang="zh-CN" altLang="en-US" b="1" dirty="0">
                <a:solidFill>
                  <a:srgbClr val="FF0000"/>
                </a:solidFill>
                <a:ea typeface="宋体" panose="02010600030101010101" pitchFamily="2" charset="-122"/>
              </a:rPr>
              <a:t>实验室名称</a:t>
            </a:r>
            <a:r>
              <a:rPr lang="zh-CN" altLang="en-US" b="1" dirty="0">
                <a:ea typeface="宋体" panose="02010600030101010101" pitchFamily="2" charset="-122"/>
              </a:rPr>
              <a:t>”</a:t>
            </a:r>
            <a:r>
              <a:rPr lang="zh-CN" altLang="en-US" b="1" dirty="0">
                <a:solidFill>
                  <a:srgbClr val="FF0000"/>
                </a:solidFill>
                <a:ea typeface="宋体" panose="02010600030101010101" pitchFamily="2" charset="-122"/>
              </a:rPr>
              <a:t>必须保持一致</a:t>
            </a:r>
            <a:r>
              <a:rPr lang="zh-CN" altLang="en-US" b="1" dirty="0">
                <a:ea typeface="宋体" panose="02010600030101010101" pitchFamily="2" charset="-122"/>
              </a:rPr>
              <a:t>（关联查询）；</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2</a:t>
            </a:r>
            <a:r>
              <a:rPr lang="zh-CN" altLang="en-US" b="1" dirty="0">
                <a:ea typeface="宋体" panose="02010600030101010101" pitchFamily="2" charset="-122"/>
              </a:rPr>
              <a:t>．“教学科研精密贵重仪器 </a:t>
            </a:r>
            <a:r>
              <a:rPr lang="en-US" altLang="zh-CN" b="1" dirty="0">
                <a:ea typeface="宋体" panose="02010600030101010101" pitchFamily="2" charset="-122"/>
              </a:rPr>
              <a:t>(</a:t>
            </a:r>
            <a:r>
              <a:rPr lang="en-US" altLang="zh-CN" b="1" dirty="0">
                <a:solidFill>
                  <a:srgbClr val="FF0000"/>
                </a:solidFill>
                <a:ea typeface="宋体" panose="02010600030101010101" pitchFamily="2" charset="-122"/>
              </a:rPr>
              <a:t>SJ3</a:t>
            </a:r>
            <a:r>
              <a:rPr lang="en-US" altLang="zh-CN" b="1" dirty="0">
                <a:ea typeface="宋体" panose="02010600030101010101" pitchFamily="2" charset="-122"/>
              </a:rPr>
              <a:t>) ”</a:t>
            </a:r>
            <a:r>
              <a:rPr lang="zh-CN" altLang="en-US" b="1" dirty="0">
                <a:ea typeface="宋体" panose="02010600030101010101" pitchFamily="2" charset="-122"/>
              </a:rPr>
              <a:t>上报数据应与“教学科研仪器设备（</a:t>
            </a:r>
            <a:r>
              <a:rPr lang="en-US" altLang="zh-CN" b="1" dirty="0">
                <a:solidFill>
                  <a:srgbClr val="FF0000"/>
                </a:solidFill>
                <a:ea typeface="宋体" panose="02010600030101010101" pitchFamily="2" charset="-122"/>
              </a:rPr>
              <a:t>SJ1</a:t>
            </a:r>
            <a:r>
              <a:rPr lang="zh-CN" altLang="en-US" b="1" dirty="0">
                <a:ea typeface="宋体" panose="02010600030101010101" pitchFamily="2" charset="-122"/>
              </a:rPr>
              <a:t>）”中对应的</a:t>
            </a:r>
            <a:r>
              <a:rPr lang="zh-CN" altLang="en-US" b="1" dirty="0">
                <a:solidFill>
                  <a:srgbClr val="FF0000"/>
                </a:solidFill>
                <a:ea typeface="宋体" panose="02010600030101010101" pitchFamily="2" charset="-122"/>
              </a:rPr>
              <a:t>“仪器编号”、“仪器名称”、“单价”必须保持一致（共享）；</a:t>
            </a:r>
            <a:endParaRPr lang="zh-CN" altLang="en-US" b="1" dirty="0">
              <a:solidFill>
                <a:srgbClr val="FF0000"/>
              </a:solidFill>
              <a:ea typeface="宋体" panose="02010600030101010101" pitchFamily="2" charset="-122"/>
            </a:endParaRPr>
          </a:p>
          <a:p>
            <a:pPr eaLnBrk="1" hangingPunct="1"/>
            <a:r>
              <a:rPr lang="en-US" altLang="zh-CN" b="1" dirty="0">
                <a:ea typeface="宋体" panose="02010600030101010101" pitchFamily="2" charset="-122"/>
              </a:rPr>
              <a:t>3.“</a:t>
            </a:r>
            <a:r>
              <a:rPr lang="zh-CN" altLang="en-US" b="1" dirty="0">
                <a:ea typeface="宋体" panose="02010600030101010101" pitchFamily="2" charset="-122"/>
              </a:rPr>
              <a:t>教学科研仪器设备增减变动表</a:t>
            </a:r>
            <a:r>
              <a:rPr lang="en-US" altLang="zh-CN" b="1" dirty="0">
                <a:solidFill>
                  <a:srgbClr val="FF0000"/>
                </a:solidFill>
                <a:ea typeface="宋体" panose="02010600030101010101" pitchFamily="2" charset="-122"/>
              </a:rPr>
              <a:t>(SJ2)”</a:t>
            </a:r>
            <a:r>
              <a:rPr lang="zh-CN" altLang="en-US" b="1" dirty="0">
                <a:solidFill>
                  <a:srgbClr val="FF0000"/>
                </a:solidFill>
                <a:ea typeface="宋体" panose="02010600030101010101" pitchFamily="2" charset="-122"/>
              </a:rPr>
              <a:t>中本学年初实有数应与上学年末实有数一致（系统保留上年数据自动对比）</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en-US" altLang="zh-CN" b="1" dirty="0">
                <a:ea typeface="宋体" panose="02010600030101010101" pitchFamily="2" charset="-122"/>
              </a:rPr>
              <a:t>4.“</a:t>
            </a:r>
            <a:r>
              <a:rPr lang="zh-CN" altLang="en-US" b="1" dirty="0">
                <a:ea typeface="宋体" panose="02010600030101010101" pitchFamily="2" charset="-122"/>
              </a:rPr>
              <a:t>教学科研仪器设备增减变动表</a:t>
            </a:r>
            <a:r>
              <a:rPr lang="en-US" altLang="zh-CN" b="1" dirty="0">
                <a:solidFill>
                  <a:srgbClr val="FF0000"/>
                </a:solidFill>
                <a:ea typeface="宋体" panose="02010600030101010101" pitchFamily="2" charset="-122"/>
              </a:rPr>
              <a:t>(SJ2)”</a:t>
            </a:r>
            <a:r>
              <a:rPr lang="zh-CN" altLang="en-US" b="1" dirty="0">
                <a:solidFill>
                  <a:srgbClr val="FF0000"/>
                </a:solidFill>
                <a:ea typeface="宋体" panose="02010600030101010101" pitchFamily="2" charset="-122"/>
              </a:rPr>
              <a:t>中本学年末实有数应与“教学科研仪器设备（</a:t>
            </a:r>
            <a:r>
              <a:rPr lang="en-US" altLang="zh-CN" b="1" dirty="0">
                <a:solidFill>
                  <a:srgbClr val="FF0000"/>
                </a:solidFill>
                <a:ea typeface="宋体" panose="02010600030101010101" pitchFamily="2" charset="-122"/>
              </a:rPr>
              <a:t>SJ1</a:t>
            </a:r>
            <a:r>
              <a:rPr lang="zh-CN" altLang="en-US" b="1" dirty="0">
                <a:solidFill>
                  <a:srgbClr val="FF0000"/>
                </a:solidFill>
                <a:ea typeface="宋体" panose="02010600030101010101" pitchFamily="2" charset="-122"/>
              </a:rPr>
              <a:t>）”的台件合计数一致、金额合计数基本一致（系统保留上年数据自动对比） 。</a:t>
            </a:r>
            <a:endParaRPr lang="zh-CN" altLang="en-US" b="1" dirty="0">
              <a:solidFill>
                <a:srgbClr val="FF0000"/>
              </a:solidFill>
              <a:ea typeface="宋体" panose="02010600030101010101" pitchFamily="2" charset="-122"/>
            </a:endParaRPr>
          </a:p>
        </p:txBody>
      </p:sp>
    </p:spTree>
  </p:cSld>
  <p:clrMapOvr>
    <a:masterClrMapping/>
  </p:clrMapOvr>
  <p:transition spd="med">
    <p:pull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Rectangle 2"/>
          <p:cNvSpPr>
            <a:spLocks noGrp="1"/>
          </p:cNvSpPr>
          <p:nvPr>
            <p:ph idx="1"/>
          </p:nvPr>
        </p:nvSpPr>
        <p:spPr>
          <a:xfrm>
            <a:off x="287338" y="1125538"/>
            <a:ext cx="8532812" cy="4895850"/>
          </a:xfrm>
          <a:ln/>
        </p:spPr>
        <p:txBody>
          <a:bodyPr wrap="square" lIns="91440" tIns="45720" rIns="91440" bIns="45720" anchor="t"/>
          <a:p>
            <a:pPr eaLnBrk="1" hangingPunct="1">
              <a:buNone/>
            </a:pPr>
            <a:endParaRPr lang="zh-CN" altLang="en-US" sz="1800" dirty="0">
              <a:ea typeface="宋体" panose="02010600030101010101" pitchFamily="2" charset="-122"/>
            </a:endParaRPr>
          </a:p>
          <a:p>
            <a:pPr eaLnBrk="1" hangingPunct="1"/>
            <a:r>
              <a:rPr lang="zh-CN" altLang="en-US" sz="2800" b="1" dirty="0">
                <a:ea typeface="宋体" panose="02010600030101010101" pitchFamily="2" charset="-122"/>
              </a:rPr>
              <a:t>学校上报前形成综表，</a:t>
            </a:r>
            <a:r>
              <a:rPr lang="zh-CN" altLang="en-US" sz="2800" b="1" dirty="0">
                <a:solidFill>
                  <a:srgbClr val="FF0000"/>
                </a:solidFill>
                <a:ea typeface="宋体" panose="02010600030101010101" pitchFamily="2" charset="-122"/>
              </a:rPr>
              <a:t>在校级层面形成实验室建设、仪器设备、实验队伍和实验教学等方面的整体情况</a:t>
            </a:r>
            <a:r>
              <a:rPr lang="zh-CN" altLang="en-US" sz="2800" b="1" dirty="0">
                <a:ea typeface="宋体" panose="02010600030101010101" pitchFamily="2" charset="-122"/>
              </a:rPr>
              <a:t>，便于学校领导对上报数据直观的了解。</a:t>
            </a:r>
            <a:endParaRPr lang="zh-CN" altLang="en-US" sz="2800" b="1" dirty="0">
              <a:ea typeface="宋体" panose="02010600030101010101" pitchFamily="2" charset="-122"/>
            </a:endParaRPr>
          </a:p>
          <a:p>
            <a:pPr eaLnBrk="1" hangingPunct="1"/>
            <a:r>
              <a:rPr lang="zh-CN" altLang="en-US" sz="2800" b="1" dirty="0">
                <a:ea typeface="宋体" panose="02010600030101010101" pitchFamily="2" charset="-122"/>
              </a:rPr>
              <a:t>新指标体系上报的数据在上报期限结束后具有</a:t>
            </a:r>
            <a:r>
              <a:rPr lang="zh-CN" altLang="en-US" sz="2800" b="1" dirty="0">
                <a:solidFill>
                  <a:srgbClr val="FF0000"/>
                </a:solidFill>
                <a:ea typeface="宋体" panose="02010600030101010101" pitchFamily="2" charset="-122"/>
              </a:rPr>
              <a:t>不可更改性</a:t>
            </a:r>
            <a:r>
              <a:rPr lang="en-US" altLang="zh-CN" sz="2800" b="1" dirty="0">
                <a:ea typeface="宋体" panose="02010600030101010101" pitchFamily="2" charset="-122"/>
              </a:rPr>
              <a:t>.</a:t>
            </a:r>
            <a:r>
              <a:rPr lang="zh-CN" altLang="en-US" sz="2800" b="1" dirty="0">
                <a:ea typeface="宋体" panose="02010600030101010101" pitchFamily="2" charset="-122"/>
              </a:rPr>
              <a:t>（根据系统管理员</a:t>
            </a:r>
            <a:r>
              <a:rPr lang="zh-CN" altLang="en-US" sz="2800" b="1" u="sng" dirty="0">
                <a:ea typeface="宋体" panose="02010600030101010101" pitchFamily="2" charset="-122"/>
              </a:rPr>
              <a:t>指令开启</a:t>
            </a:r>
            <a:r>
              <a:rPr lang="zh-CN" altLang="en-US" sz="2800" b="1" dirty="0">
                <a:ea typeface="宋体" panose="02010600030101010101" pitchFamily="2" charset="-122"/>
              </a:rPr>
              <a:t>、</a:t>
            </a:r>
            <a:r>
              <a:rPr lang="zh-CN" altLang="en-US" sz="2800" b="1" u="sng" dirty="0">
                <a:ea typeface="宋体" panose="02010600030101010101" pitchFamily="2" charset="-122"/>
              </a:rPr>
              <a:t>封闭</a:t>
            </a:r>
            <a:r>
              <a:rPr lang="zh-CN" altLang="en-US" sz="2800" b="1" dirty="0">
                <a:ea typeface="宋体" panose="02010600030101010101" pitchFamily="2" charset="-122"/>
              </a:rPr>
              <a:t>）。</a:t>
            </a:r>
            <a:endParaRPr lang="zh-CN" altLang="en-US" sz="2800" b="1" dirty="0">
              <a:ea typeface="宋体" panose="02010600030101010101" pitchFamily="2" charset="-122"/>
            </a:endParaRPr>
          </a:p>
          <a:p>
            <a:pPr eaLnBrk="1" hangingPunct="1"/>
            <a:r>
              <a:rPr lang="zh-CN" altLang="en-US" sz="2800" b="1" dirty="0">
                <a:ea typeface="宋体" panose="02010600030101010101" pitchFamily="2" charset="-122"/>
              </a:rPr>
              <a:t>系统查错提供</a:t>
            </a:r>
            <a:r>
              <a:rPr lang="zh-CN" altLang="en-US" sz="2800" b="1" dirty="0">
                <a:solidFill>
                  <a:srgbClr val="FF0000"/>
                </a:solidFill>
                <a:ea typeface="宋体" panose="02010600030101010101" pitchFamily="2" charset="-122"/>
              </a:rPr>
              <a:t>错误信息</a:t>
            </a:r>
            <a:r>
              <a:rPr lang="en-US" altLang="zh-CN" sz="2800" b="1" dirty="0">
                <a:ea typeface="宋体" panose="02010600030101010101" pitchFamily="2" charset="-122"/>
              </a:rPr>
              <a:t>(</a:t>
            </a:r>
            <a:r>
              <a:rPr lang="zh-CN" altLang="en-US" sz="2800" b="1" dirty="0">
                <a:ea typeface="宋体" panose="02010600030101010101" pitchFamily="2" charset="-122"/>
              </a:rPr>
              <a:t>红色显示</a:t>
            </a:r>
            <a:r>
              <a:rPr lang="en-US" altLang="zh-CN" sz="2800" b="1" dirty="0">
                <a:ea typeface="宋体" panose="02010600030101010101" pitchFamily="2" charset="-122"/>
              </a:rPr>
              <a:t>,</a:t>
            </a:r>
            <a:r>
              <a:rPr lang="zh-CN" altLang="en-US" sz="2800" b="1" dirty="0">
                <a:ea typeface="宋体" panose="02010600030101010101" pitchFamily="2" charset="-122"/>
              </a:rPr>
              <a:t>修改后才能上报</a:t>
            </a:r>
            <a:r>
              <a:rPr lang="en-US" altLang="zh-CN" sz="2800" b="1" dirty="0">
                <a:ea typeface="宋体" panose="02010600030101010101" pitchFamily="2" charset="-122"/>
              </a:rPr>
              <a:t>)</a:t>
            </a:r>
            <a:r>
              <a:rPr lang="zh-CN" altLang="en-US" sz="2800" b="1" dirty="0">
                <a:ea typeface="宋体" panose="02010600030101010101" pitchFamily="2" charset="-122"/>
              </a:rPr>
              <a:t>与</a:t>
            </a:r>
            <a:r>
              <a:rPr lang="zh-CN" altLang="en-US" sz="2800" b="1" dirty="0">
                <a:solidFill>
                  <a:srgbClr val="FF0000"/>
                </a:solidFill>
                <a:ea typeface="宋体" panose="02010600030101010101" pitchFamily="2" charset="-122"/>
              </a:rPr>
              <a:t>警示信息</a:t>
            </a:r>
            <a:r>
              <a:rPr lang="en-US" altLang="zh-CN" sz="2800" b="1" dirty="0">
                <a:ea typeface="宋体" panose="02010600030101010101" pitchFamily="2" charset="-122"/>
              </a:rPr>
              <a:t>(</a:t>
            </a:r>
            <a:r>
              <a:rPr lang="zh-CN" altLang="en-US" sz="2800" b="1" dirty="0">
                <a:ea typeface="宋体" panose="02010600030101010101" pitchFamily="2" charset="-122"/>
              </a:rPr>
              <a:t>黄底黑字）</a:t>
            </a:r>
            <a:r>
              <a:rPr lang="en-US" altLang="zh-CN" sz="2800" b="1" dirty="0">
                <a:ea typeface="宋体" panose="02010600030101010101" pitchFamily="2" charset="-122"/>
              </a:rPr>
              <a:t>,</a:t>
            </a:r>
            <a:r>
              <a:rPr lang="zh-CN" altLang="en-US" sz="2800" b="1" dirty="0">
                <a:ea typeface="宋体" panose="02010600030101010101" pitchFamily="2" charset="-122"/>
              </a:rPr>
              <a:t>必须引起注意</a:t>
            </a:r>
            <a:r>
              <a:rPr lang="en-US" altLang="zh-CN" sz="2800" b="1" dirty="0">
                <a:ea typeface="宋体" panose="02010600030101010101" pitchFamily="2" charset="-122"/>
              </a:rPr>
              <a:t>,</a:t>
            </a:r>
            <a:r>
              <a:rPr lang="zh-CN" altLang="en-US" sz="2800" b="1" dirty="0">
                <a:ea typeface="宋体" panose="02010600030101010101" pitchFamily="2" charset="-122"/>
              </a:rPr>
              <a:t>审核后可以上报，例如年龄、实验室面积等</a:t>
            </a:r>
            <a:r>
              <a:rPr lang="en-US" altLang="zh-CN" sz="2800" b="1" dirty="0">
                <a:ea typeface="宋体" panose="02010600030101010101" pitchFamily="2" charset="-122"/>
              </a:rPr>
              <a:t>)</a:t>
            </a:r>
            <a:r>
              <a:rPr lang="zh-CN" altLang="en-US" sz="2800" b="1" dirty="0">
                <a:ea typeface="宋体" panose="02010600030101010101" pitchFamily="2" charset="-122"/>
              </a:rPr>
              <a:t>。</a:t>
            </a:r>
            <a:endParaRPr lang="zh-CN" altLang="en-US" sz="2800" b="1" dirty="0">
              <a:ea typeface="宋体" panose="02010600030101010101" pitchFamily="2" charset="-122"/>
            </a:endParaRPr>
          </a:p>
        </p:txBody>
      </p:sp>
      <p:sp>
        <p:nvSpPr>
          <p:cNvPr id="10242"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7" name="Rectangle 2"/>
          <p:cNvSpPr>
            <a:spLocks noGrp="1"/>
          </p:cNvSpPr>
          <p:nvPr>
            <p:ph type="title"/>
          </p:nvPr>
        </p:nvSpPr>
        <p:spPr>
          <a:ln/>
        </p:spPr>
        <p:txBody>
          <a:bodyPr wrap="square" lIns="91440" tIns="45720" rIns="91440" bIns="45720" anchor="ctr"/>
          <a:p>
            <a:pPr eaLnBrk="1" hangingPunct="1"/>
            <a:r>
              <a:rPr lang="zh-CN" altLang="en-US" sz="4400" dirty="0">
                <a:solidFill>
                  <a:schemeClr val="hlink"/>
                </a:solidFill>
                <a:ea typeface="宋体" panose="02010600030101010101" pitchFamily="2" charset="-122"/>
              </a:rPr>
              <a:t>表间关系</a:t>
            </a:r>
            <a:endParaRPr lang="zh-CN" altLang="en-US" sz="4400" dirty="0">
              <a:solidFill>
                <a:schemeClr val="hlink"/>
              </a:solidFill>
              <a:ea typeface="宋体" panose="02010600030101010101" pitchFamily="2" charset="-122"/>
            </a:endParaRPr>
          </a:p>
        </p:txBody>
      </p:sp>
      <p:sp>
        <p:nvSpPr>
          <p:cNvPr id="65538" name="Rectangle 3"/>
          <p:cNvSpPr>
            <a:spLocks noGrp="1"/>
          </p:cNvSpPr>
          <p:nvPr>
            <p:ph idx="1"/>
          </p:nvPr>
        </p:nvSpPr>
        <p:spPr>
          <a:ln/>
        </p:spPr>
        <p:txBody>
          <a:bodyPr wrap="square" lIns="91440" tIns="45720" rIns="91440" bIns="45720" anchor="t"/>
          <a:p>
            <a:pPr eaLnBrk="1" hangingPunct="1"/>
            <a:endParaRPr lang="en-US" altLang="zh-CN" b="1" dirty="0">
              <a:ea typeface="宋体" panose="02010600030101010101" pitchFamily="2" charset="-122"/>
            </a:endParaRPr>
          </a:p>
          <a:p>
            <a:pPr eaLnBrk="1" hangingPunct="1"/>
            <a:endParaRPr lang="en-US" altLang="zh-CN" b="1" dirty="0">
              <a:ea typeface="宋体" panose="02010600030101010101" pitchFamily="2" charset="-122"/>
            </a:endParaRPr>
          </a:p>
          <a:p>
            <a:pPr eaLnBrk="1" hangingPunct="1"/>
            <a:r>
              <a:rPr lang="en-US" altLang="zh-CN" b="1" dirty="0">
                <a:ea typeface="宋体" panose="02010600030101010101" pitchFamily="2" charset="-122"/>
              </a:rPr>
              <a:t>5.“</a:t>
            </a:r>
            <a:r>
              <a:rPr lang="zh-CN" altLang="en-US" b="1" dirty="0">
                <a:ea typeface="宋体" panose="02010600030101010101" pitchFamily="2" charset="-122"/>
              </a:rPr>
              <a:t>实验室经费情况表</a:t>
            </a:r>
            <a:r>
              <a:rPr lang="en-US" altLang="zh-CN" b="1" dirty="0">
                <a:ea typeface="宋体" panose="02010600030101010101" pitchFamily="2" charset="-122"/>
              </a:rPr>
              <a:t>(</a:t>
            </a:r>
            <a:r>
              <a:rPr lang="en-US" altLang="zh-CN" b="1" dirty="0">
                <a:solidFill>
                  <a:srgbClr val="FF0000"/>
                </a:solidFill>
                <a:ea typeface="宋体" panose="02010600030101010101" pitchFamily="2" charset="-122"/>
              </a:rPr>
              <a:t>SJ7</a:t>
            </a:r>
            <a:r>
              <a:rPr lang="en-US" altLang="zh-CN" b="1" dirty="0">
                <a:ea typeface="宋体" panose="02010600030101010101" pitchFamily="2" charset="-122"/>
              </a:rPr>
              <a:t>)”</a:t>
            </a:r>
            <a:r>
              <a:rPr lang="zh-CN" altLang="en-US" b="1" dirty="0">
                <a:ea typeface="宋体" panose="02010600030101010101" pitchFamily="2" charset="-122"/>
              </a:rPr>
              <a:t>与“实验室基本情况表</a:t>
            </a:r>
            <a:r>
              <a:rPr lang="en-US" altLang="zh-CN" b="1" dirty="0">
                <a:ea typeface="宋体" panose="02010600030101010101" pitchFamily="2" charset="-122"/>
              </a:rPr>
              <a:t>(</a:t>
            </a:r>
            <a:r>
              <a:rPr lang="en-US" altLang="zh-CN" b="1" dirty="0">
                <a:solidFill>
                  <a:srgbClr val="FF0000"/>
                </a:solidFill>
                <a:ea typeface="宋体" panose="02010600030101010101" pitchFamily="2" charset="-122"/>
              </a:rPr>
              <a:t>SJ6</a:t>
            </a:r>
            <a:r>
              <a:rPr lang="en-US" altLang="zh-CN" b="1" dirty="0">
                <a:ea typeface="宋体" panose="02010600030101010101" pitchFamily="2" charset="-122"/>
              </a:rPr>
              <a:t>)”</a:t>
            </a:r>
            <a:r>
              <a:rPr lang="zh-CN" altLang="en-US" b="1" dirty="0">
                <a:ea typeface="宋体" panose="02010600030101010101" pitchFamily="2" charset="-122"/>
              </a:rPr>
              <a:t>的“</a:t>
            </a:r>
            <a:r>
              <a:rPr lang="zh-CN" altLang="en-US" b="1" dirty="0">
                <a:solidFill>
                  <a:srgbClr val="FF0000"/>
                </a:solidFill>
                <a:ea typeface="宋体" panose="02010600030101010101" pitchFamily="2" charset="-122"/>
              </a:rPr>
              <a:t>实验教学运行费”项（系统自动统计）应基本一致。</a:t>
            </a:r>
            <a:endParaRPr lang="zh-CN" altLang="en-US" b="1" dirty="0">
              <a:solidFill>
                <a:srgbClr val="FF0000"/>
              </a:solidFill>
              <a:ea typeface="宋体" panose="02010600030101010101" pitchFamily="2" charset="-122"/>
            </a:endParaRPr>
          </a:p>
          <a:p>
            <a:pPr eaLnBrk="1" hangingPunct="1"/>
            <a:r>
              <a:rPr lang="en-US" altLang="zh-CN" b="1" dirty="0">
                <a:ea typeface="宋体" panose="02010600030101010101" pitchFamily="2" charset="-122"/>
              </a:rPr>
              <a:t>6.“</a:t>
            </a:r>
            <a:r>
              <a:rPr lang="zh-CN" altLang="en-US" b="1" dirty="0">
                <a:ea typeface="宋体" panose="02010600030101010101" pitchFamily="2" charset="-122"/>
              </a:rPr>
              <a:t>实验室经费情况表</a:t>
            </a:r>
            <a:r>
              <a:rPr lang="en-US" altLang="zh-CN" b="1" dirty="0">
                <a:ea typeface="宋体" panose="02010600030101010101" pitchFamily="2" charset="-122"/>
              </a:rPr>
              <a:t>(</a:t>
            </a:r>
            <a:r>
              <a:rPr lang="en-US" altLang="zh-CN" b="1" dirty="0">
                <a:solidFill>
                  <a:srgbClr val="FF0000"/>
                </a:solidFill>
                <a:ea typeface="宋体" panose="02010600030101010101" pitchFamily="2" charset="-122"/>
              </a:rPr>
              <a:t>SJ7)</a:t>
            </a:r>
            <a:r>
              <a:rPr lang="zh-CN" altLang="en-US" b="1" dirty="0">
                <a:solidFill>
                  <a:srgbClr val="FF0000"/>
                </a:solidFill>
                <a:ea typeface="宋体" panose="02010600030101010101" pitchFamily="2" charset="-122"/>
              </a:rPr>
              <a:t>的 </a:t>
            </a:r>
            <a:r>
              <a:rPr lang="zh-CN" altLang="en-US" b="1" dirty="0">
                <a:ea typeface="宋体" panose="02010600030101010101" pitchFamily="2" charset="-122"/>
              </a:rPr>
              <a:t>“</a:t>
            </a:r>
            <a:r>
              <a:rPr lang="zh-CN" altLang="en-US" b="1" dirty="0">
                <a:solidFill>
                  <a:srgbClr val="FF0000"/>
                </a:solidFill>
                <a:ea typeface="宋体" panose="02010600030101010101" pitchFamily="2" charset="-122"/>
              </a:rPr>
              <a:t>实验室房屋使用面积应与</a:t>
            </a:r>
            <a:r>
              <a:rPr lang="zh-CN" altLang="en-US" b="1" dirty="0">
                <a:ea typeface="宋体" panose="02010600030101010101" pitchFamily="2" charset="-122"/>
              </a:rPr>
              <a:t>“实验室基本情况表</a:t>
            </a:r>
            <a:r>
              <a:rPr lang="en-US" altLang="zh-CN" b="1" dirty="0">
                <a:solidFill>
                  <a:srgbClr val="FF0000"/>
                </a:solidFill>
                <a:ea typeface="宋体" panose="02010600030101010101" pitchFamily="2" charset="-122"/>
              </a:rPr>
              <a:t>(SJ6)”</a:t>
            </a:r>
            <a:r>
              <a:rPr lang="zh-CN" altLang="en-US" b="1" dirty="0">
                <a:ea typeface="宋体" panose="02010600030101010101" pitchFamily="2" charset="-122"/>
              </a:rPr>
              <a:t>的 “实验室房屋使用面积”的</a:t>
            </a:r>
            <a:r>
              <a:rPr lang="zh-CN" altLang="en-US" b="1" dirty="0">
                <a:solidFill>
                  <a:srgbClr val="FF0000"/>
                </a:solidFill>
                <a:ea typeface="宋体" panose="02010600030101010101" pitchFamily="2" charset="-122"/>
              </a:rPr>
              <a:t>合计数要基本一致。</a:t>
            </a:r>
            <a:r>
              <a:rPr lang="zh-CN" altLang="en-US" b="1" dirty="0">
                <a:ea typeface="宋体" panose="02010600030101010101" pitchFamily="2" charset="-122"/>
              </a:rPr>
              <a:t>两表对应的实验室个数要一致。</a:t>
            </a:r>
            <a:endParaRPr lang="zh-CN" altLang="en-US" b="1" dirty="0">
              <a:solidFill>
                <a:srgbClr val="FF0000"/>
              </a:solidFill>
              <a:ea typeface="宋体" panose="02010600030101010101" pitchFamily="2" charset="-122"/>
            </a:endParaRPr>
          </a:p>
          <a:p>
            <a:pPr eaLnBrk="1" hangingPunct="1"/>
            <a:r>
              <a:rPr lang="en-US" altLang="zh-CN" b="1" dirty="0">
                <a:ea typeface="宋体" panose="02010600030101010101" pitchFamily="2" charset="-122"/>
              </a:rPr>
              <a:t>7.</a:t>
            </a:r>
            <a:r>
              <a:rPr lang="zh-CN" altLang="en-US" b="1" dirty="0">
                <a:solidFill>
                  <a:srgbClr val="FF0000"/>
                </a:solidFill>
                <a:ea typeface="宋体" panose="02010600030101010101" pitchFamily="2" charset="-122"/>
              </a:rPr>
              <a:t>上年度数据对比是否出现大起大落的现象并警示。</a:t>
            </a:r>
            <a:endParaRPr lang="zh-CN" altLang="en-US" b="1" dirty="0">
              <a:solidFill>
                <a:srgbClr val="FF0000"/>
              </a:solidFill>
              <a:ea typeface="宋体" panose="02010600030101010101" pitchFamily="2" charset="-122"/>
            </a:endParaRPr>
          </a:p>
          <a:p>
            <a:pPr eaLnBrk="1" hangingPunct="1"/>
            <a:r>
              <a:rPr lang="zh-CN" altLang="en-US" b="1" dirty="0">
                <a:ea typeface="宋体" panose="02010600030101010101" pitchFamily="2" charset="-122"/>
              </a:rPr>
              <a:t>      实验者人数、实验学时数（影响人时数的字段）、 实验室房屋使用面积</a:t>
            </a:r>
            <a:endParaRPr lang="zh-CN" altLang="en-US" b="1" dirty="0">
              <a:ea typeface="宋体" panose="02010600030101010101" pitchFamily="2" charset="-122"/>
            </a:endParaRPr>
          </a:p>
          <a:p>
            <a:pPr eaLnBrk="1" hangingPunct="1"/>
            <a:endParaRPr lang="zh-CN" altLang="en-US" b="1" dirty="0">
              <a:solidFill>
                <a:srgbClr val="FF0000"/>
              </a:solidFill>
              <a:ea typeface="宋体" panose="02010600030101010101" pitchFamily="2" charset="-122"/>
            </a:endParaRPr>
          </a:p>
        </p:txBody>
      </p:sp>
    </p:spTree>
  </p:cSld>
  <p:clrMapOvr>
    <a:masterClrMapping/>
  </p:clrMapOvr>
  <p:transition spd="med">
    <p:pull dir="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6561" name="Rectangle 2"/>
          <p:cNvSpPr>
            <a:spLocks noGrp="1"/>
          </p:cNvSpPr>
          <p:nvPr>
            <p:ph type="title"/>
          </p:nvPr>
        </p:nvSpPr>
        <p:spPr>
          <a:ln/>
        </p:spPr>
        <p:txBody>
          <a:bodyPr wrap="square" lIns="91440" tIns="45720" rIns="91440" bIns="45720" anchor="ctr"/>
          <a:p>
            <a:pPr eaLnBrk="1" hangingPunct="1"/>
            <a:r>
              <a:rPr lang="zh-CN" altLang="en-US" sz="4400" b="1" dirty="0">
                <a:ea typeface="宋体" panose="02010600030101010101" pitchFamily="2" charset="-122"/>
              </a:rPr>
              <a:t>错误与警示信息提示方式</a:t>
            </a:r>
            <a:r>
              <a:rPr lang="zh-CN" altLang="en-US" dirty="0">
                <a:ea typeface="宋体" panose="02010600030101010101" pitchFamily="2" charset="-122"/>
              </a:rPr>
              <a:t> </a:t>
            </a:r>
            <a:endParaRPr lang="zh-CN" altLang="en-US" dirty="0">
              <a:ea typeface="宋体" panose="02010600030101010101" pitchFamily="2" charset="-122"/>
            </a:endParaRPr>
          </a:p>
        </p:txBody>
      </p:sp>
      <p:sp>
        <p:nvSpPr>
          <p:cNvPr id="66562" name="Rectangle 3"/>
          <p:cNvSpPr>
            <a:spLocks noGrp="1"/>
          </p:cNvSpPr>
          <p:nvPr>
            <p:ph idx="1"/>
          </p:nvPr>
        </p:nvSpPr>
        <p:spPr>
          <a:ln/>
        </p:spPr>
        <p:txBody>
          <a:bodyPr wrap="square" lIns="91440" tIns="45720" rIns="91440" bIns="45720" anchor="t"/>
          <a:p>
            <a:pPr eaLnBrk="1" hangingPunct="1"/>
            <a:endParaRPr lang="zh-CN" altLang="en-US" b="1" dirty="0">
              <a:ea typeface="宋体" panose="02010600030101010101" pitchFamily="2" charset="-122"/>
            </a:endParaRPr>
          </a:p>
          <a:p>
            <a:pPr eaLnBrk="1" hangingPunct="1"/>
            <a:r>
              <a:rPr lang="zh-CN" altLang="en-US" b="1" dirty="0">
                <a:ea typeface="宋体" panose="02010600030101010101" pitchFamily="2" charset="-122"/>
              </a:rPr>
              <a:t>错误数据</a:t>
            </a:r>
            <a:r>
              <a:rPr lang="en-US" altLang="zh-CN" b="1" dirty="0">
                <a:ea typeface="宋体" panose="02010600030101010101" pitchFamily="2" charset="-122"/>
              </a:rPr>
              <a:t>: </a:t>
            </a:r>
            <a:r>
              <a:rPr lang="zh-CN" altLang="en-US" b="1" dirty="0">
                <a:ea typeface="宋体" panose="02010600030101010101" pitchFamily="2" charset="-122"/>
              </a:rPr>
              <a:t>必须改</a:t>
            </a:r>
            <a:r>
              <a:rPr lang="en-US" altLang="zh-CN" b="1" dirty="0">
                <a:ea typeface="宋体" panose="02010600030101010101" pitchFamily="2" charset="-122"/>
              </a:rPr>
              <a:t>,</a:t>
            </a:r>
            <a:r>
              <a:rPr lang="zh-CN" altLang="en-US" b="1" dirty="0">
                <a:ea typeface="宋体" panose="02010600030101010101" pitchFamily="2" charset="-122"/>
              </a:rPr>
              <a:t>否则不能上报。以</a:t>
            </a:r>
            <a:r>
              <a:rPr lang="zh-CN" altLang="en-US" b="1" dirty="0">
                <a:solidFill>
                  <a:srgbClr val="FF0000"/>
                </a:solidFill>
                <a:ea typeface="宋体" panose="02010600030101010101" pitchFamily="2" charset="-122"/>
              </a:rPr>
              <a:t>红字提示</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zh-CN" altLang="en-US" b="1" dirty="0">
                <a:ea typeface="宋体" panose="02010600030101010101" pitchFamily="2" charset="-122"/>
              </a:rPr>
              <a:t>警示数据：经人为核实确认后决定是否修改，改否不影响上报。以</a:t>
            </a:r>
            <a:r>
              <a:rPr lang="zh-CN" altLang="en-US" b="1" dirty="0">
                <a:solidFill>
                  <a:srgbClr val="FF0000"/>
                </a:solidFill>
                <a:ea typeface="宋体" panose="02010600030101010101" pitchFamily="2" charset="-122"/>
              </a:rPr>
              <a:t>黄底黑字提示</a:t>
            </a:r>
            <a:r>
              <a:rPr lang="zh-CN" altLang="en-US" b="1" dirty="0">
                <a:ea typeface="宋体" panose="02010600030101010101" pitchFamily="2" charset="-122"/>
              </a:rPr>
              <a:t>。</a:t>
            </a:r>
            <a:endParaRPr lang="zh-CN" altLang="en-US" b="1" dirty="0">
              <a:ea typeface="宋体" panose="02010600030101010101" pitchFamily="2" charset="-122"/>
            </a:endParaRPr>
          </a:p>
          <a:p>
            <a:pPr eaLnBrk="1" hangingPunct="1"/>
            <a:r>
              <a:rPr lang="zh-CN" altLang="en-US" b="1" dirty="0">
                <a:ea typeface="宋体" panose="02010600030101010101" pitchFamily="2" charset="-122"/>
              </a:rPr>
              <a:t>如：实验室人员的出生日期，</a:t>
            </a:r>
            <a:endParaRPr lang="zh-CN" altLang="en-US" b="1" dirty="0">
              <a:ea typeface="宋体" panose="02010600030101010101" pitchFamily="2" charset="-122"/>
            </a:endParaRPr>
          </a:p>
          <a:p>
            <a:pPr eaLnBrk="1" hangingPunct="1"/>
            <a:r>
              <a:rPr lang="zh-CN" altLang="en-US" b="1" dirty="0">
                <a:ea typeface="宋体" panose="02010600030101010101" pitchFamily="2" charset="-122"/>
              </a:rPr>
              <a:t>       基表</a:t>
            </a:r>
            <a:r>
              <a:rPr lang="en-US" altLang="zh-CN" b="1" dirty="0">
                <a:ea typeface="宋体" panose="02010600030101010101" pitchFamily="2" charset="-122"/>
              </a:rPr>
              <a:t>4</a:t>
            </a:r>
            <a:r>
              <a:rPr lang="zh-CN" altLang="en-US" b="1" dirty="0">
                <a:ea typeface="宋体" panose="02010600030101010101" pitchFamily="2" charset="-122"/>
              </a:rPr>
              <a:t>中实验者人数、实验学时数</a:t>
            </a:r>
            <a:endParaRPr lang="zh-CN" altLang="en-US" b="1" dirty="0">
              <a:ea typeface="宋体" panose="02010600030101010101" pitchFamily="2" charset="-122"/>
            </a:endParaRPr>
          </a:p>
          <a:p>
            <a:pPr eaLnBrk="1" hangingPunct="1"/>
            <a:r>
              <a:rPr lang="zh-CN" altLang="en-US" b="1" dirty="0">
                <a:ea typeface="宋体" panose="02010600030101010101" pitchFamily="2" charset="-122"/>
              </a:rPr>
              <a:t>       实验室房屋使用面积</a:t>
            </a:r>
            <a:endParaRPr lang="zh-CN" altLang="en-US" b="1" dirty="0">
              <a:ea typeface="宋体" panose="02010600030101010101" pitchFamily="2" charset="-122"/>
            </a:endParaRPr>
          </a:p>
          <a:p>
            <a:pPr eaLnBrk="1" hangingPunct="1"/>
            <a:endParaRPr lang="zh-CN" altLang="en-US" b="1" dirty="0">
              <a:ea typeface="宋体" panose="02010600030101010101" pitchFamily="2" charset="-122"/>
            </a:endParaRPr>
          </a:p>
          <a:p>
            <a:pPr eaLnBrk="1" hangingPunct="1"/>
            <a:r>
              <a:rPr lang="zh-CN" altLang="en-US" b="1" dirty="0">
                <a:ea typeface="宋体" panose="02010600030101010101" pitchFamily="2" charset="-122"/>
              </a:rPr>
              <a:t>说明：</a:t>
            </a:r>
            <a:r>
              <a:rPr lang="zh-CN" altLang="en-US" b="1" dirty="0">
                <a:solidFill>
                  <a:srgbClr val="FF0000"/>
                </a:solidFill>
                <a:ea typeface="宋体" panose="02010600030101010101" pitchFamily="2" charset="-122"/>
              </a:rPr>
              <a:t>单表查错</a:t>
            </a:r>
            <a:r>
              <a:rPr lang="zh-CN" altLang="en-US" b="1" dirty="0">
                <a:ea typeface="宋体" panose="02010600030101010101" pitchFamily="2" charset="-122"/>
              </a:rPr>
              <a:t>  叫校验或查错（单机检测学校自行操作，上传软件自动</a:t>
            </a:r>
            <a:endParaRPr lang="zh-CN" altLang="en-US" b="1" dirty="0">
              <a:ea typeface="宋体" panose="02010600030101010101" pitchFamily="2" charset="-122"/>
            </a:endParaRPr>
          </a:p>
          <a:p>
            <a:pPr eaLnBrk="1" hangingPunct="1"/>
            <a:r>
              <a:rPr lang="zh-CN" altLang="en-US" b="1" dirty="0">
                <a:ea typeface="宋体" panose="02010600030101010101" pitchFamily="2" charset="-122"/>
              </a:rPr>
              <a:t>                               校验</a:t>
            </a:r>
            <a:endParaRPr lang="zh-CN" altLang="en-US" b="1" dirty="0">
              <a:ea typeface="宋体" panose="02010600030101010101" pitchFamily="2" charset="-122"/>
            </a:endParaRPr>
          </a:p>
          <a:p>
            <a:pPr eaLnBrk="1" hangingPunct="1"/>
            <a:r>
              <a:rPr lang="zh-CN" altLang="en-US" b="1" dirty="0">
                <a:ea typeface="宋体" panose="02010600030101010101" pitchFamily="2" charset="-122"/>
              </a:rPr>
              <a:t>           </a:t>
            </a:r>
            <a:r>
              <a:rPr lang="zh-CN" altLang="en-US" b="1" dirty="0">
                <a:solidFill>
                  <a:srgbClr val="FF0000"/>
                </a:solidFill>
                <a:ea typeface="宋体" panose="02010600030101010101" pitchFamily="2" charset="-122"/>
              </a:rPr>
              <a:t>表间查错</a:t>
            </a:r>
            <a:r>
              <a:rPr lang="zh-CN" altLang="en-US" b="1" dirty="0">
                <a:ea typeface="宋体" panose="02010600030101010101" pitchFamily="2" charset="-122"/>
              </a:rPr>
              <a:t>  叫审核（省级教育主管部门操作）</a:t>
            </a:r>
            <a:endParaRPr lang="zh-CN" altLang="en-US" b="1" dirty="0">
              <a:ea typeface="宋体" panose="02010600030101010101" pitchFamily="2" charset="-122"/>
            </a:endParaRPr>
          </a:p>
        </p:txBody>
      </p:sp>
    </p:spTree>
  </p:cSld>
  <p:clrMapOvr>
    <a:masterClrMapping/>
  </p:clrMapOvr>
  <p:transition spd="med">
    <p:pull dir="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7585" name="Rectangle 2"/>
          <p:cNvSpPr>
            <a:spLocks noGrp="1"/>
          </p:cNvSpPr>
          <p:nvPr>
            <p:ph idx="1"/>
          </p:nvPr>
        </p:nvSpPr>
        <p:spPr>
          <a:xfrm>
            <a:off x="152400" y="1066800"/>
            <a:ext cx="8820150" cy="4495800"/>
          </a:xfrm>
          <a:ln/>
        </p:spPr>
        <p:txBody>
          <a:bodyPr wrap="square" lIns="91440" tIns="45720" rIns="91440" bIns="45720" anchor="t"/>
          <a:p>
            <a:pPr eaLnBrk="1" hangingPunct="1">
              <a:lnSpc>
                <a:spcPct val="90000"/>
              </a:lnSpc>
              <a:buNone/>
            </a:pPr>
            <a:endParaRPr lang="zh-CN" altLang="en-US" sz="1200" dirty="0">
              <a:ea typeface="宋体" panose="02010600030101010101" pitchFamily="2" charset="-122"/>
            </a:endParaRPr>
          </a:p>
          <a:p>
            <a:pPr eaLnBrk="1" hangingPunct="1">
              <a:lnSpc>
                <a:spcPct val="90000"/>
              </a:lnSpc>
            </a:pPr>
            <a:r>
              <a:rPr lang="en-US" altLang="zh-CN" sz="1800" b="1" dirty="0">
                <a:ea typeface="宋体" panose="02010600030101010101" pitchFamily="2" charset="-122"/>
              </a:rPr>
              <a:t>根据</a:t>
            </a:r>
            <a:r>
              <a:rPr lang="zh-CN" altLang="en-US" sz="1800" b="1" dirty="0">
                <a:ea typeface="宋体" panose="02010600030101010101" pitchFamily="2" charset="-122"/>
              </a:rPr>
              <a:t>修订后的指标体系，对</a:t>
            </a:r>
            <a:r>
              <a:rPr lang="en-US" altLang="zh-CN" sz="1800" b="1" dirty="0">
                <a:ea typeface="宋体" panose="02010600030101010101" pitchFamily="2" charset="-122"/>
              </a:rPr>
              <a:t>相应的系统软件进行</a:t>
            </a:r>
            <a:r>
              <a:rPr lang="zh-CN" altLang="en-US" sz="1800" b="1" dirty="0">
                <a:ea typeface="宋体" panose="02010600030101010101" pitchFamily="2" charset="-122"/>
              </a:rPr>
              <a:t>了编制，并</a:t>
            </a:r>
            <a:r>
              <a:rPr lang="zh-CN" altLang="en-US" sz="4000" b="1" dirty="0">
                <a:ea typeface="宋体" panose="02010600030101010101" pitchFamily="2" charset="-122"/>
              </a:rPr>
              <a:t>一直免费</a:t>
            </a:r>
            <a:r>
              <a:rPr lang="zh-CN" altLang="en-US" sz="1800" b="1" dirty="0">
                <a:ea typeface="宋体" panose="02010600030101010101" pitchFamily="2" charset="-122"/>
              </a:rPr>
              <a:t>为全国高校提供。</a:t>
            </a:r>
            <a:endParaRPr lang="zh-CN" altLang="en-US" sz="1800" b="1" dirty="0">
              <a:ea typeface="宋体" panose="02010600030101010101" pitchFamily="2" charset="-122"/>
            </a:endParaRPr>
          </a:p>
          <a:p>
            <a:pPr eaLnBrk="1" hangingPunct="1">
              <a:lnSpc>
                <a:spcPct val="90000"/>
              </a:lnSpc>
              <a:buNone/>
            </a:pPr>
            <a:r>
              <a:rPr lang="en-US" altLang="zh-CN" sz="1800" b="1" dirty="0">
                <a:ea typeface="宋体" panose="02010600030101010101" pitchFamily="2" charset="-122"/>
              </a:rPr>
              <a:t>      1.</a:t>
            </a:r>
            <a:r>
              <a:rPr lang="zh-CN" altLang="en-US" sz="1800" b="1" dirty="0">
                <a:solidFill>
                  <a:srgbClr val="FF0000"/>
                </a:solidFill>
                <a:ea typeface="宋体" panose="02010600030101010101" pitchFamily="2" charset="-122"/>
              </a:rPr>
              <a:t>仪器设备、实验室人员及项目管理软件</a:t>
            </a:r>
            <a:endParaRPr lang="zh-CN" altLang="en-US" sz="1800" b="1" dirty="0">
              <a:solidFill>
                <a:srgbClr val="FF0000"/>
              </a:solidFill>
              <a:ea typeface="宋体" panose="02010600030101010101" pitchFamily="2" charset="-122"/>
            </a:endParaRPr>
          </a:p>
          <a:p>
            <a:pPr eaLnBrk="1" hangingPunct="1">
              <a:lnSpc>
                <a:spcPct val="90000"/>
              </a:lnSpc>
              <a:buNone/>
            </a:pPr>
            <a:r>
              <a:rPr lang="zh-CN" altLang="en-US" sz="1800" b="1" dirty="0">
                <a:ea typeface="宋体" panose="02010600030101010101" pitchFamily="2" charset="-122"/>
              </a:rPr>
              <a:t>      免费提供北京化工大学国有资产管理处开发的仪器设备、实验室人员及项目管理软件</a:t>
            </a:r>
            <a:endParaRPr lang="zh-CN" altLang="en-US" sz="1800" b="1" dirty="0">
              <a:ea typeface="宋体" panose="02010600030101010101" pitchFamily="2" charset="-122"/>
            </a:endParaRPr>
          </a:p>
          <a:p>
            <a:pPr eaLnBrk="1" hangingPunct="1">
              <a:lnSpc>
                <a:spcPct val="90000"/>
              </a:lnSpc>
              <a:buNone/>
            </a:pPr>
            <a:r>
              <a:rPr lang="en-US" altLang="zh-CN" sz="1800" b="1" dirty="0">
                <a:ea typeface="宋体" panose="02010600030101010101" pitchFamily="2" charset="-122"/>
              </a:rPr>
              <a:t>     2.</a:t>
            </a:r>
            <a:r>
              <a:rPr lang="zh-CN" altLang="en-US" sz="1800" b="1" dirty="0">
                <a:ea typeface="宋体" panose="02010600030101010101" pitchFamily="2" charset="-122"/>
              </a:rPr>
              <a:t> </a:t>
            </a:r>
            <a:r>
              <a:rPr lang="zh-CN" altLang="en-US" sz="1800" b="1" dirty="0">
                <a:solidFill>
                  <a:srgbClr val="FF0000"/>
                </a:solidFill>
                <a:ea typeface="宋体" panose="02010600030101010101" pitchFamily="2" charset="-122"/>
              </a:rPr>
              <a:t>高等学校实验室信息统计检测系统</a:t>
            </a:r>
            <a:r>
              <a:rPr lang="zh-CN" altLang="en-US" sz="1800" b="1" dirty="0">
                <a:ea typeface="宋体" panose="02010600030101010101" pitchFamily="2" charset="-122"/>
              </a:rPr>
              <a:t>（单机版）</a:t>
            </a:r>
            <a:endParaRPr lang="zh-CN" altLang="en-US" sz="1800" b="1" dirty="0">
              <a:ea typeface="宋体" panose="02010600030101010101" pitchFamily="2" charset="-122"/>
            </a:endParaRPr>
          </a:p>
          <a:p>
            <a:pPr eaLnBrk="1" hangingPunct="1">
              <a:lnSpc>
                <a:spcPct val="90000"/>
              </a:lnSpc>
              <a:buNone/>
            </a:pPr>
            <a:r>
              <a:rPr lang="zh-CN" altLang="en-US" sz="1800" b="1" dirty="0">
                <a:ea typeface="宋体" panose="02010600030101010101" pitchFamily="2" charset="-122"/>
              </a:rPr>
              <a:t>      高校每学年上报数据前，可通过它完成上报数据的查错，提高网络数据上报效率。可在“高等学校实验室信息统计系统”站点提供下载</a:t>
            </a:r>
            <a:endParaRPr lang="zh-CN" altLang="en-US" sz="1800" b="1" dirty="0">
              <a:ea typeface="宋体" panose="02010600030101010101" pitchFamily="2" charset="-122"/>
            </a:endParaRPr>
          </a:p>
          <a:p>
            <a:pPr eaLnBrk="1" hangingPunct="1">
              <a:lnSpc>
                <a:spcPct val="90000"/>
              </a:lnSpc>
              <a:buNone/>
            </a:pPr>
            <a:r>
              <a:rPr lang="en-US" altLang="zh-CN" sz="1800" b="1" dirty="0">
                <a:ea typeface="宋体" panose="02010600030101010101" pitchFamily="2" charset="-122"/>
              </a:rPr>
              <a:t>     3</a:t>
            </a:r>
            <a:r>
              <a:rPr lang="zh-CN" altLang="en-US" sz="1800" b="1" dirty="0">
                <a:ea typeface="宋体" panose="02010600030101010101" pitchFamily="2" charset="-122"/>
              </a:rPr>
              <a:t> </a:t>
            </a:r>
            <a:r>
              <a:rPr lang="en-US" altLang="zh-CN" sz="1800" b="1" dirty="0">
                <a:ea typeface="宋体" panose="02010600030101010101" pitchFamily="2" charset="-122"/>
              </a:rPr>
              <a:t>. </a:t>
            </a:r>
            <a:r>
              <a:rPr lang="zh-CN" altLang="en-US" sz="1800" b="1" dirty="0">
                <a:solidFill>
                  <a:srgbClr val="FF0000"/>
                </a:solidFill>
                <a:ea typeface="宋体" panose="02010600030101010101" pitchFamily="2" charset="-122"/>
              </a:rPr>
              <a:t>高等学校实验室信息统计系统（网络版）</a:t>
            </a:r>
            <a:endParaRPr lang="zh-CN" altLang="en-US" sz="1800" b="1" dirty="0">
              <a:solidFill>
                <a:srgbClr val="FF0000"/>
              </a:solidFill>
              <a:ea typeface="宋体" panose="02010600030101010101" pitchFamily="2" charset="-122"/>
            </a:endParaRPr>
          </a:p>
          <a:p>
            <a:pPr eaLnBrk="1" hangingPunct="1">
              <a:lnSpc>
                <a:spcPct val="90000"/>
              </a:lnSpc>
              <a:buNone/>
            </a:pPr>
            <a:r>
              <a:rPr lang="zh-CN" altLang="en-US" sz="1800" b="1" dirty="0">
                <a:ea typeface="宋体" panose="02010600030101010101" pitchFamily="2" charset="-122"/>
              </a:rPr>
              <a:t>    　已由中国教育统计网（</a:t>
            </a:r>
            <a:r>
              <a:rPr lang="en-US" altLang="zh-CN" sz="1800" b="1" dirty="0">
                <a:ea typeface="宋体" panose="02010600030101010101" pitchFamily="2" charset="-122"/>
              </a:rPr>
              <a:t>www.stats.edu.cn</a:t>
            </a:r>
            <a:r>
              <a:rPr lang="zh-CN" altLang="en-US" sz="1800" b="1" dirty="0">
                <a:ea typeface="宋体" panose="02010600030101010101" pitchFamily="2" charset="-122"/>
              </a:rPr>
              <a:t>）建立专项统计栏目“高等学校实验室信息统计”并建立连接。各高校、省市教育行政主管部门、教育部主管部门可登陆该站点，完成“高等学校实验室信息统计”指标体系要求的数据上报、数据验证、数据审核查询、形成综表、报表打印等上报工作</a:t>
            </a:r>
            <a:endParaRPr lang="zh-CN" altLang="en-US" sz="1800" b="1" dirty="0">
              <a:ea typeface="宋体" panose="02010600030101010101" pitchFamily="2" charset="-122"/>
            </a:endParaRPr>
          </a:p>
          <a:p>
            <a:pPr eaLnBrk="1" hangingPunct="1">
              <a:lnSpc>
                <a:spcPct val="90000"/>
              </a:lnSpc>
              <a:buNone/>
            </a:pPr>
            <a:r>
              <a:rPr lang="zh-CN" altLang="en-US" sz="1800" b="1" dirty="0">
                <a:ea typeface="宋体" panose="02010600030101010101" pitchFamily="2" charset="-122"/>
              </a:rPr>
              <a:t>            </a:t>
            </a:r>
            <a:endParaRPr lang="zh-CN" altLang="en-US" sz="1800" b="1" dirty="0">
              <a:ea typeface="宋体" panose="02010600030101010101" pitchFamily="2" charset="-122"/>
            </a:endParaRPr>
          </a:p>
        </p:txBody>
      </p:sp>
      <p:sp>
        <p:nvSpPr>
          <p:cNvPr id="67586"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09" name="Rectangle 9"/>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68610" name="Rectangle 11"/>
          <p:cNvSpPr/>
          <p:nvPr/>
        </p:nvSpPr>
        <p:spPr>
          <a:xfrm>
            <a:off x="0" y="47625"/>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68611" name="Rectangle 13"/>
          <p:cNvSpPr/>
          <p:nvPr/>
        </p:nvSpPr>
        <p:spPr>
          <a:xfrm>
            <a:off x="0" y="1057275"/>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68612" name="Picture 14"/>
          <p:cNvPicPr>
            <a:picLocks noChangeAspect="1"/>
          </p:cNvPicPr>
          <p:nvPr/>
        </p:nvPicPr>
        <p:blipFill>
          <a:blip r:embed="rId1"/>
          <a:stretch>
            <a:fillRect/>
          </a:stretch>
        </p:blipFill>
        <p:spPr>
          <a:xfrm>
            <a:off x="1835150" y="836613"/>
            <a:ext cx="6769100" cy="5859462"/>
          </a:xfrm>
          <a:prstGeom prst="rect">
            <a:avLst/>
          </a:prstGeom>
          <a:noFill/>
          <a:ln w="9525">
            <a:noFill/>
          </a:ln>
        </p:spPr>
      </p:pic>
      <p:sp>
        <p:nvSpPr>
          <p:cNvPr id="68613" name="Rectangle 15"/>
          <p:cNvSpPr>
            <a:spLocks noGrp="1"/>
          </p:cNvSpPr>
          <p:nvPr>
            <p:ph type="title"/>
          </p:nvPr>
        </p:nvSpPr>
        <p:spPr>
          <a:xfrm>
            <a:off x="228600" y="685800"/>
            <a:ext cx="8748713" cy="533400"/>
          </a:xfrm>
          <a:ln/>
        </p:spPr>
        <p:txBody>
          <a:bodyPr wrap="square" lIns="91440" tIns="45720" rIns="91440" bIns="45720" anchor="ctr"/>
          <a:p>
            <a:pPr eaLnBrk="1" hangingPunct="1"/>
            <a:r>
              <a:rPr lang="zh-CN" altLang="en-US" sz="3600" b="1" dirty="0">
                <a:solidFill>
                  <a:srgbClr val="FF6600"/>
                </a:solidFill>
                <a:latin typeface="黑体" panose="02010609060101010101" pitchFamily="2" charset="-122"/>
                <a:ea typeface="黑体" panose="02010609060101010101" pitchFamily="2" charset="-122"/>
              </a:rPr>
              <a:t>六、操作流程</a:t>
            </a:r>
            <a:r>
              <a:rPr lang="zh-CN" altLang="en-US" dirty="0">
                <a:ea typeface="宋体" panose="02010600030101010101" pitchFamily="2" charset="-122"/>
              </a:rPr>
              <a:t> </a:t>
            </a:r>
            <a:endParaRPr lang="zh-CN" altLang="en-US" dirty="0">
              <a:ea typeface="宋体" panose="02010600030101010101" pitchFamily="2" charset="-122"/>
            </a:endParaRPr>
          </a:p>
        </p:txBody>
      </p:sp>
    </p:spTree>
  </p:cSld>
  <p:clrMapOvr>
    <a:masterClrMapping/>
  </p:clrMapOvr>
  <p:transition spd="med">
    <p:pull dir="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9633" name="Rectangle 2"/>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69634" name="Rectangle 3"/>
          <p:cNvSpPr/>
          <p:nvPr/>
        </p:nvSpPr>
        <p:spPr>
          <a:xfrm>
            <a:off x="0" y="47625"/>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69635" name="Rectangle 4"/>
          <p:cNvSpPr/>
          <p:nvPr/>
        </p:nvSpPr>
        <p:spPr>
          <a:xfrm>
            <a:off x="0" y="1057275"/>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69636" name="Picture 6"/>
          <p:cNvPicPr>
            <a:picLocks noChangeAspect="1"/>
          </p:cNvPicPr>
          <p:nvPr/>
        </p:nvPicPr>
        <p:blipFill>
          <a:blip r:embed="rId1"/>
          <a:stretch>
            <a:fillRect/>
          </a:stretch>
        </p:blipFill>
        <p:spPr>
          <a:xfrm>
            <a:off x="1331913" y="765175"/>
            <a:ext cx="7127875" cy="5903913"/>
          </a:xfrm>
          <a:prstGeom prst="rect">
            <a:avLst/>
          </a:prstGeom>
          <a:noFill/>
          <a:ln w="9525">
            <a:noFill/>
          </a:ln>
        </p:spPr>
      </p:pic>
    </p:spTree>
  </p:cSld>
  <p:clrMapOvr>
    <a:masterClrMapping/>
  </p:clrMapOvr>
  <p:transition spd="med">
    <p:pull dir="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0657" name="Rectangle 2"/>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70658" name="Rectangle 3"/>
          <p:cNvSpPr/>
          <p:nvPr/>
        </p:nvSpPr>
        <p:spPr>
          <a:xfrm>
            <a:off x="0" y="47625"/>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70659" name="Rectangle 4"/>
          <p:cNvSpPr/>
          <p:nvPr/>
        </p:nvSpPr>
        <p:spPr>
          <a:xfrm>
            <a:off x="0" y="1057275"/>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pic>
        <p:nvPicPr>
          <p:cNvPr id="70660" name="Picture 6"/>
          <p:cNvPicPr>
            <a:picLocks noChangeAspect="1"/>
          </p:cNvPicPr>
          <p:nvPr/>
        </p:nvPicPr>
        <p:blipFill>
          <a:blip r:embed="rId1"/>
          <a:stretch>
            <a:fillRect/>
          </a:stretch>
        </p:blipFill>
        <p:spPr>
          <a:xfrm>
            <a:off x="611188" y="692150"/>
            <a:ext cx="7200900" cy="5689600"/>
          </a:xfrm>
          <a:prstGeom prst="rect">
            <a:avLst/>
          </a:prstGeom>
          <a:noFill/>
          <a:ln w="9525">
            <a:noFill/>
          </a:ln>
        </p:spPr>
      </p:pic>
    </p:spTree>
  </p:cSld>
  <p:clrMapOvr>
    <a:masterClrMapping/>
  </p:clrMapOvr>
  <p:transition spd="med">
    <p:pull dir="ru"/>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22" name="Rectangle 2"/>
          <p:cNvSpPr>
            <a:spLocks noGrp="1" noChangeArrowheads="1"/>
          </p:cNvSpPr>
          <p:nvPr>
            <p:ph type="ctrTitle" hasCustomPrompt="1"/>
          </p:nvPr>
        </p:nvSpPr>
        <p:spPr bwMode="auto">
          <a:xfrm>
            <a:off x="0" y="2633663"/>
            <a:ext cx="9144000" cy="650875"/>
          </a:xfrm>
        </p:spPr>
        <p:txBody>
          <a:bodyPr vert="horz" wrap="square" lIns="91440" tIns="45720" rIns="91440" bIns="45720" numCol="1" anchor="t" anchorCtr="0" compatLnSpc="1"/>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36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mj-lt"/>
                <a:ea typeface="宋体" panose="02010600030101010101" pitchFamily="2" charset="-122"/>
                <a:cs typeface="+mj-cs"/>
              </a:rPr>
              <a:t>高等学校实验室信息统计</a:t>
            </a:r>
            <a:br>
              <a:rPr kumimoji="0" lang="zh-CN" altLang="en-US" sz="36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mj-lt"/>
                <a:ea typeface="宋体" panose="02010600030101010101" pitchFamily="2" charset="-122"/>
                <a:cs typeface="+mj-cs"/>
              </a:rPr>
            </a:br>
            <a:r>
              <a:rPr kumimoji="0" lang="zh-CN" altLang="en-US" sz="3600" b="1" i="0" u="none" strike="noStrike" kern="0" cap="none" spc="0" normalizeH="0" baseline="0" noProof="0" smtClean="0">
                <a:ln>
                  <a:noFill/>
                </a:ln>
                <a:solidFill>
                  <a:srgbClr val="FF0000"/>
                </a:solidFill>
                <a:effectLst>
                  <a:outerShdw blurRad="38100" dist="38100" dir="2700000" algn="tl">
                    <a:srgbClr val="C0C0C0"/>
                  </a:outerShdw>
                </a:effectLst>
                <a:uLnTx/>
                <a:uFillTx/>
                <a:latin typeface="+mj-lt"/>
                <a:ea typeface="宋体" panose="02010600030101010101" pitchFamily="2" charset="-122"/>
                <a:cs typeface="+mj-cs"/>
              </a:rPr>
              <a:t>单机检测软件操作说明</a:t>
            </a:r>
            <a:r>
              <a:rPr kumimoji="0" lang="zh-CN" altLang="en-US" sz="2800" b="0" i="0" u="none" strike="noStrike" kern="0" cap="none" spc="0" normalizeH="0" baseline="0" noProof="0" smtClean="0">
                <a:ln>
                  <a:noFill/>
                </a:ln>
                <a:solidFill>
                  <a:schemeClr val="tx1"/>
                </a:solidFill>
                <a:effectLst/>
                <a:uLnTx/>
                <a:uFillTx/>
                <a:latin typeface="+mj-lt"/>
                <a:ea typeface="宋体" panose="02010600030101010101" pitchFamily="2" charset="-122"/>
                <a:cs typeface="+mj-cs"/>
              </a:rPr>
              <a:t> </a:t>
            </a:r>
            <a:endParaRPr kumimoji="0" lang="zh-CN" altLang="en-US" sz="2800" b="0" i="0" u="none" strike="noStrike" kern="0" cap="none" spc="0" normalizeH="0" baseline="0" noProof="0" smtClean="0">
              <a:ln>
                <a:noFill/>
              </a:ln>
              <a:solidFill>
                <a:schemeClr val="tx1"/>
              </a:solidFill>
              <a:effectLst/>
              <a:uLnTx/>
              <a:uFillTx/>
              <a:latin typeface="+mj-lt"/>
              <a:ea typeface="宋体" panose="02010600030101010101" pitchFamily="2" charset="-122"/>
              <a:cs typeface="+mj-cs"/>
            </a:endParaRPr>
          </a:p>
        </p:txBody>
      </p:sp>
    </p:spTree>
  </p:cSld>
  <p:clrMapOvr>
    <a:masterClrMapping/>
  </p:clrMapOvr>
  <p:transition spd="med">
    <p:pull dir="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5" name="Rectangle 4"/>
          <p:cNvSpPr/>
          <p:nvPr/>
        </p:nvSpPr>
        <p:spPr>
          <a:xfrm>
            <a:off x="395288" y="1416050"/>
            <a:ext cx="8748712" cy="4460875"/>
          </a:xfrm>
          <a:prstGeom prst="rect">
            <a:avLst/>
          </a:prstGeom>
          <a:noFill/>
          <a:ln w="9525">
            <a:noFill/>
          </a:ln>
        </p:spPr>
        <p:txBody>
          <a:bodyPr anchor="t"/>
          <a:p>
            <a:pPr marL="342900" indent="-342900">
              <a:spcAft>
                <a:spcPct val="20000"/>
              </a:spcAft>
              <a:buClr>
                <a:schemeClr val="hlink"/>
              </a:buClr>
              <a:buFont typeface="Wingdings 2" panose="05020102010507070707" pitchFamily="18" charset="2"/>
              <a:buNone/>
            </a:pPr>
            <a:r>
              <a:rPr lang="en-US" altLang="zh-CN" sz="3600" b="1" dirty="0">
                <a:solidFill>
                  <a:schemeClr val="hlink"/>
                </a:solidFill>
                <a:latin typeface="Arial" panose="020B0604020202020204" pitchFamily="34" charset="0"/>
              </a:rPr>
              <a:t>1</a:t>
            </a:r>
            <a:r>
              <a:rPr lang="zh-CN" altLang="en-US" sz="3600" b="1" dirty="0">
                <a:solidFill>
                  <a:schemeClr val="hlink"/>
                </a:solidFill>
                <a:latin typeface="Arial" panose="020B0604020202020204" pitchFamily="34" charset="0"/>
                <a:ea typeface="宋体" panose="02010600030101010101" pitchFamily="2" charset="-122"/>
              </a:rPr>
              <a:t>、通过教育统计网</a:t>
            </a:r>
            <a:r>
              <a:rPr lang="en-US" altLang="zh-CN" sz="3600" b="1" dirty="0">
                <a:solidFill>
                  <a:schemeClr val="hlink"/>
                </a:solidFill>
                <a:latin typeface="Arial" panose="020B0604020202020204" pitchFamily="34" charset="0"/>
              </a:rPr>
              <a:t>(</a:t>
            </a:r>
            <a:r>
              <a:rPr lang="en-US" altLang="zh-CN" sz="3600" b="1" dirty="0">
                <a:solidFill>
                  <a:schemeClr val="hlink"/>
                </a:solidFill>
                <a:latin typeface="Arial" panose="020B0604020202020204" pitchFamily="34" charset="0"/>
                <a:hlinkClick r:id="rId1"/>
              </a:rPr>
              <a:t>www.stats.edu.cn)---&gt;</a:t>
            </a:r>
            <a:r>
              <a:rPr lang="zh-CN" altLang="en-US" sz="3600" b="1" dirty="0">
                <a:solidFill>
                  <a:schemeClr val="hlink"/>
                </a:solidFill>
                <a:latin typeface="Arial" panose="020B0604020202020204" pitchFamily="34" charset="0"/>
                <a:ea typeface="宋体" panose="02010600030101010101" pitchFamily="2" charset="-122"/>
                <a:hlinkClick r:id="rId1"/>
              </a:rPr>
              <a:t>高等学校实验室信息统计专栏</a:t>
            </a:r>
            <a:r>
              <a:rPr lang="zh-CN" altLang="en-US" sz="3600" b="1" dirty="0">
                <a:solidFill>
                  <a:schemeClr val="hlink"/>
                </a:solidFill>
                <a:latin typeface="Arial" panose="020B0604020202020204" pitchFamily="34" charset="0"/>
                <a:ea typeface="宋体" panose="02010600030101010101" pitchFamily="2" charset="-122"/>
              </a:rPr>
              <a:t> 后，首页即可下载。</a:t>
            </a:r>
            <a:r>
              <a:rPr lang="en-US" altLang="zh-CN" sz="3600" b="1" dirty="0">
                <a:solidFill>
                  <a:schemeClr val="hlink"/>
                </a:solidFill>
                <a:latin typeface="Arial" panose="020B0604020202020204" pitchFamily="34" charset="0"/>
              </a:rPr>
              <a:t>202.4.130.200</a:t>
            </a:r>
            <a:r>
              <a:rPr lang="zh-CN" altLang="en-US" sz="3600" b="1" dirty="0">
                <a:solidFill>
                  <a:schemeClr val="hlink"/>
                </a:solidFill>
                <a:latin typeface="Arial" panose="020B0604020202020204" pitchFamily="34" charset="0"/>
                <a:ea typeface="宋体" panose="02010600030101010101" pitchFamily="2" charset="-122"/>
              </a:rPr>
              <a:t>也可下载</a:t>
            </a:r>
            <a:endParaRPr lang="zh-CN" altLang="en-US" sz="3600" b="1" dirty="0">
              <a:solidFill>
                <a:schemeClr val="hlink"/>
              </a:solidFill>
              <a:latin typeface="Arial" panose="020B0604020202020204" pitchFamily="34" charset="0"/>
              <a:ea typeface="宋体" panose="02010600030101010101" pitchFamily="2" charset="-122"/>
            </a:endParaRPr>
          </a:p>
          <a:p>
            <a:pPr marL="342900" indent="-342900">
              <a:spcAft>
                <a:spcPct val="20000"/>
              </a:spcAft>
              <a:buClr>
                <a:schemeClr val="hlink"/>
              </a:buClr>
              <a:buFont typeface="Wingdings 2" panose="05020102010507070707" pitchFamily="18" charset="2"/>
              <a:buNone/>
            </a:pPr>
            <a:r>
              <a:rPr lang="en-US" altLang="zh-CN" sz="3600" b="1" dirty="0">
                <a:solidFill>
                  <a:schemeClr val="hlink"/>
                </a:solidFill>
                <a:latin typeface="Arial" panose="020B0604020202020204" pitchFamily="34" charset="0"/>
              </a:rPr>
              <a:t>2</a:t>
            </a:r>
            <a:r>
              <a:rPr lang="zh-CN" altLang="en-US" sz="3600" b="1" dirty="0">
                <a:solidFill>
                  <a:schemeClr val="hlink"/>
                </a:solidFill>
                <a:latin typeface="Arial" panose="020B0604020202020204" pitchFamily="34" charset="0"/>
                <a:ea typeface="宋体" panose="02010600030101010101" pitchFamily="2" charset="-122"/>
              </a:rPr>
              <a:t>、为使用方便，提供安装版本和免安装版本（用户机房培训）下载。</a:t>
            </a:r>
            <a:endParaRPr lang="zh-CN" altLang="en-US" sz="3600" b="1" dirty="0">
              <a:solidFill>
                <a:schemeClr val="hlink"/>
              </a:solidFill>
              <a:latin typeface="Arial" panose="020B0604020202020204" pitchFamily="34" charset="0"/>
              <a:ea typeface="宋体" panose="02010600030101010101" pitchFamily="2" charset="-122"/>
            </a:endParaRPr>
          </a:p>
          <a:p>
            <a:pPr marL="342900" indent="-342900">
              <a:spcAft>
                <a:spcPct val="20000"/>
              </a:spcAft>
              <a:buClr>
                <a:schemeClr val="hlink"/>
              </a:buClr>
              <a:buFont typeface="Wingdings 2" panose="05020102010507070707" pitchFamily="18" charset="2"/>
              <a:buNone/>
            </a:pPr>
            <a:r>
              <a:rPr lang="en-US" altLang="zh-CN" sz="3600" b="1" dirty="0">
                <a:solidFill>
                  <a:schemeClr val="hlink"/>
                </a:solidFill>
                <a:latin typeface="Arial" panose="020B0604020202020204" pitchFamily="34" charset="0"/>
              </a:rPr>
              <a:t>3</a:t>
            </a:r>
            <a:r>
              <a:rPr lang="zh-CN" altLang="en-US" sz="3600" b="1" dirty="0">
                <a:solidFill>
                  <a:schemeClr val="hlink"/>
                </a:solidFill>
                <a:latin typeface="Arial" panose="020B0604020202020204" pitchFamily="34" charset="0"/>
                <a:ea typeface="宋体" panose="02010600030101010101" pitchFamily="2" charset="-122"/>
              </a:rPr>
              <a:t>。安装版本，下载后通过</a:t>
            </a:r>
            <a:r>
              <a:rPr lang="en-US" altLang="zh-CN" sz="3600" b="1" dirty="0">
                <a:solidFill>
                  <a:schemeClr val="hlink"/>
                </a:solidFill>
                <a:latin typeface="Arial" panose="020B0604020202020204" pitchFamily="34" charset="0"/>
              </a:rPr>
              <a:t>Winrar</a:t>
            </a:r>
            <a:r>
              <a:rPr lang="zh-CN" altLang="en-US" sz="3600" b="1" dirty="0">
                <a:solidFill>
                  <a:schemeClr val="hlink"/>
                </a:solidFill>
                <a:latin typeface="Arial" panose="020B0604020202020204" pitchFamily="34" charset="0"/>
                <a:ea typeface="宋体" panose="02010600030101010101" pitchFamily="2" charset="-122"/>
              </a:rPr>
              <a:t>打开，执行</a:t>
            </a:r>
            <a:r>
              <a:rPr lang="en-US" altLang="zh-CN" sz="3600" b="1" dirty="0">
                <a:solidFill>
                  <a:schemeClr val="hlink"/>
                </a:solidFill>
                <a:latin typeface="Arial" panose="020B0604020202020204" pitchFamily="34" charset="0"/>
              </a:rPr>
              <a:t>setup.exe</a:t>
            </a:r>
            <a:r>
              <a:rPr lang="zh-CN" altLang="en-US" sz="3600" b="1" dirty="0">
                <a:solidFill>
                  <a:schemeClr val="hlink"/>
                </a:solidFill>
                <a:latin typeface="Arial" panose="020B0604020202020204" pitchFamily="34" charset="0"/>
                <a:ea typeface="宋体" panose="02010600030101010101" pitchFamily="2" charset="-122"/>
              </a:rPr>
              <a:t>即可安装。</a:t>
            </a:r>
            <a:endParaRPr lang="en-US" altLang="zh-CN" sz="3600" b="1" dirty="0">
              <a:solidFill>
                <a:schemeClr val="hlink"/>
              </a:solidFill>
              <a:latin typeface="Arial" panose="020B0604020202020204" pitchFamily="34" charset="0"/>
            </a:endParaRPr>
          </a:p>
        </p:txBody>
      </p:sp>
    </p:spTree>
  </p:cSld>
  <p:clrMapOvr>
    <a:masterClrMapping/>
  </p:clrMapOvr>
  <p:transition spd="med">
    <p:pull dir="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29" name="Rectangle 2"/>
          <p:cNvSpPr/>
          <p:nvPr/>
        </p:nvSpPr>
        <p:spPr>
          <a:xfrm>
            <a:off x="250825" y="1412875"/>
            <a:ext cx="8748713" cy="4460875"/>
          </a:xfrm>
          <a:prstGeom prst="rect">
            <a:avLst/>
          </a:prstGeom>
          <a:noFill/>
          <a:ln w="9525">
            <a:noFill/>
          </a:ln>
        </p:spPr>
        <p:txBody>
          <a:bodyPr anchor="t"/>
          <a:p>
            <a:pPr marL="342900" indent="-342900">
              <a:spcAft>
                <a:spcPct val="20000"/>
              </a:spcAft>
              <a:buClr>
                <a:schemeClr val="hlink"/>
              </a:buClr>
              <a:buFont typeface="Wingdings 2" panose="05020102010507070707" pitchFamily="18" charset="2"/>
              <a:buNone/>
            </a:pPr>
            <a:r>
              <a:rPr lang="en-US" altLang="zh-CN" sz="3200" b="1" dirty="0">
                <a:solidFill>
                  <a:schemeClr val="hlink"/>
                </a:solidFill>
                <a:latin typeface="Arial" panose="020B0604020202020204" pitchFamily="34" charset="0"/>
              </a:rPr>
              <a:t>4</a:t>
            </a:r>
            <a:r>
              <a:rPr lang="zh-CN" altLang="en-US" sz="3200" b="1" dirty="0">
                <a:solidFill>
                  <a:schemeClr val="hlink"/>
                </a:solidFill>
                <a:latin typeface="Arial" panose="020B0604020202020204" pitchFamily="34" charset="0"/>
                <a:ea typeface="宋体" panose="02010600030101010101" pitchFamily="2" charset="-122"/>
              </a:rPr>
              <a:t>、</a:t>
            </a:r>
            <a:r>
              <a:rPr lang="zh-CN" altLang="en-US" b="1" dirty="0">
                <a:solidFill>
                  <a:schemeClr val="hlink"/>
                </a:solidFill>
                <a:latin typeface="Arial" panose="020B0604020202020204" pitchFamily="34" charset="0"/>
                <a:ea typeface="宋体" panose="02010600030101010101" pitchFamily="2" charset="-122"/>
              </a:rPr>
              <a:t>免安装版本，下载后通过</a:t>
            </a:r>
            <a:r>
              <a:rPr lang="en-US" altLang="zh-CN" b="1" dirty="0">
                <a:solidFill>
                  <a:schemeClr val="hlink"/>
                </a:solidFill>
                <a:latin typeface="Arial" panose="020B0604020202020204" pitchFamily="34" charset="0"/>
              </a:rPr>
              <a:t>winrar</a:t>
            </a:r>
            <a:r>
              <a:rPr lang="zh-CN" altLang="en-US" b="1" dirty="0">
                <a:solidFill>
                  <a:schemeClr val="hlink"/>
                </a:solidFill>
                <a:latin typeface="Arial" panose="020B0604020202020204" pitchFamily="34" charset="0"/>
                <a:ea typeface="宋体" panose="02010600030101010101" pitchFamily="2" charset="-122"/>
              </a:rPr>
              <a:t>释放，本机房放在</a:t>
            </a:r>
            <a:r>
              <a:rPr lang="en-US" altLang="zh-CN" b="1" dirty="0">
                <a:solidFill>
                  <a:schemeClr val="hlink"/>
                </a:solidFill>
                <a:latin typeface="Arial" panose="020B0604020202020204" pitchFamily="34" charset="0"/>
              </a:rPr>
              <a:t>e:\buctsoft</a:t>
            </a:r>
            <a:r>
              <a:rPr lang="zh-CN" altLang="en-US" b="1" dirty="0">
                <a:solidFill>
                  <a:schemeClr val="hlink"/>
                </a:solidFill>
                <a:latin typeface="Arial" panose="020B0604020202020204" pitchFamily="34" charset="0"/>
                <a:ea typeface="宋体" panose="02010600030101010101" pitchFamily="2" charset="-122"/>
              </a:rPr>
              <a:t>下、</a:t>
            </a:r>
            <a:endParaRPr lang="zh-CN" altLang="en-US" b="1" dirty="0">
              <a:solidFill>
                <a:schemeClr val="hlink"/>
              </a:solidFill>
              <a:latin typeface="Arial" panose="020B0604020202020204" pitchFamily="34" charset="0"/>
              <a:ea typeface="宋体" panose="02010600030101010101" pitchFamily="2" charset="-122"/>
            </a:endParaRPr>
          </a:p>
          <a:p>
            <a:pPr marL="342900" indent="-342900">
              <a:spcAft>
                <a:spcPct val="20000"/>
              </a:spcAft>
              <a:buClr>
                <a:schemeClr val="hlink"/>
              </a:buClr>
              <a:buFont typeface="Wingdings 2" panose="05020102010507070707" pitchFamily="18" charset="2"/>
              <a:buNone/>
            </a:pPr>
            <a:r>
              <a:rPr lang="en-US" altLang="zh-CN" b="1" dirty="0">
                <a:solidFill>
                  <a:schemeClr val="hlink"/>
                </a:solidFill>
                <a:latin typeface="Arial" panose="020B0604020202020204" pitchFamily="34" charset="0"/>
              </a:rPr>
              <a:t>systj.zip</a:t>
            </a:r>
            <a:r>
              <a:rPr lang="zh-CN" altLang="en-US" b="1" dirty="0">
                <a:solidFill>
                  <a:schemeClr val="hlink"/>
                </a:solidFill>
                <a:latin typeface="Arial" panose="020B0604020202020204" pitchFamily="34" charset="0"/>
                <a:ea typeface="宋体" panose="02010600030101010101" pitchFamily="2" charset="-122"/>
              </a:rPr>
              <a:t>若安装执行，请选中</a:t>
            </a:r>
            <a:r>
              <a:rPr lang="en-US" altLang="zh-CN" b="1" dirty="0">
                <a:solidFill>
                  <a:schemeClr val="hlink"/>
                </a:solidFill>
                <a:latin typeface="Arial" panose="020B0604020202020204" pitchFamily="34" charset="0"/>
              </a:rPr>
              <a:t>systj.zip </a:t>
            </a:r>
            <a:r>
              <a:rPr lang="zh-CN" altLang="en-US" b="1" dirty="0">
                <a:solidFill>
                  <a:schemeClr val="hlink"/>
                </a:solidFill>
                <a:latin typeface="Arial" panose="020B0604020202020204" pitchFamily="34" charset="0"/>
                <a:ea typeface="宋体" panose="02010600030101010101" pitchFamily="2" charset="-122"/>
              </a:rPr>
              <a:t>选择“解压文件”</a:t>
            </a:r>
            <a:r>
              <a:rPr lang="en-US" altLang="zh-CN" b="1" dirty="0">
                <a:solidFill>
                  <a:schemeClr val="hlink"/>
                </a:solidFill>
                <a:latin typeface="Arial" panose="020B0604020202020204" pitchFamily="34" charset="0"/>
              </a:rPr>
              <a:t>—》</a:t>
            </a:r>
            <a:r>
              <a:rPr lang="zh-CN" altLang="en-US" b="1" dirty="0">
                <a:solidFill>
                  <a:schemeClr val="hlink"/>
                </a:solidFill>
                <a:latin typeface="Arial" panose="020B0604020202020204" pitchFamily="34" charset="0"/>
                <a:ea typeface="宋体" panose="02010600030101010101" pitchFamily="2" charset="-122"/>
              </a:rPr>
              <a:t>在目标路径中输入： </a:t>
            </a:r>
            <a:r>
              <a:rPr lang="en-US" altLang="zh-CN" b="1" dirty="0">
                <a:solidFill>
                  <a:schemeClr val="hlink"/>
                </a:solidFill>
                <a:latin typeface="Arial" panose="020B0604020202020204" pitchFamily="34" charset="0"/>
              </a:rPr>
              <a:t>e:\</a:t>
            </a:r>
            <a:r>
              <a:rPr lang="zh-CN" altLang="en-US" b="1" dirty="0">
                <a:solidFill>
                  <a:schemeClr val="hlink"/>
                </a:solidFill>
                <a:latin typeface="Arial" panose="020B0604020202020204" pitchFamily="34" charset="0"/>
                <a:ea typeface="宋体" panose="02010600030101010101" pitchFamily="2" charset="-122"/>
              </a:rPr>
              <a:t>即可。启动程序，请执行释放目录下</a:t>
            </a:r>
            <a:r>
              <a:rPr lang="en-US" altLang="zh-CN" b="1" dirty="0">
                <a:solidFill>
                  <a:schemeClr val="hlink"/>
                </a:solidFill>
                <a:latin typeface="Arial" panose="020B0604020202020204" pitchFamily="34" charset="0"/>
              </a:rPr>
              <a:t>zwsg.exe</a:t>
            </a:r>
            <a:endParaRPr lang="en-US" altLang="zh-CN" b="1" dirty="0">
              <a:solidFill>
                <a:schemeClr val="hlink"/>
              </a:solidFill>
              <a:latin typeface="Arial" panose="020B0604020202020204" pitchFamily="34" charset="0"/>
            </a:endParaRPr>
          </a:p>
        </p:txBody>
      </p:sp>
    </p:spTree>
  </p:cSld>
  <p:clrMapOvr>
    <a:masterClrMapping/>
  </p:clrMapOvr>
  <p:transition spd="med">
    <p:pull dir="ru"/>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4753" name="Rectangle 2"/>
          <p:cNvSpPr/>
          <p:nvPr/>
        </p:nvSpPr>
        <p:spPr>
          <a:xfrm>
            <a:off x="250825" y="1412875"/>
            <a:ext cx="8748713" cy="4460875"/>
          </a:xfrm>
          <a:prstGeom prst="rect">
            <a:avLst/>
          </a:prstGeom>
          <a:noFill/>
          <a:ln w="9525">
            <a:noFill/>
          </a:ln>
        </p:spPr>
        <p:txBody>
          <a:bodyPr anchor="t"/>
          <a:p>
            <a:pPr marL="342900" indent="-342900">
              <a:spcAft>
                <a:spcPct val="20000"/>
              </a:spcAft>
              <a:buClr>
                <a:schemeClr val="hlink"/>
              </a:buClr>
              <a:buFont typeface="Wingdings 2" panose="05020102010507070707" pitchFamily="18" charset="2"/>
              <a:buNone/>
            </a:pPr>
            <a:r>
              <a:rPr lang="en-US" altLang="zh-CN" sz="3200" b="1" dirty="0">
                <a:solidFill>
                  <a:schemeClr val="hlink"/>
                </a:solidFill>
                <a:latin typeface="Arial" panose="020B0604020202020204" pitchFamily="34" charset="0"/>
              </a:rPr>
              <a:t>4</a:t>
            </a:r>
            <a:r>
              <a:rPr lang="zh-CN" altLang="en-US" sz="3200" b="1" dirty="0">
                <a:solidFill>
                  <a:schemeClr val="hlink"/>
                </a:solidFill>
                <a:latin typeface="Arial" panose="020B0604020202020204" pitchFamily="34" charset="0"/>
                <a:ea typeface="宋体" panose="02010600030101010101" pitchFamily="2" charset="-122"/>
              </a:rPr>
              <a:t>、</a:t>
            </a:r>
            <a:r>
              <a:rPr lang="zh-CN" altLang="en-US" b="1" dirty="0">
                <a:solidFill>
                  <a:schemeClr val="hlink"/>
                </a:solidFill>
                <a:latin typeface="Arial" panose="020B0604020202020204" pitchFamily="34" charset="0"/>
                <a:ea typeface="宋体" panose="02010600030101010101" pitchFamily="2" charset="-122"/>
              </a:rPr>
              <a:t>免安装版本，下载后通过</a:t>
            </a:r>
            <a:r>
              <a:rPr lang="en-US" altLang="zh-CN" b="1" dirty="0">
                <a:solidFill>
                  <a:schemeClr val="hlink"/>
                </a:solidFill>
                <a:latin typeface="Arial" panose="020B0604020202020204" pitchFamily="34" charset="0"/>
              </a:rPr>
              <a:t>winrar</a:t>
            </a:r>
            <a:r>
              <a:rPr lang="zh-CN" altLang="en-US" b="1" dirty="0">
                <a:solidFill>
                  <a:schemeClr val="hlink"/>
                </a:solidFill>
                <a:latin typeface="Arial" panose="020B0604020202020204" pitchFamily="34" charset="0"/>
                <a:ea typeface="宋体" panose="02010600030101010101" pitchFamily="2" charset="-122"/>
              </a:rPr>
              <a:t>释放，本机房放在</a:t>
            </a:r>
            <a:r>
              <a:rPr lang="en-US" altLang="zh-CN" b="1" dirty="0">
                <a:solidFill>
                  <a:schemeClr val="hlink"/>
                </a:solidFill>
                <a:latin typeface="Arial" panose="020B0604020202020204" pitchFamily="34" charset="0"/>
              </a:rPr>
              <a:t>e:\buctsoft</a:t>
            </a:r>
            <a:r>
              <a:rPr lang="zh-CN" altLang="en-US" b="1" dirty="0">
                <a:solidFill>
                  <a:schemeClr val="hlink"/>
                </a:solidFill>
                <a:latin typeface="Arial" panose="020B0604020202020204" pitchFamily="34" charset="0"/>
                <a:ea typeface="宋体" panose="02010600030101010101" pitchFamily="2" charset="-122"/>
              </a:rPr>
              <a:t>下、</a:t>
            </a:r>
            <a:endParaRPr lang="zh-CN" altLang="en-US" b="1" dirty="0">
              <a:solidFill>
                <a:schemeClr val="hlink"/>
              </a:solidFill>
              <a:latin typeface="Arial" panose="020B0604020202020204" pitchFamily="34" charset="0"/>
              <a:ea typeface="宋体" panose="02010600030101010101" pitchFamily="2" charset="-122"/>
            </a:endParaRPr>
          </a:p>
          <a:p>
            <a:pPr marL="342900" indent="-342900">
              <a:spcAft>
                <a:spcPct val="20000"/>
              </a:spcAft>
              <a:buClr>
                <a:schemeClr val="hlink"/>
              </a:buClr>
              <a:buFont typeface="Wingdings 2" panose="05020102010507070707" pitchFamily="18" charset="2"/>
              <a:buNone/>
            </a:pPr>
            <a:r>
              <a:rPr lang="en-US" altLang="zh-CN" b="1" dirty="0">
                <a:solidFill>
                  <a:schemeClr val="hlink"/>
                </a:solidFill>
                <a:latin typeface="Arial" panose="020B0604020202020204" pitchFamily="34" charset="0"/>
              </a:rPr>
              <a:t>systj.zip</a:t>
            </a:r>
            <a:r>
              <a:rPr lang="zh-CN" altLang="en-US" b="1" dirty="0">
                <a:solidFill>
                  <a:schemeClr val="hlink"/>
                </a:solidFill>
                <a:latin typeface="Arial" panose="020B0604020202020204" pitchFamily="34" charset="0"/>
                <a:ea typeface="宋体" panose="02010600030101010101" pitchFamily="2" charset="-122"/>
              </a:rPr>
              <a:t>若安装执行，请选中</a:t>
            </a:r>
            <a:r>
              <a:rPr lang="en-US" altLang="zh-CN" b="1" dirty="0">
                <a:solidFill>
                  <a:schemeClr val="hlink"/>
                </a:solidFill>
                <a:latin typeface="Arial" panose="020B0604020202020204" pitchFamily="34" charset="0"/>
              </a:rPr>
              <a:t>systj.zip </a:t>
            </a:r>
            <a:r>
              <a:rPr lang="zh-CN" altLang="en-US" b="1" dirty="0">
                <a:solidFill>
                  <a:schemeClr val="hlink"/>
                </a:solidFill>
                <a:latin typeface="Arial" panose="020B0604020202020204" pitchFamily="34" charset="0"/>
                <a:ea typeface="宋体" panose="02010600030101010101" pitchFamily="2" charset="-122"/>
              </a:rPr>
              <a:t>选择“解压文件”</a:t>
            </a:r>
            <a:r>
              <a:rPr lang="en-US" altLang="zh-CN" b="1" dirty="0">
                <a:solidFill>
                  <a:schemeClr val="hlink"/>
                </a:solidFill>
                <a:latin typeface="Arial" panose="020B0604020202020204" pitchFamily="34" charset="0"/>
              </a:rPr>
              <a:t>—》</a:t>
            </a:r>
            <a:r>
              <a:rPr lang="zh-CN" altLang="en-US" b="1" dirty="0">
                <a:solidFill>
                  <a:schemeClr val="hlink"/>
                </a:solidFill>
                <a:latin typeface="Arial" panose="020B0604020202020204" pitchFamily="34" charset="0"/>
                <a:ea typeface="宋体" panose="02010600030101010101" pitchFamily="2" charset="-122"/>
              </a:rPr>
              <a:t>在目标路径中输入： </a:t>
            </a:r>
            <a:r>
              <a:rPr lang="en-US" altLang="zh-CN" b="1" dirty="0">
                <a:solidFill>
                  <a:schemeClr val="hlink"/>
                </a:solidFill>
                <a:latin typeface="Arial" panose="020B0604020202020204" pitchFamily="34" charset="0"/>
              </a:rPr>
              <a:t>e:\</a:t>
            </a:r>
            <a:r>
              <a:rPr lang="zh-CN" altLang="en-US" b="1" dirty="0">
                <a:solidFill>
                  <a:schemeClr val="hlink"/>
                </a:solidFill>
                <a:latin typeface="Arial" panose="020B0604020202020204" pitchFamily="34" charset="0"/>
                <a:ea typeface="宋体" panose="02010600030101010101" pitchFamily="2" charset="-122"/>
              </a:rPr>
              <a:t>即可。启动程序，请执行释放目录下</a:t>
            </a:r>
            <a:r>
              <a:rPr lang="en-US" altLang="zh-CN" b="1" dirty="0">
                <a:solidFill>
                  <a:schemeClr val="hlink"/>
                </a:solidFill>
                <a:latin typeface="Arial" panose="020B0604020202020204" pitchFamily="34" charset="0"/>
              </a:rPr>
              <a:t>zwsg.exe</a:t>
            </a:r>
            <a:endParaRPr lang="en-US" altLang="zh-CN" b="1" dirty="0">
              <a:solidFill>
                <a:schemeClr val="hlink"/>
              </a:solidFill>
              <a:latin typeface="Arial" panose="020B0604020202020204" pitchFamily="34" charset="0"/>
            </a:endParaRPr>
          </a:p>
        </p:txBody>
      </p:sp>
    </p:spTree>
  </p:cSld>
  <p:clrMapOvr>
    <a:masterClrMapping/>
  </p:clrMapOvr>
  <p:transition spd="med">
    <p:pull dir="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Rectangle 3"/>
          <p:cNvSpPr>
            <a:spLocks noGrp="1"/>
          </p:cNvSpPr>
          <p:nvPr>
            <p:ph idx="1"/>
          </p:nvPr>
        </p:nvSpPr>
        <p:spPr>
          <a:ln/>
        </p:spPr>
        <p:txBody>
          <a:bodyPr wrap="square" lIns="91440" tIns="45720" rIns="91440" bIns="45720" anchor="t"/>
          <a:p>
            <a:pPr eaLnBrk="1" hangingPunct="1"/>
            <a:r>
              <a:rPr lang="zh-CN" altLang="en-US" sz="3200" b="1" dirty="0">
                <a:ea typeface="宋体" panose="02010600030101010101" pitchFamily="2" charset="-122"/>
              </a:rPr>
              <a:t>教育部、省教育厅和各高校，可以对 上报数据进行</a:t>
            </a:r>
            <a:r>
              <a:rPr lang="zh-CN" altLang="en-US" sz="3200" b="1" dirty="0">
                <a:solidFill>
                  <a:srgbClr val="FF0000"/>
                </a:solidFill>
                <a:ea typeface="宋体" panose="02010600030101010101" pitchFamily="2" charset="-122"/>
              </a:rPr>
              <a:t>任意组合的查询</a:t>
            </a:r>
            <a:r>
              <a:rPr lang="zh-CN" altLang="en-US" sz="3200" b="1" dirty="0">
                <a:ea typeface="宋体" panose="02010600030101010101" pitchFamily="2" charset="-122"/>
              </a:rPr>
              <a:t>（例如各类信息查询）</a:t>
            </a:r>
            <a:r>
              <a:rPr lang="zh-CN" altLang="en-US" sz="3200" b="1" dirty="0">
                <a:solidFill>
                  <a:srgbClr val="FF0000"/>
                </a:solidFill>
                <a:ea typeface="宋体" panose="02010600030101010101" pitchFamily="2" charset="-122"/>
              </a:rPr>
              <a:t>和统计分析</a:t>
            </a:r>
            <a:r>
              <a:rPr lang="zh-CN" altLang="en-US" sz="3200" b="1" dirty="0">
                <a:ea typeface="宋体" panose="02010600030101010101" pitchFamily="2" charset="-122"/>
              </a:rPr>
              <a:t>（提供了约四十个统计报表）</a:t>
            </a:r>
            <a:endParaRPr lang="zh-CN" altLang="en-US" sz="3200" b="1" dirty="0">
              <a:ea typeface="宋体" panose="02010600030101010101" pitchFamily="2" charset="-122"/>
            </a:endParaRPr>
          </a:p>
          <a:p>
            <a:pPr eaLnBrk="1" hangingPunct="1"/>
            <a:r>
              <a:rPr lang="zh-CN" altLang="en-US" sz="3200" b="1" dirty="0">
                <a:ea typeface="宋体" panose="02010600030101010101" pitchFamily="2" charset="-122"/>
              </a:rPr>
              <a:t>简化了上报程序，上传后无须中间环节，数据直接到了教育部的数据库中</a:t>
            </a:r>
            <a:endParaRPr lang="en-US" altLang="zh-CN" sz="3200" b="1" dirty="0">
              <a:ea typeface="宋体" panose="02010600030101010101" pitchFamily="2" charset="-122"/>
            </a:endParaRPr>
          </a:p>
          <a:p>
            <a:pPr eaLnBrk="1" hangingPunct="1"/>
            <a:r>
              <a:rPr lang="zh-CN" altLang="en-US" sz="3200" b="1" dirty="0">
                <a:ea typeface="宋体" panose="02010600030101010101" pitchFamily="2" charset="-122"/>
              </a:rPr>
              <a:t>自动形成数据分析系统，方便形成分析报告</a:t>
            </a:r>
            <a:endParaRPr lang="zh-CN" altLang="en-US" sz="3200" b="1" dirty="0">
              <a:ea typeface="宋体" panose="02010600030101010101" pitchFamily="2" charset="-122"/>
            </a:endParaRPr>
          </a:p>
        </p:txBody>
      </p:sp>
      <p:sp>
        <p:nvSpPr>
          <p:cNvPr id="11266" name="Line 4"/>
          <p:cNvSpPr/>
          <p:nvPr/>
        </p:nvSpPr>
        <p:spPr>
          <a:xfrm>
            <a:off x="5486400" y="2209800"/>
            <a:ext cx="288925" cy="0"/>
          </a:xfrm>
          <a:prstGeom prst="line">
            <a:avLst/>
          </a:prstGeom>
          <a:ln w="12700" cap="flat" cmpd="sng">
            <a:solidFill>
              <a:srgbClr val="FF0000"/>
            </a:solidFill>
            <a:prstDash val="solid"/>
            <a:round/>
            <a:headEnd type="none" w="med" len="med"/>
            <a:tailEnd type="triangle" w="med" len="med"/>
          </a:ln>
        </p:spPr>
      </p:sp>
      <p:sp>
        <p:nvSpPr>
          <p:cNvPr id="11267" name="Line 5"/>
          <p:cNvSpPr/>
          <p:nvPr/>
        </p:nvSpPr>
        <p:spPr>
          <a:xfrm>
            <a:off x="6781800" y="2209800"/>
            <a:ext cx="288925" cy="0"/>
          </a:xfrm>
          <a:prstGeom prst="line">
            <a:avLst/>
          </a:prstGeom>
          <a:ln w="12700" cap="flat" cmpd="sng">
            <a:solidFill>
              <a:srgbClr val="FF0000"/>
            </a:solidFill>
            <a:prstDash val="solid"/>
            <a:round/>
            <a:headEnd type="none" w="med" len="med"/>
            <a:tailEnd type="triangle" w="med" len="med"/>
          </a:ln>
        </p:spPr>
      </p:sp>
    </p:spTree>
  </p:cSld>
  <p:clrMapOvr>
    <a:masterClrMapping/>
  </p:clrMapOvr>
  <p:transition spd="med">
    <p:pull dir="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5777" name="Rectangle 2"/>
          <p:cNvSpPr/>
          <p:nvPr/>
        </p:nvSpPr>
        <p:spPr>
          <a:xfrm>
            <a:off x="250825" y="1412875"/>
            <a:ext cx="8748713" cy="4460875"/>
          </a:xfrm>
          <a:prstGeom prst="rect">
            <a:avLst/>
          </a:prstGeom>
          <a:noFill/>
          <a:ln w="9525">
            <a:noFill/>
          </a:ln>
        </p:spPr>
        <p:txBody>
          <a:bodyPr anchor="t"/>
          <a:p>
            <a:pPr marL="342900" indent="-342900">
              <a:spcAft>
                <a:spcPct val="20000"/>
              </a:spcAft>
              <a:buClr>
                <a:schemeClr val="hlink"/>
              </a:buClr>
              <a:buFont typeface="Wingdings 2" panose="05020102010507070707" pitchFamily="18" charset="2"/>
              <a:buNone/>
            </a:pPr>
            <a:endParaRPr lang="en-US" altLang="zh-CN" b="1" dirty="0">
              <a:solidFill>
                <a:schemeClr val="hlink"/>
              </a:solidFill>
              <a:latin typeface="Arial" panose="020B0604020202020204" pitchFamily="34" charset="0"/>
            </a:endParaRPr>
          </a:p>
        </p:txBody>
      </p:sp>
      <p:sp>
        <p:nvSpPr>
          <p:cNvPr id="75778" name="Text Box 5"/>
          <p:cNvSpPr txBox="1"/>
          <p:nvPr/>
        </p:nvSpPr>
        <p:spPr>
          <a:xfrm>
            <a:off x="468313" y="1279525"/>
            <a:ext cx="8135937" cy="5578475"/>
          </a:xfrm>
          <a:prstGeom prst="rect">
            <a:avLst/>
          </a:prstGeom>
          <a:noFill/>
          <a:ln w="9525">
            <a:noFill/>
          </a:ln>
        </p:spPr>
        <p:txBody>
          <a:bodyPr anchor="t">
            <a:spAutoFit/>
          </a:bodyPr>
          <a:p>
            <a:pPr>
              <a:spcBef>
                <a:spcPct val="50000"/>
              </a:spcBef>
              <a:buClrTx/>
              <a:buFont typeface="Wingdings 2" panose="05020102010507070707" pitchFamily="18" charset="2"/>
              <a:buNone/>
            </a:pPr>
            <a:r>
              <a:rPr lang="en-US" altLang="zh-CN" dirty="0">
                <a:latin typeface="宋体" panose="02010600030101010101" pitchFamily="2" charset="-122"/>
              </a:rPr>
              <a:t>5</a:t>
            </a:r>
            <a:r>
              <a:rPr lang="zh-CN" altLang="en-US" dirty="0">
                <a:latin typeface="宋体" panose="02010600030101010101" pitchFamily="2" charset="-122"/>
                <a:ea typeface="宋体" panose="02010600030101010101" pitchFamily="2" charset="-122"/>
              </a:rPr>
              <a:t>、录入上报学年度和学校代码，学校名称和学校代码，可通过下拉菜单选择，录入完毕后，进入系统；</a:t>
            </a:r>
            <a:endParaRPr lang="zh-CN" altLang="en-US" dirty="0">
              <a:latin typeface="宋体" panose="02010600030101010101" pitchFamily="2" charset="-122"/>
              <a:ea typeface="宋体" panose="02010600030101010101" pitchFamily="2" charset="-122"/>
            </a:endParaRPr>
          </a:p>
          <a:p>
            <a:pPr>
              <a:spcBef>
                <a:spcPct val="50000"/>
              </a:spcBef>
              <a:buClrTx/>
              <a:buFont typeface="Wingdings 2" panose="05020102010507070707" pitchFamily="18" charset="2"/>
              <a:buNone/>
            </a:pPr>
            <a:r>
              <a:rPr lang="en-US" altLang="zh-CN" dirty="0">
                <a:latin typeface="宋体" panose="02010600030101010101" pitchFamily="2" charset="-122"/>
              </a:rPr>
              <a:t>6</a:t>
            </a:r>
            <a:r>
              <a:rPr lang="zh-CN" altLang="en-US" dirty="0">
                <a:latin typeface="宋体" panose="02010600030101010101" pitchFamily="2" charset="-122"/>
                <a:ea typeface="宋体" panose="02010600030101010101" pitchFamily="2" charset="-122"/>
              </a:rPr>
              <a:t>、点加载上报数据，指向存放上报文件所在文件夹即可。系统自动加载符合要求的文件，如果系统已经有，提示是否覆盖、还是追加安装</a:t>
            </a:r>
            <a:endParaRPr lang="zh-CN" altLang="en-US" dirty="0">
              <a:latin typeface="宋体" panose="02010600030101010101" pitchFamily="2" charset="-122"/>
              <a:ea typeface="宋体" panose="02010600030101010101" pitchFamily="2" charset="-122"/>
            </a:endParaRPr>
          </a:p>
          <a:p>
            <a:pPr>
              <a:spcBef>
                <a:spcPct val="50000"/>
              </a:spcBef>
              <a:buClrTx/>
              <a:buFont typeface="Wingdings 2" panose="05020102010507070707" pitchFamily="18" charset="2"/>
              <a:buNone/>
            </a:pPr>
            <a:r>
              <a:rPr lang="zh-CN" altLang="en-US" dirty="0">
                <a:latin typeface="宋体" panose="02010600030101010101" pitchFamily="2" charset="-122"/>
                <a:ea typeface="宋体" panose="02010600030101010101" pitchFamily="2" charset="-122"/>
              </a:rPr>
              <a:t> </a:t>
            </a:r>
            <a:endParaRPr lang="zh-CN" altLang="en-US" dirty="0">
              <a:latin typeface="宋体" panose="02010600030101010101" pitchFamily="2" charset="-122"/>
              <a:ea typeface="宋体" panose="02010600030101010101" pitchFamily="2" charset="-122"/>
            </a:endParaRPr>
          </a:p>
        </p:txBody>
      </p:sp>
    </p:spTree>
  </p:cSld>
  <p:clrMapOvr>
    <a:masterClrMapping/>
  </p:clrMapOvr>
  <p:transition spd="med">
    <p:pull dir="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6801" name="Rectangle 2"/>
          <p:cNvSpPr/>
          <p:nvPr/>
        </p:nvSpPr>
        <p:spPr>
          <a:xfrm>
            <a:off x="250825" y="1412875"/>
            <a:ext cx="8748713" cy="4460875"/>
          </a:xfrm>
          <a:prstGeom prst="rect">
            <a:avLst/>
          </a:prstGeom>
          <a:noFill/>
          <a:ln w="9525">
            <a:noFill/>
          </a:ln>
        </p:spPr>
        <p:txBody>
          <a:bodyPr anchor="t"/>
          <a:p>
            <a:pPr marL="342900" indent="-342900">
              <a:spcAft>
                <a:spcPct val="20000"/>
              </a:spcAft>
              <a:buClr>
                <a:schemeClr val="hlink"/>
              </a:buClr>
              <a:buFont typeface="Wingdings 2" panose="05020102010507070707" pitchFamily="18" charset="2"/>
              <a:buNone/>
            </a:pPr>
            <a:endParaRPr lang="en-US" altLang="zh-CN" b="1" dirty="0">
              <a:solidFill>
                <a:schemeClr val="hlink"/>
              </a:solidFill>
              <a:latin typeface="Arial" panose="020B0604020202020204" pitchFamily="34" charset="0"/>
            </a:endParaRPr>
          </a:p>
        </p:txBody>
      </p:sp>
      <p:sp>
        <p:nvSpPr>
          <p:cNvPr id="76802" name="Text Box 3"/>
          <p:cNvSpPr txBox="1"/>
          <p:nvPr/>
        </p:nvSpPr>
        <p:spPr>
          <a:xfrm>
            <a:off x="468313" y="1279525"/>
            <a:ext cx="8135937" cy="4359275"/>
          </a:xfrm>
          <a:prstGeom prst="rect">
            <a:avLst/>
          </a:prstGeom>
          <a:noFill/>
          <a:ln w="9525">
            <a:noFill/>
          </a:ln>
        </p:spPr>
        <p:txBody>
          <a:bodyPr anchor="t">
            <a:spAutoFit/>
          </a:bodyPr>
          <a:p>
            <a:pPr>
              <a:spcBef>
                <a:spcPct val="50000"/>
              </a:spcBef>
              <a:buClrTx/>
              <a:buFont typeface="Wingdings 2" panose="05020102010507070707" pitchFamily="18" charset="2"/>
              <a:buNone/>
            </a:pPr>
            <a:r>
              <a:rPr lang="en-US" altLang="zh-CN" dirty="0">
                <a:latin typeface="宋体" panose="02010600030101010101" pitchFamily="2" charset="-122"/>
              </a:rPr>
              <a:t>7</a:t>
            </a:r>
            <a:r>
              <a:rPr lang="zh-CN" altLang="en-US" dirty="0">
                <a:latin typeface="宋体" panose="02010600030101010101" pitchFamily="2" charset="-122"/>
                <a:ea typeface="宋体" panose="02010600030101010101" pitchFamily="2" charset="-122"/>
              </a:rPr>
              <a:t>、单表审核，可选择部分上报表，默认都进行查错，如果有错，系统提示，错误结果可转为</a:t>
            </a:r>
            <a:r>
              <a:rPr lang="en-US" altLang="zh-CN" dirty="0">
                <a:latin typeface="宋体" panose="02010600030101010101" pitchFamily="2" charset="-122"/>
              </a:rPr>
              <a:t>Excel.</a:t>
            </a:r>
            <a:endParaRPr lang="en-US" altLang="zh-CN" dirty="0">
              <a:latin typeface="宋体" panose="02010600030101010101" pitchFamily="2" charset="-122"/>
            </a:endParaRPr>
          </a:p>
          <a:p>
            <a:pPr>
              <a:buClrTx/>
              <a:buFont typeface="Wingdings 2" panose="05020102010507070707" pitchFamily="18" charset="2"/>
              <a:buNone/>
            </a:pPr>
            <a:r>
              <a:rPr lang="zh-CN" altLang="en-US" dirty="0">
                <a:latin typeface="宋体" panose="02010600030101010101" pitchFamily="2" charset="-122"/>
                <a:ea typeface="宋体" panose="02010600030101010101" pitchFamily="2" charset="-122"/>
              </a:rPr>
              <a:t>错误数据</a:t>
            </a:r>
            <a:r>
              <a:rPr lang="en-US" altLang="zh-CN" dirty="0">
                <a:latin typeface="宋体" panose="02010600030101010101" pitchFamily="2" charset="-122"/>
              </a:rPr>
              <a:t>: </a:t>
            </a:r>
            <a:r>
              <a:rPr lang="zh-CN" altLang="en-US" dirty="0">
                <a:latin typeface="宋体" panose="02010600030101010101" pitchFamily="2" charset="-122"/>
                <a:ea typeface="宋体" panose="02010600030101010101" pitchFamily="2" charset="-122"/>
              </a:rPr>
              <a:t>必须改</a:t>
            </a:r>
            <a:r>
              <a:rPr lang="en-US" altLang="zh-CN" dirty="0">
                <a:latin typeface="宋体" panose="02010600030101010101" pitchFamily="2" charset="-122"/>
              </a:rPr>
              <a:t>,</a:t>
            </a:r>
            <a:r>
              <a:rPr lang="zh-CN" altLang="en-US" dirty="0">
                <a:latin typeface="宋体" panose="02010600030101010101" pitchFamily="2" charset="-122"/>
                <a:ea typeface="宋体" panose="02010600030101010101" pitchFamily="2" charset="-122"/>
              </a:rPr>
              <a:t>否则不能上报，以红字提示；</a:t>
            </a:r>
            <a:endParaRPr lang="zh-CN" altLang="en-US" dirty="0">
              <a:latin typeface="宋体" panose="02010600030101010101" pitchFamily="2" charset="-122"/>
              <a:ea typeface="宋体" panose="02010600030101010101" pitchFamily="2" charset="-122"/>
            </a:endParaRPr>
          </a:p>
          <a:p>
            <a:pPr>
              <a:buClrTx/>
              <a:buFont typeface="Wingdings 2" panose="05020102010507070707" pitchFamily="18" charset="2"/>
              <a:buNone/>
            </a:pPr>
            <a:r>
              <a:rPr lang="zh-CN" altLang="en-US" dirty="0">
                <a:latin typeface="宋体" panose="02010600030101010101" pitchFamily="2" charset="-122"/>
                <a:ea typeface="宋体" panose="02010600030101010101" pitchFamily="2" charset="-122"/>
              </a:rPr>
              <a:t>警示数据：经人为核实确认后决定是否修改，以黄字提示。 </a:t>
            </a:r>
            <a:endParaRPr lang="zh-CN" altLang="en-US" dirty="0">
              <a:latin typeface="宋体" panose="02010600030101010101" pitchFamily="2" charset="-122"/>
              <a:ea typeface="宋体" panose="02010600030101010101" pitchFamily="2" charset="-122"/>
            </a:endParaRPr>
          </a:p>
        </p:txBody>
      </p:sp>
    </p:spTree>
  </p:cSld>
  <p:clrMapOvr>
    <a:masterClrMapping/>
  </p:clrMapOvr>
  <p:transition spd="med">
    <p:pull dir="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5" name="Rectangle 2"/>
          <p:cNvSpPr/>
          <p:nvPr/>
        </p:nvSpPr>
        <p:spPr>
          <a:xfrm>
            <a:off x="250825" y="1412875"/>
            <a:ext cx="8748713" cy="4460875"/>
          </a:xfrm>
          <a:prstGeom prst="rect">
            <a:avLst/>
          </a:prstGeom>
          <a:noFill/>
          <a:ln w="9525">
            <a:noFill/>
          </a:ln>
        </p:spPr>
        <p:txBody>
          <a:bodyPr anchor="t"/>
          <a:p>
            <a:pPr marL="342900" indent="-342900">
              <a:spcAft>
                <a:spcPct val="20000"/>
              </a:spcAft>
              <a:buClr>
                <a:schemeClr val="hlink"/>
              </a:buClr>
              <a:buFont typeface="Wingdings 2" panose="05020102010507070707" pitchFamily="18" charset="2"/>
              <a:buNone/>
            </a:pPr>
            <a:endParaRPr lang="en-US" altLang="zh-CN" b="1" dirty="0">
              <a:solidFill>
                <a:schemeClr val="hlink"/>
              </a:solidFill>
              <a:latin typeface="Arial" panose="020B0604020202020204" pitchFamily="34" charset="0"/>
            </a:endParaRPr>
          </a:p>
        </p:txBody>
      </p:sp>
      <p:sp>
        <p:nvSpPr>
          <p:cNvPr id="77826" name="Text Box 4"/>
          <p:cNvSpPr txBox="1"/>
          <p:nvPr/>
        </p:nvSpPr>
        <p:spPr>
          <a:xfrm>
            <a:off x="468313" y="1157288"/>
            <a:ext cx="8135937" cy="5584825"/>
          </a:xfrm>
          <a:prstGeom prst="rect">
            <a:avLst/>
          </a:prstGeom>
          <a:noFill/>
          <a:ln w="9525">
            <a:noFill/>
          </a:ln>
        </p:spPr>
        <p:txBody>
          <a:bodyPr anchor="t">
            <a:spAutoFit/>
          </a:bodyPr>
          <a:p>
            <a:pPr>
              <a:spcBef>
                <a:spcPct val="50000"/>
              </a:spcBef>
              <a:buClrTx/>
              <a:buFont typeface="Wingdings 2" panose="05020102010507070707" pitchFamily="18" charset="2"/>
              <a:buNone/>
            </a:pPr>
            <a:r>
              <a:rPr lang="en-US" altLang="zh-CN" sz="3600" dirty="0">
                <a:latin typeface="宋体" panose="02010600030101010101" pitchFamily="2" charset="-122"/>
              </a:rPr>
              <a:t>8</a:t>
            </a:r>
            <a:r>
              <a:rPr lang="zh-CN" altLang="en-US" sz="3600" dirty="0">
                <a:latin typeface="宋体" panose="02010600030101010101" pitchFamily="2" charset="-122"/>
                <a:ea typeface="宋体" panose="02010600030101010101" pitchFamily="2" charset="-122"/>
              </a:rPr>
              <a:t>、错误数据</a:t>
            </a:r>
            <a:r>
              <a:rPr lang="en-US" altLang="zh-CN" sz="3600" dirty="0">
                <a:latin typeface="宋体" panose="02010600030101010101" pitchFamily="2" charset="-122"/>
              </a:rPr>
              <a:t>: </a:t>
            </a:r>
            <a:r>
              <a:rPr lang="zh-CN" altLang="en-US" sz="3600" dirty="0">
                <a:latin typeface="宋体" panose="02010600030101010101" pitchFamily="2" charset="-122"/>
                <a:ea typeface="宋体" panose="02010600030101010101" pitchFamily="2" charset="-122"/>
              </a:rPr>
              <a:t>可回到管理软件修改重新生成，也可在“数据修改”中修改，建议回管理软件修改。</a:t>
            </a:r>
            <a:endParaRPr lang="zh-CN" altLang="en-US" sz="3600" dirty="0">
              <a:latin typeface="宋体" panose="02010600030101010101" pitchFamily="2" charset="-122"/>
              <a:ea typeface="宋体" panose="02010600030101010101" pitchFamily="2" charset="-122"/>
            </a:endParaRPr>
          </a:p>
          <a:p>
            <a:pPr>
              <a:spcBef>
                <a:spcPct val="50000"/>
              </a:spcBef>
              <a:buClrTx/>
              <a:buFont typeface="Wingdings 2" panose="05020102010507070707" pitchFamily="18" charset="2"/>
              <a:buNone/>
            </a:pPr>
            <a:r>
              <a:rPr lang="en-US" altLang="zh-CN" sz="3600" dirty="0">
                <a:latin typeface="宋体" panose="02010600030101010101" pitchFamily="2" charset="-122"/>
              </a:rPr>
              <a:t>9</a:t>
            </a:r>
            <a:r>
              <a:rPr lang="zh-CN" altLang="en-US" sz="3600" dirty="0">
                <a:latin typeface="宋体" panose="02010600030101010101" pitchFamily="2" charset="-122"/>
                <a:ea typeface="宋体" panose="02010600030101010101" pitchFamily="2" charset="-122"/>
              </a:rPr>
              <a:t>，点“数据修改”选择修改数据的表，通过下面的工具条移动记录，或通过查找按钮定位修改，找到后点编辑按钮，再修改。修改后，点保存按钮保存，或放弃</a:t>
            </a:r>
            <a:endParaRPr lang="zh-CN" altLang="en-US" sz="3600" dirty="0">
              <a:latin typeface="宋体" panose="02010600030101010101" pitchFamily="2" charset="-122"/>
              <a:ea typeface="宋体" panose="02010600030101010101" pitchFamily="2" charset="-122"/>
            </a:endParaRPr>
          </a:p>
          <a:p>
            <a:pPr>
              <a:spcBef>
                <a:spcPct val="50000"/>
              </a:spcBef>
              <a:buClrTx/>
              <a:buFont typeface="Wingdings 2" panose="05020102010507070707" pitchFamily="18" charset="2"/>
              <a:buNone/>
            </a:pPr>
            <a:endParaRPr lang="zh-CN" altLang="en-US" sz="3600" dirty="0">
              <a:latin typeface="宋体" panose="02010600030101010101" pitchFamily="2" charset="-122"/>
              <a:ea typeface="宋体" panose="02010600030101010101" pitchFamily="2" charset="-122"/>
            </a:endParaRPr>
          </a:p>
        </p:txBody>
      </p:sp>
    </p:spTree>
  </p:cSld>
  <p:clrMapOvr>
    <a:masterClrMapping/>
  </p:clrMapOvr>
  <p:transition spd="med">
    <p:pull dir="ru"/>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49" name="Rectangle 2"/>
          <p:cNvSpPr/>
          <p:nvPr/>
        </p:nvSpPr>
        <p:spPr>
          <a:xfrm>
            <a:off x="250825" y="1412875"/>
            <a:ext cx="8748713" cy="4460875"/>
          </a:xfrm>
          <a:prstGeom prst="rect">
            <a:avLst/>
          </a:prstGeom>
          <a:noFill/>
          <a:ln w="9525">
            <a:noFill/>
          </a:ln>
        </p:spPr>
        <p:txBody>
          <a:bodyPr anchor="t"/>
          <a:p>
            <a:pPr marL="342900" indent="-342900">
              <a:spcAft>
                <a:spcPct val="20000"/>
              </a:spcAft>
              <a:buClr>
                <a:schemeClr val="hlink"/>
              </a:buClr>
              <a:buFont typeface="Wingdings 2" panose="05020102010507070707" pitchFamily="18" charset="2"/>
              <a:buNone/>
            </a:pPr>
            <a:endParaRPr lang="en-US" altLang="zh-CN" b="1" dirty="0">
              <a:solidFill>
                <a:schemeClr val="hlink"/>
              </a:solidFill>
              <a:latin typeface="Arial" panose="020B0604020202020204" pitchFamily="34" charset="0"/>
            </a:endParaRPr>
          </a:p>
        </p:txBody>
      </p:sp>
      <p:sp>
        <p:nvSpPr>
          <p:cNvPr id="78850" name="Text Box 4"/>
          <p:cNvSpPr txBox="1"/>
          <p:nvPr/>
        </p:nvSpPr>
        <p:spPr>
          <a:xfrm>
            <a:off x="468313" y="1157288"/>
            <a:ext cx="8135937" cy="4486275"/>
          </a:xfrm>
          <a:prstGeom prst="rect">
            <a:avLst/>
          </a:prstGeom>
          <a:noFill/>
          <a:ln w="9525">
            <a:noFill/>
          </a:ln>
        </p:spPr>
        <p:txBody>
          <a:bodyPr anchor="t">
            <a:spAutoFit/>
          </a:bodyPr>
          <a:p>
            <a:pPr>
              <a:spcBef>
                <a:spcPct val="50000"/>
              </a:spcBef>
              <a:buClrTx/>
              <a:buFont typeface="Wingdings 2" panose="05020102010507070707" pitchFamily="18" charset="2"/>
              <a:buNone/>
            </a:pPr>
            <a:r>
              <a:rPr lang="en-US" altLang="zh-CN" sz="3600" dirty="0">
                <a:latin typeface="宋体" panose="02010600030101010101" pitchFamily="2" charset="-122"/>
              </a:rPr>
              <a:t>10</a:t>
            </a:r>
            <a:r>
              <a:rPr lang="zh-CN" altLang="en-US" sz="3600" dirty="0">
                <a:latin typeface="宋体" panose="02010600030101010101" pitchFamily="2" charset="-122"/>
                <a:ea typeface="宋体" panose="02010600030101010101" pitchFamily="2" charset="-122"/>
              </a:rPr>
              <a:t>、查找中下拉数据项中数对应上报表对应列。</a:t>
            </a:r>
            <a:endParaRPr lang="zh-CN" altLang="en-US" sz="3600" dirty="0">
              <a:latin typeface="宋体" panose="02010600030101010101" pitchFamily="2" charset="-122"/>
              <a:ea typeface="宋体" panose="02010600030101010101" pitchFamily="2" charset="-122"/>
            </a:endParaRPr>
          </a:p>
          <a:p>
            <a:pPr>
              <a:spcBef>
                <a:spcPct val="50000"/>
              </a:spcBef>
              <a:buClrTx/>
              <a:buFont typeface="Wingdings 2" panose="05020102010507070707" pitchFamily="18" charset="2"/>
              <a:buNone/>
            </a:pPr>
            <a:r>
              <a:rPr lang="en-US" altLang="zh-CN" sz="3600" dirty="0">
                <a:latin typeface="宋体" panose="02010600030101010101" pitchFamily="2" charset="-122"/>
              </a:rPr>
              <a:t>11</a:t>
            </a:r>
            <a:r>
              <a:rPr lang="zh-CN" altLang="en-US" sz="3600" dirty="0">
                <a:latin typeface="宋体" panose="02010600030101010101" pitchFamily="2" charset="-122"/>
                <a:ea typeface="宋体" panose="02010600030101010101" pitchFamily="2" charset="-122"/>
              </a:rPr>
              <a:t>、找到后，也可点“删除”按钮删除数据。</a:t>
            </a:r>
            <a:endParaRPr lang="zh-CN" altLang="en-US" sz="3600" dirty="0">
              <a:latin typeface="宋体" panose="02010600030101010101" pitchFamily="2" charset="-122"/>
              <a:ea typeface="宋体" panose="02010600030101010101" pitchFamily="2" charset="-122"/>
            </a:endParaRPr>
          </a:p>
          <a:p>
            <a:pPr>
              <a:spcBef>
                <a:spcPct val="50000"/>
              </a:spcBef>
              <a:buClrTx/>
              <a:buFont typeface="Wingdings 2" panose="05020102010507070707" pitchFamily="18" charset="2"/>
              <a:buNone/>
            </a:pPr>
            <a:r>
              <a:rPr lang="en-US" altLang="zh-CN" sz="3600" dirty="0">
                <a:latin typeface="宋体" panose="02010600030101010101" pitchFamily="2" charset="-122"/>
              </a:rPr>
              <a:t>12</a:t>
            </a:r>
            <a:r>
              <a:rPr lang="zh-CN" altLang="en-US" sz="3600" dirty="0">
                <a:latin typeface="宋体" panose="02010600030101010101" pitchFamily="2" charset="-122"/>
                <a:ea typeface="宋体" panose="02010600030101010101" pitchFamily="2" charset="-122"/>
              </a:rPr>
              <a:t>、表间查错</a:t>
            </a:r>
            <a:r>
              <a:rPr lang="en-US" altLang="zh-CN" sz="3600" dirty="0">
                <a:latin typeface="宋体" panose="02010600030101010101" pitchFamily="2" charset="-122"/>
              </a:rPr>
              <a:t>,</a:t>
            </a:r>
            <a:r>
              <a:rPr lang="zh-CN" altLang="en-US" sz="3600" dirty="0">
                <a:latin typeface="宋体" panose="02010600030101010101" pitchFamily="2" charset="-122"/>
                <a:ea typeface="宋体" panose="02010600030101010101" pitchFamily="2" charset="-122"/>
              </a:rPr>
              <a:t>系统提示表间查的结果，如果出现</a:t>
            </a:r>
            <a:r>
              <a:rPr lang="en-US" altLang="zh-CN" sz="3600" dirty="0">
                <a:latin typeface="宋体" panose="02010600030101010101" pitchFamily="2" charset="-122"/>
              </a:rPr>
              <a:t>sj1</a:t>
            </a:r>
            <a:r>
              <a:rPr lang="zh-CN" altLang="en-US" sz="3600" dirty="0">
                <a:latin typeface="宋体" panose="02010600030101010101" pitchFamily="2" charset="-122"/>
                <a:ea typeface="宋体" panose="02010600030101010101" pitchFamily="2" charset="-122"/>
              </a:rPr>
              <a:t>和</a:t>
            </a:r>
            <a:r>
              <a:rPr lang="en-US" altLang="zh-CN" sz="3600" dirty="0">
                <a:latin typeface="宋体" panose="02010600030101010101" pitchFamily="2" charset="-122"/>
              </a:rPr>
              <a:t>sj2</a:t>
            </a:r>
            <a:r>
              <a:rPr lang="zh-CN" altLang="en-US" sz="3600" dirty="0">
                <a:latin typeface="宋体" panose="02010600030101010101" pitchFamily="2" charset="-122"/>
                <a:ea typeface="宋体" panose="02010600030101010101" pitchFamily="2" charset="-122"/>
              </a:rPr>
              <a:t>金额不一致，看是否差距很大。</a:t>
            </a:r>
            <a:endParaRPr lang="zh-CN" altLang="en-US" sz="3600" dirty="0">
              <a:latin typeface="宋体" panose="02010600030101010101" pitchFamily="2" charset="-122"/>
              <a:ea typeface="宋体" panose="02010600030101010101" pitchFamily="2" charset="-122"/>
            </a:endParaRPr>
          </a:p>
        </p:txBody>
      </p:sp>
    </p:spTree>
  </p:cSld>
  <p:clrMapOvr>
    <a:masterClrMapping/>
  </p:clrMapOvr>
  <p:transition spd="med">
    <p:pull dir="ru"/>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3" name="Rectangle 2"/>
          <p:cNvSpPr/>
          <p:nvPr/>
        </p:nvSpPr>
        <p:spPr>
          <a:xfrm>
            <a:off x="250825" y="1412875"/>
            <a:ext cx="8748713" cy="4460875"/>
          </a:xfrm>
          <a:prstGeom prst="rect">
            <a:avLst/>
          </a:prstGeom>
          <a:noFill/>
          <a:ln w="9525">
            <a:noFill/>
          </a:ln>
        </p:spPr>
        <p:txBody>
          <a:bodyPr anchor="t"/>
          <a:p>
            <a:pPr marL="342900" indent="-342900">
              <a:spcAft>
                <a:spcPct val="20000"/>
              </a:spcAft>
              <a:buClr>
                <a:schemeClr val="hlink"/>
              </a:buClr>
              <a:buFont typeface="Wingdings 2" panose="05020102010507070707" pitchFamily="18" charset="2"/>
              <a:buNone/>
            </a:pPr>
            <a:endParaRPr lang="en-US" altLang="zh-CN" b="1" dirty="0">
              <a:solidFill>
                <a:schemeClr val="hlink"/>
              </a:solidFill>
              <a:latin typeface="Arial" panose="020B0604020202020204" pitchFamily="34" charset="0"/>
            </a:endParaRPr>
          </a:p>
        </p:txBody>
      </p:sp>
      <p:sp>
        <p:nvSpPr>
          <p:cNvPr id="79874" name="Text Box 3"/>
          <p:cNvSpPr txBox="1"/>
          <p:nvPr/>
        </p:nvSpPr>
        <p:spPr>
          <a:xfrm>
            <a:off x="468313" y="1157288"/>
            <a:ext cx="8135937" cy="4486275"/>
          </a:xfrm>
          <a:prstGeom prst="rect">
            <a:avLst/>
          </a:prstGeom>
          <a:noFill/>
          <a:ln w="9525">
            <a:noFill/>
          </a:ln>
        </p:spPr>
        <p:txBody>
          <a:bodyPr anchor="t">
            <a:spAutoFit/>
          </a:bodyPr>
          <a:p>
            <a:pPr>
              <a:spcBef>
                <a:spcPct val="50000"/>
              </a:spcBef>
              <a:buClrTx/>
              <a:buFont typeface="Wingdings 2" panose="05020102010507070707" pitchFamily="18" charset="2"/>
              <a:buNone/>
            </a:pPr>
            <a:r>
              <a:rPr lang="en-US" altLang="zh-CN" sz="3600" dirty="0">
                <a:latin typeface="宋体" panose="02010600030101010101" pitchFamily="2" charset="-122"/>
              </a:rPr>
              <a:t>13</a:t>
            </a:r>
            <a:r>
              <a:rPr lang="zh-CN" altLang="en-US" sz="3600" dirty="0">
                <a:latin typeface="宋体" panose="02010600030101010101" pitchFamily="2" charset="-122"/>
                <a:ea typeface="宋体" panose="02010600030101010101" pitchFamily="2" charset="-122"/>
              </a:rPr>
              <a:t>、学校需要上报</a:t>
            </a:r>
            <a:r>
              <a:rPr lang="en-US" altLang="zh-CN" sz="3600" dirty="0">
                <a:latin typeface="宋体" panose="02010600030101010101" pitchFamily="2" charset="-122"/>
              </a:rPr>
              <a:t>sj3,</a:t>
            </a:r>
            <a:r>
              <a:rPr lang="zh-CN" altLang="en-US" sz="3600" dirty="0">
                <a:latin typeface="宋体" panose="02010600030101010101" pitchFamily="2" charset="-122"/>
                <a:ea typeface="宋体" panose="02010600030101010101" pitchFamily="2" charset="-122"/>
              </a:rPr>
              <a:t>但没有数据，这时为说明没有数据，而不是没有上报，系统将生成一空文件。</a:t>
            </a:r>
            <a:endParaRPr lang="zh-CN" altLang="en-US" sz="3600" dirty="0">
              <a:latin typeface="宋体" panose="02010600030101010101" pitchFamily="2" charset="-122"/>
              <a:ea typeface="宋体" panose="02010600030101010101" pitchFamily="2" charset="-122"/>
            </a:endParaRPr>
          </a:p>
          <a:p>
            <a:pPr>
              <a:spcBef>
                <a:spcPct val="50000"/>
              </a:spcBef>
              <a:buClrTx/>
              <a:buFont typeface="Wingdings 2" panose="05020102010507070707" pitchFamily="18" charset="2"/>
              <a:buNone/>
            </a:pPr>
            <a:r>
              <a:rPr lang="en-US" altLang="zh-CN" sz="3600" dirty="0">
                <a:latin typeface="宋体" panose="02010600030101010101" pitchFamily="2" charset="-122"/>
              </a:rPr>
              <a:t>14</a:t>
            </a:r>
            <a:r>
              <a:rPr lang="zh-CN" altLang="en-US" sz="3600" dirty="0">
                <a:latin typeface="宋体" panose="02010600030101010101" pitchFamily="2" charset="-122"/>
                <a:ea typeface="宋体" panose="02010600030101010101" pitchFamily="2" charset="-122"/>
              </a:rPr>
              <a:t>、如果修改后，需要重新生成上报文件，如果没有，可不重新生成。</a:t>
            </a:r>
            <a:endParaRPr lang="zh-CN" altLang="en-US" sz="3600" dirty="0">
              <a:latin typeface="宋体" panose="02010600030101010101" pitchFamily="2" charset="-122"/>
              <a:ea typeface="宋体" panose="02010600030101010101" pitchFamily="2" charset="-122"/>
            </a:endParaRPr>
          </a:p>
          <a:p>
            <a:pPr>
              <a:spcBef>
                <a:spcPct val="50000"/>
              </a:spcBef>
              <a:buClrTx/>
              <a:buFont typeface="Wingdings 2" panose="05020102010507070707" pitchFamily="18" charset="2"/>
              <a:buNone/>
            </a:pPr>
            <a:r>
              <a:rPr lang="en-US" altLang="zh-CN" sz="3600" dirty="0">
                <a:latin typeface="宋体" panose="02010600030101010101" pitchFamily="2" charset="-122"/>
              </a:rPr>
              <a:t>15</a:t>
            </a:r>
            <a:r>
              <a:rPr lang="zh-CN" altLang="en-US" sz="3600" dirty="0">
                <a:latin typeface="宋体" panose="02010600030101010101" pitchFamily="2" charset="-122"/>
                <a:ea typeface="宋体" panose="02010600030101010101" pitchFamily="2" charset="-122"/>
              </a:rPr>
              <a:t>、如果数据无错，即可登陆上报网站进行上报</a:t>
            </a:r>
            <a:endParaRPr lang="zh-CN" altLang="en-US" sz="3600" dirty="0">
              <a:latin typeface="宋体" panose="02010600030101010101" pitchFamily="2" charset="-122"/>
              <a:ea typeface="宋体" panose="02010600030101010101" pitchFamily="2" charset="-122"/>
            </a:endParaRPr>
          </a:p>
        </p:txBody>
      </p:sp>
    </p:spTree>
  </p:cSld>
  <p:clrMapOvr>
    <a:masterClrMapping/>
  </p:clrMapOvr>
  <p:transition spd="med">
    <p:pull dir="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7" name="Rectangle 2"/>
          <p:cNvSpPr/>
          <p:nvPr/>
        </p:nvSpPr>
        <p:spPr>
          <a:xfrm>
            <a:off x="250825" y="1412875"/>
            <a:ext cx="8748713" cy="4460875"/>
          </a:xfrm>
          <a:prstGeom prst="rect">
            <a:avLst/>
          </a:prstGeom>
          <a:noFill/>
          <a:ln w="9525">
            <a:noFill/>
          </a:ln>
        </p:spPr>
        <p:txBody>
          <a:bodyPr anchor="t"/>
          <a:p>
            <a:pPr marL="342900" indent="-342900">
              <a:spcAft>
                <a:spcPct val="20000"/>
              </a:spcAft>
              <a:buClr>
                <a:schemeClr val="hlink"/>
              </a:buClr>
              <a:buFont typeface="Wingdings 2" panose="05020102010507070707" pitchFamily="18" charset="2"/>
              <a:buNone/>
            </a:pPr>
            <a:endParaRPr lang="en-US" altLang="zh-CN" b="1" dirty="0">
              <a:solidFill>
                <a:schemeClr val="hlink"/>
              </a:solidFill>
              <a:latin typeface="Arial" panose="020B0604020202020204" pitchFamily="34" charset="0"/>
            </a:endParaRPr>
          </a:p>
        </p:txBody>
      </p:sp>
      <p:sp>
        <p:nvSpPr>
          <p:cNvPr id="80898" name="Text Box 3"/>
          <p:cNvSpPr txBox="1"/>
          <p:nvPr/>
        </p:nvSpPr>
        <p:spPr>
          <a:xfrm>
            <a:off x="468313" y="1425575"/>
            <a:ext cx="8135937" cy="4722813"/>
          </a:xfrm>
          <a:prstGeom prst="rect">
            <a:avLst/>
          </a:prstGeom>
          <a:noFill/>
          <a:ln w="9525">
            <a:noFill/>
          </a:ln>
        </p:spPr>
        <p:txBody>
          <a:bodyPr anchor="t">
            <a:spAutoFit/>
          </a:bodyPr>
          <a:p>
            <a:pPr>
              <a:spcBef>
                <a:spcPct val="50000"/>
              </a:spcBef>
              <a:buClrTx/>
              <a:buFont typeface="Wingdings 2" panose="05020102010507070707" pitchFamily="18" charset="2"/>
              <a:buNone/>
            </a:pPr>
            <a:r>
              <a:rPr lang="en-US" altLang="zh-CN" sz="3200" dirty="0">
                <a:latin typeface="宋体" panose="02010600030101010101" pitchFamily="2" charset="-122"/>
              </a:rPr>
              <a:t>16</a:t>
            </a:r>
            <a:r>
              <a:rPr lang="zh-CN" altLang="en-US" sz="3200" dirty="0">
                <a:latin typeface="宋体" panose="02010600030101010101" pitchFamily="2" charset="-122"/>
                <a:ea typeface="宋体" panose="02010600030101010101" pitchFamily="2" charset="-122"/>
              </a:rPr>
              <a:t>、建议大家通过检测软件检测后再上报。上报文件生成后，可通过</a:t>
            </a:r>
            <a:r>
              <a:rPr lang="en-US" altLang="zh-CN" sz="3200" dirty="0">
                <a:latin typeface="宋体" panose="02010600030101010101" pitchFamily="2" charset="-122"/>
              </a:rPr>
              <a:t>winrar</a:t>
            </a:r>
            <a:r>
              <a:rPr lang="zh-CN" altLang="en-US" sz="3200" dirty="0">
                <a:latin typeface="宋体" panose="02010600030101010101" pitchFamily="2" charset="-122"/>
                <a:ea typeface="宋体" panose="02010600030101010101" pitchFamily="2" charset="-122"/>
              </a:rPr>
              <a:t>压缩为</a:t>
            </a:r>
            <a:r>
              <a:rPr lang="en-US" altLang="zh-CN" sz="3200" dirty="0">
                <a:latin typeface="宋体" panose="02010600030101010101" pitchFamily="2" charset="-122"/>
              </a:rPr>
              <a:t>zip</a:t>
            </a:r>
            <a:r>
              <a:rPr lang="zh-CN" altLang="en-US" sz="3200" dirty="0">
                <a:latin typeface="宋体" panose="02010600030101010101" pitchFamily="2" charset="-122"/>
                <a:ea typeface="宋体" panose="02010600030101010101" pitchFamily="2" charset="-122"/>
              </a:rPr>
              <a:t>文件，文件名以</a:t>
            </a:r>
            <a:r>
              <a:rPr lang="en-US" altLang="zh-CN" sz="3200" dirty="0">
                <a:latin typeface="宋体" panose="02010600030101010101" pitchFamily="2" charset="-122"/>
              </a:rPr>
              <a:t>:</a:t>
            </a:r>
            <a:r>
              <a:rPr lang="zh-CN" altLang="en-US" sz="3200" dirty="0">
                <a:latin typeface="宋体" panose="02010600030101010101" pitchFamily="2" charset="-122"/>
                <a:ea typeface="宋体" panose="02010600030101010101" pitchFamily="2" charset="-122"/>
              </a:rPr>
              <a:t>学校代码</a:t>
            </a:r>
            <a:r>
              <a:rPr lang="en-US" altLang="zh-CN" sz="3200" dirty="0">
                <a:latin typeface="宋体" panose="02010600030101010101" pitchFamily="2" charset="-122"/>
              </a:rPr>
              <a:t>.zip</a:t>
            </a:r>
            <a:endParaRPr lang="en-US" altLang="zh-CN" sz="3200" dirty="0">
              <a:latin typeface="宋体" panose="02010600030101010101" pitchFamily="2" charset="-122"/>
            </a:endParaRPr>
          </a:p>
          <a:p>
            <a:pPr>
              <a:spcBef>
                <a:spcPct val="50000"/>
              </a:spcBef>
              <a:buClrTx/>
              <a:buFont typeface="Wingdings 2" panose="05020102010507070707" pitchFamily="18" charset="2"/>
              <a:buNone/>
            </a:pPr>
            <a:r>
              <a:rPr lang="en-US" altLang="zh-CN" sz="3200" dirty="0">
                <a:latin typeface="宋体" panose="02010600030101010101" pitchFamily="2" charset="-122"/>
              </a:rPr>
              <a:t>17</a:t>
            </a:r>
            <a:r>
              <a:rPr lang="zh-CN" altLang="en-US" sz="3200" dirty="0">
                <a:latin typeface="宋体" panose="02010600030101010101" pitchFamily="2" charset="-122"/>
                <a:ea typeface="宋体" panose="02010600030101010101" pitchFamily="2" charset="-122"/>
              </a:rPr>
              <a:t>、有些高职院校数据少，不用管理软件，本检测软件也可在数据修改中直接输入。查错后没问题后，也可上报，特别高职成人院校，</a:t>
            </a:r>
            <a:r>
              <a:rPr lang="en-US" altLang="zh-CN" sz="3200" dirty="0">
                <a:latin typeface="宋体" panose="02010600030101010101" pitchFamily="2" charset="-122"/>
              </a:rPr>
              <a:t>sj7</a:t>
            </a:r>
            <a:r>
              <a:rPr lang="zh-CN" altLang="en-US" sz="3200" dirty="0">
                <a:latin typeface="宋体" panose="02010600030101010101" pitchFamily="2" charset="-122"/>
                <a:ea typeface="宋体" panose="02010600030101010101" pitchFamily="2" charset="-122"/>
              </a:rPr>
              <a:t>就无须使用实验室管理系统即可完成上报，但鉴于学校管理，最好使用管理系统。</a:t>
            </a:r>
            <a:endParaRPr lang="zh-CN" altLang="en-US" sz="3200" dirty="0">
              <a:latin typeface="宋体" panose="02010600030101010101" pitchFamily="2" charset="-122"/>
              <a:ea typeface="宋体" panose="02010600030101010101" pitchFamily="2" charset="-122"/>
            </a:endParaRPr>
          </a:p>
        </p:txBody>
      </p:sp>
    </p:spTree>
  </p:cSld>
  <p:clrMapOvr>
    <a:masterClrMapping/>
  </p:clrMapOvr>
  <p:transition spd="med">
    <p:pull dir="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1" name="Rectangle 2"/>
          <p:cNvSpPr>
            <a:spLocks noGrp="1"/>
          </p:cNvSpPr>
          <p:nvPr>
            <p:ph type="title"/>
          </p:nvPr>
        </p:nvSpPr>
        <p:spPr>
          <a:xfrm>
            <a:off x="468313" y="938213"/>
            <a:ext cx="1979612" cy="762000"/>
          </a:xfrm>
          <a:ln/>
        </p:spPr>
        <p:txBody>
          <a:bodyPr wrap="square" lIns="91440" tIns="45720" rIns="91440" bIns="45720" anchor="ctr"/>
          <a:p>
            <a:pPr eaLnBrk="1" hangingPunct="1"/>
            <a:r>
              <a:rPr lang="zh-CN" altLang="en-US" b="1" dirty="0">
                <a:solidFill>
                  <a:schemeClr val="bg1"/>
                </a:solidFill>
                <a:latin typeface="黑体" panose="02010609060101010101" pitchFamily="2" charset="-122"/>
                <a:ea typeface="黑体" panose="02010609060101010101" pitchFamily="2" charset="-122"/>
              </a:rPr>
              <a:t>培 训 结 束</a:t>
            </a:r>
            <a:endParaRPr lang="zh-CN" altLang="en-US" b="1" dirty="0">
              <a:solidFill>
                <a:schemeClr val="bg1"/>
              </a:solidFill>
              <a:latin typeface="黑体" panose="02010609060101010101" pitchFamily="2" charset="-122"/>
              <a:ea typeface="黑体" panose="02010609060101010101" pitchFamily="2" charset="-122"/>
            </a:endParaRPr>
          </a:p>
        </p:txBody>
      </p:sp>
      <p:sp>
        <p:nvSpPr>
          <p:cNvPr id="81922" name="Rectangle 3"/>
          <p:cNvSpPr>
            <a:spLocks noGrp="1"/>
          </p:cNvSpPr>
          <p:nvPr>
            <p:ph idx="1"/>
          </p:nvPr>
        </p:nvSpPr>
        <p:spPr>
          <a:xfrm>
            <a:off x="2843213" y="2205038"/>
            <a:ext cx="3924300" cy="576262"/>
          </a:xfrm>
          <a:ln/>
        </p:spPr>
        <p:txBody>
          <a:bodyPr wrap="square" lIns="91440" tIns="45720" rIns="91440" bIns="45720" anchor="t"/>
          <a:p>
            <a:pPr eaLnBrk="1" hangingPunct="1">
              <a:buNone/>
            </a:pPr>
            <a:r>
              <a:rPr lang="zh-CN" altLang="en-US" sz="2400" b="1" dirty="0">
                <a:solidFill>
                  <a:schemeClr val="bg1"/>
                </a:solidFill>
                <a:ea typeface="楷体_GB2312" pitchFamily="49" charset="-122"/>
              </a:rPr>
              <a:t>谢谢各位！欢迎交流！</a:t>
            </a:r>
            <a:endParaRPr lang="zh-CN" altLang="en-US" sz="2400" dirty="0">
              <a:solidFill>
                <a:schemeClr val="bg1"/>
              </a:solidFill>
              <a:ea typeface="楷体_GB2312" pitchFamily="49" charset="-122"/>
            </a:endParaRPr>
          </a:p>
        </p:txBody>
      </p:sp>
      <p:sp>
        <p:nvSpPr>
          <p:cNvPr id="81923" name="Text Box 6"/>
          <p:cNvSpPr txBox="1"/>
          <p:nvPr/>
        </p:nvSpPr>
        <p:spPr>
          <a:xfrm>
            <a:off x="2209800" y="2133600"/>
            <a:ext cx="184150" cy="1006475"/>
          </a:xfrm>
          <a:prstGeom prst="rect">
            <a:avLst/>
          </a:prstGeom>
          <a:noFill/>
          <a:ln w="9525">
            <a:noFill/>
          </a:ln>
        </p:spPr>
        <p:txBody>
          <a:bodyPr wrap="none" anchor="t">
            <a:spAutoFit/>
          </a:bodyPr>
          <a:p>
            <a:pPr>
              <a:buClrTx/>
              <a:buFont typeface="Wingdings 2" panose="05020102010507070707" pitchFamily="18" charset="2"/>
              <a:buNone/>
            </a:pPr>
            <a:endParaRPr lang="zh-CN" altLang="en-US" sz="6000" b="1" dirty="0">
              <a:solidFill>
                <a:srgbClr val="FF0000"/>
              </a:solidFill>
              <a:latin typeface="宋体" panose="02010600030101010101" pitchFamily="2" charset="-122"/>
            </a:endParaRPr>
          </a:p>
        </p:txBody>
      </p:sp>
      <p:sp>
        <p:nvSpPr>
          <p:cNvPr id="81924" name="Text Box 0"/>
          <p:cNvSpPr txBox="1"/>
          <p:nvPr/>
        </p:nvSpPr>
        <p:spPr>
          <a:xfrm>
            <a:off x="1295400" y="2627313"/>
            <a:ext cx="6553200" cy="579437"/>
          </a:xfrm>
          <a:prstGeom prst="rect">
            <a:avLst/>
          </a:prstGeom>
          <a:noFill/>
          <a:ln w="9525">
            <a:noFill/>
          </a:ln>
        </p:spPr>
        <p:txBody>
          <a:bodyPr anchor="t">
            <a:spAutoFit/>
          </a:bodyPr>
          <a:p>
            <a:pPr>
              <a:spcBef>
                <a:spcPct val="50000"/>
              </a:spcBef>
              <a:buClrTx/>
              <a:buFont typeface="Wingdings 2" panose="05020102010507070707" pitchFamily="18" charset="2"/>
              <a:buNone/>
            </a:pPr>
            <a:r>
              <a:rPr lang="zh-CN" altLang="en-US" sz="3200" b="1" dirty="0">
                <a:latin typeface="宋体" panose="02010600030101010101" pitchFamily="2" charset="-122"/>
              </a:rPr>
              <a:t>谢谢！</a:t>
            </a:r>
            <a:endParaRPr lang="zh-CN" altLang="en-US" sz="3200" b="1" dirty="0">
              <a:latin typeface="宋体" panose="02010600030101010101" pitchFamily="2" charset="-122"/>
            </a:endParaRPr>
          </a:p>
        </p:txBody>
      </p:sp>
    </p:spTree>
  </p:cSld>
  <p:clrMapOvr>
    <a:masterClrMapping/>
  </p:clrMapOvr>
  <p:transition spd="med">
    <p:pull dir="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noChangeArrowheads="1"/>
          </p:cNvSpPr>
          <p:nvPr>
            <p:ph idx="1"/>
          </p:nvPr>
        </p:nvSpPr>
        <p:spPr>
          <a:xfrm>
            <a:off x="250825" y="1700213"/>
            <a:ext cx="8748713" cy="4460875"/>
          </a:xfrm>
        </p:spPr>
        <p:txBody>
          <a:bodyPr vert="horz" wrap="square" lIns="91440" tIns="45720" rIns="91440" bIns="45720" numCol="1" anchor="t" anchorCtr="0" compatLnSpc="1"/>
          <a:lstStyle/>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zh-CN" altLang="en-US" sz="3200" b="1" i="0" u="none" strike="noStrike" kern="0" cap="none" spc="0" normalizeH="0" baseline="0" noProof="0" dirty="0" smtClean="0">
                <a:ln>
                  <a:noFill/>
                </a:ln>
                <a:solidFill>
                  <a:srgbClr val="051AB3"/>
                </a:solidFill>
                <a:effectLst/>
                <a:uLnTx/>
                <a:uFillTx/>
                <a:latin typeface="+mn-lt"/>
                <a:ea typeface="宋体" panose="02010600030101010101" pitchFamily="2" charset="-122"/>
                <a:cs typeface="+mn-cs"/>
              </a:rPr>
              <a:t>上报统计时间范围</a:t>
            </a:r>
            <a:endParaRPr kumimoji="0" lang="zh-CN" altLang="en-US" sz="3200" b="1" i="0" u="none" strike="noStrike" kern="0" cap="none" spc="0" normalizeH="0" baseline="0" noProof="0" dirty="0" smtClean="0">
              <a:ln>
                <a:noFill/>
              </a:ln>
              <a:solidFill>
                <a:srgbClr val="051AB3"/>
              </a:solidFill>
              <a:effectLst/>
              <a:uLnTx/>
              <a:uFillTx/>
              <a:latin typeface="+mn-lt"/>
              <a:ea typeface="宋体" panose="02010600030101010101" pitchFamily="2" charset="-122"/>
              <a:cs typeface="+mn-cs"/>
            </a:endParaRPr>
          </a:p>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endParaRPr kumimoji="0" lang="zh-CN" altLang="en-US" sz="32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Char char="³"/>
              <a:defRPr/>
            </a:pP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统一</a:t>
            </a:r>
            <a:r>
              <a:rPr kumimoji="0" lang="zh-CN" altLang="en-US" sz="3200" b="1" i="0" u="sng" strike="noStrike" kern="0" cap="none" spc="0" normalizeH="0" baseline="0" noProof="0" dirty="0" smtClean="0">
                <a:ln>
                  <a:noFill/>
                </a:ln>
                <a:solidFill>
                  <a:srgbClr val="FF0000"/>
                </a:solidFill>
                <a:effectLst/>
                <a:uLnTx/>
                <a:uFillTx/>
                <a:latin typeface="+mn-lt"/>
                <a:ea typeface="宋体" panose="02010600030101010101" pitchFamily="2" charset="-122"/>
                <a:cs typeface="+mn-cs"/>
              </a:rPr>
              <a:t>按学年</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（指教育年度，即从每年的</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9</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月</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1</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日到第二年的</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8</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月</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31</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日）进行统计。</a:t>
            </a:r>
            <a:endPar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2015/2016</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学年：</a:t>
            </a:r>
            <a:endPar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0" marR="0" lvl="0" indent="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None/>
              <a:defRPr/>
            </a:pPr>
            <a:r>
              <a:rPr kumimoji="0" lang="en-US" altLang="zh-CN" sz="3200" b="1" i="0" u="none" strike="noStrike" kern="0" cap="none" spc="0" normalizeH="0" baseline="0" noProof="0" dirty="0">
                <a:ln>
                  <a:noFill/>
                </a:ln>
                <a:solidFill>
                  <a:schemeClr val="tx1"/>
                </a:solidFill>
                <a:effectLst/>
                <a:uLnTx/>
                <a:uFillTx/>
                <a:latin typeface="+mn-lt"/>
                <a:ea typeface="宋体" panose="02010600030101010101" pitchFamily="2" charset="-122"/>
                <a:cs typeface="+mn-cs"/>
              </a:rPr>
              <a:t> </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   </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（即从</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2015</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年的</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9</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月</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1</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日到</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2016</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年</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8</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月</a:t>
            </a:r>
            <a:r>
              <a:rPr kumimoji="0" lang="en-US" altLang="zh-CN"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31</a:t>
            </a:r>
            <a:r>
              <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rPr>
              <a:t>日）</a:t>
            </a:r>
            <a:endParaRPr kumimoji="0" lang="zh-CN" altLang="en-US" sz="32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Char char="³"/>
              <a:defRPr/>
            </a:pPr>
            <a:endParaRPr kumimoji="0" lang="zh-CN" altLang="en-US" sz="3200" b="0"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a:p>
            <a:pPr marL="400050" marR="0" lvl="0" indent="-400050" algn="l" defTabSz="914400" rtl="0" eaLnBrk="1" fontAlgn="base" latinLnBrk="0" hangingPunct="1">
              <a:lnSpc>
                <a:spcPct val="100000"/>
              </a:lnSpc>
              <a:spcBef>
                <a:spcPct val="0"/>
              </a:spcBef>
              <a:spcAft>
                <a:spcPct val="20000"/>
              </a:spcAft>
              <a:buClr>
                <a:schemeClr val="hlink"/>
              </a:buClr>
              <a:buSzTx/>
              <a:buFont typeface="Wingdings 2" panose="05020102010507070707" pitchFamily="18" charset="2"/>
              <a:buChar char="³"/>
              <a:defRPr/>
            </a:pPr>
            <a:endParaRPr kumimoji="0" lang="zh-CN" altLang="en-US" sz="3200" b="1" i="0" u="none" strike="noStrike" kern="0" cap="none" spc="0" normalizeH="0" baseline="0" noProof="0" dirty="0" smtClean="0">
              <a:ln>
                <a:noFill/>
              </a:ln>
              <a:solidFill>
                <a:schemeClr val="tx1"/>
              </a:solidFill>
              <a:effectLst/>
              <a:uLnTx/>
              <a:uFillTx/>
              <a:latin typeface="+mn-lt"/>
              <a:ea typeface="宋体" panose="02010600030101010101" pitchFamily="2" charset="-122"/>
              <a:cs typeface="+mn-cs"/>
            </a:endParaRPr>
          </a:p>
        </p:txBody>
      </p:sp>
      <p:sp>
        <p:nvSpPr>
          <p:cNvPr id="12290"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
        <p:nvSpPr>
          <p:cNvPr id="12291" name="Rectangle 5"/>
          <p:cNvSpPr/>
          <p:nvPr/>
        </p:nvSpPr>
        <p:spPr>
          <a:xfrm>
            <a:off x="323850" y="782638"/>
            <a:ext cx="4260850" cy="701675"/>
          </a:xfrm>
          <a:prstGeom prst="rect">
            <a:avLst/>
          </a:prstGeom>
          <a:noFill/>
          <a:ln w="9525">
            <a:noFill/>
          </a:ln>
        </p:spPr>
        <p:txBody>
          <a:bodyPr wrap="none" anchor="t">
            <a:spAutoFit/>
          </a:bodyPr>
          <a:p>
            <a:pPr>
              <a:buClrTx/>
              <a:buFont typeface="Wingdings 2" panose="05020102010507070707" pitchFamily="18" charset="2"/>
              <a:buNone/>
            </a:pPr>
            <a:r>
              <a:rPr lang="zh-CN" altLang="en-US" b="1" dirty="0">
                <a:solidFill>
                  <a:srgbClr val="FF6600"/>
                </a:solidFill>
                <a:latin typeface="黑体" panose="02010609060101010101" pitchFamily="2" charset="-122"/>
                <a:ea typeface="黑体" panose="02010609060101010101" pitchFamily="2" charset="-122"/>
              </a:rPr>
              <a:t>上报文件要点说明</a:t>
            </a:r>
            <a:endParaRPr lang="zh-CN" altLang="en-US" b="1" dirty="0">
              <a:solidFill>
                <a:srgbClr val="FF6600"/>
              </a:solidFill>
              <a:latin typeface="黑体" panose="02010609060101010101" pitchFamily="2" charset="-122"/>
              <a:ea typeface="黑体" panose="02010609060101010101" pitchFamily="2" charset="-122"/>
            </a:endParaRPr>
          </a:p>
        </p:txBody>
      </p:sp>
    </p:spTree>
  </p:cSld>
  <p:clrMapOvr>
    <a:masterClrMapping/>
  </p:clrMapOvr>
  <p:transition spd="med">
    <p:pull dir="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Rectangle 2"/>
          <p:cNvSpPr>
            <a:spLocks noGrp="1"/>
          </p:cNvSpPr>
          <p:nvPr>
            <p:ph idx="1"/>
          </p:nvPr>
        </p:nvSpPr>
        <p:spPr>
          <a:xfrm>
            <a:off x="179388" y="836613"/>
            <a:ext cx="8748712" cy="4460875"/>
          </a:xfrm>
          <a:ln/>
        </p:spPr>
        <p:txBody>
          <a:bodyPr wrap="square" lIns="91440" tIns="45720" rIns="91440" bIns="45720" anchor="t"/>
          <a:p>
            <a:pPr eaLnBrk="1" hangingPunct="1">
              <a:lnSpc>
                <a:spcPct val="80000"/>
              </a:lnSpc>
              <a:buNone/>
            </a:pPr>
            <a:r>
              <a:rPr lang="zh-CN" altLang="en-US" sz="4000" b="1" dirty="0">
                <a:solidFill>
                  <a:srgbClr val="051AB3"/>
                </a:solidFill>
                <a:ea typeface="宋体" panose="02010600030101010101" pitchFamily="2" charset="-122"/>
              </a:rPr>
              <a:t>上报报表名</a:t>
            </a:r>
            <a:endParaRPr lang="zh-CN" altLang="en-US" sz="4000" dirty="0">
              <a:ea typeface="宋体" panose="02010600030101010101" pitchFamily="2" charset="-122"/>
            </a:endParaRPr>
          </a:p>
          <a:p>
            <a:pPr eaLnBrk="1" hangingPunct="1">
              <a:lnSpc>
                <a:spcPct val="80000"/>
              </a:lnSpc>
              <a:buNone/>
            </a:pPr>
            <a:endParaRPr lang="zh-CN" altLang="en-US" sz="2800" dirty="0">
              <a:ea typeface="宋体" panose="02010600030101010101" pitchFamily="2" charset="-122"/>
            </a:endParaRPr>
          </a:p>
          <a:p>
            <a:pPr eaLnBrk="1" hangingPunct="1">
              <a:lnSpc>
                <a:spcPct val="80000"/>
              </a:lnSpc>
            </a:pPr>
            <a:r>
              <a:rPr lang="zh-CN" altLang="en-US" sz="2800" b="1" dirty="0">
                <a:ea typeface="宋体" panose="02010600030101010101" pitchFamily="2" charset="-122"/>
              </a:rPr>
              <a:t>高等学校实验室信息统计包括</a:t>
            </a:r>
            <a:r>
              <a:rPr lang="en-US" altLang="zh-CN" sz="2800" b="1" dirty="0">
                <a:solidFill>
                  <a:srgbClr val="FF0000"/>
                </a:solidFill>
                <a:ea typeface="宋体" panose="02010600030101010101" pitchFamily="2" charset="-122"/>
              </a:rPr>
              <a:t>9</a:t>
            </a:r>
            <a:r>
              <a:rPr lang="zh-CN" altLang="en-US" sz="2800" b="1" dirty="0">
                <a:solidFill>
                  <a:srgbClr val="FF0000"/>
                </a:solidFill>
                <a:ea typeface="宋体" panose="02010600030101010101" pitchFamily="2" charset="-122"/>
              </a:rPr>
              <a:t>个报表</a:t>
            </a:r>
            <a:r>
              <a:rPr lang="zh-CN" altLang="en-US" sz="2800" b="1" dirty="0">
                <a:ea typeface="宋体" panose="02010600030101010101" pitchFamily="2" charset="-122"/>
              </a:rPr>
              <a:t>，其中</a:t>
            </a:r>
            <a:r>
              <a:rPr lang="zh-CN" altLang="en-US" sz="2800" b="1" dirty="0">
                <a:solidFill>
                  <a:srgbClr val="FF0000"/>
                </a:solidFill>
                <a:ea typeface="宋体" panose="02010600030101010101" pitchFamily="2" charset="-122"/>
              </a:rPr>
              <a:t>基础报表（简称基表）</a:t>
            </a:r>
            <a:r>
              <a:rPr lang="en-US" altLang="zh-CN" sz="2800" b="1" dirty="0">
                <a:solidFill>
                  <a:srgbClr val="FF0000"/>
                </a:solidFill>
                <a:ea typeface="宋体" panose="02010600030101010101" pitchFamily="2" charset="-122"/>
              </a:rPr>
              <a:t>7</a:t>
            </a:r>
            <a:r>
              <a:rPr lang="zh-CN" altLang="en-US" sz="2800" b="1" dirty="0">
                <a:solidFill>
                  <a:srgbClr val="FF0000"/>
                </a:solidFill>
                <a:ea typeface="宋体" panose="02010600030101010101" pitchFamily="2" charset="-122"/>
              </a:rPr>
              <a:t>个，综合报表（简称综表）</a:t>
            </a:r>
            <a:r>
              <a:rPr lang="en-US" altLang="zh-CN" sz="2800" b="1" dirty="0">
                <a:solidFill>
                  <a:srgbClr val="FF0000"/>
                </a:solidFill>
                <a:ea typeface="宋体" panose="02010600030101010101" pitchFamily="2" charset="-122"/>
              </a:rPr>
              <a:t>2</a:t>
            </a:r>
            <a:r>
              <a:rPr lang="zh-CN" altLang="en-US" sz="2800" b="1" dirty="0">
                <a:solidFill>
                  <a:srgbClr val="FF0000"/>
                </a:solidFill>
                <a:ea typeface="宋体" panose="02010600030101010101" pitchFamily="2" charset="-122"/>
              </a:rPr>
              <a:t>个。</a:t>
            </a:r>
            <a:endParaRPr lang="zh-CN" altLang="en-US" sz="2800" b="1" dirty="0">
              <a:solidFill>
                <a:srgbClr val="FF0000"/>
              </a:solidFill>
              <a:ea typeface="宋体" panose="02010600030101010101" pitchFamily="2" charset="-122"/>
            </a:endParaRPr>
          </a:p>
          <a:p>
            <a:pPr eaLnBrk="1" hangingPunct="1">
              <a:lnSpc>
                <a:spcPct val="80000"/>
              </a:lnSpc>
              <a:buNone/>
            </a:pPr>
            <a:r>
              <a:rPr lang="zh-CN" altLang="en-US" sz="2800" b="1" dirty="0">
                <a:ea typeface="宋体" panose="02010600030101010101" pitchFamily="2" charset="-122"/>
              </a:rPr>
              <a:t>     </a:t>
            </a:r>
            <a:r>
              <a:rPr lang="zh-CN" altLang="en-US" sz="2800" b="1" dirty="0">
                <a:solidFill>
                  <a:srgbClr val="FF0000"/>
                </a:solidFill>
                <a:ea typeface="宋体" panose="02010600030101010101" pitchFamily="2" charset="-122"/>
              </a:rPr>
              <a:t>基表：</a:t>
            </a:r>
            <a:r>
              <a:rPr lang="zh-CN" altLang="en-US" sz="2800" b="1" dirty="0">
                <a:ea typeface="宋体" panose="02010600030101010101" pitchFamily="2" charset="-122"/>
              </a:rPr>
              <a:t>是反映高等学校实验室基本情况的</a:t>
            </a:r>
            <a:r>
              <a:rPr lang="zh-CN" altLang="en-US" sz="2800" b="1" dirty="0">
                <a:solidFill>
                  <a:srgbClr val="FF0000"/>
                </a:solidFill>
                <a:ea typeface="宋体" panose="02010600030101010101" pitchFamily="2" charset="-122"/>
              </a:rPr>
              <a:t>基础</a:t>
            </a:r>
            <a:r>
              <a:rPr lang="zh-CN" altLang="en-US" sz="2800" b="1" dirty="0">
                <a:ea typeface="宋体" panose="02010600030101010101" pitchFamily="2" charset="-122"/>
              </a:rPr>
              <a:t>报表。</a:t>
            </a:r>
            <a:endParaRPr lang="zh-CN" altLang="en-US" sz="2800" b="1" dirty="0">
              <a:ea typeface="宋体" panose="02010600030101010101" pitchFamily="2" charset="-122"/>
            </a:endParaRPr>
          </a:p>
          <a:p>
            <a:pPr eaLnBrk="1" hangingPunct="1">
              <a:lnSpc>
                <a:spcPct val="80000"/>
              </a:lnSpc>
              <a:buNone/>
            </a:pPr>
            <a:r>
              <a:rPr lang="zh-CN" altLang="en-US" sz="2800" b="1" dirty="0">
                <a:ea typeface="宋体" panose="02010600030101010101" pitchFamily="2" charset="-122"/>
              </a:rPr>
              <a:t>     </a:t>
            </a:r>
            <a:r>
              <a:rPr lang="zh-CN" altLang="en-US" sz="2800" b="1" dirty="0">
                <a:solidFill>
                  <a:srgbClr val="FF0000"/>
                </a:solidFill>
                <a:ea typeface="宋体" panose="02010600030101010101" pitchFamily="2" charset="-122"/>
              </a:rPr>
              <a:t>综表：</a:t>
            </a:r>
            <a:r>
              <a:rPr lang="zh-CN" altLang="en-US" sz="2800" b="1" dirty="0">
                <a:ea typeface="宋体" panose="02010600030101010101" pitchFamily="2" charset="-122"/>
              </a:rPr>
              <a:t>是由基表数据经软件（统计）生成的反映高等学校实验室情况的</a:t>
            </a:r>
            <a:r>
              <a:rPr lang="zh-CN" altLang="en-US" sz="2800" b="1" dirty="0">
                <a:solidFill>
                  <a:srgbClr val="FF0000"/>
                </a:solidFill>
                <a:ea typeface="宋体" panose="02010600030101010101" pitchFamily="2" charset="-122"/>
              </a:rPr>
              <a:t>综合</a:t>
            </a:r>
            <a:r>
              <a:rPr lang="zh-CN" altLang="en-US" sz="2800" b="1" dirty="0">
                <a:ea typeface="宋体" panose="02010600030101010101" pitchFamily="2" charset="-122"/>
              </a:rPr>
              <a:t>报表</a:t>
            </a:r>
            <a:r>
              <a:rPr lang="zh-CN" altLang="en-US" sz="2800" dirty="0">
                <a:ea typeface="宋体" panose="02010600030101010101" pitchFamily="2" charset="-122"/>
              </a:rPr>
              <a:t>。</a:t>
            </a:r>
            <a:endParaRPr lang="zh-CN" altLang="en-US" sz="2800" dirty="0">
              <a:ea typeface="宋体" panose="02010600030101010101" pitchFamily="2" charset="-122"/>
            </a:endParaRPr>
          </a:p>
          <a:p>
            <a:pPr eaLnBrk="1" hangingPunct="1">
              <a:lnSpc>
                <a:spcPct val="80000"/>
              </a:lnSpc>
              <a:buNone/>
            </a:pPr>
            <a:r>
              <a:rPr lang="zh-CN" altLang="en-US" sz="2800" dirty="0">
                <a:ea typeface="宋体" panose="02010600030101010101" pitchFamily="2" charset="-122"/>
              </a:rPr>
              <a:t>              </a:t>
            </a:r>
            <a:endParaRPr lang="zh-CN" altLang="en-US" sz="2800" dirty="0">
              <a:ea typeface="宋体" panose="02010600030101010101" pitchFamily="2" charset="-122"/>
            </a:endParaRPr>
          </a:p>
        </p:txBody>
      </p:sp>
      <p:sp>
        <p:nvSpPr>
          <p:cNvPr id="13314" name="Rectangle 3"/>
          <p:cNvSpPr/>
          <p:nvPr/>
        </p:nvSpPr>
        <p:spPr>
          <a:xfrm>
            <a:off x="0" y="0"/>
            <a:ext cx="9144000" cy="0"/>
          </a:xfrm>
          <a:prstGeom prst="rect">
            <a:avLst/>
          </a:prstGeom>
          <a:noFill/>
          <a:ln w="9525">
            <a:noFill/>
          </a:ln>
        </p:spPr>
        <p:txBody>
          <a:bodyPr wrap="none" anchor="ctr">
            <a:spAutoFit/>
          </a:bodyPr>
          <a:p>
            <a:pPr>
              <a:buClrTx/>
              <a:buFont typeface="Wingdings 2" panose="05020102010507070707" pitchFamily="18" charset="2"/>
              <a:buNone/>
            </a:pPr>
            <a:endParaRPr lang="zh-CN" altLang="en-US" dirty="0">
              <a:latin typeface="宋体" panose="02010600030101010101" pitchFamily="2" charset="-122"/>
            </a:endParaRPr>
          </a:p>
        </p:txBody>
      </p:sp>
    </p:spTree>
  </p:cSld>
  <p:clrMapOvr>
    <a:masterClrMapping/>
  </p:clrMapOvr>
  <p:transition spd="med">
    <p:pull dir="ru"/>
  </p:transition>
</p:sld>
</file>

<file path=ppt/theme/theme1.xml><?xml version="1.0" encoding="utf-8"?>
<a:theme xmlns:a="http://schemas.openxmlformats.org/drawingml/2006/main" name="1_Default Design">
  <a:themeElements>
    <a:clrScheme name="1_Default Design 3">
      <a:dk1>
        <a:srgbClr val="000000"/>
      </a:dk1>
      <a:lt1>
        <a:srgbClr val="FFFFFF"/>
      </a:lt1>
      <a:dk2>
        <a:srgbClr val="228A88"/>
      </a:dk2>
      <a:lt2>
        <a:srgbClr val="808080"/>
      </a:lt2>
      <a:accent1>
        <a:srgbClr val="CCCCFF"/>
      </a:accent1>
      <a:accent2>
        <a:srgbClr val="D18213"/>
      </a:accent2>
      <a:accent3>
        <a:srgbClr val="FFFFFF"/>
      </a:accent3>
      <a:accent4>
        <a:srgbClr val="000000"/>
      </a:accent4>
      <a:accent5>
        <a:srgbClr val="E2E2FF"/>
      </a:accent5>
      <a:accent6>
        <a:srgbClr val="BD7510"/>
      </a:accent6>
      <a:hlink>
        <a:srgbClr val="051AB3"/>
      </a:hlink>
      <a:folHlink>
        <a:srgbClr val="C0C0C0"/>
      </a:folHlink>
    </a:clrScheme>
    <a:fontScheme name="1_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4000" b="0" i="0" u="none" strike="noStrike" cap="none" normalizeH="0" baseline="0" smtClean="0">
            <a:ln>
              <a:noFill/>
            </a:ln>
            <a:solidFill>
              <a:srgbClr val="0066FF"/>
            </a:solidFill>
            <a:effectLst/>
            <a:latin typeface="宋体" panose="02010600030101010101" pitchFamily="2" charset="-122"/>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4000" b="0" i="0" u="none" strike="noStrike" cap="none" normalizeH="0" baseline="0" smtClean="0">
            <a:ln>
              <a:noFill/>
            </a:ln>
            <a:solidFill>
              <a:srgbClr val="0066FF"/>
            </a:solidFill>
            <a:effectLst/>
            <a:latin typeface="宋体" panose="02010600030101010101" pitchFamily="2" charset="-122"/>
            <a:ea typeface="宋体" panose="02010600030101010101" pitchFamily="2" charset="-122"/>
          </a:defRPr>
        </a:defPPr>
      </a:lstStyle>
    </a:lnDef>
  </a:objectDefaults>
  <a:extraClrSchemeLst>
    <a:extraClrScheme>
      <a:clrScheme name="1_Default Design 1">
        <a:dk1>
          <a:srgbClr val="CCCCFF"/>
        </a:dk1>
        <a:lt1>
          <a:srgbClr val="FFFFFF"/>
        </a:lt1>
        <a:dk2>
          <a:srgbClr val="000000"/>
        </a:dk2>
        <a:lt2>
          <a:srgbClr val="808080"/>
        </a:lt2>
        <a:accent1>
          <a:srgbClr val="7889FB"/>
        </a:accent1>
        <a:accent2>
          <a:srgbClr val="2DB6B3"/>
        </a:accent2>
        <a:accent3>
          <a:srgbClr val="AAAAAA"/>
        </a:accent3>
        <a:accent4>
          <a:srgbClr val="DADADA"/>
        </a:accent4>
        <a:accent5>
          <a:srgbClr val="BEC4FD"/>
        </a:accent5>
        <a:accent6>
          <a:srgbClr val="28A5A2"/>
        </a:accent6>
        <a:hlink>
          <a:srgbClr val="C0C0C0"/>
        </a:hlink>
        <a:folHlink>
          <a:srgbClr val="D18213"/>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228A88"/>
        </a:dk2>
        <a:lt2>
          <a:srgbClr val="808080"/>
        </a:lt2>
        <a:accent1>
          <a:srgbClr val="CCCCFF"/>
        </a:accent1>
        <a:accent2>
          <a:srgbClr val="2DB6B3"/>
        </a:accent2>
        <a:accent3>
          <a:srgbClr val="FFFFFF"/>
        </a:accent3>
        <a:accent4>
          <a:srgbClr val="000000"/>
        </a:accent4>
        <a:accent5>
          <a:srgbClr val="E2E2FF"/>
        </a:accent5>
        <a:accent6>
          <a:srgbClr val="28A5A2"/>
        </a:accent6>
        <a:hlink>
          <a:srgbClr val="051AB3"/>
        </a:hlink>
        <a:folHlink>
          <a:srgbClr val="D18213"/>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228A88"/>
        </a:dk2>
        <a:lt2>
          <a:srgbClr val="808080"/>
        </a:lt2>
        <a:accent1>
          <a:srgbClr val="CCCCFF"/>
        </a:accent1>
        <a:accent2>
          <a:srgbClr val="D18213"/>
        </a:accent2>
        <a:accent3>
          <a:srgbClr val="FFFFFF"/>
        </a:accent3>
        <a:accent4>
          <a:srgbClr val="000000"/>
        </a:accent4>
        <a:accent5>
          <a:srgbClr val="E2E2FF"/>
        </a:accent5>
        <a:accent6>
          <a:srgbClr val="BD7510"/>
        </a:accent6>
        <a:hlink>
          <a:srgbClr val="051AB3"/>
        </a:hlink>
        <a:folHlink>
          <a:srgbClr val="C0C0C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Placard Slides</Template>
  <TotalTime>0</TotalTime>
  <Words>14008</Words>
  <Application>WPS 演示</Application>
  <PresentationFormat>全屏显示(4:3)</PresentationFormat>
  <Paragraphs>508</Paragraphs>
  <Slides>76</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76</vt:i4>
      </vt:variant>
    </vt:vector>
  </HeadingPairs>
  <TitlesOfParts>
    <vt:vector size="87" baseType="lpstr">
      <vt:lpstr>Arial</vt:lpstr>
      <vt:lpstr>宋体</vt:lpstr>
      <vt:lpstr>Wingdings</vt:lpstr>
      <vt:lpstr>Wingdings 2</vt:lpstr>
      <vt:lpstr>Times New Roman</vt:lpstr>
      <vt:lpstr>黑体</vt:lpstr>
      <vt:lpstr>楷体_GB2312</vt:lpstr>
      <vt:lpstr>微软雅黑</vt:lpstr>
      <vt:lpstr>新宋体</vt:lpstr>
      <vt:lpstr>Arial Unicode MS</vt:lpstr>
      <vt:lpstr>1_Default 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yxx</cp:lastModifiedBy>
  <cp:revision>676</cp:revision>
  <dcterms:created xsi:type="dcterms:W3CDTF">2016-09-19T06:39:34Z</dcterms:created>
  <dcterms:modified xsi:type="dcterms:W3CDTF">2017-09-15T02:20:47Z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